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9"/>
  </p:notesMasterIdLst>
  <p:sldIdLst>
    <p:sldId id="441" r:id="rId3"/>
    <p:sldId id="336" r:id="rId4"/>
    <p:sldId id="427" r:id="rId5"/>
    <p:sldId id="429" r:id="rId6"/>
    <p:sldId id="435" r:id="rId7"/>
    <p:sldId id="436" r:id="rId8"/>
    <p:sldId id="339" r:id="rId9"/>
    <p:sldId id="442" r:id="rId10"/>
    <p:sldId id="338" r:id="rId11"/>
    <p:sldId id="341" r:id="rId12"/>
    <p:sldId id="407" r:id="rId13"/>
    <p:sldId id="330" r:id="rId14"/>
    <p:sldId id="329" r:id="rId15"/>
    <p:sldId id="343" r:id="rId16"/>
    <p:sldId id="344" r:id="rId17"/>
    <p:sldId id="445" r:id="rId18"/>
    <p:sldId id="412" r:id="rId19"/>
    <p:sldId id="468" r:id="rId20"/>
    <p:sldId id="409" r:id="rId21"/>
    <p:sldId id="410" r:id="rId22"/>
    <p:sldId id="411" r:id="rId23"/>
    <p:sldId id="467" r:id="rId24"/>
    <p:sldId id="446" r:id="rId25"/>
    <p:sldId id="447" r:id="rId26"/>
    <p:sldId id="448" r:id="rId27"/>
    <p:sldId id="449" r:id="rId28"/>
    <p:sldId id="420" r:id="rId29"/>
    <p:sldId id="424" r:id="rId30"/>
    <p:sldId id="425" r:id="rId31"/>
    <p:sldId id="450" r:id="rId32"/>
    <p:sldId id="451" r:id="rId33"/>
    <p:sldId id="452" r:id="rId34"/>
    <p:sldId id="453" r:id="rId35"/>
    <p:sldId id="454" r:id="rId36"/>
    <p:sldId id="455" r:id="rId37"/>
    <p:sldId id="456" r:id="rId38"/>
    <p:sldId id="458" r:id="rId39"/>
    <p:sldId id="459" r:id="rId40"/>
    <p:sldId id="460" r:id="rId41"/>
    <p:sldId id="461" r:id="rId42"/>
    <p:sldId id="462" r:id="rId43"/>
    <p:sldId id="463" r:id="rId44"/>
    <p:sldId id="464" r:id="rId45"/>
    <p:sldId id="465" r:id="rId46"/>
    <p:sldId id="443" r:id="rId47"/>
    <p:sldId id="466" r:id="rId48"/>
  </p:sldIdLst>
  <p:sldSz cx="9144000" cy="6858000" type="overhead"/>
  <p:notesSz cx="6858000" cy="9144000"/>
  <p:defaultTextStyle>
    <a:defPPr>
      <a:defRPr lang="en-GB"/>
    </a:defPPr>
    <a:lvl1pPr algn="ctr" rtl="0" fontAlgn="base">
      <a:spcBef>
        <a:spcPct val="0"/>
      </a:spcBef>
      <a:spcAft>
        <a:spcPct val="0"/>
      </a:spcAft>
      <a:defRPr sz="20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0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0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0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0000"/>
    <a:srgbClr val="00FF00"/>
    <a:srgbClr val="808080"/>
    <a:srgbClr val="00FFFF"/>
    <a:srgbClr val="1C1C1C"/>
    <a:srgbClr val="29292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5307" autoAdjust="0"/>
  </p:normalViewPr>
  <p:slideViewPr>
    <p:cSldViewPr snapToObjects="1" showGuides="1">
      <p:cViewPr varScale="1">
        <p:scale>
          <a:sx n="60" d="100"/>
          <a:sy n="60" d="100"/>
        </p:scale>
        <p:origin x="1740" y="42"/>
      </p:cViewPr>
      <p:guideLst>
        <p:guide orient="horz"/>
        <p:guide/>
      </p:guideLst>
    </p:cSldViewPr>
  </p:slideViewPr>
  <p:notesTextViewPr>
    <p:cViewPr>
      <p:scale>
        <a:sx n="66" d="100"/>
        <a:sy n="66" d="100"/>
      </p:scale>
      <p:origin x="0" y="0"/>
    </p:cViewPr>
  </p:notesTextViewPr>
  <p:sorterViewPr>
    <p:cViewPr>
      <p:scale>
        <a:sx n="66" d="100"/>
        <a:sy n="66" d="100"/>
      </p:scale>
      <p:origin x="0" y="3072"/>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3C22F42-5A00-4548-9349-99F1C4811DB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ltLang="en-US"/>
          </a:p>
        </p:txBody>
      </p:sp>
      <p:sp>
        <p:nvSpPr>
          <p:cNvPr id="7171" name="Rectangle 3">
            <a:extLst>
              <a:ext uri="{FF2B5EF4-FFF2-40B4-BE49-F238E27FC236}">
                <a16:creationId xmlns:a16="http://schemas.microsoft.com/office/drawing/2014/main" id="{A810C164-133D-462F-8012-6743BE8F9B3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7172" name="Rectangle 4">
            <a:extLst>
              <a:ext uri="{FF2B5EF4-FFF2-40B4-BE49-F238E27FC236}">
                <a16:creationId xmlns:a16="http://schemas.microsoft.com/office/drawing/2014/main" id="{58BAE261-28D3-462F-A623-4EA6B40AA58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884F6159-B165-4CE1-BF6C-52DCF424324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4" name="Rectangle 6">
            <a:extLst>
              <a:ext uri="{FF2B5EF4-FFF2-40B4-BE49-F238E27FC236}">
                <a16:creationId xmlns:a16="http://schemas.microsoft.com/office/drawing/2014/main" id="{FD5B052E-524C-4BCA-A05C-E5DC1ACA00A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ltLang="en-US"/>
          </a:p>
        </p:txBody>
      </p:sp>
      <p:sp>
        <p:nvSpPr>
          <p:cNvPr id="7175" name="Rectangle 7">
            <a:extLst>
              <a:ext uri="{FF2B5EF4-FFF2-40B4-BE49-F238E27FC236}">
                <a16:creationId xmlns:a16="http://schemas.microsoft.com/office/drawing/2014/main" id="{40621681-49E2-4820-9D0D-F804C64881A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E283F8-99C6-4E9B-9070-2041A5E4D71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D5D833-C9B8-42EC-BEC7-C8889C98E062}"/>
              </a:ext>
            </a:extLst>
          </p:cNvPr>
          <p:cNvSpPr>
            <a:spLocks noGrp="1" noChangeArrowheads="1"/>
          </p:cNvSpPr>
          <p:nvPr>
            <p:ph type="sldNum" sz="quarter" idx="5"/>
          </p:nvPr>
        </p:nvSpPr>
        <p:spPr>
          <a:ln/>
        </p:spPr>
        <p:txBody>
          <a:bodyPr/>
          <a:lstStyle/>
          <a:p>
            <a:fld id="{52AE0B33-757F-444A-B9FF-1D42877C510C}" type="slidenum">
              <a:rPr lang="en-GB" altLang="en-US"/>
              <a:pPr/>
              <a:t>1</a:t>
            </a:fld>
            <a:endParaRPr lang="en-GB" altLang="en-US"/>
          </a:p>
        </p:txBody>
      </p:sp>
      <p:sp>
        <p:nvSpPr>
          <p:cNvPr id="327682" name="Rectangle 2">
            <a:extLst>
              <a:ext uri="{FF2B5EF4-FFF2-40B4-BE49-F238E27FC236}">
                <a16:creationId xmlns:a16="http://schemas.microsoft.com/office/drawing/2014/main" id="{F7416125-B416-416D-A2E8-12F88B31BFBB}"/>
              </a:ext>
            </a:extLst>
          </p:cNvPr>
          <p:cNvSpPr>
            <a:spLocks noGrp="1" noRot="1" noChangeAspect="1" noChangeArrowheads="1" noTextEdit="1"/>
          </p:cNvSpPr>
          <p:nvPr>
            <p:ph type="sldImg"/>
          </p:nvPr>
        </p:nvSpPr>
        <p:spPr>
          <a:ln/>
        </p:spPr>
      </p:sp>
      <p:sp>
        <p:nvSpPr>
          <p:cNvPr id="327683" name="Rectangle 3">
            <a:extLst>
              <a:ext uri="{FF2B5EF4-FFF2-40B4-BE49-F238E27FC236}">
                <a16:creationId xmlns:a16="http://schemas.microsoft.com/office/drawing/2014/main" id="{CBA7513D-0E69-43D5-8B7D-D38DB6F97809}"/>
              </a:ext>
            </a:extLst>
          </p:cNvPr>
          <p:cNvSpPr>
            <a:spLocks noGrp="1" noChangeArrowheads="1"/>
          </p:cNvSpPr>
          <p:nvPr>
            <p:ph type="body" idx="1"/>
          </p:nvPr>
        </p:nvSpPr>
        <p:spPr/>
        <p:txBody>
          <a:bodyPr/>
          <a:lstStyle/>
          <a:p>
            <a:r>
              <a:rPr lang="en-GB" altLang="en-US"/>
              <a:t>166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0F83C1-2D53-435B-BE77-7753D490A514}"/>
              </a:ext>
            </a:extLst>
          </p:cNvPr>
          <p:cNvSpPr>
            <a:spLocks noGrp="1" noChangeArrowheads="1"/>
          </p:cNvSpPr>
          <p:nvPr>
            <p:ph type="sldNum" sz="quarter" idx="5"/>
          </p:nvPr>
        </p:nvSpPr>
        <p:spPr>
          <a:ln/>
        </p:spPr>
        <p:txBody>
          <a:bodyPr/>
          <a:lstStyle/>
          <a:p>
            <a:fld id="{0F3F24DA-296F-44A7-AAFD-6F4C67A54AE7}" type="slidenum">
              <a:rPr lang="en-GB" altLang="en-US"/>
              <a:pPr/>
              <a:t>11</a:t>
            </a:fld>
            <a:endParaRPr lang="en-GB" altLang="en-US"/>
          </a:p>
        </p:txBody>
      </p:sp>
      <p:sp>
        <p:nvSpPr>
          <p:cNvPr id="251906" name="Rectangle 2">
            <a:extLst>
              <a:ext uri="{FF2B5EF4-FFF2-40B4-BE49-F238E27FC236}">
                <a16:creationId xmlns:a16="http://schemas.microsoft.com/office/drawing/2014/main" id="{7F24C774-E98A-4B53-8502-47F9D38B0EF6}"/>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07105A3A-F10A-4D57-BB60-C5C794A01A77}"/>
              </a:ext>
            </a:extLst>
          </p:cNvPr>
          <p:cNvSpPr>
            <a:spLocks noGrp="1" noChangeArrowheads="1"/>
          </p:cNvSpPr>
          <p:nvPr>
            <p:ph type="body" idx="1"/>
          </p:nvPr>
        </p:nvSpPr>
        <p:spPr/>
        <p:txBody>
          <a:bodyPr/>
          <a:lstStyle/>
          <a:p>
            <a:r>
              <a:rPr lang="en-GB" altLang="en-US"/>
              <a:t>220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E8A2E8-E04B-42DC-8D69-8D42E6D2A5CC}"/>
              </a:ext>
            </a:extLst>
          </p:cNvPr>
          <p:cNvSpPr>
            <a:spLocks noGrp="1" noChangeArrowheads="1"/>
          </p:cNvSpPr>
          <p:nvPr>
            <p:ph type="sldNum" sz="quarter" idx="5"/>
          </p:nvPr>
        </p:nvSpPr>
        <p:spPr>
          <a:ln/>
        </p:spPr>
        <p:txBody>
          <a:bodyPr/>
          <a:lstStyle/>
          <a:p>
            <a:fld id="{F3C57E28-BD87-4800-84D9-BE04138EE363}" type="slidenum">
              <a:rPr lang="en-GB" altLang="en-US"/>
              <a:pPr/>
              <a:t>12</a:t>
            </a:fld>
            <a:endParaRPr lang="en-GB" altLang="en-US"/>
          </a:p>
        </p:txBody>
      </p:sp>
      <p:sp>
        <p:nvSpPr>
          <p:cNvPr id="252930" name="Rectangle 2">
            <a:extLst>
              <a:ext uri="{FF2B5EF4-FFF2-40B4-BE49-F238E27FC236}">
                <a16:creationId xmlns:a16="http://schemas.microsoft.com/office/drawing/2014/main" id="{BAEE458A-C822-40FA-8FBE-5EE9E4407D46}"/>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A27EA053-6496-4BF1-8958-407855434CC0}"/>
              </a:ext>
            </a:extLst>
          </p:cNvPr>
          <p:cNvSpPr>
            <a:spLocks noGrp="1" noChangeArrowheads="1"/>
          </p:cNvSpPr>
          <p:nvPr>
            <p:ph type="body" idx="1"/>
          </p:nvPr>
        </p:nvSpPr>
        <p:spPr/>
        <p:txBody>
          <a:bodyPr/>
          <a:lstStyle/>
          <a:p>
            <a:r>
              <a:rPr lang="en-GB" altLang="en-US"/>
              <a:t>137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9463CE-49F3-4BD7-8E09-135639F797FE}"/>
              </a:ext>
            </a:extLst>
          </p:cNvPr>
          <p:cNvSpPr>
            <a:spLocks noGrp="1" noChangeArrowheads="1"/>
          </p:cNvSpPr>
          <p:nvPr>
            <p:ph type="sldNum" sz="quarter" idx="5"/>
          </p:nvPr>
        </p:nvSpPr>
        <p:spPr>
          <a:ln/>
        </p:spPr>
        <p:txBody>
          <a:bodyPr/>
          <a:lstStyle/>
          <a:p>
            <a:fld id="{63CA7C1C-CD0C-4DCD-9C95-A1D99956D822}" type="slidenum">
              <a:rPr lang="en-GB" altLang="en-US"/>
              <a:pPr/>
              <a:t>15</a:t>
            </a:fld>
            <a:endParaRPr lang="en-GB" altLang="en-US"/>
          </a:p>
        </p:txBody>
      </p:sp>
      <p:sp>
        <p:nvSpPr>
          <p:cNvPr id="262146" name="Rectangle 2">
            <a:extLst>
              <a:ext uri="{FF2B5EF4-FFF2-40B4-BE49-F238E27FC236}">
                <a16:creationId xmlns:a16="http://schemas.microsoft.com/office/drawing/2014/main" id="{5CE33220-BB2F-4932-9C52-4B880343A488}"/>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6D82F667-F71C-4151-82A2-851F8BB55542}"/>
              </a:ext>
            </a:extLst>
          </p:cNvPr>
          <p:cNvSpPr>
            <a:spLocks noGrp="1" noChangeArrowheads="1"/>
          </p:cNvSpPr>
          <p:nvPr>
            <p:ph type="body" idx="1"/>
          </p:nvPr>
        </p:nvSpPr>
        <p:spPr/>
        <p:txBody>
          <a:bodyPr/>
          <a:lstStyle/>
          <a:p>
            <a:r>
              <a:rPr lang="en-GB" altLang="en-US"/>
              <a:t>102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EF73DA-C5BA-4064-B33D-4FB5BF439197}"/>
              </a:ext>
            </a:extLst>
          </p:cNvPr>
          <p:cNvSpPr>
            <a:spLocks noGrp="1" noChangeArrowheads="1"/>
          </p:cNvSpPr>
          <p:nvPr>
            <p:ph type="sldNum" sz="quarter" idx="5"/>
          </p:nvPr>
        </p:nvSpPr>
        <p:spPr>
          <a:ln/>
        </p:spPr>
        <p:txBody>
          <a:bodyPr/>
          <a:lstStyle/>
          <a:p>
            <a:fld id="{FE217F72-5A50-4894-AF90-D8732C7B9490}" type="slidenum">
              <a:rPr lang="en-GB" altLang="en-US"/>
              <a:pPr/>
              <a:t>17</a:t>
            </a:fld>
            <a:endParaRPr lang="en-GB" altLang="en-US"/>
          </a:p>
        </p:txBody>
      </p:sp>
      <p:sp>
        <p:nvSpPr>
          <p:cNvPr id="272386" name="Rectangle 2">
            <a:extLst>
              <a:ext uri="{FF2B5EF4-FFF2-40B4-BE49-F238E27FC236}">
                <a16:creationId xmlns:a16="http://schemas.microsoft.com/office/drawing/2014/main" id="{BD465D85-C2C0-4841-AA5F-EE7E1ECBDABA}"/>
              </a:ext>
            </a:extLst>
          </p:cNvPr>
          <p:cNvSpPr>
            <a:spLocks noGrp="1" noRot="1" noChangeAspect="1" noChangeArrowheads="1" noTextEdit="1"/>
          </p:cNvSpPr>
          <p:nvPr>
            <p:ph type="sldImg"/>
          </p:nvPr>
        </p:nvSpPr>
        <p:spPr>
          <a:xfrm>
            <a:off x="1144588" y="685800"/>
            <a:ext cx="4572000" cy="3429000"/>
          </a:xfrm>
          <a:ln/>
        </p:spPr>
      </p:sp>
      <p:sp>
        <p:nvSpPr>
          <p:cNvPr id="272387" name="Rectangle 3">
            <a:extLst>
              <a:ext uri="{FF2B5EF4-FFF2-40B4-BE49-F238E27FC236}">
                <a16:creationId xmlns:a16="http://schemas.microsoft.com/office/drawing/2014/main" id="{0A80C7DA-4280-4C30-A317-3971E4DEAD46}"/>
              </a:ext>
            </a:extLst>
          </p:cNvPr>
          <p:cNvSpPr>
            <a:spLocks noGrp="1" noChangeArrowheads="1"/>
          </p:cNvSpPr>
          <p:nvPr>
            <p:ph type="body" idx="1"/>
          </p:nvPr>
        </p:nvSpPr>
        <p:spPr/>
        <p:txBody>
          <a:bodyPr/>
          <a:lstStyle/>
          <a:p>
            <a:pPr marL="228600" indent="-228600">
              <a:lnSpc>
                <a:spcPct val="95000"/>
              </a:lnSpc>
            </a:pPr>
            <a:r>
              <a:rPr lang="en-US" altLang="en-US" sz="1400" b="1"/>
              <a:t>146</a:t>
            </a:r>
          </a:p>
          <a:p>
            <a:pPr marL="228600" indent="-228600">
              <a:lnSpc>
                <a:spcPct val="95000"/>
              </a:lnSpc>
            </a:pPr>
            <a:endParaRPr lang="en-US" altLang="en-US" sz="500"/>
          </a:p>
          <a:p>
            <a:pPr marL="228600" indent="-228600">
              <a:lnSpc>
                <a:spcPct val="95000"/>
              </a:lnSpc>
              <a:buFontTx/>
              <a:buAutoNum type="arabicPeriod"/>
            </a:pPr>
            <a:r>
              <a:rPr lang="en-US" altLang="en-US"/>
              <a:t>Africa lags the rest of the world in terms of human development:</a:t>
            </a:r>
          </a:p>
          <a:p>
            <a:pPr marL="636588" lvl="1" indent="-228600">
              <a:lnSpc>
                <a:spcPct val="95000"/>
              </a:lnSpc>
              <a:buFontTx/>
              <a:buChar char="•"/>
            </a:pPr>
            <a:r>
              <a:rPr lang="en-US" altLang="en-US"/>
              <a:t> 78% of all African countries feature low levels of human development – Low Human Development Index (HDI) ranks 146 to 177;</a:t>
            </a:r>
          </a:p>
          <a:p>
            <a:pPr marL="636588" lvl="1" indent="-228600">
              <a:lnSpc>
                <a:spcPct val="95000"/>
              </a:lnSpc>
              <a:buFontTx/>
              <a:buChar char="•"/>
            </a:pPr>
            <a:r>
              <a:rPr lang="en-US" altLang="en-US"/>
              <a:t>20% African countries are classified “Medium HDI”, ranks 58 to 145;</a:t>
            </a:r>
          </a:p>
          <a:p>
            <a:pPr marL="636588" lvl="1" indent="-228600">
              <a:lnSpc>
                <a:spcPct val="95000"/>
              </a:lnSpc>
              <a:buFontTx/>
              <a:buChar char="•"/>
            </a:pPr>
            <a:r>
              <a:rPr lang="en-US" altLang="en-US"/>
              <a:t>One African country, the island of Seychelles, ranks a “high” HDI classification of 51 out of 58.</a:t>
            </a:r>
          </a:p>
          <a:p>
            <a:pPr marL="636588" lvl="1" indent="-228600">
              <a:lnSpc>
                <a:spcPct val="95000"/>
              </a:lnSpc>
              <a:buFontTx/>
              <a:buChar char="•"/>
            </a:pPr>
            <a:r>
              <a:rPr lang="en-US" altLang="en-US"/>
              <a:t>Norway leads the world in human development, with a Human Development Index rank of 1.</a:t>
            </a:r>
          </a:p>
          <a:p>
            <a:pPr marL="228600" indent="-228600">
              <a:lnSpc>
                <a:spcPct val="95000"/>
              </a:lnSpc>
              <a:buFontTx/>
              <a:buAutoNum type="arabicPeriod"/>
            </a:pPr>
            <a:r>
              <a:rPr lang="en-US" altLang="en-US"/>
              <a:t>Clearly, Africa has not built networks through which the continent can access knowledge for its own development. </a:t>
            </a:r>
          </a:p>
          <a:p>
            <a:pPr marL="228600" indent="-228600">
              <a:lnSpc>
                <a:spcPct val="95000"/>
              </a:lnSpc>
              <a:buFontTx/>
              <a:buAutoNum type="arabicPeriod"/>
            </a:pPr>
            <a:r>
              <a:rPr lang="en-US" altLang="en-US" i="1"/>
              <a:t>“Africa's biggest challenge, if it is to compete in the global economy, is its deficit in human capital. Economic strength used to depend on size or command over natural resources. Now it depends on the quality and skill level of the labour force: the ability to cope with complex production techniques and technological change. It requires the workforce to be educated and also healthy”</a:t>
            </a:r>
            <a:r>
              <a:rPr lang="en-US" altLang="en-US"/>
              <a:t> (Larry Elliott Friday March 11, 2005 The Guardian - Commentary on the publication of the 2005 UN Human Development Report)</a:t>
            </a:r>
          </a:p>
          <a:p>
            <a:pPr marL="228600" indent="-228600">
              <a:lnSpc>
                <a:spcPct val="95000"/>
              </a:lnSpc>
              <a:buFontTx/>
              <a:buAutoNum type="arabicPeriod"/>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239169-BAF6-4857-8C26-AD66103A4C1E}"/>
              </a:ext>
            </a:extLst>
          </p:cNvPr>
          <p:cNvSpPr>
            <a:spLocks noGrp="1" noChangeArrowheads="1"/>
          </p:cNvSpPr>
          <p:nvPr>
            <p:ph type="sldNum" sz="quarter" idx="5"/>
          </p:nvPr>
        </p:nvSpPr>
        <p:spPr>
          <a:ln/>
        </p:spPr>
        <p:txBody>
          <a:bodyPr/>
          <a:lstStyle/>
          <a:p>
            <a:fld id="{95AAB9AA-D103-4AF6-B855-7CC0C457DB83}" type="slidenum">
              <a:rPr lang="en-GB" altLang="en-US"/>
              <a:pPr/>
              <a:t>18</a:t>
            </a:fld>
            <a:endParaRPr lang="en-GB" altLang="en-US"/>
          </a:p>
        </p:txBody>
      </p:sp>
      <p:sp>
        <p:nvSpPr>
          <p:cNvPr id="396290" name="Rectangle 2">
            <a:extLst>
              <a:ext uri="{FF2B5EF4-FFF2-40B4-BE49-F238E27FC236}">
                <a16:creationId xmlns:a16="http://schemas.microsoft.com/office/drawing/2014/main" id="{9037C330-E88E-43F6-B885-0F5FE556AEBF}"/>
              </a:ext>
            </a:extLst>
          </p:cNvPr>
          <p:cNvSpPr>
            <a:spLocks noGrp="1" noRot="1" noChangeAspect="1" noChangeArrowheads="1" noTextEdit="1"/>
          </p:cNvSpPr>
          <p:nvPr>
            <p:ph type="sldImg"/>
          </p:nvPr>
        </p:nvSpPr>
        <p:spPr>
          <a:xfrm>
            <a:off x="1144588" y="685800"/>
            <a:ext cx="4572000" cy="3429000"/>
          </a:xfrm>
          <a:ln/>
        </p:spPr>
      </p:sp>
      <p:sp>
        <p:nvSpPr>
          <p:cNvPr id="396291" name="Rectangle 3">
            <a:extLst>
              <a:ext uri="{FF2B5EF4-FFF2-40B4-BE49-F238E27FC236}">
                <a16:creationId xmlns:a16="http://schemas.microsoft.com/office/drawing/2014/main" id="{1A57F65D-043C-4C72-B036-82F0DB8AD372}"/>
              </a:ext>
            </a:extLst>
          </p:cNvPr>
          <p:cNvSpPr>
            <a:spLocks noGrp="1" noChangeArrowheads="1"/>
          </p:cNvSpPr>
          <p:nvPr>
            <p:ph type="body" idx="1"/>
          </p:nvPr>
        </p:nvSpPr>
        <p:spPr/>
        <p:txBody>
          <a:bodyPr/>
          <a:lstStyle/>
          <a:p>
            <a:pPr marL="228600" indent="-228600">
              <a:lnSpc>
                <a:spcPct val="95000"/>
              </a:lnSpc>
            </a:pPr>
            <a:r>
              <a:rPr lang="en-US" altLang="en-US" sz="1400" b="1"/>
              <a:t>318</a:t>
            </a:r>
          </a:p>
          <a:p>
            <a:pPr marL="228600" indent="-228600">
              <a:lnSpc>
                <a:spcPct val="95000"/>
              </a:lnSpc>
            </a:pPr>
            <a:endParaRPr lang="en-US" altLang="en-US" sz="500"/>
          </a:p>
          <a:p>
            <a:pPr marL="228600" indent="-228600">
              <a:lnSpc>
                <a:spcPct val="95000"/>
              </a:lnSpc>
              <a:buFontTx/>
              <a:buAutoNum type="arabicPeriod"/>
            </a:pPr>
            <a:r>
              <a:rPr lang="en-US" altLang="en-US"/>
              <a:t>Africa lags the rest of the world in terms of human development:</a:t>
            </a:r>
          </a:p>
          <a:p>
            <a:pPr marL="636588" lvl="1" indent="-228600">
              <a:lnSpc>
                <a:spcPct val="95000"/>
              </a:lnSpc>
              <a:buFontTx/>
              <a:buChar char="•"/>
            </a:pPr>
            <a:r>
              <a:rPr lang="en-US" altLang="en-US"/>
              <a:t> 78% of all African countries feature low levels of human development – Low Human Development Index (HDI) ranks 146 to 177;</a:t>
            </a:r>
          </a:p>
          <a:p>
            <a:pPr marL="636588" lvl="1" indent="-228600">
              <a:lnSpc>
                <a:spcPct val="95000"/>
              </a:lnSpc>
              <a:buFontTx/>
              <a:buChar char="•"/>
            </a:pPr>
            <a:r>
              <a:rPr lang="en-US" altLang="en-US"/>
              <a:t>20% African countries are classified “Medium HDI”, ranks 58 to 145;</a:t>
            </a:r>
          </a:p>
          <a:p>
            <a:pPr marL="636588" lvl="1" indent="-228600">
              <a:lnSpc>
                <a:spcPct val="95000"/>
              </a:lnSpc>
              <a:buFontTx/>
              <a:buChar char="•"/>
            </a:pPr>
            <a:r>
              <a:rPr lang="en-US" altLang="en-US"/>
              <a:t>One African country, the island of Seychelles, ranks a “high” HDI classification of 51 out of 58.</a:t>
            </a:r>
          </a:p>
          <a:p>
            <a:pPr marL="636588" lvl="1" indent="-228600">
              <a:lnSpc>
                <a:spcPct val="95000"/>
              </a:lnSpc>
              <a:buFontTx/>
              <a:buChar char="•"/>
            </a:pPr>
            <a:r>
              <a:rPr lang="en-US" altLang="en-US"/>
              <a:t>Norway leads the world in human development, with a Human Development Index rank of 1.</a:t>
            </a:r>
          </a:p>
          <a:p>
            <a:pPr marL="228600" indent="-228600">
              <a:lnSpc>
                <a:spcPct val="95000"/>
              </a:lnSpc>
              <a:buFontTx/>
              <a:buAutoNum type="arabicPeriod"/>
            </a:pPr>
            <a:r>
              <a:rPr lang="en-US" altLang="en-US"/>
              <a:t>Clearly, Africa has not built networks through which the continent can access knowledge for its own development. </a:t>
            </a:r>
          </a:p>
          <a:p>
            <a:pPr marL="228600" indent="-228600">
              <a:lnSpc>
                <a:spcPct val="95000"/>
              </a:lnSpc>
              <a:buFontTx/>
              <a:buAutoNum type="arabicPeriod"/>
            </a:pPr>
            <a:r>
              <a:rPr lang="en-US" altLang="en-US" i="1"/>
              <a:t>“Africa's biggest challenge, if it is to compete in the global economy, is its deficit in human capital. Economic strength used to depend on size or command over natural resources. Now it depends on the quality and skill level of the labour force: the ability to cope with complex production techniques and technological change. It requires the workforce to be educated and also healthy”</a:t>
            </a:r>
            <a:r>
              <a:rPr lang="en-US" altLang="en-US"/>
              <a:t> (Larry Elliott Friday March 11, 2005 The Guardian - Commentary on the publication of the 2005 UN Human Development Report)</a:t>
            </a:r>
          </a:p>
          <a:p>
            <a:pPr marL="228600" indent="-228600">
              <a:lnSpc>
                <a:spcPct val="95000"/>
              </a:lnSpc>
              <a:buFontTx/>
              <a:buAutoNum type="arabicPeriod"/>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1BDB44-0791-420B-9526-12F15C3BCED1}"/>
              </a:ext>
            </a:extLst>
          </p:cNvPr>
          <p:cNvSpPr>
            <a:spLocks noGrp="1" noChangeArrowheads="1"/>
          </p:cNvSpPr>
          <p:nvPr>
            <p:ph type="sldNum" sz="quarter" idx="5"/>
          </p:nvPr>
        </p:nvSpPr>
        <p:spPr>
          <a:ln/>
        </p:spPr>
        <p:txBody>
          <a:bodyPr/>
          <a:lstStyle/>
          <a:p>
            <a:fld id="{2DAB53AD-ED13-40F5-9AAD-A2BF8FFFCB55}" type="slidenum">
              <a:rPr lang="en-GB" altLang="en-US"/>
              <a:pPr/>
              <a:t>19</a:t>
            </a:fld>
            <a:endParaRPr lang="en-GB" altLang="en-US"/>
          </a:p>
        </p:txBody>
      </p:sp>
      <p:sp>
        <p:nvSpPr>
          <p:cNvPr id="266242" name="Rectangle 2">
            <a:extLst>
              <a:ext uri="{FF2B5EF4-FFF2-40B4-BE49-F238E27FC236}">
                <a16:creationId xmlns:a16="http://schemas.microsoft.com/office/drawing/2014/main" id="{3068B33A-424F-441B-A637-A911B5044141}"/>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7495203C-F30E-4860-9E8C-C5360DCCB3EE}"/>
              </a:ext>
            </a:extLst>
          </p:cNvPr>
          <p:cNvSpPr>
            <a:spLocks noGrp="1" noChangeArrowheads="1"/>
          </p:cNvSpPr>
          <p:nvPr>
            <p:ph type="body" idx="1"/>
          </p:nvPr>
        </p:nvSpPr>
        <p:spPr/>
        <p:txBody>
          <a:bodyPr/>
          <a:lstStyle/>
          <a:p>
            <a:r>
              <a:rPr lang="en-GB" altLang="en-US"/>
              <a:t>147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456508-1A35-4512-8FA7-46BE00B0664D}"/>
              </a:ext>
            </a:extLst>
          </p:cNvPr>
          <p:cNvSpPr>
            <a:spLocks noGrp="1" noChangeArrowheads="1"/>
          </p:cNvSpPr>
          <p:nvPr>
            <p:ph type="sldNum" sz="quarter" idx="5"/>
          </p:nvPr>
        </p:nvSpPr>
        <p:spPr>
          <a:ln/>
        </p:spPr>
        <p:txBody>
          <a:bodyPr/>
          <a:lstStyle/>
          <a:p>
            <a:fld id="{3A53280F-FE8E-4DC5-81A1-68D8B019D937}" type="slidenum">
              <a:rPr lang="en-GB" altLang="en-US"/>
              <a:pPr/>
              <a:t>20</a:t>
            </a:fld>
            <a:endParaRPr lang="en-GB" altLang="en-US"/>
          </a:p>
        </p:txBody>
      </p:sp>
      <p:sp>
        <p:nvSpPr>
          <p:cNvPr id="268290" name="Rectangle 2">
            <a:extLst>
              <a:ext uri="{FF2B5EF4-FFF2-40B4-BE49-F238E27FC236}">
                <a16:creationId xmlns:a16="http://schemas.microsoft.com/office/drawing/2014/main" id="{DD69A430-3CC5-409A-81D1-A7920F4BA50A}"/>
              </a:ext>
            </a:extLst>
          </p:cNvPr>
          <p:cNvSpPr>
            <a:spLocks noGrp="1" noRot="1" noChangeAspect="1" noChangeArrowheads="1" noTextEdit="1"/>
          </p:cNvSpPr>
          <p:nvPr>
            <p:ph type="sldImg"/>
          </p:nvPr>
        </p:nvSpPr>
        <p:spPr>
          <a:ln/>
        </p:spPr>
      </p:sp>
      <p:sp>
        <p:nvSpPr>
          <p:cNvPr id="268291" name="Rectangle 3">
            <a:extLst>
              <a:ext uri="{FF2B5EF4-FFF2-40B4-BE49-F238E27FC236}">
                <a16:creationId xmlns:a16="http://schemas.microsoft.com/office/drawing/2014/main" id="{E6317A72-22C6-4ED9-ABEF-213A9F75D582}"/>
              </a:ext>
            </a:extLst>
          </p:cNvPr>
          <p:cNvSpPr>
            <a:spLocks noGrp="1" noChangeArrowheads="1"/>
          </p:cNvSpPr>
          <p:nvPr>
            <p:ph type="body" idx="1"/>
          </p:nvPr>
        </p:nvSpPr>
        <p:spPr/>
        <p:txBody>
          <a:bodyPr/>
          <a:lstStyle/>
          <a:p>
            <a:r>
              <a:rPr lang="en-GB" altLang="en-US"/>
              <a:t>221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D51D4D-AA8C-47A5-97C3-5FC189BD005E}"/>
              </a:ext>
            </a:extLst>
          </p:cNvPr>
          <p:cNvSpPr>
            <a:spLocks noGrp="1" noChangeArrowheads="1"/>
          </p:cNvSpPr>
          <p:nvPr>
            <p:ph type="sldNum" sz="quarter" idx="5"/>
          </p:nvPr>
        </p:nvSpPr>
        <p:spPr>
          <a:ln/>
        </p:spPr>
        <p:txBody>
          <a:bodyPr/>
          <a:lstStyle/>
          <a:p>
            <a:fld id="{5C7C1002-0937-4BAB-89D7-834317557420}" type="slidenum">
              <a:rPr lang="en-GB" altLang="en-US"/>
              <a:pPr/>
              <a:t>21</a:t>
            </a:fld>
            <a:endParaRPr lang="en-GB" altLang="en-US"/>
          </a:p>
        </p:txBody>
      </p:sp>
      <p:sp>
        <p:nvSpPr>
          <p:cNvPr id="270338" name="Rectangle 2">
            <a:extLst>
              <a:ext uri="{FF2B5EF4-FFF2-40B4-BE49-F238E27FC236}">
                <a16:creationId xmlns:a16="http://schemas.microsoft.com/office/drawing/2014/main" id="{632F4F34-3194-478C-8122-EE5A92A4C0E5}"/>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D23B0396-E8C8-4F7B-8011-6986020F30ED}"/>
              </a:ext>
            </a:extLst>
          </p:cNvPr>
          <p:cNvSpPr>
            <a:spLocks noGrp="1" noChangeArrowheads="1"/>
          </p:cNvSpPr>
          <p:nvPr>
            <p:ph type="body" idx="1"/>
          </p:nvPr>
        </p:nvSpPr>
        <p:spPr/>
        <p:txBody>
          <a:bodyPr/>
          <a:lstStyle/>
          <a:p>
            <a:r>
              <a:rPr lang="en-GB" altLang="en-US"/>
              <a:t>517M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799BE2B-67A3-4352-9583-BAADE77AA3D3}"/>
              </a:ext>
            </a:extLst>
          </p:cNvPr>
          <p:cNvSpPr>
            <a:spLocks noGrp="1" noChangeArrowheads="1"/>
          </p:cNvSpPr>
          <p:nvPr>
            <p:ph type="sldNum" sz="quarter" idx="5"/>
          </p:nvPr>
        </p:nvSpPr>
        <p:spPr>
          <a:ln/>
        </p:spPr>
        <p:txBody>
          <a:bodyPr/>
          <a:lstStyle/>
          <a:p>
            <a:fld id="{1B5B663D-444D-4AA3-8BF5-D00D746E636B}" type="slidenum">
              <a:rPr lang="en-GB" altLang="en-US"/>
              <a:pPr/>
              <a:t>22</a:t>
            </a:fld>
            <a:endParaRPr lang="en-GB" altLang="en-US"/>
          </a:p>
        </p:txBody>
      </p:sp>
      <p:sp>
        <p:nvSpPr>
          <p:cNvPr id="377858" name="Rectangle 2">
            <a:extLst>
              <a:ext uri="{FF2B5EF4-FFF2-40B4-BE49-F238E27FC236}">
                <a16:creationId xmlns:a16="http://schemas.microsoft.com/office/drawing/2014/main" id="{C988115C-7D38-4DF9-8702-F9D2682E3003}"/>
              </a:ext>
            </a:extLst>
          </p:cNvPr>
          <p:cNvSpPr>
            <a:spLocks noGrp="1" noRot="1" noChangeAspect="1" noChangeArrowheads="1" noTextEdit="1"/>
          </p:cNvSpPr>
          <p:nvPr>
            <p:ph type="sldImg"/>
          </p:nvPr>
        </p:nvSpPr>
        <p:spPr>
          <a:xfrm>
            <a:off x="1144588" y="685800"/>
            <a:ext cx="4572000" cy="3429000"/>
          </a:xfrm>
          <a:ln/>
        </p:spPr>
      </p:sp>
      <p:sp>
        <p:nvSpPr>
          <p:cNvPr id="377859" name="Rectangle 3">
            <a:extLst>
              <a:ext uri="{FF2B5EF4-FFF2-40B4-BE49-F238E27FC236}">
                <a16:creationId xmlns:a16="http://schemas.microsoft.com/office/drawing/2014/main" id="{126D73B4-1EF1-43D7-A56F-A575968F80A1}"/>
              </a:ext>
            </a:extLst>
          </p:cNvPr>
          <p:cNvSpPr>
            <a:spLocks noGrp="1" noChangeArrowheads="1"/>
          </p:cNvSpPr>
          <p:nvPr>
            <p:ph type="body" idx="1"/>
          </p:nvPr>
        </p:nvSpPr>
        <p:spPr/>
        <p:txBody>
          <a:bodyPr/>
          <a:lstStyle/>
          <a:p>
            <a:pPr marL="228600" indent="-228600"/>
            <a:r>
              <a:rPr lang="en-US" altLang="en-US" b="1"/>
              <a:t>South Africa (HDI Rank: 120): A Golden Opportunity – A Major Challenge</a:t>
            </a:r>
          </a:p>
          <a:p>
            <a:pPr marL="228600" indent="-228600">
              <a:buFontTx/>
              <a:buAutoNum type="arabicPeriod"/>
            </a:pPr>
            <a:r>
              <a:rPr lang="en-US" altLang="en-US" b="1"/>
              <a:t>South Africa’s unique strengths:</a:t>
            </a:r>
          </a:p>
          <a:p>
            <a:pPr marL="228600" indent="-228600">
              <a:buFontTx/>
              <a:buChar char="•"/>
            </a:pPr>
            <a:r>
              <a:rPr lang="en-US" altLang="en-US"/>
              <a:t>The “Cradle” of humankind (Sterkfontein), and Modern Humans (Kalahari);</a:t>
            </a:r>
          </a:p>
          <a:p>
            <a:pPr marL="228600" indent="-228600">
              <a:buFontTx/>
              <a:buChar char="•"/>
            </a:pPr>
            <a:r>
              <a:rPr lang="en-US" altLang="en-US"/>
              <a:t>A Microcosm of a multi-ethnic multi-cultural “colourful” world that finds strength in cultural diversity;</a:t>
            </a:r>
          </a:p>
          <a:p>
            <a:pPr marL="228600" indent="-228600">
              <a:buFontTx/>
              <a:buChar char="•"/>
            </a:pPr>
            <a:r>
              <a:rPr lang="en-US" altLang="en-US"/>
              <a:t>A nation rich in historical experience - a disastrous human history presenting a powerful messages for the future;</a:t>
            </a:r>
          </a:p>
          <a:p>
            <a:pPr marL="228600" indent="-228600">
              <a:buFontTx/>
              <a:buChar char="•"/>
            </a:pPr>
            <a:r>
              <a:rPr lang="en-US" altLang="en-US"/>
              <a:t>A land rich in natural resources – human and other;</a:t>
            </a:r>
          </a:p>
          <a:p>
            <a:pPr marL="228600" indent="-228600">
              <a:buFontTx/>
              <a:buChar char="•"/>
            </a:pPr>
            <a:r>
              <a:rPr lang="en-US" altLang="en-US"/>
              <a:t>A significant “First Economy” that can contribute to “Second Economy” development – if allowed to, and encouraged to do so.</a:t>
            </a:r>
          </a:p>
          <a:p>
            <a:pPr marL="228600" indent="-228600">
              <a:buFontTx/>
              <a:buAutoNum type="arabicPeriod"/>
            </a:pPr>
            <a:r>
              <a:rPr lang="en-US" altLang="en-US" b="1"/>
              <a:t>South Africa’s risks:</a:t>
            </a:r>
          </a:p>
          <a:p>
            <a:pPr marL="588963" lvl="1" indent="-228600">
              <a:buFontTx/>
              <a:buChar char="•"/>
            </a:pPr>
            <a:r>
              <a:rPr lang="en-US" altLang="en-US"/>
              <a:t>Failure to raise the national level of human development;</a:t>
            </a:r>
          </a:p>
          <a:p>
            <a:pPr marL="588963" lvl="1" indent="-228600">
              <a:buFontTx/>
              <a:buChar char="•"/>
            </a:pPr>
            <a:r>
              <a:rPr lang="en-US" altLang="en-US"/>
              <a:t>The consequential response of the massive “Second Economy” to its “exclusion” from “First Economy” advantages;</a:t>
            </a:r>
          </a:p>
          <a:p>
            <a:pPr marL="588963" lvl="1" indent="-228600">
              <a:buFontTx/>
              <a:buChar char="•"/>
            </a:pPr>
            <a:r>
              <a:rPr lang="en-US" altLang="en-US"/>
              <a:t>Failure to build the tools required for inclusive human development – affordable effective ICTs. </a:t>
            </a:r>
          </a:p>
          <a:p>
            <a:pPr marL="228600" indent="-228600">
              <a:buFontTx/>
              <a:buAutoNum type="arabicPeriod"/>
            </a:pPr>
            <a:r>
              <a:rPr lang="en-US" altLang="en-US" b="1"/>
              <a:t>South Africa’s opportunity:</a:t>
            </a:r>
            <a:r>
              <a:rPr lang="en-US" altLang="en-US"/>
              <a:t> Use the intellectual capacity of South Africa’s “First Economy” to build the ICT infrastructures that will address the knowledge access needs of South Africa’s “Second Economy” – true ICTs4D4ALL, addressing leading edge economic challenges, and developing country demands simultaneously, effectively.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FC3398-4257-4DAE-8BC6-26562F7D6F26}"/>
              </a:ext>
            </a:extLst>
          </p:cNvPr>
          <p:cNvSpPr>
            <a:spLocks noGrp="1" noChangeArrowheads="1"/>
          </p:cNvSpPr>
          <p:nvPr>
            <p:ph type="sldNum" sz="quarter" idx="5"/>
          </p:nvPr>
        </p:nvSpPr>
        <p:spPr>
          <a:ln/>
        </p:spPr>
        <p:txBody>
          <a:bodyPr/>
          <a:lstStyle/>
          <a:p>
            <a:fld id="{ADA2790A-AA70-4C55-AA20-D2F093FC4C86}" type="slidenum">
              <a:rPr lang="en-GB" altLang="en-US"/>
              <a:pPr/>
              <a:t>25</a:t>
            </a:fld>
            <a:endParaRPr lang="en-GB" altLang="en-US"/>
          </a:p>
        </p:txBody>
      </p:sp>
      <p:sp>
        <p:nvSpPr>
          <p:cNvPr id="342018" name="Rectangle 2">
            <a:extLst>
              <a:ext uri="{FF2B5EF4-FFF2-40B4-BE49-F238E27FC236}">
                <a16:creationId xmlns:a16="http://schemas.microsoft.com/office/drawing/2014/main" id="{8BF1D2B6-D719-43B3-9557-86B3A02FBBF2}"/>
              </a:ext>
            </a:extLst>
          </p:cNvPr>
          <p:cNvSpPr>
            <a:spLocks noGrp="1" noRot="1" noChangeAspect="1" noChangeArrowheads="1" noTextEdit="1"/>
          </p:cNvSpPr>
          <p:nvPr>
            <p:ph type="sldImg"/>
          </p:nvPr>
        </p:nvSpPr>
        <p:spPr>
          <a:xfrm>
            <a:off x="1144588" y="685800"/>
            <a:ext cx="4572000" cy="3429000"/>
          </a:xfrm>
          <a:ln/>
        </p:spPr>
      </p:sp>
      <p:sp>
        <p:nvSpPr>
          <p:cNvPr id="342019" name="Rectangle 3">
            <a:extLst>
              <a:ext uri="{FF2B5EF4-FFF2-40B4-BE49-F238E27FC236}">
                <a16:creationId xmlns:a16="http://schemas.microsoft.com/office/drawing/2014/main" id="{28F208F7-2352-42B5-AB58-FCBF5F767882}"/>
              </a:ext>
            </a:extLst>
          </p:cNvPr>
          <p:cNvSpPr>
            <a:spLocks noGrp="1" noChangeArrowheads="1"/>
          </p:cNvSpPr>
          <p:nvPr>
            <p:ph type="body" idx="1"/>
          </p:nvPr>
        </p:nvSpPr>
        <p:spPr/>
        <p:txBody>
          <a:bodyPr/>
          <a:lstStyle/>
          <a:p>
            <a:pPr marL="228600" indent="-228600"/>
            <a:r>
              <a:rPr lang="en-US" altLang="en-US" sz="1400" b="1"/>
              <a:t>State Collapse – Lessons from History</a:t>
            </a:r>
            <a:endParaRPr lang="en-US" altLang="en-US" sz="1400"/>
          </a:p>
          <a:p>
            <a:pPr marL="228600" indent="-228600">
              <a:buFontTx/>
              <a:buAutoNum type="arabicPeriod"/>
            </a:pPr>
            <a:r>
              <a:rPr lang="en-US" altLang="en-US"/>
              <a:t>I studied history in school, a rather skewed history comprising 80% or more of the history of my nation’s colonial power’s successes, not its failures.</a:t>
            </a:r>
          </a:p>
          <a:p>
            <a:pPr marL="228600" indent="-228600">
              <a:buFontTx/>
              <a:buAutoNum type="arabicPeriod"/>
            </a:pPr>
            <a:r>
              <a:rPr lang="en-US" altLang="en-US"/>
              <a:t>My first encounter with the “mysteries” of Easter Island was through private readings – Erich von Daeniken’s theories that beings from outer space built the immense stone statues so visible on Easter Island, as they “created” the human species through their advanced scientific knowledge.</a:t>
            </a:r>
          </a:p>
          <a:p>
            <a:pPr marL="228600" indent="-228600">
              <a:buFontTx/>
              <a:buAutoNum type="arabicPeriod"/>
            </a:pPr>
            <a:r>
              <a:rPr lang="en-US" altLang="en-US"/>
              <a:t>The Mysteries of Easter Island were clarified through my encounter with the </a:t>
            </a:r>
            <a:r>
              <a:rPr lang="en-US" altLang="en-US" b="1"/>
              <a:t>World Wide Web</a:t>
            </a:r>
            <a:r>
              <a:rPr lang="en-US" altLang="en-US"/>
              <a:t> – I “chose” to become better informed of the threats of knowledge misuse on the survival of states and nations. </a:t>
            </a:r>
            <a:r>
              <a:rPr lang="en-US" altLang="en-US" b="1" i="1"/>
              <a:t>(Recommended Websites: Too many to list – 15 minutes search via Yahoo or equivalent will be most informative, all alternatives will be very costly and time consuming).</a:t>
            </a:r>
          </a:p>
          <a:p>
            <a:pPr marL="228600" indent="-228600">
              <a:buFontTx/>
              <a:buAutoNum type="arabicPeriod"/>
            </a:pPr>
            <a:r>
              <a:rPr lang="en-US" altLang="en-US"/>
              <a:t>The socio-political leaders of Easter Island chose national suicide just 600 years ago – they destroyed their environment, and assigned their sophisticated society to extinction - and useful inputs for best-selling authors of fiction. Serious scientific researches and publications receive far to little attention by many of today’s socio-political leaders, often racing in ignorance to repeat the errors of the ancient Easter Islanders. </a:t>
            </a:r>
          </a:p>
          <a:p>
            <a:pPr marL="228600" indent="-228600">
              <a:buFontTx/>
              <a:buAutoNum type="arabicPeriod"/>
            </a:pPr>
            <a:r>
              <a:rPr lang="en-US" altLang="en-US"/>
              <a:t>Advanced human knowledge needs to be “freed” from the confines of academia and libraries inaccessible to those who need to know most – the ICTs do this most effectively.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6779BE-2016-4242-A165-2327326EECEB}"/>
              </a:ext>
            </a:extLst>
          </p:cNvPr>
          <p:cNvSpPr>
            <a:spLocks noGrp="1" noChangeArrowheads="1"/>
          </p:cNvSpPr>
          <p:nvPr>
            <p:ph type="sldNum" sz="quarter" idx="5"/>
          </p:nvPr>
        </p:nvSpPr>
        <p:spPr>
          <a:ln/>
        </p:spPr>
        <p:txBody>
          <a:bodyPr/>
          <a:lstStyle/>
          <a:p>
            <a:fld id="{F16AB897-BDF7-474A-91A0-22F7F7CDD840}" type="slidenum">
              <a:rPr lang="en-GB" altLang="en-US"/>
              <a:pPr/>
              <a:t>2</a:t>
            </a:fld>
            <a:endParaRPr lang="en-GB" altLang="en-US"/>
          </a:p>
        </p:txBody>
      </p:sp>
      <p:sp>
        <p:nvSpPr>
          <p:cNvPr id="242690" name="Rectangle 2">
            <a:extLst>
              <a:ext uri="{FF2B5EF4-FFF2-40B4-BE49-F238E27FC236}">
                <a16:creationId xmlns:a16="http://schemas.microsoft.com/office/drawing/2014/main" id="{56A4F0F2-10FA-40A5-9EC9-D2A7DC695A79}"/>
              </a:ext>
            </a:extLst>
          </p:cNvPr>
          <p:cNvSpPr>
            <a:spLocks noGrp="1" noRot="1" noChangeAspect="1" noChangeArrowheads="1" noTextEdit="1"/>
          </p:cNvSpPr>
          <p:nvPr>
            <p:ph type="sldImg"/>
          </p:nvPr>
        </p:nvSpPr>
        <p:spPr>
          <a:ln/>
        </p:spPr>
      </p:sp>
      <p:sp>
        <p:nvSpPr>
          <p:cNvPr id="242691" name="Rectangle 3">
            <a:extLst>
              <a:ext uri="{FF2B5EF4-FFF2-40B4-BE49-F238E27FC236}">
                <a16:creationId xmlns:a16="http://schemas.microsoft.com/office/drawing/2014/main" id="{D494B2A4-A11D-43AF-9BD8-4A0D7AD1A948}"/>
              </a:ext>
            </a:extLst>
          </p:cNvPr>
          <p:cNvSpPr>
            <a:spLocks noGrp="1" noChangeArrowheads="1"/>
          </p:cNvSpPr>
          <p:nvPr>
            <p:ph type="body" idx="1"/>
          </p:nvPr>
        </p:nvSpPr>
        <p:spPr/>
        <p:txBody>
          <a:bodyPr/>
          <a:lstStyle/>
          <a:p>
            <a:r>
              <a:rPr lang="en-GB" altLang="en-US"/>
              <a:t>166</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ADEE8F-1250-4BC5-8D15-BEA59D007B39}"/>
              </a:ext>
            </a:extLst>
          </p:cNvPr>
          <p:cNvSpPr>
            <a:spLocks noGrp="1" noChangeArrowheads="1"/>
          </p:cNvSpPr>
          <p:nvPr>
            <p:ph type="sldNum" sz="quarter" idx="5"/>
          </p:nvPr>
        </p:nvSpPr>
        <p:spPr>
          <a:ln/>
        </p:spPr>
        <p:txBody>
          <a:bodyPr/>
          <a:lstStyle/>
          <a:p>
            <a:fld id="{EE222C02-3216-4217-9C15-0F9F1F345B9F}" type="slidenum">
              <a:rPr lang="en-GB" altLang="en-US"/>
              <a:pPr/>
              <a:t>26</a:t>
            </a:fld>
            <a:endParaRPr lang="en-GB" altLang="en-US"/>
          </a:p>
        </p:txBody>
      </p:sp>
      <p:sp>
        <p:nvSpPr>
          <p:cNvPr id="344066" name="Rectangle 2">
            <a:extLst>
              <a:ext uri="{FF2B5EF4-FFF2-40B4-BE49-F238E27FC236}">
                <a16:creationId xmlns:a16="http://schemas.microsoft.com/office/drawing/2014/main" id="{96A2A784-B61A-42CB-ABE9-1D514200CF73}"/>
              </a:ext>
            </a:extLst>
          </p:cNvPr>
          <p:cNvSpPr>
            <a:spLocks noGrp="1" noRot="1" noChangeAspect="1" noChangeArrowheads="1" noTextEdit="1"/>
          </p:cNvSpPr>
          <p:nvPr>
            <p:ph type="sldImg"/>
          </p:nvPr>
        </p:nvSpPr>
        <p:spPr>
          <a:xfrm>
            <a:off x="1144588" y="685800"/>
            <a:ext cx="4572000" cy="3429000"/>
          </a:xfrm>
          <a:ln/>
        </p:spPr>
      </p:sp>
      <p:sp>
        <p:nvSpPr>
          <p:cNvPr id="344067" name="Rectangle 3">
            <a:extLst>
              <a:ext uri="{FF2B5EF4-FFF2-40B4-BE49-F238E27FC236}">
                <a16:creationId xmlns:a16="http://schemas.microsoft.com/office/drawing/2014/main" id="{8B715A38-0489-4CB0-BB62-AD24529F89CD}"/>
              </a:ext>
            </a:extLst>
          </p:cNvPr>
          <p:cNvSpPr>
            <a:spLocks noGrp="1" noChangeArrowheads="1"/>
          </p:cNvSpPr>
          <p:nvPr>
            <p:ph type="body" idx="1"/>
          </p:nvPr>
        </p:nvSpPr>
        <p:spPr/>
        <p:txBody>
          <a:bodyPr/>
          <a:lstStyle/>
          <a:p>
            <a:pPr marL="228600" indent="-228600"/>
            <a:r>
              <a:rPr lang="en-US" altLang="en-US" sz="1400" b="1"/>
              <a:t>State Collapse – Lessons from History</a:t>
            </a:r>
            <a:endParaRPr lang="en-US" altLang="en-US" sz="1400"/>
          </a:p>
          <a:p>
            <a:pPr marL="228600" indent="-228600">
              <a:buFontTx/>
              <a:buAutoNum type="arabicPeriod"/>
            </a:pPr>
            <a:r>
              <a:rPr lang="en-US" altLang="en-US"/>
              <a:t>I studied history in school, a rather skewed history comprising 80% or more of the history of my nation’s colonial power’s successes, not its failures.</a:t>
            </a:r>
          </a:p>
          <a:p>
            <a:pPr marL="228600" indent="-228600">
              <a:buFontTx/>
              <a:buAutoNum type="arabicPeriod"/>
            </a:pPr>
            <a:r>
              <a:rPr lang="en-US" altLang="en-US"/>
              <a:t>My first encounter with the “mysteries” of Easter Island was through private readings – Erich von Daeniken’s theories that beings from outer space built the immense stone statues so visible on Easter Island, as they “created” the human species through their advanced scientific knowledge.</a:t>
            </a:r>
          </a:p>
          <a:p>
            <a:pPr marL="228600" indent="-228600">
              <a:buFontTx/>
              <a:buAutoNum type="arabicPeriod"/>
            </a:pPr>
            <a:r>
              <a:rPr lang="en-US" altLang="en-US"/>
              <a:t>The Mysteries of Easter Island were clarified through my encounter with the </a:t>
            </a:r>
            <a:r>
              <a:rPr lang="en-US" altLang="en-US" b="1"/>
              <a:t>World Wide Web</a:t>
            </a:r>
            <a:r>
              <a:rPr lang="en-US" altLang="en-US"/>
              <a:t> – I “chose” to become better informed of the threats of knowledge misuse on the survival of states and nations. </a:t>
            </a:r>
            <a:r>
              <a:rPr lang="en-US" altLang="en-US" b="1" i="1"/>
              <a:t>(Recommended Websites: Too many to list – 15 minutes search via Yahoo or equivalent will be most informative, all alternatives will be very costly and time consuming).</a:t>
            </a:r>
          </a:p>
          <a:p>
            <a:pPr marL="228600" indent="-228600">
              <a:buFontTx/>
              <a:buAutoNum type="arabicPeriod"/>
            </a:pPr>
            <a:r>
              <a:rPr lang="en-US" altLang="en-US"/>
              <a:t>The socio-political leaders of Easter Island chose national suicide just 600 years ago – they destroyed their environment, and assigned their sophisticated society to extinction - and useful inputs for best-selling authors of fiction. Serious scientific researches and publications receive far to little attention by many of today’s socio-political leaders, often racing in ignorance to repeat the errors of the ancient Easter Islanders. </a:t>
            </a:r>
          </a:p>
          <a:p>
            <a:pPr marL="228600" indent="-228600">
              <a:buFontTx/>
              <a:buAutoNum type="arabicPeriod"/>
            </a:pPr>
            <a:r>
              <a:rPr lang="en-US" altLang="en-US"/>
              <a:t>Advanced human knowledge needs to be “freed” from the confines of academia and libraries inaccessible to those who need to know most – the ICTs do this most effectively.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0DFDF9-E55F-4862-8EF7-BC176AB7726D}"/>
              </a:ext>
            </a:extLst>
          </p:cNvPr>
          <p:cNvSpPr>
            <a:spLocks noGrp="1" noChangeArrowheads="1"/>
          </p:cNvSpPr>
          <p:nvPr>
            <p:ph type="sldNum" sz="quarter" idx="5"/>
          </p:nvPr>
        </p:nvSpPr>
        <p:spPr>
          <a:ln/>
        </p:spPr>
        <p:txBody>
          <a:bodyPr/>
          <a:lstStyle/>
          <a:p>
            <a:fld id="{114EBA44-AA05-476E-800A-87699E1A3081}" type="slidenum">
              <a:rPr lang="en-GB" altLang="en-US"/>
              <a:pPr/>
              <a:t>33</a:t>
            </a:fld>
            <a:endParaRPr lang="en-GB" altLang="en-US"/>
          </a:p>
        </p:txBody>
      </p:sp>
      <p:sp>
        <p:nvSpPr>
          <p:cNvPr id="355330" name="Rectangle 2">
            <a:extLst>
              <a:ext uri="{FF2B5EF4-FFF2-40B4-BE49-F238E27FC236}">
                <a16:creationId xmlns:a16="http://schemas.microsoft.com/office/drawing/2014/main" id="{071FCC1D-C80E-447A-B593-8E6F3A4E8E04}"/>
              </a:ext>
            </a:extLst>
          </p:cNvPr>
          <p:cNvSpPr>
            <a:spLocks noGrp="1" noRot="1" noChangeAspect="1" noChangeArrowheads="1" noTextEdit="1"/>
          </p:cNvSpPr>
          <p:nvPr>
            <p:ph type="sldImg"/>
          </p:nvPr>
        </p:nvSpPr>
        <p:spPr>
          <a:ln/>
        </p:spPr>
      </p:sp>
      <p:sp>
        <p:nvSpPr>
          <p:cNvPr id="355331" name="Rectangle 3">
            <a:extLst>
              <a:ext uri="{FF2B5EF4-FFF2-40B4-BE49-F238E27FC236}">
                <a16:creationId xmlns:a16="http://schemas.microsoft.com/office/drawing/2014/main" id="{8AF259A8-4C55-42E0-B690-03BFEA36710E}"/>
              </a:ext>
            </a:extLst>
          </p:cNvPr>
          <p:cNvSpPr>
            <a:spLocks noGrp="1" noChangeArrowheads="1"/>
          </p:cNvSpPr>
          <p:nvPr>
            <p:ph type="body" idx="1"/>
          </p:nvPr>
        </p:nvSpPr>
        <p:spPr/>
        <p:txBody>
          <a:bodyPr/>
          <a:lstStyle/>
          <a:p>
            <a:r>
              <a:rPr lang="en-GB" altLang="en-US"/>
              <a:t>109</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B780FF-358A-460F-8449-1FB373C399CC}"/>
              </a:ext>
            </a:extLst>
          </p:cNvPr>
          <p:cNvSpPr>
            <a:spLocks noGrp="1" noChangeArrowheads="1"/>
          </p:cNvSpPr>
          <p:nvPr>
            <p:ph type="sldNum" sz="quarter" idx="5"/>
          </p:nvPr>
        </p:nvSpPr>
        <p:spPr>
          <a:ln/>
        </p:spPr>
        <p:txBody>
          <a:bodyPr/>
          <a:lstStyle/>
          <a:p>
            <a:fld id="{B968C92F-0DB4-4E32-989E-A544695414A0}" type="slidenum">
              <a:rPr lang="en-GB" altLang="en-US"/>
              <a:pPr/>
              <a:t>36</a:t>
            </a:fld>
            <a:endParaRPr lang="en-GB" altLang="en-US"/>
          </a:p>
        </p:txBody>
      </p:sp>
      <p:sp>
        <p:nvSpPr>
          <p:cNvPr id="359426" name="Rectangle 2">
            <a:extLst>
              <a:ext uri="{FF2B5EF4-FFF2-40B4-BE49-F238E27FC236}">
                <a16:creationId xmlns:a16="http://schemas.microsoft.com/office/drawing/2014/main" id="{7F6D292F-05EF-4DDD-98DC-E135740694C4}"/>
              </a:ext>
            </a:extLst>
          </p:cNvPr>
          <p:cNvSpPr>
            <a:spLocks noGrp="1" noRot="1" noChangeAspect="1" noChangeArrowheads="1" noTextEdit="1"/>
          </p:cNvSpPr>
          <p:nvPr>
            <p:ph type="sldImg"/>
          </p:nvPr>
        </p:nvSpPr>
        <p:spPr>
          <a:ln/>
        </p:spPr>
      </p:sp>
      <p:sp>
        <p:nvSpPr>
          <p:cNvPr id="359427" name="Rectangle 3">
            <a:extLst>
              <a:ext uri="{FF2B5EF4-FFF2-40B4-BE49-F238E27FC236}">
                <a16:creationId xmlns:a16="http://schemas.microsoft.com/office/drawing/2014/main" id="{75BCEB7A-9ACA-43F3-BA5E-660525428B2E}"/>
              </a:ext>
            </a:extLst>
          </p:cNvPr>
          <p:cNvSpPr>
            <a:spLocks noGrp="1" noChangeArrowheads="1"/>
          </p:cNvSpPr>
          <p:nvPr>
            <p:ph type="body" idx="1"/>
          </p:nvPr>
        </p:nvSpPr>
        <p:spPr/>
        <p:txBody>
          <a:bodyPr/>
          <a:lstStyle/>
          <a:p>
            <a:r>
              <a:rPr lang="en-GB" altLang="en-US"/>
              <a:t>214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86BF5C-04B7-4BC9-96FD-7E8CE7B718E3}"/>
              </a:ext>
            </a:extLst>
          </p:cNvPr>
          <p:cNvSpPr>
            <a:spLocks noGrp="1" noChangeArrowheads="1"/>
          </p:cNvSpPr>
          <p:nvPr>
            <p:ph type="sldNum" sz="quarter" idx="5"/>
          </p:nvPr>
        </p:nvSpPr>
        <p:spPr>
          <a:ln/>
        </p:spPr>
        <p:txBody>
          <a:bodyPr/>
          <a:lstStyle/>
          <a:p>
            <a:fld id="{B1689F52-092F-40AC-BDA2-546C8CF9EB70}" type="slidenum">
              <a:rPr lang="en-GB" altLang="en-US"/>
              <a:pPr/>
              <a:t>46</a:t>
            </a:fld>
            <a:endParaRPr lang="en-GB" altLang="en-US"/>
          </a:p>
        </p:txBody>
      </p:sp>
      <p:sp>
        <p:nvSpPr>
          <p:cNvPr id="370690" name="Rectangle 2">
            <a:extLst>
              <a:ext uri="{FF2B5EF4-FFF2-40B4-BE49-F238E27FC236}">
                <a16:creationId xmlns:a16="http://schemas.microsoft.com/office/drawing/2014/main" id="{E626F1C4-76BF-4B48-B753-B16AF013B655}"/>
              </a:ext>
            </a:extLst>
          </p:cNvPr>
          <p:cNvSpPr>
            <a:spLocks noGrp="1" noRot="1" noChangeAspect="1" noChangeArrowheads="1" noTextEdit="1"/>
          </p:cNvSpPr>
          <p:nvPr>
            <p:ph type="sldImg"/>
          </p:nvPr>
        </p:nvSpPr>
        <p:spPr>
          <a:ln/>
        </p:spPr>
      </p:sp>
      <p:sp>
        <p:nvSpPr>
          <p:cNvPr id="370691" name="Rectangle 3">
            <a:extLst>
              <a:ext uri="{FF2B5EF4-FFF2-40B4-BE49-F238E27FC236}">
                <a16:creationId xmlns:a16="http://schemas.microsoft.com/office/drawing/2014/main" id="{DB45CE77-47A3-45B3-BED8-D18082448D6C}"/>
              </a:ext>
            </a:extLst>
          </p:cNvPr>
          <p:cNvSpPr>
            <a:spLocks noGrp="1" noChangeArrowheads="1"/>
          </p:cNvSpPr>
          <p:nvPr>
            <p:ph type="body" idx="1"/>
          </p:nvPr>
        </p:nvSpPr>
        <p:spPr/>
        <p:txBody>
          <a:bodyPr/>
          <a:lstStyle/>
          <a:p>
            <a:r>
              <a:rPr lang="en-GB" altLang="en-US"/>
              <a:t>166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29AC54-FD63-4D6D-AE4C-961BB5E62E0E}"/>
              </a:ext>
            </a:extLst>
          </p:cNvPr>
          <p:cNvSpPr>
            <a:spLocks noGrp="1" noChangeArrowheads="1"/>
          </p:cNvSpPr>
          <p:nvPr>
            <p:ph type="sldNum" sz="quarter" idx="5"/>
          </p:nvPr>
        </p:nvSpPr>
        <p:spPr>
          <a:ln/>
        </p:spPr>
        <p:txBody>
          <a:bodyPr/>
          <a:lstStyle/>
          <a:p>
            <a:fld id="{180287F3-7D25-4D07-9CBA-22A8E4AE0017}" type="slidenum">
              <a:rPr lang="en-GB" altLang="en-US"/>
              <a:pPr/>
              <a:t>3</a:t>
            </a:fld>
            <a:endParaRPr lang="en-GB" altLang="en-US"/>
          </a:p>
        </p:txBody>
      </p:sp>
      <p:sp>
        <p:nvSpPr>
          <p:cNvPr id="293890" name="Rectangle 2">
            <a:extLst>
              <a:ext uri="{FF2B5EF4-FFF2-40B4-BE49-F238E27FC236}">
                <a16:creationId xmlns:a16="http://schemas.microsoft.com/office/drawing/2014/main" id="{A1B73584-AC51-493F-849A-3D11D3244AE0}"/>
              </a:ext>
            </a:extLst>
          </p:cNvPr>
          <p:cNvSpPr>
            <a:spLocks noGrp="1" noRot="1" noChangeAspect="1" noChangeArrowheads="1" noTextEdit="1"/>
          </p:cNvSpPr>
          <p:nvPr>
            <p:ph type="sldImg"/>
          </p:nvPr>
        </p:nvSpPr>
        <p:spPr>
          <a:ln/>
        </p:spPr>
      </p:sp>
      <p:sp>
        <p:nvSpPr>
          <p:cNvPr id="293891" name="Rectangle 3">
            <a:extLst>
              <a:ext uri="{FF2B5EF4-FFF2-40B4-BE49-F238E27FC236}">
                <a16:creationId xmlns:a16="http://schemas.microsoft.com/office/drawing/2014/main" id="{95B8B645-8E7D-4A2E-AD4A-ACBA044D63CE}"/>
              </a:ext>
            </a:extLst>
          </p:cNvPr>
          <p:cNvSpPr>
            <a:spLocks noGrp="1" noChangeArrowheads="1"/>
          </p:cNvSpPr>
          <p:nvPr>
            <p:ph type="body" idx="1"/>
          </p:nvPr>
        </p:nvSpPr>
        <p:spPr/>
        <p:txBody>
          <a:bodyPr/>
          <a:lstStyle/>
          <a:p>
            <a:r>
              <a:rPr lang="en-GB" altLang="en-US"/>
              <a:t>178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D4E7A8-95E3-485F-B6EE-43D551C146F5}"/>
              </a:ext>
            </a:extLst>
          </p:cNvPr>
          <p:cNvSpPr>
            <a:spLocks noGrp="1" noChangeArrowheads="1"/>
          </p:cNvSpPr>
          <p:nvPr>
            <p:ph type="sldNum" sz="quarter" idx="5"/>
          </p:nvPr>
        </p:nvSpPr>
        <p:spPr>
          <a:ln/>
        </p:spPr>
        <p:txBody>
          <a:bodyPr/>
          <a:lstStyle/>
          <a:p>
            <a:fld id="{F6BABE4C-4559-4197-96D5-00D6F3918745}" type="slidenum">
              <a:rPr lang="en-GB" altLang="en-US"/>
              <a:pPr/>
              <a:t>4</a:t>
            </a:fld>
            <a:endParaRPr lang="en-GB" altLang="en-US"/>
          </a:p>
        </p:txBody>
      </p:sp>
      <p:sp>
        <p:nvSpPr>
          <p:cNvPr id="296962" name="Rectangle 2">
            <a:extLst>
              <a:ext uri="{FF2B5EF4-FFF2-40B4-BE49-F238E27FC236}">
                <a16:creationId xmlns:a16="http://schemas.microsoft.com/office/drawing/2014/main" id="{FB6C31E9-9698-4A09-955A-0A8D4E0218E0}"/>
              </a:ext>
            </a:extLst>
          </p:cNvPr>
          <p:cNvSpPr>
            <a:spLocks noGrp="1" noRot="1" noChangeAspect="1" noChangeArrowheads="1" noTextEdit="1"/>
          </p:cNvSpPr>
          <p:nvPr>
            <p:ph type="sldImg"/>
          </p:nvPr>
        </p:nvSpPr>
        <p:spPr>
          <a:ln/>
        </p:spPr>
      </p:sp>
      <p:sp>
        <p:nvSpPr>
          <p:cNvPr id="296963" name="Rectangle 3">
            <a:extLst>
              <a:ext uri="{FF2B5EF4-FFF2-40B4-BE49-F238E27FC236}">
                <a16:creationId xmlns:a16="http://schemas.microsoft.com/office/drawing/2014/main" id="{A11F90BB-2A13-40E6-AA6A-2458D39C0C3F}"/>
              </a:ext>
            </a:extLst>
          </p:cNvPr>
          <p:cNvSpPr>
            <a:spLocks noGrp="1" noChangeArrowheads="1"/>
          </p:cNvSpPr>
          <p:nvPr>
            <p:ph type="body" idx="1"/>
          </p:nvPr>
        </p:nvSpPr>
        <p:spPr/>
        <p:txBody>
          <a:bodyPr/>
          <a:lstStyle/>
          <a:p>
            <a:r>
              <a:rPr lang="en-GB" altLang="en-US"/>
              <a:t>178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75B4FB-EB87-436F-929C-FEC00010939B}"/>
              </a:ext>
            </a:extLst>
          </p:cNvPr>
          <p:cNvSpPr>
            <a:spLocks noGrp="1" noChangeArrowheads="1"/>
          </p:cNvSpPr>
          <p:nvPr>
            <p:ph type="sldNum" sz="quarter" idx="5"/>
          </p:nvPr>
        </p:nvSpPr>
        <p:spPr>
          <a:ln/>
        </p:spPr>
        <p:txBody>
          <a:bodyPr/>
          <a:lstStyle/>
          <a:p>
            <a:fld id="{467A2AD9-2C95-411B-B569-AFE7EDA6923E}" type="slidenum">
              <a:rPr lang="en-GB" altLang="en-US"/>
              <a:pPr/>
              <a:t>5</a:t>
            </a:fld>
            <a:endParaRPr lang="en-GB" altLang="en-US"/>
          </a:p>
        </p:txBody>
      </p:sp>
      <p:sp>
        <p:nvSpPr>
          <p:cNvPr id="315394" name="Rectangle 2">
            <a:extLst>
              <a:ext uri="{FF2B5EF4-FFF2-40B4-BE49-F238E27FC236}">
                <a16:creationId xmlns:a16="http://schemas.microsoft.com/office/drawing/2014/main" id="{DB02AEA4-07AB-4DC0-B876-AD401B42A033}"/>
              </a:ext>
            </a:extLst>
          </p:cNvPr>
          <p:cNvSpPr>
            <a:spLocks noGrp="1" noRot="1" noChangeAspect="1" noChangeArrowheads="1" noTextEdit="1"/>
          </p:cNvSpPr>
          <p:nvPr>
            <p:ph type="sldImg"/>
          </p:nvPr>
        </p:nvSpPr>
        <p:spPr>
          <a:ln/>
        </p:spPr>
      </p:sp>
      <p:sp>
        <p:nvSpPr>
          <p:cNvPr id="315395" name="Rectangle 3">
            <a:extLst>
              <a:ext uri="{FF2B5EF4-FFF2-40B4-BE49-F238E27FC236}">
                <a16:creationId xmlns:a16="http://schemas.microsoft.com/office/drawing/2014/main" id="{2052FE52-D9C3-4A49-9422-65905097EF6C}"/>
              </a:ext>
            </a:extLst>
          </p:cNvPr>
          <p:cNvSpPr>
            <a:spLocks noGrp="1" noChangeArrowheads="1"/>
          </p:cNvSpPr>
          <p:nvPr>
            <p:ph type="body" idx="1"/>
          </p:nvPr>
        </p:nvSpPr>
        <p:spPr/>
        <p:txBody>
          <a:bodyPr/>
          <a:lstStyle/>
          <a:p>
            <a:r>
              <a:rPr lang="en-GB" altLang="en-US"/>
              <a:t>178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192FC5-E976-4059-ADEE-C54F5182C1D8}"/>
              </a:ext>
            </a:extLst>
          </p:cNvPr>
          <p:cNvSpPr>
            <a:spLocks noGrp="1" noChangeArrowheads="1"/>
          </p:cNvSpPr>
          <p:nvPr>
            <p:ph type="sldNum" sz="quarter" idx="5"/>
          </p:nvPr>
        </p:nvSpPr>
        <p:spPr>
          <a:ln/>
        </p:spPr>
        <p:txBody>
          <a:bodyPr/>
          <a:lstStyle/>
          <a:p>
            <a:fld id="{DB96FBD4-E7D8-447A-ABB3-23E4D0FBD788}" type="slidenum">
              <a:rPr lang="en-GB" altLang="en-US"/>
              <a:pPr/>
              <a:t>6</a:t>
            </a:fld>
            <a:endParaRPr lang="en-GB" altLang="en-US"/>
          </a:p>
        </p:txBody>
      </p:sp>
      <p:sp>
        <p:nvSpPr>
          <p:cNvPr id="317442" name="Rectangle 2">
            <a:extLst>
              <a:ext uri="{FF2B5EF4-FFF2-40B4-BE49-F238E27FC236}">
                <a16:creationId xmlns:a16="http://schemas.microsoft.com/office/drawing/2014/main" id="{E715274B-99D8-428D-B5B1-F21E25812A2B}"/>
              </a:ext>
            </a:extLst>
          </p:cNvPr>
          <p:cNvSpPr>
            <a:spLocks noGrp="1" noRot="1" noChangeAspect="1" noChangeArrowheads="1" noTextEdit="1"/>
          </p:cNvSpPr>
          <p:nvPr>
            <p:ph type="sldImg"/>
          </p:nvPr>
        </p:nvSpPr>
        <p:spPr>
          <a:ln/>
        </p:spPr>
      </p:sp>
      <p:sp>
        <p:nvSpPr>
          <p:cNvPr id="317443" name="Rectangle 3">
            <a:extLst>
              <a:ext uri="{FF2B5EF4-FFF2-40B4-BE49-F238E27FC236}">
                <a16:creationId xmlns:a16="http://schemas.microsoft.com/office/drawing/2014/main" id="{EE194957-C6A3-4287-B031-B3DBF437E67F}"/>
              </a:ext>
            </a:extLst>
          </p:cNvPr>
          <p:cNvSpPr>
            <a:spLocks noGrp="1" noChangeArrowheads="1"/>
          </p:cNvSpPr>
          <p:nvPr>
            <p:ph type="body" idx="1"/>
          </p:nvPr>
        </p:nvSpPr>
        <p:spPr/>
        <p:txBody>
          <a:bodyPr/>
          <a:lstStyle/>
          <a:p>
            <a:r>
              <a:rPr lang="en-GB" altLang="en-US"/>
              <a:t>178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A3303E-FF8B-450C-BCDC-A4EB97AF77B6}"/>
              </a:ext>
            </a:extLst>
          </p:cNvPr>
          <p:cNvSpPr>
            <a:spLocks noGrp="1" noChangeArrowheads="1"/>
          </p:cNvSpPr>
          <p:nvPr>
            <p:ph type="sldNum" sz="quarter" idx="5"/>
          </p:nvPr>
        </p:nvSpPr>
        <p:spPr>
          <a:ln/>
        </p:spPr>
        <p:txBody>
          <a:bodyPr/>
          <a:lstStyle/>
          <a:p>
            <a:fld id="{85D1F00C-14AA-4586-8700-97145898A51B}" type="slidenum">
              <a:rPr lang="en-GB" altLang="en-US"/>
              <a:pPr/>
              <a:t>7</a:t>
            </a:fld>
            <a:endParaRPr lang="en-GB" altLang="en-US"/>
          </a:p>
        </p:txBody>
      </p:sp>
      <p:sp>
        <p:nvSpPr>
          <p:cNvPr id="248834" name="Rectangle 2">
            <a:extLst>
              <a:ext uri="{FF2B5EF4-FFF2-40B4-BE49-F238E27FC236}">
                <a16:creationId xmlns:a16="http://schemas.microsoft.com/office/drawing/2014/main" id="{B59ECD49-9601-4CBA-B3DE-03F892809EC2}"/>
              </a:ext>
            </a:extLst>
          </p:cNvPr>
          <p:cNvSpPr>
            <a:spLocks noGrp="1" noRot="1" noChangeAspect="1" noChangeArrowheads="1" noTextEdit="1"/>
          </p:cNvSpPr>
          <p:nvPr>
            <p:ph type="sldImg"/>
          </p:nvPr>
        </p:nvSpPr>
        <p:spPr>
          <a:ln/>
        </p:spPr>
      </p:sp>
      <p:sp>
        <p:nvSpPr>
          <p:cNvPr id="248835" name="Rectangle 3">
            <a:extLst>
              <a:ext uri="{FF2B5EF4-FFF2-40B4-BE49-F238E27FC236}">
                <a16:creationId xmlns:a16="http://schemas.microsoft.com/office/drawing/2014/main" id="{72237B78-CA35-4243-9591-31F94B606F60}"/>
              </a:ext>
            </a:extLst>
          </p:cNvPr>
          <p:cNvSpPr>
            <a:spLocks noGrp="1" noChangeArrowheads="1"/>
          </p:cNvSpPr>
          <p:nvPr>
            <p:ph type="body" idx="1"/>
          </p:nvPr>
        </p:nvSpPr>
        <p:spPr/>
        <p:txBody>
          <a:bodyPr/>
          <a:lstStyle/>
          <a:p>
            <a:r>
              <a:rPr lang="en-GB" altLang="en-US"/>
              <a:t>70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85CC9E-290D-480F-8D89-57E2F1F2842D}"/>
              </a:ext>
            </a:extLst>
          </p:cNvPr>
          <p:cNvSpPr>
            <a:spLocks noGrp="1" noChangeArrowheads="1"/>
          </p:cNvSpPr>
          <p:nvPr>
            <p:ph type="sldNum" sz="quarter" idx="5"/>
          </p:nvPr>
        </p:nvSpPr>
        <p:spPr>
          <a:ln/>
        </p:spPr>
        <p:txBody>
          <a:bodyPr/>
          <a:lstStyle/>
          <a:p>
            <a:fld id="{6D11F49C-3ADB-4E19-ACA4-C980C065543A}" type="slidenum">
              <a:rPr lang="en-GB" altLang="en-US"/>
              <a:pPr/>
              <a:t>8</a:t>
            </a:fld>
            <a:endParaRPr lang="en-GB" altLang="en-US"/>
          </a:p>
        </p:txBody>
      </p:sp>
      <p:sp useBgFill="1">
        <p:nvSpPr>
          <p:cNvPr id="333826" name="Rectangle 2">
            <a:extLst>
              <a:ext uri="{FF2B5EF4-FFF2-40B4-BE49-F238E27FC236}">
                <a16:creationId xmlns:a16="http://schemas.microsoft.com/office/drawing/2014/main" id="{11D7316E-A9F0-4249-AFE1-90BF45C3DAB2}"/>
              </a:ext>
            </a:extLst>
          </p:cNvPr>
          <p:cNvSpPr>
            <a:spLocks noGrp="1" noRot="1" noChangeAspect="1" noChangeArrowheads="1" noTextEdit="1"/>
          </p:cNvSpPr>
          <p:nvPr>
            <p:ph type="sldImg"/>
          </p:nvPr>
        </p:nvSpPr>
        <p:spPr>
          <a:xfrm>
            <a:off x="1138238" y="368300"/>
            <a:ext cx="4273550" cy="3205163"/>
          </a:xfrm>
          <a:ln w="12700" cap="flat">
            <a:solidFill>
              <a:schemeClr val="tx1"/>
            </a:solidFill>
          </a:ln>
        </p:spPr>
      </p:sp>
      <p:sp>
        <p:nvSpPr>
          <p:cNvPr id="333827" name="Rectangle 3">
            <a:extLst>
              <a:ext uri="{FF2B5EF4-FFF2-40B4-BE49-F238E27FC236}">
                <a16:creationId xmlns:a16="http://schemas.microsoft.com/office/drawing/2014/main" id="{A4C6D4E8-969A-49DD-984A-8B54BA2CB47C}"/>
              </a:ext>
            </a:extLst>
          </p:cNvPr>
          <p:cNvSpPr>
            <a:spLocks noGrp="1" noChangeArrowheads="1"/>
          </p:cNvSpPr>
          <p:nvPr>
            <p:ph type="body" idx="1"/>
          </p:nvPr>
        </p:nvSpPr>
        <p:spPr/>
        <p:txBody>
          <a:bodyPr/>
          <a:lstStyle/>
          <a:p>
            <a:r>
              <a:rPr lang="en-GB" altLang="en-US"/>
              <a:t>199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6D5023-F7C3-4526-AA85-0F906031E052}"/>
              </a:ext>
            </a:extLst>
          </p:cNvPr>
          <p:cNvSpPr>
            <a:spLocks noGrp="1" noChangeArrowheads="1"/>
          </p:cNvSpPr>
          <p:nvPr>
            <p:ph type="sldNum" sz="quarter" idx="5"/>
          </p:nvPr>
        </p:nvSpPr>
        <p:spPr>
          <a:ln/>
        </p:spPr>
        <p:txBody>
          <a:bodyPr/>
          <a:lstStyle/>
          <a:p>
            <a:fld id="{378796CA-9318-4EA9-94BE-F606C4D93E9F}" type="slidenum">
              <a:rPr lang="en-GB" altLang="en-US"/>
              <a:pPr/>
              <a:t>9</a:t>
            </a:fld>
            <a:endParaRPr lang="en-GB" altLang="en-US"/>
          </a:p>
        </p:txBody>
      </p:sp>
      <p:sp>
        <p:nvSpPr>
          <p:cNvPr id="102402" name="Rectangle 2">
            <a:extLst>
              <a:ext uri="{FF2B5EF4-FFF2-40B4-BE49-F238E27FC236}">
                <a16:creationId xmlns:a16="http://schemas.microsoft.com/office/drawing/2014/main" id="{A6DD6A32-9380-4CEE-8679-D6486EE0862D}"/>
              </a:ext>
            </a:extLst>
          </p:cNvPr>
          <p:cNvSpPr>
            <a:spLocks noGrp="1" noRot="1" noChangeAspect="1" noChangeArrowheads="1" noTextEdit="1"/>
          </p:cNvSpPr>
          <p:nvPr>
            <p:ph type="sldImg"/>
          </p:nvPr>
        </p:nvSpPr>
        <p:spPr>
          <a:xfrm>
            <a:off x="1144588" y="685800"/>
            <a:ext cx="4572000" cy="3429000"/>
          </a:xfrm>
          <a:ln/>
        </p:spPr>
      </p:sp>
      <p:sp>
        <p:nvSpPr>
          <p:cNvPr id="102403" name="Rectangle 3">
            <a:extLst>
              <a:ext uri="{FF2B5EF4-FFF2-40B4-BE49-F238E27FC236}">
                <a16:creationId xmlns:a16="http://schemas.microsoft.com/office/drawing/2014/main" id="{0142B437-9C89-41D3-9E77-09452AAA7CA3}"/>
              </a:ext>
            </a:extLst>
          </p:cNvPr>
          <p:cNvSpPr>
            <a:spLocks noGrp="1" noChangeArrowheads="1"/>
          </p:cNvSpPr>
          <p:nvPr>
            <p:ph type="body" idx="1"/>
          </p:nvPr>
        </p:nvSpPr>
        <p:spPr/>
        <p:txBody>
          <a:bodyPr/>
          <a:lstStyle/>
          <a:p>
            <a:pPr marL="228600" indent="-228600">
              <a:lnSpc>
                <a:spcPct val="95000"/>
              </a:lnSpc>
            </a:pPr>
            <a:r>
              <a:rPr lang="en-US" altLang="en-US" sz="1400" b="1"/>
              <a:t>78.5</a:t>
            </a:r>
          </a:p>
          <a:p>
            <a:pPr marL="228600" indent="-228600">
              <a:lnSpc>
                <a:spcPct val="95000"/>
              </a:lnSpc>
            </a:pPr>
            <a:endParaRPr lang="en-US" altLang="en-US" sz="500"/>
          </a:p>
          <a:p>
            <a:pPr marL="228600" indent="-228600">
              <a:lnSpc>
                <a:spcPct val="95000"/>
              </a:lnSpc>
              <a:buFontTx/>
              <a:buAutoNum type="arabicPeriod"/>
            </a:pPr>
            <a:r>
              <a:rPr lang="en-US" altLang="en-US"/>
              <a:t>Africa lags the rest of the world in terms of human development:</a:t>
            </a:r>
          </a:p>
          <a:p>
            <a:pPr marL="636588" lvl="1" indent="-228600">
              <a:lnSpc>
                <a:spcPct val="95000"/>
              </a:lnSpc>
              <a:buFontTx/>
              <a:buChar char="•"/>
            </a:pPr>
            <a:r>
              <a:rPr lang="en-US" altLang="en-US"/>
              <a:t> 78% of all African countries feature low levels of human development – Low Human Development Index (HDI) ranks 146 to 177;</a:t>
            </a:r>
          </a:p>
          <a:p>
            <a:pPr marL="636588" lvl="1" indent="-228600">
              <a:lnSpc>
                <a:spcPct val="95000"/>
              </a:lnSpc>
              <a:buFontTx/>
              <a:buChar char="•"/>
            </a:pPr>
            <a:r>
              <a:rPr lang="en-US" altLang="en-US"/>
              <a:t>20% African countries are classified “Medium HDI”, ranks 58 to 145;</a:t>
            </a:r>
          </a:p>
          <a:p>
            <a:pPr marL="636588" lvl="1" indent="-228600">
              <a:lnSpc>
                <a:spcPct val="95000"/>
              </a:lnSpc>
              <a:buFontTx/>
              <a:buChar char="•"/>
            </a:pPr>
            <a:r>
              <a:rPr lang="en-US" altLang="en-US"/>
              <a:t>One African country, the island of Seychelles, ranks a “high” HDI classification of 51 out of 58.</a:t>
            </a:r>
          </a:p>
          <a:p>
            <a:pPr marL="636588" lvl="1" indent="-228600">
              <a:lnSpc>
                <a:spcPct val="95000"/>
              </a:lnSpc>
              <a:buFontTx/>
              <a:buChar char="•"/>
            </a:pPr>
            <a:r>
              <a:rPr lang="en-US" altLang="en-US"/>
              <a:t>Norway leads the world in human development, with a Human Development Index rank of 1.</a:t>
            </a:r>
          </a:p>
          <a:p>
            <a:pPr marL="228600" indent="-228600">
              <a:lnSpc>
                <a:spcPct val="95000"/>
              </a:lnSpc>
              <a:buFontTx/>
              <a:buAutoNum type="arabicPeriod"/>
            </a:pPr>
            <a:r>
              <a:rPr lang="en-US" altLang="en-US"/>
              <a:t>Clearly, Africa has not built networks through which the continent can access knowledge for its own development. </a:t>
            </a:r>
          </a:p>
          <a:p>
            <a:pPr marL="228600" indent="-228600">
              <a:lnSpc>
                <a:spcPct val="95000"/>
              </a:lnSpc>
              <a:buFontTx/>
              <a:buAutoNum type="arabicPeriod"/>
            </a:pPr>
            <a:r>
              <a:rPr lang="en-US" altLang="en-US" i="1"/>
              <a:t>“Africa's biggest challenge, if it is to compete in the global economy, is its deficit in human capital. Economic strength used to depend on size or command over natural resources. Now it depends on the quality and skill level of the labour force: the ability to cope with complex production techniques and technological change. It requires the workforce to be educated and also healthy”</a:t>
            </a:r>
            <a:r>
              <a:rPr lang="en-US" altLang="en-US"/>
              <a:t> (Larry Elliott Friday March 11, 2005 The Guardian - Commentary on the publication of the 2005 UN Human Development Report)</a:t>
            </a:r>
          </a:p>
          <a:p>
            <a:pPr marL="228600" indent="-228600">
              <a:lnSpc>
                <a:spcPct val="95000"/>
              </a:lnSpc>
              <a:buFontTx/>
              <a:buAutoNum type="arabicPeriod"/>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FA46-4F8C-4469-8C72-4F18E2394D5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6E0DFE-239E-4C21-938E-17E997EC41A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8273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C8067-33FE-4879-A0CC-80944DABDB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81CAE3-5CDC-437A-A975-EF8DD624BC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966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98F26A-902A-430B-BEFB-6CC5E736F65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B547DD-9C3B-438B-B7C7-76750D08A39A}"/>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18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F353-FA31-4626-BBE4-296919F9121C}"/>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CE07FC-0134-40C5-9CF4-6A240B28EE3E}"/>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1F988D-8294-4643-A15A-E1B3B367AE2D}"/>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157ED2E0-B8EE-4E5B-8773-BA8DC94EC58B}"/>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9400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A2681DA6-5100-490D-B0A8-D8D15549ED19}"/>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GB" altLang="en-US" noProof="0"/>
              <a:t>Click to edit Master title style</a:t>
            </a:r>
          </a:p>
        </p:txBody>
      </p:sp>
      <p:sp>
        <p:nvSpPr>
          <p:cNvPr id="126979" name="Rectangle 3">
            <a:extLst>
              <a:ext uri="{FF2B5EF4-FFF2-40B4-BE49-F238E27FC236}">
                <a16:creationId xmlns:a16="http://schemas.microsoft.com/office/drawing/2014/main" id="{E3184CDB-A392-4C1E-8FBF-0AB06850681A}"/>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altLang="en-US" noProof="0"/>
              <a:t>Click to edit Master subtitle style</a:t>
            </a:r>
          </a:p>
        </p:txBody>
      </p:sp>
      <p:sp>
        <p:nvSpPr>
          <p:cNvPr id="126980" name="Freeform 4">
            <a:extLst>
              <a:ext uri="{FF2B5EF4-FFF2-40B4-BE49-F238E27FC236}">
                <a16:creationId xmlns:a16="http://schemas.microsoft.com/office/drawing/2014/main" id="{6ED57327-0839-4B44-BE05-AB6B7B89AE60}"/>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981" name="Rectangle 5">
            <a:extLst>
              <a:ext uri="{FF2B5EF4-FFF2-40B4-BE49-F238E27FC236}">
                <a16:creationId xmlns:a16="http://schemas.microsoft.com/office/drawing/2014/main" id="{D790F583-3045-4717-99CF-1A303D27F163}"/>
              </a:ext>
            </a:extLst>
          </p:cNvPr>
          <p:cNvSpPr>
            <a:spLocks noGrp="1" noChangeArrowheads="1"/>
          </p:cNvSpPr>
          <p:nvPr>
            <p:ph type="ftr" sz="quarter" idx="3"/>
          </p:nvPr>
        </p:nvSpPr>
        <p:spPr/>
        <p:txBody>
          <a:bodyPr/>
          <a:lstStyle>
            <a:lvl1pPr>
              <a:defRPr/>
            </a:lvl1pPr>
          </a:lstStyle>
          <a:p>
            <a:endParaRPr lang="en-GB" altLang="en-US"/>
          </a:p>
        </p:txBody>
      </p:sp>
      <p:sp>
        <p:nvSpPr>
          <p:cNvPr id="126982" name="Rectangle 6">
            <a:extLst>
              <a:ext uri="{FF2B5EF4-FFF2-40B4-BE49-F238E27FC236}">
                <a16:creationId xmlns:a16="http://schemas.microsoft.com/office/drawing/2014/main" id="{AF3937E3-7B6E-432D-A93D-83BC6A6D6174}"/>
              </a:ext>
            </a:extLst>
          </p:cNvPr>
          <p:cNvSpPr>
            <a:spLocks noGrp="1" noChangeArrowheads="1"/>
          </p:cNvSpPr>
          <p:nvPr>
            <p:ph type="sldNum" sz="quarter" idx="4"/>
          </p:nvPr>
        </p:nvSpPr>
        <p:spPr/>
        <p:txBody>
          <a:bodyPr/>
          <a:lstStyle>
            <a:lvl1pPr>
              <a:defRPr/>
            </a:lvl1pPr>
          </a:lstStyle>
          <a:p>
            <a:fld id="{B87C827E-4AF2-453A-A62E-637389BE9B67}" type="slidenum">
              <a:rPr lang="en-GB" altLang="en-US"/>
              <a:pPr/>
              <a:t>‹#›</a:t>
            </a:fld>
            <a:endParaRPr lang="en-GB" altLang="en-US"/>
          </a:p>
        </p:txBody>
      </p:sp>
      <p:sp>
        <p:nvSpPr>
          <p:cNvPr id="126983" name="Rectangle 7">
            <a:extLst>
              <a:ext uri="{FF2B5EF4-FFF2-40B4-BE49-F238E27FC236}">
                <a16:creationId xmlns:a16="http://schemas.microsoft.com/office/drawing/2014/main" id="{1BB04033-A426-494A-89B2-5DDEE0BEDA0F}"/>
              </a:ext>
            </a:extLst>
          </p:cNvPr>
          <p:cNvSpPr>
            <a:spLocks noGrp="1" noChangeArrowheads="1"/>
          </p:cNvSpPr>
          <p:nvPr>
            <p:ph type="dt" sz="quarter" idx="2"/>
          </p:nvPr>
        </p:nvSpPr>
        <p:spPr/>
        <p:txBody>
          <a:bodyPr/>
          <a:lstStyle>
            <a:lvl1pPr>
              <a:defRPr/>
            </a:lvl1pPr>
          </a:lstStyle>
          <a:p>
            <a:endParaRPr lang="en-GB" altLang="en-US"/>
          </a:p>
        </p:txBody>
      </p:sp>
      <p:sp>
        <p:nvSpPr>
          <p:cNvPr id="126984" name="Text Box 8">
            <a:extLst>
              <a:ext uri="{FF2B5EF4-FFF2-40B4-BE49-F238E27FC236}">
                <a16:creationId xmlns:a16="http://schemas.microsoft.com/office/drawing/2014/main" id="{E26BC875-B372-4ED6-8F1E-573C75248199}"/>
              </a:ext>
            </a:extLst>
          </p:cNvPr>
          <p:cNvSpPr txBox="1">
            <a:spLocks noChangeArrowheads="1"/>
          </p:cNvSpPr>
          <p:nvPr userDrawn="1"/>
        </p:nvSpPr>
        <p:spPr bwMode="auto">
          <a:xfrm>
            <a:off x="2987675" y="6680200"/>
            <a:ext cx="34750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800">
                <a:solidFill>
                  <a:schemeClr val="bg1"/>
                </a:solidFill>
              </a:rPr>
              <a:t>The State of ICTs in Africa: Walter Brown: walbrown@mail.ngo.za</a:t>
            </a:r>
          </a:p>
        </p:txBody>
      </p:sp>
      <p:sp>
        <p:nvSpPr>
          <p:cNvPr id="126985" name="Text Box 9">
            <a:extLst>
              <a:ext uri="{FF2B5EF4-FFF2-40B4-BE49-F238E27FC236}">
                <a16:creationId xmlns:a16="http://schemas.microsoft.com/office/drawing/2014/main" id="{F6B1F7DB-2684-4789-BA5F-4D37291972E6}"/>
              </a:ext>
            </a:extLst>
          </p:cNvPr>
          <p:cNvSpPr txBox="1">
            <a:spLocks noChangeArrowheads="1"/>
          </p:cNvSpPr>
          <p:nvPr userDrawn="1"/>
        </p:nvSpPr>
        <p:spPr bwMode="auto">
          <a:xfrm>
            <a:off x="161925" y="6680200"/>
            <a:ext cx="2286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800">
                <a:solidFill>
                  <a:schemeClr val="bg1"/>
                </a:solidFill>
              </a:rPr>
              <a:t>Date: </a:t>
            </a:r>
            <a:fld id="{6AB30066-8176-4141-884D-D968419A962E}" type="datetime2">
              <a:rPr lang="en-GB" altLang="en-US" sz="800">
                <a:solidFill>
                  <a:schemeClr val="bg1"/>
                </a:solidFill>
              </a:rPr>
              <a:pPr algn="l">
                <a:spcBef>
                  <a:spcPct val="50000"/>
                </a:spcBef>
              </a:pPr>
              <a:t>Saturday, 12 May 2018</a:t>
            </a:fld>
            <a:endParaRPr lang="en-GB" altLang="en-US" sz="800">
              <a:solidFill>
                <a:schemeClr val="bg1"/>
              </a:solidFill>
            </a:endParaRPr>
          </a:p>
        </p:txBody>
      </p:sp>
      <p:sp>
        <p:nvSpPr>
          <p:cNvPr id="126986" name="Text Box 10">
            <a:extLst>
              <a:ext uri="{FF2B5EF4-FFF2-40B4-BE49-F238E27FC236}">
                <a16:creationId xmlns:a16="http://schemas.microsoft.com/office/drawing/2014/main" id="{A4022205-2CF1-4426-A92B-AEDBF9F99BA3}"/>
              </a:ext>
            </a:extLst>
          </p:cNvPr>
          <p:cNvSpPr txBox="1">
            <a:spLocks noChangeArrowheads="1"/>
          </p:cNvSpPr>
          <p:nvPr userDrawn="1"/>
        </p:nvSpPr>
        <p:spPr bwMode="auto">
          <a:xfrm>
            <a:off x="8091488" y="6680200"/>
            <a:ext cx="9366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n-US" sz="800">
                <a:solidFill>
                  <a:schemeClr val="bg1"/>
                </a:solidFill>
              </a:rPr>
              <a:t>Slide </a:t>
            </a:r>
            <a:fld id="{97077D46-5715-4EF5-89C7-B32D83101E2F}" type="slidenum">
              <a:rPr lang="en-GB" altLang="en-US" sz="800">
                <a:solidFill>
                  <a:schemeClr val="bg1"/>
                </a:solidFill>
              </a:rPr>
              <a:pPr algn="r">
                <a:spcBef>
                  <a:spcPct val="50000"/>
                </a:spcBef>
              </a:pPr>
              <a:t>‹#›</a:t>
            </a:fld>
            <a:endParaRPr lang="en-GB" altLang="en-US" sz="80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D701-68A7-4FB0-9606-D5C60AA59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33C5E8-7DAE-4003-89A6-B87A861A29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4236C8-ABCB-4BD7-BD1E-80D756B41759}"/>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CBAED9EE-F075-491C-9DDC-F1A3F9FEEB70}"/>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238A012-3735-4AD0-BEA8-2B50F55E549D}"/>
              </a:ext>
            </a:extLst>
          </p:cNvPr>
          <p:cNvSpPr>
            <a:spLocks noGrp="1"/>
          </p:cNvSpPr>
          <p:nvPr>
            <p:ph type="sldNum" sz="quarter" idx="12"/>
          </p:nvPr>
        </p:nvSpPr>
        <p:spPr/>
        <p:txBody>
          <a:bodyPr/>
          <a:lstStyle>
            <a:lvl1pPr>
              <a:defRPr/>
            </a:lvl1pPr>
          </a:lstStyle>
          <a:p>
            <a:fld id="{3DFDA12A-8959-4C9C-A501-C51CF2C7C158}" type="slidenum">
              <a:rPr lang="en-GB" altLang="en-US"/>
              <a:pPr/>
              <a:t>‹#›</a:t>
            </a:fld>
            <a:endParaRPr lang="en-GB" altLang="en-US"/>
          </a:p>
        </p:txBody>
      </p:sp>
    </p:spTree>
    <p:extLst>
      <p:ext uri="{BB962C8B-B14F-4D97-AF65-F5344CB8AC3E}">
        <p14:creationId xmlns:p14="http://schemas.microsoft.com/office/powerpoint/2010/main" val="3852865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E3C4-D491-4CA6-9469-02C4A7E1E64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2CA882-AB34-4638-B861-4F121C56CC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23EBDB6-3141-405B-9118-040DFFF7A7E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A12FC07C-4887-4584-8174-A633C525FF1A}"/>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825BC9CB-42FE-4DE8-A551-188DB3C0B017}"/>
              </a:ext>
            </a:extLst>
          </p:cNvPr>
          <p:cNvSpPr>
            <a:spLocks noGrp="1"/>
          </p:cNvSpPr>
          <p:nvPr>
            <p:ph type="sldNum" sz="quarter" idx="12"/>
          </p:nvPr>
        </p:nvSpPr>
        <p:spPr/>
        <p:txBody>
          <a:bodyPr/>
          <a:lstStyle>
            <a:lvl1pPr>
              <a:defRPr/>
            </a:lvl1pPr>
          </a:lstStyle>
          <a:p>
            <a:fld id="{0E0757AB-A4AA-48DD-9FB3-F79E6D238A84}" type="slidenum">
              <a:rPr lang="en-GB" altLang="en-US"/>
              <a:pPr/>
              <a:t>‹#›</a:t>
            </a:fld>
            <a:endParaRPr lang="en-GB" altLang="en-US"/>
          </a:p>
        </p:txBody>
      </p:sp>
    </p:spTree>
    <p:extLst>
      <p:ext uri="{BB962C8B-B14F-4D97-AF65-F5344CB8AC3E}">
        <p14:creationId xmlns:p14="http://schemas.microsoft.com/office/powerpoint/2010/main" val="47341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AD81-83D8-4FC8-8F54-870C79A525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428D2A-F461-418B-A6AD-2568E8DED542}"/>
              </a:ext>
            </a:extLst>
          </p:cNvPr>
          <p:cNvSpPr>
            <a:spLocks noGrp="1"/>
          </p:cNvSpPr>
          <p:nvPr>
            <p:ph sz="half" idx="1"/>
          </p:nvPr>
        </p:nvSpPr>
        <p:spPr>
          <a:xfrm>
            <a:off x="457200" y="19050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0E1F07-E28D-478D-A2C4-1EDBE6BC9385}"/>
              </a:ext>
            </a:extLst>
          </p:cNvPr>
          <p:cNvSpPr>
            <a:spLocks noGrp="1"/>
          </p:cNvSpPr>
          <p:nvPr>
            <p:ph sz="half" idx="2"/>
          </p:nvPr>
        </p:nvSpPr>
        <p:spPr>
          <a:xfrm>
            <a:off x="4648200" y="19050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46452F-8508-4CB5-B987-0B0FE368038F}"/>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9685163E-0D75-4A34-943E-6FDDD4510507}"/>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80BD2B3-0329-4F9D-B3FE-A9BE6FC7FDAE}"/>
              </a:ext>
            </a:extLst>
          </p:cNvPr>
          <p:cNvSpPr>
            <a:spLocks noGrp="1"/>
          </p:cNvSpPr>
          <p:nvPr>
            <p:ph type="sldNum" sz="quarter" idx="12"/>
          </p:nvPr>
        </p:nvSpPr>
        <p:spPr/>
        <p:txBody>
          <a:bodyPr/>
          <a:lstStyle>
            <a:lvl1pPr>
              <a:defRPr/>
            </a:lvl1pPr>
          </a:lstStyle>
          <a:p>
            <a:fld id="{CF6EF9C1-51E4-4571-8326-0DF69A21859C}" type="slidenum">
              <a:rPr lang="en-GB" altLang="en-US"/>
              <a:pPr/>
              <a:t>‹#›</a:t>
            </a:fld>
            <a:endParaRPr lang="en-GB" altLang="en-US"/>
          </a:p>
        </p:txBody>
      </p:sp>
    </p:spTree>
    <p:extLst>
      <p:ext uri="{BB962C8B-B14F-4D97-AF65-F5344CB8AC3E}">
        <p14:creationId xmlns:p14="http://schemas.microsoft.com/office/powerpoint/2010/main" val="1348114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FA0B-CDF4-478D-A673-A23177737A4C}"/>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D423AD-E7B2-415D-BDB1-BBE70E07379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EC32A1-15C6-459D-A092-08D0063DBAF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D25CC1-0D6D-4BF8-A26D-1F5771787C6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2657DC-42DE-4F76-AF63-41F5C618227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DCD62B-6FD2-4ED8-9A59-90C72A199C31}"/>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FAFE5E67-FB1F-4F8C-8C17-8448234EB713}"/>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0B24554E-5925-41E9-972C-CCE3D5F7B664}"/>
              </a:ext>
            </a:extLst>
          </p:cNvPr>
          <p:cNvSpPr>
            <a:spLocks noGrp="1"/>
          </p:cNvSpPr>
          <p:nvPr>
            <p:ph type="sldNum" sz="quarter" idx="12"/>
          </p:nvPr>
        </p:nvSpPr>
        <p:spPr/>
        <p:txBody>
          <a:bodyPr/>
          <a:lstStyle>
            <a:lvl1pPr>
              <a:defRPr/>
            </a:lvl1pPr>
          </a:lstStyle>
          <a:p>
            <a:fld id="{FEFA1CFF-7B2A-47E9-B07B-01F6FB12D931}" type="slidenum">
              <a:rPr lang="en-GB" altLang="en-US"/>
              <a:pPr/>
              <a:t>‹#›</a:t>
            </a:fld>
            <a:endParaRPr lang="en-GB" altLang="en-US"/>
          </a:p>
        </p:txBody>
      </p:sp>
    </p:spTree>
    <p:extLst>
      <p:ext uri="{BB962C8B-B14F-4D97-AF65-F5344CB8AC3E}">
        <p14:creationId xmlns:p14="http://schemas.microsoft.com/office/powerpoint/2010/main" val="248258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D6C7-7737-48E3-9E67-527C149931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BD9502-059E-48A6-9F96-BCE54ACCDAB5}"/>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99E2192F-A2C8-4C87-864B-44D2B8DA240A}"/>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E8BC2503-77CC-4E9C-BDD5-A2C11C97215B}"/>
              </a:ext>
            </a:extLst>
          </p:cNvPr>
          <p:cNvSpPr>
            <a:spLocks noGrp="1"/>
          </p:cNvSpPr>
          <p:nvPr>
            <p:ph type="sldNum" sz="quarter" idx="12"/>
          </p:nvPr>
        </p:nvSpPr>
        <p:spPr/>
        <p:txBody>
          <a:bodyPr/>
          <a:lstStyle>
            <a:lvl1pPr>
              <a:defRPr/>
            </a:lvl1pPr>
          </a:lstStyle>
          <a:p>
            <a:fld id="{90A82D6A-E302-486A-8CDA-97A5844F4922}" type="slidenum">
              <a:rPr lang="en-GB" altLang="en-US"/>
              <a:pPr/>
              <a:t>‹#›</a:t>
            </a:fld>
            <a:endParaRPr lang="en-GB" altLang="en-US"/>
          </a:p>
        </p:txBody>
      </p:sp>
    </p:spTree>
    <p:extLst>
      <p:ext uri="{BB962C8B-B14F-4D97-AF65-F5344CB8AC3E}">
        <p14:creationId xmlns:p14="http://schemas.microsoft.com/office/powerpoint/2010/main" val="2485940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AED92-84BA-4F70-A610-F2BA45B923B5}"/>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1DC4EC5F-84A1-4D1A-8B4D-800C83785462}"/>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5A837CB7-4D27-47E7-8859-4C9E6D226CAE}"/>
              </a:ext>
            </a:extLst>
          </p:cNvPr>
          <p:cNvSpPr>
            <a:spLocks noGrp="1"/>
          </p:cNvSpPr>
          <p:nvPr>
            <p:ph type="sldNum" sz="quarter" idx="12"/>
          </p:nvPr>
        </p:nvSpPr>
        <p:spPr/>
        <p:txBody>
          <a:bodyPr/>
          <a:lstStyle>
            <a:lvl1pPr>
              <a:defRPr/>
            </a:lvl1pPr>
          </a:lstStyle>
          <a:p>
            <a:fld id="{FD77DA19-89FE-4B58-9086-CCFD2A9C7BBB}" type="slidenum">
              <a:rPr lang="en-GB" altLang="en-US"/>
              <a:pPr/>
              <a:t>‹#›</a:t>
            </a:fld>
            <a:endParaRPr lang="en-GB" altLang="en-US"/>
          </a:p>
        </p:txBody>
      </p:sp>
    </p:spTree>
    <p:extLst>
      <p:ext uri="{BB962C8B-B14F-4D97-AF65-F5344CB8AC3E}">
        <p14:creationId xmlns:p14="http://schemas.microsoft.com/office/powerpoint/2010/main" val="351217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37DC-7145-4108-A930-F65B6CC065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A62ED6-7C6F-4890-9AA3-244708F450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7071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321D-3EC5-406E-A95A-B69D17F0665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E53A51-3F22-40FC-93CC-1C066F6F236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93B832-5385-4604-8E0F-9D09A9BE255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A50609-C6A4-4AB9-B3F2-CD891A11BB18}"/>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652A7B97-109C-4F1D-863A-3934ACCE1436}"/>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9F2D915A-BC97-44FF-BDA8-26BE5C630AE4}"/>
              </a:ext>
            </a:extLst>
          </p:cNvPr>
          <p:cNvSpPr>
            <a:spLocks noGrp="1"/>
          </p:cNvSpPr>
          <p:nvPr>
            <p:ph type="sldNum" sz="quarter" idx="12"/>
          </p:nvPr>
        </p:nvSpPr>
        <p:spPr/>
        <p:txBody>
          <a:bodyPr/>
          <a:lstStyle>
            <a:lvl1pPr>
              <a:defRPr/>
            </a:lvl1pPr>
          </a:lstStyle>
          <a:p>
            <a:fld id="{BCA4F457-8668-42F1-9745-BBD691466608}" type="slidenum">
              <a:rPr lang="en-GB" altLang="en-US"/>
              <a:pPr/>
              <a:t>‹#›</a:t>
            </a:fld>
            <a:endParaRPr lang="en-GB" altLang="en-US"/>
          </a:p>
        </p:txBody>
      </p:sp>
    </p:spTree>
    <p:extLst>
      <p:ext uri="{BB962C8B-B14F-4D97-AF65-F5344CB8AC3E}">
        <p14:creationId xmlns:p14="http://schemas.microsoft.com/office/powerpoint/2010/main" val="326625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E8F0-1D1F-4F23-A46B-E771FB15B9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D087F5-910B-4648-8C4A-09F5FAE7ED7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E37C35-AC46-43A9-A9AB-4CA3CB194A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B5F21E-736A-4FE9-8B35-E268B8C8CE12}"/>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23940014-77DF-4EA5-A75D-DE9BCFB0CFA9}"/>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A2BC0C80-E066-4845-88C5-562C84C957F4}"/>
              </a:ext>
            </a:extLst>
          </p:cNvPr>
          <p:cNvSpPr>
            <a:spLocks noGrp="1"/>
          </p:cNvSpPr>
          <p:nvPr>
            <p:ph type="sldNum" sz="quarter" idx="12"/>
          </p:nvPr>
        </p:nvSpPr>
        <p:spPr/>
        <p:txBody>
          <a:bodyPr/>
          <a:lstStyle>
            <a:lvl1pPr>
              <a:defRPr/>
            </a:lvl1pPr>
          </a:lstStyle>
          <a:p>
            <a:fld id="{A7CE1837-D498-464F-9D23-CA167989DE4B}" type="slidenum">
              <a:rPr lang="en-GB" altLang="en-US"/>
              <a:pPr/>
              <a:t>‹#›</a:t>
            </a:fld>
            <a:endParaRPr lang="en-GB" altLang="en-US"/>
          </a:p>
        </p:txBody>
      </p:sp>
    </p:spTree>
    <p:extLst>
      <p:ext uri="{BB962C8B-B14F-4D97-AF65-F5344CB8AC3E}">
        <p14:creationId xmlns:p14="http://schemas.microsoft.com/office/powerpoint/2010/main" val="2664432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AA42-C75F-443D-89D2-1CF6BA0144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85D7C1-C2C9-4DD0-A22B-6356A6F879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41EE7-49FB-4EFD-B4BF-7BFD128A6FB1}"/>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1D84B0EE-EEC1-40ED-9B6E-09F2D2D7C6F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D2FCE43A-27DD-4909-9C05-547C3F76B349}"/>
              </a:ext>
            </a:extLst>
          </p:cNvPr>
          <p:cNvSpPr>
            <a:spLocks noGrp="1"/>
          </p:cNvSpPr>
          <p:nvPr>
            <p:ph type="sldNum" sz="quarter" idx="12"/>
          </p:nvPr>
        </p:nvSpPr>
        <p:spPr/>
        <p:txBody>
          <a:bodyPr/>
          <a:lstStyle>
            <a:lvl1pPr>
              <a:defRPr/>
            </a:lvl1pPr>
          </a:lstStyle>
          <a:p>
            <a:fld id="{AECAF980-7515-4581-B94C-52209B449C3D}" type="slidenum">
              <a:rPr lang="en-GB" altLang="en-US"/>
              <a:pPr/>
              <a:t>‹#›</a:t>
            </a:fld>
            <a:endParaRPr lang="en-GB" altLang="en-US"/>
          </a:p>
        </p:txBody>
      </p:sp>
    </p:spTree>
    <p:extLst>
      <p:ext uri="{BB962C8B-B14F-4D97-AF65-F5344CB8AC3E}">
        <p14:creationId xmlns:p14="http://schemas.microsoft.com/office/powerpoint/2010/main" val="710131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DBEF6-7CC6-4563-8AB4-718B2630FE82}"/>
              </a:ext>
            </a:extLst>
          </p:cNvPr>
          <p:cNvSpPr>
            <a:spLocks noGrp="1"/>
          </p:cNvSpPr>
          <p:nvPr>
            <p:ph type="title" orient="vert"/>
          </p:nvPr>
        </p:nvSpPr>
        <p:spPr>
          <a:xfrm>
            <a:off x="6629400" y="292100"/>
            <a:ext cx="2057400" cy="57277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D96D8A-8630-444F-A03C-E66C18E0FB8E}"/>
              </a:ext>
            </a:extLst>
          </p:cNvPr>
          <p:cNvSpPr>
            <a:spLocks noGrp="1"/>
          </p:cNvSpPr>
          <p:nvPr>
            <p:ph type="body" orient="vert" idx="1"/>
          </p:nvPr>
        </p:nvSpPr>
        <p:spPr>
          <a:xfrm>
            <a:off x="457200" y="292100"/>
            <a:ext cx="6019800" cy="5727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15BEFA-D2E2-4428-B062-37B1B5D03E6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16136531-D56E-4DCD-A90B-226BD7AAC06F}"/>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BF75255F-5893-4C77-8990-4FEA84BEB7CE}"/>
              </a:ext>
            </a:extLst>
          </p:cNvPr>
          <p:cNvSpPr>
            <a:spLocks noGrp="1"/>
          </p:cNvSpPr>
          <p:nvPr>
            <p:ph type="sldNum" sz="quarter" idx="12"/>
          </p:nvPr>
        </p:nvSpPr>
        <p:spPr/>
        <p:txBody>
          <a:bodyPr/>
          <a:lstStyle>
            <a:lvl1pPr>
              <a:defRPr/>
            </a:lvl1pPr>
          </a:lstStyle>
          <a:p>
            <a:fld id="{59ED9BC3-B152-43B1-906A-7C4AB5A1D8F6}" type="slidenum">
              <a:rPr lang="en-GB" altLang="en-US"/>
              <a:pPr/>
              <a:t>‹#›</a:t>
            </a:fld>
            <a:endParaRPr lang="en-GB" altLang="en-US"/>
          </a:p>
        </p:txBody>
      </p:sp>
    </p:spTree>
    <p:extLst>
      <p:ext uri="{BB962C8B-B14F-4D97-AF65-F5344CB8AC3E}">
        <p14:creationId xmlns:p14="http://schemas.microsoft.com/office/powerpoint/2010/main" val="1462528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A8C3-2C62-456F-A30D-D8933A849D7B}"/>
              </a:ext>
            </a:extLst>
          </p:cNvPr>
          <p:cNvSpPr>
            <a:spLocks noGrp="1"/>
          </p:cNvSpPr>
          <p:nvPr>
            <p:ph type="title" sz="quarter"/>
          </p:nvPr>
        </p:nvSpPr>
        <p:spPr>
          <a:xfrm>
            <a:off x="457200" y="292100"/>
            <a:ext cx="8229600" cy="13843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0F1671-94E3-4AA6-8D8B-821A6FE7D1C7}"/>
              </a:ext>
            </a:extLst>
          </p:cNvPr>
          <p:cNvSpPr>
            <a:spLocks noGrp="1"/>
          </p:cNvSpPr>
          <p:nvPr>
            <p:ph sz="quarter" idx="1"/>
          </p:nvPr>
        </p:nvSpPr>
        <p:spPr>
          <a:xfrm>
            <a:off x="457200" y="1905000"/>
            <a:ext cx="4038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075BCD-9CA3-42EA-9320-14D1A1672F9B}"/>
              </a:ext>
            </a:extLst>
          </p:cNvPr>
          <p:cNvSpPr>
            <a:spLocks noGrp="1"/>
          </p:cNvSpPr>
          <p:nvPr>
            <p:ph sz="quarter" idx="2"/>
          </p:nvPr>
        </p:nvSpPr>
        <p:spPr>
          <a:xfrm>
            <a:off x="4648200" y="1905000"/>
            <a:ext cx="4038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0218A2FA-EE55-4054-899C-DB3E5F2B35B1}"/>
              </a:ext>
            </a:extLst>
          </p:cNvPr>
          <p:cNvSpPr>
            <a:spLocks noGrp="1"/>
          </p:cNvSpPr>
          <p:nvPr>
            <p:ph sz="quarter" idx="3"/>
          </p:nvPr>
        </p:nvSpPr>
        <p:spPr>
          <a:xfrm>
            <a:off x="457200" y="4038600"/>
            <a:ext cx="4038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055138AD-9AF1-4CD0-92AE-56854A3E6FE7}"/>
              </a:ext>
            </a:extLst>
          </p:cNvPr>
          <p:cNvSpPr>
            <a:spLocks noGrp="1"/>
          </p:cNvSpPr>
          <p:nvPr>
            <p:ph sz="quarter" idx="4"/>
          </p:nvPr>
        </p:nvSpPr>
        <p:spPr>
          <a:xfrm>
            <a:off x="4648200" y="4038600"/>
            <a:ext cx="4038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5052BE-23A9-4D54-9234-B5684367EB73}"/>
              </a:ext>
            </a:extLst>
          </p:cNvPr>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16FE98BA-543F-4F41-81BE-00F982FD6421}"/>
              </a:ext>
            </a:extLst>
          </p:cNvPr>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70ABDAEB-DD5A-4283-AE6A-A87D434BDC7F}"/>
              </a:ext>
            </a:extLst>
          </p:cNvPr>
          <p:cNvSpPr>
            <a:spLocks noGrp="1"/>
          </p:cNvSpPr>
          <p:nvPr>
            <p:ph type="sldNum" sz="quarter" idx="12"/>
          </p:nvPr>
        </p:nvSpPr>
        <p:spPr>
          <a:xfrm>
            <a:off x="6553200" y="6245225"/>
            <a:ext cx="2133600" cy="476250"/>
          </a:xfrm>
        </p:spPr>
        <p:txBody>
          <a:bodyPr/>
          <a:lstStyle>
            <a:lvl1pPr>
              <a:defRPr/>
            </a:lvl1pPr>
          </a:lstStyle>
          <a:p>
            <a:fld id="{E12D2BA4-564B-4327-9550-1D93D1C37638}" type="slidenum">
              <a:rPr lang="en-GB" altLang="en-US"/>
              <a:pPr/>
              <a:t>‹#›</a:t>
            </a:fld>
            <a:endParaRPr lang="en-GB" altLang="en-US"/>
          </a:p>
        </p:txBody>
      </p:sp>
    </p:spTree>
    <p:extLst>
      <p:ext uri="{BB962C8B-B14F-4D97-AF65-F5344CB8AC3E}">
        <p14:creationId xmlns:p14="http://schemas.microsoft.com/office/powerpoint/2010/main" val="410907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70DA-5007-4A20-8EAF-1E55AB5EAA4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8DBC295-D12C-4840-AB5C-7A59C7BCED2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49421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2889-45C6-4099-AE37-D59572CB37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84260D-6B75-4A26-8D6D-CB7CAD263CC8}"/>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A376BF-B682-4B78-9BB1-99AF79CA68BD}"/>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884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0F8F-A195-4195-9499-7F823BBEE5D8}"/>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C1A4FB-11A0-42C9-BBF7-81B95DFAB9B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BF1806-2F01-4EFA-AE3B-26EC94115B4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542E2A-21B2-4DF0-BE12-8E52496208E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0FDC03-21BE-48C7-92D9-08586BA751C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673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6392-8368-4B39-81E8-538E8ABFE76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7218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30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71A5-42E3-400B-83E6-F6F0C71CFC7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1B0F99-BC09-4E84-88D0-FDE05EA464F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9BDB61-1337-47E7-AF6B-FC674688E8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0440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0A33-D07F-41D9-AB73-97401486D66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6FCD63-49CD-4C1E-AF01-82A51A9F56F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49F219-91EC-4AE0-93EA-0FE1D96232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4961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00FF">
                <a:gamma/>
                <a:shade val="11765"/>
                <a:invGamma/>
              </a:srgbClr>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BF3FEFC-F708-412C-90BD-EB8DA87734C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0C31605-AD0D-41F0-85EC-8C7338BD21C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51B689EE-E781-4A0C-969C-4AE2BF04409D}"/>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25955" name="Rectangle 3">
            <a:extLst>
              <a:ext uri="{FF2B5EF4-FFF2-40B4-BE49-F238E27FC236}">
                <a16:creationId xmlns:a16="http://schemas.microsoft.com/office/drawing/2014/main" id="{755368C7-2AF8-45B8-910B-EC081FE0FA1B}"/>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25956" name="Rectangle 4">
            <a:extLst>
              <a:ext uri="{FF2B5EF4-FFF2-40B4-BE49-F238E27FC236}">
                <a16:creationId xmlns:a16="http://schemas.microsoft.com/office/drawing/2014/main" id="{28A22B03-A419-4403-B0A6-24D7541CE83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defRPr>
            </a:lvl1pPr>
          </a:lstStyle>
          <a:p>
            <a:endParaRPr lang="en-GB" altLang="en-US"/>
          </a:p>
        </p:txBody>
      </p:sp>
      <p:sp>
        <p:nvSpPr>
          <p:cNvPr id="125957" name="Rectangle 5">
            <a:extLst>
              <a:ext uri="{FF2B5EF4-FFF2-40B4-BE49-F238E27FC236}">
                <a16:creationId xmlns:a16="http://schemas.microsoft.com/office/drawing/2014/main" id="{41365A33-0039-4B85-9A42-1435B04F81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GB" altLang="en-US"/>
          </a:p>
        </p:txBody>
      </p:sp>
      <p:sp>
        <p:nvSpPr>
          <p:cNvPr id="125958" name="Rectangle 6">
            <a:extLst>
              <a:ext uri="{FF2B5EF4-FFF2-40B4-BE49-F238E27FC236}">
                <a16:creationId xmlns:a16="http://schemas.microsoft.com/office/drawing/2014/main" id="{316F78ED-4399-4531-B151-4EC21385347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B95658DE-61B2-4BBB-8341-255B37FF2F25}"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walbrown@mail.ngo.za"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gif"/></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4.gam.co.z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12" Type="http://schemas.openxmlformats.org/officeDocument/2006/relationships/image" Target="../media/image6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3.xml"/><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png"/><Relationship Id="rId12" Type="http://schemas.openxmlformats.org/officeDocument/2006/relationships/image" Target="../media/image90.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4.jpeg"/><Relationship Id="rId11" Type="http://schemas.openxmlformats.org/officeDocument/2006/relationships/image" Target="../media/image89.jpeg"/><Relationship Id="rId5" Type="http://schemas.openxmlformats.org/officeDocument/2006/relationships/image" Target="../media/image83.jpeg"/><Relationship Id="rId10" Type="http://schemas.openxmlformats.org/officeDocument/2006/relationships/image" Target="../media/image88.jpeg"/><Relationship Id="rId4" Type="http://schemas.openxmlformats.org/officeDocument/2006/relationships/image" Target="../media/image82.jpeg"/><Relationship Id="rId9" Type="http://schemas.openxmlformats.org/officeDocument/2006/relationships/image" Target="../media/image8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emf"/><Relationship Id="rId9" Type="http://schemas.openxmlformats.org/officeDocument/2006/relationships/image" Target="../media/image99.png"/><Relationship Id="rId14" Type="http://schemas.openxmlformats.org/officeDocument/2006/relationships/image" Target="../media/image104.png"/></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w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4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www.bradshawfoundation.com/stephenoppenheimer" TargetMode="External"/><Relationship Id="rId3" Type="http://schemas.openxmlformats.org/officeDocument/2006/relationships/hyperlink" Target="http://hdr.undp.org/reports" TargetMode="External"/><Relationship Id="rId7" Type="http://schemas.openxmlformats.org/officeDocument/2006/relationships/hyperlink" Target="http://www.ai.mit.edu/projects/dm/foxp2.pdf" TargetMode="External"/><Relationship Id="rId2" Type="http://schemas.openxmlformats.org/officeDocument/2006/relationships/hyperlink" Target="mailto:walbrown@mail.ngo.za" TargetMode="External"/><Relationship Id="rId1" Type="http://schemas.openxmlformats.org/officeDocument/2006/relationships/slideLayout" Target="../slideLayouts/slideLayout7.xml"/><Relationship Id="rId6" Type="http://schemas.openxmlformats.org/officeDocument/2006/relationships/hyperlink" Target="http://www.nationalgeographic.com/genographic" TargetMode="External"/><Relationship Id="rId5" Type="http://schemas.openxmlformats.org/officeDocument/2006/relationships/hyperlink" Target="http://www.ornl.gov/sci/techresources/Human_Genome/home.shtml" TargetMode="External"/><Relationship Id="rId4" Type="http://schemas.openxmlformats.org/officeDocument/2006/relationships/hyperlink" Target="http://www.itu.int/pub/D-IND-WTID/en/" TargetMode="External"/><Relationship Id="rId9" Type="http://schemas.openxmlformats.org/officeDocument/2006/relationships/image" Target="../media/image110.png"/></Relationships>
</file>

<file path=ppt/slides/_rels/slide46.xml.rels><?xml version="1.0" encoding="UTF-8" standalone="yes"?>
<Relationships xmlns="http://schemas.openxmlformats.org/package/2006/relationships"><Relationship Id="rId8" Type="http://schemas.openxmlformats.org/officeDocument/2006/relationships/hyperlink" Target="mailto:walbrown@mail.ngo.za" TargetMode="External"/><Relationship Id="rId3" Type="http://schemas.openxmlformats.org/officeDocument/2006/relationships/image" Target="../media/image112.png"/><Relationship Id="rId7"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http://www.ornl.gov/sci/techresources/Human_Genome/home.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326692" name="Picture 36">
            <a:extLst>
              <a:ext uri="{FF2B5EF4-FFF2-40B4-BE49-F238E27FC236}">
                <a16:creationId xmlns:a16="http://schemas.microsoft.com/office/drawing/2014/main" id="{E87D14BB-BAA5-4F99-B304-80F80AC4D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954088"/>
            <a:ext cx="77724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6658" name="Group 2">
            <a:extLst>
              <a:ext uri="{FF2B5EF4-FFF2-40B4-BE49-F238E27FC236}">
                <a16:creationId xmlns:a16="http://schemas.microsoft.com/office/drawing/2014/main" id="{9BEE00FF-90DD-499D-B2A6-01D1380E8685}"/>
              </a:ext>
            </a:extLst>
          </p:cNvPr>
          <p:cNvGrpSpPr>
            <a:grpSpLocks/>
          </p:cNvGrpSpPr>
          <p:nvPr/>
        </p:nvGrpSpPr>
        <p:grpSpPr bwMode="auto">
          <a:xfrm>
            <a:off x="26988" y="53975"/>
            <a:ext cx="9115425" cy="874713"/>
            <a:chOff x="0" y="34"/>
            <a:chExt cx="5759" cy="551"/>
          </a:xfrm>
        </p:grpSpPr>
        <p:pic>
          <p:nvPicPr>
            <p:cNvPr id="326659" name="Picture 3" descr="south-africa Monash">
              <a:extLst>
                <a:ext uri="{FF2B5EF4-FFF2-40B4-BE49-F238E27FC236}">
                  <a16:creationId xmlns:a16="http://schemas.microsoft.com/office/drawing/2014/main" id="{D311328E-19CD-4D77-8927-60AC0AAC8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 y="34"/>
              <a:ext cx="2665" cy="551"/>
            </a:xfrm>
            <a:prstGeom prst="rect">
              <a:avLst/>
            </a:prstGeom>
            <a:noFill/>
            <a:extLst>
              <a:ext uri="{909E8E84-426E-40DD-AFC4-6F175D3DCCD1}">
                <a14:hiddenFill xmlns:a14="http://schemas.microsoft.com/office/drawing/2010/main">
                  <a:solidFill>
                    <a:srgbClr val="FFFFFF"/>
                  </a:solidFill>
                </a14:hiddenFill>
              </a:ext>
            </a:extLst>
          </p:spPr>
        </p:pic>
        <p:pic>
          <p:nvPicPr>
            <p:cNvPr id="326660" name="Picture 4" descr="right_corner_02 Monash">
              <a:extLst>
                <a:ext uri="{FF2B5EF4-FFF2-40B4-BE49-F238E27FC236}">
                  <a16:creationId xmlns:a16="http://schemas.microsoft.com/office/drawing/2014/main" id="{A1637766-E8C1-4712-98BD-D70EDF44B0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 y="62"/>
              <a:ext cx="153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6661" name="Picture 5" descr="monash_garden">
              <a:extLst>
                <a:ext uri="{FF2B5EF4-FFF2-40B4-BE49-F238E27FC236}">
                  <a16:creationId xmlns:a16="http://schemas.microsoft.com/office/drawing/2014/main" id="{50FACFAA-AB19-4D27-B0F8-F0725DD90B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7" y="67"/>
              <a:ext cx="652" cy="4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81320" dir="7719588" algn="ctr" rotWithShape="0">
                      <a:srgbClr val="000000"/>
                    </a:outerShdw>
                  </a:effectLst>
                </a14:hiddenEffects>
              </a:ext>
            </a:extLst>
          </p:spPr>
        </p:pic>
        <p:pic>
          <p:nvPicPr>
            <p:cNvPr id="326662" name="Picture 6" descr="about01">
              <a:extLst>
                <a:ext uri="{FF2B5EF4-FFF2-40B4-BE49-F238E27FC236}">
                  <a16:creationId xmlns:a16="http://schemas.microsoft.com/office/drawing/2014/main" id="{614B9AF3-DF20-4404-AAC1-F3964E44B1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9" y="67"/>
              <a:ext cx="365" cy="488"/>
            </a:xfrm>
            <a:prstGeom prst="rect">
              <a:avLst/>
            </a:prstGeom>
            <a:noFill/>
            <a:extLst>
              <a:ext uri="{909E8E84-426E-40DD-AFC4-6F175D3DCCD1}">
                <a14:hiddenFill xmlns:a14="http://schemas.microsoft.com/office/drawing/2010/main">
                  <a:solidFill>
                    <a:srgbClr val="FFFFFF"/>
                  </a:solidFill>
                </a14:hiddenFill>
              </a:ext>
            </a:extLst>
          </p:spPr>
        </p:pic>
        <p:sp>
          <p:nvSpPr>
            <p:cNvPr id="326663" name="Rectangle 7">
              <a:extLst>
                <a:ext uri="{FF2B5EF4-FFF2-40B4-BE49-F238E27FC236}">
                  <a16:creationId xmlns:a16="http://schemas.microsoft.com/office/drawing/2014/main" id="{1B022548-4543-41B1-8945-8814D78F321D}"/>
                </a:ext>
              </a:extLst>
            </p:cNvPr>
            <p:cNvSpPr>
              <a:spLocks noChangeArrowheads="1"/>
            </p:cNvSpPr>
            <p:nvPr/>
          </p:nvSpPr>
          <p:spPr bwMode="auto">
            <a:xfrm>
              <a:off x="0" y="39"/>
              <a:ext cx="5759" cy="544"/>
            </a:xfrm>
            <a:prstGeom prst="rect">
              <a:avLst/>
            </a:prstGeom>
            <a:noFill/>
            <a:ln w="76200" cmpd="thickThin"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26678" name="Line 22">
            <a:extLst>
              <a:ext uri="{FF2B5EF4-FFF2-40B4-BE49-F238E27FC236}">
                <a16:creationId xmlns:a16="http://schemas.microsoft.com/office/drawing/2014/main" id="{06BC18B7-3BAB-42C2-A004-5B37963DA7CA}"/>
              </a:ext>
            </a:extLst>
          </p:cNvPr>
          <p:cNvSpPr>
            <a:spLocks noChangeShapeType="1"/>
          </p:cNvSpPr>
          <p:nvPr/>
        </p:nvSpPr>
        <p:spPr bwMode="auto">
          <a:xfrm>
            <a:off x="0" y="6427788"/>
            <a:ext cx="91424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6684" name="Text Box 28">
            <a:extLst>
              <a:ext uri="{FF2B5EF4-FFF2-40B4-BE49-F238E27FC236}">
                <a16:creationId xmlns:a16="http://schemas.microsoft.com/office/drawing/2014/main" id="{66FDB9D4-0447-42B2-BB8B-75037DB526AF}"/>
              </a:ext>
            </a:extLst>
          </p:cNvPr>
          <p:cNvSpPr txBox="1">
            <a:spLocks noChangeArrowheads="1"/>
          </p:cNvSpPr>
          <p:nvPr/>
        </p:nvSpPr>
        <p:spPr bwMode="auto">
          <a:xfrm>
            <a:off x="57150" y="1179513"/>
            <a:ext cx="4618038"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GB" altLang="en-US" sz="2800" b="1">
                <a:solidFill>
                  <a:srgbClr val="FFFF00"/>
                </a:solidFill>
              </a:rPr>
              <a:t>The Human Development Role of ICTs in Africa</a:t>
            </a:r>
          </a:p>
        </p:txBody>
      </p:sp>
      <p:sp>
        <p:nvSpPr>
          <p:cNvPr id="326685" name="Line 29">
            <a:extLst>
              <a:ext uri="{FF2B5EF4-FFF2-40B4-BE49-F238E27FC236}">
                <a16:creationId xmlns:a16="http://schemas.microsoft.com/office/drawing/2014/main" id="{32B0E81B-0112-4511-B255-71B7CAAB85C9}"/>
              </a:ext>
            </a:extLst>
          </p:cNvPr>
          <p:cNvSpPr>
            <a:spLocks noChangeShapeType="1"/>
          </p:cNvSpPr>
          <p:nvPr/>
        </p:nvSpPr>
        <p:spPr bwMode="auto">
          <a:xfrm>
            <a:off x="26988" y="90488"/>
            <a:ext cx="0" cy="68040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6687" name="Text Box 31">
            <a:extLst>
              <a:ext uri="{FF2B5EF4-FFF2-40B4-BE49-F238E27FC236}">
                <a16:creationId xmlns:a16="http://schemas.microsoft.com/office/drawing/2014/main" id="{BC6ACF2F-0288-414B-8F63-EF56C6BBA185}"/>
              </a:ext>
            </a:extLst>
          </p:cNvPr>
          <p:cNvSpPr txBox="1">
            <a:spLocks noChangeArrowheads="1"/>
          </p:cNvSpPr>
          <p:nvPr/>
        </p:nvSpPr>
        <p:spPr bwMode="auto">
          <a:xfrm>
            <a:off x="57150" y="6429375"/>
            <a:ext cx="9059863" cy="396875"/>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GB" altLang="en-US" b="1"/>
              <a:t>A Presentation by Walter Brown: </a:t>
            </a:r>
            <a:r>
              <a:rPr lang="en-GB" altLang="en-US" b="1">
                <a:hlinkClick r:id="rId8"/>
              </a:rPr>
              <a:t>walbrown@mail.ngo.za</a:t>
            </a:r>
            <a:r>
              <a:rPr lang="en-GB" altLang="en-US" b="1"/>
              <a:t>: 26 July 2007</a:t>
            </a:r>
          </a:p>
        </p:txBody>
      </p:sp>
      <p:pic>
        <p:nvPicPr>
          <p:cNvPr id="326690" name="Picture 34">
            <a:extLst>
              <a:ext uri="{FF2B5EF4-FFF2-40B4-BE49-F238E27FC236}">
                <a16:creationId xmlns:a16="http://schemas.microsoft.com/office/drawing/2014/main" id="{BE278A47-1A76-4598-9D81-A3051D0B79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88" y="5133975"/>
            <a:ext cx="9134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691" name="Picture 35">
            <a:extLst>
              <a:ext uri="{FF2B5EF4-FFF2-40B4-BE49-F238E27FC236}">
                <a16:creationId xmlns:a16="http://schemas.microsoft.com/office/drawing/2014/main" id="{42B3A64B-688E-421A-A104-5204A4A3E0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7650" y="928688"/>
            <a:ext cx="12954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555" name="Group 83">
            <a:extLst>
              <a:ext uri="{FF2B5EF4-FFF2-40B4-BE49-F238E27FC236}">
                <a16:creationId xmlns:a16="http://schemas.microsoft.com/office/drawing/2014/main" id="{359F5F58-F32C-4F11-976D-3A12E51DA2DA}"/>
              </a:ext>
            </a:extLst>
          </p:cNvPr>
          <p:cNvGrpSpPr>
            <a:grpSpLocks/>
          </p:cNvGrpSpPr>
          <p:nvPr/>
        </p:nvGrpSpPr>
        <p:grpSpPr bwMode="auto">
          <a:xfrm>
            <a:off x="192088" y="819150"/>
            <a:ext cx="4244975" cy="2663825"/>
            <a:chOff x="121" y="516"/>
            <a:chExt cx="2674" cy="1678"/>
          </a:xfrm>
        </p:grpSpPr>
        <p:grpSp>
          <p:nvGrpSpPr>
            <p:cNvPr id="105554" name="Group 82">
              <a:extLst>
                <a:ext uri="{FF2B5EF4-FFF2-40B4-BE49-F238E27FC236}">
                  <a16:creationId xmlns:a16="http://schemas.microsoft.com/office/drawing/2014/main" id="{10D9CB42-227C-4827-8E2A-BD464D5DB7EF}"/>
                </a:ext>
              </a:extLst>
            </p:cNvPr>
            <p:cNvGrpSpPr>
              <a:grpSpLocks/>
            </p:cNvGrpSpPr>
            <p:nvPr/>
          </p:nvGrpSpPr>
          <p:grpSpPr bwMode="auto">
            <a:xfrm>
              <a:off x="1280" y="1207"/>
              <a:ext cx="954" cy="987"/>
              <a:chOff x="1280" y="1207"/>
              <a:chExt cx="954" cy="987"/>
            </a:xfrm>
          </p:grpSpPr>
          <p:sp>
            <p:nvSpPr>
              <p:cNvPr id="105482" name="Freeform 10">
                <a:extLst>
                  <a:ext uri="{FF2B5EF4-FFF2-40B4-BE49-F238E27FC236}">
                    <a16:creationId xmlns:a16="http://schemas.microsoft.com/office/drawing/2014/main" id="{1D2649CB-4767-45A9-A077-632919172AAC}"/>
                  </a:ext>
                </a:extLst>
              </p:cNvPr>
              <p:cNvSpPr>
                <a:spLocks/>
              </p:cNvSpPr>
              <p:nvPr/>
            </p:nvSpPr>
            <p:spPr bwMode="auto">
              <a:xfrm>
                <a:off x="1309" y="1207"/>
                <a:ext cx="925" cy="804"/>
              </a:xfrm>
              <a:custGeom>
                <a:avLst/>
                <a:gdLst>
                  <a:gd name="T0" fmla="*/ 27 w 1142"/>
                  <a:gd name="T1" fmla="*/ 0 h 1011"/>
                  <a:gd name="T2" fmla="*/ 79 w 1142"/>
                  <a:gd name="T3" fmla="*/ 2 h 1011"/>
                  <a:gd name="T4" fmla="*/ 131 w 1142"/>
                  <a:gd name="T5" fmla="*/ 6 h 1011"/>
                  <a:gd name="T6" fmla="*/ 183 w 1142"/>
                  <a:gd name="T7" fmla="*/ 11 h 1011"/>
                  <a:gd name="T8" fmla="*/ 235 w 1142"/>
                  <a:gd name="T9" fmla="*/ 17 h 1011"/>
                  <a:gd name="T10" fmla="*/ 284 w 1142"/>
                  <a:gd name="T11" fmla="*/ 27 h 1011"/>
                  <a:gd name="T12" fmla="*/ 336 w 1142"/>
                  <a:gd name="T13" fmla="*/ 38 h 1011"/>
                  <a:gd name="T14" fmla="*/ 386 w 1142"/>
                  <a:gd name="T15" fmla="*/ 50 h 1011"/>
                  <a:gd name="T16" fmla="*/ 436 w 1142"/>
                  <a:gd name="T17" fmla="*/ 65 h 1011"/>
                  <a:gd name="T18" fmla="*/ 486 w 1142"/>
                  <a:gd name="T19" fmla="*/ 81 h 1011"/>
                  <a:gd name="T20" fmla="*/ 536 w 1142"/>
                  <a:gd name="T21" fmla="*/ 98 h 1011"/>
                  <a:gd name="T22" fmla="*/ 584 w 1142"/>
                  <a:gd name="T23" fmla="*/ 119 h 1011"/>
                  <a:gd name="T24" fmla="*/ 630 w 1142"/>
                  <a:gd name="T25" fmla="*/ 140 h 1011"/>
                  <a:gd name="T26" fmla="*/ 678 w 1142"/>
                  <a:gd name="T27" fmla="*/ 161 h 1011"/>
                  <a:gd name="T28" fmla="*/ 724 w 1142"/>
                  <a:gd name="T29" fmla="*/ 186 h 1011"/>
                  <a:gd name="T30" fmla="*/ 768 w 1142"/>
                  <a:gd name="T31" fmla="*/ 213 h 1011"/>
                  <a:gd name="T32" fmla="*/ 812 w 1142"/>
                  <a:gd name="T33" fmla="*/ 240 h 1011"/>
                  <a:gd name="T34" fmla="*/ 856 w 1142"/>
                  <a:gd name="T35" fmla="*/ 269 h 1011"/>
                  <a:gd name="T36" fmla="*/ 899 w 1142"/>
                  <a:gd name="T37" fmla="*/ 299 h 1011"/>
                  <a:gd name="T38" fmla="*/ 939 w 1142"/>
                  <a:gd name="T39" fmla="*/ 332 h 1011"/>
                  <a:gd name="T40" fmla="*/ 979 w 1142"/>
                  <a:gd name="T41" fmla="*/ 365 h 1011"/>
                  <a:gd name="T42" fmla="*/ 1018 w 1142"/>
                  <a:gd name="T43" fmla="*/ 399 h 1011"/>
                  <a:gd name="T44" fmla="*/ 1054 w 1142"/>
                  <a:gd name="T45" fmla="*/ 436 h 1011"/>
                  <a:gd name="T46" fmla="*/ 1091 w 1142"/>
                  <a:gd name="T47" fmla="*/ 474 h 1011"/>
                  <a:gd name="T48" fmla="*/ 1125 w 1142"/>
                  <a:gd name="T49" fmla="*/ 512 h 1011"/>
                  <a:gd name="T50" fmla="*/ 572 w 1142"/>
                  <a:gd name="T51" fmla="*/ 1011 h 1011"/>
                  <a:gd name="T52" fmla="*/ 555 w 1142"/>
                  <a:gd name="T53" fmla="*/ 992 h 1011"/>
                  <a:gd name="T54" fmla="*/ 538 w 1142"/>
                  <a:gd name="T55" fmla="*/ 973 h 1011"/>
                  <a:gd name="T56" fmla="*/ 519 w 1142"/>
                  <a:gd name="T57" fmla="*/ 956 h 1011"/>
                  <a:gd name="T58" fmla="*/ 499 w 1142"/>
                  <a:gd name="T59" fmla="*/ 936 h 1011"/>
                  <a:gd name="T60" fmla="*/ 480 w 1142"/>
                  <a:gd name="T61" fmla="*/ 921 h 1011"/>
                  <a:gd name="T62" fmla="*/ 459 w 1142"/>
                  <a:gd name="T63" fmla="*/ 904 h 1011"/>
                  <a:gd name="T64" fmla="*/ 440 w 1142"/>
                  <a:gd name="T65" fmla="*/ 888 h 1011"/>
                  <a:gd name="T66" fmla="*/ 417 w 1142"/>
                  <a:gd name="T67" fmla="*/ 873 h 1011"/>
                  <a:gd name="T68" fmla="*/ 396 w 1142"/>
                  <a:gd name="T69" fmla="*/ 860 h 1011"/>
                  <a:gd name="T70" fmla="*/ 375 w 1142"/>
                  <a:gd name="T71" fmla="*/ 846 h 1011"/>
                  <a:gd name="T72" fmla="*/ 352 w 1142"/>
                  <a:gd name="T73" fmla="*/ 833 h 1011"/>
                  <a:gd name="T74" fmla="*/ 329 w 1142"/>
                  <a:gd name="T75" fmla="*/ 821 h 1011"/>
                  <a:gd name="T76" fmla="*/ 304 w 1142"/>
                  <a:gd name="T77" fmla="*/ 810 h 1011"/>
                  <a:gd name="T78" fmla="*/ 281 w 1142"/>
                  <a:gd name="T79" fmla="*/ 800 h 1011"/>
                  <a:gd name="T80" fmla="*/ 256 w 1142"/>
                  <a:gd name="T81" fmla="*/ 791 h 1011"/>
                  <a:gd name="T82" fmla="*/ 231 w 1142"/>
                  <a:gd name="T83" fmla="*/ 783 h 1011"/>
                  <a:gd name="T84" fmla="*/ 206 w 1142"/>
                  <a:gd name="T85" fmla="*/ 775 h 1011"/>
                  <a:gd name="T86" fmla="*/ 181 w 1142"/>
                  <a:gd name="T87" fmla="*/ 768 h 1011"/>
                  <a:gd name="T88" fmla="*/ 156 w 1142"/>
                  <a:gd name="T89" fmla="*/ 762 h 1011"/>
                  <a:gd name="T90" fmla="*/ 131 w 1142"/>
                  <a:gd name="T91" fmla="*/ 758 h 1011"/>
                  <a:gd name="T92" fmla="*/ 104 w 1142"/>
                  <a:gd name="T93" fmla="*/ 754 h 1011"/>
                  <a:gd name="T94" fmla="*/ 79 w 1142"/>
                  <a:gd name="T95" fmla="*/ 750 h 1011"/>
                  <a:gd name="T96" fmla="*/ 52 w 1142"/>
                  <a:gd name="T97" fmla="*/ 748 h 1011"/>
                  <a:gd name="T98" fmla="*/ 27 w 1142"/>
                  <a:gd name="T99" fmla="*/ 746 h 1011"/>
                  <a:gd name="T100" fmla="*/ 0 w 1142"/>
                  <a:gd name="T101" fmla="*/ 746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42" h="1011">
                    <a:moveTo>
                      <a:pt x="0" y="0"/>
                    </a:moveTo>
                    <a:lnTo>
                      <a:pt x="27" y="0"/>
                    </a:lnTo>
                    <a:lnTo>
                      <a:pt x="52" y="0"/>
                    </a:lnTo>
                    <a:lnTo>
                      <a:pt x="79" y="2"/>
                    </a:lnTo>
                    <a:lnTo>
                      <a:pt x="104" y="4"/>
                    </a:lnTo>
                    <a:lnTo>
                      <a:pt x="131" y="6"/>
                    </a:lnTo>
                    <a:lnTo>
                      <a:pt x="156" y="8"/>
                    </a:lnTo>
                    <a:lnTo>
                      <a:pt x="183" y="11"/>
                    </a:lnTo>
                    <a:lnTo>
                      <a:pt x="208" y="13"/>
                    </a:lnTo>
                    <a:lnTo>
                      <a:pt x="235" y="17"/>
                    </a:lnTo>
                    <a:lnTo>
                      <a:pt x="260" y="23"/>
                    </a:lnTo>
                    <a:lnTo>
                      <a:pt x="284" y="27"/>
                    </a:lnTo>
                    <a:lnTo>
                      <a:pt x="311" y="33"/>
                    </a:lnTo>
                    <a:lnTo>
                      <a:pt x="336" y="38"/>
                    </a:lnTo>
                    <a:lnTo>
                      <a:pt x="361" y="44"/>
                    </a:lnTo>
                    <a:lnTo>
                      <a:pt x="386" y="50"/>
                    </a:lnTo>
                    <a:lnTo>
                      <a:pt x="411" y="58"/>
                    </a:lnTo>
                    <a:lnTo>
                      <a:pt x="436" y="65"/>
                    </a:lnTo>
                    <a:lnTo>
                      <a:pt x="461" y="73"/>
                    </a:lnTo>
                    <a:lnTo>
                      <a:pt x="486" y="81"/>
                    </a:lnTo>
                    <a:lnTo>
                      <a:pt x="511" y="90"/>
                    </a:lnTo>
                    <a:lnTo>
                      <a:pt x="536" y="98"/>
                    </a:lnTo>
                    <a:lnTo>
                      <a:pt x="559" y="107"/>
                    </a:lnTo>
                    <a:lnTo>
                      <a:pt x="584" y="119"/>
                    </a:lnTo>
                    <a:lnTo>
                      <a:pt x="607" y="129"/>
                    </a:lnTo>
                    <a:lnTo>
                      <a:pt x="630" y="140"/>
                    </a:lnTo>
                    <a:lnTo>
                      <a:pt x="655" y="150"/>
                    </a:lnTo>
                    <a:lnTo>
                      <a:pt x="678" y="161"/>
                    </a:lnTo>
                    <a:lnTo>
                      <a:pt x="701" y="175"/>
                    </a:lnTo>
                    <a:lnTo>
                      <a:pt x="724" y="186"/>
                    </a:lnTo>
                    <a:lnTo>
                      <a:pt x="747" y="200"/>
                    </a:lnTo>
                    <a:lnTo>
                      <a:pt x="768" y="213"/>
                    </a:lnTo>
                    <a:lnTo>
                      <a:pt x="791" y="226"/>
                    </a:lnTo>
                    <a:lnTo>
                      <a:pt x="812" y="240"/>
                    </a:lnTo>
                    <a:lnTo>
                      <a:pt x="833" y="255"/>
                    </a:lnTo>
                    <a:lnTo>
                      <a:pt x="856" y="269"/>
                    </a:lnTo>
                    <a:lnTo>
                      <a:pt x="878" y="284"/>
                    </a:lnTo>
                    <a:lnTo>
                      <a:pt x="899" y="299"/>
                    </a:lnTo>
                    <a:lnTo>
                      <a:pt x="918" y="315"/>
                    </a:lnTo>
                    <a:lnTo>
                      <a:pt x="939" y="332"/>
                    </a:lnTo>
                    <a:lnTo>
                      <a:pt x="958" y="349"/>
                    </a:lnTo>
                    <a:lnTo>
                      <a:pt x="979" y="365"/>
                    </a:lnTo>
                    <a:lnTo>
                      <a:pt x="999" y="382"/>
                    </a:lnTo>
                    <a:lnTo>
                      <a:pt x="1018" y="399"/>
                    </a:lnTo>
                    <a:lnTo>
                      <a:pt x="1037" y="418"/>
                    </a:lnTo>
                    <a:lnTo>
                      <a:pt x="1054" y="436"/>
                    </a:lnTo>
                    <a:lnTo>
                      <a:pt x="1073" y="455"/>
                    </a:lnTo>
                    <a:lnTo>
                      <a:pt x="1091" y="474"/>
                    </a:lnTo>
                    <a:lnTo>
                      <a:pt x="1108" y="493"/>
                    </a:lnTo>
                    <a:lnTo>
                      <a:pt x="1125" y="512"/>
                    </a:lnTo>
                    <a:lnTo>
                      <a:pt x="1142" y="532"/>
                    </a:lnTo>
                    <a:lnTo>
                      <a:pt x="572" y="1011"/>
                    </a:lnTo>
                    <a:lnTo>
                      <a:pt x="563" y="1002"/>
                    </a:lnTo>
                    <a:lnTo>
                      <a:pt x="555" y="992"/>
                    </a:lnTo>
                    <a:lnTo>
                      <a:pt x="546" y="983"/>
                    </a:lnTo>
                    <a:lnTo>
                      <a:pt x="538" y="973"/>
                    </a:lnTo>
                    <a:lnTo>
                      <a:pt x="528" y="963"/>
                    </a:lnTo>
                    <a:lnTo>
                      <a:pt x="519" y="956"/>
                    </a:lnTo>
                    <a:lnTo>
                      <a:pt x="509" y="946"/>
                    </a:lnTo>
                    <a:lnTo>
                      <a:pt x="499" y="936"/>
                    </a:lnTo>
                    <a:lnTo>
                      <a:pt x="490" y="929"/>
                    </a:lnTo>
                    <a:lnTo>
                      <a:pt x="480" y="921"/>
                    </a:lnTo>
                    <a:lnTo>
                      <a:pt x="471" y="911"/>
                    </a:lnTo>
                    <a:lnTo>
                      <a:pt x="459" y="904"/>
                    </a:lnTo>
                    <a:lnTo>
                      <a:pt x="450" y="896"/>
                    </a:lnTo>
                    <a:lnTo>
                      <a:pt x="440" y="888"/>
                    </a:lnTo>
                    <a:lnTo>
                      <a:pt x="428" y="881"/>
                    </a:lnTo>
                    <a:lnTo>
                      <a:pt x="417" y="873"/>
                    </a:lnTo>
                    <a:lnTo>
                      <a:pt x="407" y="865"/>
                    </a:lnTo>
                    <a:lnTo>
                      <a:pt x="396" y="860"/>
                    </a:lnTo>
                    <a:lnTo>
                      <a:pt x="384" y="852"/>
                    </a:lnTo>
                    <a:lnTo>
                      <a:pt x="375" y="846"/>
                    </a:lnTo>
                    <a:lnTo>
                      <a:pt x="363" y="839"/>
                    </a:lnTo>
                    <a:lnTo>
                      <a:pt x="352" y="833"/>
                    </a:lnTo>
                    <a:lnTo>
                      <a:pt x="340" y="827"/>
                    </a:lnTo>
                    <a:lnTo>
                      <a:pt x="329" y="821"/>
                    </a:lnTo>
                    <a:lnTo>
                      <a:pt x="315" y="816"/>
                    </a:lnTo>
                    <a:lnTo>
                      <a:pt x="304" y="810"/>
                    </a:lnTo>
                    <a:lnTo>
                      <a:pt x="292" y="806"/>
                    </a:lnTo>
                    <a:lnTo>
                      <a:pt x="281" y="800"/>
                    </a:lnTo>
                    <a:lnTo>
                      <a:pt x="267" y="796"/>
                    </a:lnTo>
                    <a:lnTo>
                      <a:pt x="256" y="791"/>
                    </a:lnTo>
                    <a:lnTo>
                      <a:pt x="244" y="787"/>
                    </a:lnTo>
                    <a:lnTo>
                      <a:pt x="231" y="783"/>
                    </a:lnTo>
                    <a:lnTo>
                      <a:pt x="219" y="779"/>
                    </a:lnTo>
                    <a:lnTo>
                      <a:pt x="206" y="775"/>
                    </a:lnTo>
                    <a:lnTo>
                      <a:pt x="194" y="771"/>
                    </a:lnTo>
                    <a:lnTo>
                      <a:pt x="181" y="768"/>
                    </a:lnTo>
                    <a:lnTo>
                      <a:pt x="169" y="766"/>
                    </a:lnTo>
                    <a:lnTo>
                      <a:pt x="156" y="762"/>
                    </a:lnTo>
                    <a:lnTo>
                      <a:pt x="142" y="760"/>
                    </a:lnTo>
                    <a:lnTo>
                      <a:pt x="131" y="758"/>
                    </a:lnTo>
                    <a:lnTo>
                      <a:pt x="117" y="756"/>
                    </a:lnTo>
                    <a:lnTo>
                      <a:pt x="104" y="754"/>
                    </a:lnTo>
                    <a:lnTo>
                      <a:pt x="93" y="752"/>
                    </a:lnTo>
                    <a:lnTo>
                      <a:pt x="79" y="750"/>
                    </a:lnTo>
                    <a:lnTo>
                      <a:pt x="66" y="748"/>
                    </a:lnTo>
                    <a:lnTo>
                      <a:pt x="52" y="748"/>
                    </a:lnTo>
                    <a:lnTo>
                      <a:pt x="41" y="746"/>
                    </a:lnTo>
                    <a:lnTo>
                      <a:pt x="27" y="746"/>
                    </a:lnTo>
                    <a:lnTo>
                      <a:pt x="14" y="746"/>
                    </a:lnTo>
                    <a:lnTo>
                      <a:pt x="0" y="746"/>
                    </a:lnTo>
                    <a:lnTo>
                      <a:pt x="0" y="0"/>
                    </a:lnTo>
                    <a:close/>
                  </a:path>
                </a:pathLst>
              </a:custGeom>
              <a:solidFill>
                <a:srgbClr val="FF0000"/>
              </a:solidFill>
              <a:ln w="12700">
                <a:solidFill>
                  <a:srgbClr val="000000"/>
                </a:solidFill>
                <a:prstDash val="solid"/>
                <a:round/>
                <a:headEnd/>
                <a:tailEnd/>
              </a:ln>
            </p:spPr>
            <p:txBody>
              <a:bodyPr/>
              <a:lstStyle/>
              <a:p>
                <a:endParaRPr lang="en-GB"/>
              </a:p>
            </p:txBody>
          </p:sp>
          <p:sp>
            <p:nvSpPr>
              <p:cNvPr id="105486" name="Rectangle 14">
                <a:extLst>
                  <a:ext uri="{FF2B5EF4-FFF2-40B4-BE49-F238E27FC236}">
                    <a16:creationId xmlns:a16="http://schemas.microsoft.com/office/drawing/2014/main" id="{2754D2D4-B7FD-43D5-8061-3A186166D7C5}"/>
                  </a:ext>
                </a:extLst>
              </p:cNvPr>
              <p:cNvSpPr>
                <a:spLocks noChangeArrowheads="1"/>
              </p:cNvSpPr>
              <p:nvPr/>
            </p:nvSpPr>
            <p:spPr bwMode="auto">
              <a:xfrm>
                <a:off x="1548" y="1366"/>
                <a:ext cx="320" cy="19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b="1">
                    <a:solidFill>
                      <a:schemeClr val="bg1"/>
                    </a:solidFill>
                  </a:rPr>
                  <a:t>14%</a:t>
                </a:r>
              </a:p>
            </p:txBody>
          </p:sp>
          <p:sp>
            <p:nvSpPr>
              <p:cNvPr id="105491" name="Freeform 19">
                <a:extLst>
                  <a:ext uri="{FF2B5EF4-FFF2-40B4-BE49-F238E27FC236}">
                    <a16:creationId xmlns:a16="http://schemas.microsoft.com/office/drawing/2014/main" id="{10DD4919-1616-48C7-9F9A-FFAF71FC1AB3}"/>
                  </a:ext>
                </a:extLst>
              </p:cNvPr>
              <p:cNvSpPr>
                <a:spLocks/>
              </p:cNvSpPr>
              <p:nvPr/>
            </p:nvSpPr>
            <p:spPr bwMode="auto">
              <a:xfrm>
                <a:off x="1280" y="1831"/>
                <a:ext cx="427" cy="363"/>
              </a:xfrm>
              <a:custGeom>
                <a:avLst/>
                <a:gdLst>
                  <a:gd name="T0" fmla="*/ 25 w 939"/>
                  <a:gd name="T1" fmla="*/ 0 h 797"/>
                  <a:gd name="T2" fmla="*/ 77 w 939"/>
                  <a:gd name="T3" fmla="*/ 2 h 797"/>
                  <a:gd name="T4" fmla="*/ 131 w 939"/>
                  <a:gd name="T5" fmla="*/ 6 h 797"/>
                  <a:gd name="T6" fmla="*/ 183 w 939"/>
                  <a:gd name="T7" fmla="*/ 12 h 797"/>
                  <a:gd name="T8" fmla="*/ 232 w 939"/>
                  <a:gd name="T9" fmla="*/ 18 h 797"/>
                  <a:gd name="T10" fmla="*/ 284 w 939"/>
                  <a:gd name="T11" fmla="*/ 27 h 797"/>
                  <a:gd name="T12" fmla="*/ 336 w 939"/>
                  <a:gd name="T13" fmla="*/ 39 h 797"/>
                  <a:gd name="T14" fmla="*/ 386 w 939"/>
                  <a:gd name="T15" fmla="*/ 50 h 797"/>
                  <a:gd name="T16" fmla="*/ 436 w 939"/>
                  <a:gd name="T17" fmla="*/ 66 h 797"/>
                  <a:gd name="T18" fmla="*/ 486 w 939"/>
                  <a:gd name="T19" fmla="*/ 81 h 797"/>
                  <a:gd name="T20" fmla="*/ 536 w 939"/>
                  <a:gd name="T21" fmla="*/ 98 h 797"/>
                  <a:gd name="T22" fmla="*/ 584 w 939"/>
                  <a:gd name="T23" fmla="*/ 119 h 797"/>
                  <a:gd name="T24" fmla="*/ 632 w 939"/>
                  <a:gd name="T25" fmla="*/ 140 h 797"/>
                  <a:gd name="T26" fmla="*/ 678 w 939"/>
                  <a:gd name="T27" fmla="*/ 163 h 797"/>
                  <a:gd name="T28" fmla="*/ 724 w 939"/>
                  <a:gd name="T29" fmla="*/ 187 h 797"/>
                  <a:gd name="T30" fmla="*/ 768 w 939"/>
                  <a:gd name="T31" fmla="*/ 213 h 797"/>
                  <a:gd name="T32" fmla="*/ 812 w 939"/>
                  <a:gd name="T33" fmla="*/ 240 h 797"/>
                  <a:gd name="T34" fmla="*/ 856 w 939"/>
                  <a:gd name="T35" fmla="*/ 271 h 797"/>
                  <a:gd name="T36" fmla="*/ 899 w 939"/>
                  <a:gd name="T37" fmla="*/ 302 h 797"/>
                  <a:gd name="T38" fmla="*/ 939 w 939"/>
                  <a:gd name="T39" fmla="*/ 332 h 797"/>
                  <a:gd name="T40" fmla="*/ 551 w 939"/>
                  <a:gd name="T41" fmla="*/ 787 h 797"/>
                  <a:gd name="T42" fmla="*/ 526 w 939"/>
                  <a:gd name="T43" fmla="*/ 768 h 797"/>
                  <a:gd name="T44" fmla="*/ 501 w 939"/>
                  <a:gd name="T45" fmla="*/ 751 h 797"/>
                  <a:gd name="T46" fmla="*/ 474 w 939"/>
                  <a:gd name="T47" fmla="*/ 733 h 797"/>
                  <a:gd name="T48" fmla="*/ 447 w 939"/>
                  <a:gd name="T49" fmla="*/ 716 h 797"/>
                  <a:gd name="T50" fmla="*/ 421 w 939"/>
                  <a:gd name="T51" fmla="*/ 701 h 797"/>
                  <a:gd name="T52" fmla="*/ 392 w 939"/>
                  <a:gd name="T53" fmla="*/ 687 h 797"/>
                  <a:gd name="T54" fmla="*/ 365 w 939"/>
                  <a:gd name="T55" fmla="*/ 674 h 797"/>
                  <a:gd name="T56" fmla="*/ 336 w 939"/>
                  <a:gd name="T57" fmla="*/ 662 h 797"/>
                  <a:gd name="T58" fmla="*/ 305 w 939"/>
                  <a:gd name="T59" fmla="*/ 651 h 797"/>
                  <a:gd name="T60" fmla="*/ 277 w 939"/>
                  <a:gd name="T61" fmla="*/ 641 h 797"/>
                  <a:gd name="T62" fmla="*/ 246 w 939"/>
                  <a:gd name="T63" fmla="*/ 632 h 797"/>
                  <a:gd name="T64" fmla="*/ 217 w 939"/>
                  <a:gd name="T65" fmla="*/ 624 h 797"/>
                  <a:gd name="T66" fmla="*/ 186 w 939"/>
                  <a:gd name="T67" fmla="*/ 616 h 797"/>
                  <a:gd name="T68" fmla="*/ 156 w 939"/>
                  <a:gd name="T69" fmla="*/ 611 h 797"/>
                  <a:gd name="T70" fmla="*/ 125 w 939"/>
                  <a:gd name="T71" fmla="*/ 605 h 797"/>
                  <a:gd name="T72" fmla="*/ 94 w 939"/>
                  <a:gd name="T73" fmla="*/ 601 h 797"/>
                  <a:gd name="T74" fmla="*/ 62 w 939"/>
                  <a:gd name="T75" fmla="*/ 599 h 797"/>
                  <a:gd name="T76" fmla="*/ 31 w 939"/>
                  <a:gd name="T77" fmla="*/ 597 h 797"/>
                  <a:gd name="T78" fmla="*/ 0 w 939"/>
                  <a:gd name="T79" fmla="*/ 5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9" h="797">
                    <a:moveTo>
                      <a:pt x="0" y="0"/>
                    </a:moveTo>
                    <a:lnTo>
                      <a:pt x="25" y="0"/>
                    </a:lnTo>
                    <a:lnTo>
                      <a:pt x="52" y="0"/>
                    </a:lnTo>
                    <a:lnTo>
                      <a:pt x="77" y="2"/>
                    </a:lnTo>
                    <a:lnTo>
                      <a:pt x="104" y="4"/>
                    </a:lnTo>
                    <a:lnTo>
                      <a:pt x="131" y="6"/>
                    </a:lnTo>
                    <a:lnTo>
                      <a:pt x="156" y="8"/>
                    </a:lnTo>
                    <a:lnTo>
                      <a:pt x="183" y="12"/>
                    </a:lnTo>
                    <a:lnTo>
                      <a:pt x="208" y="14"/>
                    </a:lnTo>
                    <a:lnTo>
                      <a:pt x="232" y="18"/>
                    </a:lnTo>
                    <a:lnTo>
                      <a:pt x="259" y="23"/>
                    </a:lnTo>
                    <a:lnTo>
                      <a:pt x="284" y="27"/>
                    </a:lnTo>
                    <a:lnTo>
                      <a:pt x="311" y="33"/>
                    </a:lnTo>
                    <a:lnTo>
                      <a:pt x="336" y="39"/>
                    </a:lnTo>
                    <a:lnTo>
                      <a:pt x="361" y="45"/>
                    </a:lnTo>
                    <a:lnTo>
                      <a:pt x="386" y="50"/>
                    </a:lnTo>
                    <a:lnTo>
                      <a:pt x="411" y="58"/>
                    </a:lnTo>
                    <a:lnTo>
                      <a:pt x="436" y="66"/>
                    </a:lnTo>
                    <a:lnTo>
                      <a:pt x="461" y="73"/>
                    </a:lnTo>
                    <a:lnTo>
                      <a:pt x="486" y="81"/>
                    </a:lnTo>
                    <a:lnTo>
                      <a:pt x="511" y="91"/>
                    </a:lnTo>
                    <a:lnTo>
                      <a:pt x="536" y="98"/>
                    </a:lnTo>
                    <a:lnTo>
                      <a:pt x="559" y="108"/>
                    </a:lnTo>
                    <a:lnTo>
                      <a:pt x="584" y="119"/>
                    </a:lnTo>
                    <a:lnTo>
                      <a:pt x="607" y="129"/>
                    </a:lnTo>
                    <a:lnTo>
                      <a:pt x="632" y="140"/>
                    </a:lnTo>
                    <a:lnTo>
                      <a:pt x="655" y="152"/>
                    </a:lnTo>
                    <a:lnTo>
                      <a:pt x="678" y="163"/>
                    </a:lnTo>
                    <a:lnTo>
                      <a:pt x="701" y="175"/>
                    </a:lnTo>
                    <a:lnTo>
                      <a:pt x="724" y="187"/>
                    </a:lnTo>
                    <a:lnTo>
                      <a:pt x="747" y="200"/>
                    </a:lnTo>
                    <a:lnTo>
                      <a:pt x="768" y="213"/>
                    </a:lnTo>
                    <a:lnTo>
                      <a:pt x="791" y="227"/>
                    </a:lnTo>
                    <a:lnTo>
                      <a:pt x="812" y="240"/>
                    </a:lnTo>
                    <a:lnTo>
                      <a:pt x="835" y="256"/>
                    </a:lnTo>
                    <a:lnTo>
                      <a:pt x="856" y="271"/>
                    </a:lnTo>
                    <a:lnTo>
                      <a:pt x="877" y="284"/>
                    </a:lnTo>
                    <a:lnTo>
                      <a:pt x="899" y="302"/>
                    </a:lnTo>
                    <a:lnTo>
                      <a:pt x="920" y="317"/>
                    </a:lnTo>
                    <a:lnTo>
                      <a:pt x="939" y="332"/>
                    </a:lnTo>
                    <a:lnTo>
                      <a:pt x="565" y="797"/>
                    </a:lnTo>
                    <a:lnTo>
                      <a:pt x="551" y="787"/>
                    </a:lnTo>
                    <a:lnTo>
                      <a:pt x="540" y="778"/>
                    </a:lnTo>
                    <a:lnTo>
                      <a:pt x="526" y="768"/>
                    </a:lnTo>
                    <a:lnTo>
                      <a:pt x="515" y="758"/>
                    </a:lnTo>
                    <a:lnTo>
                      <a:pt x="501" y="751"/>
                    </a:lnTo>
                    <a:lnTo>
                      <a:pt x="488" y="741"/>
                    </a:lnTo>
                    <a:lnTo>
                      <a:pt x="474" y="733"/>
                    </a:lnTo>
                    <a:lnTo>
                      <a:pt x="461" y="726"/>
                    </a:lnTo>
                    <a:lnTo>
                      <a:pt x="447" y="716"/>
                    </a:lnTo>
                    <a:lnTo>
                      <a:pt x="434" y="708"/>
                    </a:lnTo>
                    <a:lnTo>
                      <a:pt x="421" y="701"/>
                    </a:lnTo>
                    <a:lnTo>
                      <a:pt x="407" y="695"/>
                    </a:lnTo>
                    <a:lnTo>
                      <a:pt x="392" y="687"/>
                    </a:lnTo>
                    <a:lnTo>
                      <a:pt x="378" y="682"/>
                    </a:lnTo>
                    <a:lnTo>
                      <a:pt x="365" y="674"/>
                    </a:lnTo>
                    <a:lnTo>
                      <a:pt x="350" y="668"/>
                    </a:lnTo>
                    <a:lnTo>
                      <a:pt x="336" y="662"/>
                    </a:lnTo>
                    <a:lnTo>
                      <a:pt x="321" y="657"/>
                    </a:lnTo>
                    <a:lnTo>
                      <a:pt x="305" y="651"/>
                    </a:lnTo>
                    <a:lnTo>
                      <a:pt x="292" y="645"/>
                    </a:lnTo>
                    <a:lnTo>
                      <a:pt x="277" y="641"/>
                    </a:lnTo>
                    <a:lnTo>
                      <a:pt x="261" y="636"/>
                    </a:lnTo>
                    <a:lnTo>
                      <a:pt x="246" y="632"/>
                    </a:lnTo>
                    <a:lnTo>
                      <a:pt x="232" y="628"/>
                    </a:lnTo>
                    <a:lnTo>
                      <a:pt x="217" y="624"/>
                    </a:lnTo>
                    <a:lnTo>
                      <a:pt x="202" y="620"/>
                    </a:lnTo>
                    <a:lnTo>
                      <a:pt x="186" y="616"/>
                    </a:lnTo>
                    <a:lnTo>
                      <a:pt x="171" y="613"/>
                    </a:lnTo>
                    <a:lnTo>
                      <a:pt x="156" y="611"/>
                    </a:lnTo>
                    <a:lnTo>
                      <a:pt x="140" y="607"/>
                    </a:lnTo>
                    <a:lnTo>
                      <a:pt x="125" y="605"/>
                    </a:lnTo>
                    <a:lnTo>
                      <a:pt x="110" y="603"/>
                    </a:lnTo>
                    <a:lnTo>
                      <a:pt x="94" y="601"/>
                    </a:lnTo>
                    <a:lnTo>
                      <a:pt x="77" y="601"/>
                    </a:lnTo>
                    <a:lnTo>
                      <a:pt x="62" y="599"/>
                    </a:lnTo>
                    <a:lnTo>
                      <a:pt x="46" y="597"/>
                    </a:lnTo>
                    <a:lnTo>
                      <a:pt x="31" y="597"/>
                    </a:lnTo>
                    <a:lnTo>
                      <a:pt x="16" y="597"/>
                    </a:lnTo>
                    <a:lnTo>
                      <a:pt x="0" y="597"/>
                    </a:lnTo>
                    <a:lnTo>
                      <a:pt x="0" y="0"/>
                    </a:lnTo>
                    <a:close/>
                  </a:path>
                </a:pathLst>
              </a:custGeom>
              <a:solidFill>
                <a:srgbClr val="FF0000"/>
              </a:solidFill>
              <a:ln w="12700">
                <a:solidFill>
                  <a:srgbClr val="000000"/>
                </a:solidFill>
                <a:prstDash val="solid"/>
                <a:round/>
                <a:headEnd/>
                <a:tailEnd/>
              </a:ln>
            </p:spPr>
            <p:txBody>
              <a:bodyPr/>
              <a:lstStyle/>
              <a:p>
                <a:endParaRPr lang="en-GB"/>
              </a:p>
            </p:txBody>
          </p:sp>
          <p:sp>
            <p:nvSpPr>
              <p:cNvPr id="105495" name="Rectangle 23">
                <a:extLst>
                  <a:ext uri="{FF2B5EF4-FFF2-40B4-BE49-F238E27FC236}">
                    <a16:creationId xmlns:a16="http://schemas.microsoft.com/office/drawing/2014/main" id="{DE4A59D3-A741-447C-A5BE-398859078B76}"/>
                  </a:ext>
                </a:extLst>
              </p:cNvPr>
              <p:cNvSpPr>
                <a:spLocks noChangeArrowheads="1"/>
              </p:cNvSpPr>
              <p:nvPr/>
            </p:nvSpPr>
            <p:spPr bwMode="auto">
              <a:xfrm>
                <a:off x="1340" y="1916"/>
                <a:ext cx="224" cy="13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chemeClr val="bg1"/>
                    </a:solidFill>
                  </a:rPr>
                  <a:t>11%</a:t>
                </a:r>
              </a:p>
            </p:txBody>
          </p:sp>
        </p:grpSp>
        <p:grpSp>
          <p:nvGrpSpPr>
            <p:cNvPr id="105522" name="Group 50">
              <a:extLst>
                <a:ext uri="{FF2B5EF4-FFF2-40B4-BE49-F238E27FC236}">
                  <a16:creationId xmlns:a16="http://schemas.microsoft.com/office/drawing/2014/main" id="{0385746B-8516-4179-8A96-AA6FA155050E}"/>
                </a:ext>
              </a:extLst>
            </p:cNvPr>
            <p:cNvGrpSpPr>
              <a:grpSpLocks/>
            </p:cNvGrpSpPr>
            <p:nvPr/>
          </p:nvGrpSpPr>
          <p:grpSpPr bwMode="auto">
            <a:xfrm>
              <a:off x="121" y="516"/>
              <a:ext cx="2674" cy="765"/>
              <a:chOff x="215" y="516"/>
              <a:chExt cx="2674" cy="765"/>
            </a:xfrm>
          </p:grpSpPr>
          <p:sp>
            <p:nvSpPr>
              <p:cNvPr id="105523" name="Text Box 51">
                <a:extLst>
                  <a:ext uri="{FF2B5EF4-FFF2-40B4-BE49-F238E27FC236}">
                    <a16:creationId xmlns:a16="http://schemas.microsoft.com/office/drawing/2014/main" id="{00AEBBD8-677C-48F5-9104-537A5A336D50}"/>
                  </a:ext>
                </a:extLst>
              </p:cNvPr>
              <p:cNvSpPr txBox="1">
                <a:spLocks noChangeArrowheads="1"/>
              </p:cNvSpPr>
              <p:nvPr/>
            </p:nvSpPr>
            <p:spPr bwMode="auto">
              <a:xfrm>
                <a:off x="215" y="516"/>
                <a:ext cx="2046" cy="250"/>
              </a:xfrm>
              <a:prstGeom prst="rect">
                <a:avLst/>
              </a:prstGeom>
              <a:solidFill>
                <a:srgbClr val="FF0000"/>
              </a:solidFill>
              <a:ln>
                <a:noFill/>
              </a:ln>
              <a:effectLst>
                <a:outerShdw dist="35921" dir="2700000" algn="ctr" rotWithShape="0">
                  <a:srgbClr val="000066"/>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en-US" altLang="en-US" b="1">
                    <a:solidFill>
                      <a:srgbClr val="FFFF00"/>
                    </a:solidFill>
                    <a:latin typeface="Tahoma" panose="020B0604030504040204" pitchFamily="34" charset="0"/>
                  </a:rPr>
                  <a:t>High Population Growth</a:t>
                </a:r>
              </a:p>
            </p:txBody>
          </p:sp>
          <p:grpSp>
            <p:nvGrpSpPr>
              <p:cNvPr id="105524" name="Group 52">
                <a:extLst>
                  <a:ext uri="{FF2B5EF4-FFF2-40B4-BE49-F238E27FC236}">
                    <a16:creationId xmlns:a16="http://schemas.microsoft.com/office/drawing/2014/main" id="{143E793F-BF23-42A6-9093-795940518199}"/>
                  </a:ext>
                </a:extLst>
              </p:cNvPr>
              <p:cNvGrpSpPr>
                <a:grpSpLocks/>
              </p:cNvGrpSpPr>
              <p:nvPr/>
            </p:nvGrpSpPr>
            <p:grpSpPr bwMode="auto">
              <a:xfrm>
                <a:off x="2289" y="540"/>
                <a:ext cx="600" cy="226"/>
                <a:chOff x="3925" y="1101"/>
                <a:chExt cx="600" cy="226"/>
              </a:xfrm>
            </p:grpSpPr>
            <p:sp>
              <p:nvSpPr>
                <p:cNvPr id="105525" name="Rectangle 53">
                  <a:extLst>
                    <a:ext uri="{FF2B5EF4-FFF2-40B4-BE49-F238E27FC236}">
                      <a16:creationId xmlns:a16="http://schemas.microsoft.com/office/drawing/2014/main" id="{8FF43616-BCE4-480E-B58E-57734A01EBB6}"/>
                    </a:ext>
                  </a:extLst>
                </p:cNvPr>
                <p:cNvSpPr>
                  <a:spLocks noChangeArrowheads="1"/>
                </p:cNvSpPr>
                <p:nvPr/>
              </p:nvSpPr>
              <p:spPr bwMode="auto">
                <a:xfrm>
                  <a:off x="3925" y="1212"/>
                  <a:ext cx="600" cy="1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1">
                      <a:solidFill>
                        <a:srgbClr val="FFFFFF"/>
                      </a:solidFill>
                      <a:latin typeface="Arial Unicode MS" panose="020B0604020202020204" pitchFamily="34" charset="-128"/>
                    </a:rPr>
                    <a:t> 1980: 11% </a:t>
                  </a:r>
                  <a:endParaRPr lang="en-US" altLang="en-US" sz="1200" b="1">
                    <a:latin typeface="Tahoma" panose="020B0604030504040204" pitchFamily="34" charset="0"/>
                  </a:endParaRPr>
                </a:p>
              </p:txBody>
            </p:sp>
            <p:sp>
              <p:nvSpPr>
                <p:cNvPr id="105526" name="Rectangle 54">
                  <a:extLst>
                    <a:ext uri="{FF2B5EF4-FFF2-40B4-BE49-F238E27FC236}">
                      <a16:creationId xmlns:a16="http://schemas.microsoft.com/office/drawing/2014/main" id="{4A98B654-58D9-4F30-8441-8931A70B6BD4}"/>
                    </a:ext>
                  </a:extLst>
                </p:cNvPr>
                <p:cNvSpPr>
                  <a:spLocks noChangeArrowheads="1"/>
                </p:cNvSpPr>
                <p:nvPr/>
              </p:nvSpPr>
              <p:spPr bwMode="auto">
                <a:xfrm>
                  <a:off x="3925" y="1101"/>
                  <a:ext cx="600" cy="1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1">
                      <a:solidFill>
                        <a:srgbClr val="FFFFFF"/>
                      </a:solidFill>
                      <a:latin typeface="Arial Unicode MS" panose="020B0604020202020204" pitchFamily="34" charset="-128"/>
                    </a:rPr>
                    <a:t> 2000: 14% </a:t>
                  </a:r>
                  <a:endParaRPr lang="en-US" altLang="en-US" sz="1200" b="1">
                    <a:latin typeface="Tahoma" panose="020B0604030504040204" pitchFamily="34" charset="0"/>
                  </a:endParaRPr>
                </a:p>
              </p:txBody>
            </p:sp>
          </p:grpSp>
          <p:sp>
            <p:nvSpPr>
              <p:cNvPr id="105527" name="AutoShape 55">
                <a:extLst>
                  <a:ext uri="{FF2B5EF4-FFF2-40B4-BE49-F238E27FC236}">
                    <a16:creationId xmlns:a16="http://schemas.microsoft.com/office/drawing/2014/main" id="{80645BAC-543E-48C3-9B1E-82130FF06ACA}"/>
                  </a:ext>
                </a:extLst>
              </p:cNvPr>
              <p:cNvSpPr>
                <a:spLocks noChangeArrowheads="1"/>
              </p:cNvSpPr>
              <p:nvPr/>
            </p:nvSpPr>
            <p:spPr bwMode="auto">
              <a:xfrm>
                <a:off x="1746" y="743"/>
                <a:ext cx="309" cy="538"/>
              </a:xfrm>
              <a:prstGeom prst="downArrow">
                <a:avLst>
                  <a:gd name="adj1" fmla="val 50000"/>
                  <a:gd name="adj2" fmla="val 43528"/>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grpSp>
      </p:grpSp>
      <p:grpSp>
        <p:nvGrpSpPr>
          <p:cNvPr id="105556" name="Group 84">
            <a:extLst>
              <a:ext uri="{FF2B5EF4-FFF2-40B4-BE49-F238E27FC236}">
                <a16:creationId xmlns:a16="http://schemas.microsoft.com/office/drawing/2014/main" id="{DFD68F00-71E9-4EB1-B3B0-B57A747DA4CA}"/>
              </a:ext>
            </a:extLst>
          </p:cNvPr>
          <p:cNvGrpSpPr>
            <a:grpSpLocks/>
          </p:cNvGrpSpPr>
          <p:nvPr/>
        </p:nvGrpSpPr>
        <p:grpSpPr bwMode="auto">
          <a:xfrm>
            <a:off x="115888" y="2103438"/>
            <a:ext cx="3825875" cy="3765550"/>
            <a:chOff x="73" y="1325"/>
            <a:chExt cx="2410" cy="2372"/>
          </a:xfrm>
        </p:grpSpPr>
        <p:sp>
          <p:nvSpPr>
            <p:cNvPr id="105480" name="Oval 8">
              <a:extLst>
                <a:ext uri="{FF2B5EF4-FFF2-40B4-BE49-F238E27FC236}">
                  <a16:creationId xmlns:a16="http://schemas.microsoft.com/office/drawing/2014/main" id="{DA1CEC21-5E0E-4443-AD9F-BA6B5DB1BC7D}"/>
                </a:ext>
              </a:extLst>
            </p:cNvPr>
            <p:cNvSpPr>
              <a:spLocks noChangeArrowheads="1"/>
            </p:cNvSpPr>
            <p:nvPr/>
          </p:nvSpPr>
          <p:spPr bwMode="auto">
            <a:xfrm>
              <a:off x="867" y="2103"/>
              <a:ext cx="822" cy="82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81" name="Rectangle 9">
              <a:extLst>
                <a:ext uri="{FF2B5EF4-FFF2-40B4-BE49-F238E27FC236}">
                  <a16:creationId xmlns:a16="http://schemas.microsoft.com/office/drawing/2014/main" id="{A0D6628E-4BF2-4047-9787-B283A545BF31}"/>
                </a:ext>
              </a:extLst>
            </p:cNvPr>
            <p:cNvSpPr>
              <a:spLocks noChangeArrowheads="1"/>
            </p:cNvSpPr>
            <p:nvPr/>
          </p:nvSpPr>
          <p:spPr bwMode="auto">
            <a:xfrm>
              <a:off x="951" y="2338"/>
              <a:ext cx="65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1200" b="1">
                  <a:solidFill>
                    <a:srgbClr val="000000"/>
                  </a:solidFill>
                  <a:latin typeface="Arial Unicode MS" panose="020B0604020202020204" pitchFamily="34" charset="-128"/>
                </a:rPr>
                <a:t>Population</a:t>
              </a:r>
            </a:p>
            <a:p>
              <a:r>
                <a:rPr lang="en-US" altLang="en-US" sz="1200" b="1">
                  <a:solidFill>
                    <a:srgbClr val="000000"/>
                  </a:solidFill>
                  <a:latin typeface="Arial Unicode MS" panose="020B0604020202020204" pitchFamily="34" charset="-128"/>
                </a:rPr>
                <a:t>1980 (inner)</a:t>
              </a:r>
            </a:p>
            <a:p>
              <a:r>
                <a:rPr lang="en-US" altLang="en-US" sz="1200" b="1">
                  <a:solidFill>
                    <a:srgbClr val="000000"/>
                  </a:solidFill>
                  <a:latin typeface="Arial Unicode MS" panose="020B0604020202020204" pitchFamily="34" charset="-128"/>
                </a:rPr>
                <a:t>2005 (outer)</a:t>
              </a:r>
              <a:endParaRPr lang="en-US" altLang="en-US" sz="1200" b="1">
                <a:latin typeface="Tahoma" panose="020B0604030504040204" pitchFamily="34" charset="0"/>
              </a:endParaRPr>
            </a:p>
          </p:txBody>
        </p:sp>
        <p:sp>
          <p:nvSpPr>
            <p:cNvPr id="105483" name="Freeform 11">
              <a:extLst>
                <a:ext uri="{FF2B5EF4-FFF2-40B4-BE49-F238E27FC236}">
                  <a16:creationId xmlns:a16="http://schemas.microsoft.com/office/drawing/2014/main" id="{CA5A049B-8274-4B33-B12F-EE3607F951B1}"/>
                </a:ext>
              </a:extLst>
            </p:cNvPr>
            <p:cNvSpPr>
              <a:spLocks/>
            </p:cNvSpPr>
            <p:nvPr/>
          </p:nvSpPr>
          <p:spPr bwMode="auto">
            <a:xfrm>
              <a:off x="1738" y="1758"/>
              <a:ext cx="745" cy="969"/>
            </a:xfrm>
            <a:custGeom>
              <a:avLst/>
              <a:gdLst>
                <a:gd name="T0" fmla="*/ 588 w 920"/>
                <a:gd name="T1" fmla="*/ 21 h 1218"/>
                <a:gd name="T2" fmla="*/ 618 w 920"/>
                <a:gd name="T3" fmla="*/ 61 h 1218"/>
                <a:gd name="T4" fmla="*/ 649 w 920"/>
                <a:gd name="T5" fmla="*/ 103 h 1218"/>
                <a:gd name="T6" fmla="*/ 678 w 920"/>
                <a:gd name="T7" fmla="*/ 147 h 1218"/>
                <a:gd name="T8" fmla="*/ 707 w 920"/>
                <a:gd name="T9" fmla="*/ 191 h 1218"/>
                <a:gd name="T10" fmla="*/ 732 w 920"/>
                <a:gd name="T11" fmla="*/ 236 h 1218"/>
                <a:gd name="T12" fmla="*/ 757 w 920"/>
                <a:gd name="T13" fmla="*/ 282 h 1218"/>
                <a:gd name="T14" fmla="*/ 780 w 920"/>
                <a:gd name="T15" fmla="*/ 328 h 1218"/>
                <a:gd name="T16" fmla="*/ 801 w 920"/>
                <a:gd name="T17" fmla="*/ 376 h 1218"/>
                <a:gd name="T18" fmla="*/ 820 w 920"/>
                <a:gd name="T19" fmla="*/ 424 h 1218"/>
                <a:gd name="T20" fmla="*/ 837 w 920"/>
                <a:gd name="T21" fmla="*/ 474 h 1218"/>
                <a:gd name="T22" fmla="*/ 855 w 920"/>
                <a:gd name="T23" fmla="*/ 523 h 1218"/>
                <a:gd name="T24" fmla="*/ 868 w 920"/>
                <a:gd name="T25" fmla="*/ 573 h 1218"/>
                <a:gd name="T26" fmla="*/ 881 w 920"/>
                <a:gd name="T27" fmla="*/ 623 h 1218"/>
                <a:gd name="T28" fmla="*/ 891 w 920"/>
                <a:gd name="T29" fmla="*/ 673 h 1218"/>
                <a:gd name="T30" fmla="*/ 901 w 920"/>
                <a:gd name="T31" fmla="*/ 725 h 1218"/>
                <a:gd name="T32" fmla="*/ 908 w 920"/>
                <a:gd name="T33" fmla="*/ 777 h 1218"/>
                <a:gd name="T34" fmla="*/ 914 w 920"/>
                <a:gd name="T35" fmla="*/ 829 h 1218"/>
                <a:gd name="T36" fmla="*/ 918 w 920"/>
                <a:gd name="T37" fmla="*/ 880 h 1218"/>
                <a:gd name="T38" fmla="*/ 920 w 920"/>
                <a:gd name="T39" fmla="*/ 932 h 1218"/>
                <a:gd name="T40" fmla="*/ 920 w 920"/>
                <a:gd name="T41" fmla="*/ 984 h 1218"/>
                <a:gd name="T42" fmla="*/ 918 w 920"/>
                <a:gd name="T43" fmla="*/ 1036 h 1218"/>
                <a:gd name="T44" fmla="*/ 914 w 920"/>
                <a:gd name="T45" fmla="*/ 1088 h 1218"/>
                <a:gd name="T46" fmla="*/ 908 w 920"/>
                <a:gd name="T47" fmla="*/ 1139 h 1218"/>
                <a:gd name="T48" fmla="*/ 901 w 920"/>
                <a:gd name="T49" fmla="*/ 1191 h 1218"/>
                <a:gd name="T50" fmla="*/ 164 w 920"/>
                <a:gd name="T51" fmla="*/ 1088 h 1218"/>
                <a:gd name="T52" fmla="*/ 167 w 920"/>
                <a:gd name="T53" fmla="*/ 1063 h 1218"/>
                <a:gd name="T54" fmla="*/ 171 w 920"/>
                <a:gd name="T55" fmla="*/ 1036 h 1218"/>
                <a:gd name="T56" fmla="*/ 173 w 920"/>
                <a:gd name="T57" fmla="*/ 1011 h 1218"/>
                <a:gd name="T58" fmla="*/ 175 w 920"/>
                <a:gd name="T59" fmla="*/ 984 h 1218"/>
                <a:gd name="T60" fmla="*/ 175 w 920"/>
                <a:gd name="T61" fmla="*/ 959 h 1218"/>
                <a:gd name="T62" fmla="*/ 175 w 920"/>
                <a:gd name="T63" fmla="*/ 932 h 1218"/>
                <a:gd name="T64" fmla="*/ 173 w 920"/>
                <a:gd name="T65" fmla="*/ 907 h 1218"/>
                <a:gd name="T66" fmla="*/ 171 w 920"/>
                <a:gd name="T67" fmla="*/ 880 h 1218"/>
                <a:gd name="T68" fmla="*/ 167 w 920"/>
                <a:gd name="T69" fmla="*/ 855 h 1218"/>
                <a:gd name="T70" fmla="*/ 164 w 920"/>
                <a:gd name="T71" fmla="*/ 829 h 1218"/>
                <a:gd name="T72" fmla="*/ 158 w 920"/>
                <a:gd name="T73" fmla="*/ 804 h 1218"/>
                <a:gd name="T74" fmla="*/ 152 w 920"/>
                <a:gd name="T75" fmla="*/ 779 h 1218"/>
                <a:gd name="T76" fmla="*/ 146 w 920"/>
                <a:gd name="T77" fmla="*/ 754 h 1218"/>
                <a:gd name="T78" fmla="*/ 139 w 920"/>
                <a:gd name="T79" fmla="*/ 729 h 1218"/>
                <a:gd name="T80" fmla="*/ 129 w 920"/>
                <a:gd name="T81" fmla="*/ 704 h 1218"/>
                <a:gd name="T82" fmla="*/ 119 w 920"/>
                <a:gd name="T83" fmla="*/ 679 h 1218"/>
                <a:gd name="T84" fmla="*/ 110 w 920"/>
                <a:gd name="T85" fmla="*/ 656 h 1218"/>
                <a:gd name="T86" fmla="*/ 98 w 920"/>
                <a:gd name="T87" fmla="*/ 633 h 1218"/>
                <a:gd name="T88" fmla="*/ 87 w 920"/>
                <a:gd name="T89" fmla="*/ 610 h 1218"/>
                <a:gd name="T90" fmla="*/ 75 w 920"/>
                <a:gd name="T91" fmla="*/ 587 h 1218"/>
                <a:gd name="T92" fmla="*/ 62 w 920"/>
                <a:gd name="T93" fmla="*/ 564 h 1218"/>
                <a:gd name="T94" fmla="*/ 46 w 920"/>
                <a:gd name="T95" fmla="*/ 543 h 1218"/>
                <a:gd name="T96" fmla="*/ 33 w 920"/>
                <a:gd name="T97" fmla="*/ 522 h 1218"/>
                <a:gd name="T98" fmla="*/ 16 w 920"/>
                <a:gd name="T99" fmla="*/ 500 h 1218"/>
                <a:gd name="T100" fmla="*/ 0 w 920"/>
                <a:gd name="T101" fmla="*/ 479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0" h="1218">
                  <a:moveTo>
                    <a:pt x="570" y="0"/>
                  </a:moveTo>
                  <a:lnTo>
                    <a:pt x="588" y="21"/>
                  </a:lnTo>
                  <a:lnTo>
                    <a:pt x="603" y="40"/>
                  </a:lnTo>
                  <a:lnTo>
                    <a:pt x="618" y="61"/>
                  </a:lnTo>
                  <a:lnTo>
                    <a:pt x="634" y="82"/>
                  </a:lnTo>
                  <a:lnTo>
                    <a:pt x="649" y="103"/>
                  </a:lnTo>
                  <a:lnTo>
                    <a:pt x="665" y="124"/>
                  </a:lnTo>
                  <a:lnTo>
                    <a:pt x="678" y="147"/>
                  </a:lnTo>
                  <a:lnTo>
                    <a:pt x="693" y="168"/>
                  </a:lnTo>
                  <a:lnTo>
                    <a:pt x="707" y="191"/>
                  </a:lnTo>
                  <a:lnTo>
                    <a:pt x="720" y="213"/>
                  </a:lnTo>
                  <a:lnTo>
                    <a:pt x="732" y="236"/>
                  </a:lnTo>
                  <a:lnTo>
                    <a:pt x="745" y="259"/>
                  </a:lnTo>
                  <a:lnTo>
                    <a:pt x="757" y="282"/>
                  </a:lnTo>
                  <a:lnTo>
                    <a:pt x="768" y="305"/>
                  </a:lnTo>
                  <a:lnTo>
                    <a:pt x="780" y="328"/>
                  </a:lnTo>
                  <a:lnTo>
                    <a:pt x="791" y="353"/>
                  </a:lnTo>
                  <a:lnTo>
                    <a:pt x="801" y="376"/>
                  </a:lnTo>
                  <a:lnTo>
                    <a:pt x="810" y="401"/>
                  </a:lnTo>
                  <a:lnTo>
                    <a:pt x="820" y="424"/>
                  </a:lnTo>
                  <a:lnTo>
                    <a:pt x="830" y="449"/>
                  </a:lnTo>
                  <a:lnTo>
                    <a:pt x="837" y="474"/>
                  </a:lnTo>
                  <a:lnTo>
                    <a:pt x="847" y="498"/>
                  </a:lnTo>
                  <a:lnTo>
                    <a:pt x="855" y="523"/>
                  </a:lnTo>
                  <a:lnTo>
                    <a:pt x="862" y="548"/>
                  </a:lnTo>
                  <a:lnTo>
                    <a:pt x="868" y="573"/>
                  </a:lnTo>
                  <a:lnTo>
                    <a:pt x="876" y="598"/>
                  </a:lnTo>
                  <a:lnTo>
                    <a:pt x="881" y="623"/>
                  </a:lnTo>
                  <a:lnTo>
                    <a:pt x="887" y="648"/>
                  </a:lnTo>
                  <a:lnTo>
                    <a:pt x="891" y="673"/>
                  </a:lnTo>
                  <a:lnTo>
                    <a:pt x="897" y="700"/>
                  </a:lnTo>
                  <a:lnTo>
                    <a:pt x="901" y="725"/>
                  </a:lnTo>
                  <a:lnTo>
                    <a:pt x="904" y="752"/>
                  </a:lnTo>
                  <a:lnTo>
                    <a:pt x="908" y="777"/>
                  </a:lnTo>
                  <a:lnTo>
                    <a:pt x="910" y="804"/>
                  </a:lnTo>
                  <a:lnTo>
                    <a:pt x="914" y="829"/>
                  </a:lnTo>
                  <a:lnTo>
                    <a:pt x="916" y="855"/>
                  </a:lnTo>
                  <a:lnTo>
                    <a:pt x="918" y="880"/>
                  </a:lnTo>
                  <a:lnTo>
                    <a:pt x="918" y="907"/>
                  </a:lnTo>
                  <a:lnTo>
                    <a:pt x="920" y="932"/>
                  </a:lnTo>
                  <a:lnTo>
                    <a:pt x="920" y="959"/>
                  </a:lnTo>
                  <a:lnTo>
                    <a:pt x="920" y="984"/>
                  </a:lnTo>
                  <a:lnTo>
                    <a:pt x="918" y="1011"/>
                  </a:lnTo>
                  <a:lnTo>
                    <a:pt x="918" y="1036"/>
                  </a:lnTo>
                  <a:lnTo>
                    <a:pt x="916" y="1063"/>
                  </a:lnTo>
                  <a:lnTo>
                    <a:pt x="914" y="1088"/>
                  </a:lnTo>
                  <a:lnTo>
                    <a:pt x="910" y="1114"/>
                  </a:lnTo>
                  <a:lnTo>
                    <a:pt x="908" y="1139"/>
                  </a:lnTo>
                  <a:lnTo>
                    <a:pt x="904" y="1166"/>
                  </a:lnTo>
                  <a:lnTo>
                    <a:pt x="901" y="1191"/>
                  </a:lnTo>
                  <a:lnTo>
                    <a:pt x="897" y="1218"/>
                  </a:lnTo>
                  <a:lnTo>
                    <a:pt x="164" y="1088"/>
                  </a:lnTo>
                  <a:lnTo>
                    <a:pt x="165" y="1074"/>
                  </a:lnTo>
                  <a:lnTo>
                    <a:pt x="167" y="1063"/>
                  </a:lnTo>
                  <a:lnTo>
                    <a:pt x="169" y="1049"/>
                  </a:lnTo>
                  <a:lnTo>
                    <a:pt x="171" y="1036"/>
                  </a:lnTo>
                  <a:lnTo>
                    <a:pt x="171" y="1024"/>
                  </a:lnTo>
                  <a:lnTo>
                    <a:pt x="173" y="1011"/>
                  </a:lnTo>
                  <a:lnTo>
                    <a:pt x="173" y="997"/>
                  </a:lnTo>
                  <a:lnTo>
                    <a:pt x="175" y="984"/>
                  </a:lnTo>
                  <a:lnTo>
                    <a:pt x="175" y="972"/>
                  </a:lnTo>
                  <a:lnTo>
                    <a:pt x="175" y="959"/>
                  </a:lnTo>
                  <a:lnTo>
                    <a:pt x="175" y="946"/>
                  </a:lnTo>
                  <a:lnTo>
                    <a:pt x="175" y="932"/>
                  </a:lnTo>
                  <a:lnTo>
                    <a:pt x="173" y="919"/>
                  </a:lnTo>
                  <a:lnTo>
                    <a:pt x="173" y="907"/>
                  </a:lnTo>
                  <a:lnTo>
                    <a:pt x="171" y="894"/>
                  </a:lnTo>
                  <a:lnTo>
                    <a:pt x="171" y="880"/>
                  </a:lnTo>
                  <a:lnTo>
                    <a:pt x="169" y="867"/>
                  </a:lnTo>
                  <a:lnTo>
                    <a:pt x="167" y="855"/>
                  </a:lnTo>
                  <a:lnTo>
                    <a:pt x="165" y="842"/>
                  </a:lnTo>
                  <a:lnTo>
                    <a:pt x="164" y="829"/>
                  </a:lnTo>
                  <a:lnTo>
                    <a:pt x="162" y="817"/>
                  </a:lnTo>
                  <a:lnTo>
                    <a:pt x="158" y="804"/>
                  </a:lnTo>
                  <a:lnTo>
                    <a:pt x="156" y="790"/>
                  </a:lnTo>
                  <a:lnTo>
                    <a:pt x="152" y="779"/>
                  </a:lnTo>
                  <a:lnTo>
                    <a:pt x="150" y="765"/>
                  </a:lnTo>
                  <a:lnTo>
                    <a:pt x="146" y="754"/>
                  </a:lnTo>
                  <a:lnTo>
                    <a:pt x="142" y="740"/>
                  </a:lnTo>
                  <a:lnTo>
                    <a:pt x="139" y="729"/>
                  </a:lnTo>
                  <a:lnTo>
                    <a:pt x="135" y="715"/>
                  </a:lnTo>
                  <a:lnTo>
                    <a:pt x="129" y="704"/>
                  </a:lnTo>
                  <a:lnTo>
                    <a:pt x="125" y="692"/>
                  </a:lnTo>
                  <a:lnTo>
                    <a:pt x="119" y="679"/>
                  </a:lnTo>
                  <a:lnTo>
                    <a:pt x="116" y="667"/>
                  </a:lnTo>
                  <a:lnTo>
                    <a:pt x="110" y="656"/>
                  </a:lnTo>
                  <a:lnTo>
                    <a:pt x="104" y="644"/>
                  </a:lnTo>
                  <a:lnTo>
                    <a:pt x="98" y="633"/>
                  </a:lnTo>
                  <a:lnTo>
                    <a:pt x="93" y="621"/>
                  </a:lnTo>
                  <a:lnTo>
                    <a:pt x="87" y="610"/>
                  </a:lnTo>
                  <a:lnTo>
                    <a:pt x="81" y="598"/>
                  </a:lnTo>
                  <a:lnTo>
                    <a:pt x="75" y="587"/>
                  </a:lnTo>
                  <a:lnTo>
                    <a:pt x="68" y="575"/>
                  </a:lnTo>
                  <a:lnTo>
                    <a:pt x="62" y="564"/>
                  </a:lnTo>
                  <a:lnTo>
                    <a:pt x="54" y="552"/>
                  </a:lnTo>
                  <a:lnTo>
                    <a:pt x="46" y="543"/>
                  </a:lnTo>
                  <a:lnTo>
                    <a:pt x="39" y="531"/>
                  </a:lnTo>
                  <a:lnTo>
                    <a:pt x="33" y="522"/>
                  </a:lnTo>
                  <a:lnTo>
                    <a:pt x="25" y="510"/>
                  </a:lnTo>
                  <a:lnTo>
                    <a:pt x="16" y="500"/>
                  </a:lnTo>
                  <a:lnTo>
                    <a:pt x="8" y="491"/>
                  </a:lnTo>
                  <a:lnTo>
                    <a:pt x="0" y="479"/>
                  </a:lnTo>
                  <a:lnTo>
                    <a:pt x="570" y="0"/>
                  </a:lnTo>
                  <a:close/>
                </a:path>
              </a:pathLst>
            </a:custGeom>
            <a:solidFill>
              <a:srgbClr val="00CC00"/>
            </a:solidFill>
            <a:ln w="12700">
              <a:solidFill>
                <a:srgbClr val="000000"/>
              </a:solidFill>
              <a:prstDash val="solid"/>
              <a:round/>
              <a:headEnd/>
              <a:tailEnd/>
            </a:ln>
          </p:spPr>
          <p:txBody>
            <a:bodyPr/>
            <a:lstStyle/>
            <a:p>
              <a:endParaRPr lang="en-GB"/>
            </a:p>
          </p:txBody>
        </p:sp>
        <p:sp>
          <p:nvSpPr>
            <p:cNvPr id="105484" name="Freeform 12">
              <a:extLst>
                <a:ext uri="{FF2B5EF4-FFF2-40B4-BE49-F238E27FC236}">
                  <a16:creationId xmlns:a16="http://schemas.microsoft.com/office/drawing/2014/main" id="{1030BC12-3147-481E-9005-241B0857BCDD}"/>
                </a:ext>
              </a:extLst>
            </p:cNvPr>
            <p:cNvSpPr>
              <a:spLocks/>
            </p:cNvSpPr>
            <p:nvPr/>
          </p:nvSpPr>
          <p:spPr bwMode="auto">
            <a:xfrm>
              <a:off x="73" y="1672"/>
              <a:ext cx="2394" cy="2025"/>
            </a:xfrm>
            <a:custGeom>
              <a:avLst/>
              <a:gdLst>
                <a:gd name="T0" fmla="*/ 2923 w 2958"/>
                <a:gd name="T1" fmla="*/ 1466 h 2546"/>
                <a:gd name="T2" fmla="*/ 2862 w 2958"/>
                <a:gd name="T3" fmla="*/ 1637 h 2546"/>
                <a:gd name="T4" fmla="*/ 2781 w 2958"/>
                <a:gd name="T5" fmla="*/ 1800 h 2546"/>
                <a:gd name="T6" fmla="*/ 2679 w 2958"/>
                <a:gd name="T7" fmla="*/ 1951 h 2546"/>
                <a:gd name="T8" fmla="*/ 2562 w 2958"/>
                <a:gd name="T9" fmla="*/ 2091 h 2546"/>
                <a:gd name="T10" fmla="*/ 2428 w 2958"/>
                <a:gd name="T11" fmla="*/ 2214 h 2546"/>
                <a:gd name="T12" fmla="*/ 2280 w 2958"/>
                <a:gd name="T13" fmla="*/ 2320 h 2546"/>
                <a:gd name="T14" fmla="*/ 2119 w 2958"/>
                <a:gd name="T15" fmla="*/ 2406 h 2546"/>
                <a:gd name="T16" fmla="*/ 1950 w 2958"/>
                <a:gd name="T17" fmla="*/ 2473 h 2546"/>
                <a:gd name="T18" fmla="*/ 1773 w 2958"/>
                <a:gd name="T19" fmla="*/ 2517 h 2546"/>
                <a:gd name="T20" fmla="*/ 1593 w 2958"/>
                <a:gd name="T21" fmla="*/ 2542 h 2546"/>
                <a:gd name="T22" fmla="*/ 1413 w 2958"/>
                <a:gd name="T23" fmla="*/ 2544 h 2546"/>
                <a:gd name="T24" fmla="*/ 1230 w 2958"/>
                <a:gd name="T25" fmla="*/ 2523 h 2546"/>
                <a:gd name="T26" fmla="*/ 1054 w 2958"/>
                <a:gd name="T27" fmla="*/ 2481 h 2546"/>
                <a:gd name="T28" fmla="*/ 883 w 2958"/>
                <a:gd name="T29" fmla="*/ 2418 h 2546"/>
                <a:gd name="T30" fmla="*/ 722 w 2958"/>
                <a:gd name="T31" fmla="*/ 2333 h 2546"/>
                <a:gd name="T32" fmla="*/ 572 w 2958"/>
                <a:gd name="T33" fmla="*/ 2229 h 2546"/>
                <a:gd name="T34" fmla="*/ 436 w 2958"/>
                <a:gd name="T35" fmla="*/ 2109 h 2546"/>
                <a:gd name="T36" fmla="*/ 315 w 2958"/>
                <a:gd name="T37" fmla="*/ 1972 h 2546"/>
                <a:gd name="T38" fmla="*/ 213 w 2958"/>
                <a:gd name="T39" fmla="*/ 1823 h 2546"/>
                <a:gd name="T40" fmla="*/ 129 w 2958"/>
                <a:gd name="T41" fmla="*/ 1661 h 2546"/>
                <a:gd name="T42" fmla="*/ 65 w 2958"/>
                <a:gd name="T43" fmla="*/ 1491 h 2546"/>
                <a:gd name="T44" fmla="*/ 23 w 2958"/>
                <a:gd name="T45" fmla="*/ 1314 h 2546"/>
                <a:gd name="T46" fmla="*/ 2 w 2958"/>
                <a:gd name="T47" fmla="*/ 1132 h 2546"/>
                <a:gd name="T48" fmla="*/ 4 w 2958"/>
                <a:gd name="T49" fmla="*/ 951 h 2546"/>
                <a:gd name="T50" fmla="*/ 27 w 2958"/>
                <a:gd name="T51" fmla="*/ 769 h 2546"/>
                <a:gd name="T52" fmla="*/ 73 w 2958"/>
                <a:gd name="T53" fmla="*/ 594 h 2546"/>
                <a:gd name="T54" fmla="*/ 140 w 2958"/>
                <a:gd name="T55" fmla="*/ 424 h 2546"/>
                <a:gd name="T56" fmla="*/ 226 w 2958"/>
                <a:gd name="T57" fmla="*/ 264 h 2546"/>
                <a:gd name="T58" fmla="*/ 332 w 2958"/>
                <a:gd name="T59" fmla="*/ 117 h 2546"/>
                <a:gd name="T60" fmla="*/ 963 w 2958"/>
                <a:gd name="T61" fmla="*/ 527 h 2546"/>
                <a:gd name="T62" fmla="*/ 902 w 2958"/>
                <a:gd name="T63" fmla="*/ 596 h 2546"/>
                <a:gd name="T64" fmla="*/ 850 w 2958"/>
                <a:gd name="T65" fmla="*/ 671 h 2546"/>
                <a:gd name="T66" fmla="*/ 808 w 2958"/>
                <a:gd name="T67" fmla="*/ 752 h 2546"/>
                <a:gd name="T68" fmla="*/ 777 w 2958"/>
                <a:gd name="T69" fmla="*/ 836 h 2546"/>
                <a:gd name="T70" fmla="*/ 756 w 2958"/>
                <a:gd name="T71" fmla="*/ 925 h 2546"/>
                <a:gd name="T72" fmla="*/ 745 w 2958"/>
                <a:gd name="T73" fmla="*/ 1015 h 2546"/>
                <a:gd name="T74" fmla="*/ 747 w 2958"/>
                <a:gd name="T75" fmla="*/ 1107 h 2546"/>
                <a:gd name="T76" fmla="*/ 758 w 2958"/>
                <a:gd name="T77" fmla="*/ 1197 h 2546"/>
                <a:gd name="T78" fmla="*/ 781 w 2958"/>
                <a:gd name="T79" fmla="*/ 1285 h 2546"/>
                <a:gd name="T80" fmla="*/ 814 w 2958"/>
                <a:gd name="T81" fmla="*/ 1370 h 2546"/>
                <a:gd name="T82" fmla="*/ 858 w 2958"/>
                <a:gd name="T83" fmla="*/ 1448 h 2546"/>
                <a:gd name="T84" fmla="*/ 910 w 2958"/>
                <a:gd name="T85" fmla="*/ 1523 h 2546"/>
                <a:gd name="T86" fmla="*/ 971 w 2958"/>
                <a:gd name="T87" fmla="*/ 1590 h 2546"/>
                <a:gd name="T88" fmla="*/ 1040 w 2958"/>
                <a:gd name="T89" fmla="*/ 1650 h 2546"/>
                <a:gd name="T90" fmla="*/ 1117 w 2958"/>
                <a:gd name="T91" fmla="*/ 1700 h 2546"/>
                <a:gd name="T92" fmla="*/ 1198 w 2958"/>
                <a:gd name="T93" fmla="*/ 1740 h 2546"/>
                <a:gd name="T94" fmla="*/ 1284 w 2958"/>
                <a:gd name="T95" fmla="*/ 1771 h 2546"/>
                <a:gd name="T96" fmla="*/ 1372 w 2958"/>
                <a:gd name="T97" fmla="*/ 1790 h 2546"/>
                <a:gd name="T98" fmla="*/ 1464 w 2958"/>
                <a:gd name="T99" fmla="*/ 1800 h 2546"/>
                <a:gd name="T100" fmla="*/ 1555 w 2958"/>
                <a:gd name="T101" fmla="*/ 1796 h 2546"/>
                <a:gd name="T102" fmla="*/ 1645 w 2958"/>
                <a:gd name="T103" fmla="*/ 1782 h 2546"/>
                <a:gd name="T104" fmla="*/ 1733 w 2958"/>
                <a:gd name="T105" fmla="*/ 1759 h 2546"/>
                <a:gd name="T106" fmla="*/ 1818 w 2958"/>
                <a:gd name="T107" fmla="*/ 1723 h 2546"/>
                <a:gd name="T108" fmla="*/ 1896 w 2958"/>
                <a:gd name="T109" fmla="*/ 1679 h 2546"/>
                <a:gd name="T110" fmla="*/ 1969 w 2958"/>
                <a:gd name="T111" fmla="*/ 1625 h 2546"/>
                <a:gd name="T112" fmla="*/ 2035 w 2958"/>
                <a:gd name="T113" fmla="*/ 1562 h 2546"/>
                <a:gd name="T114" fmla="*/ 2094 w 2958"/>
                <a:gd name="T115" fmla="*/ 1493 h 2546"/>
                <a:gd name="T116" fmla="*/ 2142 w 2958"/>
                <a:gd name="T117" fmla="*/ 1416 h 2546"/>
                <a:gd name="T118" fmla="*/ 2180 w 2958"/>
                <a:gd name="T119" fmla="*/ 1333 h 2546"/>
                <a:gd name="T120" fmla="*/ 2211 w 2958"/>
                <a:gd name="T121" fmla="*/ 1247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8" h="2546">
                  <a:moveTo>
                    <a:pt x="2958" y="1314"/>
                  </a:moveTo>
                  <a:lnTo>
                    <a:pt x="2952" y="1339"/>
                  </a:lnTo>
                  <a:lnTo>
                    <a:pt x="2948" y="1364"/>
                  </a:lnTo>
                  <a:lnTo>
                    <a:pt x="2942" y="1391"/>
                  </a:lnTo>
                  <a:lnTo>
                    <a:pt x="2937" y="1416"/>
                  </a:lnTo>
                  <a:lnTo>
                    <a:pt x="2929" y="1441"/>
                  </a:lnTo>
                  <a:lnTo>
                    <a:pt x="2923" y="1466"/>
                  </a:lnTo>
                  <a:lnTo>
                    <a:pt x="2916" y="1491"/>
                  </a:lnTo>
                  <a:lnTo>
                    <a:pt x="2908" y="1516"/>
                  </a:lnTo>
                  <a:lnTo>
                    <a:pt x="2898" y="1541"/>
                  </a:lnTo>
                  <a:lnTo>
                    <a:pt x="2891" y="1565"/>
                  </a:lnTo>
                  <a:lnTo>
                    <a:pt x="2881" y="1589"/>
                  </a:lnTo>
                  <a:lnTo>
                    <a:pt x="2871" y="1613"/>
                  </a:lnTo>
                  <a:lnTo>
                    <a:pt x="2862" y="1637"/>
                  </a:lnTo>
                  <a:lnTo>
                    <a:pt x="2852" y="1661"/>
                  </a:lnTo>
                  <a:lnTo>
                    <a:pt x="2841" y="1684"/>
                  </a:lnTo>
                  <a:lnTo>
                    <a:pt x="2829" y="1708"/>
                  </a:lnTo>
                  <a:lnTo>
                    <a:pt x="2818" y="1732"/>
                  </a:lnTo>
                  <a:lnTo>
                    <a:pt x="2806" y="1755"/>
                  </a:lnTo>
                  <a:lnTo>
                    <a:pt x="2793" y="1777"/>
                  </a:lnTo>
                  <a:lnTo>
                    <a:pt x="2781" y="1800"/>
                  </a:lnTo>
                  <a:lnTo>
                    <a:pt x="2768" y="1823"/>
                  </a:lnTo>
                  <a:lnTo>
                    <a:pt x="2754" y="1846"/>
                  </a:lnTo>
                  <a:lnTo>
                    <a:pt x="2739" y="1867"/>
                  </a:lnTo>
                  <a:lnTo>
                    <a:pt x="2726" y="1888"/>
                  </a:lnTo>
                  <a:lnTo>
                    <a:pt x="2710" y="1909"/>
                  </a:lnTo>
                  <a:lnTo>
                    <a:pt x="2695" y="1930"/>
                  </a:lnTo>
                  <a:lnTo>
                    <a:pt x="2679" y="1951"/>
                  </a:lnTo>
                  <a:lnTo>
                    <a:pt x="2664" y="1972"/>
                  </a:lnTo>
                  <a:lnTo>
                    <a:pt x="2649" y="1993"/>
                  </a:lnTo>
                  <a:lnTo>
                    <a:pt x="2631" y="2013"/>
                  </a:lnTo>
                  <a:lnTo>
                    <a:pt x="2614" y="2034"/>
                  </a:lnTo>
                  <a:lnTo>
                    <a:pt x="2597" y="2053"/>
                  </a:lnTo>
                  <a:lnTo>
                    <a:pt x="2580" y="2072"/>
                  </a:lnTo>
                  <a:lnTo>
                    <a:pt x="2562" y="2091"/>
                  </a:lnTo>
                  <a:lnTo>
                    <a:pt x="2543" y="2109"/>
                  </a:lnTo>
                  <a:lnTo>
                    <a:pt x="2526" y="2128"/>
                  </a:lnTo>
                  <a:lnTo>
                    <a:pt x="2507" y="2145"/>
                  </a:lnTo>
                  <a:lnTo>
                    <a:pt x="2488" y="2162"/>
                  </a:lnTo>
                  <a:lnTo>
                    <a:pt x="2468" y="2180"/>
                  </a:lnTo>
                  <a:lnTo>
                    <a:pt x="2447" y="2197"/>
                  </a:lnTo>
                  <a:lnTo>
                    <a:pt x="2428" y="2214"/>
                  </a:lnTo>
                  <a:lnTo>
                    <a:pt x="2407" y="2229"/>
                  </a:lnTo>
                  <a:lnTo>
                    <a:pt x="2388" y="2245"/>
                  </a:lnTo>
                  <a:lnTo>
                    <a:pt x="2367" y="2260"/>
                  </a:lnTo>
                  <a:lnTo>
                    <a:pt x="2345" y="2276"/>
                  </a:lnTo>
                  <a:lnTo>
                    <a:pt x="2322" y="2291"/>
                  </a:lnTo>
                  <a:lnTo>
                    <a:pt x="2301" y="2304"/>
                  </a:lnTo>
                  <a:lnTo>
                    <a:pt x="2280" y="2320"/>
                  </a:lnTo>
                  <a:lnTo>
                    <a:pt x="2257" y="2333"/>
                  </a:lnTo>
                  <a:lnTo>
                    <a:pt x="2236" y="2347"/>
                  </a:lnTo>
                  <a:lnTo>
                    <a:pt x="2213" y="2358"/>
                  </a:lnTo>
                  <a:lnTo>
                    <a:pt x="2190" y="2371"/>
                  </a:lnTo>
                  <a:lnTo>
                    <a:pt x="2167" y="2383"/>
                  </a:lnTo>
                  <a:lnTo>
                    <a:pt x="2144" y="2395"/>
                  </a:lnTo>
                  <a:lnTo>
                    <a:pt x="2119" y="2406"/>
                  </a:lnTo>
                  <a:lnTo>
                    <a:pt x="2096" y="2418"/>
                  </a:lnTo>
                  <a:lnTo>
                    <a:pt x="2073" y="2427"/>
                  </a:lnTo>
                  <a:lnTo>
                    <a:pt x="2048" y="2437"/>
                  </a:lnTo>
                  <a:lnTo>
                    <a:pt x="2025" y="2446"/>
                  </a:lnTo>
                  <a:lnTo>
                    <a:pt x="2000" y="2456"/>
                  </a:lnTo>
                  <a:lnTo>
                    <a:pt x="1975" y="2464"/>
                  </a:lnTo>
                  <a:lnTo>
                    <a:pt x="1950" y="2473"/>
                  </a:lnTo>
                  <a:lnTo>
                    <a:pt x="1925" y="2481"/>
                  </a:lnTo>
                  <a:lnTo>
                    <a:pt x="1900" y="2489"/>
                  </a:lnTo>
                  <a:lnTo>
                    <a:pt x="1875" y="2494"/>
                  </a:lnTo>
                  <a:lnTo>
                    <a:pt x="1850" y="2502"/>
                  </a:lnTo>
                  <a:lnTo>
                    <a:pt x="1825" y="2508"/>
                  </a:lnTo>
                  <a:lnTo>
                    <a:pt x="1800" y="2513"/>
                  </a:lnTo>
                  <a:lnTo>
                    <a:pt x="1773" y="2517"/>
                  </a:lnTo>
                  <a:lnTo>
                    <a:pt x="1749" y="2523"/>
                  </a:lnTo>
                  <a:lnTo>
                    <a:pt x="1724" y="2527"/>
                  </a:lnTo>
                  <a:lnTo>
                    <a:pt x="1697" y="2531"/>
                  </a:lnTo>
                  <a:lnTo>
                    <a:pt x="1672" y="2535"/>
                  </a:lnTo>
                  <a:lnTo>
                    <a:pt x="1645" y="2537"/>
                  </a:lnTo>
                  <a:lnTo>
                    <a:pt x="1620" y="2540"/>
                  </a:lnTo>
                  <a:lnTo>
                    <a:pt x="1593" y="2542"/>
                  </a:lnTo>
                  <a:lnTo>
                    <a:pt x="1568" y="2544"/>
                  </a:lnTo>
                  <a:lnTo>
                    <a:pt x="1541" y="2544"/>
                  </a:lnTo>
                  <a:lnTo>
                    <a:pt x="1516" y="2546"/>
                  </a:lnTo>
                  <a:lnTo>
                    <a:pt x="1489" y="2546"/>
                  </a:lnTo>
                  <a:lnTo>
                    <a:pt x="1464" y="2546"/>
                  </a:lnTo>
                  <a:lnTo>
                    <a:pt x="1438" y="2544"/>
                  </a:lnTo>
                  <a:lnTo>
                    <a:pt x="1413" y="2544"/>
                  </a:lnTo>
                  <a:lnTo>
                    <a:pt x="1386" y="2542"/>
                  </a:lnTo>
                  <a:lnTo>
                    <a:pt x="1361" y="2540"/>
                  </a:lnTo>
                  <a:lnTo>
                    <a:pt x="1334" y="2537"/>
                  </a:lnTo>
                  <a:lnTo>
                    <a:pt x="1309" y="2535"/>
                  </a:lnTo>
                  <a:lnTo>
                    <a:pt x="1282" y="2531"/>
                  </a:lnTo>
                  <a:lnTo>
                    <a:pt x="1257" y="2527"/>
                  </a:lnTo>
                  <a:lnTo>
                    <a:pt x="1230" y="2523"/>
                  </a:lnTo>
                  <a:lnTo>
                    <a:pt x="1205" y="2517"/>
                  </a:lnTo>
                  <a:lnTo>
                    <a:pt x="1180" y="2513"/>
                  </a:lnTo>
                  <a:lnTo>
                    <a:pt x="1155" y="2508"/>
                  </a:lnTo>
                  <a:lnTo>
                    <a:pt x="1129" y="2502"/>
                  </a:lnTo>
                  <a:lnTo>
                    <a:pt x="1104" y="2494"/>
                  </a:lnTo>
                  <a:lnTo>
                    <a:pt x="1079" y="2489"/>
                  </a:lnTo>
                  <a:lnTo>
                    <a:pt x="1054" y="2481"/>
                  </a:lnTo>
                  <a:lnTo>
                    <a:pt x="1029" y="2473"/>
                  </a:lnTo>
                  <a:lnTo>
                    <a:pt x="1004" y="2464"/>
                  </a:lnTo>
                  <a:lnTo>
                    <a:pt x="981" y="2456"/>
                  </a:lnTo>
                  <a:lnTo>
                    <a:pt x="956" y="2446"/>
                  </a:lnTo>
                  <a:lnTo>
                    <a:pt x="931" y="2437"/>
                  </a:lnTo>
                  <a:lnTo>
                    <a:pt x="908" y="2427"/>
                  </a:lnTo>
                  <a:lnTo>
                    <a:pt x="883" y="2418"/>
                  </a:lnTo>
                  <a:lnTo>
                    <a:pt x="860" y="2406"/>
                  </a:lnTo>
                  <a:lnTo>
                    <a:pt x="837" y="2395"/>
                  </a:lnTo>
                  <a:lnTo>
                    <a:pt x="814" y="2383"/>
                  </a:lnTo>
                  <a:lnTo>
                    <a:pt x="791" y="2371"/>
                  </a:lnTo>
                  <a:lnTo>
                    <a:pt x="768" y="2358"/>
                  </a:lnTo>
                  <a:lnTo>
                    <a:pt x="745" y="2347"/>
                  </a:lnTo>
                  <a:lnTo>
                    <a:pt x="722" y="2333"/>
                  </a:lnTo>
                  <a:lnTo>
                    <a:pt x="700" y="2320"/>
                  </a:lnTo>
                  <a:lnTo>
                    <a:pt x="677" y="2304"/>
                  </a:lnTo>
                  <a:lnTo>
                    <a:pt x="656" y="2291"/>
                  </a:lnTo>
                  <a:lnTo>
                    <a:pt x="635" y="2276"/>
                  </a:lnTo>
                  <a:lnTo>
                    <a:pt x="614" y="2260"/>
                  </a:lnTo>
                  <a:lnTo>
                    <a:pt x="593" y="2245"/>
                  </a:lnTo>
                  <a:lnTo>
                    <a:pt x="572" y="2229"/>
                  </a:lnTo>
                  <a:lnTo>
                    <a:pt x="553" y="2214"/>
                  </a:lnTo>
                  <a:lnTo>
                    <a:pt x="532" y="2197"/>
                  </a:lnTo>
                  <a:lnTo>
                    <a:pt x="512" y="2180"/>
                  </a:lnTo>
                  <a:lnTo>
                    <a:pt x="493" y="2162"/>
                  </a:lnTo>
                  <a:lnTo>
                    <a:pt x="474" y="2145"/>
                  </a:lnTo>
                  <a:lnTo>
                    <a:pt x="455" y="2128"/>
                  </a:lnTo>
                  <a:lnTo>
                    <a:pt x="436" y="2109"/>
                  </a:lnTo>
                  <a:lnTo>
                    <a:pt x="418" y="2091"/>
                  </a:lnTo>
                  <a:lnTo>
                    <a:pt x="399" y="2072"/>
                  </a:lnTo>
                  <a:lnTo>
                    <a:pt x="382" y="2053"/>
                  </a:lnTo>
                  <a:lnTo>
                    <a:pt x="365" y="2034"/>
                  </a:lnTo>
                  <a:lnTo>
                    <a:pt x="347" y="2013"/>
                  </a:lnTo>
                  <a:lnTo>
                    <a:pt x="332" y="1993"/>
                  </a:lnTo>
                  <a:lnTo>
                    <a:pt x="315" y="1972"/>
                  </a:lnTo>
                  <a:lnTo>
                    <a:pt x="299" y="1951"/>
                  </a:lnTo>
                  <a:lnTo>
                    <a:pt x="284" y="1930"/>
                  </a:lnTo>
                  <a:lnTo>
                    <a:pt x="269" y="1909"/>
                  </a:lnTo>
                  <a:lnTo>
                    <a:pt x="255" y="1888"/>
                  </a:lnTo>
                  <a:lnTo>
                    <a:pt x="240" y="1867"/>
                  </a:lnTo>
                  <a:lnTo>
                    <a:pt x="226" y="1846"/>
                  </a:lnTo>
                  <a:lnTo>
                    <a:pt x="213" y="1823"/>
                  </a:lnTo>
                  <a:lnTo>
                    <a:pt x="200" y="1800"/>
                  </a:lnTo>
                  <a:lnTo>
                    <a:pt x="186" y="1777"/>
                  </a:lnTo>
                  <a:lnTo>
                    <a:pt x="175" y="1755"/>
                  </a:lnTo>
                  <a:lnTo>
                    <a:pt x="161" y="1732"/>
                  </a:lnTo>
                  <a:lnTo>
                    <a:pt x="150" y="1708"/>
                  </a:lnTo>
                  <a:lnTo>
                    <a:pt x="140" y="1684"/>
                  </a:lnTo>
                  <a:lnTo>
                    <a:pt x="129" y="1661"/>
                  </a:lnTo>
                  <a:lnTo>
                    <a:pt x="117" y="1637"/>
                  </a:lnTo>
                  <a:lnTo>
                    <a:pt x="107" y="1613"/>
                  </a:lnTo>
                  <a:lnTo>
                    <a:pt x="98" y="1589"/>
                  </a:lnTo>
                  <a:lnTo>
                    <a:pt x="90" y="1565"/>
                  </a:lnTo>
                  <a:lnTo>
                    <a:pt x="81" y="1541"/>
                  </a:lnTo>
                  <a:lnTo>
                    <a:pt x="73" y="1516"/>
                  </a:lnTo>
                  <a:lnTo>
                    <a:pt x="65" y="1491"/>
                  </a:lnTo>
                  <a:lnTo>
                    <a:pt x="57" y="1466"/>
                  </a:lnTo>
                  <a:lnTo>
                    <a:pt x="50" y="1441"/>
                  </a:lnTo>
                  <a:lnTo>
                    <a:pt x="44" y="1416"/>
                  </a:lnTo>
                  <a:lnTo>
                    <a:pt x="38" y="1391"/>
                  </a:lnTo>
                  <a:lnTo>
                    <a:pt x="33" y="1364"/>
                  </a:lnTo>
                  <a:lnTo>
                    <a:pt x="27" y="1339"/>
                  </a:lnTo>
                  <a:lnTo>
                    <a:pt x="23" y="1314"/>
                  </a:lnTo>
                  <a:lnTo>
                    <a:pt x="17" y="1287"/>
                  </a:lnTo>
                  <a:lnTo>
                    <a:pt x="13" y="1262"/>
                  </a:lnTo>
                  <a:lnTo>
                    <a:pt x="11" y="1235"/>
                  </a:lnTo>
                  <a:lnTo>
                    <a:pt x="8" y="1210"/>
                  </a:lnTo>
                  <a:lnTo>
                    <a:pt x="6" y="1184"/>
                  </a:lnTo>
                  <a:lnTo>
                    <a:pt x="4" y="1159"/>
                  </a:lnTo>
                  <a:lnTo>
                    <a:pt x="2" y="1132"/>
                  </a:lnTo>
                  <a:lnTo>
                    <a:pt x="0" y="1107"/>
                  </a:lnTo>
                  <a:lnTo>
                    <a:pt x="0" y="1080"/>
                  </a:lnTo>
                  <a:lnTo>
                    <a:pt x="0" y="1055"/>
                  </a:lnTo>
                  <a:lnTo>
                    <a:pt x="0" y="1028"/>
                  </a:lnTo>
                  <a:lnTo>
                    <a:pt x="0" y="1003"/>
                  </a:lnTo>
                  <a:lnTo>
                    <a:pt x="2" y="976"/>
                  </a:lnTo>
                  <a:lnTo>
                    <a:pt x="4" y="951"/>
                  </a:lnTo>
                  <a:lnTo>
                    <a:pt x="6" y="925"/>
                  </a:lnTo>
                  <a:lnTo>
                    <a:pt x="8" y="900"/>
                  </a:lnTo>
                  <a:lnTo>
                    <a:pt x="11" y="873"/>
                  </a:lnTo>
                  <a:lnTo>
                    <a:pt x="13" y="848"/>
                  </a:lnTo>
                  <a:lnTo>
                    <a:pt x="17" y="821"/>
                  </a:lnTo>
                  <a:lnTo>
                    <a:pt x="23" y="796"/>
                  </a:lnTo>
                  <a:lnTo>
                    <a:pt x="27" y="769"/>
                  </a:lnTo>
                  <a:lnTo>
                    <a:pt x="33" y="744"/>
                  </a:lnTo>
                  <a:lnTo>
                    <a:pt x="38" y="719"/>
                  </a:lnTo>
                  <a:lnTo>
                    <a:pt x="44" y="694"/>
                  </a:lnTo>
                  <a:lnTo>
                    <a:pt x="50" y="669"/>
                  </a:lnTo>
                  <a:lnTo>
                    <a:pt x="57" y="644"/>
                  </a:lnTo>
                  <a:lnTo>
                    <a:pt x="65" y="619"/>
                  </a:lnTo>
                  <a:lnTo>
                    <a:pt x="73" y="594"/>
                  </a:lnTo>
                  <a:lnTo>
                    <a:pt x="81" y="570"/>
                  </a:lnTo>
                  <a:lnTo>
                    <a:pt x="90" y="545"/>
                  </a:lnTo>
                  <a:lnTo>
                    <a:pt x="98" y="520"/>
                  </a:lnTo>
                  <a:lnTo>
                    <a:pt x="107" y="497"/>
                  </a:lnTo>
                  <a:lnTo>
                    <a:pt x="117" y="472"/>
                  </a:lnTo>
                  <a:lnTo>
                    <a:pt x="129" y="449"/>
                  </a:lnTo>
                  <a:lnTo>
                    <a:pt x="140" y="424"/>
                  </a:lnTo>
                  <a:lnTo>
                    <a:pt x="150" y="401"/>
                  </a:lnTo>
                  <a:lnTo>
                    <a:pt x="161" y="378"/>
                  </a:lnTo>
                  <a:lnTo>
                    <a:pt x="175" y="355"/>
                  </a:lnTo>
                  <a:lnTo>
                    <a:pt x="186" y="332"/>
                  </a:lnTo>
                  <a:lnTo>
                    <a:pt x="200" y="309"/>
                  </a:lnTo>
                  <a:lnTo>
                    <a:pt x="213" y="287"/>
                  </a:lnTo>
                  <a:lnTo>
                    <a:pt x="226" y="264"/>
                  </a:lnTo>
                  <a:lnTo>
                    <a:pt x="240" y="243"/>
                  </a:lnTo>
                  <a:lnTo>
                    <a:pt x="255" y="220"/>
                  </a:lnTo>
                  <a:lnTo>
                    <a:pt x="269" y="199"/>
                  </a:lnTo>
                  <a:lnTo>
                    <a:pt x="284" y="178"/>
                  </a:lnTo>
                  <a:lnTo>
                    <a:pt x="299" y="157"/>
                  </a:lnTo>
                  <a:lnTo>
                    <a:pt x="315" y="136"/>
                  </a:lnTo>
                  <a:lnTo>
                    <a:pt x="332" y="117"/>
                  </a:lnTo>
                  <a:lnTo>
                    <a:pt x="347" y="96"/>
                  </a:lnTo>
                  <a:lnTo>
                    <a:pt x="365" y="76"/>
                  </a:lnTo>
                  <a:lnTo>
                    <a:pt x="382" y="57"/>
                  </a:lnTo>
                  <a:lnTo>
                    <a:pt x="399" y="38"/>
                  </a:lnTo>
                  <a:lnTo>
                    <a:pt x="418" y="19"/>
                  </a:lnTo>
                  <a:lnTo>
                    <a:pt x="436" y="0"/>
                  </a:lnTo>
                  <a:lnTo>
                    <a:pt x="963" y="527"/>
                  </a:lnTo>
                  <a:lnTo>
                    <a:pt x="954" y="537"/>
                  </a:lnTo>
                  <a:lnTo>
                    <a:pt x="944" y="547"/>
                  </a:lnTo>
                  <a:lnTo>
                    <a:pt x="937" y="556"/>
                  </a:lnTo>
                  <a:lnTo>
                    <a:pt x="927" y="566"/>
                  </a:lnTo>
                  <a:lnTo>
                    <a:pt x="919" y="575"/>
                  </a:lnTo>
                  <a:lnTo>
                    <a:pt x="910" y="587"/>
                  </a:lnTo>
                  <a:lnTo>
                    <a:pt x="902" y="596"/>
                  </a:lnTo>
                  <a:lnTo>
                    <a:pt x="894" y="606"/>
                  </a:lnTo>
                  <a:lnTo>
                    <a:pt x="887" y="618"/>
                  </a:lnTo>
                  <a:lnTo>
                    <a:pt x="879" y="627"/>
                  </a:lnTo>
                  <a:lnTo>
                    <a:pt x="871" y="639"/>
                  </a:lnTo>
                  <a:lnTo>
                    <a:pt x="864" y="648"/>
                  </a:lnTo>
                  <a:lnTo>
                    <a:pt x="858" y="660"/>
                  </a:lnTo>
                  <a:lnTo>
                    <a:pt x="850" y="671"/>
                  </a:lnTo>
                  <a:lnTo>
                    <a:pt x="844" y="683"/>
                  </a:lnTo>
                  <a:lnTo>
                    <a:pt x="837" y="694"/>
                  </a:lnTo>
                  <a:lnTo>
                    <a:pt x="831" y="706"/>
                  </a:lnTo>
                  <a:lnTo>
                    <a:pt x="825" y="717"/>
                  </a:lnTo>
                  <a:lnTo>
                    <a:pt x="820" y="729"/>
                  </a:lnTo>
                  <a:lnTo>
                    <a:pt x="814" y="740"/>
                  </a:lnTo>
                  <a:lnTo>
                    <a:pt x="808" y="752"/>
                  </a:lnTo>
                  <a:lnTo>
                    <a:pt x="804" y="763"/>
                  </a:lnTo>
                  <a:lnTo>
                    <a:pt x="798" y="775"/>
                  </a:lnTo>
                  <a:lnTo>
                    <a:pt x="795" y="788"/>
                  </a:lnTo>
                  <a:lnTo>
                    <a:pt x="789" y="800"/>
                  </a:lnTo>
                  <a:lnTo>
                    <a:pt x="785" y="811"/>
                  </a:lnTo>
                  <a:lnTo>
                    <a:pt x="781" y="825"/>
                  </a:lnTo>
                  <a:lnTo>
                    <a:pt x="777" y="836"/>
                  </a:lnTo>
                  <a:lnTo>
                    <a:pt x="773" y="850"/>
                  </a:lnTo>
                  <a:lnTo>
                    <a:pt x="770" y="861"/>
                  </a:lnTo>
                  <a:lnTo>
                    <a:pt x="766" y="875"/>
                  </a:lnTo>
                  <a:lnTo>
                    <a:pt x="764" y="886"/>
                  </a:lnTo>
                  <a:lnTo>
                    <a:pt x="760" y="900"/>
                  </a:lnTo>
                  <a:lnTo>
                    <a:pt x="758" y="913"/>
                  </a:lnTo>
                  <a:lnTo>
                    <a:pt x="756" y="925"/>
                  </a:lnTo>
                  <a:lnTo>
                    <a:pt x="754" y="938"/>
                  </a:lnTo>
                  <a:lnTo>
                    <a:pt x="752" y="951"/>
                  </a:lnTo>
                  <a:lnTo>
                    <a:pt x="750" y="963"/>
                  </a:lnTo>
                  <a:lnTo>
                    <a:pt x="748" y="976"/>
                  </a:lnTo>
                  <a:lnTo>
                    <a:pt x="747" y="990"/>
                  </a:lnTo>
                  <a:lnTo>
                    <a:pt x="747" y="1003"/>
                  </a:lnTo>
                  <a:lnTo>
                    <a:pt x="745" y="1015"/>
                  </a:lnTo>
                  <a:lnTo>
                    <a:pt x="745" y="1028"/>
                  </a:lnTo>
                  <a:lnTo>
                    <a:pt x="745" y="1042"/>
                  </a:lnTo>
                  <a:lnTo>
                    <a:pt x="745" y="1055"/>
                  </a:lnTo>
                  <a:lnTo>
                    <a:pt x="745" y="1068"/>
                  </a:lnTo>
                  <a:lnTo>
                    <a:pt x="745" y="1080"/>
                  </a:lnTo>
                  <a:lnTo>
                    <a:pt x="745" y="1093"/>
                  </a:lnTo>
                  <a:lnTo>
                    <a:pt x="747" y="1107"/>
                  </a:lnTo>
                  <a:lnTo>
                    <a:pt x="747" y="1120"/>
                  </a:lnTo>
                  <a:lnTo>
                    <a:pt x="748" y="1132"/>
                  </a:lnTo>
                  <a:lnTo>
                    <a:pt x="750" y="1145"/>
                  </a:lnTo>
                  <a:lnTo>
                    <a:pt x="752" y="1159"/>
                  </a:lnTo>
                  <a:lnTo>
                    <a:pt x="754" y="1170"/>
                  </a:lnTo>
                  <a:lnTo>
                    <a:pt x="756" y="1184"/>
                  </a:lnTo>
                  <a:lnTo>
                    <a:pt x="758" y="1197"/>
                  </a:lnTo>
                  <a:lnTo>
                    <a:pt x="760" y="1209"/>
                  </a:lnTo>
                  <a:lnTo>
                    <a:pt x="764" y="1222"/>
                  </a:lnTo>
                  <a:lnTo>
                    <a:pt x="766" y="1235"/>
                  </a:lnTo>
                  <a:lnTo>
                    <a:pt x="770" y="1247"/>
                  </a:lnTo>
                  <a:lnTo>
                    <a:pt x="773" y="1260"/>
                  </a:lnTo>
                  <a:lnTo>
                    <a:pt x="777" y="1272"/>
                  </a:lnTo>
                  <a:lnTo>
                    <a:pt x="781" y="1285"/>
                  </a:lnTo>
                  <a:lnTo>
                    <a:pt x="785" y="1297"/>
                  </a:lnTo>
                  <a:lnTo>
                    <a:pt x="789" y="1308"/>
                  </a:lnTo>
                  <a:lnTo>
                    <a:pt x="795" y="1322"/>
                  </a:lnTo>
                  <a:lnTo>
                    <a:pt x="798" y="1333"/>
                  </a:lnTo>
                  <a:lnTo>
                    <a:pt x="804" y="1345"/>
                  </a:lnTo>
                  <a:lnTo>
                    <a:pt x="808" y="1358"/>
                  </a:lnTo>
                  <a:lnTo>
                    <a:pt x="814" y="1370"/>
                  </a:lnTo>
                  <a:lnTo>
                    <a:pt x="820" y="1381"/>
                  </a:lnTo>
                  <a:lnTo>
                    <a:pt x="825" y="1393"/>
                  </a:lnTo>
                  <a:lnTo>
                    <a:pt x="831" y="1404"/>
                  </a:lnTo>
                  <a:lnTo>
                    <a:pt x="837" y="1416"/>
                  </a:lnTo>
                  <a:lnTo>
                    <a:pt x="844" y="1427"/>
                  </a:lnTo>
                  <a:lnTo>
                    <a:pt x="850" y="1439"/>
                  </a:lnTo>
                  <a:lnTo>
                    <a:pt x="858" y="1448"/>
                  </a:lnTo>
                  <a:lnTo>
                    <a:pt x="864" y="1460"/>
                  </a:lnTo>
                  <a:lnTo>
                    <a:pt x="871" y="1471"/>
                  </a:lnTo>
                  <a:lnTo>
                    <a:pt x="879" y="1481"/>
                  </a:lnTo>
                  <a:lnTo>
                    <a:pt x="887" y="1493"/>
                  </a:lnTo>
                  <a:lnTo>
                    <a:pt x="894" y="1502"/>
                  </a:lnTo>
                  <a:lnTo>
                    <a:pt x="902" y="1514"/>
                  </a:lnTo>
                  <a:lnTo>
                    <a:pt x="910" y="1523"/>
                  </a:lnTo>
                  <a:lnTo>
                    <a:pt x="919" y="1533"/>
                  </a:lnTo>
                  <a:lnTo>
                    <a:pt x="927" y="1542"/>
                  </a:lnTo>
                  <a:lnTo>
                    <a:pt x="937" y="1552"/>
                  </a:lnTo>
                  <a:lnTo>
                    <a:pt x="944" y="1562"/>
                  </a:lnTo>
                  <a:lnTo>
                    <a:pt x="954" y="1571"/>
                  </a:lnTo>
                  <a:lnTo>
                    <a:pt x="963" y="1581"/>
                  </a:lnTo>
                  <a:lnTo>
                    <a:pt x="971" y="1590"/>
                  </a:lnTo>
                  <a:lnTo>
                    <a:pt x="981" y="1600"/>
                  </a:lnTo>
                  <a:lnTo>
                    <a:pt x="990" y="1608"/>
                  </a:lnTo>
                  <a:lnTo>
                    <a:pt x="1000" y="1617"/>
                  </a:lnTo>
                  <a:lnTo>
                    <a:pt x="1011" y="1625"/>
                  </a:lnTo>
                  <a:lnTo>
                    <a:pt x="1021" y="1633"/>
                  </a:lnTo>
                  <a:lnTo>
                    <a:pt x="1031" y="1642"/>
                  </a:lnTo>
                  <a:lnTo>
                    <a:pt x="1040" y="1650"/>
                  </a:lnTo>
                  <a:lnTo>
                    <a:pt x="1052" y="1658"/>
                  </a:lnTo>
                  <a:lnTo>
                    <a:pt x="1061" y="1665"/>
                  </a:lnTo>
                  <a:lnTo>
                    <a:pt x="1073" y="1671"/>
                  </a:lnTo>
                  <a:lnTo>
                    <a:pt x="1084" y="1679"/>
                  </a:lnTo>
                  <a:lnTo>
                    <a:pt x="1094" y="1686"/>
                  </a:lnTo>
                  <a:lnTo>
                    <a:pt x="1106" y="1692"/>
                  </a:lnTo>
                  <a:lnTo>
                    <a:pt x="1117" y="1700"/>
                  </a:lnTo>
                  <a:lnTo>
                    <a:pt x="1129" y="1706"/>
                  </a:lnTo>
                  <a:lnTo>
                    <a:pt x="1140" y="1711"/>
                  </a:lnTo>
                  <a:lnTo>
                    <a:pt x="1152" y="1717"/>
                  </a:lnTo>
                  <a:lnTo>
                    <a:pt x="1163" y="1723"/>
                  </a:lnTo>
                  <a:lnTo>
                    <a:pt x="1175" y="1729"/>
                  </a:lnTo>
                  <a:lnTo>
                    <a:pt x="1186" y="1734"/>
                  </a:lnTo>
                  <a:lnTo>
                    <a:pt x="1198" y="1740"/>
                  </a:lnTo>
                  <a:lnTo>
                    <a:pt x="1211" y="1744"/>
                  </a:lnTo>
                  <a:lnTo>
                    <a:pt x="1223" y="1750"/>
                  </a:lnTo>
                  <a:lnTo>
                    <a:pt x="1234" y="1754"/>
                  </a:lnTo>
                  <a:lnTo>
                    <a:pt x="1248" y="1759"/>
                  </a:lnTo>
                  <a:lnTo>
                    <a:pt x="1259" y="1763"/>
                  </a:lnTo>
                  <a:lnTo>
                    <a:pt x="1272" y="1767"/>
                  </a:lnTo>
                  <a:lnTo>
                    <a:pt x="1284" y="1771"/>
                  </a:lnTo>
                  <a:lnTo>
                    <a:pt x="1297" y="1775"/>
                  </a:lnTo>
                  <a:lnTo>
                    <a:pt x="1309" y="1777"/>
                  </a:lnTo>
                  <a:lnTo>
                    <a:pt x="1322" y="1780"/>
                  </a:lnTo>
                  <a:lnTo>
                    <a:pt x="1334" y="1782"/>
                  </a:lnTo>
                  <a:lnTo>
                    <a:pt x="1347" y="1786"/>
                  </a:lnTo>
                  <a:lnTo>
                    <a:pt x="1361" y="1788"/>
                  </a:lnTo>
                  <a:lnTo>
                    <a:pt x="1372" y="1790"/>
                  </a:lnTo>
                  <a:lnTo>
                    <a:pt x="1386" y="1792"/>
                  </a:lnTo>
                  <a:lnTo>
                    <a:pt x="1399" y="1794"/>
                  </a:lnTo>
                  <a:lnTo>
                    <a:pt x="1413" y="1796"/>
                  </a:lnTo>
                  <a:lnTo>
                    <a:pt x="1424" y="1796"/>
                  </a:lnTo>
                  <a:lnTo>
                    <a:pt x="1438" y="1798"/>
                  </a:lnTo>
                  <a:lnTo>
                    <a:pt x="1451" y="1798"/>
                  </a:lnTo>
                  <a:lnTo>
                    <a:pt x="1464" y="1800"/>
                  </a:lnTo>
                  <a:lnTo>
                    <a:pt x="1476" y="1800"/>
                  </a:lnTo>
                  <a:lnTo>
                    <a:pt x="1489" y="1800"/>
                  </a:lnTo>
                  <a:lnTo>
                    <a:pt x="1503" y="1800"/>
                  </a:lnTo>
                  <a:lnTo>
                    <a:pt x="1516" y="1800"/>
                  </a:lnTo>
                  <a:lnTo>
                    <a:pt x="1530" y="1798"/>
                  </a:lnTo>
                  <a:lnTo>
                    <a:pt x="1541" y="1798"/>
                  </a:lnTo>
                  <a:lnTo>
                    <a:pt x="1555" y="1796"/>
                  </a:lnTo>
                  <a:lnTo>
                    <a:pt x="1568" y="1796"/>
                  </a:lnTo>
                  <a:lnTo>
                    <a:pt x="1582" y="1794"/>
                  </a:lnTo>
                  <a:lnTo>
                    <a:pt x="1593" y="1792"/>
                  </a:lnTo>
                  <a:lnTo>
                    <a:pt x="1606" y="1790"/>
                  </a:lnTo>
                  <a:lnTo>
                    <a:pt x="1620" y="1788"/>
                  </a:lnTo>
                  <a:lnTo>
                    <a:pt x="1631" y="1786"/>
                  </a:lnTo>
                  <a:lnTo>
                    <a:pt x="1645" y="1782"/>
                  </a:lnTo>
                  <a:lnTo>
                    <a:pt x="1658" y="1780"/>
                  </a:lnTo>
                  <a:lnTo>
                    <a:pt x="1670" y="1777"/>
                  </a:lnTo>
                  <a:lnTo>
                    <a:pt x="1683" y="1775"/>
                  </a:lnTo>
                  <a:lnTo>
                    <a:pt x="1695" y="1771"/>
                  </a:lnTo>
                  <a:lnTo>
                    <a:pt x="1708" y="1767"/>
                  </a:lnTo>
                  <a:lnTo>
                    <a:pt x="1720" y="1763"/>
                  </a:lnTo>
                  <a:lnTo>
                    <a:pt x="1733" y="1759"/>
                  </a:lnTo>
                  <a:lnTo>
                    <a:pt x="1745" y="1754"/>
                  </a:lnTo>
                  <a:lnTo>
                    <a:pt x="1756" y="1750"/>
                  </a:lnTo>
                  <a:lnTo>
                    <a:pt x="1770" y="1744"/>
                  </a:lnTo>
                  <a:lnTo>
                    <a:pt x="1781" y="1740"/>
                  </a:lnTo>
                  <a:lnTo>
                    <a:pt x="1793" y="1734"/>
                  </a:lnTo>
                  <a:lnTo>
                    <a:pt x="1804" y="1729"/>
                  </a:lnTo>
                  <a:lnTo>
                    <a:pt x="1818" y="1723"/>
                  </a:lnTo>
                  <a:lnTo>
                    <a:pt x="1829" y="1717"/>
                  </a:lnTo>
                  <a:lnTo>
                    <a:pt x="1841" y="1711"/>
                  </a:lnTo>
                  <a:lnTo>
                    <a:pt x="1852" y="1706"/>
                  </a:lnTo>
                  <a:lnTo>
                    <a:pt x="1864" y="1700"/>
                  </a:lnTo>
                  <a:lnTo>
                    <a:pt x="1873" y="1692"/>
                  </a:lnTo>
                  <a:lnTo>
                    <a:pt x="1885" y="1686"/>
                  </a:lnTo>
                  <a:lnTo>
                    <a:pt x="1896" y="1679"/>
                  </a:lnTo>
                  <a:lnTo>
                    <a:pt x="1906" y="1671"/>
                  </a:lnTo>
                  <a:lnTo>
                    <a:pt x="1917" y="1665"/>
                  </a:lnTo>
                  <a:lnTo>
                    <a:pt x="1929" y="1658"/>
                  </a:lnTo>
                  <a:lnTo>
                    <a:pt x="1939" y="1650"/>
                  </a:lnTo>
                  <a:lnTo>
                    <a:pt x="1948" y="1642"/>
                  </a:lnTo>
                  <a:lnTo>
                    <a:pt x="1960" y="1633"/>
                  </a:lnTo>
                  <a:lnTo>
                    <a:pt x="1969" y="1625"/>
                  </a:lnTo>
                  <a:lnTo>
                    <a:pt x="1979" y="1617"/>
                  </a:lnTo>
                  <a:lnTo>
                    <a:pt x="1988" y="1608"/>
                  </a:lnTo>
                  <a:lnTo>
                    <a:pt x="1998" y="1600"/>
                  </a:lnTo>
                  <a:lnTo>
                    <a:pt x="2008" y="1590"/>
                  </a:lnTo>
                  <a:lnTo>
                    <a:pt x="2017" y="1581"/>
                  </a:lnTo>
                  <a:lnTo>
                    <a:pt x="2027" y="1571"/>
                  </a:lnTo>
                  <a:lnTo>
                    <a:pt x="2035" y="1562"/>
                  </a:lnTo>
                  <a:lnTo>
                    <a:pt x="2044" y="1552"/>
                  </a:lnTo>
                  <a:lnTo>
                    <a:pt x="2052" y="1542"/>
                  </a:lnTo>
                  <a:lnTo>
                    <a:pt x="2061" y="1533"/>
                  </a:lnTo>
                  <a:lnTo>
                    <a:pt x="2069" y="1523"/>
                  </a:lnTo>
                  <a:lnTo>
                    <a:pt x="2077" y="1514"/>
                  </a:lnTo>
                  <a:lnTo>
                    <a:pt x="2086" y="1502"/>
                  </a:lnTo>
                  <a:lnTo>
                    <a:pt x="2094" y="1493"/>
                  </a:lnTo>
                  <a:lnTo>
                    <a:pt x="2100" y="1481"/>
                  </a:lnTo>
                  <a:lnTo>
                    <a:pt x="2107" y="1471"/>
                  </a:lnTo>
                  <a:lnTo>
                    <a:pt x="2115" y="1460"/>
                  </a:lnTo>
                  <a:lnTo>
                    <a:pt x="2123" y="1448"/>
                  </a:lnTo>
                  <a:lnTo>
                    <a:pt x="2129" y="1439"/>
                  </a:lnTo>
                  <a:lnTo>
                    <a:pt x="2136" y="1427"/>
                  </a:lnTo>
                  <a:lnTo>
                    <a:pt x="2142" y="1416"/>
                  </a:lnTo>
                  <a:lnTo>
                    <a:pt x="2148" y="1404"/>
                  </a:lnTo>
                  <a:lnTo>
                    <a:pt x="2154" y="1393"/>
                  </a:lnTo>
                  <a:lnTo>
                    <a:pt x="2159" y="1381"/>
                  </a:lnTo>
                  <a:lnTo>
                    <a:pt x="2165" y="1370"/>
                  </a:lnTo>
                  <a:lnTo>
                    <a:pt x="2171" y="1358"/>
                  </a:lnTo>
                  <a:lnTo>
                    <a:pt x="2177" y="1345"/>
                  </a:lnTo>
                  <a:lnTo>
                    <a:pt x="2180" y="1333"/>
                  </a:lnTo>
                  <a:lnTo>
                    <a:pt x="2186" y="1322"/>
                  </a:lnTo>
                  <a:lnTo>
                    <a:pt x="2190" y="1308"/>
                  </a:lnTo>
                  <a:lnTo>
                    <a:pt x="2196" y="1297"/>
                  </a:lnTo>
                  <a:lnTo>
                    <a:pt x="2200" y="1285"/>
                  </a:lnTo>
                  <a:lnTo>
                    <a:pt x="2203" y="1272"/>
                  </a:lnTo>
                  <a:lnTo>
                    <a:pt x="2207" y="1260"/>
                  </a:lnTo>
                  <a:lnTo>
                    <a:pt x="2211" y="1247"/>
                  </a:lnTo>
                  <a:lnTo>
                    <a:pt x="2213" y="1235"/>
                  </a:lnTo>
                  <a:lnTo>
                    <a:pt x="2217" y="1222"/>
                  </a:lnTo>
                  <a:lnTo>
                    <a:pt x="2219" y="1209"/>
                  </a:lnTo>
                  <a:lnTo>
                    <a:pt x="2223" y="1197"/>
                  </a:lnTo>
                  <a:lnTo>
                    <a:pt x="2225" y="1184"/>
                  </a:lnTo>
                  <a:lnTo>
                    <a:pt x="2958" y="1314"/>
                  </a:lnTo>
                  <a:close/>
                </a:path>
              </a:pathLst>
            </a:custGeom>
            <a:solidFill>
              <a:srgbClr val="FF9900"/>
            </a:solidFill>
            <a:ln w="12700">
              <a:solidFill>
                <a:srgbClr val="000000"/>
              </a:solidFill>
              <a:prstDash val="solid"/>
              <a:round/>
              <a:headEnd/>
              <a:tailEnd/>
            </a:ln>
          </p:spPr>
          <p:txBody>
            <a:bodyPr/>
            <a:lstStyle/>
            <a:p>
              <a:endParaRPr lang="en-GB"/>
            </a:p>
          </p:txBody>
        </p:sp>
        <p:sp>
          <p:nvSpPr>
            <p:cNvPr id="105485" name="Freeform 13">
              <a:extLst>
                <a:ext uri="{FF2B5EF4-FFF2-40B4-BE49-F238E27FC236}">
                  <a16:creationId xmlns:a16="http://schemas.microsoft.com/office/drawing/2014/main" id="{FE3ED933-40FC-4881-B602-DBD118DA9D1A}"/>
                </a:ext>
              </a:extLst>
            </p:cNvPr>
            <p:cNvSpPr>
              <a:spLocks/>
            </p:cNvSpPr>
            <p:nvPr/>
          </p:nvSpPr>
          <p:spPr bwMode="auto">
            <a:xfrm>
              <a:off x="426" y="1325"/>
              <a:ext cx="852" cy="766"/>
            </a:xfrm>
            <a:custGeom>
              <a:avLst/>
              <a:gdLst>
                <a:gd name="T0" fmla="*/ 19 w 1053"/>
                <a:gd name="T1" fmla="*/ 418 h 963"/>
                <a:gd name="T2" fmla="*/ 57 w 1053"/>
                <a:gd name="T3" fmla="*/ 382 h 963"/>
                <a:gd name="T4" fmla="*/ 96 w 1053"/>
                <a:gd name="T5" fmla="*/ 349 h 963"/>
                <a:gd name="T6" fmla="*/ 136 w 1053"/>
                <a:gd name="T7" fmla="*/ 315 h 963"/>
                <a:gd name="T8" fmla="*/ 178 w 1053"/>
                <a:gd name="T9" fmla="*/ 284 h 963"/>
                <a:gd name="T10" fmla="*/ 220 w 1053"/>
                <a:gd name="T11" fmla="*/ 255 h 963"/>
                <a:gd name="T12" fmla="*/ 264 w 1053"/>
                <a:gd name="T13" fmla="*/ 226 h 963"/>
                <a:gd name="T14" fmla="*/ 309 w 1053"/>
                <a:gd name="T15" fmla="*/ 200 h 963"/>
                <a:gd name="T16" fmla="*/ 355 w 1053"/>
                <a:gd name="T17" fmla="*/ 175 h 963"/>
                <a:gd name="T18" fmla="*/ 401 w 1053"/>
                <a:gd name="T19" fmla="*/ 150 h 963"/>
                <a:gd name="T20" fmla="*/ 447 w 1053"/>
                <a:gd name="T21" fmla="*/ 129 h 963"/>
                <a:gd name="T22" fmla="*/ 495 w 1053"/>
                <a:gd name="T23" fmla="*/ 107 h 963"/>
                <a:gd name="T24" fmla="*/ 545 w 1053"/>
                <a:gd name="T25" fmla="*/ 90 h 963"/>
                <a:gd name="T26" fmla="*/ 593 w 1053"/>
                <a:gd name="T27" fmla="*/ 73 h 963"/>
                <a:gd name="T28" fmla="*/ 643 w 1053"/>
                <a:gd name="T29" fmla="*/ 58 h 963"/>
                <a:gd name="T30" fmla="*/ 693 w 1053"/>
                <a:gd name="T31" fmla="*/ 44 h 963"/>
                <a:gd name="T32" fmla="*/ 744 w 1053"/>
                <a:gd name="T33" fmla="*/ 33 h 963"/>
                <a:gd name="T34" fmla="*/ 794 w 1053"/>
                <a:gd name="T35" fmla="*/ 23 h 963"/>
                <a:gd name="T36" fmla="*/ 846 w 1053"/>
                <a:gd name="T37" fmla="*/ 13 h 963"/>
                <a:gd name="T38" fmla="*/ 898 w 1053"/>
                <a:gd name="T39" fmla="*/ 8 h 963"/>
                <a:gd name="T40" fmla="*/ 950 w 1053"/>
                <a:gd name="T41" fmla="*/ 4 h 963"/>
                <a:gd name="T42" fmla="*/ 1002 w 1053"/>
                <a:gd name="T43" fmla="*/ 0 h 963"/>
                <a:gd name="T44" fmla="*/ 1053 w 1053"/>
                <a:gd name="T45" fmla="*/ 0 h 963"/>
                <a:gd name="T46" fmla="*/ 1040 w 1053"/>
                <a:gd name="T47" fmla="*/ 746 h 963"/>
                <a:gd name="T48" fmla="*/ 1015 w 1053"/>
                <a:gd name="T49" fmla="*/ 746 h 963"/>
                <a:gd name="T50" fmla="*/ 988 w 1053"/>
                <a:gd name="T51" fmla="*/ 748 h 963"/>
                <a:gd name="T52" fmla="*/ 963 w 1053"/>
                <a:gd name="T53" fmla="*/ 752 h 963"/>
                <a:gd name="T54" fmla="*/ 936 w 1053"/>
                <a:gd name="T55" fmla="*/ 756 h 963"/>
                <a:gd name="T56" fmla="*/ 911 w 1053"/>
                <a:gd name="T57" fmla="*/ 760 h 963"/>
                <a:gd name="T58" fmla="*/ 886 w 1053"/>
                <a:gd name="T59" fmla="*/ 766 h 963"/>
                <a:gd name="T60" fmla="*/ 861 w 1053"/>
                <a:gd name="T61" fmla="*/ 771 h 963"/>
                <a:gd name="T62" fmla="*/ 836 w 1053"/>
                <a:gd name="T63" fmla="*/ 779 h 963"/>
                <a:gd name="T64" fmla="*/ 812 w 1053"/>
                <a:gd name="T65" fmla="*/ 787 h 963"/>
                <a:gd name="T66" fmla="*/ 787 w 1053"/>
                <a:gd name="T67" fmla="*/ 796 h 963"/>
                <a:gd name="T68" fmla="*/ 762 w 1053"/>
                <a:gd name="T69" fmla="*/ 806 h 963"/>
                <a:gd name="T70" fmla="*/ 739 w 1053"/>
                <a:gd name="T71" fmla="*/ 816 h 963"/>
                <a:gd name="T72" fmla="*/ 716 w 1053"/>
                <a:gd name="T73" fmla="*/ 827 h 963"/>
                <a:gd name="T74" fmla="*/ 693 w 1053"/>
                <a:gd name="T75" fmla="*/ 839 h 963"/>
                <a:gd name="T76" fmla="*/ 670 w 1053"/>
                <a:gd name="T77" fmla="*/ 852 h 963"/>
                <a:gd name="T78" fmla="*/ 648 w 1053"/>
                <a:gd name="T79" fmla="*/ 865 h 963"/>
                <a:gd name="T80" fmla="*/ 625 w 1053"/>
                <a:gd name="T81" fmla="*/ 881 h 963"/>
                <a:gd name="T82" fmla="*/ 604 w 1053"/>
                <a:gd name="T83" fmla="*/ 896 h 963"/>
                <a:gd name="T84" fmla="*/ 585 w 1053"/>
                <a:gd name="T85" fmla="*/ 911 h 963"/>
                <a:gd name="T86" fmla="*/ 564 w 1053"/>
                <a:gd name="T87" fmla="*/ 929 h 963"/>
                <a:gd name="T88" fmla="*/ 545 w 1053"/>
                <a:gd name="T89" fmla="*/ 946 h 963"/>
                <a:gd name="T90" fmla="*/ 527 w 1053"/>
                <a:gd name="T91"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3" h="963">
                  <a:moveTo>
                    <a:pt x="0" y="436"/>
                  </a:moveTo>
                  <a:lnTo>
                    <a:pt x="19" y="418"/>
                  </a:lnTo>
                  <a:lnTo>
                    <a:pt x="38" y="399"/>
                  </a:lnTo>
                  <a:lnTo>
                    <a:pt x="57" y="382"/>
                  </a:lnTo>
                  <a:lnTo>
                    <a:pt x="76" y="365"/>
                  </a:lnTo>
                  <a:lnTo>
                    <a:pt x="96" y="349"/>
                  </a:lnTo>
                  <a:lnTo>
                    <a:pt x="117" y="332"/>
                  </a:lnTo>
                  <a:lnTo>
                    <a:pt x="136" y="315"/>
                  </a:lnTo>
                  <a:lnTo>
                    <a:pt x="157" y="299"/>
                  </a:lnTo>
                  <a:lnTo>
                    <a:pt x="178" y="284"/>
                  </a:lnTo>
                  <a:lnTo>
                    <a:pt x="199" y="269"/>
                  </a:lnTo>
                  <a:lnTo>
                    <a:pt x="220" y="255"/>
                  </a:lnTo>
                  <a:lnTo>
                    <a:pt x="241" y="240"/>
                  </a:lnTo>
                  <a:lnTo>
                    <a:pt x="264" y="226"/>
                  </a:lnTo>
                  <a:lnTo>
                    <a:pt x="286" y="213"/>
                  </a:lnTo>
                  <a:lnTo>
                    <a:pt x="309" y="200"/>
                  </a:lnTo>
                  <a:lnTo>
                    <a:pt x="332" y="186"/>
                  </a:lnTo>
                  <a:lnTo>
                    <a:pt x="355" y="175"/>
                  </a:lnTo>
                  <a:lnTo>
                    <a:pt x="378" y="161"/>
                  </a:lnTo>
                  <a:lnTo>
                    <a:pt x="401" y="150"/>
                  </a:lnTo>
                  <a:lnTo>
                    <a:pt x="424" y="140"/>
                  </a:lnTo>
                  <a:lnTo>
                    <a:pt x="447" y="129"/>
                  </a:lnTo>
                  <a:lnTo>
                    <a:pt x="472" y="119"/>
                  </a:lnTo>
                  <a:lnTo>
                    <a:pt x="495" y="107"/>
                  </a:lnTo>
                  <a:lnTo>
                    <a:pt x="520" y="98"/>
                  </a:lnTo>
                  <a:lnTo>
                    <a:pt x="545" y="90"/>
                  </a:lnTo>
                  <a:lnTo>
                    <a:pt x="568" y="81"/>
                  </a:lnTo>
                  <a:lnTo>
                    <a:pt x="593" y="73"/>
                  </a:lnTo>
                  <a:lnTo>
                    <a:pt x="618" y="65"/>
                  </a:lnTo>
                  <a:lnTo>
                    <a:pt x="643" y="58"/>
                  </a:lnTo>
                  <a:lnTo>
                    <a:pt x="668" y="50"/>
                  </a:lnTo>
                  <a:lnTo>
                    <a:pt x="693" y="44"/>
                  </a:lnTo>
                  <a:lnTo>
                    <a:pt x="719" y="38"/>
                  </a:lnTo>
                  <a:lnTo>
                    <a:pt x="744" y="33"/>
                  </a:lnTo>
                  <a:lnTo>
                    <a:pt x="769" y="27"/>
                  </a:lnTo>
                  <a:lnTo>
                    <a:pt x="794" y="23"/>
                  </a:lnTo>
                  <a:lnTo>
                    <a:pt x="821" y="17"/>
                  </a:lnTo>
                  <a:lnTo>
                    <a:pt x="846" y="13"/>
                  </a:lnTo>
                  <a:lnTo>
                    <a:pt x="873" y="11"/>
                  </a:lnTo>
                  <a:lnTo>
                    <a:pt x="898" y="8"/>
                  </a:lnTo>
                  <a:lnTo>
                    <a:pt x="925" y="6"/>
                  </a:lnTo>
                  <a:lnTo>
                    <a:pt x="950" y="4"/>
                  </a:lnTo>
                  <a:lnTo>
                    <a:pt x="977" y="2"/>
                  </a:lnTo>
                  <a:lnTo>
                    <a:pt x="1002" y="0"/>
                  </a:lnTo>
                  <a:lnTo>
                    <a:pt x="1028" y="0"/>
                  </a:lnTo>
                  <a:lnTo>
                    <a:pt x="1053" y="0"/>
                  </a:lnTo>
                  <a:lnTo>
                    <a:pt x="1053" y="746"/>
                  </a:lnTo>
                  <a:lnTo>
                    <a:pt x="1040" y="746"/>
                  </a:lnTo>
                  <a:lnTo>
                    <a:pt x="1028" y="746"/>
                  </a:lnTo>
                  <a:lnTo>
                    <a:pt x="1015" y="746"/>
                  </a:lnTo>
                  <a:lnTo>
                    <a:pt x="1002" y="748"/>
                  </a:lnTo>
                  <a:lnTo>
                    <a:pt x="988" y="748"/>
                  </a:lnTo>
                  <a:lnTo>
                    <a:pt x="977" y="750"/>
                  </a:lnTo>
                  <a:lnTo>
                    <a:pt x="963" y="752"/>
                  </a:lnTo>
                  <a:lnTo>
                    <a:pt x="950" y="754"/>
                  </a:lnTo>
                  <a:lnTo>
                    <a:pt x="936" y="756"/>
                  </a:lnTo>
                  <a:lnTo>
                    <a:pt x="925" y="758"/>
                  </a:lnTo>
                  <a:lnTo>
                    <a:pt x="911" y="760"/>
                  </a:lnTo>
                  <a:lnTo>
                    <a:pt x="898" y="762"/>
                  </a:lnTo>
                  <a:lnTo>
                    <a:pt x="886" y="766"/>
                  </a:lnTo>
                  <a:lnTo>
                    <a:pt x="873" y="768"/>
                  </a:lnTo>
                  <a:lnTo>
                    <a:pt x="861" y="771"/>
                  </a:lnTo>
                  <a:lnTo>
                    <a:pt x="848" y="775"/>
                  </a:lnTo>
                  <a:lnTo>
                    <a:pt x="836" y="779"/>
                  </a:lnTo>
                  <a:lnTo>
                    <a:pt x="823" y="783"/>
                  </a:lnTo>
                  <a:lnTo>
                    <a:pt x="812" y="787"/>
                  </a:lnTo>
                  <a:lnTo>
                    <a:pt x="798" y="791"/>
                  </a:lnTo>
                  <a:lnTo>
                    <a:pt x="787" y="796"/>
                  </a:lnTo>
                  <a:lnTo>
                    <a:pt x="775" y="800"/>
                  </a:lnTo>
                  <a:lnTo>
                    <a:pt x="762" y="806"/>
                  </a:lnTo>
                  <a:lnTo>
                    <a:pt x="750" y="810"/>
                  </a:lnTo>
                  <a:lnTo>
                    <a:pt x="739" y="816"/>
                  </a:lnTo>
                  <a:lnTo>
                    <a:pt x="727" y="821"/>
                  </a:lnTo>
                  <a:lnTo>
                    <a:pt x="716" y="827"/>
                  </a:lnTo>
                  <a:lnTo>
                    <a:pt x="704" y="833"/>
                  </a:lnTo>
                  <a:lnTo>
                    <a:pt x="693" y="839"/>
                  </a:lnTo>
                  <a:lnTo>
                    <a:pt x="681" y="846"/>
                  </a:lnTo>
                  <a:lnTo>
                    <a:pt x="670" y="852"/>
                  </a:lnTo>
                  <a:lnTo>
                    <a:pt x="658" y="860"/>
                  </a:lnTo>
                  <a:lnTo>
                    <a:pt x="648" y="865"/>
                  </a:lnTo>
                  <a:lnTo>
                    <a:pt x="637" y="873"/>
                  </a:lnTo>
                  <a:lnTo>
                    <a:pt x="625" y="881"/>
                  </a:lnTo>
                  <a:lnTo>
                    <a:pt x="616" y="888"/>
                  </a:lnTo>
                  <a:lnTo>
                    <a:pt x="604" y="896"/>
                  </a:lnTo>
                  <a:lnTo>
                    <a:pt x="595" y="904"/>
                  </a:lnTo>
                  <a:lnTo>
                    <a:pt x="585" y="911"/>
                  </a:lnTo>
                  <a:lnTo>
                    <a:pt x="575" y="921"/>
                  </a:lnTo>
                  <a:lnTo>
                    <a:pt x="564" y="929"/>
                  </a:lnTo>
                  <a:lnTo>
                    <a:pt x="554" y="936"/>
                  </a:lnTo>
                  <a:lnTo>
                    <a:pt x="545" y="946"/>
                  </a:lnTo>
                  <a:lnTo>
                    <a:pt x="535" y="956"/>
                  </a:lnTo>
                  <a:lnTo>
                    <a:pt x="527" y="963"/>
                  </a:lnTo>
                  <a:lnTo>
                    <a:pt x="0" y="436"/>
                  </a:lnTo>
                  <a:close/>
                </a:path>
              </a:pathLst>
            </a:custGeom>
            <a:solidFill>
              <a:schemeClr val="hlink"/>
            </a:solidFill>
            <a:ln w="12700">
              <a:solidFill>
                <a:srgbClr val="000000"/>
              </a:solidFill>
              <a:prstDash val="solid"/>
              <a:round/>
              <a:headEnd/>
              <a:tailEnd/>
            </a:ln>
          </p:spPr>
          <p:txBody>
            <a:bodyPr/>
            <a:lstStyle/>
            <a:p>
              <a:endParaRPr lang="en-GB"/>
            </a:p>
          </p:txBody>
        </p:sp>
        <p:sp>
          <p:nvSpPr>
            <p:cNvPr id="105487" name="Rectangle 15">
              <a:extLst>
                <a:ext uri="{FF2B5EF4-FFF2-40B4-BE49-F238E27FC236}">
                  <a16:creationId xmlns:a16="http://schemas.microsoft.com/office/drawing/2014/main" id="{92FFC157-F224-4C40-BFD3-802DECFF9482}"/>
                </a:ext>
              </a:extLst>
            </p:cNvPr>
            <p:cNvSpPr>
              <a:spLocks noChangeArrowheads="1"/>
            </p:cNvSpPr>
            <p:nvPr/>
          </p:nvSpPr>
          <p:spPr bwMode="auto">
            <a:xfrm>
              <a:off x="2086" y="2256"/>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b="1"/>
                <a:t>14%</a:t>
              </a:r>
            </a:p>
          </p:txBody>
        </p:sp>
        <p:sp>
          <p:nvSpPr>
            <p:cNvPr id="105488" name="Rectangle 16">
              <a:extLst>
                <a:ext uri="{FF2B5EF4-FFF2-40B4-BE49-F238E27FC236}">
                  <a16:creationId xmlns:a16="http://schemas.microsoft.com/office/drawing/2014/main" id="{5905EA80-27D3-4674-9516-6357D3A7AEF8}"/>
                </a:ext>
              </a:extLst>
            </p:cNvPr>
            <p:cNvSpPr>
              <a:spLocks noChangeArrowheads="1"/>
            </p:cNvSpPr>
            <p:nvPr/>
          </p:nvSpPr>
          <p:spPr bwMode="auto">
            <a:xfrm>
              <a:off x="802" y="3267"/>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b="1">
                  <a:solidFill>
                    <a:srgbClr val="000000"/>
                  </a:solidFill>
                </a:rPr>
                <a:t>59%</a:t>
              </a:r>
              <a:endParaRPr lang="en-GB" altLang="en-US" b="1"/>
            </a:p>
          </p:txBody>
        </p:sp>
        <p:sp>
          <p:nvSpPr>
            <p:cNvPr id="105489" name="Rectangle 17">
              <a:extLst>
                <a:ext uri="{FF2B5EF4-FFF2-40B4-BE49-F238E27FC236}">
                  <a16:creationId xmlns:a16="http://schemas.microsoft.com/office/drawing/2014/main" id="{7BAC26BD-A366-4E2D-8EF6-06FBA84A8E29}"/>
                </a:ext>
              </a:extLst>
            </p:cNvPr>
            <p:cNvSpPr>
              <a:spLocks noChangeArrowheads="1"/>
            </p:cNvSpPr>
            <p:nvPr/>
          </p:nvSpPr>
          <p:spPr bwMode="auto">
            <a:xfrm>
              <a:off x="861" y="1653"/>
              <a:ext cx="3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GB" altLang="en-US" b="1">
                  <a:solidFill>
                    <a:srgbClr val="000000"/>
                  </a:solidFill>
                </a:rPr>
                <a:t>12%</a:t>
              </a:r>
              <a:endParaRPr lang="en-GB" altLang="en-US" b="1"/>
            </a:p>
          </p:txBody>
        </p:sp>
        <p:sp>
          <p:nvSpPr>
            <p:cNvPr id="105492" name="Freeform 20">
              <a:extLst>
                <a:ext uri="{FF2B5EF4-FFF2-40B4-BE49-F238E27FC236}">
                  <a16:creationId xmlns:a16="http://schemas.microsoft.com/office/drawing/2014/main" id="{EBC74A60-032A-4405-A2C7-3A89B55A3BB0}"/>
                </a:ext>
              </a:extLst>
            </p:cNvPr>
            <p:cNvSpPr>
              <a:spLocks/>
            </p:cNvSpPr>
            <p:nvPr/>
          </p:nvSpPr>
          <p:spPr bwMode="auto">
            <a:xfrm>
              <a:off x="1537" y="1982"/>
              <a:ext cx="423" cy="522"/>
            </a:xfrm>
            <a:custGeom>
              <a:avLst/>
              <a:gdLst>
                <a:gd name="T0" fmla="*/ 395 w 929"/>
                <a:gd name="T1" fmla="*/ 18 h 1146"/>
                <a:gd name="T2" fmla="*/ 433 w 929"/>
                <a:gd name="T3" fmla="*/ 52 h 1146"/>
                <a:gd name="T4" fmla="*/ 472 w 929"/>
                <a:gd name="T5" fmla="*/ 87 h 1146"/>
                <a:gd name="T6" fmla="*/ 508 w 929"/>
                <a:gd name="T7" fmla="*/ 123 h 1146"/>
                <a:gd name="T8" fmla="*/ 545 w 929"/>
                <a:gd name="T9" fmla="*/ 162 h 1146"/>
                <a:gd name="T10" fmla="*/ 579 w 929"/>
                <a:gd name="T11" fmla="*/ 202 h 1146"/>
                <a:gd name="T12" fmla="*/ 612 w 929"/>
                <a:gd name="T13" fmla="*/ 242 h 1146"/>
                <a:gd name="T14" fmla="*/ 643 w 929"/>
                <a:gd name="T15" fmla="*/ 284 h 1146"/>
                <a:gd name="T16" fmla="*/ 673 w 929"/>
                <a:gd name="T17" fmla="*/ 327 h 1146"/>
                <a:gd name="T18" fmla="*/ 702 w 929"/>
                <a:gd name="T19" fmla="*/ 371 h 1146"/>
                <a:gd name="T20" fmla="*/ 729 w 929"/>
                <a:gd name="T21" fmla="*/ 415 h 1146"/>
                <a:gd name="T22" fmla="*/ 754 w 929"/>
                <a:gd name="T23" fmla="*/ 461 h 1146"/>
                <a:gd name="T24" fmla="*/ 777 w 929"/>
                <a:gd name="T25" fmla="*/ 507 h 1146"/>
                <a:gd name="T26" fmla="*/ 798 w 929"/>
                <a:gd name="T27" fmla="*/ 555 h 1146"/>
                <a:gd name="T28" fmla="*/ 819 w 929"/>
                <a:gd name="T29" fmla="*/ 603 h 1146"/>
                <a:gd name="T30" fmla="*/ 838 w 929"/>
                <a:gd name="T31" fmla="*/ 651 h 1146"/>
                <a:gd name="T32" fmla="*/ 856 w 929"/>
                <a:gd name="T33" fmla="*/ 701 h 1146"/>
                <a:gd name="T34" fmla="*/ 871 w 929"/>
                <a:gd name="T35" fmla="*/ 751 h 1146"/>
                <a:gd name="T36" fmla="*/ 884 w 929"/>
                <a:gd name="T37" fmla="*/ 801 h 1146"/>
                <a:gd name="T38" fmla="*/ 896 w 929"/>
                <a:gd name="T39" fmla="*/ 850 h 1146"/>
                <a:gd name="T40" fmla="*/ 906 w 929"/>
                <a:gd name="T41" fmla="*/ 902 h 1146"/>
                <a:gd name="T42" fmla="*/ 913 w 929"/>
                <a:gd name="T43" fmla="*/ 954 h 1146"/>
                <a:gd name="T44" fmla="*/ 919 w 929"/>
                <a:gd name="T45" fmla="*/ 1006 h 1146"/>
                <a:gd name="T46" fmla="*/ 925 w 929"/>
                <a:gd name="T47" fmla="*/ 1058 h 1146"/>
                <a:gd name="T48" fmla="*/ 927 w 929"/>
                <a:gd name="T49" fmla="*/ 1110 h 1146"/>
                <a:gd name="T50" fmla="*/ 332 w 929"/>
                <a:gd name="T51" fmla="*/ 1146 h 1146"/>
                <a:gd name="T52" fmla="*/ 330 w 929"/>
                <a:gd name="T53" fmla="*/ 1115 h 1146"/>
                <a:gd name="T54" fmla="*/ 328 w 929"/>
                <a:gd name="T55" fmla="*/ 1085 h 1146"/>
                <a:gd name="T56" fmla="*/ 324 w 929"/>
                <a:gd name="T57" fmla="*/ 1052 h 1146"/>
                <a:gd name="T58" fmla="*/ 320 w 929"/>
                <a:gd name="T59" fmla="*/ 1021 h 1146"/>
                <a:gd name="T60" fmla="*/ 314 w 929"/>
                <a:gd name="T61" fmla="*/ 991 h 1146"/>
                <a:gd name="T62" fmla="*/ 309 w 929"/>
                <a:gd name="T63" fmla="*/ 960 h 1146"/>
                <a:gd name="T64" fmla="*/ 301 w 929"/>
                <a:gd name="T65" fmla="*/ 929 h 1146"/>
                <a:gd name="T66" fmla="*/ 291 w 929"/>
                <a:gd name="T67" fmla="*/ 900 h 1146"/>
                <a:gd name="T68" fmla="*/ 282 w 929"/>
                <a:gd name="T69" fmla="*/ 870 h 1146"/>
                <a:gd name="T70" fmla="*/ 272 w 929"/>
                <a:gd name="T71" fmla="*/ 841 h 1146"/>
                <a:gd name="T72" fmla="*/ 261 w 929"/>
                <a:gd name="T73" fmla="*/ 812 h 1146"/>
                <a:gd name="T74" fmla="*/ 247 w 929"/>
                <a:gd name="T75" fmla="*/ 783 h 1146"/>
                <a:gd name="T76" fmla="*/ 234 w 929"/>
                <a:gd name="T77" fmla="*/ 755 h 1146"/>
                <a:gd name="T78" fmla="*/ 218 w 929"/>
                <a:gd name="T79" fmla="*/ 728 h 1146"/>
                <a:gd name="T80" fmla="*/ 203 w 929"/>
                <a:gd name="T81" fmla="*/ 699 h 1146"/>
                <a:gd name="T82" fmla="*/ 186 w 929"/>
                <a:gd name="T83" fmla="*/ 674 h 1146"/>
                <a:gd name="T84" fmla="*/ 168 w 929"/>
                <a:gd name="T85" fmla="*/ 647 h 1146"/>
                <a:gd name="T86" fmla="*/ 151 w 929"/>
                <a:gd name="T87" fmla="*/ 622 h 1146"/>
                <a:gd name="T88" fmla="*/ 132 w 929"/>
                <a:gd name="T89" fmla="*/ 597 h 1146"/>
                <a:gd name="T90" fmla="*/ 111 w 929"/>
                <a:gd name="T91" fmla="*/ 574 h 1146"/>
                <a:gd name="T92" fmla="*/ 90 w 929"/>
                <a:gd name="T93" fmla="*/ 549 h 1146"/>
                <a:gd name="T94" fmla="*/ 69 w 929"/>
                <a:gd name="T95" fmla="*/ 528 h 1146"/>
                <a:gd name="T96" fmla="*/ 46 w 929"/>
                <a:gd name="T97" fmla="*/ 505 h 1146"/>
                <a:gd name="T98" fmla="*/ 23 w 929"/>
                <a:gd name="T99" fmla="*/ 484 h 1146"/>
                <a:gd name="T100" fmla="*/ 0 w 929"/>
                <a:gd name="T101" fmla="*/ 465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9" h="1146">
                  <a:moveTo>
                    <a:pt x="374" y="0"/>
                  </a:moveTo>
                  <a:lnTo>
                    <a:pt x="395" y="18"/>
                  </a:lnTo>
                  <a:lnTo>
                    <a:pt x="414" y="35"/>
                  </a:lnTo>
                  <a:lnTo>
                    <a:pt x="433" y="52"/>
                  </a:lnTo>
                  <a:lnTo>
                    <a:pt x="453" y="69"/>
                  </a:lnTo>
                  <a:lnTo>
                    <a:pt x="472" y="87"/>
                  </a:lnTo>
                  <a:lnTo>
                    <a:pt x="491" y="106"/>
                  </a:lnTo>
                  <a:lnTo>
                    <a:pt x="508" y="123"/>
                  </a:lnTo>
                  <a:lnTo>
                    <a:pt x="527" y="142"/>
                  </a:lnTo>
                  <a:lnTo>
                    <a:pt x="545" y="162"/>
                  </a:lnTo>
                  <a:lnTo>
                    <a:pt x="562" y="183"/>
                  </a:lnTo>
                  <a:lnTo>
                    <a:pt x="579" y="202"/>
                  </a:lnTo>
                  <a:lnTo>
                    <a:pt x="595" y="221"/>
                  </a:lnTo>
                  <a:lnTo>
                    <a:pt x="612" y="242"/>
                  </a:lnTo>
                  <a:lnTo>
                    <a:pt x="627" y="263"/>
                  </a:lnTo>
                  <a:lnTo>
                    <a:pt x="643" y="284"/>
                  </a:lnTo>
                  <a:lnTo>
                    <a:pt x="658" y="305"/>
                  </a:lnTo>
                  <a:lnTo>
                    <a:pt x="673" y="327"/>
                  </a:lnTo>
                  <a:lnTo>
                    <a:pt x="687" y="348"/>
                  </a:lnTo>
                  <a:lnTo>
                    <a:pt x="702" y="371"/>
                  </a:lnTo>
                  <a:lnTo>
                    <a:pt x="716" y="392"/>
                  </a:lnTo>
                  <a:lnTo>
                    <a:pt x="729" y="415"/>
                  </a:lnTo>
                  <a:lnTo>
                    <a:pt x="740" y="438"/>
                  </a:lnTo>
                  <a:lnTo>
                    <a:pt x="754" y="461"/>
                  </a:lnTo>
                  <a:lnTo>
                    <a:pt x="765" y="484"/>
                  </a:lnTo>
                  <a:lnTo>
                    <a:pt x="777" y="507"/>
                  </a:lnTo>
                  <a:lnTo>
                    <a:pt x="788" y="530"/>
                  </a:lnTo>
                  <a:lnTo>
                    <a:pt x="798" y="555"/>
                  </a:lnTo>
                  <a:lnTo>
                    <a:pt x="810" y="578"/>
                  </a:lnTo>
                  <a:lnTo>
                    <a:pt x="819" y="603"/>
                  </a:lnTo>
                  <a:lnTo>
                    <a:pt x="829" y="626"/>
                  </a:lnTo>
                  <a:lnTo>
                    <a:pt x="838" y="651"/>
                  </a:lnTo>
                  <a:lnTo>
                    <a:pt x="846" y="676"/>
                  </a:lnTo>
                  <a:lnTo>
                    <a:pt x="856" y="701"/>
                  </a:lnTo>
                  <a:lnTo>
                    <a:pt x="863" y="726"/>
                  </a:lnTo>
                  <a:lnTo>
                    <a:pt x="871" y="751"/>
                  </a:lnTo>
                  <a:lnTo>
                    <a:pt x="877" y="776"/>
                  </a:lnTo>
                  <a:lnTo>
                    <a:pt x="884" y="801"/>
                  </a:lnTo>
                  <a:lnTo>
                    <a:pt x="890" y="826"/>
                  </a:lnTo>
                  <a:lnTo>
                    <a:pt x="896" y="850"/>
                  </a:lnTo>
                  <a:lnTo>
                    <a:pt x="900" y="877"/>
                  </a:lnTo>
                  <a:lnTo>
                    <a:pt x="906" y="902"/>
                  </a:lnTo>
                  <a:lnTo>
                    <a:pt x="909" y="927"/>
                  </a:lnTo>
                  <a:lnTo>
                    <a:pt x="913" y="954"/>
                  </a:lnTo>
                  <a:lnTo>
                    <a:pt x="917" y="979"/>
                  </a:lnTo>
                  <a:lnTo>
                    <a:pt x="919" y="1006"/>
                  </a:lnTo>
                  <a:lnTo>
                    <a:pt x="923" y="1031"/>
                  </a:lnTo>
                  <a:lnTo>
                    <a:pt x="925" y="1058"/>
                  </a:lnTo>
                  <a:lnTo>
                    <a:pt x="927" y="1085"/>
                  </a:lnTo>
                  <a:lnTo>
                    <a:pt x="927" y="1110"/>
                  </a:lnTo>
                  <a:lnTo>
                    <a:pt x="929" y="1136"/>
                  </a:lnTo>
                  <a:lnTo>
                    <a:pt x="332" y="1146"/>
                  </a:lnTo>
                  <a:lnTo>
                    <a:pt x="330" y="1131"/>
                  </a:lnTo>
                  <a:lnTo>
                    <a:pt x="330" y="1115"/>
                  </a:lnTo>
                  <a:lnTo>
                    <a:pt x="330" y="1100"/>
                  </a:lnTo>
                  <a:lnTo>
                    <a:pt x="328" y="1085"/>
                  </a:lnTo>
                  <a:lnTo>
                    <a:pt x="326" y="1067"/>
                  </a:lnTo>
                  <a:lnTo>
                    <a:pt x="324" y="1052"/>
                  </a:lnTo>
                  <a:lnTo>
                    <a:pt x="322" y="1037"/>
                  </a:lnTo>
                  <a:lnTo>
                    <a:pt x="320" y="1021"/>
                  </a:lnTo>
                  <a:lnTo>
                    <a:pt x="318" y="1006"/>
                  </a:lnTo>
                  <a:lnTo>
                    <a:pt x="314" y="991"/>
                  </a:lnTo>
                  <a:lnTo>
                    <a:pt x="312" y="975"/>
                  </a:lnTo>
                  <a:lnTo>
                    <a:pt x="309" y="960"/>
                  </a:lnTo>
                  <a:lnTo>
                    <a:pt x="305" y="945"/>
                  </a:lnTo>
                  <a:lnTo>
                    <a:pt x="301" y="929"/>
                  </a:lnTo>
                  <a:lnTo>
                    <a:pt x="297" y="914"/>
                  </a:lnTo>
                  <a:lnTo>
                    <a:pt x="291" y="900"/>
                  </a:lnTo>
                  <a:lnTo>
                    <a:pt x="287" y="885"/>
                  </a:lnTo>
                  <a:lnTo>
                    <a:pt x="282" y="870"/>
                  </a:lnTo>
                  <a:lnTo>
                    <a:pt x="278" y="854"/>
                  </a:lnTo>
                  <a:lnTo>
                    <a:pt x="272" y="841"/>
                  </a:lnTo>
                  <a:lnTo>
                    <a:pt x="266" y="826"/>
                  </a:lnTo>
                  <a:lnTo>
                    <a:pt x="261" y="812"/>
                  </a:lnTo>
                  <a:lnTo>
                    <a:pt x="253" y="797"/>
                  </a:lnTo>
                  <a:lnTo>
                    <a:pt x="247" y="783"/>
                  </a:lnTo>
                  <a:lnTo>
                    <a:pt x="239" y="768"/>
                  </a:lnTo>
                  <a:lnTo>
                    <a:pt x="234" y="755"/>
                  </a:lnTo>
                  <a:lnTo>
                    <a:pt x="226" y="741"/>
                  </a:lnTo>
                  <a:lnTo>
                    <a:pt x="218" y="728"/>
                  </a:lnTo>
                  <a:lnTo>
                    <a:pt x="211" y="712"/>
                  </a:lnTo>
                  <a:lnTo>
                    <a:pt x="203" y="699"/>
                  </a:lnTo>
                  <a:lnTo>
                    <a:pt x="195" y="687"/>
                  </a:lnTo>
                  <a:lnTo>
                    <a:pt x="186" y="674"/>
                  </a:lnTo>
                  <a:lnTo>
                    <a:pt x="178" y="661"/>
                  </a:lnTo>
                  <a:lnTo>
                    <a:pt x="168" y="647"/>
                  </a:lnTo>
                  <a:lnTo>
                    <a:pt x="161" y="634"/>
                  </a:lnTo>
                  <a:lnTo>
                    <a:pt x="151" y="622"/>
                  </a:lnTo>
                  <a:lnTo>
                    <a:pt x="142" y="609"/>
                  </a:lnTo>
                  <a:lnTo>
                    <a:pt x="132" y="597"/>
                  </a:lnTo>
                  <a:lnTo>
                    <a:pt x="120" y="586"/>
                  </a:lnTo>
                  <a:lnTo>
                    <a:pt x="111" y="574"/>
                  </a:lnTo>
                  <a:lnTo>
                    <a:pt x="101" y="561"/>
                  </a:lnTo>
                  <a:lnTo>
                    <a:pt x="90" y="549"/>
                  </a:lnTo>
                  <a:lnTo>
                    <a:pt x="80" y="538"/>
                  </a:lnTo>
                  <a:lnTo>
                    <a:pt x="69" y="528"/>
                  </a:lnTo>
                  <a:lnTo>
                    <a:pt x="57" y="517"/>
                  </a:lnTo>
                  <a:lnTo>
                    <a:pt x="46" y="505"/>
                  </a:lnTo>
                  <a:lnTo>
                    <a:pt x="34" y="495"/>
                  </a:lnTo>
                  <a:lnTo>
                    <a:pt x="23" y="484"/>
                  </a:lnTo>
                  <a:lnTo>
                    <a:pt x="11" y="474"/>
                  </a:lnTo>
                  <a:lnTo>
                    <a:pt x="0" y="465"/>
                  </a:lnTo>
                  <a:lnTo>
                    <a:pt x="374" y="0"/>
                  </a:lnTo>
                  <a:close/>
                </a:path>
              </a:pathLst>
            </a:custGeom>
            <a:solidFill>
              <a:srgbClr val="00FF00"/>
            </a:solidFill>
            <a:ln w="12700">
              <a:solidFill>
                <a:srgbClr val="000000"/>
              </a:solidFill>
              <a:prstDash val="solid"/>
              <a:round/>
              <a:headEnd/>
              <a:tailEnd/>
            </a:ln>
          </p:spPr>
          <p:txBody>
            <a:bodyPr/>
            <a:lstStyle/>
            <a:p>
              <a:endParaRPr lang="en-GB"/>
            </a:p>
          </p:txBody>
        </p:sp>
        <p:sp>
          <p:nvSpPr>
            <p:cNvPr id="105493" name="Freeform 21">
              <a:extLst>
                <a:ext uri="{FF2B5EF4-FFF2-40B4-BE49-F238E27FC236}">
                  <a16:creationId xmlns:a16="http://schemas.microsoft.com/office/drawing/2014/main" id="{7B581819-2A9B-40DA-8164-202F4B3F3926}"/>
                </a:ext>
              </a:extLst>
            </p:cNvPr>
            <p:cNvSpPr>
              <a:spLocks/>
            </p:cNvSpPr>
            <p:nvPr/>
          </p:nvSpPr>
          <p:spPr bwMode="auto">
            <a:xfrm>
              <a:off x="600" y="2290"/>
              <a:ext cx="1360" cy="901"/>
            </a:xfrm>
            <a:custGeom>
              <a:avLst/>
              <a:gdLst>
                <a:gd name="T0" fmla="*/ 2981 w 2987"/>
                <a:gd name="T1" fmla="*/ 616 h 1980"/>
                <a:gd name="T2" fmla="*/ 2954 w 2987"/>
                <a:gd name="T3" fmla="*/ 796 h 1980"/>
                <a:gd name="T4" fmla="*/ 2904 w 2987"/>
                <a:gd name="T5" fmla="*/ 973 h 1980"/>
                <a:gd name="T6" fmla="*/ 2835 w 2987"/>
                <a:gd name="T7" fmla="*/ 1142 h 1980"/>
                <a:gd name="T8" fmla="*/ 2745 w 2987"/>
                <a:gd name="T9" fmla="*/ 1299 h 1980"/>
                <a:gd name="T10" fmla="*/ 2637 w 2987"/>
                <a:gd name="T11" fmla="*/ 1447 h 1980"/>
                <a:gd name="T12" fmla="*/ 2511 w 2987"/>
                <a:gd name="T13" fmla="*/ 1579 h 1980"/>
                <a:gd name="T14" fmla="*/ 2370 w 2987"/>
                <a:gd name="T15" fmla="*/ 1694 h 1980"/>
                <a:gd name="T16" fmla="*/ 2217 w 2987"/>
                <a:gd name="T17" fmla="*/ 1792 h 1980"/>
                <a:gd name="T18" fmla="*/ 2052 w 2987"/>
                <a:gd name="T19" fmla="*/ 1871 h 1980"/>
                <a:gd name="T20" fmla="*/ 1879 w 2987"/>
                <a:gd name="T21" fmla="*/ 1928 h 1980"/>
                <a:gd name="T22" fmla="*/ 1701 w 2987"/>
                <a:gd name="T23" fmla="*/ 1965 h 1980"/>
                <a:gd name="T24" fmla="*/ 1518 w 2987"/>
                <a:gd name="T25" fmla="*/ 1980 h 1980"/>
                <a:gd name="T26" fmla="*/ 1336 w 2987"/>
                <a:gd name="T27" fmla="*/ 1971 h 1980"/>
                <a:gd name="T28" fmla="*/ 1157 w 2987"/>
                <a:gd name="T29" fmla="*/ 1942 h 1980"/>
                <a:gd name="T30" fmla="*/ 983 w 2987"/>
                <a:gd name="T31" fmla="*/ 1890 h 1980"/>
                <a:gd name="T32" fmla="*/ 816 w 2987"/>
                <a:gd name="T33" fmla="*/ 1817 h 1980"/>
                <a:gd name="T34" fmla="*/ 658 w 2987"/>
                <a:gd name="T35" fmla="*/ 1725 h 1980"/>
                <a:gd name="T36" fmla="*/ 512 w 2987"/>
                <a:gd name="T37" fmla="*/ 1614 h 1980"/>
                <a:gd name="T38" fmla="*/ 384 w 2987"/>
                <a:gd name="T39" fmla="*/ 1485 h 1980"/>
                <a:gd name="T40" fmla="*/ 269 w 2987"/>
                <a:gd name="T41" fmla="*/ 1343 h 1980"/>
                <a:gd name="T42" fmla="*/ 175 w 2987"/>
                <a:gd name="T43" fmla="*/ 1188 h 1980"/>
                <a:gd name="T44" fmla="*/ 98 w 2987"/>
                <a:gd name="T45" fmla="*/ 1021 h 1980"/>
                <a:gd name="T46" fmla="*/ 44 w 2987"/>
                <a:gd name="T47" fmla="*/ 848 h 1980"/>
                <a:gd name="T48" fmla="*/ 11 w 2987"/>
                <a:gd name="T49" fmla="*/ 668 h 1980"/>
                <a:gd name="T50" fmla="*/ 0 w 2987"/>
                <a:gd name="T51" fmla="*/ 485 h 1980"/>
                <a:gd name="T52" fmla="*/ 11 w 2987"/>
                <a:gd name="T53" fmla="*/ 303 h 1980"/>
                <a:gd name="T54" fmla="*/ 44 w 2987"/>
                <a:gd name="T55" fmla="*/ 125 h 1980"/>
                <a:gd name="T56" fmla="*/ 641 w 2987"/>
                <a:gd name="T57" fmla="*/ 209 h 1980"/>
                <a:gd name="T58" fmla="*/ 612 w 2987"/>
                <a:gd name="T59" fmla="*/ 315 h 1980"/>
                <a:gd name="T60" fmla="*/ 599 w 2987"/>
                <a:gd name="T61" fmla="*/ 424 h 1980"/>
                <a:gd name="T62" fmla="*/ 597 w 2987"/>
                <a:gd name="T63" fmla="*/ 533 h 1980"/>
                <a:gd name="T64" fmla="*/ 610 w 2987"/>
                <a:gd name="T65" fmla="*/ 641 h 1980"/>
                <a:gd name="T66" fmla="*/ 635 w 2987"/>
                <a:gd name="T67" fmla="*/ 748 h 1980"/>
                <a:gd name="T68" fmla="*/ 674 w 2987"/>
                <a:gd name="T69" fmla="*/ 850 h 1980"/>
                <a:gd name="T70" fmla="*/ 724 w 2987"/>
                <a:gd name="T71" fmla="*/ 948 h 1980"/>
                <a:gd name="T72" fmla="*/ 787 w 2987"/>
                <a:gd name="T73" fmla="*/ 1038 h 1980"/>
                <a:gd name="T74" fmla="*/ 860 w 2987"/>
                <a:gd name="T75" fmla="*/ 1121 h 1980"/>
                <a:gd name="T76" fmla="*/ 940 w 2987"/>
                <a:gd name="T77" fmla="*/ 1193 h 1980"/>
                <a:gd name="T78" fmla="*/ 1031 w 2987"/>
                <a:gd name="T79" fmla="*/ 1255 h 1980"/>
                <a:gd name="T80" fmla="*/ 1129 w 2987"/>
                <a:gd name="T81" fmla="*/ 1305 h 1980"/>
                <a:gd name="T82" fmla="*/ 1230 w 2987"/>
                <a:gd name="T83" fmla="*/ 1343 h 1980"/>
                <a:gd name="T84" fmla="*/ 1338 w 2987"/>
                <a:gd name="T85" fmla="*/ 1370 h 1980"/>
                <a:gd name="T86" fmla="*/ 1445 w 2987"/>
                <a:gd name="T87" fmla="*/ 1382 h 1980"/>
                <a:gd name="T88" fmla="*/ 1555 w 2987"/>
                <a:gd name="T89" fmla="*/ 1382 h 1980"/>
                <a:gd name="T90" fmla="*/ 1664 w 2987"/>
                <a:gd name="T91" fmla="*/ 1366 h 1980"/>
                <a:gd name="T92" fmla="*/ 1770 w 2987"/>
                <a:gd name="T93" fmla="*/ 1339 h 1980"/>
                <a:gd name="T94" fmla="*/ 1871 w 2987"/>
                <a:gd name="T95" fmla="*/ 1299 h 1980"/>
                <a:gd name="T96" fmla="*/ 1967 w 2987"/>
                <a:gd name="T97" fmla="*/ 1247 h 1980"/>
                <a:gd name="T98" fmla="*/ 2058 w 2987"/>
                <a:gd name="T99" fmla="*/ 1184 h 1980"/>
                <a:gd name="T100" fmla="*/ 2138 w 2987"/>
                <a:gd name="T101" fmla="*/ 1109 h 1980"/>
                <a:gd name="T102" fmla="*/ 2209 w 2987"/>
                <a:gd name="T103" fmla="*/ 1027 h 1980"/>
                <a:gd name="T104" fmla="*/ 2269 w 2987"/>
                <a:gd name="T105" fmla="*/ 934 h 1980"/>
                <a:gd name="T106" fmla="*/ 2319 w 2987"/>
                <a:gd name="T107" fmla="*/ 837 h 1980"/>
                <a:gd name="T108" fmla="*/ 2355 w 2987"/>
                <a:gd name="T109" fmla="*/ 733 h 1980"/>
                <a:gd name="T110" fmla="*/ 2378 w 2987"/>
                <a:gd name="T111" fmla="*/ 625 h 1980"/>
                <a:gd name="T112" fmla="*/ 2388 w 2987"/>
                <a:gd name="T113" fmla="*/ 51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7" h="1980">
                  <a:moveTo>
                    <a:pt x="2987" y="460"/>
                  </a:moveTo>
                  <a:lnTo>
                    <a:pt x="2987" y="485"/>
                  </a:lnTo>
                  <a:lnTo>
                    <a:pt x="2987" y="512"/>
                  </a:lnTo>
                  <a:lnTo>
                    <a:pt x="2985" y="537"/>
                  </a:lnTo>
                  <a:lnTo>
                    <a:pt x="2985" y="564"/>
                  </a:lnTo>
                  <a:lnTo>
                    <a:pt x="2983" y="591"/>
                  </a:lnTo>
                  <a:lnTo>
                    <a:pt x="2981" y="616"/>
                  </a:lnTo>
                  <a:lnTo>
                    <a:pt x="2977" y="643"/>
                  </a:lnTo>
                  <a:lnTo>
                    <a:pt x="2975" y="668"/>
                  </a:lnTo>
                  <a:lnTo>
                    <a:pt x="2971" y="695"/>
                  </a:lnTo>
                  <a:lnTo>
                    <a:pt x="2967" y="719"/>
                  </a:lnTo>
                  <a:lnTo>
                    <a:pt x="2964" y="744"/>
                  </a:lnTo>
                  <a:lnTo>
                    <a:pt x="2958" y="771"/>
                  </a:lnTo>
                  <a:lnTo>
                    <a:pt x="2954" y="796"/>
                  </a:lnTo>
                  <a:lnTo>
                    <a:pt x="2948" y="821"/>
                  </a:lnTo>
                  <a:lnTo>
                    <a:pt x="2942" y="848"/>
                  </a:lnTo>
                  <a:lnTo>
                    <a:pt x="2935" y="873"/>
                  </a:lnTo>
                  <a:lnTo>
                    <a:pt x="2929" y="898"/>
                  </a:lnTo>
                  <a:lnTo>
                    <a:pt x="2921" y="923"/>
                  </a:lnTo>
                  <a:lnTo>
                    <a:pt x="2914" y="948"/>
                  </a:lnTo>
                  <a:lnTo>
                    <a:pt x="2904" y="973"/>
                  </a:lnTo>
                  <a:lnTo>
                    <a:pt x="2896" y="998"/>
                  </a:lnTo>
                  <a:lnTo>
                    <a:pt x="2887" y="1021"/>
                  </a:lnTo>
                  <a:lnTo>
                    <a:pt x="2877" y="1046"/>
                  </a:lnTo>
                  <a:lnTo>
                    <a:pt x="2868" y="1069"/>
                  </a:lnTo>
                  <a:lnTo>
                    <a:pt x="2856" y="1094"/>
                  </a:lnTo>
                  <a:lnTo>
                    <a:pt x="2846" y="1117"/>
                  </a:lnTo>
                  <a:lnTo>
                    <a:pt x="2835" y="1142"/>
                  </a:lnTo>
                  <a:lnTo>
                    <a:pt x="2823" y="1165"/>
                  </a:lnTo>
                  <a:lnTo>
                    <a:pt x="2812" y="1188"/>
                  </a:lnTo>
                  <a:lnTo>
                    <a:pt x="2798" y="1211"/>
                  </a:lnTo>
                  <a:lnTo>
                    <a:pt x="2787" y="1234"/>
                  </a:lnTo>
                  <a:lnTo>
                    <a:pt x="2774" y="1255"/>
                  </a:lnTo>
                  <a:lnTo>
                    <a:pt x="2760" y="1278"/>
                  </a:lnTo>
                  <a:lnTo>
                    <a:pt x="2745" y="1299"/>
                  </a:lnTo>
                  <a:lnTo>
                    <a:pt x="2731" y="1322"/>
                  </a:lnTo>
                  <a:lnTo>
                    <a:pt x="2716" y="1343"/>
                  </a:lnTo>
                  <a:lnTo>
                    <a:pt x="2701" y="1364"/>
                  </a:lnTo>
                  <a:lnTo>
                    <a:pt x="2685" y="1385"/>
                  </a:lnTo>
                  <a:lnTo>
                    <a:pt x="2670" y="1406"/>
                  </a:lnTo>
                  <a:lnTo>
                    <a:pt x="2653" y="1426"/>
                  </a:lnTo>
                  <a:lnTo>
                    <a:pt x="2637" y="1447"/>
                  </a:lnTo>
                  <a:lnTo>
                    <a:pt x="2620" y="1466"/>
                  </a:lnTo>
                  <a:lnTo>
                    <a:pt x="2603" y="1485"/>
                  </a:lnTo>
                  <a:lnTo>
                    <a:pt x="2585" y="1504"/>
                  </a:lnTo>
                  <a:lnTo>
                    <a:pt x="2566" y="1524"/>
                  </a:lnTo>
                  <a:lnTo>
                    <a:pt x="2549" y="1543"/>
                  </a:lnTo>
                  <a:lnTo>
                    <a:pt x="2530" y="1560"/>
                  </a:lnTo>
                  <a:lnTo>
                    <a:pt x="2511" y="1579"/>
                  </a:lnTo>
                  <a:lnTo>
                    <a:pt x="2491" y="1596"/>
                  </a:lnTo>
                  <a:lnTo>
                    <a:pt x="2472" y="1614"/>
                  </a:lnTo>
                  <a:lnTo>
                    <a:pt x="2453" y="1631"/>
                  </a:lnTo>
                  <a:lnTo>
                    <a:pt x="2432" y="1646"/>
                  </a:lnTo>
                  <a:lnTo>
                    <a:pt x="2413" y="1664"/>
                  </a:lnTo>
                  <a:lnTo>
                    <a:pt x="2392" y="1679"/>
                  </a:lnTo>
                  <a:lnTo>
                    <a:pt x="2370" y="1694"/>
                  </a:lnTo>
                  <a:lnTo>
                    <a:pt x="2349" y="1710"/>
                  </a:lnTo>
                  <a:lnTo>
                    <a:pt x="2328" y="1725"/>
                  </a:lnTo>
                  <a:lnTo>
                    <a:pt x="2305" y="1738"/>
                  </a:lnTo>
                  <a:lnTo>
                    <a:pt x="2284" y="1752"/>
                  </a:lnTo>
                  <a:lnTo>
                    <a:pt x="2261" y="1767"/>
                  </a:lnTo>
                  <a:lnTo>
                    <a:pt x="2240" y="1779"/>
                  </a:lnTo>
                  <a:lnTo>
                    <a:pt x="2217" y="1792"/>
                  </a:lnTo>
                  <a:lnTo>
                    <a:pt x="2194" y="1806"/>
                  </a:lnTo>
                  <a:lnTo>
                    <a:pt x="2171" y="1817"/>
                  </a:lnTo>
                  <a:lnTo>
                    <a:pt x="2148" y="1829"/>
                  </a:lnTo>
                  <a:lnTo>
                    <a:pt x="2125" y="1840"/>
                  </a:lnTo>
                  <a:lnTo>
                    <a:pt x="2100" y="1850"/>
                  </a:lnTo>
                  <a:lnTo>
                    <a:pt x="2077" y="1861"/>
                  </a:lnTo>
                  <a:lnTo>
                    <a:pt x="2052" y="1871"/>
                  </a:lnTo>
                  <a:lnTo>
                    <a:pt x="2029" y="1880"/>
                  </a:lnTo>
                  <a:lnTo>
                    <a:pt x="2004" y="1890"/>
                  </a:lnTo>
                  <a:lnTo>
                    <a:pt x="1979" y="1898"/>
                  </a:lnTo>
                  <a:lnTo>
                    <a:pt x="1954" y="1907"/>
                  </a:lnTo>
                  <a:lnTo>
                    <a:pt x="1929" y="1915"/>
                  </a:lnTo>
                  <a:lnTo>
                    <a:pt x="1904" y="1923"/>
                  </a:lnTo>
                  <a:lnTo>
                    <a:pt x="1879" y="1928"/>
                  </a:lnTo>
                  <a:lnTo>
                    <a:pt x="1854" y="1936"/>
                  </a:lnTo>
                  <a:lnTo>
                    <a:pt x="1829" y="1942"/>
                  </a:lnTo>
                  <a:lnTo>
                    <a:pt x="1804" y="1948"/>
                  </a:lnTo>
                  <a:lnTo>
                    <a:pt x="1777" y="1951"/>
                  </a:lnTo>
                  <a:lnTo>
                    <a:pt x="1752" y="1957"/>
                  </a:lnTo>
                  <a:lnTo>
                    <a:pt x="1725" y="1961"/>
                  </a:lnTo>
                  <a:lnTo>
                    <a:pt x="1701" y="1965"/>
                  </a:lnTo>
                  <a:lnTo>
                    <a:pt x="1676" y="1969"/>
                  </a:lnTo>
                  <a:lnTo>
                    <a:pt x="1649" y="1971"/>
                  </a:lnTo>
                  <a:lnTo>
                    <a:pt x="1624" y="1975"/>
                  </a:lnTo>
                  <a:lnTo>
                    <a:pt x="1597" y="1976"/>
                  </a:lnTo>
                  <a:lnTo>
                    <a:pt x="1570" y="1978"/>
                  </a:lnTo>
                  <a:lnTo>
                    <a:pt x="1545" y="1978"/>
                  </a:lnTo>
                  <a:lnTo>
                    <a:pt x="1518" y="1980"/>
                  </a:lnTo>
                  <a:lnTo>
                    <a:pt x="1493" y="1980"/>
                  </a:lnTo>
                  <a:lnTo>
                    <a:pt x="1466" y="1980"/>
                  </a:lnTo>
                  <a:lnTo>
                    <a:pt x="1441" y="1978"/>
                  </a:lnTo>
                  <a:lnTo>
                    <a:pt x="1415" y="1978"/>
                  </a:lnTo>
                  <a:lnTo>
                    <a:pt x="1388" y="1976"/>
                  </a:lnTo>
                  <a:lnTo>
                    <a:pt x="1363" y="1975"/>
                  </a:lnTo>
                  <a:lnTo>
                    <a:pt x="1336" y="1971"/>
                  </a:lnTo>
                  <a:lnTo>
                    <a:pt x="1311" y="1969"/>
                  </a:lnTo>
                  <a:lnTo>
                    <a:pt x="1284" y="1965"/>
                  </a:lnTo>
                  <a:lnTo>
                    <a:pt x="1259" y="1961"/>
                  </a:lnTo>
                  <a:lnTo>
                    <a:pt x="1234" y="1957"/>
                  </a:lnTo>
                  <a:lnTo>
                    <a:pt x="1207" y="1951"/>
                  </a:lnTo>
                  <a:lnTo>
                    <a:pt x="1182" y="1948"/>
                  </a:lnTo>
                  <a:lnTo>
                    <a:pt x="1157" y="1942"/>
                  </a:lnTo>
                  <a:lnTo>
                    <a:pt x="1132" y="1936"/>
                  </a:lnTo>
                  <a:lnTo>
                    <a:pt x="1106" y="1928"/>
                  </a:lnTo>
                  <a:lnTo>
                    <a:pt x="1081" y="1923"/>
                  </a:lnTo>
                  <a:lnTo>
                    <a:pt x="1056" y="1915"/>
                  </a:lnTo>
                  <a:lnTo>
                    <a:pt x="1031" y="1907"/>
                  </a:lnTo>
                  <a:lnTo>
                    <a:pt x="1006" y="1898"/>
                  </a:lnTo>
                  <a:lnTo>
                    <a:pt x="983" y="1890"/>
                  </a:lnTo>
                  <a:lnTo>
                    <a:pt x="958" y="1880"/>
                  </a:lnTo>
                  <a:lnTo>
                    <a:pt x="933" y="1871"/>
                  </a:lnTo>
                  <a:lnTo>
                    <a:pt x="910" y="1861"/>
                  </a:lnTo>
                  <a:lnTo>
                    <a:pt x="885" y="1850"/>
                  </a:lnTo>
                  <a:lnTo>
                    <a:pt x="862" y="1840"/>
                  </a:lnTo>
                  <a:lnTo>
                    <a:pt x="839" y="1829"/>
                  </a:lnTo>
                  <a:lnTo>
                    <a:pt x="816" y="1817"/>
                  </a:lnTo>
                  <a:lnTo>
                    <a:pt x="793" y="1806"/>
                  </a:lnTo>
                  <a:lnTo>
                    <a:pt x="770" y="1792"/>
                  </a:lnTo>
                  <a:lnTo>
                    <a:pt x="747" y="1779"/>
                  </a:lnTo>
                  <a:lnTo>
                    <a:pt x="724" y="1767"/>
                  </a:lnTo>
                  <a:lnTo>
                    <a:pt x="701" y="1752"/>
                  </a:lnTo>
                  <a:lnTo>
                    <a:pt x="679" y="1738"/>
                  </a:lnTo>
                  <a:lnTo>
                    <a:pt x="658" y="1725"/>
                  </a:lnTo>
                  <a:lnTo>
                    <a:pt x="637" y="1710"/>
                  </a:lnTo>
                  <a:lnTo>
                    <a:pt x="614" y="1694"/>
                  </a:lnTo>
                  <a:lnTo>
                    <a:pt x="595" y="1679"/>
                  </a:lnTo>
                  <a:lnTo>
                    <a:pt x="574" y="1664"/>
                  </a:lnTo>
                  <a:lnTo>
                    <a:pt x="553" y="1646"/>
                  </a:lnTo>
                  <a:lnTo>
                    <a:pt x="534" y="1631"/>
                  </a:lnTo>
                  <a:lnTo>
                    <a:pt x="512" y="1614"/>
                  </a:lnTo>
                  <a:lnTo>
                    <a:pt x="493" y="1596"/>
                  </a:lnTo>
                  <a:lnTo>
                    <a:pt x="474" y="1579"/>
                  </a:lnTo>
                  <a:lnTo>
                    <a:pt x="455" y="1560"/>
                  </a:lnTo>
                  <a:lnTo>
                    <a:pt x="438" y="1543"/>
                  </a:lnTo>
                  <a:lnTo>
                    <a:pt x="418" y="1524"/>
                  </a:lnTo>
                  <a:lnTo>
                    <a:pt x="401" y="1504"/>
                  </a:lnTo>
                  <a:lnTo>
                    <a:pt x="384" y="1485"/>
                  </a:lnTo>
                  <a:lnTo>
                    <a:pt x="367" y="1466"/>
                  </a:lnTo>
                  <a:lnTo>
                    <a:pt x="349" y="1447"/>
                  </a:lnTo>
                  <a:lnTo>
                    <a:pt x="332" y="1426"/>
                  </a:lnTo>
                  <a:lnTo>
                    <a:pt x="317" y="1406"/>
                  </a:lnTo>
                  <a:lnTo>
                    <a:pt x="299" y="1385"/>
                  </a:lnTo>
                  <a:lnTo>
                    <a:pt x="284" y="1364"/>
                  </a:lnTo>
                  <a:lnTo>
                    <a:pt x="269" y="1343"/>
                  </a:lnTo>
                  <a:lnTo>
                    <a:pt x="255" y="1322"/>
                  </a:lnTo>
                  <a:lnTo>
                    <a:pt x="240" y="1299"/>
                  </a:lnTo>
                  <a:lnTo>
                    <a:pt x="226" y="1278"/>
                  </a:lnTo>
                  <a:lnTo>
                    <a:pt x="213" y="1255"/>
                  </a:lnTo>
                  <a:lnTo>
                    <a:pt x="200" y="1234"/>
                  </a:lnTo>
                  <a:lnTo>
                    <a:pt x="186" y="1211"/>
                  </a:lnTo>
                  <a:lnTo>
                    <a:pt x="175" y="1188"/>
                  </a:lnTo>
                  <a:lnTo>
                    <a:pt x="163" y="1165"/>
                  </a:lnTo>
                  <a:lnTo>
                    <a:pt x="150" y="1142"/>
                  </a:lnTo>
                  <a:lnTo>
                    <a:pt x="140" y="1117"/>
                  </a:lnTo>
                  <a:lnTo>
                    <a:pt x="129" y="1094"/>
                  </a:lnTo>
                  <a:lnTo>
                    <a:pt x="119" y="1069"/>
                  </a:lnTo>
                  <a:lnTo>
                    <a:pt x="107" y="1046"/>
                  </a:lnTo>
                  <a:lnTo>
                    <a:pt x="98" y="1021"/>
                  </a:lnTo>
                  <a:lnTo>
                    <a:pt x="90" y="998"/>
                  </a:lnTo>
                  <a:lnTo>
                    <a:pt x="81" y="973"/>
                  </a:lnTo>
                  <a:lnTo>
                    <a:pt x="73" y="948"/>
                  </a:lnTo>
                  <a:lnTo>
                    <a:pt x="65" y="923"/>
                  </a:lnTo>
                  <a:lnTo>
                    <a:pt x="57" y="898"/>
                  </a:lnTo>
                  <a:lnTo>
                    <a:pt x="50" y="873"/>
                  </a:lnTo>
                  <a:lnTo>
                    <a:pt x="44" y="848"/>
                  </a:lnTo>
                  <a:lnTo>
                    <a:pt x="38" y="821"/>
                  </a:lnTo>
                  <a:lnTo>
                    <a:pt x="33" y="796"/>
                  </a:lnTo>
                  <a:lnTo>
                    <a:pt x="27" y="771"/>
                  </a:lnTo>
                  <a:lnTo>
                    <a:pt x="23" y="744"/>
                  </a:lnTo>
                  <a:lnTo>
                    <a:pt x="17" y="719"/>
                  </a:lnTo>
                  <a:lnTo>
                    <a:pt x="13" y="695"/>
                  </a:lnTo>
                  <a:lnTo>
                    <a:pt x="11" y="668"/>
                  </a:lnTo>
                  <a:lnTo>
                    <a:pt x="8" y="643"/>
                  </a:lnTo>
                  <a:lnTo>
                    <a:pt x="6" y="616"/>
                  </a:lnTo>
                  <a:lnTo>
                    <a:pt x="4" y="591"/>
                  </a:lnTo>
                  <a:lnTo>
                    <a:pt x="2" y="564"/>
                  </a:lnTo>
                  <a:lnTo>
                    <a:pt x="0" y="537"/>
                  </a:lnTo>
                  <a:lnTo>
                    <a:pt x="0" y="512"/>
                  </a:lnTo>
                  <a:lnTo>
                    <a:pt x="0" y="485"/>
                  </a:lnTo>
                  <a:lnTo>
                    <a:pt x="0" y="460"/>
                  </a:lnTo>
                  <a:lnTo>
                    <a:pt x="0" y="434"/>
                  </a:lnTo>
                  <a:lnTo>
                    <a:pt x="2" y="409"/>
                  </a:lnTo>
                  <a:lnTo>
                    <a:pt x="4" y="382"/>
                  </a:lnTo>
                  <a:lnTo>
                    <a:pt x="6" y="355"/>
                  </a:lnTo>
                  <a:lnTo>
                    <a:pt x="8" y="330"/>
                  </a:lnTo>
                  <a:lnTo>
                    <a:pt x="11" y="303"/>
                  </a:lnTo>
                  <a:lnTo>
                    <a:pt x="13" y="278"/>
                  </a:lnTo>
                  <a:lnTo>
                    <a:pt x="17" y="251"/>
                  </a:lnTo>
                  <a:lnTo>
                    <a:pt x="23" y="226"/>
                  </a:lnTo>
                  <a:lnTo>
                    <a:pt x="27" y="201"/>
                  </a:lnTo>
                  <a:lnTo>
                    <a:pt x="33" y="174"/>
                  </a:lnTo>
                  <a:lnTo>
                    <a:pt x="38" y="150"/>
                  </a:lnTo>
                  <a:lnTo>
                    <a:pt x="44" y="125"/>
                  </a:lnTo>
                  <a:lnTo>
                    <a:pt x="50" y="100"/>
                  </a:lnTo>
                  <a:lnTo>
                    <a:pt x="57" y="75"/>
                  </a:lnTo>
                  <a:lnTo>
                    <a:pt x="65" y="50"/>
                  </a:lnTo>
                  <a:lnTo>
                    <a:pt x="73" y="25"/>
                  </a:lnTo>
                  <a:lnTo>
                    <a:pt x="81" y="0"/>
                  </a:lnTo>
                  <a:lnTo>
                    <a:pt x="645" y="194"/>
                  </a:lnTo>
                  <a:lnTo>
                    <a:pt x="641" y="209"/>
                  </a:lnTo>
                  <a:lnTo>
                    <a:pt x="635" y="224"/>
                  </a:lnTo>
                  <a:lnTo>
                    <a:pt x="631" y="238"/>
                  </a:lnTo>
                  <a:lnTo>
                    <a:pt x="628" y="253"/>
                  </a:lnTo>
                  <a:lnTo>
                    <a:pt x="624" y="269"/>
                  </a:lnTo>
                  <a:lnTo>
                    <a:pt x="620" y="284"/>
                  </a:lnTo>
                  <a:lnTo>
                    <a:pt x="616" y="299"/>
                  </a:lnTo>
                  <a:lnTo>
                    <a:pt x="612" y="315"/>
                  </a:lnTo>
                  <a:lnTo>
                    <a:pt x="610" y="330"/>
                  </a:lnTo>
                  <a:lnTo>
                    <a:pt x="606" y="345"/>
                  </a:lnTo>
                  <a:lnTo>
                    <a:pt x="605" y="361"/>
                  </a:lnTo>
                  <a:lnTo>
                    <a:pt x="603" y="376"/>
                  </a:lnTo>
                  <a:lnTo>
                    <a:pt x="601" y="391"/>
                  </a:lnTo>
                  <a:lnTo>
                    <a:pt x="601" y="409"/>
                  </a:lnTo>
                  <a:lnTo>
                    <a:pt x="599" y="424"/>
                  </a:lnTo>
                  <a:lnTo>
                    <a:pt x="597" y="439"/>
                  </a:lnTo>
                  <a:lnTo>
                    <a:pt x="597" y="455"/>
                  </a:lnTo>
                  <a:lnTo>
                    <a:pt x="597" y="470"/>
                  </a:lnTo>
                  <a:lnTo>
                    <a:pt x="597" y="485"/>
                  </a:lnTo>
                  <a:lnTo>
                    <a:pt x="597" y="501"/>
                  </a:lnTo>
                  <a:lnTo>
                    <a:pt x="597" y="518"/>
                  </a:lnTo>
                  <a:lnTo>
                    <a:pt x="597" y="533"/>
                  </a:lnTo>
                  <a:lnTo>
                    <a:pt x="599" y="549"/>
                  </a:lnTo>
                  <a:lnTo>
                    <a:pt x="601" y="564"/>
                  </a:lnTo>
                  <a:lnTo>
                    <a:pt x="601" y="579"/>
                  </a:lnTo>
                  <a:lnTo>
                    <a:pt x="603" y="595"/>
                  </a:lnTo>
                  <a:lnTo>
                    <a:pt x="605" y="610"/>
                  </a:lnTo>
                  <a:lnTo>
                    <a:pt x="606" y="625"/>
                  </a:lnTo>
                  <a:lnTo>
                    <a:pt x="610" y="641"/>
                  </a:lnTo>
                  <a:lnTo>
                    <a:pt x="612" y="656"/>
                  </a:lnTo>
                  <a:lnTo>
                    <a:pt x="616" y="672"/>
                  </a:lnTo>
                  <a:lnTo>
                    <a:pt x="620" y="687"/>
                  </a:lnTo>
                  <a:lnTo>
                    <a:pt x="624" y="702"/>
                  </a:lnTo>
                  <a:lnTo>
                    <a:pt x="628" y="718"/>
                  </a:lnTo>
                  <a:lnTo>
                    <a:pt x="631" y="733"/>
                  </a:lnTo>
                  <a:lnTo>
                    <a:pt x="635" y="748"/>
                  </a:lnTo>
                  <a:lnTo>
                    <a:pt x="641" y="764"/>
                  </a:lnTo>
                  <a:lnTo>
                    <a:pt x="645" y="777"/>
                  </a:lnTo>
                  <a:lnTo>
                    <a:pt x="651" y="792"/>
                  </a:lnTo>
                  <a:lnTo>
                    <a:pt x="656" y="808"/>
                  </a:lnTo>
                  <a:lnTo>
                    <a:pt x="662" y="821"/>
                  </a:lnTo>
                  <a:lnTo>
                    <a:pt x="668" y="837"/>
                  </a:lnTo>
                  <a:lnTo>
                    <a:pt x="674" y="850"/>
                  </a:lnTo>
                  <a:lnTo>
                    <a:pt x="681" y="865"/>
                  </a:lnTo>
                  <a:lnTo>
                    <a:pt x="687" y="879"/>
                  </a:lnTo>
                  <a:lnTo>
                    <a:pt x="695" y="892"/>
                  </a:lnTo>
                  <a:lnTo>
                    <a:pt x="701" y="908"/>
                  </a:lnTo>
                  <a:lnTo>
                    <a:pt x="708" y="921"/>
                  </a:lnTo>
                  <a:lnTo>
                    <a:pt x="716" y="934"/>
                  </a:lnTo>
                  <a:lnTo>
                    <a:pt x="724" y="948"/>
                  </a:lnTo>
                  <a:lnTo>
                    <a:pt x="733" y="961"/>
                  </a:lnTo>
                  <a:lnTo>
                    <a:pt x="741" y="975"/>
                  </a:lnTo>
                  <a:lnTo>
                    <a:pt x="750" y="988"/>
                  </a:lnTo>
                  <a:lnTo>
                    <a:pt x="758" y="1000"/>
                  </a:lnTo>
                  <a:lnTo>
                    <a:pt x="768" y="1013"/>
                  </a:lnTo>
                  <a:lnTo>
                    <a:pt x="777" y="1027"/>
                  </a:lnTo>
                  <a:lnTo>
                    <a:pt x="787" y="1038"/>
                  </a:lnTo>
                  <a:lnTo>
                    <a:pt x="796" y="1050"/>
                  </a:lnTo>
                  <a:lnTo>
                    <a:pt x="806" y="1063"/>
                  </a:lnTo>
                  <a:lnTo>
                    <a:pt x="816" y="1075"/>
                  </a:lnTo>
                  <a:lnTo>
                    <a:pt x="827" y="1086"/>
                  </a:lnTo>
                  <a:lnTo>
                    <a:pt x="837" y="1098"/>
                  </a:lnTo>
                  <a:lnTo>
                    <a:pt x="848" y="1109"/>
                  </a:lnTo>
                  <a:lnTo>
                    <a:pt x="860" y="1121"/>
                  </a:lnTo>
                  <a:lnTo>
                    <a:pt x="869" y="1132"/>
                  </a:lnTo>
                  <a:lnTo>
                    <a:pt x="881" y="1142"/>
                  </a:lnTo>
                  <a:lnTo>
                    <a:pt x="892" y="1153"/>
                  </a:lnTo>
                  <a:lnTo>
                    <a:pt x="904" y="1163"/>
                  </a:lnTo>
                  <a:lnTo>
                    <a:pt x="917" y="1172"/>
                  </a:lnTo>
                  <a:lnTo>
                    <a:pt x="929" y="1184"/>
                  </a:lnTo>
                  <a:lnTo>
                    <a:pt x="940" y="1193"/>
                  </a:lnTo>
                  <a:lnTo>
                    <a:pt x="954" y="1203"/>
                  </a:lnTo>
                  <a:lnTo>
                    <a:pt x="965" y="1211"/>
                  </a:lnTo>
                  <a:lnTo>
                    <a:pt x="979" y="1220"/>
                  </a:lnTo>
                  <a:lnTo>
                    <a:pt x="992" y="1230"/>
                  </a:lnTo>
                  <a:lnTo>
                    <a:pt x="1004" y="1238"/>
                  </a:lnTo>
                  <a:lnTo>
                    <a:pt x="1017" y="1247"/>
                  </a:lnTo>
                  <a:lnTo>
                    <a:pt x="1031" y="1255"/>
                  </a:lnTo>
                  <a:lnTo>
                    <a:pt x="1044" y="1263"/>
                  </a:lnTo>
                  <a:lnTo>
                    <a:pt x="1058" y="1270"/>
                  </a:lnTo>
                  <a:lnTo>
                    <a:pt x="1073" y="1278"/>
                  </a:lnTo>
                  <a:lnTo>
                    <a:pt x="1086" y="1286"/>
                  </a:lnTo>
                  <a:lnTo>
                    <a:pt x="1100" y="1291"/>
                  </a:lnTo>
                  <a:lnTo>
                    <a:pt x="1113" y="1299"/>
                  </a:lnTo>
                  <a:lnTo>
                    <a:pt x="1129" y="1305"/>
                  </a:lnTo>
                  <a:lnTo>
                    <a:pt x="1142" y="1312"/>
                  </a:lnTo>
                  <a:lnTo>
                    <a:pt x="1157" y="1318"/>
                  </a:lnTo>
                  <a:lnTo>
                    <a:pt x="1171" y="1324"/>
                  </a:lnTo>
                  <a:lnTo>
                    <a:pt x="1186" y="1330"/>
                  </a:lnTo>
                  <a:lnTo>
                    <a:pt x="1201" y="1334"/>
                  </a:lnTo>
                  <a:lnTo>
                    <a:pt x="1215" y="1339"/>
                  </a:lnTo>
                  <a:lnTo>
                    <a:pt x="1230" y="1343"/>
                  </a:lnTo>
                  <a:lnTo>
                    <a:pt x="1246" y="1349"/>
                  </a:lnTo>
                  <a:lnTo>
                    <a:pt x="1261" y="1353"/>
                  </a:lnTo>
                  <a:lnTo>
                    <a:pt x="1276" y="1357"/>
                  </a:lnTo>
                  <a:lnTo>
                    <a:pt x="1292" y="1360"/>
                  </a:lnTo>
                  <a:lnTo>
                    <a:pt x="1307" y="1364"/>
                  </a:lnTo>
                  <a:lnTo>
                    <a:pt x="1322" y="1366"/>
                  </a:lnTo>
                  <a:lnTo>
                    <a:pt x="1338" y="1370"/>
                  </a:lnTo>
                  <a:lnTo>
                    <a:pt x="1353" y="1372"/>
                  </a:lnTo>
                  <a:lnTo>
                    <a:pt x="1368" y="1374"/>
                  </a:lnTo>
                  <a:lnTo>
                    <a:pt x="1384" y="1376"/>
                  </a:lnTo>
                  <a:lnTo>
                    <a:pt x="1399" y="1378"/>
                  </a:lnTo>
                  <a:lnTo>
                    <a:pt x="1415" y="1380"/>
                  </a:lnTo>
                  <a:lnTo>
                    <a:pt x="1430" y="1382"/>
                  </a:lnTo>
                  <a:lnTo>
                    <a:pt x="1445" y="1382"/>
                  </a:lnTo>
                  <a:lnTo>
                    <a:pt x="1461" y="1382"/>
                  </a:lnTo>
                  <a:lnTo>
                    <a:pt x="1478" y="1383"/>
                  </a:lnTo>
                  <a:lnTo>
                    <a:pt x="1493" y="1383"/>
                  </a:lnTo>
                  <a:lnTo>
                    <a:pt x="1509" y="1383"/>
                  </a:lnTo>
                  <a:lnTo>
                    <a:pt x="1524" y="1382"/>
                  </a:lnTo>
                  <a:lnTo>
                    <a:pt x="1539" y="1382"/>
                  </a:lnTo>
                  <a:lnTo>
                    <a:pt x="1555" y="1382"/>
                  </a:lnTo>
                  <a:lnTo>
                    <a:pt x="1570" y="1380"/>
                  </a:lnTo>
                  <a:lnTo>
                    <a:pt x="1587" y="1378"/>
                  </a:lnTo>
                  <a:lnTo>
                    <a:pt x="1603" y="1376"/>
                  </a:lnTo>
                  <a:lnTo>
                    <a:pt x="1618" y="1374"/>
                  </a:lnTo>
                  <a:lnTo>
                    <a:pt x="1633" y="1372"/>
                  </a:lnTo>
                  <a:lnTo>
                    <a:pt x="1649" y="1370"/>
                  </a:lnTo>
                  <a:lnTo>
                    <a:pt x="1664" y="1366"/>
                  </a:lnTo>
                  <a:lnTo>
                    <a:pt x="1679" y="1364"/>
                  </a:lnTo>
                  <a:lnTo>
                    <a:pt x="1695" y="1360"/>
                  </a:lnTo>
                  <a:lnTo>
                    <a:pt x="1710" y="1357"/>
                  </a:lnTo>
                  <a:lnTo>
                    <a:pt x="1725" y="1353"/>
                  </a:lnTo>
                  <a:lnTo>
                    <a:pt x="1739" y="1349"/>
                  </a:lnTo>
                  <a:lnTo>
                    <a:pt x="1754" y="1343"/>
                  </a:lnTo>
                  <a:lnTo>
                    <a:pt x="1770" y="1339"/>
                  </a:lnTo>
                  <a:lnTo>
                    <a:pt x="1785" y="1334"/>
                  </a:lnTo>
                  <a:lnTo>
                    <a:pt x="1798" y="1330"/>
                  </a:lnTo>
                  <a:lnTo>
                    <a:pt x="1814" y="1324"/>
                  </a:lnTo>
                  <a:lnTo>
                    <a:pt x="1829" y="1318"/>
                  </a:lnTo>
                  <a:lnTo>
                    <a:pt x="1843" y="1312"/>
                  </a:lnTo>
                  <a:lnTo>
                    <a:pt x="1858" y="1305"/>
                  </a:lnTo>
                  <a:lnTo>
                    <a:pt x="1871" y="1299"/>
                  </a:lnTo>
                  <a:lnTo>
                    <a:pt x="1885" y="1291"/>
                  </a:lnTo>
                  <a:lnTo>
                    <a:pt x="1900" y="1286"/>
                  </a:lnTo>
                  <a:lnTo>
                    <a:pt x="1914" y="1278"/>
                  </a:lnTo>
                  <a:lnTo>
                    <a:pt x="1927" y="1270"/>
                  </a:lnTo>
                  <a:lnTo>
                    <a:pt x="1940" y="1263"/>
                  </a:lnTo>
                  <a:lnTo>
                    <a:pt x="1954" y="1255"/>
                  </a:lnTo>
                  <a:lnTo>
                    <a:pt x="1967" y="1247"/>
                  </a:lnTo>
                  <a:lnTo>
                    <a:pt x="1981" y="1238"/>
                  </a:lnTo>
                  <a:lnTo>
                    <a:pt x="1994" y="1230"/>
                  </a:lnTo>
                  <a:lnTo>
                    <a:pt x="2008" y="1220"/>
                  </a:lnTo>
                  <a:lnTo>
                    <a:pt x="2019" y="1211"/>
                  </a:lnTo>
                  <a:lnTo>
                    <a:pt x="2033" y="1203"/>
                  </a:lnTo>
                  <a:lnTo>
                    <a:pt x="2044" y="1193"/>
                  </a:lnTo>
                  <a:lnTo>
                    <a:pt x="2058" y="1184"/>
                  </a:lnTo>
                  <a:lnTo>
                    <a:pt x="2069" y="1172"/>
                  </a:lnTo>
                  <a:lnTo>
                    <a:pt x="2081" y="1163"/>
                  </a:lnTo>
                  <a:lnTo>
                    <a:pt x="2092" y="1153"/>
                  </a:lnTo>
                  <a:lnTo>
                    <a:pt x="2104" y="1142"/>
                  </a:lnTo>
                  <a:lnTo>
                    <a:pt x="2115" y="1132"/>
                  </a:lnTo>
                  <a:lnTo>
                    <a:pt x="2127" y="1121"/>
                  </a:lnTo>
                  <a:lnTo>
                    <a:pt x="2138" y="1109"/>
                  </a:lnTo>
                  <a:lnTo>
                    <a:pt x="2148" y="1098"/>
                  </a:lnTo>
                  <a:lnTo>
                    <a:pt x="2159" y="1086"/>
                  </a:lnTo>
                  <a:lnTo>
                    <a:pt x="2169" y="1075"/>
                  </a:lnTo>
                  <a:lnTo>
                    <a:pt x="2178" y="1063"/>
                  </a:lnTo>
                  <a:lnTo>
                    <a:pt x="2190" y="1050"/>
                  </a:lnTo>
                  <a:lnTo>
                    <a:pt x="2200" y="1038"/>
                  </a:lnTo>
                  <a:lnTo>
                    <a:pt x="2209" y="1027"/>
                  </a:lnTo>
                  <a:lnTo>
                    <a:pt x="2219" y="1013"/>
                  </a:lnTo>
                  <a:lnTo>
                    <a:pt x="2226" y="1000"/>
                  </a:lnTo>
                  <a:lnTo>
                    <a:pt x="2236" y="988"/>
                  </a:lnTo>
                  <a:lnTo>
                    <a:pt x="2244" y="975"/>
                  </a:lnTo>
                  <a:lnTo>
                    <a:pt x="2253" y="961"/>
                  </a:lnTo>
                  <a:lnTo>
                    <a:pt x="2261" y="948"/>
                  </a:lnTo>
                  <a:lnTo>
                    <a:pt x="2269" y="934"/>
                  </a:lnTo>
                  <a:lnTo>
                    <a:pt x="2276" y="921"/>
                  </a:lnTo>
                  <a:lnTo>
                    <a:pt x="2284" y="908"/>
                  </a:lnTo>
                  <a:lnTo>
                    <a:pt x="2292" y="892"/>
                  </a:lnTo>
                  <a:lnTo>
                    <a:pt x="2297" y="879"/>
                  </a:lnTo>
                  <a:lnTo>
                    <a:pt x="2305" y="865"/>
                  </a:lnTo>
                  <a:lnTo>
                    <a:pt x="2311" y="850"/>
                  </a:lnTo>
                  <a:lnTo>
                    <a:pt x="2319" y="837"/>
                  </a:lnTo>
                  <a:lnTo>
                    <a:pt x="2324" y="821"/>
                  </a:lnTo>
                  <a:lnTo>
                    <a:pt x="2330" y="808"/>
                  </a:lnTo>
                  <a:lnTo>
                    <a:pt x="2336" y="792"/>
                  </a:lnTo>
                  <a:lnTo>
                    <a:pt x="2340" y="777"/>
                  </a:lnTo>
                  <a:lnTo>
                    <a:pt x="2345" y="764"/>
                  </a:lnTo>
                  <a:lnTo>
                    <a:pt x="2349" y="748"/>
                  </a:lnTo>
                  <a:lnTo>
                    <a:pt x="2355" y="733"/>
                  </a:lnTo>
                  <a:lnTo>
                    <a:pt x="2359" y="718"/>
                  </a:lnTo>
                  <a:lnTo>
                    <a:pt x="2363" y="702"/>
                  </a:lnTo>
                  <a:lnTo>
                    <a:pt x="2367" y="687"/>
                  </a:lnTo>
                  <a:lnTo>
                    <a:pt x="2370" y="672"/>
                  </a:lnTo>
                  <a:lnTo>
                    <a:pt x="2372" y="656"/>
                  </a:lnTo>
                  <a:lnTo>
                    <a:pt x="2376" y="641"/>
                  </a:lnTo>
                  <a:lnTo>
                    <a:pt x="2378" y="625"/>
                  </a:lnTo>
                  <a:lnTo>
                    <a:pt x="2380" y="610"/>
                  </a:lnTo>
                  <a:lnTo>
                    <a:pt x="2382" y="595"/>
                  </a:lnTo>
                  <a:lnTo>
                    <a:pt x="2384" y="579"/>
                  </a:lnTo>
                  <a:lnTo>
                    <a:pt x="2386" y="564"/>
                  </a:lnTo>
                  <a:lnTo>
                    <a:pt x="2388" y="549"/>
                  </a:lnTo>
                  <a:lnTo>
                    <a:pt x="2388" y="533"/>
                  </a:lnTo>
                  <a:lnTo>
                    <a:pt x="2388" y="518"/>
                  </a:lnTo>
                  <a:lnTo>
                    <a:pt x="2390" y="501"/>
                  </a:lnTo>
                  <a:lnTo>
                    <a:pt x="2390" y="485"/>
                  </a:lnTo>
                  <a:lnTo>
                    <a:pt x="2390" y="470"/>
                  </a:lnTo>
                  <a:lnTo>
                    <a:pt x="2987" y="460"/>
                  </a:lnTo>
                  <a:close/>
                </a:path>
              </a:pathLst>
            </a:custGeom>
            <a:solidFill>
              <a:srgbClr val="FF9900"/>
            </a:solidFill>
            <a:ln w="12700">
              <a:solidFill>
                <a:srgbClr val="000000"/>
              </a:solidFill>
              <a:prstDash val="solid"/>
              <a:round/>
              <a:headEnd/>
              <a:tailEnd/>
            </a:ln>
          </p:spPr>
          <p:txBody>
            <a:bodyPr/>
            <a:lstStyle/>
            <a:p>
              <a:endParaRPr lang="en-GB"/>
            </a:p>
          </p:txBody>
        </p:sp>
        <p:sp>
          <p:nvSpPr>
            <p:cNvPr id="105494" name="Freeform 22">
              <a:extLst>
                <a:ext uri="{FF2B5EF4-FFF2-40B4-BE49-F238E27FC236}">
                  <a16:creationId xmlns:a16="http://schemas.microsoft.com/office/drawing/2014/main" id="{2174BDC2-5715-43E5-88B6-AE2B9748B71D}"/>
                </a:ext>
              </a:extLst>
            </p:cNvPr>
            <p:cNvSpPr>
              <a:spLocks/>
            </p:cNvSpPr>
            <p:nvPr/>
          </p:nvSpPr>
          <p:spPr bwMode="auto">
            <a:xfrm>
              <a:off x="637" y="1831"/>
              <a:ext cx="643" cy="547"/>
            </a:xfrm>
            <a:custGeom>
              <a:avLst/>
              <a:gdLst>
                <a:gd name="T0" fmla="*/ 17 w 1412"/>
                <a:gd name="T1" fmla="*/ 958 h 1202"/>
                <a:gd name="T2" fmla="*/ 48 w 1412"/>
                <a:gd name="T3" fmla="*/ 887 h 1202"/>
                <a:gd name="T4" fmla="*/ 82 w 1412"/>
                <a:gd name="T5" fmla="*/ 816 h 1202"/>
                <a:gd name="T6" fmla="*/ 119 w 1412"/>
                <a:gd name="T7" fmla="*/ 747 h 1202"/>
                <a:gd name="T8" fmla="*/ 159 w 1412"/>
                <a:gd name="T9" fmla="*/ 680 h 1202"/>
                <a:gd name="T10" fmla="*/ 203 w 1412"/>
                <a:gd name="T11" fmla="*/ 616 h 1202"/>
                <a:gd name="T12" fmla="*/ 251 w 1412"/>
                <a:gd name="T13" fmla="*/ 553 h 1202"/>
                <a:gd name="T14" fmla="*/ 303 w 1412"/>
                <a:gd name="T15" fmla="*/ 494 h 1202"/>
                <a:gd name="T16" fmla="*/ 357 w 1412"/>
                <a:gd name="T17" fmla="*/ 438 h 1202"/>
                <a:gd name="T18" fmla="*/ 412 w 1412"/>
                <a:gd name="T19" fmla="*/ 384 h 1202"/>
                <a:gd name="T20" fmla="*/ 472 w 1412"/>
                <a:gd name="T21" fmla="*/ 332 h 1202"/>
                <a:gd name="T22" fmla="*/ 533 w 1412"/>
                <a:gd name="T23" fmla="*/ 284 h 1202"/>
                <a:gd name="T24" fmla="*/ 598 w 1412"/>
                <a:gd name="T25" fmla="*/ 240 h 1202"/>
                <a:gd name="T26" fmla="*/ 666 w 1412"/>
                <a:gd name="T27" fmla="*/ 200 h 1202"/>
                <a:gd name="T28" fmla="*/ 735 w 1412"/>
                <a:gd name="T29" fmla="*/ 163 h 1202"/>
                <a:gd name="T30" fmla="*/ 804 w 1412"/>
                <a:gd name="T31" fmla="*/ 129 h 1202"/>
                <a:gd name="T32" fmla="*/ 877 w 1412"/>
                <a:gd name="T33" fmla="*/ 98 h 1202"/>
                <a:gd name="T34" fmla="*/ 950 w 1412"/>
                <a:gd name="T35" fmla="*/ 73 h 1202"/>
                <a:gd name="T36" fmla="*/ 1025 w 1412"/>
                <a:gd name="T37" fmla="*/ 50 h 1202"/>
                <a:gd name="T38" fmla="*/ 1101 w 1412"/>
                <a:gd name="T39" fmla="*/ 33 h 1202"/>
                <a:gd name="T40" fmla="*/ 1178 w 1412"/>
                <a:gd name="T41" fmla="*/ 18 h 1202"/>
                <a:gd name="T42" fmla="*/ 1255 w 1412"/>
                <a:gd name="T43" fmla="*/ 8 h 1202"/>
                <a:gd name="T44" fmla="*/ 1334 w 1412"/>
                <a:gd name="T45" fmla="*/ 2 h 1202"/>
                <a:gd name="T46" fmla="*/ 1412 w 1412"/>
                <a:gd name="T47" fmla="*/ 0 h 1202"/>
                <a:gd name="T48" fmla="*/ 1380 w 1412"/>
                <a:gd name="T49" fmla="*/ 597 h 1202"/>
                <a:gd name="T50" fmla="*/ 1334 w 1412"/>
                <a:gd name="T51" fmla="*/ 601 h 1202"/>
                <a:gd name="T52" fmla="*/ 1287 w 1412"/>
                <a:gd name="T53" fmla="*/ 605 h 1202"/>
                <a:gd name="T54" fmla="*/ 1241 w 1412"/>
                <a:gd name="T55" fmla="*/ 613 h 1202"/>
                <a:gd name="T56" fmla="*/ 1195 w 1412"/>
                <a:gd name="T57" fmla="*/ 624 h 1202"/>
                <a:gd name="T58" fmla="*/ 1149 w 1412"/>
                <a:gd name="T59" fmla="*/ 636 h 1202"/>
                <a:gd name="T60" fmla="*/ 1105 w 1412"/>
                <a:gd name="T61" fmla="*/ 651 h 1202"/>
                <a:gd name="T62" fmla="*/ 1061 w 1412"/>
                <a:gd name="T63" fmla="*/ 668 h 1202"/>
                <a:gd name="T64" fmla="*/ 1019 w 1412"/>
                <a:gd name="T65" fmla="*/ 687 h 1202"/>
                <a:gd name="T66" fmla="*/ 977 w 1412"/>
                <a:gd name="T67" fmla="*/ 708 h 1202"/>
                <a:gd name="T68" fmla="*/ 936 w 1412"/>
                <a:gd name="T69" fmla="*/ 733 h 1202"/>
                <a:gd name="T70" fmla="*/ 898 w 1412"/>
                <a:gd name="T71" fmla="*/ 758 h 1202"/>
                <a:gd name="T72" fmla="*/ 859 w 1412"/>
                <a:gd name="T73" fmla="*/ 787 h 1202"/>
                <a:gd name="T74" fmla="*/ 823 w 1412"/>
                <a:gd name="T75" fmla="*/ 816 h 1202"/>
                <a:gd name="T76" fmla="*/ 788 w 1412"/>
                <a:gd name="T77" fmla="*/ 849 h 1202"/>
                <a:gd name="T78" fmla="*/ 756 w 1412"/>
                <a:gd name="T79" fmla="*/ 881 h 1202"/>
                <a:gd name="T80" fmla="*/ 725 w 1412"/>
                <a:gd name="T81" fmla="*/ 918 h 1202"/>
                <a:gd name="T82" fmla="*/ 696 w 1412"/>
                <a:gd name="T83" fmla="*/ 954 h 1202"/>
                <a:gd name="T84" fmla="*/ 669 w 1412"/>
                <a:gd name="T85" fmla="*/ 993 h 1202"/>
                <a:gd name="T86" fmla="*/ 643 w 1412"/>
                <a:gd name="T87" fmla="*/ 1031 h 1202"/>
                <a:gd name="T88" fmla="*/ 620 w 1412"/>
                <a:gd name="T89" fmla="*/ 1073 h 1202"/>
                <a:gd name="T90" fmla="*/ 600 w 1412"/>
                <a:gd name="T91" fmla="*/ 1115 h 1202"/>
                <a:gd name="T92" fmla="*/ 581 w 1412"/>
                <a:gd name="T93" fmla="*/ 1158 h 1202"/>
                <a:gd name="T94" fmla="*/ 564 w 1412"/>
                <a:gd name="T95" fmla="*/ 1202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2" h="1202">
                  <a:moveTo>
                    <a:pt x="0" y="1008"/>
                  </a:moveTo>
                  <a:lnTo>
                    <a:pt x="9" y="983"/>
                  </a:lnTo>
                  <a:lnTo>
                    <a:pt x="17" y="958"/>
                  </a:lnTo>
                  <a:lnTo>
                    <a:pt x="26" y="935"/>
                  </a:lnTo>
                  <a:lnTo>
                    <a:pt x="38" y="910"/>
                  </a:lnTo>
                  <a:lnTo>
                    <a:pt x="48" y="887"/>
                  </a:lnTo>
                  <a:lnTo>
                    <a:pt x="59" y="862"/>
                  </a:lnTo>
                  <a:lnTo>
                    <a:pt x="69" y="839"/>
                  </a:lnTo>
                  <a:lnTo>
                    <a:pt x="82" y="816"/>
                  </a:lnTo>
                  <a:lnTo>
                    <a:pt x="94" y="793"/>
                  </a:lnTo>
                  <a:lnTo>
                    <a:pt x="105" y="770"/>
                  </a:lnTo>
                  <a:lnTo>
                    <a:pt x="119" y="747"/>
                  </a:lnTo>
                  <a:lnTo>
                    <a:pt x="132" y="724"/>
                  </a:lnTo>
                  <a:lnTo>
                    <a:pt x="145" y="703"/>
                  </a:lnTo>
                  <a:lnTo>
                    <a:pt x="159" y="680"/>
                  </a:lnTo>
                  <a:lnTo>
                    <a:pt x="174" y="659"/>
                  </a:lnTo>
                  <a:lnTo>
                    <a:pt x="188" y="637"/>
                  </a:lnTo>
                  <a:lnTo>
                    <a:pt x="203" y="616"/>
                  </a:lnTo>
                  <a:lnTo>
                    <a:pt x="218" y="595"/>
                  </a:lnTo>
                  <a:lnTo>
                    <a:pt x="236" y="574"/>
                  </a:lnTo>
                  <a:lnTo>
                    <a:pt x="251" y="553"/>
                  </a:lnTo>
                  <a:lnTo>
                    <a:pt x="268" y="534"/>
                  </a:lnTo>
                  <a:lnTo>
                    <a:pt x="286" y="515"/>
                  </a:lnTo>
                  <a:lnTo>
                    <a:pt x="303" y="494"/>
                  </a:lnTo>
                  <a:lnTo>
                    <a:pt x="320" y="474"/>
                  </a:lnTo>
                  <a:lnTo>
                    <a:pt x="337" y="455"/>
                  </a:lnTo>
                  <a:lnTo>
                    <a:pt x="357" y="438"/>
                  </a:lnTo>
                  <a:lnTo>
                    <a:pt x="374" y="419"/>
                  </a:lnTo>
                  <a:lnTo>
                    <a:pt x="393" y="401"/>
                  </a:lnTo>
                  <a:lnTo>
                    <a:pt x="412" y="384"/>
                  </a:lnTo>
                  <a:lnTo>
                    <a:pt x="431" y="367"/>
                  </a:lnTo>
                  <a:lnTo>
                    <a:pt x="453" y="350"/>
                  </a:lnTo>
                  <a:lnTo>
                    <a:pt x="472" y="332"/>
                  </a:lnTo>
                  <a:lnTo>
                    <a:pt x="493" y="317"/>
                  </a:lnTo>
                  <a:lnTo>
                    <a:pt x="514" y="302"/>
                  </a:lnTo>
                  <a:lnTo>
                    <a:pt x="533" y="284"/>
                  </a:lnTo>
                  <a:lnTo>
                    <a:pt x="556" y="271"/>
                  </a:lnTo>
                  <a:lnTo>
                    <a:pt x="577" y="256"/>
                  </a:lnTo>
                  <a:lnTo>
                    <a:pt x="598" y="240"/>
                  </a:lnTo>
                  <a:lnTo>
                    <a:pt x="620" y="227"/>
                  </a:lnTo>
                  <a:lnTo>
                    <a:pt x="643" y="213"/>
                  </a:lnTo>
                  <a:lnTo>
                    <a:pt x="666" y="200"/>
                  </a:lnTo>
                  <a:lnTo>
                    <a:pt x="689" y="187"/>
                  </a:lnTo>
                  <a:lnTo>
                    <a:pt x="712" y="175"/>
                  </a:lnTo>
                  <a:lnTo>
                    <a:pt x="735" y="163"/>
                  </a:lnTo>
                  <a:lnTo>
                    <a:pt x="758" y="152"/>
                  </a:lnTo>
                  <a:lnTo>
                    <a:pt x="781" y="140"/>
                  </a:lnTo>
                  <a:lnTo>
                    <a:pt x="804" y="129"/>
                  </a:lnTo>
                  <a:lnTo>
                    <a:pt x="829" y="119"/>
                  </a:lnTo>
                  <a:lnTo>
                    <a:pt x="852" y="108"/>
                  </a:lnTo>
                  <a:lnTo>
                    <a:pt x="877" y="98"/>
                  </a:lnTo>
                  <a:lnTo>
                    <a:pt x="902" y="91"/>
                  </a:lnTo>
                  <a:lnTo>
                    <a:pt x="925" y="81"/>
                  </a:lnTo>
                  <a:lnTo>
                    <a:pt x="950" y="73"/>
                  </a:lnTo>
                  <a:lnTo>
                    <a:pt x="975" y="66"/>
                  </a:lnTo>
                  <a:lnTo>
                    <a:pt x="1000" y="58"/>
                  </a:lnTo>
                  <a:lnTo>
                    <a:pt x="1025" y="50"/>
                  </a:lnTo>
                  <a:lnTo>
                    <a:pt x="1051" y="45"/>
                  </a:lnTo>
                  <a:lnTo>
                    <a:pt x="1076" y="39"/>
                  </a:lnTo>
                  <a:lnTo>
                    <a:pt x="1101" y="33"/>
                  </a:lnTo>
                  <a:lnTo>
                    <a:pt x="1126" y="27"/>
                  </a:lnTo>
                  <a:lnTo>
                    <a:pt x="1153" y="23"/>
                  </a:lnTo>
                  <a:lnTo>
                    <a:pt x="1178" y="18"/>
                  </a:lnTo>
                  <a:lnTo>
                    <a:pt x="1203" y="14"/>
                  </a:lnTo>
                  <a:lnTo>
                    <a:pt x="1230" y="12"/>
                  </a:lnTo>
                  <a:lnTo>
                    <a:pt x="1255" y="8"/>
                  </a:lnTo>
                  <a:lnTo>
                    <a:pt x="1282" y="6"/>
                  </a:lnTo>
                  <a:lnTo>
                    <a:pt x="1307" y="4"/>
                  </a:lnTo>
                  <a:lnTo>
                    <a:pt x="1334" y="2"/>
                  </a:lnTo>
                  <a:lnTo>
                    <a:pt x="1360" y="0"/>
                  </a:lnTo>
                  <a:lnTo>
                    <a:pt x="1385" y="0"/>
                  </a:lnTo>
                  <a:lnTo>
                    <a:pt x="1412" y="0"/>
                  </a:lnTo>
                  <a:lnTo>
                    <a:pt x="1412" y="597"/>
                  </a:lnTo>
                  <a:lnTo>
                    <a:pt x="1397" y="597"/>
                  </a:lnTo>
                  <a:lnTo>
                    <a:pt x="1380" y="597"/>
                  </a:lnTo>
                  <a:lnTo>
                    <a:pt x="1364" y="597"/>
                  </a:lnTo>
                  <a:lnTo>
                    <a:pt x="1349" y="599"/>
                  </a:lnTo>
                  <a:lnTo>
                    <a:pt x="1334" y="601"/>
                  </a:lnTo>
                  <a:lnTo>
                    <a:pt x="1318" y="601"/>
                  </a:lnTo>
                  <a:lnTo>
                    <a:pt x="1303" y="603"/>
                  </a:lnTo>
                  <a:lnTo>
                    <a:pt x="1287" y="605"/>
                  </a:lnTo>
                  <a:lnTo>
                    <a:pt x="1272" y="607"/>
                  </a:lnTo>
                  <a:lnTo>
                    <a:pt x="1257" y="611"/>
                  </a:lnTo>
                  <a:lnTo>
                    <a:pt x="1241" y="613"/>
                  </a:lnTo>
                  <a:lnTo>
                    <a:pt x="1226" y="616"/>
                  </a:lnTo>
                  <a:lnTo>
                    <a:pt x="1211" y="620"/>
                  </a:lnTo>
                  <a:lnTo>
                    <a:pt x="1195" y="624"/>
                  </a:lnTo>
                  <a:lnTo>
                    <a:pt x="1180" y="628"/>
                  </a:lnTo>
                  <a:lnTo>
                    <a:pt x="1165" y="632"/>
                  </a:lnTo>
                  <a:lnTo>
                    <a:pt x="1149" y="636"/>
                  </a:lnTo>
                  <a:lnTo>
                    <a:pt x="1134" y="641"/>
                  </a:lnTo>
                  <a:lnTo>
                    <a:pt x="1120" y="645"/>
                  </a:lnTo>
                  <a:lnTo>
                    <a:pt x="1105" y="651"/>
                  </a:lnTo>
                  <a:lnTo>
                    <a:pt x="1090" y="657"/>
                  </a:lnTo>
                  <a:lnTo>
                    <a:pt x="1076" y="662"/>
                  </a:lnTo>
                  <a:lnTo>
                    <a:pt x="1061" y="668"/>
                  </a:lnTo>
                  <a:lnTo>
                    <a:pt x="1048" y="674"/>
                  </a:lnTo>
                  <a:lnTo>
                    <a:pt x="1032" y="682"/>
                  </a:lnTo>
                  <a:lnTo>
                    <a:pt x="1019" y="687"/>
                  </a:lnTo>
                  <a:lnTo>
                    <a:pt x="1005" y="695"/>
                  </a:lnTo>
                  <a:lnTo>
                    <a:pt x="992" y="701"/>
                  </a:lnTo>
                  <a:lnTo>
                    <a:pt x="977" y="708"/>
                  </a:lnTo>
                  <a:lnTo>
                    <a:pt x="963" y="716"/>
                  </a:lnTo>
                  <a:lnTo>
                    <a:pt x="950" y="726"/>
                  </a:lnTo>
                  <a:lnTo>
                    <a:pt x="936" y="733"/>
                  </a:lnTo>
                  <a:lnTo>
                    <a:pt x="923" y="741"/>
                  </a:lnTo>
                  <a:lnTo>
                    <a:pt x="911" y="751"/>
                  </a:lnTo>
                  <a:lnTo>
                    <a:pt x="898" y="758"/>
                  </a:lnTo>
                  <a:lnTo>
                    <a:pt x="884" y="768"/>
                  </a:lnTo>
                  <a:lnTo>
                    <a:pt x="873" y="778"/>
                  </a:lnTo>
                  <a:lnTo>
                    <a:pt x="859" y="787"/>
                  </a:lnTo>
                  <a:lnTo>
                    <a:pt x="848" y="797"/>
                  </a:lnTo>
                  <a:lnTo>
                    <a:pt x="836" y="806"/>
                  </a:lnTo>
                  <a:lnTo>
                    <a:pt x="823" y="816"/>
                  </a:lnTo>
                  <a:lnTo>
                    <a:pt x="811" y="827"/>
                  </a:lnTo>
                  <a:lnTo>
                    <a:pt x="800" y="837"/>
                  </a:lnTo>
                  <a:lnTo>
                    <a:pt x="788" y="849"/>
                  </a:lnTo>
                  <a:lnTo>
                    <a:pt x="779" y="860"/>
                  </a:lnTo>
                  <a:lnTo>
                    <a:pt x="767" y="870"/>
                  </a:lnTo>
                  <a:lnTo>
                    <a:pt x="756" y="881"/>
                  </a:lnTo>
                  <a:lnTo>
                    <a:pt x="746" y="893"/>
                  </a:lnTo>
                  <a:lnTo>
                    <a:pt x="735" y="906"/>
                  </a:lnTo>
                  <a:lnTo>
                    <a:pt x="725" y="918"/>
                  </a:lnTo>
                  <a:lnTo>
                    <a:pt x="715" y="929"/>
                  </a:lnTo>
                  <a:lnTo>
                    <a:pt x="706" y="941"/>
                  </a:lnTo>
                  <a:lnTo>
                    <a:pt x="696" y="954"/>
                  </a:lnTo>
                  <a:lnTo>
                    <a:pt x="687" y="966"/>
                  </a:lnTo>
                  <a:lnTo>
                    <a:pt x="677" y="979"/>
                  </a:lnTo>
                  <a:lnTo>
                    <a:pt x="669" y="993"/>
                  </a:lnTo>
                  <a:lnTo>
                    <a:pt x="660" y="1006"/>
                  </a:lnTo>
                  <a:lnTo>
                    <a:pt x="652" y="1019"/>
                  </a:lnTo>
                  <a:lnTo>
                    <a:pt x="643" y="1031"/>
                  </a:lnTo>
                  <a:lnTo>
                    <a:pt x="635" y="1044"/>
                  </a:lnTo>
                  <a:lnTo>
                    <a:pt x="627" y="1060"/>
                  </a:lnTo>
                  <a:lnTo>
                    <a:pt x="620" y="1073"/>
                  </a:lnTo>
                  <a:lnTo>
                    <a:pt x="614" y="1087"/>
                  </a:lnTo>
                  <a:lnTo>
                    <a:pt x="606" y="1100"/>
                  </a:lnTo>
                  <a:lnTo>
                    <a:pt x="600" y="1115"/>
                  </a:lnTo>
                  <a:lnTo>
                    <a:pt x="593" y="1129"/>
                  </a:lnTo>
                  <a:lnTo>
                    <a:pt x="587" y="1144"/>
                  </a:lnTo>
                  <a:lnTo>
                    <a:pt x="581" y="1158"/>
                  </a:lnTo>
                  <a:lnTo>
                    <a:pt x="575" y="1173"/>
                  </a:lnTo>
                  <a:lnTo>
                    <a:pt x="570" y="1186"/>
                  </a:lnTo>
                  <a:lnTo>
                    <a:pt x="564" y="1202"/>
                  </a:lnTo>
                  <a:lnTo>
                    <a:pt x="0" y="1008"/>
                  </a:lnTo>
                  <a:close/>
                </a:path>
              </a:pathLst>
            </a:custGeom>
            <a:solidFill>
              <a:schemeClr val="hlink"/>
            </a:solidFill>
            <a:ln w="12700">
              <a:solidFill>
                <a:srgbClr val="000000"/>
              </a:solidFill>
              <a:prstDash val="solid"/>
              <a:round/>
              <a:headEnd/>
              <a:tailEnd/>
            </a:ln>
          </p:spPr>
          <p:txBody>
            <a:bodyPr/>
            <a:lstStyle/>
            <a:p>
              <a:endParaRPr lang="en-GB"/>
            </a:p>
          </p:txBody>
        </p:sp>
        <p:sp>
          <p:nvSpPr>
            <p:cNvPr id="105496" name="Rectangle 24">
              <a:extLst>
                <a:ext uri="{FF2B5EF4-FFF2-40B4-BE49-F238E27FC236}">
                  <a16:creationId xmlns:a16="http://schemas.microsoft.com/office/drawing/2014/main" id="{719D84AD-0D98-4C0E-BB64-D6B862B86351}"/>
                </a:ext>
              </a:extLst>
            </p:cNvPr>
            <p:cNvSpPr>
              <a:spLocks noChangeArrowheads="1"/>
            </p:cNvSpPr>
            <p:nvPr/>
          </p:nvSpPr>
          <p:spPr bwMode="auto">
            <a:xfrm>
              <a:off x="1649" y="2200"/>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14%</a:t>
              </a:r>
              <a:endParaRPr lang="en-GB" altLang="en-US" sz="1400" b="1"/>
            </a:p>
          </p:txBody>
        </p:sp>
        <p:sp>
          <p:nvSpPr>
            <p:cNvPr id="105497" name="Rectangle 25">
              <a:extLst>
                <a:ext uri="{FF2B5EF4-FFF2-40B4-BE49-F238E27FC236}">
                  <a16:creationId xmlns:a16="http://schemas.microsoft.com/office/drawing/2014/main" id="{7A860E3F-B3C7-4C87-AEA6-92A6142C144D}"/>
                </a:ext>
              </a:extLst>
            </p:cNvPr>
            <p:cNvSpPr>
              <a:spLocks noChangeArrowheads="1"/>
            </p:cNvSpPr>
            <p:nvPr/>
          </p:nvSpPr>
          <p:spPr bwMode="auto">
            <a:xfrm>
              <a:off x="1198" y="2965"/>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56%</a:t>
              </a:r>
              <a:endParaRPr lang="en-GB" altLang="en-US" sz="1400" b="1"/>
            </a:p>
          </p:txBody>
        </p:sp>
        <p:sp>
          <p:nvSpPr>
            <p:cNvPr id="105498" name="Rectangle 26">
              <a:extLst>
                <a:ext uri="{FF2B5EF4-FFF2-40B4-BE49-F238E27FC236}">
                  <a16:creationId xmlns:a16="http://schemas.microsoft.com/office/drawing/2014/main" id="{787A9A76-5348-4832-8769-0794B05E4143}"/>
                </a:ext>
              </a:extLst>
            </p:cNvPr>
            <p:cNvSpPr>
              <a:spLocks noChangeArrowheads="1"/>
            </p:cNvSpPr>
            <p:nvPr/>
          </p:nvSpPr>
          <p:spPr bwMode="auto">
            <a:xfrm>
              <a:off x="971" y="1945"/>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20%</a:t>
              </a:r>
              <a:endParaRPr lang="en-GB" altLang="en-US" sz="1400" b="1"/>
            </a:p>
          </p:txBody>
        </p:sp>
      </p:grpSp>
      <p:sp>
        <p:nvSpPr>
          <p:cNvPr id="105474" name="Text Box 2">
            <a:extLst>
              <a:ext uri="{FF2B5EF4-FFF2-40B4-BE49-F238E27FC236}">
                <a16:creationId xmlns:a16="http://schemas.microsoft.com/office/drawing/2014/main" id="{DD984713-8376-4EC3-A57C-E908DB9B4B87}"/>
              </a:ext>
            </a:extLst>
          </p:cNvPr>
          <p:cNvSpPr txBox="1">
            <a:spLocks noChangeArrowheads="1"/>
          </p:cNvSpPr>
          <p:nvPr/>
        </p:nvSpPr>
        <p:spPr bwMode="auto">
          <a:xfrm>
            <a:off x="3536950" y="1358900"/>
            <a:ext cx="2182813" cy="11922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solidFill>
                  <a:srgbClr val="FFFF00"/>
                </a:solidFill>
                <a:effectLst>
                  <a:outerShdw blurRad="38100" dist="38100" dir="2700000" algn="tl">
                    <a:srgbClr val="000000"/>
                  </a:outerShdw>
                </a:effectLst>
              </a:rPr>
              <a:t>More Trouble Looming for Africa</a:t>
            </a:r>
          </a:p>
          <a:p>
            <a:pPr>
              <a:spcBef>
                <a:spcPct val="50000"/>
              </a:spcBef>
            </a:pPr>
            <a:r>
              <a:rPr lang="en-GB" altLang="en-US" sz="1600" b="1">
                <a:solidFill>
                  <a:srgbClr val="FFFF00"/>
                </a:solidFill>
                <a:effectLst>
                  <a:outerShdw blurRad="38100" dist="38100" dir="2700000" algn="tl">
                    <a:srgbClr val="000000"/>
                  </a:outerShdw>
                </a:effectLst>
              </a:rPr>
              <a:t>Urgent Repair Tools Needed</a:t>
            </a:r>
          </a:p>
        </p:txBody>
      </p:sp>
      <p:sp>
        <p:nvSpPr>
          <p:cNvPr id="105475" name="Rectangle 3">
            <a:extLst>
              <a:ext uri="{FF2B5EF4-FFF2-40B4-BE49-F238E27FC236}">
                <a16:creationId xmlns:a16="http://schemas.microsoft.com/office/drawing/2014/main" id="{76B278A4-800D-45D5-8851-A1B998410C49}"/>
              </a:ext>
            </a:extLst>
          </p:cNvPr>
          <p:cNvSpPr>
            <a:spLocks noChangeArrowheads="1"/>
          </p:cNvSpPr>
          <p:nvPr/>
        </p:nvSpPr>
        <p:spPr bwMode="auto">
          <a:xfrm>
            <a:off x="0"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76" name="Rectangle 4">
            <a:extLst>
              <a:ext uri="{FF2B5EF4-FFF2-40B4-BE49-F238E27FC236}">
                <a16:creationId xmlns:a16="http://schemas.microsoft.com/office/drawing/2014/main" id="{05385493-891E-4655-A620-0201E10C20F3}"/>
              </a:ext>
            </a:extLst>
          </p:cNvPr>
          <p:cNvSpPr>
            <a:spLocks noChangeArrowheads="1"/>
          </p:cNvSpPr>
          <p:nvPr/>
        </p:nvSpPr>
        <p:spPr bwMode="auto">
          <a:xfrm>
            <a:off x="0" y="53975"/>
            <a:ext cx="9144000" cy="5857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solidFill>
                  <a:srgbClr val="FAFD00"/>
                </a:solidFill>
                <a:effectLst>
                  <a:outerShdw blurRad="38100" dist="38100" dir="2700000" algn="tl">
                    <a:srgbClr val="000000"/>
                  </a:outerShdw>
                </a:effectLst>
                <a:latin typeface="Tahoma" panose="020B0604030504040204" pitchFamily="34" charset="0"/>
              </a:rPr>
              <a:t>Africa’s Civil Society Challenges: </a:t>
            </a:r>
            <a:r>
              <a:rPr lang="en-US" altLang="en-US" sz="2400" b="1">
                <a:solidFill>
                  <a:srgbClr val="FF6600"/>
                </a:solidFill>
                <a:effectLst>
                  <a:outerShdw blurRad="38100" dist="38100" dir="2700000" algn="tl">
                    <a:srgbClr val="000000"/>
                  </a:outerShdw>
                </a:effectLst>
                <a:latin typeface="Tahoma" panose="020B0604030504040204" pitchFamily="34" charset="0"/>
              </a:rPr>
              <a:t>Economy</a:t>
            </a:r>
          </a:p>
        </p:txBody>
      </p:sp>
      <p:sp>
        <p:nvSpPr>
          <p:cNvPr id="105477" name="Rectangle 5">
            <a:extLst>
              <a:ext uri="{FF2B5EF4-FFF2-40B4-BE49-F238E27FC236}">
                <a16:creationId xmlns:a16="http://schemas.microsoft.com/office/drawing/2014/main" id="{F9F8D2E9-7A36-47F5-8478-A1647C8B1B7A}"/>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78" name="Rectangle 6">
            <a:extLst>
              <a:ext uri="{FF2B5EF4-FFF2-40B4-BE49-F238E27FC236}">
                <a16:creationId xmlns:a16="http://schemas.microsoft.com/office/drawing/2014/main" id="{A2866EFD-E499-45E2-BFE0-0C698BEC7576}"/>
              </a:ext>
            </a:extLst>
          </p:cNvPr>
          <p:cNvSpPr>
            <a:spLocks noChangeArrowheads="1"/>
          </p:cNvSpPr>
          <p:nvPr/>
        </p:nvSpPr>
        <p:spPr bwMode="auto">
          <a:xfrm>
            <a:off x="26988" y="684213"/>
            <a:ext cx="9144000" cy="134937"/>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5557" name="Group 85">
            <a:extLst>
              <a:ext uri="{FF2B5EF4-FFF2-40B4-BE49-F238E27FC236}">
                <a16:creationId xmlns:a16="http://schemas.microsoft.com/office/drawing/2014/main" id="{9DF0C413-5A36-492E-9281-AC5658347822}"/>
              </a:ext>
            </a:extLst>
          </p:cNvPr>
          <p:cNvGrpSpPr>
            <a:grpSpLocks/>
          </p:cNvGrpSpPr>
          <p:nvPr/>
        </p:nvGrpSpPr>
        <p:grpSpPr bwMode="auto">
          <a:xfrm>
            <a:off x="5111750" y="2016125"/>
            <a:ext cx="3925888" cy="3916363"/>
            <a:chOff x="3220" y="1270"/>
            <a:chExt cx="2473" cy="2467"/>
          </a:xfrm>
        </p:grpSpPr>
        <p:sp>
          <p:nvSpPr>
            <p:cNvPr id="105500" name="Oval 28">
              <a:extLst>
                <a:ext uri="{FF2B5EF4-FFF2-40B4-BE49-F238E27FC236}">
                  <a16:creationId xmlns:a16="http://schemas.microsoft.com/office/drawing/2014/main" id="{78FE0DC2-A91F-4320-BC8C-8DB5B3B7F021}"/>
                </a:ext>
              </a:extLst>
            </p:cNvPr>
            <p:cNvSpPr>
              <a:spLocks noChangeArrowheads="1"/>
            </p:cNvSpPr>
            <p:nvPr/>
          </p:nvSpPr>
          <p:spPr bwMode="auto">
            <a:xfrm>
              <a:off x="4071" y="2104"/>
              <a:ext cx="765" cy="76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502" name="Rectangle 30">
              <a:extLst>
                <a:ext uri="{FF2B5EF4-FFF2-40B4-BE49-F238E27FC236}">
                  <a16:creationId xmlns:a16="http://schemas.microsoft.com/office/drawing/2014/main" id="{0B495540-E098-44DA-89B4-E85C3B4107CC}"/>
                </a:ext>
              </a:extLst>
            </p:cNvPr>
            <p:cNvSpPr>
              <a:spLocks noChangeArrowheads="1"/>
            </p:cNvSpPr>
            <p:nvPr/>
          </p:nvSpPr>
          <p:spPr bwMode="auto">
            <a:xfrm>
              <a:off x="4131" y="2323"/>
              <a:ext cx="665"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1200" b="1">
                  <a:solidFill>
                    <a:srgbClr val="000000"/>
                  </a:solidFill>
                  <a:latin typeface="Arial Unicode MS" panose="020B0604020202020204" pitchFamily="34" charset="-128"/>
                </a:rPr>
                <a:t>GDP</a:t>
              </a:r>
            </a:p>
            <a:p>
              <a:r>
                <a:rPr lang="en-US" altLang="en-US" sz="1200" b="1">
                  <a:solidFill>
                    <a:srgbClr val="000000"/>
                  </a:solidFill>
                  <a:latin typeface="Arial Unicode MS" panose="020B0604020202020204" pitchFamily="34" charset="-128"/>
                </a:rPr>
                <a:t>1980 (inner)</a:t>
              </a:r>
            </a:p>
            <a:p>
              <a:r>
                <a:rPr lang="en-US" altLang="en-US" sz="1200" b="1">
                  <a:solidFill>
                    <a:srgbClr val="000000"/>
                  </a:solidFill>
                  <a:latin typeface="Arial Unicode MS" panose="020B0604020202020204" pitchFamily="34" charset="-128"/>
                </a:rPr>
                <a:t>2005 (outer)</a:t>
              </a:r>
              <a:endParaRPr lang="en-US" altLang="en-US" sz="1200" b="1">
                <a:latin typeface="Tahoma" panose="020B0604030504040204" pitchFamily="34" charset="0"/>
              </a:endParaRPr>
            </a:p>
          </p:txBody>
        </p:sp>
        <p:sp>
          <p:nvSpPr>
            <p:cNvPr id="105506" name="Freeform 34">
              <a:extLst>
                <a:ext uri="{FF2B5EF4-FFF2-40B4-BE49-F238E27FC236}">
                  <a16:creationId xmlns:a16="http://schemas.microsoft.com/office/drawing/2014/main" id="{5EADE981-9534-4ADC-8A4D-3C1964FF4F2A}"/>
                </a:ext>
              </a:extLst>
            </p:cNvPr>
            <p:cNvSpPr>
              <a:spLocks/>
            </p:cNvSpPr>
            <p:nvPr/>
          </p:nvSpPr>
          <p:spPr bwMode="auto">
            <a:xfrm>
              <a:off x="4521" y="1270"/>
              <a:ext cx="1172" cy="2104"/>
            </a:xfrm>
            <a:custGeom>
              <a:avLst/>
              <a:gdLst>
                <a:gd name="T0" fmla="*/ 181 w 1413"/>
                <a:gd name="T1" fmla="*/ 15 h 2537"/>
                <a:gd name="T2" fmla="*/ 307 w 1413"/>
                <a:gd name="T3" fmla="*/ 42 h 2537"/>
                <a:gd name="T4" fmla="*/ 432 w 1413"/>
                <a:gd name="T5" fmla="*/ 82 h 2537"/>
                <a:gd name="T6" fmla="*/ 551 w 1413"/>
                <a:gd name="T7" fmla="*/ 132 h 2537"/>
                <a:gd name="T8" fmla="*/ 668 w 1413"/>
                <a:gd name="T9" fmla="*/ 192 h 2537"/>
                <a:gd name="T10" fmla="*/ 777 w 1413"/>
                <a:gd name="T11" fmla="*/ 261 h 2537"/>
                <a:gd name="T12" fmla="*/ 879 w 1413"/>
                <a:gd name="T13" fmla="*/ 341 h 2537"/>
                <a:gd name="T14" fmla="*/ 975 w 1413"/>
                <a:gd name="T15" fmla="*/ 428 h 2537"/>
                <a:gd name="T16" fmla="*/ 1063 w 1413"/>
                <a:gd name="T17" fmla="*/ 524 h 2537"/>
                <a:gd name="T18" fmla="*/ 1142 w 1413"/>
                <a:gd name="T19" fmla="*/ 627 h 2537"/>
                <a:gd name="T20" fmla="*/ 1213 w 1413"/>
                <a:gd name="T21" fmla="*/ 737 h 2537"/>
                <a:gd name="T22" fmla="*/ 1273 w 1413"/>
                <a:gd name="T23" fmla="*/ 852 h 2537"/>
                <a:gd name="T24" fmla="*/ 1323 w 1413"/>
                <a:gd name="T25" fmla="*/ 973 h 2537"/>
                <a:gd name="T26" fmla="*/ 1361 w 1413"/>
                <a:gd name="T27" fmla="*/ 1097 h 2537"/>
                <a:gd name="T28" fmla="*/ 1390 w 1413"/>
                <a:gd name="T29" fmla="*/ 1224 h 2537"/>
                <a:gd name="T30" fmla="*/ 1407 w 1413"/>
                <a:gd name="T31" fmla="*/ 1353 h 2537"/>
                <a:gd name="T32" fmla="*/ 1413 w 1413"/>
                <a:gd name="T33" fmla="*/ 1483 h 2537"/>
                <a:gd name="T34" fmla="*/ 1407 w 1413"/>
                <a:gd name="T35" fmla="*/ 1612 h 2537"/>
                <a:gd name="T36" fmla="*/ 1390 w 1413"/>
                <a:gd name="T37" fmla="*/ 1742 h 2537"/>
                <a:gd name="T38" fmla="*/ 1361 w 1413"/>
                <a:gd name="T39" fmla="*/ 1869 h 2537"/>
                <a:gd name="T40" fmla="*/ 1323 w 1413"/>
                <a:gd name="T41" fmla="*/ 1993 h 2537"/>
                <a:gd name="T42" fmla="*/ 1273 w 1413"/>
                <a:gd name="T43" fmla="*/ 2112 h 2537"/>
                <a:gd name="T44" fmla="*/ 1213 w 1413"/>
                <a:gd name="T45" fmla="*/ 2228 h 2537"/>
                <a:gd name="T46" fmla="*/ 1142 w 1413"/>
                <a:gd name="T47" fmla="*/ 2337 h 2537"/>
                <a:gd name="T48" fmla="*/ 1063 w 1413"/>
                <a:gd name="T49" fmla="*/ 2441 h 2537"/>
                <a:gd name="T50" fmla="*/ 975 w 1413"/>
                <a:gd name="T51" fmla="*/ 2537 h 2537"/>
                <a:gd name="T52" fmla="*/ 484 w 1413"/>
                <a:gd name="T53" fmla="*/ 1970 h 2537"/>
                <a:gd name="T54" fmla="*/ 526 w 1413"/>
                <a:gd name="T55" fmla="*/ 1921 h 2537"/>
                <a:gd name="T56" fmla="*/ 561 w 1413"/>
                <a:gd name="T57" fmla="*/ 1867 h 2537"/>
                <a:gd name="T58" fmla="*/ 591 w 1413"/>
                <a:gd name="T59" fmla="*/ 1809 h 2537"/>
                <a:gd name="T60" fmla="*/ 618 w 1413"/>
                <a:gd name="T61" fmla="*/ 1750 h 2537"/>
                <a:gd name="T62" fmla="*/ 639 w 1413"/>
                <a:gd name="T63" fmla="*/ 1688 h 2537"/>
                <a:gd name="T64" fmla="*/ 655 w 1413"/>
                <a:gd name="T65" fmla="*/ 1625 h 2537"/>
                <a:gd name="T66" fmla="*/ 664 w 1413"/>
                <a:gd name="T67" fmla="*/ 1560 h 2537"/>
                <a:gd name="T68" fmla="*/ 668 w 1413"/>
                <a:gd name="T69" fmla="*/ 1496 h 2537"/>
                <a:gd name="T70" fmla="*/ 666 w 1413"/>
                <a:gd name="T71" fmla="*/ 1431 h 2537"/>
                <a:gd name="T72" fmla="*/ 658 w 1413"/>
                <a:gd name="T73" fmla="*/ 1366 h 2537"/>
                <a:gd name="T74" fmla="*/ 645 w 1413"/>
                <a:gd name="T75" fmla="*/ 1303 h 2537"/>
                <a:gd name="T76" fmla="*/ 628 w 1413"/>
                <a:gd name="T77" fmla="*/ 1239 h 2537"/>
                <a:gd name="T78" fmla="*/ 603 w 1413"/>
                <a:gd name="T79" fmla="*/ 1180 h 2537"/>
                <a:gd name="T80" fmla="*/ 574 w 1413"/>
                <a:gd name="T81" fmla="*/ 1122 h 2537"/>
                <a:gd name="T82" fmla="*/ 539 w 1413"/>
                <a:gd name="T83" fmla="*/ 1067 h 2537"/>
                <a:gd name="T84" fmla="*/ 501 w 1413"/>
                <a:gd name="T85" fmla="*/ 1015 h 2537"/>
                <a:gd name="T86" fmla="*/ 459 w 1413"/>
                <a:gd name="T87" fmla="*/ 965 h 2537"/>
                <a:gd name="T88" fmla="*/ 411 w 1413"/>
                <a:gd name="T89" fmla="*/ 921 h 2537"/>
                <a:gd name="T90" fmla="*/ 361 w 1413"/>
                <a:gd name="T91" fmla="*/ 880 h 2537"/>
                <a:gd name="T92" fmla="*/ 305 w 1413"/>
                <a:gd name="T93" fmla="*/ 844 h 2537"/>
                <a:gd name="T94" fmla="*/ 250 w 1413"/>
                <a:gd name="T95" fmla="*/ 813 h 2537"/>
                <a:gd name="T96" fmla="*/ 188 w 1413"/>
                <a:gd name="T97" fmla="*/ 788 h 2537"/>
                <a:gd name="T98" fmla="*/ 127 w 1413"/>
                <a:gd name="T99" fmla="*/ 767 h 2537"/>
                <a:gd name="T100" fmla="*/ 63 w 1413"/>
                <a:gd name="T101" fmla="*/ 752 h 2537"/>
                <a:gd name="T102" fmla="*/ 0 w 1413"/>
                <a:gd name="T103" fmla="*/ 742 h 2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3" h="2537">
                  <a:moveTo>
                    <a:pt x="77" y="0"/>
                  </a:moveTo>
                  <a:lnTo>
                    <a:pt x="104" y="3"/>
                  </a:lnTo>
                  <a:lnTo>
                    <a:pt x="129" y="5"/>
                  </a:lnTo>
                  <a:lnTo>
                    <a:pt x="156" y="9"/>
                  </a:lnTo>
                  <a:lnTo>
                    <a:pt x="181" y="15"/>
                  </a:lnTo>
                  <a:lnTo>
                    <a:pt x="205" y="19"/>
                  </a:lnTo>
                  <a:lnTo>
                    <a:pt x="232" y="25"/>
                  </a:lnTo>
                  <a:lnTo>
                    <a:pt x="257" y="30"/>
                  </a:lnTo>
                  <a:lnTo>
                    <a:pt x="282" y="36"/>
                  </a:lnTo>
                  <a:lnTo>
                    <a:pt x="307" y="42"/>
                  </a:lnTo>
                  <a:lnTo>
                    <a:pt x="332" y="50"/>
                  </a:lnTo>
                  <a:lnTo>
                    <a:pt x="357" y="57"/>
                  </a:lnTo>
                  <a:lnTo>
                    <a:pt x="382" y="65"/>
                  </a:lnTo>
                  <a:lnTo>
                    <a:pt x="407" y="73"/>
                  </a:lnTo>
                  <a:lnTo>
                    <a:pt x="432" y="82"/>
                  </a:lnTo>
                  <a:lnTo>
                    <a:pt x="457" y="90"/>
                  </a:lnTo>
                  <a:lnTo>
                    <a:pt x="480" y="99"/>
                  </a:lnTo>
                  <a:lnTo>
                    <a:pt x="505" y="111"/>
                  </a:lnTo>
                  <a:lnTo>
                    <a:pt x="528" y="121"/>
                  </a:lnTo>
                  <a:lnTo>
                    <a:pt x="551" y="132"/>
                  </a:lnTo>
                  <a:lnTo>
                    <a:pt x="576" y="142"/>
                  </a:lnTo>
                  <a:lnTo>
                    <a:pt x="599" y="153"/>
                  </a:lnTo>
                  <a:lnTo>
                    <a:pt x="622" y="167"/>
                  </a:lnTo>
                  <a:lnTo>
                    <a:pt x="645" y="178"/>
                  </a:lnTo>
                  <a:lnTo>
                    <a:pt x="668" y="192"/>
                  </a:lnTo>
                  <a:lnTo>
                    <a:pt x="689" y="205"/>
                  </a:lnTo>
                  <a:lnTo>
                    <a:pt x="712" y="218"/>
                  </a:lnTo>
                  <a:lnTo>
                    <a:pt x="733" y="232"/>
                  </a:lnTo>
                  <a:lnTo>
                    <a:pt x="754" y="247"/>
                  </a:lnTo>
                  <a:lnTo>
                    <a:pt x="777" y="261"/>
                  </a:lnTo>
                  <a:lnTo>
                    <a:pt x="799" y="276"/>
                  </a:lnTo>
                  <a:lnTo>
                    <a:pt x="820" y="291"/>
                  </a:lnTo>
                  <a:lnTo>
                    <a:pt x="839" y="307"/>
                  </a:lnTo>
                  <a:lnTo>
                    <a:pt x="860" y="324"/>
                  </a:lnTo>
                  <a:lnTo>
                    <a:pt x="879" y="341"/>
                  </a:lnTo>
                  <a:lnTo>
                    <a:pt x="900" y="357"/>
                  </a:lnTo>
                  <a:lnTo>
                    <a:pt x="920" y="374"/>
                  </a:lnTo>
                  <a:lnTo>
                    <a:pt x="939" y="391"/>
                  </a:lnTo>
                  <a:lnTo>
                    <a:pt x="958" y="410"/>
                  </a:lnTo>
                  <a:lnTo>
                    <a:pt x="975" y="428"/>
                  </a:lnTo>
                  <a:lnTo>
                    <a:pt x="994" y="447"/>
                  </a:lnTo>
                  <a:lnTo>
                    <a:pt x="1012" y="466"/>
                  </a:lnTo>
                  <a:lnTo>
                    <a:pt x="1029" y="485"/>
                  </a:lnTo>
                  <a:lnTo>
                    <a:pt x="1046" y="504"/>
                  </a:lnTo>
                  <a:lnTo>
                    <a:pt x="1063" y="524"/>
                  </a:lnTo>
                  <a:lnTo>
                    <a:pt x="1081" y="545"/>
                  </a:lnTo>
                  <a:lnTo>
                    <a:pt x="1096" y="564"/>
                  </a:lnTo>
                  <a:lnTo>
                    <a:pt x="1111" y="585"/>
                  </a:lnTo>
                  <a:lnTo>
                    <a:pt x="1127" y="606"/>
                  </a:lnTo>
                  <a:lnTo>
                    <a:pt x="1142" y="627"/>
                  </a:lnTo>
                  <a:lnTo>
                    <a:pt x="1158" y="648"/>
                  </a:lnTo>
                  <a:lnTo>
                    <a:pt x="1171" y="671"/>
                  </a:lnTo>
                  <a:lnTo>
                    <a:pt x="1186" y="692"/>
                  </a:lnTo>
                  <a:lnTo>
                    <a:pt x="1200" y="715"/>
                  </a:lnTo>
                  <a:lnTo>
                    <a:pt x="1213" y="737"/>
                  </a:lnTo>
                  <a:lnTo>
                    <a:pt x="1225" y="760"/>
                  </a:lnTo>
                  <a:lnTo>
                    <a:pt x="1238" y="783"/>
                  </a:lnTo>
                  <a:lnTo>
                    <a:pt x="1250" y="806"/>
                  </a:lnTo>
                  <a:lnTo>
                    <a:pt x="1261" y="829"/>
                  </a:lnTo>
                  <a:lnTo>
                    <a:pt x="1273" y="852"/>
                  </a:lnTo>
                  <a:lnTo>
                    <a:pt x="1284" y="877"/>
                  </a:lnTo>
                  <a:lnTo>
                    <a:pt x="1294" y="900"/>
                  </a:lnTo>
                  <a:lnTo>
                    <a:pt x="1303" y="925"/>
                  </a:lnTo>
                  <a:lnTo>
                    <a:pt x="1313" y="948"/>
                  </a:lnTo>
                  <a:lnTo>
                    <a:pt x="1323" y="973"/>
                  </a:lnTo>
                  <a:lnTo>
                    <a:pt x="1330" y="998"/>
                  </a:lnTo>
                  <a:lnTo>
                    <a:pt x="1340" y="1022"/>
                  </a:lnTo>
                  <a:lnTo>
                    <a:pt x="1348" y="1047"/>
                  </a:lnTo>
                  <a:lnTo>
                    <a:pt x="1355" y="1072"/>
                  </a:lnTo>
                  <a:lnTo>
                    <a:pt x="1361" y="1097"/>
                  </a:lnTo>
                  <a:lnTo>
                    <a:pt x="1369" y="1122"/>
                  </a:lnTo>
                  <a:lnTo>
                    <a:pt x="1374" y="1147"/>
                  </a:lnTo>
                  <a:lnTo>
                    <a:pt x="1380" y="1172"/>
                  </a:lnTo>
                  <a:lnTo>
                    <a:pt x="1384" y="1197"/>
                  </a:lnTo>
                  <a:lnTo>
                    <a:pt x="1390" y="1224"/>
                  </a:lnTo>
                  <a:lnTo>
                    <a:pt x="1394" y="1249"/>
                  </a:lnTo>
                  <a:lnTo>
                    <a:pt x="1397" y="1276"/>
                  </a:lnTo>
                  <a:lnTo>
                    <a:pt x="1401" y="1301"/>
                  </a:lnTo>
                  <a:lnTo>
                    <a:pt x="1403" y="1328"/>
                  </a:lnTo>
                  <a:lnTo>
                    <a:pt x="1407" y="1353"/>
                  </a:lnTo>
                  <a:lnTo>
                    <a:pt x="1409" y="1379"/>
                  </a:lnTo>
                  <a:lnTo>
                    <a:pt x="1411" y="1404"/>
                  </a:lnTo>
                  <a:lnTo>
                    <a:pt x="1411" y="1431"/>
                  </a:lnTo>
                  <a:lnTo>
                    <a:pt x="1413" y="1456"/>
                  </a:lnTo>
                  <a:lnTo>
                    <a:pt x="1413" y="1483"/>
                  </a:lnTo>
                  <a:lnTo>
                    <a:pt x="1413" y="1508"/>
                  </a:lnTo>
                  <a:lnTo>
                    <a:pt x="1411" y="1535"/>
                  </a:lnTo>
                  <a:lnTo>
                    <a:pt x="1411" y="1560"/>
                  </a:lnTo>
                  <a:lnTo>
                    <a:pt x="1409" y="1587"/>
                  </a:lnTo>
                  <a:lnTo>
                    <a:pt x="1407" y="1612"/>
                  </a:lnTo>
                  <a:lnTo>
                    <a:pt x="1403" y="1638"/>
                  </a:lnTo>
                  <a:lnTo>
                    <a:pt x="1401" y="1663"/>
                  </a:lnTo>
                  <a:lnTo>
                    <a:pt x="1397" y="1690"/>
                  </a:lnTo>
                  <a:lnTo>
                    <a:pt x="1394" y="1715"/>
                  </a:lnTo>
                  <a:lnTo>
                    <a:pt x="1390" y="1742"/>
                  </a:lnTo>
                  <a:lnTo>
                    <a:pt x="1384" y="1767"/>
                  </a:lnTo>
                  <a:lnTo>
                    <a:pt x="1380" y="1792"/>
                  </a:lnTo>
                  <a:lnTo>
                    <a:pt x="1374" y="1819"/>
                  </a:lnTo>
                  <a:lnTo>
                    <a:pt x="1369" y="1844"/>
                  </a:lnTo>
                  <a:lnTo>
                    <a:pt x="1361" y="1869"/>
                  </a:lnTo>
                  <a:lnTo>
                    <a:pt x="1355" y="1894"/>
                  </a:lnTo>
                  <a:lnTo>
                    <a:pt x="1348" y="1919"/>
                  </a:lnTo>
                  <a:lnTo>
                    <a:pt x="1340" y="1944"/>
                  </a:lnTo>
                  <a:lnTo>
                    <a:pt x="1330" y="1969"/>
                  </a:lnTo>
                  <a:lnTo>
                    <a:pt x="1323" y="1993"/>
                  </a:lnTo>
                  <a:lnTo>
                    <a:pt x="1313" y="2017"/>
                  </a:lnTo>
                  <a:lnTo>
                    <a:pt x="1303" y="2041"/>
                  </a:lnTo>
                  <a:lnTo>
                    <a:pt x="1294" y="2065"/>
                  </a:lnTo>
                  <a:lnTo>
                    <a:pt x="1284" y="2089"/>
                  </a:lnTo>
                  <a:lnTo>
                    <a:pt x="1273" y="2112"/>
                  </a:lnTo>
                  <a:lnTo>
                    <a:pt x="1261" y="2136"/>
                  </a:lnTo>
                  <a:lnTo>
                    <a:pt x="1250" y="2160"/>
                  </a:lnTo>
                  <a:lnTo>
                    <a:pt x="1238" y="2183"/>
                  </a:lnTo>
                  <a:lnTo>
                    <a:pt x="1225" y="2205"/>
                  </a:lnTo>
                  <a:lnTo>
                    <a:pt x="1213" y="2228"/>
                  </a:lnTo>
                  <a:lnTo>
                    <a:pt x="1200" y="2251"/>
                  </a:lnTo>
                  <a:lnTo>
                    <a:pt x="1186" y="2274"/>
                  </a:lnTo>
                  <a:lnTo>
                    <a:pt x="1171" y="2295"/>
                  </a:lnTo>
                  <a:lnTo>
                    <a:pt x="1158" y="2316"/>
                  </a:lnTo>
                  <a:lnTo>
                    <a:pt x="1142" y="2337"/>
                  </a:lnTo>
                  <a:lnTo>
                    <a:pt x="1127" y="2358"/>
                  </a:lnTo>
                  <a:lnTo>
                    <a:pt x="1111" y="2379"/>
                  </a:lnTo>
                  <a:lnTo>
                    <a:pt x="1096" y="2400"/>
                  </a:lnTo>
                  <a:lnTo>
                    <a:pt x="1081" y="2421"/>
                  </a:lnTo>
                  <a:lnTo>
                    <a:pt x="1063" y="2441"/>
                  </a:lnTo>
                  <a:lnTo>
                    <a:pt x="1046" y="2462"/>
                  </a:lnTo>
                  <a:lnTo>
                    <a:pt x="1029" y="2481"/>
                  </a:lnTo>
                  <a:lnTo>
                    <a:pt x="1012" y="2500"/>
                  </a:lnTo>
                  <a:lnTo>
                    <a:pt x="994" y="2519"/>
                  </a:lnTo>
                  <a:lnTo>
                    <a:pt x="975" y="2537"/>
                  </a:lnTo>
                  <a:lnTo>
                    <a:pt x="449" y="2009"/>
                  </a:lnTo>
                  <a:lnTo>
                    <a:pt x="459" y="1999"/>
                  </a:lnTo>
                  <a:lnTo>
                    <a:pt x="467" y="1990"/>
                  </a:lnTo>
                  <a:lnTo>
                    <a:pt x="476" y="1980"/>
                  </a:lnTo>
                  <a:lnTo>
                    <a:pt x="484" y="1970"/>
                  </a:lnTo>
                  <a:lnTo>
                    <a:pt x="493" y="1961"/>
                  </a:lnTo>
                  <a:lnTo>
                    <a:pt x="501" y="1951"/>
                  </a:lnTo>
                  <a:lnTo>
                    <a:pt x="509" y="1942"/>
                  </a:lnTo>
                  <a:lnTo>
                    <a:pt x="518" y="1930"/>
                  </a:lnTo>
                  <a:lnTo>
                    <a:pt x="526" y="1921"/>
                  </a:lnTo>
                  <a:lnTo>
                    <a:pt x="532" y="1909"/>
                  </a:lnTo>
                  <a:lnTo>
                    <a:pt x="539" y="1899"/>
                  </a:lnTo>
                  <a:lnTo>
                    <a:pt x="547" y="1888"/>
                  </a:lnTo>
                  <a:lnTo>
                    <a:pt x="555" y="1876"/>
                  </a:lnTo>
                  <a:lnTo>
                    <a:pt x="561" y="1867"/>
                  </a:lnTo>
                  <a:lnTo>
                    <a:pt x="568" y="1855"/>
                  </a:lnTo>
                  <a:lnTo>
                    <a:pt x="574" y="1844"/>
                  </a:lnTo>
                  <a:lnTo>
                    <a:pt x="580" y="1832"/>
                  </a:lnTo>
                  <a:lnTo>
                    <a:pt x="586" y="1821"/>
                  </a:lnTo>
                  <a:lnTo>
                    <a:pt x="591" y="1809"/>
                  </a:lnTo>
                  <a:lnTo>
                    <a:pt x="597" y="1798"/>
                  </a:lnTo>
                  <a:lnTo>
                    <a:pt x="603" y="1786"/>
                  </a:lnTo>
                  <a:lnTo>
                    <a:pt x="609" y="1773"/>
                  </a:lnTo>
                  <a:lnTo>
                    <a:pt x="612" y="1761"/>
                  </a:lnTo>
                  <a:lnTo>
                    <a:pt x="618" y="1750"/>
                  </a:lnTo>
                  <a:lnTo>
                    <a:pt x="622" y="1736"/>
                  </a:lnTo>
                  <a:lnTo>
                    <a:pt x="628" y="1725"/>
                  </a:lnTo>
                  <a:lnTo>
                    <a:pt x="632" y="1713"/>
                  </a:lnTo>
                  <a:lnTo>
                    <a:pt x="635" y="1700"/>
                  </a:lnTo>
                  <a:lnTo>
                    <a:pt x="639" y="1688"/>
                  </a:lnTo>
                  <a:lnTo>
                    <a:pt x="643" y="1675"/>
                  </a:lnTo>
                  <a:lnTo>
                    <a:pt x="645" y="1663"/>
                  </a:lnTo>
                  <a:lnTo>
                    <a:pt x="649" y="1650"/>
                  </a:lnTo>
                  <a:lnTo>
                    <a:pt x="651" y="1637"/>
                  </a:lnTo>
                  <a:lnTo>
                    <a:pt x="655" y="1625"/>
                  </a:lnTo>
                  <a:lnTo>
                    <a:pt x="657" y="1612"/>
                  </a:lnTo>
                  <a:lnTo>
                    <a:pt x="658" y="1598"/>
                  </a:lnTo>
                  <a:lnTo>
                    <a:pt x="660" y="1587"/>
                  </a:lnTo>
                  <a:lnTo>
                    <a:pt x="662" y="1573"/>
                  </a:lnTo>
                  <a:lnTo>
                    <a:pt x="664" y="1560"/>
                  </a:lnTo>
                  <a:lnTo>
                    <a:pt x="664" y="1548"/>
                  </a:lnTo>
                  <a:lnTo>
                    <a:pt x="666" y="1535"/>
                  </a:lnTo>
                  <a:lnTo>
                    <a:pt x="666" y="1521"/>
                  </a:lnTo>
                  <a:lnTo>
                    <a:pt x="668" y="1508"/>
                  </a:lnTo>
                  <a:lnTo>
                    <a:pt x="668" y="1496"/>
                  </a:lnTo>
                  <a:lnTo>
                    <a:pt x="668" y="1483"/>
                  </a:lnTo>
                  <a:lnTo>
                    <a:pt x="668" y="1470"/>
                  </a:lnTo>
                  <a:lnTo>
                    <a:pt x="668" y="1456"/>
                  </a:lnTo>
                  <a:lnTo>
                    <a:pt x="666" y="1443"/>
                  </a:lnTo>
                  <a:lnTo>
                    <a:pt x="666" y="1431"/>
                  </a:lnTo>
                  <a:lnTo>
                    <a:pt x="664" y="1418"/>
                  </a:lnTo>
                  <a:lnTo>
                    <a:pt x="664" y="1404"/>
                  </a:lnTo>
                  <a:lnTo>
                    <a:pt x="662" y="1391"/>
                  </a:lnTo>
                  <a:lnTo>
                    <a:pt x="660" y="1379"/>
                  </a:lnTo>
                  <a:lnTo>
                    <a:pt x="658" y="1366"/>
                  </a:lnTo>
                  <a:lnTo>
                    <a:pt x="657" y="1353"/>
                  </a:lnTo>
                  <a:lnTo>
                    <a:pt x="655" y="1341"/>
                  </a:lnTo>
                  <a:lnTo>
                    <a:pt x="651" y="1328"/>
                  </a:lnTo>
                  <a:lnTo>
                    <a:pt x="649" y="1314"/>
                  </a:lnTo>
                  <a:lnTo>
                    <a:pt x="645" y="1303"/>
                  </a:lnTo>
                  <a:lnTo>
                    <a:pt x="643" y="1289"/>
                  </a:lnTo>
                  <a:lnTo>
                    <a:pt x="639" y="1278"/>
                  </a:lnTo>
                  <a:lnTo>
                    <a:pt x="635" y="1264"/>
                  </a:lnTo>
                  <a:lnTo>
                    <a:pt x="632" y="1253"/>
                  </a:lnTo>
                  <a:lnTo>
                    <a:pt x="628" y="1239"/>
                  </a:lnTo>
                  <a:lnTo>
                    <a:pt x="622" y="1228"/>
                  </a:lnTo>
                  <a:lnTo>
                    <a:pt x="618" y="1216"/>
                  </a:lnTo>
                  <a:lnTo>
                    <a:pt x="612" y="1203"/>
                  </a:lnTo>
                  <a:lnTo>
                    <a:pt x="609" y="1191"/>
                  </a:lnTo>
                  <a:lnTo>
                    <a:pt x="603" y="1180"/>
                  </a:lnTo>
                  <a:lnTo>
                    <a:pt x="597" y="1168"/>
                  </a:lnTo>
                  <a:lnTo>
                    <a:pt x="591" y="1157"/>
                  </a:lnTo>
                  <a:lnTo>
                    <a:pt x="586" y="1145"/>
                  </a:lnTo>
                  <a:lnTo>
                    <a:pt x="580" y="1134"/>
                  </a:lnTo>
                  <a:lnTo>
                    <a:pt x="574" y="1122"/>
                  </a:lnTo>
                  <a:lnTo>
                    <a:pt x="568" y="1111"/>
                  </a:lnTo>
                  <a:lnTo>
                    <a:pt x="561" y="1099"/>
                  </a:lnTo>
                  <a:lnTo>
                    <a:pt x="555" y="1088"/>
                  </a:lnTo>
                  <a:lnTo>
                    <a:pt x="547" y="1076"/>
                  </a:lnTo>
                  <a:lnTo>
                    <a:pt x="539" y="1067"/>
                  </a:lnTo>
                  <a:lnTo>
                    <a:pt x="532" y="1055"/>
                  </a:lnTo>
                  <a:lnTo>
                    <a:pt x="526" y="1046"/>
                  </a:lnTo>
                  <a:lnTo>
                    <a:pt x="518" y="1034"/>
                  </a:lnTo>
                  <a:lnTo>
                    <a:pt x="509" y="1024"/>
                  </a:lnTo>
                  <a:lnTo>
                    <a:pt x="501" y="1015"/>
                  </a:lnTo>
                  <a:lnTo>
                    <a:pt x="493" y="1003"/>
                  </a:lnTo>
                  <a:lnTo>
                    <a:pt x="484" y="994"/>
                  </a:lnTo>
                  <a:lnTo>
                    <a:pt x="476" y="984"/>
                  </a:lnTo>
                  <a:lnTo>
                    <a:pt x="467" y="975"/>
                  </a:lnTo>
                  <a:lnTo>
                    <a:pt x="459" y="965"/>
                  </a:lnTo>
                  <a:lnTo>
                    <a:pt x="449" y="955"/>
                  </a:lnTo>
                  <a:lnTo>
                    <a:pt x="440" y="948"/>
                  </a:lnTo>
                  <a:lnTo>
                    <a:pt x="430" y="938"/>
                  </a:lnTo>
                  <a:lnTo>
                    <a:pt x="420" y="928"/>
                  </a:lnTo>
                  <a:lnTo>
                    <a:pt x="411" y="921"/>
                  </a:lnTo>
                  <a:lnTo>
                    <a:pt x="401" y="913"/>
                  </a:lnTo>
                  <a:lnTo>
                    <a:pt x="392" y="903"/>
                  </a:lnTo>
                  <a:lnTo>
                    <a:pt x="380" y="896"/>
                  </a:lnTo>
                  <a:lnTo>
                    <a:pt x="371" y="888"/>
                  </a:lnTo>
                  <a:lnTo>
                    <a:pt x="361" y="880"/>
                  </a:lnTo>
                  <a:lnTo>
                    <a:pt x="349" y="873"/>
                  </a:lnTo>
                  <a:lnTo>
                    <a:pt x="338" y="865"/>
                  </a:lnTo>
                  <a:lnTo>
                    <a:pt x="328" y="857"/>
                  </a:lnTo>
                  <a:lnTo>
                    <a:pt x="317" y="852"/>
                  </a:lnTo>
                  <a:lnTo>
                    <a:pt x="305" y="844"/>
                  </a:lnTo>
                  <a:lnTo>
                    <a:pt x="296" y="838"/>
                  </a:lnTo>
                  <a:lnTo>
                    <a:pt x="284" y="831"/>
                  </a:lnTo>
                  <a:lnTo>
                    <a:pt x="273" y="825"/>
                  </a:lnTo>
                  <a:lnTo>
                    <a:pt x="261" y="819"/>
                  </a:lnTo>
                  <a:lnTo>
                    <a:pt x="250" y="813"/>
                  </a:lnTo>
                  <a:lnTo>
                    <a:pt x="236" y="808"/>
                  </a:lnTo>
                  <a:lnTo>
                    <a:pt x="225" y="802"/>
                  </a:lnTo>
                  <a:lnTo>
                    <a:pt x="213" y="798"/>
                  </a:lnTo>
                  <a:lnTo>
                    <a:pt x="202" y="792"/>
                  </a:lnTo>
                  <a:lnTo>
                    <a:pt x="188" y="788"/>
                  </a:lnTo>
                  <a:lnTo>
                    <a:pt x="177" y="783"/>
                  </a:lnTo>
                  <a:lnTo>
                    <a:pt x="165" y="779"/>
                  </a:lnTo>
                  <a:lnTo>
                    <a:pt x="152" y="775"/>
                  </a:lnTo>
                  <a:lnTo>
                    <a:pt x="140" y="771"/>
                  </a:lnTo>
                  <a:lnTo>
                    <a:pt x="127" y="767"/>
                  </a:lnTo>
                  <a:lnTo>
                    <a:pt x="115" y="763"/>
                  </a:lnTo>
                  <a:lnTo>
                    <a:pt x="102" y="760"/>
                  </a:lnTo>
                  <a:lnTo>
                    <a:pt x="90" y="758"/>
                  </a:lnTo>
                  <a:lnTo>
                    <a:pt x="77" y="754"/>
                  </a:lnTo>
                  <a:lnTo>
                    <a:pt x="63" y="752"/>
                  </a:lnTo>
                  <a:lnTo>
                    <a:pt x="52" y="750"/>
                  </a:lnTo>
                  <a:lnTo>
                    <a:pt x="38" y="748"/>
                  </a:lnTo>
                  <a:lnTo>
                    <a:pt x="25" y="746"/>
                  </a:lnTo>
                  <a:lnTo>
                    <a:pt x="14" y="744"/>
                  </a:lnTo>
                  <a:lnTo>
                    <a:pt x="0" y="742"/>
                  </a:lnTo>
                  <a:lnTo>
                    <a:pt x="77" y="0"/>
                  </a:lnTo>
                  <a:close/>
                </a:path>
              </a:pathLst>
            </a:custGeom>
            <a:solidFill>
              <a:srgbClr val="00FF00"/>
            </a:solidFill>
            <a:ln w="12700">
              <a:solidFill>
                <a:srgbClr val="000000"/>
              </a:solidFill>
              <a:prstDash val="solid"/>
              <a:round/>
              <a:headEnd/>
              <a:tailEnd/>
            </a:ln>
          </p:spPr>
          <p:txBody>
            <a:bodyPr/>
            <a:lstStyle/>
            <a:p>
              <a:endParaRPr lang="en-GB"/>
            </a:p>
          </p:txBody>
        </p:sp>
        <p:sp>
          <p:nvSpPr>
            <p:cNvPr id="105507" name="Freeform 35">
              <a:extLst>
                <a:ext uri="{FF2B5EF4-FFF2-40B4-BE49-F238E27FC236}">
                  <a16:creationId xmlns:a16="http://schemas.microsoft.com/office/drawing/2014/main" id="{56743B26-9DD8-4FE3-A7B5-D15F012BFD27}"/>
                </a:ext>
              </a:extLst>
            </p:cNvPr>
            <p:cNvSpPr>
              <a:spLocks/>
            </p:cNvSpPr>
            <p:nvPr/>
          </p:nvSpPr>
          <p:spPr bwMode="auto">
            <a:xfrm>
              <a:off x="3551" y="2921"/>
              <a:ext cx="1779" cy="816"/>
            </a:xfrm>
            <a:custGeom>
              <a:avLst/>
              <a:gdLst>
                <a:gd name="T0" fmla="*/ 2108 w 2144"/>
                <a:gd name="T1" fmla="*/ 583 h 984"/>
                <a:gd name="T2" fmla="*/ 2048 w 2144"/>
                <a:gd name="T3" fmla="*/ 635 h 984"/>
                <a:gd name="T4" fmla="*/ 1989 w 2144"/>
                <a:gd name="T5" fmla="*/ 683 h 984"/>
                <a:gd name="T6" fmla="*/ 1923 w 2144"/>
                <a:gd name="T7" fmla="*/ 729 h 984"/>
                <a:gd name="T8" fmla="*/ 1858 w 2144"/>
                <a:gd name="T9" fmla="*/ 771 h 984"/>
                <a:gd name="T10" fmla="*/ 1791 w 2144"/>
                <a:gd name="T11" fmla="*/ 809 h 984"/>
                <a:gd name="T12" fmla="*/ 1720 w 2144"/>
                <a:gd name="T13" fmla="*/ 844 h 984"/>
                <a:gd name="T14" fmla="*/ 1649 w 2144"/>
                <a:gd name="T15" fmla="*/ 875 h 984"/>
                <a:gd name="T16" fmla="*/ 1576 w 2144"/>
                <a:gd name="T17" fmla="*/ 902 h 984"/>
                <a:gd name="T18" fmla="*/ 1501 w 2144"/>
                <a:gd name="T19" fmla="*/ 927 h 984"/>
                <a:gd name="T20" fmla="*/ 1426 w 2144"/>
                <a:gd name="T21" fmla="*/ 946 h 984"/>
                <a:gd name="T22" fmla="*/ 1350 w 2144"/>
                <a:gd name="T23" fmla="*/ 961 h 984"/>
                <a:gd name="T24" fmla="*/ 1273 w 2144"/>
                <a:gd name="T25" fmla="*/ 973 h 984"/>
                <a:gd name="T26" fmla="*/ 1194 w 2144"/>
                <a:gd name="T27" fmla="*/ 980 h 984"/>
                <a:gd name="T28" fmla="*/ 1117 w 2144"/>
                <a:gd name="T29" fmla="*/ 984 h 984"/>
                <a:gd name="T30" fmla="*/ 1039 w 2144"/>
                <a:gd name="T31" fmla="*/ 982 h 984"/>
                <a:gd name="T32" fmla="*/ 962 w 2144"/>
                <a:gd name="T33" fmla="*/ 978 h 984"/>
                <a:gd name="T34" fmla="*/ 883 w 2144"/>
                <a:gd name="T35" fmla="*/ 969 h 984"/>
                <a:gd name="T36" fmla="*/ 806 w 2144"/>
                <a:gd name="T37" fmla="*/ 955 h 984"/>
                <a:gd name="T38" fmla="*/ 730 w 2144"/>
                <a:gd name="T39" fmla="*/ 940 h 984"/>
                <a:gd name="T40" fmla="*/ 655 w 2144"/>
                <a:gd name="T41" fmla="*/ 919 h 984"/>
                <a:gd name="T42" fmla="*/ 582 w 2144"/>
                <a:gd name="T43" fmla="*/ 894 h 984"/>
                <a:gd name="T44" fmla="*/ 509 w 2144"/>
                <a:gd name="T45" fmla="*/ 865 h 984"/>
                <a:gd name="T46" fmla="*/ 438 w 2144"/>
                <a:gd name="T47" fmla="*/ 833 h 984"/>
                <a:gd name="T48" fmla="*/ 369 w 2144"/>
                <a:gd name="T49" fmla="*/ 796 h 984"/>
                <a:gd name="T50" fmla="*/ 301 w 2144"/>
                <a:gd name="T51" fmla="*/ 758 h 984"/>
                <a:gd name="T52" fmla="*/ 236 w 2144"/>
                <a:gd name="T53" fmla="*/ 714 h 984"/>
                <a:gd name="T54" fmla="*/ 173 w 2144"/>
                <a:gd name="T55" fmla="*/ 667 h 984"/>
                <a:gd name="T56" fmla="*/ 113 w 2144"/>
                <a:gd name="T57" fmla="*/ 618 h 984"/>
                <a:gd name="T58" fmla="*/ 56 w 2144"/>
                <a:gd name="T59" fmla="*/ 566 h 984"/>
                <a:gd name="T60" fmla="*/ 0 w 2144"/>
                <a:gd name="T61" fmla="*/ 510 h 984"/>
                <a:gd name="T62" fmla="*/ 564 w 2144"/>
                <a:gd name="T63" fmla="*/ 19 h 984"/>
                <a:gd name="T64" fmla="*/ 591 w 2144"/>
                <a:gd name="T65" fmla="*/ 46 h 984"/>
                <a:gd name="T66" fmla="*/ 622 w 2144"/>
                <a:gd name="T67" fmla="*/ 71 h 984"/>
                <a:gd name="T68" fmla="*/ 653 w 2144"/>
                <a:gd name="T69" fmla="*/ 96 h 984"/>
                <a:gd name="T70" fmla="*/ 685 w 2144"/>
                <a:gd name="T71" fmla="*/ 117 h 984"/>
                <a:gd name="T72" fmla="*/ 718 w 2144"/>
                <a:gd name="T73" fmla="*/ 138 h 984"/>
                <a:gd name="T74" fmla="*/ 753 w 2144"/>
                <a:gd name="T75" fmla="*/ 155 h 984"/>
                <a:gd name="T76" fmla="*/ 787 w 2144"/>
                <a:gd name="T77" fmla="*/ 172 h 984"/>
                <a:gd name="T78" fmla="*/ 824 w 2144"/>
                <a:gd name="T79" fmla="*/ 188 h 984"/>
                <a:gd name="T80" fmla="*/ 860 w 2144"/>
                <a:gd name="T81" fmla="*/ 201 h 984"/>
                <a:gd name="T82" fmla="*/ 898 w 2144"/>
                <a:gd name="T83" fmla="*/ 213 h 984"/>
                <a:gd name="T84" fmla="*/ 935 w 2144"/>
                <a:gd name="T85" fmla="*/ 220 h 984"/>
                <a:gd name="T86" fmla="*/ 973 w 2144"/>
                <a:gd name="T87" fmla="*/ 228 h 984"/>
                <a:gd name="T88" fmla="*/ 1014 w 2144"/>
                <a:gd name="T89" fmla="*/ 234 h 984"/>
                <a:gd name="T90" fmla="*/ 1052 w 2144"/>
                <a:gd name="T91" fmla="*/ 236 h 984"/>
                <a:gd name="T92" fmla="*/ 1090 w 2144"/>
                <a:gd name="T93" fmla="*/ 238 h 984"/>
                <a:gd name="T94" fmla="*/ 1131 w 2144"/>
                <a:gd name="T95" fmla="*/ 236 h 984"/>
                <a:gd name="T96" fmla="*/ 1169 w 2144"/>
                <a:gd name="T97" fmla="*/ 234 h 984"/>
                <a:gd name="T98" fmla="*/ 1207 w 2144"/>
                <a:gd name="T99" fmla="*/ 228 h 984"/>
                <a:gd name="T100" fmla="*/ 1246 w 2144"/>
                <a:gd name="T101" fmla="*/ 220 h 984"/>
                <a:gd name="T102" fmla="*/ 1284 w 2144"/>
                <a:gd name="T103" fmla="*/ 213 h 984"/>
                <a:gd name="T104" fmla="*/ 1321 w 2144"/>
                <a:gd name="T105" fmla="*/ 201 h 984"/>
                <a:gd name="T106" fmla="*/ 1357 w 2144"/>
                <a:gd name="T107" fmla="*/ 188 h 984"/>
                <a:gd name="T108" fmla="*/ 1394 w 2144"/>
                <a:gd name="T109" fmla="*/ 172 h 984"/>
                <a:gd name="T110" fmla="*/ 1430 w 2144"/>
                <a:gd name="T111" fmla="*/ 155 h 984"/>
                <a:gd name="T112" fmla="*/ 1465 w 2144"/>
                <a:gd name="T113" fmla="*/ 138 h 984"/>
                <a:gd name="T114" fmla="*/ 1497 w 2144"/>
                <a:gd name="T115" fmla="*/ 117 h 984"/>
                <a:gd name="T116" fmla="*/ 1530 w 2144"/>
                <a:gd name="T117" fmla="*/ 96 h 984"/>
                <a:gd name="T118" fmla="*/ 1561 w 2144"/>
                <a:gd name="T119" fmla="*/ 71 h 984"/>
                <a:gd name="T120" fmla="*/ 1589 w 2144"/>
                <a:gd name="T121" fmla="*/ 46 h 984"/>
                <a:gd name="T122" fmla="*/ 1618 w 2144"/>
                <a:gd name="T123" fmla="*/ 19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44" h="984">
                  <a:moveTo>
                    <a:pt x="2144" y="547"/>
                  </a:moveTo>
                  <a:lnTo>
                    <a:pt x="2127" y="566"/>
                  </a:lnTo>
                  <a:lnTo>
                    <a:pt x="2108" y="583"/>
                  </a:lnTo>
                  <a:lnTo>
                    <a:pt x="2089" y="600"/>
                  </a:lnTo>
                  <a:lnTo>
                    <a:pt x="2069" y="618"/>
                  </a:lnTo>
                  <a:lnTo>
                    <a:pt x="2048" y="635"/>
                  </a:lnTo>
                  <a:lnTo>
                    <a:pt x="2029" y="652"/>
                  </a:lnTo>
                  <a:lnTo>
                    <a:pt x="2008" y="667"/>
                  </a:lnTo>
                  <a:lnTo>
                    <a:pt x="1989" y="683"/>
                  </a:lnTo>
                  <a:lnTo>
                    <a:pt x="1968" y="698"/>
                  </a:lnTo>
                  <a:lnTo>
                    <a:pt x="1946" y="714"/>
                  </a:lnTo>
                  <a:lnTo>
                    <a:pt x="1923" y="729"/>
                  </a:lnTo>
                  <a:lnTo>
                    <a:pt x="1902" y="742"/>
                  </a:lnTo>
                  <a:lnTo>
                    <a:pt x="1881" y="758"/>
                  </a:lnTo>
                  <a:lnTo>
                    <a:pt x="1858" y="771"/>
                  </a:lnTo>
                  <a:lnTo>
                    <a:pt x="1837" y="785"/>
                  </a:lnTo>
                  <a:lnTo>
                    <a:pt x="1814" y="796"/>
                  </a:lnTo>
                  <a:lnTo>
                    <a:pt x="1791" y="809"/>
                  </a:lnTo>
                  <a:lnTo>
                    <a:pt x="1768" y="821"/>
                  </a:lnTo>
                  <a:lnTo>
                    <a:pt x="1745" y="833"/>
                  </a:lnTo>
                  <a:lnTo>
                    <a:pt x="1720" y="844"/>
                  </a:lnTo>
                  <a:lnTo>
                    <a:pt x="1697" y="856"/>
                  </a:lnTo>
                  <a:lnTo>
                    <a:pt x="1674" y="865"/>
                  </a:lnTo>
                  <a:lnTo>
                    <a:pt x="1649" y="875"/>
                  </a:lnTo>
                  <a:lnTo>
                    <a:pt x="1626" y="884"/>
                  </a:lnTo>
                  <a:lnTo>
                    <a:pt x="1601" y="894"/>
                  </a:lnTo>
                  <a:lnTo>
                    <a:pt x="1576" y="902"/>
                  </a:lnTo>
                  <a:lnTo>
                    <a:pt x="1551" y="911"/>
                  </a:lnTo>
                  <a:lnTo>
                    <a:pt x="1526" y="919"/>
                  </a:lnTo>
                  <a:lnTo>
                    <a:pt x="1501" y="927"/>
                  </a:lnTo>
                  <a:lnTo>
                    <a:pt x="1476" y="932"/>
                  </a:lnTo>
                  <a:lnTo>
                    <a:pt x="1451" y="940"/>
                  </a:lnTo>
                  <a:lnTo>
                    <a:pt x="1426" y="946"/>
                  </a:lnTo>
                  <a:lnTo>
                    <a:pt x="1401" y="951"/>
                  </a:lnTo>
                  <a:lnTo>
                    <a:pt x="1374" y="955"/>
                  </a:lnTo>
                  <a:lnTo>
                    <a:pt x="1350" y="961"/>
                  </a:lnTo>
                  <a:lnTo>
                    <a:pt x="1325" y="965"/>
                  </a:lnTo>
                  <a:lnTo>
                    <a:pt x="1298" y="969"/>
                  </a:lnTo>
                  <a:lnTo>
                    <a:pt x="1273" y="973"/>
                  </a:lnTo>
                  <a:lnTo>
                    <a:pt x="1246" y="975"/>
                  </a:lnTo>
                  <a:lnTo>
                    <a:pt x="1221" y="978"/>
                  </a:lnTo>
                  <a:lnTo>
                    <a:pt x="1194" y="980"/>
                  </a:lnTo>
                  <a:lnTo>
                    <a:pt x="1169" y="982"/>
                  </a:lnTo>
                  <a:lnTo>
                    <a:pt x="1142" y="982"/>
                  </a:lnTo>
                  <a:lnTo>
                    <a:pt x="1117" y="984"/>
                  </a:lnTo>
                  <a:lnTo>
                    <a:pt x="1090" y="984"/>
                  </a:lnTo>
                  <a:lnTo>
                    <a:pt x="1065" y="984"/>
                  </a:lnTo>
                  <a:lnTo>
                    <a:pt x="1039" y="982"/>
                  </a:lnTo>
                  <a:lnTo>
                    <a:pt x="1014" y="982"/>
                  </a:lnTo>
                  <a:lnTo>
                    <a:pt x="987" y="980"/>
                  </a:lnTo>
                  <a:lnTo>
                    <a:pt x="962" y="978"/>
                  </a:lnTo>
                  <a:lnTo>
                    <a:pt x="935" y="975"/>
                  </a:lnTo>
                  <a:lnTo>
                    <a:pt x="910" y="973"/>
                  </a:lnTo>
                  <a:lnTo>
                    <a:pt x="883" y="969"/>
                  </a:lnTo>
                  <a:lnTo>
                    <a:pt x="858" y="965"/>
                  </a:lnTo>
                  <a:lnTo>
                    <a:pt x="831" y="961"/>
                  </a:lnTo>
                  <a:lnTo>
                    <a:pt x="806" y="955"/>
                  </a:lnTo>
                  <a:lnTo>
                    <a:pt x="781" y="951"/>
                  </a:lnTo>
                  <a:lnTo>
                    <a:pt x="756" y="946"/>
                  </a:lnTo>
                  <a:lnTo>
                    <a:pt x="730" y="940"/>
                  </a:lnTo>
                  <a:lnTo>
                    <a:pt x="705" y="932"/>
                  </a:lnTo>
                  <a:lnTo>
                    <a:pt x="680" y="927"/>
                  </a:lnTo>
                  <a:lnTo>
                    <a:pt x="655" y="919"/>
                  </a:lnTo>
                  <a:lnTo>
                    <a:pt x="630" y="911"/>
                  </a:lnTo>
                  <a:lnTo>
                    <a:pt x="605" y="902"/>
                  </a:lnTo>
                  <a:lnTo>
                    <a:pt x="582" y="894"/>
                  </a:lnTo>
                  <a:lnTo>
                    <a:pt x="557" y="884"/>
                  </a:lnTo>
                  <a:lnTo>
                    <a:pt x="532" y="875"/>
                  </a:lnTo>
                  <a:lnTo>
                    <a:pt x="509" y="865"/>
                  </a:lnTo>
                  <a:lnTo>
                    <a:pt x="484" y="856"/>
                  </a:lnTo>
                  <a:lnTo>
                    <a:pt x="461" y="844"/>
                  </a:lnTo>
                  <a:lnTo>
                    <a:pt x="438" y="833"/>
                  </a:lnTo>
                  <a:lnTo>
                    <a:pt x="415" y="821"/>
                  </a:lnTo>
                  <a:lnTo>
                    <a:pt x="392" y="809"/>
                  </a:lnTo>
                  <a:lnTo>
                    <a:pt x="369" y="796"/>
                  </a:lnTo>
                  <a:lnTo>
                    <a:pt x="346" y="785"/>
                  </a:lnTo>
                  <a:lnTo>
                    <a:pt x="323" y="771"/>
                  </a:lnTo>
                  <a:lnTo>
                    <a:pt x="301" y="758"/>
                  </a:lnTo>
                  <a:lnTo>
                    <a:pt x="278" y="742"/>
                  </a:lnTo>
                  <a:lnTo>
                    <a:pt x="257" y="729"/>
                  </a:lnTo>
                  <a:lnTo>
                    <a:pt x="236" y="714"/>
                  </a:lnTo>
                  <a:lnTo>
                    <a:pt x="215" y="698"/>
                  </a:lnTo>
                  <a:lnTo>
                    <a:pt x="194" y="683"/>
                  </a:lnTo>
                  <a:lnTo>
                    <a:pt x="173" y="667"/>
                  </a:lnTo>
                  <a:lnTo>
                    <a:pt x="154" y="652"/>
                  </a:lnTo>
                  <a:lnTo>
                    <a:pt x="133" y="635"/>
                  </a:lnTo>
                  <a:lnTo>
                    <a:pt x="113" y="618"/>
                  </a:lnTo>
                  <a:lnTo>
                    <a:pt x="94" y="600"/>
                  </a:lnTo>
                  <a:lnTo>
                    <a:pt x="75" y="583"/>
                  </a:lnTo>
                  <a:lnTo>
                    <a:pt x="56" y="566"/>
                  </a:lnTo>
                  <a:lnTo>
                    <a:pt x="37" y="547"/>
                  </a:lnTo>
                  <a:lnTo>
                    <a:pt x="19" y="529"/>
                  </a:lnTo>
                  <a:lnTo>
                    <a:pt x="0" y="510"/>
                  </a:lnTo>
                  <a:lnTo>
                    <a:pt x="545" y="0"/>
                  </a:lnTo>
                  <a:lnTo>
                    <a:pt x="555" y="9"/>
                  </a:lnTo>
                  <a:lnTo>
                    <a:pt x="564" y="19"/>
                  </a:lnTo>
                  <a:lnTo>
                    <a:pt x="572" y="28"/>
                  </a:lnTo>
                  <a:lnTo>
                    <a:pt x="582" y="38"/>
                  </a:lnTo>
                  <a:lnTo>
                    <a:pt x="591" y="46"/>
                  </a:lnTo>
                  <a:lnTo>
                    <a:pt x="601" y="55"/>
                  </a:lnTo>
                  <a:lnTo>
                    <a:pt x="612" y="63"/>
                  </a:lnTo>
                  <a:lnTo>
                    <a:pt x="622" y="71"/>
                  </a:lnTo>
                  <a:lnTo>
                    <a:pt x="632" y="80"/>
                  </a:lnTo>
                  <a:lnTo>
                    <a:pt x="641" y="88"/>
                  </a:lnTo>
                  <a:lnTo>
                    <a:pt x="653" y="96"/>
                  </a:lnTo>
                  <a:lnTo>
                    <a:pt x="662" y="103"/>
                  </a:lnTo>
                  <a:lnTo>
                    <a:pt x="674" y="109"/>
                  </a:lnTo>
                  <a:lnTo>
                    <a:pt x="685" y="117"/>
                  </a:lnTo>
                  <a:lnTo>
                    <a:pt x="695" y="124"/>
                  </a:lnTo>
                  <a:lnTo>
                    <a:pt x="707" y="130"/>
                  </a:lnTo>
                  <a:lnTo>
                    <a:pt x="718" y="138"/>
                  </a:lnTo>
                  <a:lnTo>
                    <a:pt x="730" y="144"/>
                  </a:lnTo>
                  <a:lnTo>
                    <a:pt x="741" y="149"/>
                  </a:lnTo>
                  <a:lnTo>
                    <a:pt x="753" y="155"/>
                  </a:lnTo>
                  <a:lnTo>
                    <a:pt x="764" y="161"/>
                  </a:lnTo>
                  <a:lnTo>
                    <a:pt x="776" y="167"/>
                  </a:lnTo>
                  <a:lnTo>
                    <a:pt x="787" y="172"/>
                  </a:lnTo>
                  <a:lnTo>
                    <a:pt x="799" y="178"/>
                  </a:lnTo>
                  <a:lnTo>
                    <a:pt x="812" y="182"/>
                  </a:lnTo>
                  <a:lnTo>
                    <a:pt x="824" y="188"/>
                  </a:lnTo>
                  <a:lnTo>
                    <a:pt x="835" y="192"/>
                  </a:lnTo>
                  <a:lnTo>
                    <a:pt x="849" y="197"/>
                  </a:lnTo>
                  <a:lnTo>
                    <a:pt x="860" y="201"/>
                  </a:lnTo>
                  <a:lnTo>
                    <a:pt x="873" y="205"/>
                  </a:lnTo>
                  <a:lnTo>
                    <a:pt x="885" y="209"/>
                  </a:lnTo>
                  <a:lnTo>
                    <a:pt x="898" y="213"/>
                  </a:lnTo>
                  <a:lnTo>
                    <a:pt x="910" y="215"/>
                  </a:lnTo>
                  <a:lnTo>
                    <a:pt x="923" y="218"/>
                  </a:lnTo>
                  <a:lnTo>
                    <a:pt x="935" y="220"/>
                  </a:lnTo>
                  <a:lnTo>
                    <a:pt x="948" y="224"/>
                  </a:lnTo>
                  <a:lnTo>
                    <a:pt x="962" y="226"/>
                  </a:lnTo>
                  <a:lnTo>
                    <a:pt x="973" y="228"/>
                  </a:lnTo>
                  <a:lnTo>
                    <a:pt x="987" y="230"/>
                  </a:lnTo>
                  <a:lnTo>
                    <a:pt x="1000" y="232"/>
                  </a:lnTo>
                  <a:lnTo>
                    <a:pt x="1014" y="234"/>
                  </a:lnTo>
                  <a:lnTo>
                    <a:pt x="1025" y="234"/>
                  </a:lnTo>
                  <a:lnTo>
                    <a:pt x="1039" y="236"/>
                  </a:lnTo>
                  <a:lnTo>
                    <a:pt x="1052" y="236"/>
                  </a:lnTo>
                  <a:lnTo>
                    <a:pt x="1065" y="238"/>
                  </a:lnTo>
                  <a:lnTo>
                    <a:pt x="1077" y="238"/>
                  </a:lnTo>
                  <a:lnTo>
                    <a:pt x="1090" y="238"/>
                  </a:lnTo>
                  <a:lnTo>
                    <a:pt x="1104" y="238"/>
                  </a:lnTo>
                  <a:lnTo>
                    <a:pt x="1117" y="238"/>
                  </a:lnTo>
                  <a:lnTo>
                    <a:pt x="1131" y="236"/>
                  </a:lnTo>
                  <a:lnTo>
                    <a:pt x="1142" y="236"/>
                  </a:lnTo>
                  <a:lnTo>
                    <a:pt x="1156" y="234"/>
                  </a:lnTo>
                  <a:lnTo>
                    <a:pt x="1169" y="234"/>
                  </a:lnTo>
                  <a:lnTo>
                    <a:pt x="1183" y="232"/>
                  </a:lnTo>
                  <a:lnTo>
                    <a:pt x="1194" y="230"/>
                  </a:lnTo>
                  <a:lnTo>
                    <a:pt x="1207" y="228"/>
                  </a:lnTo>
                  <a:lnTo>
                    <a:pt x="1221" y="226"/>
                  </a:lnTo>
                  <a:lnTo>
                    <a:pt x="1232" y="224"/>
                  </a:lnTo>
                  <a:lnTo>
                    <a:pt x="1246" y="220"/>
                  </a:lnTo>
                  <a:lnTo>
                    <a:pt x="1259" y="218"/>
                  </a:lnTo>
                  <a:lnTo>
                    <a:pt x="1271" y="215"/>
                  </a:lnTo>
                  <a:lnTo>
                    <a:pt x="1284" y="213"/>
                  </a:lnTo>
                  <a:lnTo>
                    <a:pt x="1296" y="209"/>
                  </a:lnTo>
                  <a:lnTo>
                    <a:pt x="1309" y="205"/>
                  </a:lnTo>
                  <a:lnTo>
                    <a:pt x="1321" y="201"/>
                  </a:lnTo>
                  <a:lnTo>
                    <a:pt x="1334" y="197"/>
                  </a:lnTo>
                  <a:lnTo>
                    <a:pt x="1346" y="192"/>
                  </a:lnTo>
                  <a:lnTo>
                    <a:pt x="1357" y="188"/>
                  </a:lnTo>
                  <a:lnTo>
                    <a:pt x="1371" y="182"/>
                  </a:lnTo>
                  <a:lnTo>
                    <a:pt x="1382" y="178"/>
                  </a:lnTo>
                  <a:lnTo>
                    <a:pt x="1394" y="172"/>
                  </a:lnTo>
                  <a:lnTo>
                    <a:pt x="1405" y="167"/>
                  </a:lnTo>
                  <a:lnTo>
                    <a:pt x="1419" y="161"/>
                  </a:lnTo>
                  <a:lnTo>
                    <a:pt x="1430" y="155"/>
                  </a:lnTo>
                  <a:lnTo>
                    <a:pt x="1442" y="149"/>
                  </a:lnTo>
                  <a:lnTo>
                    <a:pt x="1453" y="144"/>
                  </a:lnTo>
                  <a:lnTo>
                    <a:pt x="1465" y="138"/>
                  </a:lnTo>
                  <a:lnTo>
                    <a:pt x="1474" y="130"/>
                  </a:lnTo>
                  <a:lnTo>
                    <a:pt x="1486" y="124"/>
                  </a:lnTo>
                  <a:lnTo>
                    <a:pt x="1497" y="117"/>
                  </a:lnTo>
                  <a:lnTo>
                    <a:pt x="1507" y="109"/>
                  </a:lnTo>
                  <a:lnTo>
                    <a:pt x="1518" y="103"/>
                  </a:lnTo>
                  <a:lnTo>
                    <a:pt x="1530" y="96"/>
                  </a:lnTo>
                  <a:lnTo>
                    <a:pt x="1540" y="88"/>
                  </a:lnTo>
                  <a:lnTo>
                    <a:pt x="1549" y="80"/>
                  </a:lnTo>
                  <a:lnTo>
                    <a:pt x="1561" y="71"/>
                  </a:lnTo>
                  <a:lnTo>
                    <a:pt x="1570" y="63"/>
                  </a:lnTo>
                  <a:lnTo>
                    <a:pt x="1580" y="55"/>
                  </a:lnTo>
                  <a:lnTo>
                    <a:pt x="1589" y="46"/>
                  </a:lnTo>
                  <a:lnTo>
                    <a:pt x="1599" y="38"/>
                  </a:lnTo>
                  <a:lnTo>
                    <a:pt x="1609" y="28"/>
                  </a:lnTo>
                  <a:lnTo>
                    <a:pt x="1618" y="19"/>
                  </a:lnTo>
                  <a:lnTo>
                    <a:pt x="2144" y="547"/>
                  </a:lnTo>
                  <a:close/>
                </a:path>
              </a:pathLst>
            </a:custGeom>
            <a:solidFill>
              <a:srgbClr val="FF9900"/>
            </a:solidFill>
            <a:ln w="12700">
              <a:solidFill>
                <a:srgbClr val="000000"/>
              </a:solidFill>
              <a:prstDash val="solid"/>
              <a:round/>
              <a:headEnd/>
              <a:tailEnd/>
            </a:ln>
          </p:spPr>
          <p:txBody>
            <a:bodyPr/>
            <a:lstStyle/>
            <a:p>
              <a:endParaRPr lang="en-GB"/>
            </a:p>
          </p:txBody>
        </p:sp>
        <p:sp>
          <p:nvSpPr>
            <p:cNvPr id="105508" name="Freeform 36">
              <a:extLst>
                <a:ext uri="{FF2B5EF4-FFF2-40B4-BE49-F238E27FC236}">
                  <a16:creationId xmlns:a16="http://schemas.microsoft.com/office/drawing/2014/main" id="{0424DC9E-6C5E-4927-9B54-72CB0638F5A3}"/>
                </a:ext>
              </a:extLst>
            </p:cNvPr>
            <p:cNvSpPr>
              <a:spLocks/>
            </p:cNvSpPr>
            <p:nvPr/>
          </p:nvSpPr>
          <p:spPr bwMode="auto">
            <a:xfrm>
              <a:off x="3220" y="1270"/>
              <a:ext cx="1235" cy="2081"/>
            </a:xfrm>
            <a:custGeom>
              <a:avLst/>
              <a:gdLst>
                <a:gd name="T0" fmla="*/ 332 w 1489"/>
                <a:gd name="T1" fmla="*/ 2429 h 2508"/>
                <a:gd name="T2" fmla="*/ 255 w 1489"/>
                <a:gd name="T3" fmla="*/ 2324 h 2508"/>
                <a:gd name="T4" fmla="*/ 186 w 1489"/>
                <a:gd name="T5" fmla="*/ 2213 h 2508"/>
                <a:gd name="T6" fmla="*/ 129 w 1489"/>
                <a:gd name="T7" fmla="*/ 2097 h 2508"/>
                <a:gd name="T8" fmla="*/ 81 w 1489"/>
                <a:gd name="T9" fmla="*/ 1977 h 2508"/>
                <a:gd name="T10" fmla="*/ 44 w 1489"/>
                <a:gd name="T11" fmla="*/ 1852 h 2508"/>
                <a:gd name="T12" fmla="*/ 17 w 1489"/>
                <a:gd name="T13" fmla="*/ 1723 h 2508"/>
                <a:gd name="T14" fmla="*/ 4 w 1489"/>
                <a:gd name="T15" fmla="*/ 1595 h 2508"/>
                <a:gd name="T16" fmla="*/ 0 w 1489"/>
                <a:gd name="T17" fmla="*/ 1464 h 2508"/>
                <a:gd name="T18" fmla="*/ 8 w 1489"/>
                <a:gd name="T19" fmla="*/ 1336 h 2508"/>
                <a:gd name="T20" fmla="*/ 27 w 1489"/>
                <a:gd name="T21" fmla="*/ 1205 h 2508"/>
                <a:gd name="T22" fmla="*/ 57 w 1489"/>
                <a:gd name="T23" fmla="*/ 1080 h 2508"/>
                <a:gd name="T24" fmla="*/ 98 w 1489"/>
                <a:gd name="T25" fmla="*/ 956 h 2508"/>
                <a:gd name="T26" fmla="*/ 150 w 1489"/>
                <a:gd name="T27" fmla="*/ 837 h 2508"/>
                <a:gd name="T28" fmla="*/ 213 w 1489"/>
                <a:gd name="T29" fmla="*/ 723 h 2508"/>
                <a:gd name="T30" fmla="*/ 284 w 1489"/>
                <a:gd name="T31" fmla="*/ 614 h 2508"/>
                <a:gd name="T32" fmla="*/ 365 w 1489"/>
                <a:gd name="T33" fmla="*/ 512 h 2508"/>
                <a:gd name="T34" fmla="*/ 455 w 1489"/>
                <a:gd name="T35" fmla="*/ 418 h 2508"/>
                <a:gd name="T36" fmla="*/ 553 w 1489"/>
                <a:gd name="T37" fmla="*/ 332 h 2508"/>
                <a:gd name="T38" fmla="*/ 656 w 1489"/>
                <a:gd name="T39" fmla="*/ 255 h 2508"/>
                <a:gd name="T40" fmla="*/ 768 w 1489"/>
                <a:gd name="T41" fmla="*/ 186 h 2508"/>
                <a:gd name="T42" fmla="*/ 883 w 1489"/>
                <a:gd name="T43" fmla="*/ 129 h 2508"/>
                <a:gd name="T44" fmla="*/ 1004 w 1489"/>
                <a:gd name="T45" fmla="*/ 81 h 2508"/>
                <a:gd name="T46" fmla="*/ 1129 w 1489"/>
                <a:gd name="T47" fmla="*/ 44 h 2508"/>
                <a:gd name="T48" fmla="*/ 1257 w 1489"/>
                <a:gd name="T49" fmla="*/ 17 h 2508"/>
                <a:gd name="T50" fmla="*/ 1386 w 1489"/>
                <a:gd name="T51" fmla="*/ 4 h 2508"/>
                <a:gd name="T52" fmla="*/ 1489 w 1489"/>
                <a:gd name="T53" fmla="*/ 746 h 2508"/>
                <a:gd name="T54" fmla="*/ 1424 w 1489"/>
                <a:gd name="T55" fmla="*/ 748 h 2508"/>
                <a:gd name="T56" fmla="*/ 1361 w 1489"/>
                <a:gd name="T57" fmla="*/ 758 h 2508"/>
                <a:gd name="T58" fmla="*/ 1297 w 1489"/>
                <a:gd name="T59" fmla="*/ 771 h 2508"/>
                <a:gd name="T60" fmla="*/ 1234 w 1489"/>
                <a:gd name="T61" fmla="*/ 791 h 2508"/>
                <a:gd name="T62" fmla="*/ 1175 w 1489"/>
                <a:gd name="T63" fmla="*/ 816 h 2508"/>
                <a:gd name="T64" fmla="*/ 1117 w 1489"/>
                <a:gd name="T65" fmla="*/ 846 h 2508"/>
                <a:gd name="T66" fmla="*/ 1061 w 1489"/>
                <a:gd name="T67" fmla="*/ 881 h 2508"/>
                <a:gd name="T68" fmla="*/ 1011 w 1489"/>
                <a:gd name="T69" fmla="*/ 921 h 2508"/>
                <a:gd name="T70" fmla="*/ 963 w 1489"/>
                <a:gd name="T71" fmla="*/ 963 h 2508"/>
                <a:gd name="T72" fmla="*/ 919 w 1489"/>
                <a:gd name="T73" fmla="*/ 1011 h 2508"/>
                <a:gd name="T74" fmla="*/ 879 w 1489"/>
                <a:gd name="T75" fmla="*/ 1063 h 2508"/>
                <a:gd name="T76" fmla="*/ 844 w 1489"/>
                <a:gd name="T77" fmla="*/ 1119 h 2508"/>
                <a:gd name="T78" fmla="*/ 814 w 1489"/>
                <a:gd name="T79" fmla="*/ 1176 h 2508"/>
                <a:gd name="T80" fmla="*/ 789 w 1489"/>
                <a:gd name="T81" fmla="*/ 1236 h 2508"/>
                <a:gd name="T82" fmla="*/ 770 w 1489"/>
                <a:gd name="T83" fmla="*/ 1297 h 2508"/>
                <a:gd name="T84" fmla="*/ 756 w 1489"/>
                <a:gd name="T85" fmla="*/ 1361 h 2508"/>
                <a:gd name="T86" fmla="*/ 747 w 1489"/>
                <a:gd name="T87" fmla="*/ 1426 h 2508"/>
                <a:gd name="T88" fmla="*/ 745 w 1489"/>
                <a:gd name="T89" fmla="*/ 1491 h 2508"/>
                <a:gd name="T90" fmla="*/ 747 w 1489"/>
                <a:gd name="T91" fmla="*/ 1556 h 2508"/>
                <a:gd name="T92" fmla="*/ 756 w 1489"/>
                <a:gd name="T93" fmla="*/ 1620 h 2508"/>
                <a:gd name="T94" fmla="*/ 770 w 1489"/>
                <a:gd name="T95" fmla="*/ 1683 h 2508"/>
                <a:gd name="T96" fmla="*/ 789 w 1489"/>
                <a:gd name="T97" fmla="*/ 1744 h 2508"/>
                <a:gd name="T98" fmla="*/ 814 w 1489"/>
                <a:gd name="T99" fmla="*/ 1806 h 2508"/>
                <a:gd name="T100" fmla="*/ 844 w 1489"/>
                <a:gd name="T101" fmla="*/ 1863 h 2508"/>
                <a:gd name="T102" fmla="*/ 879 w 1489"/>
                <a:gd name="T103" fmla="*/ 1917 h 2508"/>
                <a:gd name="T104" fmla="*/ 919 w 1489"/>
                <a:gd name="T105" fmla="*/ 1969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9" h="2508">
                  <a:moveTo>
                    <a:pt x="399" y="2508"/>
                  </a:moveTo>
                  <a:lnTo>
                    <a:pt x="382" y="2489"/>
                  </a:lnTo>
                  <a:lnTo>
                    <a:pt x="365" y="2470"/>
                  </a:lnTo>
                  <a:lnTo>
                    <a:pt x="347" y="2449"/>
                  </a:lnTo>
                  <a:lnTo>
                    <a:pt x="332" y="2429"/>
                  </a:lnTo>
                  <a:lnTo>
                    <a:pt x="315" y="2408"/>
                  </a:lnTo>
                  <a:lnTo>
                    <a:pt x="299" y="2387"/>
                  </a:lnTo>
                  <a:lnTo>
                    <a:pt x="284" y="2366"/>
                  </a:lnTo>
                  <a:lnTo>
                    <a:pt x="269" y="2345"/>
                  </a:lnTo>
                  <a:lnTo>
                    <a:pt x="255" y="2324"/>
                  </a:lnTo>
                  <a:lnTo>
                    <a:pt x="240" y="2303"/>
                  </a:lnTo>
                  <a:lnTo>
                    <a:pt x="226" y="2282"/>
                  </a:lnTo>
                  <a:lnTo>
                    <a:pt x="213" y="2259"/>
                  </a:lnTo>
                  <a:lnTo>
                    <a:pt x="200" y="2236"/>
                  </a:lnTo>
                  <a:lnTo>
                    <a:pt x="186" y="2213"/>
                  </a:lnTo>
                  <a:lnTo>
                    <a:pt x="175" y="2191"/>
                  </a:lnTo>
                  <a:lnTo>
                    <a:pt x="161" y="2168"/>
                  </a:lnTo>
                  <a:lnTo>
                    <a:pt x="150" y="2144"/>
                  </a:lnTo>
                  <a:lnTo>
                    <a:pt x="140" y="2120"/>
                  </a:lnTo>
                  <a:lnTo>
                    <a:pt x="129" y="2097"/>
                  </a:lnTo>
                  <a:lnTo>
                    <a:pt x="117" y="2073"/>
                  </a:lnTo>
                  <a:lnTo>
                    <a:pt x="107" y="2049"/>
                  </a:lnTo>
                  <a:lnTo>
                    <a:pt x="98" y="2025"/>
                  </a:lnTo>
                  <a:lnTo>
                    <a:pt x="90" y="2001"/>
                  </a:lnTo>
                  <a:lnTo>
                    <a:pt x="81" y="1977"/>
                  </a:lnTo>
                  <a:lnTo>
                    <a:pt x="73" y="1952"/>
                  </a:lnTo>
                  <a:lnTo>
                    <a:pt x="65" y="1927"/>
                  </a:lnTo>
                  <a:lnTo>
                    <a:pt x="57" y="1902"/>
                  </a:lnTo>
                  <a:lnTo>
                    <a:pt x="50" y="1877"/>
                  </a:lnTo>
                  <a:lnTo>
                    <a:pt x="44" y="1852"/>
                  </a:lnTo>
                  <a:lnTo>
                    <a:pt x="38" y="1827"/>
                  </a:lnTo>
                  <a:lnTo>
                    <a:pt x="33" y="1800"/>
                  </a:lnTo>
                  <a:lnTo>
                    <a:pt x="27" y="1775"/>
                  </a:lnTo>
                  <a:lnTo>
                    <a:pt x="23" y="1750"/>
                  </a:lnTo>
                  <a:lnTo>
                    <a:pt x="17" y="1723"/>
                  </a:lnTo>
                  <a:lnTo>
                    <a:pt x="13" y="1698"/>
                  </a:lnTo>
                  <a:lnTo>
                    <a:pt x="11" y="1671"/>
                  </a:lnTo>
                  <a:lnTo>
                    <a:pt x="8" y="1646"/>
                  </a:lnTo>
                  <a:lnTo>
                    <a:pt x="6" y="1620"/>
                  </a:lnTo>
                  <a:lnTo>
                    <a:pt x="4" y="1595"/>
                  </a:lnTo>
                  <a:lnTo>
                    <a:pt x="2" y="1568"/>
                  </a:lnTo>
                  <a:lnTo>
                    <a:pt x="0" y="1543"/>
                  </a:lnTo>
                  <a:lnTo>
                    <a:pt x="0" y="1516"/>
                  </a:lnTo>
                  <a:lnTo>
                    <a:pt x="0" y="1491"/>
                  </a:lnTo>
                  <a:lnTo>
                    <a:pt x="0" y="1464"/>
                  </a:lnTo>
                  <a:lnTo>
                    <a:pt x="0" y="1439"/>
                  </a:lnTo>
                  <a:lnTo>
                    <a:pt x="2" y="1412"/>
                  </a:lnTo>
                  <a:lnTo>
                    <a:pt x="4" y="1387"/>
                  </a:lnTo>
                  <a:lnTo>
                    <a:pt x="6" y="1361"/>
                  </a:lnTo>
                  <a:lnTo>
                    <a:pt x="8" y="1336"/>
                  </a:lnTo>
                  <a:lnTo>
                    <a:pt x="11" y="1309"/>
                  </a:lnTo>
                  <a:lnTo>
                    <a:pt x="13" y="1284"/>
                  </a:lnTo>
                  <a:lnTo>
                    <a:pt x="17" y="1257"/>
                  </a:lnTo>
                  <a:lnTo>
                    <a:pt x="23" y="1232"/>
                  </a:lnTo>
                  <a:lnTo>
                    <a:pt x="27" y="1205"/>
                  </a:lnTo>
                  <a:lnTo>
                    <a:pt x="33" y="1180"/>
                  </a:lnTo>
                  <a:lnTo>
                    <a:pt x="38" y="1155"/>
                  </a:lnTo>
                  <a:lnTo>
                    <a:pt x="44" y="1130"/>
                  </a:lnTo>
                  <a:lnTo>
                    <a:pt x="50" y="1105"/>
                  </a:lnTo>
                  <a:lnTo>
                    <a:pt x="57" y="1080"/>
                  </a:lnTo>
                  <a:lnTo>
                    <a:pt x="65" y="1055"/>
                  </a:lnTo>
                  <a:lnTo>
                    <a:pt x="73" y="1030"/>
                  </a:lnTo>
                  <a:lnTo>
                    <a:pt x="81" y="1006"/>
                  </a:lnTo>
                  <a:lnTo>
                    <a:pt x="90" y="981"/>
                  </a:lnTo>
                  <a:lnTo>
                    <a:pt x="98" y="956"/>
                  </a:lnTo>
                  <a:lnTo>
                    <a:pt x="107" y="933"/>
                  </a:lnTo>
                  <a:lnTo>
                    <a:pt x="117" y="908"/>
                  </a:lnTo>
                  <a:lnTo>
                    <a:pt x="129" y="885"/>
                  </a:lnTo>
                  <a:lnTo>
                    <a:pt x="140" y="860"/>
                  </a:lnTo>
                  <a:lnTo>
                    <a:pt x="150" y="837"/>
                  </a:lnTo>
                  <a:lnTo>
                    <a:pt x="161" y="814"/>
                  </a:lnTo>
                  <a:lnTo>
                    <a:pt x="175" y="791"/>
                  </a:lnTo>
                  <a:lnTo>
                    <a:pt x="186" y="768"/>
                  </a:lnTo>
                  <a:lnTo>
                    <a:pt x="200" y="745"/>
                  </a:lnTo>
                  <a:lnTo>
                    <a:pt x="213" y="723"/>
                  </a:lnTo>
                  <a:lnTo>
                    <a:pt x="226" y="700"/>
                  </a:lnTo>
                  <a:lnTo>
                    <a:pt x="240" y="679"/>
                  </a:lnTo>
                  <a:lnTo>
                    <a:pt x="255" y="656"/>
                  </a:lnTo>
                  <a:lnTo>
                    <a:pt x="269" y="635"/>
                  </a:lnTo>
                  <a:lnTo>
                    <a:pt x="284" y="614"/>
                  </a:lnTo>
                  <a:lnTo>
                    <a:pt x="299" y="593"/>
                  </a:lnTo>
                  <a:lnTo>
                    <a:pt x="315" y="572"/>
                  </a:lnTo>
                  <a:lnTo>
                    <a:pt x="332" y="553"/>
                  </a:lnTo>
                  <a:lnTo>
                    <a:pt x="347" y="532"/>
                  </a:lnTo>
                  <a:lnTo>
                    <a:pt x="365" y="512"/>
                  </a:lnTo>
                  <a:lnTo>
                    <a:pt x="382" y="493"/>
                  </a:lnTo>
                  <a:lnTo>
                    <a:pt x="399" y="474"/>
                  </a:lnTo>
                  <a:lnTo>
                    <a:pt x="418" y="455"/>
                  </a:lnTo>
                  <a:lnTo>
                    <a:pt x="436" y="436"/>
                  </a:lnTo>
                  <a:lnTo>
                    <a:pt x="455" y="418"/>
                  </a:lnTo>
                  <a:lnTo>
                    <a:pt x="474" y="399"/>
                  </a:lnTo>
                  <a:lnTo>
                    <a:pt x="493" y="382"/>
                  </a:lnTo>
                  <a:lnTo>
                    <a:pt x="512" y="365"/>
                  </a:lnTo>
                  <a:lnTo>
                    <a:pt x="532" y="349"/>
                  </a:lnTo>
                  <a:lnTo>
                    <a:pt x="553" y="332"/>
                  </a:lnTo>
                  <a:lnTo>
                    <a:pt x="572" y="315"/>
                  </a:lnTo>
                  <a:lnTo>
                    <a:pt x="593" y="299"/>
                  </a:lnTo>
                  <a:lnTo>
                    <a:pt x="614" y="284"/>
                  </a:lnTo>
                  <a:lnTo>
                    <a:pt x="635" y="269"/>
                  </a:lnTo>
                  <a:lnTo>
                    <a:pt x="656" y="255"/>
                  </a:lnTo>
                  <a:lnTo>
                    <a:pt x="677" y="240"/>
                  </a:lnTo>
                  <a:lnTo>
                    <a:pt x="700" y="226"/>
                  </a:lnTo>
                  <a:lnTo>
                    <a:pt x="722" y="213"/>
                  </a:lnTo>
                  <a:lnTo>
                    <a:pt x="745" y="200"/>
                  </a:lnTo>
                  <a:lnTo>
                    <a:pt x="768" y="186"/>
                  </a:lnTo>
                  <a:lnTo>
                    <a:pt x="791" y="175"/>
                  </a:lnTo>
                  <a:lnTo>
                    <a:pt x="814" y="161"/>
                  </a:lnTo>
                  <a:lnTo>
                    <a:pt x="837" y="150"/>
                  </a:lnTo>
                  <a:lnTo>
                    <a:pt x="860" y="140"/>
                  </a:lnTo>
                  <a:lnTo>
                    <a:pt x="883" y="129"/>
                  </a:lnTo>
                  <a:lnTo>
                    <a:pt x="908" y="119"/>
                  </a:lnTo>
                  <a:lnTo>
                    <a:pt x="931" y="107"/>
                  </a:lnTo>
                  <a:lnTo>
                    <a:pt x="956" y="98"/>
                  </a:lnTo>
                  <a:lnTo>
                    <a:pt x="981" y="90"/>
                  </a:lnTo>
                  <a:lnTo>
                    <a:pt x="1004" y="81"/>
                  </a:lnTo>
                  <a:lnTo>
                    <a:pt x="1029" y="73"/>
                  </a:lnTo>
                  <a:lnTo>
                    <a:pt x="1054" y="65"/>
                  </a:lnTo>
                  <a:lnTo>
                    <a:pt x="1079" y="58"/>
                  </a:lnTo>
                  <a:lnTo>
                    <a:pt x="1104" y="50"/>
                  </a:lnTo>
                  <a:lnTo>
                    <a:pt x="1129" y="44"/>
                  </a:lnTo>
                  <a:lnTo>
                    <a:pt x="1155" y="38"/>
                  </a:lnTo>
                  <a:lnTo>
                    <a:pt x="1180" y="33"/>
                  </a:lnTo>
                  <a:lnTo>
                    <a:pt x="1205" y="27"/>
                  </a:lnTo>
                  <a:lnTo>
                    <a:pt x="1230" y="23"/>
                  </a:lnTo>
                  <a:lnTo>
                    <a:pt x="1257" y="17"/>
                  </a:lnTo>
                  <a:lnTo>
                    <a:pt x="1282" y="13"/>
                  </a:lnTo>
                  <a:lnTo>
                    <a:pt x="1309" y="11"/>
                  </a:lnTo>
                  <a:lnTo>
                    <a:pt x="1334" y="8"/>
                  </a:lnTo>
                  <a:lnTo>
                    <a:pt x="1361" y="6"/>
                  </a:lnTo>
                  <a:lnTo>
                    <a:pt x="1386" y="4"/>
                  </a:lnTo>
                  <a:lnTo>
                    <a:pt x="1413" y="2"/>
                  </a:lnTo>
                  <a:lnTo>
                    <a:pt x="1438" y="0"/>
                  </a:lnTo>
                  <a:lnTo>
                    <a:pt x="1464" y="0"/>
                  </a:lnTo>
                  <a:lnTo>
                    <a:pt x="1489" y="0"/>
                  </a:lnTo>
                  <a:lnTo>
                    <a:pt x="1489" y="746"/>
                  </a:lnTo>
                  <a:lnTo>
                    <a:pt x="1476" y="746"/>
                  </a:lnTo>
                  <a:lnTo>
                    <a:pt x="1464" y="746"/>
                  </a:lnTo>
                  <a:lnTo>
                    <a:pt x="1451" y="746"/>
                  </a:lnTo>
                  <a:lnTo>
                    <a:pt x="1438" y="748"/>
                  </a:lnTo>
                  <a:lnTo>
                    <a:pt x="1424" y="748"/>
                  </a:lnTo>
                  <a:lnTo>
                    <a:pt x="1413" y="750"/>
                  </a:lnTo>
                  <a:lnTo>
                    <a:pt x="1399" y="752"/>
                  </a:lnTo>
                  <a:lnTo>
                    <a:pt x="1386" y="754"/>
                  </a:lnTo>
                  <a:lnTo>
                    <a:pt x="1372" y="756"/>
                  </a:lnTo>
                  <a:lnTo>
                    <a:pt x="1361" y="758"/>
                  </a:lnTo>
                  <a:lnTo>
                    <a:pt x="1347" y="760"/>
                  </a:lnTo>
                  <a:lnTo>
                    <a:pt x="1334" y="762"/>
                  </a:lnTo>
                  <a:lnTo>
                    <a:pt x="1322" y="766"/>
                  </a:lnTo>
                  <a:lnTo>
                    <a:pt x="1309" y="768"/>
                  </a:lnTo>
                  <a:lnTo>
                    <a:pt x="1297" y="771"/>
                  </a:lnTo>
                  <a:lnTo>
                    <a:pt x="1284" y="775"/>
                  </a:lnTo>
                  <a:lnTo>
                    <a:pt x="1272" y="779"/>
                  </a:lnTo>
                  <a:lnTo>
                    <a:pt x="1259" y="783"/>
                  </a:lnTo>
                  <a:lnTo>
                    <a:pt x="1248" y="787"/>
                  </a:lnTo>
                  <a:lnTo>
                    <a:pt x="1234" y="791"/>
                  </a:lnTo>
                  <a:lnTo>
                    <a:pt x="1223" y="796"/>
                  </a:lnTo>
                  <a:lnTo>
                    <a:pt x="1211" y="800"/>
                  </a:lnTo>
                  <a:lnTo>
                    <a:pt x="1198" y="806"/>
                  </a:lnTo>
                  <a:lnTo>
                    <a:pt x="1186" y="810"/>
                  </a:lnTo>
                  <a:lnTo>
                    <a:pt x="1175" y="816"/>
                  </a:lnTo>
                  <a:lnTo>
                    <a:pt x="1163" y="821"/>
                  </a:lnTo>
                  <a:lnTo>
                    <a:pt x="1152" y="827"/>
                  </a:lnTo>
                  <a:lnTo>
                    <a:pt x="1140" y="833"/>
                  </a:lnTo>
                  <a:lnTo>
                    <a:pt x="1129" y="839"/>
                  </a:lnTo>
                  <a:lnTo>
                    <a:pt x="1117" y="846"/>
                  </a:lnTo>
                  <a:lnTo>
                    <a:pt x="1106" y="852"/>
                  </a:lnTo>
                  <a:lnTo>
                    <a:pt x="1094" y="860"/>
                  </a:lnTo>
                  <a:lnTo>
                    <a:pt x="1084" y="865"/>
                  </a:lnTo>
                  <a:lnTo>
                    <a:pt x="1073" y="873"/>
                  </a:lnTo>
                  <a:lnTo>
                    <a:pt x="1061" y="881"/>
                  </a:lnTo>
                  <a:lnTo>
                    <a:pt x="1052" y="888"/>
                  </a:lnTo>
                  <a:lnTo>
                    <a:pt x="1040" y="896"/>
                  </a:lnTo>
                  <a:lnTo>
                    <a:pt x="1031" y="904"/>
                  </a:lnTo>
                  <a:lnTo>
                    <a:pt x="1021" y="911"/>
                  </a:lnTo>
                  <a:lnTo>
                    <a:pt x="1011" y="921"/>
                  </a:lnTo>
                  <a:lnTo>
                    <a:pt x="1000" y="929"/>
                  </a:lnTo>
                  <a:lnTo>
                    <a:pt x="990" y="936"/>
                  </a:lnTo>
                  <a:lnTo>
                    <a:pt x="981" y="946"/>
                  </a:lnTo>
                  <a:lnTo>
                    <a:pt x="971" y="956"/>
                  </a:lnTo>
                  <a:lnTo>
                    <a:pt x="963" y="963"/>
                  </a:lnTo>
                  <a:lnTo>
                    <a:pt x="954" y="973"/>
                  </a:lnTo>
                  <a:lnTo>
                    <a:pt x="944" y="983"/>
                  </a:lnTo>
                  <a:lnTo>
                    <a:pt x="937" y="992"/>
                  </a:lnTo>
                  <a:lnTo>
                    <a:pt x="927" y="1002"/>
                  </a:lnTo>
                  <a:lnTo>
                    <a:pt x="919" y="1011"/>
                  </a:lnTo>
                  <a:lnTo>
                    <a:pt x="910" y="1023"/>
                  </a:lnTo>
                  <a:lnTo>
                    <a:pt x="902" y="1032"/>
                  </a:lnTo>
                  <a:lnTo>
                    <a:pt x="894" y="1042"/>
                  </a:lnTo>
                  <a:lnTo>
                    <a:pt x="887" y="1054"/>
                  </a:lnTo>
                  <a:lnTo>
                    <a:pt x="879" y="1063"/>
                  </a:lnTo>
                  <a:lnTo>
                    <a:pt x="871" y="1075"/>
                  </a:lnTo>
                  <a:lnTo>
                    <a:pt x="864" y="1084"/>
                  </a:lnTo>
                  <a:lnTo>
                    <a:pt x="858" y="1096"/>
                  </a:lnTo>
                  <a:lnTo>
                    <a:pt x="850" y="1107"/>
                  </a:lnTo>
                  <a:lnTo>
                    <a:pt x="844" y="1119"/>
                  </a:lnTo>
                  <a:lnTo>
                    <a:pt x="837" y="1130"/>
                  </a:lnTo>
                  <a:lnTo>
                    <a:pt x="831" y="1142"/>
                  </a:lnTo>
                  <a:lnTo>
                    <a:pt x="825" y="1153"/>
                  </a:lnTo>
                  <a:lnTo>
                    <a:pt x="820" y="1165"/>
                  </a:lnTo>
                  <a:lnTo>
                    <a:pt x="814" y="1176"/>
                  </a:lnTo>
                  <a:lnTo>
                    <a:pt x="808" y="1188"/>
                  </a:lnTo>
                  <a:lnTo>
                    <a:pt x="804" y="1199"/>
                  </a:lnTo>
                  <a:lnTo>
                    <a:pt x="798" y="1211"/>
                  </a:lnTo>
                  <a:lnTo>
                    <a:pt x="795" y="1224"/>
                  </a:lnTo>
                  <a:lnTo>
                    <a:pt x="789" y="1236"/>
                  </a:lnTo>
                  <a:lnTo>
                    <a:pt x="785" y="1247"/>
                  </a:lnTo>
                  <a:lnTo>
                    <a:pt x="781" y="1261"/>
                  </a:lnTo>
                  <a:lnTo>
                    <a:pt x="777" y="1272"/>
                  </a:lnTo>
                  <a:lnTo>
                    <a:pt x="773" y="1286"/>
                  </a:lnTo>
                  <a:lnTo>
                    <a:pt x="770" y="1297"/>
                  </a:lnTo>
                  <a:lnTo>
                    <a:pt x="766" y="1311"/>
                  </a:lnTo>
                  <a:lnTo>
                    <a:pt x="764" y="1322"/>
                  </a:lnTo>
                  <a:lnTo>
                    <a:pt x="760" y="1336"/>
                  </a:lnTo>
                  <a:lnTo>
                    <a:pt x="758" y="1349"/>
                  </a:lnTo>
                  <a:lnTo>
                    <a:pt x="756" y="1361"/>
                  </a:lnTo>
                  <a:lnTo>
                    <a:pt x="754" y="1374"/>
                  </a:lnTo>
                  <a:lnTo>
                    <a:pt x="752" y="1387"/>
                  </a:lnTo>
                  <a:lnTo>
                    <a:pt x="750" y="1399"/>
                  </a:lnTo>
                  <a:lnTo>
                    <a:pt x="748" y="1412"/>
                  </a:lnTo>
                  <a:lnTo>
                    <a:pt x="747" y="1426"/>
                  </a:lnTo>
                  <a:lnTo>
                    <a:pt x="747" y="1439"/>
                  </a:lnTo>
                  <a:lnTo>
                    <a:pt x="745" y="1451"/>
                  </a:lnTo>
                  <a:lnTo>
                    <a:pt x="745" y="1464"/>
                  </a:lnTo>
                  <a:lnTo>
                    <a:pt x="745" y="1478"/>
                  </a:lnTo>
                  <a:lnTo>
                    <a:pt x="745" y="1491"/>
                  </a:lnTo>
                  <a:lnTo>
                    <a:pt x="745" y="1504"/>
                  </a:lnTo>
                  <a:lnTo>
                    <a:pt x="745" y="1516"/>
                  </a:lnTo>
                  <a:lnTo>
                    <a:pt x="745" y="1529"/>
                  </a:lnTo>
                  <a:lnTo>
                    <a:pt x="747" y="1543"/>
                  </a:lnTo>
                  <a:lnTo>
                    <a:pt x="747" y="1556"/>
                  </a:lnTo>
                  <a:lnTo>
                    <a:pt x="748" y="1568"/>
                  </a:lnTo>
                  <a:lnTo>
                    <a:pt x="750" y="1581"/>
                  </a:lnTo>
                  <a:lnTo>
                    <a:pt x="752" y="1595"/>
                  </a:lnTo>
                  <a:lnTo>
                    <a:pt x="754" y="1606"/>
                  </a:lnTo>
                  <a:lnTo>
                    <a:pt x="756" y="1620"/>
                  </a:lnTo>
                  <a:lnTo>
                    <a:pt x="758" y="1633"/>
                  </a:lnTo>
                  <a:lnTo>
                    <a:pt x="760" y="1645"/>
                  </a:lnTo>
                  <a:lnTo>
                    <a:pt x="764" y="1658"/>
                  </a:lnTo>
                  <a:lnTo>
                    <a:pt x="766" y="1671"/>
                  </a:lnTo>
                  <a:lnTo>
                    <a:pt x="770" y="1683"/>
                  </a:lnTo>
                  <a:lnTo>
                    <a:pt x="773" y="1696"/>
                  </a:lnTo>
                  <a:lnTo>
                    <a:pt x="777" y="1708"/>
                  </a:lnTo>
                  <a:lnTo>
                    <a:pt x="781" y="1721"/>
                  </a:lnTo>
                  <a:lnTo>
                    <a:pt x="785" y="1733"/>
                  </a:lnTo>
                  <a:lnTo>
                    <a:pt x="789" y="1744"/>
                  </a:lnTo>
                  <a:lnTo>
                    <a:pt x="795" y="1758"/>
                  </a:lnTo>
                  <a:lnTo>
                    <a:pt x="798" y="1769"/>
                  </a:lnTo>
                  <a:lnTo>
                    <a:pt x="804" y="1781"/>
                  </a:lnTo>
                  <a:lnTo>
                    <a:pt x="808" y="1794"/>
                  </a:lnTo>
                  <a:lnTo>
                    <a:pt x="814" y="1806"/>
                  </a:lnTo>
                  <a:lnTo>
                    <a:pt x="820" y="1817"/>
                  </a:lnTo>
                  <a:lnTo>
                    <a:pt x="825" y="1829"/>
                  </a:lnTo>
                  <a:lnTo>
                    <a:pt x="831" y="1840"/>
                  </a:lnTo>
                  <a:lnTo>
                    <a:pt x="837" y="1852"/>
                  </a:lnTo>
                  <a:lnTo>
                    <a:pt x="844" y="1863"/>
                  </a:lnTo>
                  <a:lnTo>
                    <a:pt x="850" y="1875"/>
                  </a:lnTo>
                  <a:lnTo>
                    <a:pt x="858" y="1884"/>
                  </a:lnTo>
                  <a:lnTo>
                    <a:pt x="864" y="1896"/>
                  </a:lnTo>
                  <a:lnTo>
                    <a:pt x="871" y="1907"/>
                  </a:lnTo>
                  <a:lnTo>
                    <a:pt x="879" y="1917"/>
                  </a:lnTo>
                  <a:lnTo>
                    <a:pt x="887" y="1929"/>
                  </a:lnTo>
                  <a:lnTo>
                    <a:pt x="894" y="1938"/>
                  </a:lnTo>
                  <a:lnTo>
                    <a:pt x="902" y="1950"/>
                  </a:lnTo>
                  <a:lnTo>
                    <a:pt x="910" y="1959"/>
                  </a:lnTo>
                  <a:lnTo>
                    <a:pt x="919" y="1969"/>
                  </a:lnTo>
                  <a:lnTo>
                    <a:pt x="927" y="1978"/>
                  </a:lnTo>
                  <a:lnTo>
                    <a:pt x="937" y="1988"/>
                  </a:lnTo>
                  <a:lnTo>
                    <a:pt x="944" y="1998"/>
                  </a:lnTo>
                  <a:lnTo>
                    <a:pt x="399" y="2508"/>
                  </a:lnTo>
                  <a:close/>
                </a:path>
              </a:pathLst>
            </a:custGeom>
            <a:solidFill>
              <a:schemeClr val="hlink"/>
            </a:solidFill>
            <a:ln w="12700">
              <a:solidFill>
                <a:srgbClr val="000000"/>
              </a:solidFill>
              <a:prstDash val="solid"/>
              <a:round/>
              <a:headEnd/>
              <a:tailEnd/>
            </a:ln>
          </p:spPr>
          <p:txBody>
            <a:bodyPr/>
            <a:lstStyle/>
            <a:p>
              <a:endParaRPr lang="en-GB"/>
            </a:p>
          </p:txBody>
        </p:sp>
        <p:sp>
          <p:nvSpPr>
            <p:cNvPr id="105510" name="Rectangle 38">
              <a:extLst>
                <a:ext uri="{FF2B5EF4-FFF2-40B4-BE49-F238E27FC236}">
                  <a16:creationId xmlns:a16="http://schemas.microsoft.com/office/drawing/2014/main" id="{3F492FF0-5B3B-4B30-952B-9DAD603826BD}"/>
                </a:ext>
              </a:extLst>
            </p:cNvPr>
            <p:cNvSpPr>
              <a:spLocks noChangeArrowheads="1"/>
            </p:cNvSpPr>
            <p:nvPr/>
          </p:nvSpPr>
          <p:spPr bwMode="auto">
            <a:xfrm>
              <a:off x="5261" y="2308"/>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b="1">
                  <a:solidFill>
                    <a:srgbClr val="000000"/>
                  </a:solidFill>
                </a:rPr>
                <a:t>35%</a:t>
              </a:r>
              <a:endParaRPr lang="en-GB" altLang="en-US" b="1"/>
            </a:p>
          </p:txBody>
        </p:sp>
        <p:sp>
          <p:nvSpPr>
            <p:cNvPr id="105511" name="Rectangle 39">
              <a:extLst>
                <a:ext uri="{FF2B5EF4-FFF2-40B4-BE49-F238E27FC236}">
                  <a16:creationId xmlns:a16="http://schemas.microsoft.com/office/drawing/2014/main" id="{6BB48A7D-F29C-4ECD-B621-DC39277D37F6}"/>
                </a:ext>
              </a:extLst>
            </p:cNvPr>
            <p:cNvSpPr>
              <a:spLocks noChangeArrowheads="1"/>
            </p:cNvSpPr>
            <p:nvPr/>
          </p:nvSpPr>
          <p:spPr bwMode="auto">
            <a:xfrm>
              <a:off x="4374" y="3389"/>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b="1">
                  <a:solidFill>
                    <a:srgbClr val="000000"/>
                  </a:solidFill>
                </a:rPr>
                <a:t>25%</a:t>
              </a:r>
              <a:endParaRPr lang="en-GB" altLang="en-US" b="1"/>
            </a:p>
          </p:txBody>
        </p:sp>
        <p:sp>
          <p:nvSpPr>
            <p:cNvPr id="105512" name="Rectangle 40">
              <a:extLst>
                <a:ext uri="{FF2B5EF4-FFF2-40B4-BE49-F238E27FC236}">
                  <a16:creationId xmlns:a16="http://schemas.microsoft.com/office/drawing/2014/main" id="{AFDA4924-823C-4FC0-A6D2-70A46EF8A881}"/>
                </a:ext>
              </a:extLst>
            </p:cNvPr>
            <p:cNvSpPr>
              <a:spLocks noChangeArrowheads="1"/>
            </p:cNvSpPr>
            <p:nvPr/>
          </p:nvSpPr>
          <p:spPr bwMode="auto">
            <a:xfrm>
              <a:off x="3787" y="1593"/>
              <a:ext cx="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b="1">
                  <a:solidFill>
                    <a:srgbClr val="000000"/>
                  </a:solidFill>
                </a:rPr>
                <a:t>36%</a:t>
              </a:r>
              <a:endParaRPr lang="en-GB" altLang="en-US" b="1"/>
            </a:p>
          </p:txBody>
        </p:sp>
        <p:sp>
          <p:nvSpPr>
            <p:cNvPr id="105515" name="Freeform 43">
              <a:extLst>
                <a:ext uri="{FF2B5EF4-FFF2-40B4-BE49-F238E27FC236}">
                  <a16:creationId xmlns:a16="http://schemas.microsoft.com/office/drawing/2014/main" id="{CFA787A4-1441-4379-81C3-FDF1FBA7D17F}"/>
                </a:ext>
              </a:extLst>
            </p:cNvPr>
            <p:cNvSpPr>
              <a:spLocks/>
            </p:cNvSpPr>
            <p:nvPr/>
          </p:nvSpPr>
          <p:spPr bwMode="auto">
            <a:xfrm>
              <a:off x="4548" y="1799"/>
              <a:ext cx="631" cy="1279"/>
            </a:xfrm>
            <a:custGeom>
              <a:avLst/>
              <a:gdLst>
                <a:gd name="T0" fmla="*/ 292 w 1298"/>
                <a:gd name="T1" fmla="*/ 31 h 2631"/>
                <a:gd name="T2" fmla="*/ 413 w 1298"/>
                <a:gd name="T3" fmla="*/ 79 h 2631"/>
                <a:gd name="T4" fmla="*/ 530 w 1298"/>
                <a:gd name="T5" fmla="*/ 136 h 2631"/>
                <a:gd name="T6" fmla="*/ 639 w 1298"/>
                <a:gd name="T7" fmla="*/ 205 h 2631"/>
                <a:gd name="T8" fmla="*/ 745 w 1298"/>
                <a:gd name="T9" fmla="*/ 282 h 2631"/>
                <a:gd name="T10" fmla="*/ 843 w 1298"/>
                <a:gd name="T11" fmla="*/ 368 h 2631"/>
                <a:gd name="T12" fmla="*/ 931 w 1298"/>
                <a:gd name="T13" fmla="*/ 462 h 2631"/>
                <a:gd name="T14" fmla="*/ 1012 w 1298"/>
                <a:gd name="T15" fmla="*/ 564 h 2631"/>
                <a:gd name="T16" fmla="*/ 1085 w 1298"/>
                <a:gd name="T17" fmla="*/ 673 h 2631"/>
                <a:gd name="T18" fmla="*/ 1146 w 1298"/>
                <a:gd name="T19" fmla="*/ 787 h 2631"/>
                <a:gd name="T20" fmla="*/ 1198 w 1298"/>
                <a:gd name="T21" fmla="*/ 906 h 2631"/>
                <a:gd name="T22" fmla="*/ 1240 w 1298"/>
                <a:gd name="T23" fmla="*/ 1030 h 2631"/>
                <a:gd name="T24" fmla="*/ 1269 w 1298"/>
                <a:gd name="T25" fmla="*/ 1155 h 2631"/>
                <a:gd name="T26" fmla="*/ 1288 w 1298"/>
                <a:gd name="T27" fmla="*/ 1286 h 2631"/>
                <a:gd name="T28" fmla="*/ 1298 w 1298"/>
                <a:gd name="T29" fmla="*/ 1414 h 2631"/>
                <a:gd name="T30" fmla="*/ 1294 w 1298"/>
                <a:gd name="T31" fmla="*/ 1545 h 2631"/>
                <a:gd name="T32" fmla="*/ 1279 w 1298"/>
                <a:gd name="T33" fmla="*/ 1673 h 2631"/>
                <a:gd name="T34" fmla="*/ 1254 w 1298"/>
                <a:gd name="T35" fmla="*/ 1802 h 2631"/>
                <a:gd name="T36" fmla="*/ 1215 w 1298"/>
                <a:gd name="T37" fmla="*/ 1927 h 2631"/>
                <a:gd name="T38" fmla="*/ 1169 w 1298"/>
                <a:gd name="T39" fmla="*/ 2047 h 2631"/>
                <a:gd name="T40" fmla="*/ 1110 w 1298"/>
                <a:gd name="T41" fmla="*/ 2163 h 2631"/>
                <a:gd name="T42" fmla="*/ 1043 w 1298"/>
                <a:gd name="T43" fmla="*/ 2274 h 2631"/>
                <a:gd name="T44" fmla="*/ 966 w 1298"/>
                <a:gd name="T45" fmla="*/ 2379 h 2631"/>
                <a:gd name="T46" fmla="*/ 879 w 1298"/>
                <a:gd name="T47" fmla="*/ 2477 h 2631"/>
                <a:gd name="T48" fmla="*/ 785 w 1298"/>
                <a:gd name="T49" fmla="*/ 2566 h 2631"/>
                <a:gd name="T50" fmla="*/ 256 w 1298"/>
                <a:gd name="T51" fmla="*/ 2036 h 2631"/>
                <a:gd name="T52" fmla="*/ 305 w 1298"/>
                <a:gd name="T53" fmla="*/ 1994 h 2631"/>
                <a:gd name="T54" fmla="*/ 352 w 1298"/>
                <a:gd name="T55" fmla="*/ 1948 h 2631"/>
                <a:gd name="T56" fmla="*/ 394 w 1298"/>
                <a:gd name="T57" fmla="*/ 1900 h 2631"/>
                <a:gd name="T58" fmla="*/ 432 w 1298"/>
                <a:gd name="T59" fmla="*/ 1846 h 2631"/>
                <a:gd name="T60" fmla="*/ 465 w 1298"/>
                <a:gd name="T61" fmla="*/ 1790 h 2631"/>
                <a:gd name="T62" fmla="*/ 494 w 1298"/>
                <a:gd name="T63" fmla="*/ 1731 h 2631"/>
                <a:gd name="T64" fmla="*/ 517 w 1298"/>
                <a:gd name="T65" fmla="*/ 1671 h 2631"/>
                <a:gd name="T66" fmla="*/ 534 w 1298"/>
                <a:gd name="T67" fmla="*/ 1608 h 2631"/>
                <a:gd name="T68" fmla="*/ 545 w 1298"/>
                <a:gd name="T69" fmla="*/ 1545 h 2631"/>
                <a:gd name="T70" fmla="*/ 551 w 1298"/>
                <a:gd name="T71" fmla="*/ 1479 h 2631"/>
                <a:gd name="T72" fmla="*/ 553 w 1298"/>
                <a:gd name="T73" fmla="*/ 1414 h 2631"/>
                <a:gd name="T74" fmla="*/ 547 w 1298"/>
                <a:gd name="T75" fmla="*/ 1349 h 2631"/>
                <a:gd name="T76" fmla="*/ 536 w 1298"/>
                <a:gd name="T77" fmla="*/ 1286 h 2631"/>
                <a:gd name="T78" fmla="*/ 520 w 1298"/>
                <a:gd name="T79" fmla="*/ 1222 h 2631"/>
                <a:gd name="T80" fmla="*/ 497 w 1298"/>
                <a:gd name="T81" fmla="*/ 1161 h 2631"/>
                <a:gd name="T82" fmla="*/ 471 w 1298"/>
                <a:gd name="T83" fmla="*/ 1103 h 2631"/>
                <a:gd name="T84" fmla="*/ 440 w 1298"/>
                <a:gd name="T85" fmla="*/ 1046 h 2631"/>
                <a:gd name="T86" fmla="*/ 403 w 1298"/>
                <a:gd name="T87" fmla="*/ 992 h 2631"/>
                <a:gd name="T88" fmla="*/ 361 w 1298"/>
                <a:gd name="T89" fmla="*/ 942 h 2631"/>
                <a:gd name="T90" fmla="*/ 315 w 1298"/>
                <a:gd name="T91" fmla="*/ 896 h 2631"/>
                <a:gd name="T92" fmla="*/ 265 w 1298"/>
                <a:gd name="T93" fmla="*/ 854 h 2631"/>
                <a:gd name="T94" fmla="*/ 213 w 1298"/>
                <a:gd name="T95" fmla="*/ 815 h 2631"/>
                <a:gd name="T96" fmla="*/ 158 w 1298"/>
                <a:gd name="T97" fmla="*/ 783 h 2631"/>
                <a:gd name="T98" fmla="*/ 98 w 1298"/>
                <a:gd name="T99" fmla="*/ 756 h 2631"/>
                <a:gd name="T100" fmla="*/ 37 w 1298"/>
                <a:gd name="T101" fmla="*/ 733 h 2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8" h="2631">
                  <a:moveTo>
                    <a:pt x="192" y="0"/>
                  </a:moveTo>
                  <a:lnTo>
                    <a:pt x="217" y="8"/>
                  </a:lnTo>
                  <a:lnTo>
                    <a:pt x="242" y="15"/>
                  </a:lnTo>
                  <a:lnTo>
                    <a:pt x="267" y="23"/>
                  </a:lnTo>
                  <a:lnTo>
                    <a:pt x="292" y="31"/>
                  </a:lnTo>
                  <a:lnTo>
                    <a:pt x="317" y="40"/>
                  </a:lnTo>
                  <a:lnTo>
                    <a:pt x="342" y="48"/>
                  </a:lnTo>
                  <a:lnTo>
                    <a:pt x="365" y="57"/>
                  </a:lnTo>
                  <a:lnTo>
                    <a:pt x="390" y="69"/>
                  </a:lnTo>
                  <a:lnTo>
                    <a:pt x="413" y="79"/>
                  </a:lnTo>
                  <a:lnTo>
                    <a:pt x="436" y="90"/>
                  </a:lnTo>
                  <a:lnTo>
                    <a:pt x="461" y="100"/>
                  </a:lnTo>
                  <a:lnTo>
                    <a:pt x="484" y="111"/>
                  </a:lnTo>
                  <a:lnTo>
                    <a:pt x="507" y="125"/>
                  </a:lnTo>
                  <a:lnTo>
                    <a:pt x="530" y="136"/>
                  </a:lnTo>
                  <a:lnTo>
                    <a:pt x="553" y="150"/>
                  </a:lnTo>
                  <a:lnTo>
                    <a:pt x="574" y="163"/>
                  </a:lnTo>
                  <a:lnTo>
                    <a:pt x="597" y="176"/>
                  </a:lnTo>
                  <a:lnTo>
                    <a:pt x="618" y="190"/>
                  </a:lnTo>
                  <a:lnTo>
                    <a:pt x="639" y="205"/>
                  </a:lnTo>
                  <a:lnTo>
                    <a:pt x="662" y="219"/>
                  </a:lnTo>
                  <a:lnTo>
                    <a:pt x="684" y="234"/>
                  </a:lnTo>
                  <a:lnTo>
                    <a:pt x="705" y="249"/>
                  </a:lnTo>
                  <a:lnTo>
                    <a:pt x="724" y="265"/>
                  </a:lnTo>
                  <a:lnTo>
                    <a:pt x="745" y="282"/>
                  </a:lnTo>
                  <a:lnTo>
                    <a:pt x="764" y="299"/>
                  </a:lnTo>
                  <a:lnTo>
                    <a:pt x="785" y="315"/>
                  </a:lnTo>
                  <a:lnTo>
                    <a:pt x="805" y="332"/>
                  </a:lnTo>
                  <a:lnTo>
                    <a:pt x="824" y="349"/>
                  </a:lnTo>
                  <a:lnTo>
                    <a:pt x="843" y="368"/>
                  </a:lnTo>
                  <a:lnTo>
                    <a:pt x="860" y="386"/>
                  </a:lnTo>
                  <a:lnTo>
                    <a:pt x="879" y="405"/>
                  </a:lnTo>
                  <a:lnTo>
                    <a:pt x="897" y="424"/>
                  </a:lnTo>
                  <a:lnTo>
                    <a:pt x="914" y="443"/>
                  </a:lnTo>
                  <a:lnTo>
                    <a:pt x="931" y="462"/>
                  </a:lnTo>
                  <a:lnTo>
                    <a:pt x="948" y="482"/>
                  </a:lnTo>
                  <a:lnTo>
                    <a:pt x="966" y="503"/>
                  </a:lnTo>
                  <a:lnTo>
                    <a:pt x="981" y="522"/>
                  </a:lnTo>
                  <a:lnTo>
                    <a:pt x="996" y="543"/>
                  </a:lnTo>
                  <a:lnTo>
                    <a:pt x="1012" y="564"/>
                  </a:lnTo>
                  <a:lnTo>
                    <a:pt x="1027" y="585"/>
                  </a:lnTo>
                  <a:lnTo>
                    <a:pt x="1043" y="606"/>
                  </a:lnTo>
                  <a:lnTo>
                    <a:pt x="1056" y="629"/>
                  </a:lnTo>
                  <a:lnTo>
                    <a:pt x="1071" y="650"/>
                  </a:lnTo>
                  <a:lnTo>
                    <a:pt x="1085" y="673"/>
                  </a:lnTo>
                  <a:lnTo>
                    <a:pt x="1098" y="695"/>
                  </a:lnTo>
                  <a:lnTo>
                    <a:pt x="1110" y="718"/>
                  </a:lnTo>
                  <a:lnTo>
                    <a:pt x="1123" y="741"/>
                  </a:lnTo>
                  <a:lnTo>
                    <a:pt x="1135" y="764"/>
                  </a:lnTo>
                  <a:lnTo>
                    <a:pt x="1146" y="787"/>
                  </a:lnTo>
                  <a:lnTo>
                    <a:pt x="1158" y="810"/>
                  </a:lnTo>
                  <a:lnTo>
                    <a:pt x="1169" y="835"/>
                  </a:lnTo>
                  <a:lnTo>
                    <a:pt x="1179" y="858"/>
                  </a:lnTo>
                  <a:lnTo>
                    <a:pt x="1188" y="883"/>
                  </a:lnTo>
                  <a:lnTo>
                    <a:pt x="1198" y="906"/>
                  </a:lnTo>
                  <a:lnTo>
                    <a:pt x="1208" y="931"/>
                  </a:lnTo>
                  <a:lnTo>
                    <a:pt x="1215" y="956"/>
                  </a:lnTo>
                  <a:lnTo>
                    <a:pt x="1225" y="980"/>
                  </a:lnTo>
                  <a:lnTo>
                    <a:pt x="1233" y="1005"/>
                  </a:lnTo>
                  <a:lnTo>
                    <a:pt x="1240" y="1030"/>
                  </a:lnTo>
                  <a:lnTo>
                    <a:pt x="1246" y="1055"/>
                  </a:lnTo>
                  <a:lnTo>
                    <a:pt x="1254" y="1080"/>
                  </a:lnTo>
                  <a:lnTo>
                    <a:pt x="1259" y="1105"/>
                  </a:lnTo>
                  <a:lnTo>
                    <a:pt x="1265" y="1130"/>
                  </a:lnTo>
                  <a:lnTo>
                    <a:pt x="1269" y="1155"/>
                  </a:lnTo>
                  <a:lnTo>
                    <a:pt x="1275" y="1182"/>
                  </a:lnTo>
                  <a:lnTo>
                    <a:pt x="1279" y="1207"/>
                  </a:lnTo>
                  <a:lnTo>
                    <a:pt x="1282" y="1234"/>
                  </a:lnTo>
                  <a:lnTo>
                    <a:pt x="1286" y="1259"/>
                  </a:lnTo>
                  <a:lnTo>
                    <a:pt x="1288" y="1286"/>
                  </a:lnTo>
                  <a:lnTo>
                    <a:pt x="1292" y="1311"/>
                  </a:lnTo>
                  <a:lnTo>
                    <a:pt x="1294" y="1337"/>
                  </a:lnTo>
                  <a:lnTo>
                    <a:pt x="1296" y="1362"/>
                  </a:lnTo>
                  <a:lnTo>
                    <a:pt x="1296" y="1389"/>
                  </a:lnTo>
                  <a:lnTo>
                    <a:pt x="1298" y="1414"/>
                  </a:lnTo>
                  <a:lnTo>
                    <a:pt x="1298" y="1441"/>
                  </a:lnTo>
                  <a:lnTo>
                    <a:pt x="1298" y="1466"/>
                  </a:lnTo>
                  <a:lnTo>
                    <a:pt x="1296" y="1493"/>
                  </a:lnTo>
                  <a:lnTo>
                    <a:pt x="1296" y="1518"/>
                  </a:lnTo>
                  <a:lnTo>
                    <a:pt x="1294" y="1545"/>
                  </a:lnTo>
                  <a:lnTo>
                    <a:pt x="1292" y="1570"/>
                  </a:lnTo>
                  <a:lnTo>
                    <a:pt x="1288" y="1596"/>
                  </a:lnTo>
                  <a:lnTo>
                    <a:pt x="1286" y="1621"/>
                  </a:lnTo>
                  <a:lnTo>
                    <a:pt x="1282" y="1648"/>
                  </a:lnTo>
                  <a:lnTo>
                    <a:pt x="1279" y="1673"/>
                  </a:lnTo>
                  <a:lnTo>
                    <a:pt x="1275" y="1700"/>
                  </a:lnTo>
                  <a:lnTo>
                    <a:pt x="1269" y="1725"/>
                  </a:lnTo>
                  <a:lnTo>
                    <a:pt x="1265" y="1750"/>
                  </a:lnTo>
                  <a:lnTo>
                    <a:pt x="1259" y="1777"/>
                  </a:lnTo>
                  <a:lnTo>
                    <a:pt x="1254" y="1802"/>
                  </a:lnTo>
                  <a:lnTo>
                    <a:pt x="1246" y="1827"/>
                  </a:lnTo>
                  <a:lnTo>
                    <a:pt x="1240" y="1852"/>
                  </a:lnTo>
                  <a:lnTo>
                    <a:pt x="1233" y="1877"/>
                  </a:lnTo>
                  <a:lnTo>
                    <a:pt x="1225" y="1902"/>
                  </a:lnTo>
                  <a:lnTo>
                    <a:pt x="1215" y="1927"/>
                  </a:lnTo>
                  <a:lnTo>
                    <a:pt x="1208" y="1951"/>
                  </a:lnTo>
                  <a:lnTo>
                    <a:pt x="1198" y="1975"/>
                  </a:lnTo>
                  <a:lnTo>
                    <a:pt x="1188" y="1999"/>
                  </a:lnTo>
                  <a:lnTo>
                    <a:pt x="1179" y="2023"/>
                  </a:lnTo>
                  <a:lnTo>
                    <a:pt x="1169" y="2047"/>
                  </a:lnTo>
                  <a:lnTo>
                    <a:pt x="1158" y="2070"/>
                  </a:lnTo>
                  <a:lnTo>
                    <a:pt x="1146" y="2094"/>
                  </a:lnTo>
                  <a:lnTo>
                    <a:pt x="1135" y="2118"/>
                  </a:lnTo>
                  <a:lnTo>
                    <a:pt x="1123" y="2141"/>
                  </a:lnTo>
                  <a:lnTo>
                    <a:pt x="1110" y="2163"/>
                  </a:lnTo>
                  <a:lnTo>
                    <a:pt x="1098" y="2186"/>
                  </a:lnTo>
                  <a:lnTo>
                    <a:pt x="1085" y="2209"/>
                  </a:lnTo>
                  <a:lnTo>
                    <a:pt x="1071" y="2232"/>
                  </a:lnTo>
                  <a:lnTo>
                    <a:pt x="1056" y="2253"/>
                  </a:lnTo>
                  <a:lnTo>
                    <a:pt x="1043" y="2274"/>
                  </a:lnTo>
                  <a:lnTo>
                    <a:pt x="1027" y="2295"/>
                  </a:lnTo>
                  <a:lnTo>
                    <a:pt x="1012" y="2316"/>
                  </a:lnTo>
                  <a:lnTo>
                    <a:pt x="996" y="2337"/>
                  </a:lnTo>
                  <a:lnTo>
                    <a:pt x="981" y="2358"/>
                  </a:lnTo>
                  <a:lnTo>
                    <a:pt x="966" y="2379"/>
                  </a:lnTo>
                  <a:lnTo>
                    <a:pt x="948" y="2399"/>
                  </a:lnTo>
                  <a:lnTo>
                    <a:pt x="931" y="2420"/>
                  </a:lnTo>
                  <a:lnTo>
                    <a:pt x="914" y="2439"/>
                  </a:lnTo>
                  <a:lnTo>
                    <a:pt x="897" y="2458"/>
                  </a:lnTo>
                  <a:lnTo>
                    <a:pt x="879" y="2477"/>
                  </a:lnTo>
                  <a:lnTo>
                    <a:pt x="860" y="2495"/>
                  </a:lnTo>
                  <a:lnTo>
                    <a:pt x="843" y="2514"/>
                  </a:lnTo>
                  <a:lnTo>
                    <a:pt x="824" y="2531"/>
                  </a:lnTo>
                  <a:lnTo>
                    <a:pt x="805" y="2548"/>
                  </a:lnTo>
                  <a:lnTo>
                    <a:pt x="785" y="2566"/>
                  </a:lnTo>
                  <a:lnTo>
                    <a:pt x="764" y="2583"/>
                  </a:lnTo>
                  <a:lnTo>
                    <a:pt x="745" y="2600"/>
                  </a:lnTo>
                  <a:lnTo>
                    <a:pt x="724" y="2615"/>
                  </a:lnTo>
                  <a:lnTo>
                    <a:pt x="705" y="2631"/>
                  </a:lnTo>
                  <a:lnTo>
                    <a:pt x="256" y="2036"/>
                  </a:lnTo>
                  <a:lnTo>
                    <a:pt x="265" y="2028"/>
                  </a:lnTo>
                  <a:lnTo>
                    <a:pt x="277" y="2019"/>
                  </a:lnTo>
                  <a:lnTo>
                    <a:pt x="286" y="2011"/>
                  </a:lnTo>
                  <a:lnTo>
                    <a:pt x="296" y="2003"/>
                  </a:lnTo>
                  <a:lnTo>
                    <a:pt x="305" y="1994"/>
                  </a:lnTo>
                  <a:lnTo>
                    <a:pt x="315" y="1986"/>
                  </a:lnTo>
                  <a:lnTo>
                    <a:pt x="325" y="1976"/>
                  </a:lnTo>
                  <a:lnTo>
                    <a:pt x="334" y="1967"/>
                  </a:lnTo>
                  <a:lnTo>
                    <a:pt x="344" y="1957"/>
                  </a:lnTo>
                  <a:lnTo>
                    <a:pt x="352" y="1948"/>
                  </a:lnTo>
                  <a:lnTo>
                    <a:pt x="361" y="1938"/>
                  </a:lnTo>
                  <a:lnTo>
                    <a:pt x="369" y="1928"/>
                  </a:lnTo>
                  <a:lnTo>
                    <a:pt x="378" y="1919"/>
                  </a:lnTo>
                  <a:lnTo>
                    <a:pt x="386" y="1909"/>
                  </a:lnTo>
                  <a:lnTo>
                    <a:pt x="394" y="1900"/>
                  </a:lnTo>
                  <a:lnTo>
                    <a:pt x="403" y="1888"/>
                  </a:lnTo>
                  <a:lnTo>
                    <a:pt x="411" y="1879"/>
                  </a:lnTo>
                  <a:lnTo>
                    <a:pt x="417" y="1867"/>
                  </a:lnTo>
                  <a:lnTo>
                    <a:pt x="424" y="1857"/>
                  </a:lnTo>
                  <a:lnTo>
                    <a:pt x="432" y="1846"/>
                  </a:lnTo>
                  <a:lnTo>
                    <a:pt x="440" y="1834"/>
                  </a:lnTo>
                  <a:lnTo>
                    <a:pt x="446" y="1825"/>
                  </a:lnTo>
                  <a:lnTo>
                    <a:pt x="453" y="1813"/>
                  </a:lnTo>
                  <a:lnTo>
                    <a:pt x="459" y="1802"/>
                  </a:lnTo>
                  <a:lnTo>
                    <a:pt x="465" y="1790"/>
                  </a:lnTo>
                  <a:lnTo>
                    <a:pt x="471" y="1779"/>
                  </a:lnTo>
                  <a:lnTo>
                    <a:pt x="476" y="1767"/>
                  </a:lnTo>
                  <a:lnTo>
                    <a:pt x="482" y="1756"/>
                  </a:lnTo>
                  <a:lnTo>
                    <a:pt x="488" y="1744"/>
                  </a:lnTo>
                  <a:lnTo>
                    <a:pt x="494" y="1731"/>
                  </a:lnTo>
                  <a:lnTo>
                    <a:pt x="497" y="1719"/>
                  </a:lnTo>
                  <a:lnTo>
                    <a:pt x="503" y="1708"/>
                  </a:lnTo>
                  <a:lnTo>
                    <a:pt x="507" y="1694"/>
                  </a:lnTo>
                  <a:lnTo>
                    <a:pt x="513" y="1683"/>
                  </a:lnTo>
                  <a:lnTo>
                    <a:pt x="517" y="1671"/>
                  </a:lnTo>
                  <a:lnTo>
                    <a:pt x="520" y="1658"/>
                  </a:lnTo>
                  <a:lnTo>
                    <a:pt x="524" y="1646"/>
                  </a:lnTo>
                  <a:lnTo>
                    <a:pt x="528" y="1633"/>
                  </a:lnTo>
                  <a:lnTo>
                    <a:pt x="530" y="1621"/>
                  </a:lnTo>
                  <a:lnTo>
                    <a:pt x="534" y="1608"/>
                  </a:lnTo>
                  <a:lnTo>
                    <a:pt x="536" y="1595"/>
                  </a:lnTo>
                  <a:lnTo>
                    <a:pt x="540" y="1583"/>
                  </a:lnTo>
                  <a:lnTo>
                    <a:pt x="542" y="1570"/>
                  </a:lnTo>
                  <a:lnTo>
                    <a:pt x="543" y="1556"/>
                  </a:lnTo>
                  <a:lnTo>
                    <a:pt x="545" y="1545"/>
                  </a:lnTo>
                  <a:lnTo>
                    <a:pt x="547" y="1531"/>
                  </a:lnTo>
                  <a:lnTo>
                    <a:pt x="549" y="1518"/>
                  </a:lnTo>
                  <a:lnTo>
                    <a:pt x="549" y="1506"/>
                  </a:lnTo>
                  <a:lnTo>
                    <a:pt x="551" y="1493"/>
                  </a:lnTo>
                  <a:lnTo>
                    <a:pt x="551" y="1479"/>
                  </a:lnTo>
                  <a:lnTo>
                    <a:pt x="553" y="1466"/>
                  </a:lnTo>
                  <a:lnTo>
                    <a:pt x="553" y="1454"/>
                  </a:lnTo>
                  <a:lnTo>
                    <a:pt x="553" y="1441"/>
                  </a:lnTo>
                  <a:lnTo>
                    <a:pt x="553" y="1428"/>
                  </a:lnTo>
                  <a:lnTo>
                    <a:pt x="553" y="1414"/>
                  </a:lnTo>
                  <a:lnTo>
                    <a:pt x="551" y="1401"/>
                  </a:lnTo>
                  <a:lnTo>
                    <a:pt x="551" y="1389"/>
                  </a:lnTo>
                  <a:lnTo>
                    <a:pt x="549" y="1376"/>
                  </a:lnTo>
                  <a:lnTo>
                    <a:pt x="549" y="1362"/>
                  </a:lnTo>
                  <a:lnTo>
                    <a:pt x="547" y="1349"/>
                  </a:lnTo>
                  <a:lnTo>
                    <a:pt x="545" y="1337"/>
                  </a:lnTo>
                  <a:lnTo>
                    <a:pt x="543" y="1324"/>
                  </a:lnTo>
                  <a:lnTo>
                    <a:pt x="542" y="1311"/>
                  </a:lnTo>
                  <a:lnTo>
                    <a:pt x="540" y="1299"/>
                  </a:lnTo>
                  <a:lnTo>
                    <a:pt x="536" y="1286"/>
                  </a:lnTo>
                  <a:lnTo>
                    <a:pt x="534" y="1272"/>
                  </a:lnTo>
                  <a:lnTo>
                    <a:pt x="530" y="1261"/>
                  </a:lnTo>
                  <a:lnTo>
                    <a:pt x="528" y="1247"/>
                  </a:lnTo>
                  <a:lnTo>
                    <a:pt x="524" y="1236"/>
                  </a:lnTo>
                  <a:lnTo>
                    <a:pt x="520" y="1222"/>
                  </a:lnTo>
                  <a:lnTo>
                    <a:pt x="517" y="1211"/>
                  </a:lnTo>
                  <a:lnTo>
                    <a:pt x="513" y="1197"/>
                  </a:lnTo>
                  <a:lnTo>
                    <a:pt x="507" y="1186"/>
                  </a:lnTo>
                  <a:lnTo>
                    <a:pt x="503" y="1174"/>
                  </a:lnTo>
                  <a:lnTo>
                    <a:pt x="497" y="1161"/>
                  </a:lnTo>
                  <a:lnTo>
                    <a:pt x="494" y="1149"/>
                  </a:lnTo>
                  <a:lnTo>
                    <a:pt x="488" y="1138"/>
                  </a:lnTo>
                  <a:lnTo>
                    <a:pt x="482" y="1126"/>
                  </a:lnTo>
                  <a:lnTo>
                    <a:pt x="476" y="1115"/>
                  </a:lnTo>
                  <a:lnTo>
                    <a:pt x="471" y="1103"/>
                  </a:lnTo>
                  <a:lnTo>
                    <a:pt x="465" y="1092"/>
                  </a:lnTo>
                  <a:lnTo>
                    <a:pt x="459" y="1080"/>
                  </a:lnTo>
                  <a:lnTo>
                    <a:pt x="453" y="1069"/>
                  </a:lnTo>
                  <a:lnTo>
                    <a:pt x="446" y="1057"/>
                  </a:lnTo>
                  <a:lnTo>
                    <a:pt x="440" y="1046"/>
                  </a:lnTo>
                  <a:lnTo>
                    <a:pt x="432" y="1034"/>
                  </a:lnTo>
                  <a:lnTo>
                    <a:pt x="424" y="1025"/>
                  </a:lnTo>
                  <a:lnTo>
                    <a:pt x="417" y="1013"/>
                  </a:lnTo>
                  <a:lnTo>
                    <a:pt x="411" y="1004"/>
                  </a:lnTo>
                  <a:lnTo>
                    <a:pt x="403" y="992"/>
                  </a:lnTo>
                  <a:lnTo>
                    <a:pt x="394" y="982"/>
                  </a:lnTo>
                  <a:lnTo>
                    <a:pt x="386" y="973"/>
                  </a:lnTo>
                  <a:lnTo>
                    <a:pt x="378" y="961"/>
                  </a:lnTo>
                  <a:lnTo>
                    <a:pt x="369" y="952"/>
                  </a:lnTo>
                  <a:lnTo>
                    <a:pt x="361" y="942"/>
                  </a:lnTo>
                  <a:lnTo>
                    <a:pt x="352" y="933"/>
                  </a:lnTo>
                  <a:lnTo>
                    <a:pt x="344" y="923"/>
                  </a:lnTo>
                  <a:lnTo>
                    <a:pt x="334" y="913"/>
                  </a:lnTo>
                  <a:lnTo>
                    <a:pt x="325" y="906"/>
                  </a:lnTo>
                  <a:lnTo>
                    <a:pt x="315" y="896"/>
                  </a:lnTo>
                  <a:lnTo>
                    <a:pt x="305" y="886"/>
                  </a:lnTo>
                  <a:lnTo>
                    <a:pt x="296" y="879"/>
                  </a:lnTo>
                  <a:lnTo>
                    <a:pt x="286" y="871"/>
                  </a:lnTo>
                  <a:lnTo>
                    <a:pt x="277" y="861"/>
                  </a:lnTo>
                  <a:lnTo>
                    <a:pt x="265" y="854"/>
                  </a:lnTo>
                  <a:lnTo>
                    <a:pt x="256" y="846"/>
                  </a:lnTo>
                  <a:lnTo>
                    <a:pt x="246" y="838"/>
                  </a:lnTo>
                  <a:lnTo>
                    <a:pt x="234" y="831"/>
                  </a:lnTo>
                  <a:lnTo>
                    <a:pt x="223" y="823"/>
                  </a:lnTo>
                  <a:lnTo>
                    <a:pt x="213" y="815"/>
                  </a:lnTo>
                  <a:lnTo>
                    <a:pt x="202" y="810"/>
                  </a:lnTo>
                  <a:lnTo>
                    <a:pt x="190" y="802"/>
                  </a:lnTo>
                  <a:lnTo>
                    <a:pt x="181" y="796"/>
                  </a:lnTo>
                  <a:lnTo>
                    <a:pt x="169" y="789"/>
                  </a:lnTo>
                  <a:lnTo>
                    <a:pt x="158" y="783"/>
                  </a:lnTo>
                  <a:lnTo>
                    <a:pt x="146" y="777"/>
                  </a:lnTo>
                  <a:lnTo>
                    <a:pt x="135" y="771"/>
                  </a:lnTo>
                  <a:lnTo>
                    <a:pt x="121" y="766"/>
                  </a:lnTo>
                  <a:lnTo>
                    <a:pt x="110" y="760"/>
                  </a:lnTo>
                  <a:lnTo>
                    <a:pt x="98" y="756"/>
                  </a:lnTo>
                  <a:lnTo>
                    <a:pt x="87" y="750"/>
                  </a:lnTo>
                  <a:lnTo>
                    <a:pt x="73" y="746"/>
                  </a:lnTo>
                  <a:lnTo>
                    <a:pt x="62" y="741"/>
                  </a:lnTo>
                  <a:lnTo>
                    <a:pt x="50" y="737"/>
                  </a:lnTo>
                  <a:lnTo>
                    <a:pt x="37" y="733"/>
                  </a:lnTo>
                  <a:lnTo>
                    <a:pt x="25" y="729"/>
                  </a:lnTo>
                  <a:lnTo>
                    <a:pt x="12" y="725"/>
                  </a:lnTo>
                  <a:lnTo>
                    <a:pt x="0" y="721"/>
                  </a:lnTo>
                  <a:lnTo>
                    <a:pt x="192" y="0"/>
                  </a:lnTo>
                  <a:close/>
                </a:path>
              </a:pathLst>
            </a:custGeom>
            <a:solidFill>
              <a:srgbClr val="00FF00"/>
            </a:solidFill>
            <a:ln w="12700">
              <a:solidFill>
                <a:srgbClr val="000000"/>
              </a:solidFill>
              <a:prstDash val="solid"/>
              <a:round/>
              <a:headEnd/>
              <a:tailEnd/>
            </a:ln>
          </p:spPr>
          <p:txBody>
            <a:bodyPr/>
            <a:lstStyle/>
            <a:p>
              <a:endParaRPr lang="en-GB"/>
            </a:p>
          </p:txBody>
        </p:sp>
        <p:sp>
          <p:nvSpPr>
            <p:cNvPr id="105516" name="Freeform 44">
              <a:extLst>
                <a:ext uri="{FF2B5EF4-FFF2-40B4-BE49-F238E27FC236}">
                  <a16:creationId xmlns:a16="http://schemas.microsoft.com/office/drawing/2014/main" id="{12031161-7703-4811-BC4C-C3F310EFA001}"/>
                </a:ext>
              </a:extLst>
            </p:cNvPr>
            <p:cNvSpPr>
              <a:spLocks/>
            </p:cNvSpPr>
            <p:nvPr/>
          </p:nvSpPr>
          <p:spPr bwMode="auto">
            <a:xfrm>
              <a:off x="4018" y="2789"/>
              <a:ext cx="873" cy="435"/>
            </a:xfrm>
            <a:custGeom>
              <a:avLst/>
              <a:gdLst>
                <a:gd name="T0" fmla="*/ 1752 w 1795"/>
                <a:gd name="T1" fmla="*/ 626 h 896"/>
                <a:gd name="T2" fmla="*/ 1687 w 1795"/>
                <a:gd name="T3" fmla="*/ 670 h 896"/>
                <a:gd name="T4" fmla="*/ 1620 w 1795"/>
                <a:gd name="T5" fmla="*/ 708 h 896"/>
                <a:gd name="T6" fmla="*/ 1551 w 1795"/>
                <a:gd name="T7" fmla="*/ 745 h 896"/>
                <a:gd name="T8" fmla="*/ 1480 w 1795"/>
                <a:gd name="T9" fmla="*/ 777 h 896"/>
                <a:gd name="T10" fmla="*/ 1407 w 1795"/>
                <a:gd name="T11" fmla="*/ 806 h 896"/>
                <a:gd name="T12" fmla="*/ 1332 w 1795"/>
                <a:gd name="T13" fmla="*/ 831 h 896"/>
                <a:gd name="T14" fmla="*/ 1257 w 1795"/>
                <a:gd name="T15" fmla="*/ 852 h 896"/>
                <a:gd name="T16" fmla="*/ 1180 w 1795"/>
                <a:gd name="T17" fmla="*/ 867 h 896"/>
                <a:gd name="T18" fmla="*/ 1104 w 1795"/>
                <a:gd name="T19" fmla="*/ 881 h 896"/>
                <a:gd name="T20" fmla="*/ 1027 w 1795"/>
                <a:gd name="T21" fmla="*/ 890 h 896"/>
                <a:gd name="T22" fmla="*/ 948 w 1795"/>
                <a:gd name="T23" fmla="*/ 894 h 896"/>
                <a:gd name="T24" fmla="*/ 871 w 1795"/>
                <a:gd name="T25" fmla="*/ 896 h 896"/>
                <a:gd name="T26" fmla="*/ 793 w 1795"/>
                <a:gd name="T27" fmla="*/ 892 h 896"/>
                <a:gd name="T28" fmla="*/ 716 w 1795"/>
                <a:gd name="T29" fmla="*/ 885 h 896"/>
                <a:gd name="T30" fmla="*/ 637 w 1795"/>
                <a:gd name="T31" fmla="*/ 873 h 896"/>
                <a:gd name="T32" fmla="*/ 562 w 1795"/>
                <a:gd name="T33" fmla="*/ 858 h 896"/>
                <a:gd name="T34" fmla="*/ 486 w 1795"/>
                <a:gd name="T35" fmla="*/ 839 h 896"/>
                <a:gd name="T36" fmla="*/ 411 w 1795"/>
                <a:gd name="T37" fmla="*/ 814 h 896"/>
                <a:gd name="T38" fmla="*/ 338 w 1795"/>
                <a:gd name="T39" fmla="*/ 787 h 896"/>
                <a:gd name="T40" fmla="*/ 267 w 1795"/>
                <a:gd name="T41" fmla="*/ 756 h 896"/>
                <a:gd name="T42" fmla="*/ 198 w 1795"/>
                <a:gd name="T43" fmla="*/ 721 h 896"/>
                <a:gd name="T44" fmla="*/ 129 w 1795"/>
                <a:gd name="T45" fmla="*/ 683 h 896"/>
                <a:gd name="T46" fmla="*/ 63 w 1795"/>
                <a:gd name="T47" fmla="*/ 641 h 896"/>
                <a:gd name="T48" fmla="*/ 0 w 1795"/>
                <a:gd name="T49" fmla="*/ 595 h 896"/>
                <a:gd name="T50" fmla="*/ 468 w 1795"/>
                <a:gd name="T51" fmla="*/ 15 h 896"/>
                <a:gd name="T52" fmla="*/ 501 w 1795"/>
                <a:gd name="T53" fmla="*/ 36 h 896"/>
                <a:gd name="T54" fmla="*/ 536 w 1795"/>
                <a:gd name="T55" fmla="*/ 56 h 896"/>
                <a:gd name="T56" fmla="*/ 570 w 1795"/>
                <a:gd name="T57" fmla="*/ 73 h 896"/>
                <a:gd name="T58" fmla="*/ 605 w 1795"/>
                <a:gd name="T59" fmla="*/ 90 h 896"/>
                <a:gd name="T60" fmla="*/ 641 w 1795"/>
                <a:gd name="T61" fmla="*/ 104 h 896"/>
                <a:gd name="T62" fmla="*/ 680 w 1795"/>
                <a:gd name="T63" fmla="*/ 117 h 896"/>
                <a:gd name="T64" fmla="*/ 716 w 1795"/>
                <a:gd name="T65" fmla="*/ 127 h 896"/>
                <a:gd name="T66" fmla="*/ 754 w 1795"/>
                <a:gd name="T67" fmla="*/ 136 h 896"/>
                <a:gd name="T68" fmla="*/ 793 w 1795"/>
                <a:gd name="T69" fmla="*/ 142 h 896"/>
                <a:gd name="T70" fmla="*/ 831 w 1795"/>
                <a:gd name="T71" fmla="*/ 146 h 896"/>
                <a:gd name="T72" fmla="*/ 871 w 1795"/>
                <a:gd name="T73" fmla="*/ 150 h 896"/>
                <a:gd name="T74" fmla="*/ 910 w 1795"/>
                <a:gd name="T75" fmla="*/ 150 h 896"/>
                <a:gd name="T76" fmla="*/ 948 w 1795"/>
                <a:gd name="T77" fmla="*/ 148 h 896"/>
                <a:gd name="T78" fmla="*/ 989 w 1795"/>
                <a:gd name="T79" fmla="*/ 144 h 896"/>
                <a:gd name="T80" fmla="*/ 1027 w 1795"/>
                <a:gd name="T81" fmla="*/ 138 h 896"/>
                <a:gd name="T82" fmla="*/ 1065 w 1795"/>
                <a:gd name="T83" fmla="*/ 130 h 896"/>
                <a:gd name="T84" fmla="*/ 1102 w 1795"/>
                <a:gd name="T85" fmla="*/ 121 h 896"/>
                <a:gd name="T86" fmla="*/ 1140 w 1795"/>
                <a:gd name="T87" fmla="*/ 109 h 896"/>
                <a:gd name="T88" fmla="*/ 1177 w 1795"/>
                <a:gd name="T89" fmla="*/ 94 h 896"/>
                <a:gd name="T90" fmla="*/ 1211 w 1795"/>
                <a:gd name="T91" fmla="*/ 79 h 896"/>
                <a:gd name="T92" fmla="*/ 1248 w 1795"/>
                <a:gd name="T93" fmla="*/ 61 h 896"/>
                <a:gd name="T94" fmla="*/ 1280 w 1795"/>
                <a:gd name="T95" fmla="*/ 42 h 896"/>
                <a:gd name="T96" fmla="*/ 1313 w 1795"/>
                <a:gd name="T97" fmla="*/ 21 h 896"/>
                <a:gd name="T98" fmla="*/ 1346 w 1795"/>
                <a:gd name="T99"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95" h="896">
                  <a:moveTo>
                    <a:pt x="1795" y="595"/>
                  </a:moveTo>
                  <a:lnTo>
                    <a:pt x="1774" y="610"/>
                  </a:lnTo>
                  <a:lnTo>
                    <a:pt x="1752" y="626"/>
                  </a:lnTo>
                  <a:lnTo>
                    <a:pt x="1729" y="641"/>
                  </a:lnTo>
                  <a:lnTo>
                    <a:pt x="1708" y="654"/>
                  </a:lnTo>
                  <a:lnTo>
                    <a:pt x="1687" y="670"/>
                  </a:lnTo>
                  <a:lnTo>
                    <a:pt x="1664" y="683"/>
                  </a:lnTo>
                  <a:lnTo>
                    <a:pt x="1643" y="697"/>
                  </a:lnTo>
                  <a:lnTo>
                    <a:pt x="1620" y="708"/>
                  </a:lnTo>
                  <a:lnTo>
                    <a:pt x="1597" y="721"/>
                  </a:lnTo>
                  <a:lnTo>
                    <a:pt x="1574" y="733"/>
                  </a:lnTo>
                  <a:lnTo>
                    <a:pt x="1551" y="745"/>
                  </a:lnTo>
                  <a:lnTo>
                    <a:pt x="1526" y="756"/>
                  </a:lnTo>
                  <a:lnTo>
                    <a:pt x="1503" y="768"/>
                  </a:lnTo>
                  <a:lnTo>
                    <a:pt x="1480" y="777"/>
                  </a:lnTo>
                  <a:lnTo>
                    <a:pt x="1455" y="787"/>
                  </a:lnTo>
                  <a:lnTo>
                    <a:pt x="1432" y="796"/>
                  </a:lnTo>
                  <a:lnTo>
                    <a:pt x="1407" y="806"/>
                  </a:lnTo>
                  <a:lnTo>
                    <a:pt x="1382" y="814"/>
                  </a:lnTo>
                  <a:lnTo>
                    <a:pt x="1357" y="823"/>
                  </a:lnTo>
                  <a:lnTo>
                    <a:pt x="1332" y="831"/>
                  </a:lnTo>
                  <a:lnTo>
                    <a:pt x="1307" y="839"/>
                  </a:lnTo>
                  <a:lnTo>
                    <a:pt x="1282" y="844"/>
                  </a:lnTo>
                  <a:lnTo>
                    <a:pt x="1257" y="852"/>
                  </a:lnTo>
                  <a:lnTo>
                    <a:pt x="1232" y="858"/>
                  </a:lnTo>
                  <a:lnTo>
                    <a:pt x="1207" y="863"/>
                  </a:lnTo>
                  <a:lnTo>
                    <a:pt x="1180" y="867"/>
                  </a:lnTo>
                  <a:lnTo>
                    <a:pt x="1156" y="873"/>
                  </a:lnTo>
                  <a:lnTo>
                    <a:pt x="1131" y="877"/>
                  </a:lnTo>
                  <a:lnTo>
                    <a:pt x="1104" y="881"/>
                  </a:lnTo>
                  <a:lnTo>
                    <a:pt x="1079" y="885"/>
                  </a:lnTo>
                  <a:lnTo>
                    <a:pt x="1052" y="887"/>
                  </a:lnTo>
                  <a:lnTo>
                    <a:pt x="1027" y="890"/>
                  </a:lnTo>
                  <a:lnTo>
                    <a:pt x="1000" y="892"/>
                  </a:lnTo>
                  <a:lnTo>
                    <a:pt x="975" y="894"/>
                  </a:lnTo>
                  <a:lnTo>
                    <a:pt x="948" y="894"/>
                  </a:lnTo>
                  <a:lnTo>
                    <a:pt x="923" y="896"/>
                  </a:lnTo>
                  <a:lnTo>
                    <a:pt x="896" y="896"/>
                  </a:lnTo>
                  <a:lnTo>
                    <a:pt x="871" y="896"/>
                  </a:lnTo>
                  <a:lnTo>
                    <a:pt x="845" y="894"/>
                  </a:lnTo>
                  <a:lnTo>
                    <a:pt x="820" y="894"/>
                  </a:lnTo>
                  <a:lnTo>
                    <a:pt x="793" y="892"/>
                  </a:lnTo>
                  <a:lnTo>
                    <a:pt x="768" y="890"/>
                  </a:lnTo>
                  <a:lnTo>
                    <a:pt x="741" y="887"/>
                  </a:lnTo>
                  <a:lnTo>
                    <a:pt x="716" y="885"/>
                  </a:lnTo>
                  <a:lnTo>
                    <a:pt x="689" y="881"/>
                  </a:lnTo>
                  <a:lnTo>
                    <a:pt x="664" y="877"/>
                  </a:lnTo>
                  <a:lnTo>
                    <a:pt x="637" y="873"/>
                  </a:lnTo>
                  <a:lnTo>
                    <a:pt x="612" y="867"/>
                  </a:lnTo>
                  <a:lnTo>
                    <a:pt x="587" y="863"/>
                  </a:lnTo>
                  <a:lnTo>
                    <a:pt x="562" y="858"/>
                  </a:lnTo>
                  <a:lnTo>
                    <a:pt x="536" y="852"/>
                  </a:lnTo>
                  <a:lnTo>
                    <a:pt x="511" y="844"/>
                  </a:lnTo>
                  <a:lnTo>
                    <a:pt x="486" y="839"/>
                  </a:lnTo>
                  <a:lnTo>
                    <a:pt x="461" y="831"/>
                  </a:lnTo>
                  <a:lnTo>
                    <a:pt x="436" y="823"/>
                  </a:lnTo>
                  <a:lnTo>
                    <a:pt x="411" y="814"/>
                  </a:lnTo>
                  <a:lnTo>
                    <a:pt x="388" y="806"/>
                  </a:lnTo>
                  <a:lnTo>
                    <a:pt x="363" y="796"/>
                  </a:lnTo>
                  <a:lnTo>
                    <a:pt x="338" y="787"/>
                  </a:lnTo>
                  <a:lnTo>
                    <a:pt x="315" y="777"/>
                  </a:lnTo>
                  <a:lnTo>
                    <a:pt x="290" y="768"/>
                  </a:lnTo>
                  <a:lnTo>
                    <a:pt x="267" y="756"/>
                  </a:lnTo>
                  <a:lnTo>
                    <a:pt x="244" y="745"/>
                  </a:lnTo>
                  <a:lnTo>
                    <a:pt x="221" y="733"/>
                  </a:lnTo>
                  <a:lnTo>
                    <a:pt x="198" y="721"/>
                  </a:lnTo>
                  <a:lnTo>
                    <a:pt x="175" y="708"/>
                  </a:lnTo>
                  <a:lnTo>
                    <a:pt x="152" y="697"/>
                  </a:lnTo>
                  <a:lnTo>
                    <a:pt x="129" y="683"/>
                  </a:lnTo>
                  <a:lnTo>
                    <a:pt x="108" y="670"/>
                  </a:lnTo>
                  <a:lnTo>
                    <a:pt x="84" y="654"/>
                  </a:lnTo>
                  <a:lnTo>
                    <a:pt x="63" y="641"/>
                  </a:lnTo>
                  <a:lnTo>
                    <a:pt x="42" y="626"/>
                  </a:lnTo>
                  <a:lnTo>
                    <a:pt x="21" y="610"/>
                  </a:lnTo>
                  <a:lnTo>
                    <a:pt x="0" y="595"/>
                  </a:lnTo>
                  <a:lnTo>
                    <a:pt x="447" y="0"/>
                  </a:lnTo>
                  <a:lnTo>
                    <a:pt x="459" y="8"/>
                  </a:lnTo>
                  <a:lnTo>
                    <a:pt x="468" y="15"/>
                  </a:lnTo>
                  <a:lnTo>
                    <a:pt x="480" y="21"/>
                  </a:lnTo>
                  <a:lnTo>
                    <a:pt x="491" y="29"/>
                  </a:lnTo>
                  <a:lnTo>
                    <a:pt x="501" y="36"/>
                  </a:lnTo>
                  <a:lnTo>
                    <a:pt x="513" y="42"/>
                  </a:lnTo>
                  <a:lnTo>
                    <a:pt x="524" y="50"/>
                  </a:lnTo>
                  <a:lnTo>
                    <a:pt x="536" y="56"/>
                  </a:lnTo>
                  <a:lnTo>
                    <a:pt x="547" y="61"/>
                  </a:lnTo>
                  <a:lnTo>
                    <a:pt x="559" y="67"/>
                  </a:lnTo>
                  <a:lnTo>
                    <a:pt x="570" y="73"/>
                  </a:lnTo>
                  <a:lnTo>
                    <a:pt x="582" y="79"/>
                  </a:lnTo>
                  <a:lnTo>
                    <a:pt x="593" y="84"/>
                  </a:lnTo>
                  <a:lnTo>
                    <a:pt x="605" y="90"/>
                  </a:lnTo>
                  <a:lnTo>
                    <a:pt x="618" y="94"/>
                  </a:lnTo>
                  <a:lnTo>
                    <a:pt x="630" y="100"/>
                  </a:lnTo>
                  <a:lnTo>
                    <a:pt x="641" y="104"/>
                  </a:lnTo>
                  <a:lnTo>
                    <a:pt x="655" y="109"/>
                  </a:lnTo>
                  <a:lnTo>
                    <a:pt x="666" y="113"/>
                  </a:lnTo>
                  <a:lnTo>
                    <a:pt x="680" y="117"/>
                  </a:lnTo>
                  <a:lnTo>
                    <a:pt x="691" y="121"/>
                  </a:lnTo>
                  <a:lnTo>
                    <a:pt x="704" y="125"/>
                  </a:lnTo>
                  <a:lnTo>
                    <a:pt x="716" y="127"/>
                  </a:lnTo>
                  <a:lnTo>
                    <a:pt x="729" y="130"/>
                  </a:lnTo>
                  <a:lnTo>
                    <a:pt x="741" y="132"/>
                  </a:lnTo>
                  <a:lnTo>
                    <a:pt x="754" y="136"/>
                  </a:lnTo>
                  <a:lnTo>
                    <a:pt x="768" y="138"/>
                  </a:lnTo>
                  <a:lnTo>
                    <a:pt x="779" y="140"/>
                  </a:lnTo>
                  <a:lnTo>
                    <a:pt x="793" y="142"/>
                  </a:lnTo>
                  <a:lnTo>
                    <a:pt x="806" y="144"/>
                  </a:lnTo>
                  <a:lnTo>
                    <a:pt x="820" y="146"/>
                  </a:lnTo>
                  <a:lnTo>
                    <a:pt x="831" y="146"/>
                  </a:lnTo>
                  <a:lnTo>
                    <a:pt x="845" y="148"/>
                  </a:lnTo>
                  <a:lnTo>
                    <a:pt x="858" y="148"/>
                  </a:lnTo>
                  <a:lnTo>
                    <a:pt x="871" y="150"/>
                  </a:lnTo>
                  <a:lnTo>
                    <a:pt x="883" y="150"/>
                  </a:lnTo>
                  <a:lnTo>
                    <a:pt x="896" y="150"/>
                  </a:lnTo>
                  <a:lnTo>
                    <a:pt x="910" y="150"/>
                  </a:lnTo>
                  <a:lnTo>
                    <a:pt x="923" y="150"/>
                  </a:lnTo>
                  <a:lnTo>
                    <a:pt x="937" y="148"/>
                  </a:lnTo>
                  <a:lnTo>
                    <a:pt x="948" y="148"/>
                  </a:lnTo>
                  <a:lnTo>
                    <a:pt x="962" y="146"/>
                  </a:lnTo>
                  <a:lnTo>
                    <a:pt x="975" y="146"/>
                  </a:lnTo>
                  <a:lnTo>
                    <a:pt x="989" y="144"/>
                  </a:lnTo>
                  <a:lnTo>
                    <a:pt x="1000" y="142"/>
                  </a:lnTo>
                  <a:lnTo>
                    <a:pt x="1013" y="140"/>
                  </a:lnTo>
                  <a:lnTo>
                    <a:pt x="1027" y="138"/>
                  </a:lnTo>
                  <a:lnTo>
                    <a:pt x="1038" y="136"/>
                  </a:lnTo>
                  <a:lnTo>
                    <a:pt x="1052" y="132"/>
                  </a:lnTo>
                  <a:lnTo>
                    <a:pt x="1065" y="130"/>
                  </a:lnTo>
                  <a:lnTo>
                    <a:pt x="1077" y="127"/>
                  </a:lnTo>
                  <a:lnTo>
                    <a:pt x="1090" y="125"/>
                  </a:lnTo>
                  <a:lnTo>
                    <a:pt x="1102" y="121"/>
                  </a:lnTo>
                  <a:lnTo>
                    <a:pt x="1115" y="117"/>
                  </a:lnTo>
                  <a:lnTo>
                    <a:pt x="1127" y="113"/>
                  </a:lnTo>
                  <a:lnTo>
                    <a:pt x="1140" y="109"/>
                  </a:lnTo>
                  <a:lnTo>
                    <a:pt x="1152" y="104"/>
                  </a:lnTo>
                  <a:lnTo>
                    <a:pt x="1163" y="100"/>
                  </a:lnTo>
                  <a:lnTo>
                    <a:pt x="1177" y="94"/>
                  </a:lnTo>
                  <a:lnTo>
                    <a:pt x="1188" y="90"/>
                  </a:lnTo>
                  <a:lnTo>
                    <a:pt x="1200" y="84"/>
                  </a:lnTo>
                  <a:lnTo>
                    <a:pt x="1211" y="79"/>
                  </a:lnTo>
                  <a:lnTo>
                    <a:pt x="1225" y="73"/>
                  </a:lnTo>
                  <a:lnTo>
                    <a:pt x="1236" y="67"/>
                  </a:lnTo>
                  <a:lnTo>
                    <a:pt x="1248" y="61"/>
                  </a:lnTo>
                  <a:lnTo>
                    <a:pt x="1259" y="56"/>
                  </a:lnTo>
                  <a:lnTo>
                    <a:pt x="1271" y="50"/>
                  </a:lnTo>
                  <a:lnTo>
                    <a:pt x="1280" y="42"/>
                  </a:lnTo>
                  <a:lnTo>
                    <a:pt x="1292" y="36"/>
                  </a:lnTo>
                  <a:lnTo>
                    <a:pt x="1303" y="29"/>
                  </a:lnTo>
                  <a:lnTo>
                    <a:pt x="1313" y="21"/>
                  </a:lnTo>
                  <a:lnTo>
                    <a:pt x="1324" y="15"/>
                  </a:lnTo>
                  <a:lnTo>
                    <a:pt x="1336" y="8"/>
                  </a:lnTo>
                  <a:lnTo>
                    <a:pt x="1346" y="0"/>
                  </a:lnTo>
                  <a:lnTo>
                    <a:pt x="1795" y="595"/>
                  </a:lnTo>
                  <a:close/>
                </a:path>
              </a:pathLst>
            </a:custGeom>
            <a:solidFill>
              <a:srgbClr val="FF9900"/>
            </a:solidFill>
            <a:ln w="12700">
              <a:solidFill>
                <a:srgbClr val="000000"/>
              </a:solidFill>
              <a:prstDash val="solid"/>
              <a:round/>
              <a:headEnd/>
              <a:tailEnd/>
            </a:ln>
          </p:spPr>
          <p:txBody>
            <a:bodyPr/>
            <a:lstStyle/>
            <a:p>
              <a:endParaRPr lang="en-GB"/>
            </a:p>
          </p:txBody>
        </p:sp>
        <p:sp>
          <p:nvSpPr>
            <p:cNvPr id="105517" name="Freeform 45">
              <a:extLst>
                <a:ext uri="{FF2B5EF4-FFF2-40B4-BE49-F238E27FC236}">
                  <a16:creationId xmlns:a16="http://schemas.microsoft.com/office/drawing/2014/main" id="{2B68AC3D-39AC-4865-B2ED-49E0E3BA0474}"/>
                </a:ext>
              </a:extLst>
            </p:cNvPr>
            <p:cNvSpPr>
              <a:spLocks/>
            </p:cNvSpPr>
            <p:nvPr/>
          </p:nvSpPr>
          <p:spPr bwMode="auto">
            <a:xfrm>
              <a:off x="3730" y="1775"/>
              <a:ext cx="724" cy="1303"/>
            </a:xfrm>
            <a:custGeom>
              <a:avLst/>
              <a:gdLst>
                <a:gd name="T0" fmla="*/ 512 w 1489"/>
                <a:gd name="T1" fmla="*/ 2616 h 2681"/>
                <a:gd name="T2" fmla="*/ 418 w 1489"/>
                <a:gd name="T3" fmla="*/ 2527 h 2681"/>
                <a:gd name="T4" fmla="*/ 332 w 1489"/>
                <a:gd name="T5" fmla="*/ 2429 h 2681"/>
                <a:gd name="T6" fmla="*/ 255 w 1489"/>
                <a:gd name="T7" fmla="*/ 2324 h 2681"/>
                <a:gd name="T8" fmla="*/ 186 w 1489"/>
                <a:gd name="T9" fmla="*/ 2213 h 2681"/>
                <a:gd name="T10" fmla="*/ 129 w 1489"/>
                <a:gd name="T11" fmla="*/ 2097 h 2681"/>
                <a:gd name="T12" fmla="*/ 81 w 1489"/>
                <a:gd name="T13" fmla="*/ 1977 h 2681"/>
                <a:gd name="T14" fmla="*/ 44 w 1489"/>
                <a:gd name="T15" fmla="*/ 1852 h 2681"/>
                <a:gd name="T16" fmla="*/ 17 w 1489"/>
                <a:gd name="T17" fmla="*/ 1723 h 2681"/>
                <a:gd name="T18" fmla="*/ 4 w 1489"/>
                <a:gd name="T19" fmla="*/ 1595 h 2681"/>
                <a:gd name="T20" fmla="*/ 0 w 1489"/>
                <a:gd name="T21" fmla="*/ 1464 h 2681"/>
                <a:gd name="T22" fmla="*/ 8 w 1489"/>
                <a:gd name="T23" fmla="*/ 1336 h 2681"/>
                <a:gd name="T24" fmla="*/ 27 w 1489"/>
                <a:gd name="T25" fmla="*/ 1205 h 2681"/>
                <a:gd name="T26" fmla="*/ 57 w 1489"/>
                <a:gd name="T27" fmla="*/ 1080 h 2681"/>
                <a:gd name="T28" fmla="*/ 98 w 1489"/>
                <a:gd name="T29" fmla="*/ 956 h 2681"/>
                <a:gd name="T30" fmla="*/ 150 w 1489"/>
                <a:gd name="T31" fmla="*/ 837 h 2681"/>
                <a:gd name="T32" fmla="*/ 213 w 1489"/>
                <a:gd name="T33" fmla="*/ 723 h 2681"/>
                <a:gd name="T34" fmla="*/ 284 w 1489"/>
                <a:gd name="T35" fmla="*/ 614 h 2681"/>
                <a:gd name="T36" fmla="*/ 365 w 1489"/>
                <a:gd name="T37" fmla="*/ 512 h 2681"/>
                <a:gd name="T38" fmla="*/ 455 w 1489"/>
                <a:gd name="T39" fmla="*/ 418 h 2681"/>
                <a:gd name="T40" fmla="*/ 553 w 1489"/>
                <a:gd name="T41" fmla="*/ 332 h 2681"/>
                <a:gd name="T42" fmla="*/ 656 w 1489"/>
                <a:gd name="T43" fmla="*/ 255 h 2681"/>
                <a:gd name="T44" fmla="*/ 768 w 1489"/>
                <a:gd name="T45" fmla="*/ 186 h 2681"/>
                <a:gd name="T46" fmla="*/ 883 w 1489"/>
                <a:gd name="T47" fmla="*/ 129 h 2681"/>
                <a:gd name="T48" fmla="*/ 1004 w 1489"/>
                <a:gd name="T49" fmla="*/ 81 h 2681"/>
                <a:gd name="T50" fmla="*/ 1129 w 1489"/>
                <a:gd name="T51" fmla="*/ 44 h 2681"/>
                <a:gd name="T52" fmla="*/ 1257 w 1489"/>
                <a:gd name="T53" fmla="*/ 17 h 2681"/>
                <a:gd name="T54" fmla="*/ 1386 w 1489"/>
                <a:gd name="T55" fmla="*/ 4 h 2681"/>
                <a:gd name="T56" fmla="*/ 1489 w 1489"/>
                <a:gd name="T57" fmla="*/ 746 h 2681"/>
                <a:gd name="T58" fmla="*/ 1424 w 1489"/>
                <a:gd name="T59" fmla="*/ 748 h 2681"/>
                <a:gd name="T60" fmla="*/ 1361 w 1489"/>
                <a:gd name="T61" fmla="*/ 758 h 2681"/>
                <a:gd name="T62" fmla="*/ 1297 w 1489"/>
                <a:gd name="T63" fmla="*/ 771 h 2681"/>
                <a:gd name="T64" fmla="*/ 1234 w 1489"/>
                <a:gd name="T65" fmla="*/ 791 h 2681"/>
                <a:gd name="T66" fmla="*/ 1175 w 1489"/>
                <a:gd name="T67" fmla="*/ 816 h 2681"/>
                <a:gd name="T68" fmla="*/ 1117 w 1489"/>
                <a:gd name="T69" fmla="*/ 846 h 2681"/>
                <a:gd name="T70" fmla="*/ 1061 w 1489"/>
                <a:gd name="T71" fmla="*/ 881 h 2681"/>
                <a:gd name="T72" fmla="*/ 1011 w 1489"/>
                <a:gd name="T73" fmla="*/ 921 h 2681"/>
                <a:gd name="T74" fmla="*/ 963 w 1489"/>
                <a:gd name="T75" fmla="*/ 963 h 2681"/>
                <a:gd name="T76" fmla="*/ 919 w 1489"/>
                <a:gd name="T77" fmla="*/ 1011 h 2681"/>
                <a:gd name="T78" fmla="*/ 879 w 1489"/>
                <a:gd name="T79" fmla="*/ 1063 h 2681"/>
                <a:gd name="T80" fmla="*/ 844 w 1489"/>
                <a:gd name="T81" fmla="*/ 1119 h 2681"/>
                <a:gd name="T82" fmla="*/ 814 w 1489"/>
                <a:gd name="T83" fmla="*/ 1176 h 2681"/>
                <a:gd name="T84" fmla="*/ 789 w 1489"/>
                <a:gd name="T85" fmla="*/ 1236 h 2681"/>
                <a:gd name="T86" fmla="*/ 770 w 1489"/>
                <a:gd name="T87" fmla="*/ 1297 h 2681"/>
                <a:gd name="T88" fmla="*/ 756 w 1489"/>
                <a:gd name="T89" fmla="*/ 1361 h 2681"/>
                <a:gd name="T90" fmla="*/ 747 w 1489"/>
                <a:gd name="T91" fmla="*/ 1426 h 2681"/>
                <a:gd name="T92" fmla="*/ 745 w 1489"/>
                <a:gd name="T93" fmla="*/ 1491 h 2681"/>
                <a:gd name="T94" fmla="*/ 747 w 1489"/>
                <a:gd name="T95" fmla="*/ 1556 h 2681"/>
                <a:gd name="T96" fmla="*/ 756 w 1489"/>
                <a:gd name="T97" fmla="*/ 1620 h 2681"/>
                <a:gd name="T98" fmla="*/ 770 w 1489"/>
                <a:gd name="T99" fmla="*/ 1683 h 2681"/>
                <a:gd name="T100" fmla="*/ 789 w 1489"/>
                <a:gd name="T101" fmla="*/ 1744 h 2681"/>
                <a:gd name="T102" fmla="*/ 814 w 1489"/>
                <a:gd name="T103" fmla="*/ 1806 h 2681"/>
                <a:gd name="T104" fmla="*/ 844 w 1489"/>
                <a:gd name="T105" fmla="*/ 1863 h 2681"/>
                <a:gd name="T106" fmla="*/ 879 w 1489"/>
                <a:gd name="T107" fmla="*/ 1917 h 2681"/>
                <a:gd name="T108" fmla="*/ 919 w 1489"/>
                <a:gd name="T109" fmla="*/ 1969 h 2681"/>
                <a:gd name="T110" fmla="*/ 963 w 1489"/>
                <a:gd name="T111" fmla="*/ 2017 h 2681"/>
                <a:gd name="T112" fmla="*/ 1011 w 1489"/>
                <a:gd name="T113" fmla="*/ 2061 h 2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9" h="2681">
                  <a:moveTo>
                    <a:pt x="593" y="2681"/>
                  </a:moveTo>
                  <a:lnTo>
                    <a:pt x="572" y="2665"/>
                  </a:lnTo>
                  <a:lnTo>
                    <a:pt x="553" y="2650"/>
                  </a:lnTo>
                  <a:lnTo>
                    <a:pt x="532" y="2633"/>
                  </a:lnTo>
                  <a:lnTo>
                    <a:pt x="512" y="2616"/>
                  </a:lnTo>
                  <a:lnTo>
                    <a:pt x="493" y="2598"/>
                  </a:lnTo>
                  <a:lnTo>
                    <a:pt x="474" y="2581"/>
                  </a:lnTo>
                  <a:lnTo>
                    <a:pt x="455" y="2564"/>
                  </a:lnTo>
                  <a:lnTo>
                    <a:pt x="436" y="2545"/>
                  </a:lnTo>
                  <a:lnTo>
                    <a:pt x="418" y="2527"/>
                  </a:lnTo>
                  <a:lnTo>
                    <a:pt x="399" y="2508"/>
                  </a:lnTo>
                  <a:lnTo>
                    <a:pt x="382" y="2489"/>
                  </a:lnTo>
                  <a:lnTo>
                    <a:pt x="365" y="2470"/>
                  </a:lnTo>
                  <a:lnTo>
                    <a:pt x="347" y="2449"/>
                  </a:lnTo>
                  <a:lnTo>
                    <a:pt x="332" y="2429"/>
                  </a:lnTo>
                  <a:lnTo>
                    <a:pt x="315" y="2408"/>
                  </a:lnTo>
                  <a:lnTo>
                    <a:pt x="299" y="2387"/>
                  </a:lnTo>
                  <a:lnTo>
                    <a:pt x="284" y="2366"/>
                  </a:lnTo>
                  <a:lnTo>
                    <a:pt x="269" y="2345"/>
                  </a:lnTo>
                  <a:lnTo>
                    <a:pt x="255" y="2324"/>
                  </a:lnTo>
                  <a:lnTo>
                    <a:pt x="240" y="2303"/>
                  </a:lnTo>
                  <a:lnTo>
                    <a:pt x="226" y="2282"/>
                  </a:lnTo>
                  <a:lnTo>
                    <a:pt x="213" y="2259"/>
                  </a:lnTo>
                  <a:lnTo>
                    <a:pt x="200" y="2236"/>
                  </a:lnTo>
                  <a:lnTo>
                    <a:pt x="186" y="2213"/>
                  </a:lnTo>
                  <a:lnTo>
                    <a:pt x="175" y="2191"/>
                  </a:lnTo>
                  <a:lnTo>
                    <a:pt x="161" y="2168"/>
                  </a:lnTo>
                  <a:lnTo>
                    <a:pt x="150" y="2144"/>
                  </a:lnTo>
                  <a:lnTo>
                    <a:pt x="140" y="2120"/>
                  </a:lnTo>
                  <a:lnTo>
                    <a:pt x="129" y="2097"/>
                  </a:lnTo>
                  <a:lnTo>
                    <a:pt x="117" y="2073"/>
                  </a:lnTo>
                  <a:lnTo>
                    <a:pt x="107" y="2049"/>
                  </a:lnTo>
                  <a:lnTo>
                    <a:pt x="98" y="2025"/>
                  </a:lnTo>
                  <a:lnTo>
                    <a:pt x="90" y="2001"/>
                  </a:lnTo>
                  <a:lnTo>
                    <a:pt x="81" y="1977"/>
                  </a:lnTo>
                  <a:lnTo>
                    <a:pt x="73" y="1952"/>
                  </a:lnTo>
                  <a:lnTo>
                    <a:pt x="65" y="1927"/>
                  </a:lnTo>
                  <a:lnTo>
                    <a:pt x="57" y="1902"/>
                  </a:lnTo>
                  <a:lnTo>
                    <a:pt x="50" y="1877"/>
                  </a:lnTo>
                  <a:lnTo>
                    <a:pt x="44" y="1852"/>
                  </a:lnTo>
                  <a:lnTo>
                    <a:pt x="38" y="1827"/>
                  </a:lnTo>
                  <a:lnTo>
                    <a:pt x="33" y="1800"/>
                  </a:lnTo>
                  <a:lnTo>
                    <a:pt x="27" y="1775"/>
                  </a:lnTo>
                  <a:lnTo>
                    <a:pt x="23" y="1750"/>
                  </a:lnTo>
                  <a:lnTo>
                    <a:pt x="17" y="1723"/>
                  </a:lnTo>
                  <a:lnTo>
                    <a:pt x="13" y="1698"/>
                  </a:lnTo>
                  <a:lnTo>
                    <a:pt x="11" y="1671"/>
                  </a:lnTo>
                  <a:lnTo>
                    <a:pt x="8" y="1646"/>
                  </a:lnTo>
                  <a:lnTo>
                    <a:pt x="6" y="1620"/>
                  </a:lnTo>
                  <a:lnTo>
                    <a:pt x="4" y="1595"/>
                  </a:lnTo>
                  <a:lnTo>
                    <a:pt x="2" y="1568"/>
                  </a:lnTo>
                  <a:lnTo>
                    <a:pt x="0" y="1543"/>
                  </a:lnTo>
                  <a:lnTo>
                    <a:pt x="0" y="1516"/>
                  </a:lnTo>
                  <a:lnTo>
                    <a:pt x="0" y="1491"/>
                  </a:lnTo>
                  <a:lnTo>
                    <a:pt x="0" y="1464"/>
                  </a:lnTo>
                  <a:lnTo>
                    <a:pt x="0" y="1439"/>
                  </a:lnTo>
                  <a:lnTo>
                    <a:pt x="2" y="1412"/>
                  </a:lnTo>
                  <a:lnTo>
                    <a:pt x="4" y="1387"/>
                  </a:lnTo>
                  <a:lnTo>
                    <a:pt x="6" y="1361"/>
                  </a:lnTo>
                  <a:lnTo>
                    <a:pt x="8" y="1336"/>
                  </a:lnTo>
                  <a:lnTo>
                    <a:pt x="11" y="1309"/>
                  </a:lnTo>
                  <a:lnTo>
                    <a:pt x="13" y="1284"/>
                  </a:lnTo>
                  <a:lnTo>
                    <a:pt x="17" y="1257"/>
                  </a:lnTo>
                  <a:lnTo>
                    <a:pt x="23" y="1232"/>
                  </a:lnTo>
                  <a:lnTo>
                    <a:pt x="27" y="1205"/>
                  </a:lnTo>
                  <a:lnTo>
                    <a:pt x="33" y="1180"/>
                  </a:lnTo>
                  <a:lnTo>
                    <a:pt x="38" y="1155"/>
                  </a:lnTo>
                  <a:lnTo>
                    <a:pt x="44" y="1130"/>
                  </a:lnTo>
                  <a:lnTo>
                    <a:pt x="50" y="1105"/>
                  </a:lnTo>
                  <a:lnTo>
                    <a:pt x="57" y="1080"/>
                  </a:lnTo>
                  <a:lnTo>
                    <a:pt x="65" y="1055"/>
                  </a:lnTo>
                  <a:lnTo>
                    <a:pt x="73" y="1030"/>
                  </a:lnTo>
                  <a:lnTo>
                    <a:pt x="81" y="1006"/>
                  </a:lnTo>
                  <a:lnTo>
                    <a:pt x="90" y="981"/>
                  </a:lnTo>
                  <a:lnTo>
                    <a:pt x="98" y="956"/>
                  </a:lnTo>
                  <a:lnTo>
                    <a:pt x="107" y="933"/>
                  </a:lnTo>
                  <a:lnTo>
                    <a:pt x="117" y="908"/>
                  </a:lnTo>
                  <a:lnTo>
                    <a:pt x="129" y="885"/>
                  </a:lnTo>
                  <a:lnTo>
                    <a:pt x="140" y="860"/>
                  </a:lnTo>
                  <a:lnTo>
                    <a:pt x="150" y="837"/>
                  </a:lnTo>
                  <a:lnTo>
                    <a:pt x="161" y="814"/>
                  </a:lnTo>
                  <a:lnTo>
                    <a:pt x="175" y="791"/>
                  </a:lnTo>
                  <a:lnTo>
                    <a:pt x="186" y="768"/>
                  </a:lnTo>
                  <a:lnTo>
                    <a:pt x="200" y="745"/>
                  </a:lnTo>
                  <a:lnTo>
                    <a:pt x="213" y="723"/>
                  </a:lnTo>
                  <a:lnTo>
                    <a:pt x="226" y="700"/>
                  </a:lnTo>
                  <a:lnTo>
                    <a:pt x="240" y="679"/>
                  </a:lnTo>
                  <a:lnTo>
                    <a:pt x="255" y="656"/>
                  </a:lnTo>
                  <a:lnTo>
                    <a:pt x="269" y="635"/>
                  </a:lnTo>
                  <a:lnTo>
                    <a:pt x="284" y="614"/>
                  </a:lnTo>
                  <a:lnTo>
                    <a:pt x="299" y="593"/>
                  </a:lnTo>
                  <a:lnTo>
                    <a:pt x="315" y="572"/>
                  </a:lnTo>
                  <a:lnTo>
                    <a:pt x="332" y="553"/>
                  </a:lnTo>
                  <a:lnTo>
                    <a:pt x="347" y="532"/>
                  </a:lnTo>
                  <a:lnTo>
                    <a:pt x="365" y="512"/>
                  </a:lnTo>
                  <a:lnTo>
                    <a:pt x="382" y="493"/>
                  </a:lnTo>
                  <a:lnTo>
                    <a:pt x="399" y="474"/>
                  </a:lnTo>
                  <a:lnTo>
                    <a:pt x="418" y="455"/>
                  </a:lnTo>
                  <a:lnTo>
                    <a:pt x="436" y="436"/>
                  </a:lnTo>
                  <a:lnTo>
                    <a:pt x="455" y="418"/>
                  </a:lnTo>
                  <a:lnTo>
                    <a:pt x="474" y="399"/>
                  </a:lnTo>
                  <a:lnTo>
                    <a:pt x="493" y="382"/>
                  </a:lnTo>
                  <a:lnTo>
                    <a:pt x="512" y="365"/>
                  </a:lnTo>
                  <a:lnTo>
                    <a:pt x="532" y="349"/>
                  </a:lnTo>
                  <a:lnTo>
                    <a:pt x="553" y="332"/>
                  </a:lnTo>
                  <a:lnTo>
                    <a:pt x="572" y="315"/>
                  </a:lnTo>
                  <a:lnTo>
                    <a:pt x="593" y="299"/>
                  </a:lnTo>
                  <a:lnTo>
                    <a:pt x="614" y="284"/>
                  </a:lnTo>
                  <a:lnTo>
                    <a:pt x="635" y="269"/>
                  </a:lnTo>
                  <a:lnTo>
                    <a:pt x="656" y="255"/>
                  </a:lnTo>
                  <a:lnTo>
                    <a:pt x="677" y="240"/>
                  </a:lnTo>
                  <a:lnTo>
                    <a:pt x="701" y="226"/>
                  </a:lnTo>
                  <a:lnTo>
                    <a:pt x="722" y="213"/>
                  </a:lnTo>
                  <a:lnTo>
                    <a:pt x="745" y="200"/>
                  </a:lnTo>
                  <a:lnTo>
                    <a:pt x="768" y="186"/>
                  </a:lnTo>
                  <a:lnTo>
                    <a:pt x="791" y="175"/>
                  </a:lnTo>
                  <a:lnTo>
                    <a:pt x="814" y="161"/>
                  </a:lnTo>
                  <a:lnTo>
                    <a:pt x="837" y="150"/>
                  </a:lnTo>
                  <a:lnTo>
                    <a:pt x="860" y="140"/>
                  </a:lnTo>
                  <a:lnTo>
                    <a:pt x="883" y="129"/>
                  </a:lnTo>
                  <a:lnTo>
                    <a:pt x="908" y="119"/>
                  </a:lnTo>
                  <a:lnTo>
                    <a:pt x="931" y="107"/>
                  </a:lnTo>
                  <a:lnTo>
                    <a:pt x="956" y="98"/>
                  </a:lnTo>
                  <a:lnTo>
                    <a:pt x="981" y="90"/>
                  </a:lnTo>
                  <a:lnTo>
                    <a:pt x="1004" y="81"/>
                  </a:lnTo>
                  <a:lnTo>
                    <a:pt x="1029" y="73"/>
                  </a:lnTo>
                  <a:lnTo>
                    <a:pt x="1054" y="65"/>
                  </a:lnTo>
                  <a:lnTo>
                    <a:pt x="1079" y="58"/>
                  </a:lnTo>
                  <a:lnTo>
                    <a:pt x="1104" y="50"/>
                  </a:lnTo>
                  <a:lnTo>
                    <a:pt x="1129" y="44"/>
                  </a:lnTo>
                  <a:lnTo>
                    <a:pt x="1155" y="38"/>
                  </a:lnTo>
                  <a:lnTo>
                    <a:pt x="1180" y="33"/>
                  </a:lnTo>
                  <a:lnTo>
                    <a:pt x="1205" y="27"/>
                  </a:lnTo>
                  <a:lnTo>
                    <a:pt x="1230" y="23"/>
                  </a:lnTo>
                  <a:lnTo>
                    <a:pt x="1257" y="17"/>
                  </a:lnTo>
                  <a:lnTo>
                    <a:pt x="1282" y="13"/>
                  </a:lnTo>
                  <a:lnTo>
                    <a:pt x="1309" y="11"/>
                  </a:lnTo>
                  <a:lnTo>
                    <a:pt x="1334" y="8"/>
                  </a:lnTo>
                  <a:lnTo>
                    <a:pt x="1361" y="6"/>
                  </a:lnTo>
                  <a:lnTo>
                    <a:pt x="1386" y="4"/>
                  </a:lnTo>
                  <a:lnTo>
                    <a:pt x="1413" y="2"/>
                  </a:lnTo>
                  <a:lnTo>
                    <a:pt x="1438" y="0"/>
                  </a:lnTo>
                  <a:lnTo>
                    <a:pt x="1464" y="0"/>
                  </a:lnTo>
                  <a:lnTo>
                    <a:pt x="1489" y="0"/>
                  </a:lnTo>
                  <a:lnTo>
                    <a:pt x="1489" y="746"/>
                  </a:lnTo>
                  <a:lnTo>
                    <a:pt x="1476" y="746"/>
                  </a:lnTo>
                  <a:lnTo>
                    <a:pt x="1464" y="746"/>
                  </a:lnTo>
                  <a:lnTo>
                    <a:pt x="1451" y="746"/>
                  </a:lnTo>
                  <a:lnTo>
                    <a:pt x="1438" y="748"/>
                  </a:lnTo>
                  <a:lnTo>
                    <a:pt x="1424" y="748"/>
                  </a:lnTo>
                  <a:lnTo>
                    <a:pt x="1413" y="750"/>
                  </a:lnTo>
                  <a:lnTo>
                    <a:pt x="1399" y="752"/>
                  </a:lnTo>
                  <a:lnTo>
                    <a:pt x="1386" y="754"/>
                  </a:lnTo>
                  <a:lnTo>
                    <a:pt x="1372" y="756"/>
                  </a:lnTo>
                  <a:lnTo>
                    <a:pt x="1361" y="758"/>
                  </a:lnTo>
                  <a:lnTo>
                    <a:pt x="1347" y="760"/>
                  </a:lnTo>
                  <a:lnTo>
                    <a:pt x="1334" y="762"/>
                  </a:lnTo>
                  <a:lnTo>
                    <a:pt x="1322" y="766"/>
                  </a:lnTo>
                  <a:lnTo>
                    <a:pt x="1309" y="768"/>
                  </a:lnTo>
                  <a:lnTo>
                    <a:pt x="1297" y="771"/>
                  </a:lnTo>
                  <a:lnTo>
                    <a:pt x="1284" y="775"/>
                  </a:lnTo>
                  <a:lnTo>
                    <a:pt x="1273" y="779"/>
                  </a:lnTo>
                  <a:lnTo>
                    <a:pt x="1259" y="783"/>
                  </a:lnTo>
                  <a:lnTo>
                    <a:pt x="1248" y="787"/>
                  </a:lnTo>
                  <a:lnTo>
                    <a:pt x="1234" y="791"/>
                  </a:lnTo>
                  <a:lnTo>
                    <a:pt x="1223" y="796"/>
                  </a:lnTo>
                  <a:lnTo>
                    <a:pt x="1211" y="800"/>
                  </a:lnTo>
                  <a:lnTo>
                    <a:pt x="1198" y="806"/>
                  </a:lnTo>
                  <a:lnTo>
                    <a:pt x="1186" y="810"/>
                  </a:lnTo>
                  <a:lnTo>
                    <a:pt x="1175" y="816"/>
                  </a:lnTo>
                  <a:lnTo>
                    <a:pt x="1163" y="821"/>
                  </a:lnTo>
                  <a:lnTo>
                    <a:pt x="1152" y="827"/>
                  </a:lnTo>
                  <a:lnTo>
                    <a:pt x="1140" y="833"/>
                  </a:lnTo>
                  <a:lnTo>
                    <a:pt x="1129" y="839"/>
                  </a:lnTo>
                  <a:lnTo>
                    <a:pt x="1117" y="846"/>
                  </a:lnTo>
                  <a:lnTo>
                    <a:pt x="1106" y="852"/>
                  </a:lnTo>
                  <a:lnTo>
                    <a:pt x="1094" y="860"/>
                  </a:lnTo>
                  <a:lnTo>
                    <a:pt x="1084" y="865"/>
                  </a:lnTo>
                  <a:lnTo>
                    <a:pt x="1073" y="873"/>
                  </a:lnTo>
                  <a:lnTo>
                    <a:pt x="1061" y="881"/>
                  </a:lnTo>
                  <a:lnTo>
                    <a:pt x="1052" y="888"/>
                  </a:lnTo>
                  <a:lnTo>
                    <a:pt x="1040" y="896"/>
                  </a:lnTo>
                  <a:lnTo>
                    <a:pt x="1031" y="904"/>
                  </a:lnTo>
                  <a:lnTo>
                    <a:pt x="1021" y="911"/>
                  </a:lnTo>
                  <a:lnTo>
                    <a:pt x="1011" y="921"/>
                  </a:lnTo>
                  <a:lnTo>
                    <a:pt x="1000" y="929"/>
                  </a:lnTo>
                  <a:lnTo>
                    <a:pt x="990" y="936"/>
                  </a:lnTo>
                  <a:lnTo>
                    <a:pt x="981" y="946"/>
                  </a:lnTo>
                  <a:lnTo>
                    <a:pt x="971" y="956"/>
                  </a:lnTo>
                  <a:lnTo>
                    <a:pt x="963" y="963"/>
                  </a:lnTo>
                  <a:lnTo>
                    <a:pt x="954" y="973"/>
                  </a:lnTo>
                  <a:lnTo>
                    <a:pt x="944" y="983"/>
                  </a:lnTo>
                  <a:lnTo>
                    <a:pt x="937" y="992"/>
                  </a:lnTo>
                  <a:lnTo>
                    <a:pt x="927" y="1002"/>
                  </a:lnTo>
                  <a:lnTo>
                    <a:pt x="919" y="1011"/>
                  </a:lnTo>
                  <a:lnTo>
                    <a:pt x="910" y="1023"/>
                  </a:lnTo>
                  <a:lnTo>
                    <a:pt x="902" y="1032"/>
                  </a:lnTo>
                  <a:lnTo>
                    <a:pt x="894" y="1042"/>
                  </a:lnTo>
                  <a:lnTo>
                    <a:pt x="887" y="1054"/>
                  </a:lnTo>
                  <a:lnTo>
                    <a:pt x="879" y="1063"/>
                  </a:lnTo>
                  <a:lnTo>
                    <a:pt x="871" y="1075"/>
                  </a:lnTo>
                  <a:lnTo>
                    <a:pt x="864" y="1084"/>
                  </a:lnTo>
                  <a:lnTo>
                    <a:pt x="858" y="1096"/>
                  </a:lnTo>
                  <a:lnTo>
                    <a:pt x="850" y="1107"/>
                  </a:lnTo>
                  <a:lnTo>
                    <a:pt x="844" y="1119"/>
                  </a:lnTo>
                  <a:lnTo>
                    <a:pt x="837" y="1130"/>
                  </a:lnTo>
                  <a:lnTo>
                    <a:pt x="831" y="1142"/>
                  </a:lnTo>
                  <a:lnTo>
                    <a:pt x="825" y="1153"/>
                  </a:lnTo>
                  <a:lnTo>
                    <a:pt x="820" y="1165"/>
                  </a:lnTo>
                  <a:lnTo>
                    <a:pt x="814" y="1176"/>
                  </a:lnTo>
                  <a:lnTo>
                    <a:pt x="808" y="1188"/>
                  </a:lnTo>
                  <a:lnTo>
                    <a:pt x="804" y="1199"/>
                  </a:lnTo>
                  <a:lnTo>
                    <a:pt x="798" y="1211"/>
                  </a:lnTo>
                  <a:lnTo>
                    <a:pt x="795" y="1224"/>
                  </a:lnTo>
                  <a:lnTo>
                    <a:pt x="789" y="1236"/>
                  </a:lnTo>
                  <a:lnTo>
                    <a:pt x="785" y="1247"/>
                  </a:lnTo>
                  <a:lnTo>
                    <a:pt x="781" y="1261"/>
                  </a:lnTo>
                  <a:lnTo>
                    <a:pt x="777" y="1272"/>
                  </a:lnTo>
                  <a:lnTo>
                    <a:pt x="773" y="1286"/>
                  </a:lnTo>
                  <a:lnTo>
                    <a:pt x="770" y="1297"/>
                  </a:lnTo>
                  <a:lnTo>
                    <a:pt x="766" y="1311"/>
                  </a:lnTo>
                  <a:lnTo>
                    <a:pt x="764" y="1322"/>
                  </a:lnTo>
                  <a:lnTo>
                    <a:pt x="760" y="1336"/>
                  </a:lnTo>
                  <a:lnTo>
                    <a:pt x="758" y="1349"/>
                  </a:lnTo>
                  <a:lnTo>
                    <a:pt x="756" y="1361"/>
                  </a:lnTo>
                  <a:lnTo>
                    <a:pt x="754" y="1374"/>
                  </a:lnTo>
                  <a:lnTo>
                    <a:pt x="752" y="1387"/>
                  </a:lnTo>
                  <a:lnTo>
                    <a:pt x="750" y="1399"/>
                  </a:lnTo>
                  <a:lnTo>
                    <a:pt x="748" y="1412"/>
                  </a:lnTo>
                  <a:lnTo>
                    <a:pt x="747" y="1426"/>
                  </a:lnTo>
                  <a:lnTo>
                    <a:pt x="747" y="1439"/>
                  </a:lnTo>
                  <a:lnTo>
                    <a:pt x="745" y="1451"/>
                  </a:lnTo>
                  <a:lnTo>
                    <a:pt x="745" y="1464"/>
                  </a:lnTo>
                  <a:lnTo>
                    <a:pt x="745" y="1478"/>
                  </a:lnTo>
                  <a:lnTo>
                    <a:pt x="745" y="1491"/>
                  </a:lnTo>
                  <a:lnTo>
                    <a:pt x="745" y="1504"/>
                  </a:lnTo>
                  <a:lnTo>
                    <a:pt x="745" y="1516"/>
                  </a:lnTo>
                  <a:lnTo>
                    <a:pt x="745" y="1529"/>
                  </a:lnTo>
                  <a:lnTo>
                    <a:pt x="747" y="1543"/>
                  </a:lnTo>
                  <a:lnTo>
                    <a:pt x="747" y="1556"/>
                  </a:lnTo>
                  <a:lnTo>
                    <a:pt x="748" y="1568"/>
                  </a:lnTo>
                  <a:lnTo>
                    <a:pt x="750" y="1581"/>
                  </a:lnTo>
                  <a:lnTo>
                    <a:pt x="752" y="1595"/>
                  </a:lnTo>
                  <a:lnTo>
                    <a:pt x="754" y="1606"/>
                  </a:lnTo>
                  <a:lnTo>
                    <a:pt x="756" y="1620"/>
                  </a:lnTo>
                  <a:lnTo>
                    <a:pt x="758" y="1633"/>
                  </a:lnTo>
                  <a:lnTo>
                    <a:pt x="760" y="1645"/>
                  </a:lnTo>
                  <a:lnTo>
                    <a:pt x="764" y="1658"/>
                  </a:lnTo>
                  <a:lnTo>
                    <a:pt x="766" y="1671"/>
                  </a:lnTo>
                  <a:lnTo>
                    <a:pt x="770" y="1683"/>
                  </a:lnTo>
                  <a:lnTo>
                    <a:pt x="773" y="1696"/>
                  </a:lnTo>
                  <a:lnTo>
                    <a:pt x="777" y="1708"/>
                  </a:lnTo>
                  <a:lnTo>
                    <a:pt x="781" y="1721"/>
                  </a:lnTo>
                  <a:lnTo>
                    <a:pt x="785" y="1733"/>
                  </a:lnTo>
                  <a:lnTo>
                    <a:pt x="789" y="1744"/>
                  </a:lnTo>
                  <a:lnTo>
                    <a:pt x="795" y="1758"/>
                  </a:lnTo>
                  <a:lnTo>
                    <a:pt x="798" y="1769"/>
                  </a:lnTo>
                  <a:lnTo>
                    <a:pt x="804" y="1781"/>
                  </a:lnTo>
                  <a:lnTo>
                    <a:pt x="808" y="1794"/>
                  </a:lnTo>
                  <a:lnTo>
                    <a:pt x="814" y="1806"/>
                  </a:lnTo>
                  <a:lnTo>
                    <a:pt x="820" y="1817"/>
                  </a:lnTo>
                  <a:lnTo>
                    <a:pt x="825" y="1829"/>
                  </a:lnTo>
                  <a:lnTo>
                    <a:pt x="831" y="1840"/>
                  </a:lnTo>
                  <a:lnTo>
                    <a:pt x="837" y="1852"/>
                  </a:lnTo>
                  <a:lnTo>
                    <a:pt x="844" y="1863"/>
                  </a:lnTo>
                  <a:lnTo>
                    <a:pt x="850" y="1875"/>
                  </a:lnTo>
                  <a:lnTo>
                    <a:pt x="858" y="1884"/>
                  </a:lnTo>
                  <a:lnTo>
                    <a:pt x="864" y="1896"/>
                  </a:lnTo>
                  <a:lnTo>
                    <a:pt x="871" y="1907"/>
                  </a:lnTo>
                  <a:lnTo>
                    <a:pt x="879" y="1917"/>
                  </a:lnTo>
                  <a:lnTo>
                    <a:pt x="887" y="1929"/>
                  </a:lnTo>
                  <a:lnTo>
                    <a:pt x="894" y="1938"/>
                  </a:lnTo>
                  <a:lnTo>
                    <a:pt x="902" y="1950"/>
                  </a:lnTo>
                  <a:lnTo>
                    <a:pt x="910" y="1959"/>
                  </a:lnTo>
                  <a:lnTo>
                    <a:pt x="919" y="1969"/>
                  </a:lnTo>
                  <a:lnTo>
                    <a:pt x="927" y="1978"/>
                  </a:lnTo>
                  <a:lnTo>
                    <a:pt x="937" y="1988"/>
                  </a:lnTo>
                  <a:lnTo>
                    <a:pt x="944" y="1998"/>
                  </a:lnTo>
                  <a:lnTo>
                    <a:pt x="954" y="2007"/>
                  </a:lnTo>
                  <a:lnTo>
                    <a:pt x="963" y="2017"/>
                  </a:lnTo>
                  <a:lnTo>
                    <a:pt x="971" y="2026"/>
                  </a:lnTo>
                  <a:lnTo>
                    <a:pt x="981" y="2036"/>
                  </a:lnTo>
                  <a:lnTo>
                    <a:pt x="990" y="2044"/>
                  </a:lnTo>
                  <a:lnTo>
                    <a:pt x="1000" y="2053"/>
                  </a:lnTo>
                  <a:lnTo>
                    <a:pt x="1011" y="2061"/>
                  </a:lnTo>
                  <a:lnTo>
                    <a:pt x="1021" y="2069"/>
                  </a:lnTo>
                  <a:lnTo>
                    <a:pt x="1031" y="2078"/>
                  </a:lnTo>
                  <a:lnTo>
                    <a:pt x="1040" y="2086"/>
                  </a:lnTo>
                  <a:lnTo>
                    <a:pt x="593" y="2681"/>
                  </a:lnTo>
                  <a:close/>
                </a:path>
              </a:pathLst>
            </a:custGeom>
            <a:solidFill>
              <a:schemeClr val="hlink"/>
            </a:solidFill>
            <a:ln w="12700">
              <a:solidFill>
                <a:srgbClr val="000000"/>
              </a:solidFill>
              <a:prstDash val="solid"/>
              <a:round/>
              <a:headEnd/>
              <a:tailEnd/>
            </a:ln>
          </p:spPr>
          <p:txBody>
            <a:bodyPr/>
            <a:lstStyle/>
            <a:p>
              <a:endParaRPr lang="en-GB"/>
            </a:p>
          </p:txBody>
        </p:sp>
        <p:sp>
          <p:nvSpPr>
            <p:cNvPr id="105518" name="Rectangle 46">
              <a:extLst>
                <a:ext uri="{FF2B5EF4-FFF2-40B4-BE49-F238E27FC236}">
                  <a16:creationId xmlns:a16="http://schemas.microsoft.com/office/drawing/2014/main" id="{FE704234-0D26-4EEC-A28D-E4D50005074C}"/>
                </a:ext>
              </a:extLst>
            </p:cNvPr>
            <p:cNvSpPr>
              <a:spLocks noChangeArrowheads="1"/>
            </p:cNvSpPr>
            <p:nvPr/>
          </p:nvSpPr>
          <p:spPr bwMode="auto">
            <a:xfrm>
              <a:off x="4950" y="2373"/>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36%</a:t>
              </a:r>
              <a:endParaRPr lang="en-GB" altLang="en-US" sz="1400" b="1"/>
            </a:p>
          </p:txBody>
        </p:sp>
        <p:sp>
          <p:nvSpPr>
            <p:cNvPr id="105519" name="Rectangle 47">
              <a:extLst>
                <a:ext uri="{FF2B5EF4-FFF2-40B4-BE49-F238E27FC236}">
                  <a16:creationId xmlns:a16="http://schemas.microsoft.com/office/drawing/2014/main" id="{BA92076D-214A-4B91-BC1E-0C851571FC46}"/>
                </a:ext>
              </a:extLst>
            </p:cNvPr>
            <p:cNvSpPr>
              <a:spLocks noChangeArrowheads="1"/>
            </p:cNvSpPr>
            <p:nvPr/>
          </p:nvSpPr>
          <p:spPr bwMode="auto">
            <a:xfrm>
              <a:off x="4416" y="3020"/>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21%</a:t>
              </a:r>
              <a:endParaRPr lang="en-GB" altLang="en-US" sz="1400" b="1"/>
            </a:p>
          </p:txBody>
        </p:sp>
        <p:sp>
          <p:nvSpPr>
            <p:cNvPr id="105520" name="Rectangle 48">
              <a:extLst>
                <a:ext uri="{FF2B5EF4-FFF2-40B4-BE49-F238E27FC236}">
                  <a16:creationId xmlns:a16="http://schemas.microsoft.com/office/drawing/2014/main" id="{55122640-15F6-4219-BF38-948B74D35F89}"/>
                </a:ext>
              </a:extLst>
            </p:cNvPr>
            <p:cNvSpPr>
              <a:spLocks noChangeArrowheads="1"/>
            </p:cNvSpPr>
            <p:nvPr/>
          </p:nvSpPr>
          <p:spPr bwMode="auto">
            <a:xfrm>
              <a:off x="3960" y="2075"/>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40%</a:t>
              </a:r>
              <a:endParaRPr lang="en-GB" altLang="en-US" sz="1400" b="1"/>
            </a:p>
          </p:txBody>
        </p:sp>
      </p:grpSp>
      <p:grpSp>
        <p:nvGrpSpPr>
          <p:cNvPr id="105558" name="Group 86">
            <a:extLst>
              <a:ext uri="{FF2B5EF4-FFF2-40B4-BE49-F238E27FC236}">
                <a16:creationId xmlns:a16="http://schemas.microsoft.com/office/drawing/2014/main" id="{7E7907AA-1C36-4DB2-A654-FDAE9CF910E8}"/>
              </a:ext>
            </a:extLst>
          </p:cNvPr>
          <p:cNvGrpSpPr>
            <a:grpSpLocks/>
          </p:cNvGrpSpPr>
          <p:nvPr/>
        </p:nvGrpSpPr>
        <p:grpSpPr bwMode="auto">
          <a:xfrm>
            <a:off x="4741863" y="819150"/>
            <a:ext cx="4060825" cy="2593975"/>
            <a:chOff x="2987" y="516"/>
            <a:chExt cx="2558" cy="1634"/>
          </a:xfrm>
        </p:grpSpPr>
        <p:grpSp>
          <p:nvGrpSpPr>
            <p:cNvPr id="105551" name="Group 79">
              <a:extLst>
                <a:ext uri="{FF2B5EF4-FFF2-40B4-BE49-F238E27FC236}">
                  <a16:creationId xmlns:a16="http://schemas.microsoft.com/office/drawing/2014/main" id="{293CFCB5-A8E2-44EC-AB88-F0BEE23D4B58}"/>
                </a:ext>
              </a:extLst>
            </p:cNvPr>
            <p:cNvGrpSpPr>
              <a:grpSpLocks/>
            </p:cNvGrpSpPr>
            <p:nvPr/>
          </p:nvGrpSpPr>
          <p:grpSpPr bwMode="auto">
            <a:xfrm>
              <a:off x="4411" y="1083"/>
              <a:ext cx="231" cy="1067"/>
              <a:chOff x="4410" y="1083"/>
              <a:chExt cx="231" cy="1067"/>
            </a:xfrm>
          </p:grpSpPr>
          <p:sp>
            <p:nvSpPr>
              <p:cNvPr id="105505" name="Freeform 33">
                <a:extLst>
                  <a:ext uri="{FF2B5EF4-FFF2-40B4-BE49-F238E27FC236}">
                    <a16:creationId xmlns:a16="http://schemas.microsoft.com/office/drawing/2014/main" id="{E08117E8-CCFB-43C7-BE1C-E1B6AB621190}"/>
                  </a:ext>
                </a:extLst>
              </p:cNvPr>
              <p:cNvSpPr>
                <a:spLocks/>
              </p:cNvSpPr>
              <p:nvPr/>
            </p:nvSpPr>
            <p:spPr bwMode="auto">
              <a:xfrm>
                <a:off x="4467" y="1083"/>
                <a:ext cx="130" cy="622"/>
              </a:xfrm>
              <a:custGeom>
                <a:avLst/>
                <a:gdLst>
                  <a:gd name="T0" fmla="*/ 0 w 156"/>
                  <a:gd name="T1" fmla="*/ 0 h 750"/>
                  <a:gd name="T2" fmla="*/ 27 w 156"/>
                  <a:gd name="T3" fmla="*/ 0 h 750"/>
                  <a:gd name="T4" fmla="*/ 52 w 156"/>
                  <a:gd name="T5" fmla="*/ 0 h 750"/>
                  <a:gd name="T6" fmla="*/ 79 w 156"/>
                  <a:gd name="T7" fmla="*/ 2 h 750"/>
                  <a:gd name="T8" fmla="*/ 104 w 156"/>
                  <a:gd name="T9" fmla="*/ 4 h 750"/>
                  <a:gd name="T10" fmla="*/ 131 w 156"/>
                  <a:gd name="T11" fmla="*/ 6 h 750"/>
                  <a:gd name="T12" fmla="*/ 156 w 156"/>
                  <a:gd name="T13" fmla="*/ 8 h 750"/>
                  <a:gd name="T14" fmla="*/ 79 w 156"/>
                  <a:gd name="T15" fmla="*/ 750 h 750"/>
                  <a:gd name="T16" fmla="*/ 66 w 156"/>
                  <a:gd name="T17" fmla="*/ 748 h 750"/>
                  <a:gd name="T18" fmla="*/ 52 w 156"/>
                  <a:gd name="T19" fmla="*/ 748 h 750"/>
                  <a:gd name="T20" fmla="*/ 41 w 156"/>
                  <a:gd name="T21" fmla="*/ 746 h 750"/>
                  <a:gd name="T22" fmla="*/ 27 w 156"/>
                  <a:gd name="T23" fmla="*/ 746 h 750"/>
                  <a:gd name="T24" fmla="*/ 14 w 156"/>
                  <a:gd name="T25" fmla="*/ 746 h 750"/>
                  <a:gd name="T26" fmla="*/ 0 w 156"/>
                  <a:gd name="T27" fmla="*/ 746 h 750"/>
                  <a:gd name="T28" fmla="*/ 0 w 156"/>
                  <a:gd name="T29"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750">
                    <a:moveTo>
                      <a:pt x="0" y="0"/>
                    </a:moveTo>
                    <a:lnTo>
                      <a:pt x="27" y="0"/>
                    </a:lnTo>
                    <a:lnTo>
                      <a:pt x="52" y="0"/>
                    </a:lnTo>
                    <a:lnTo>
                      <a:pt x="79" y="2"/>
                    </a:lnTo>
                    <a:lnTo>
                      <a:pt x="104" y="4"/>
                    </a:lnTo>
                    <a:lnTo>
                      <a:pt x="131" y="6"/>
                    </a:lnTo>
                    <a:lnTo>
                      <a:pt x="156" y="8"/>
                    </a:lnTo>
                    <a:lnTo>
                      <a:pt x="79" y="750"/>
                    </a:lnTo>
                    <a:lnTo>
                      <a:pt x="66" y="748"/>
                    </a:lnTo>
                    <a:lnTo>
                      <a:pt x="52" y="748"/>
                    </a:lnTo>
                    <a:lnTo>
                      <a:pt x="41" y="746"/>
                    </a:lnTo>
                    <a:lnTo>
                      <a:pt x="27" y="746"/>
                    </a:lnTo>
                    <a:lnTo>
                      <a:pt x="14" y="746"/>
                    </a:lnTo>
                    <a:lnTo>
                      <a:pt x="0" y="746"/>
                    </a:lnTo>
                    <a:lnTo>
                      <a:pt x="0" y="0"/>
                    </a:lnTo>
                    <a:close/>
                  </a:path>
                </a:pathLst>
              </a:custGeom>
              <a:solidFill>
                <a:srgbClr val="FF0000"/>
              </a:solidFill>
              <a:ln w="12700">
                <a:solidFill>
                  <a:srgbClr val="000000"/>
                </a:solidFill>
                <a:prstDash val="solid"/>
                <a:round/>
                <a:headEnd/>
                <a:tailEnd/>
              </a:ln>
            </p:spPr>
            <p:txBody>
              <a:bodyPr/>
              <a:lstStyle/>
              <a:p>
                <a:endParaRPr lang="en-GB"/>
              </a:p>
            </p:txBody>
          </p:sp>
          <p:sp>
            <p:nvSpPr>
              <p:cNvPr id="105509" name="Rectangle 37">
                <a:extLst>
                  <a:ext uri="{FF2B5EF4-FFF2-40B4-BE49-F238E27FC236}">
                    <a16:creationId xmlns:a16="http://schemas.microsoft.com/office/drawing/2014/main" id="{8B8BBE22-47DB-4F84-BD71-1DC27F2524B8}"/>
                  </a:ext>
                </a:extLst>
              </p:cNvPr>
              <p:cNvSpPr>
                <a:spLocks noChangeArrowheads="1"/>
              </p:cNvSpPr>
              <p:nvPr/>
            </p:nvSpPr>
            <p:spPr bwMode="auto">
              <a:xfrm>
                <a:off x="4410" y="1111"/>
                <a:ext cx="231" cy="192"/>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b="1">
                    <a:solidFill>
                      <a:schemeClr val="bg1"/>
                    </a:solidFill>
                  </a:rPr>
                  <a:t>2%</a:t>
                </a:r>
              </a:p>
            </p:txBody>
          </p:sp>
          <p:sp>
            <p:nvSpPr>
              <p:cNvPr id="105514" name="Freeform 42">
                <a:extLst>
                  <a:ext uri="{FF2B5EF4-FFF2-40B4-BE49-F238E27FC236}">
                    <a16:creationId xmlns:a16="http://schemas.microsoft.com/office/drawing/2014/main" id="{8A46D63C-F83E-409D-B4EF-EF6BDE1ED10D}"/>
                  </a:ext>
                </a:extLst>
              </p:cNvPr>
              <p:cNvSpPr>
                <a:spLocks/>
              </p:cNvSpPr>
              <p:nvPr/>
            </p:nvSpPr>
            <p:spPr bwMode="auto">
              <a:xfrm>
                <a:off x="4454" y="1775"/>
                <a:ext cx="187" cy="375"/>
              </a:xfrm>
              <a:custGeom>
                <a:avLst/>
                <a:gdLst>
                  <a:gd name="T0" fmla="*/ 0 w 386"/>
                  <a:gd name="T1" fmla="*/ 0 h 771"/>
                  <a:gd name="T2" fmla="*/ 27 w 386"/>
                  <a:gd name="T3" fmla="*/ 0 h 771"/>
                  <a:gd name="T4" fmla="*/ 52 w 386"/>
                  <a:gd name="T5" fmla="*/ 0 h 771"/>
                  <a:gd name="T6" fmla="*/ 79 w 386"/>
                  <a:gd name="T7" fmla="*/ 2 h 771"/>
                  <a:gd name="T8" fmla="*/ 104 w 386"/>
                  <a:gd name="T9" fmla="*/ 4 h 771"/>
                  <a:gd name="T10" fmla="*/ 131 w 386"/>
                  <a:gd name="T11" fmla="*/ 6 h 771"/>
                  <a:gd name="T12" fmla="*/ 156 w 386"/>
                  <a:gd name="T13" fmla="*/ 8 h 771"/>
                  <a:gd name="T14" fmla="*/ 183 w 386"/>
                  <a:gd name="T15" fmla="*/ 11 h 771"/>
                  <a:gd name="T16" fmla="*/ 208 w 386"/>
                  <a:gd name="T17" fmla="*/ 13 h 771"/>
                  <a:gd name="T18" fmla="*/ 235 w 386"/>
                  <a:gd name="T19" fmla="*/ 17 h 771"/>
                  <a:gd name="T20" fmla="*/ 260 w 386"/>
                  <a:gd name="T21" fmla="*/ 23 h 771"/>
                  <a:gd name="T22" fmla="*/ 284 w 386"/>
                  <a:gd name="T23" fmla="*/ 27 h 771"/>
                  <a:gd name="T24" fmla="*/ 311 w 386"/>
                  <a:gd name="T25" fmla="*/ 33 h 771"/>
                  <a:gd name="T26" fmla="*/ 336 w 386"/>
                  <a:gd name="T27" fmla="*/ 38 h 771"/>
                  <a:gd name="T28" fmla="*/ 361 w 386"/>
                  <a:gd name="T29" fmla="*/ 44 h 771"/>
                  <a:gd name="T30" fmla="*/ 386 w 386"/>
                  <a:gd name="T31" fmla="*/ 50 h 771"/>
                  <a:gd name="T32" fmla="*/ 194 w 386"/>
                  <a:gd name="T33" fmla="*/ 771 h 771"/>
                  <a:gd name="T34" fmla="*/ 181 w 386"/>
                  <a:gd name="T35" fmla="*/ 768 h 771"/>
                  <a:gd name="T36" fmla="*/ 169 w 386"/>
                  <a:gd name="T37" fmla="*/ 766 h 771"/>
                  <a:gd name="T38" fmla="*/ 156 w 386"/>
                  <a:gd name="T39" fmla="*/ 762 h 771"/>
                  <a:gd name="T40" fmla="*/ 142 w 386"/>
                  <a:gd name="T41" fmla="*/ 760 h 771"/>
                  <a:gd name="T42" fmla="*/ 131 w 386"/>
                  <a:gd name="T43" fmla="*/ 758 h 771"/>
                  <a:gd name="T44" fmla="*/ 117 w 386"/>
                  <a:gd name="T45" fmla="*/ 756 h 771"/>
                  <a:gd name="T46" fmla="*/ 104 w 386"/>
                  <a:gd name="T47" fmla="*/ 754 h 771"/>
                  <a:gd name="T48" fmla="*/ 93 w 386"/>
                  <a:gd name="T49" fmla="*/ 752 h 771"/>
                  <a:gd name="T50" fmla="*/ 79 w 386"/>
                  <a:gd name="T51" fmla="*/ 750 h 771"/>
                  <a:gd name="T52" fmla="*/ 66 w 386"/>
                  <a:gd name="T53" fmla="*/ 748 h 771"/>
                  <a:gd name="T54" fmla="*/ 52 w 386"/>
                  <a:gd name="T55" fmla="*/ 748 h 771"/>
                  <a:gd name="T56" fmla="*/ 41 w 386"/>
                  <a:gd name="T57" fmla="*/ 746 h 771"/>
                  <a:gd name="T58" fmla="*/ 27 w 386"/>
                  <a:gd name="T59" fmla="*/ 746 h 771"/>
                  <a:gd name="T60" fmla="*/ 14 w 386"/>
                  <a:gd name="T61" fmla="*/ 746 h 771"/>
                  <a:gd name="T62" fmla="*/ 0 w 386"/>
                  <a:gd name="T63" fmla="*/ 746 h 771"/>
                  <a:gd name="T64" fmla="*/ 0 w 386"/>
                  <a:gd name="T6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6" h="771">
                    <a:moveTo>
                      <a:pt x="0" y="0"/>
                    </a:moveTo>
                    <a:lnTo>
                      <a:pt x="27" y="0"/>
                    </a:lnTo>
                    <a:lnTo>
                      <a:pt x="52" y="0"/>
                    </a:lnTo>
                    <a:lnTo>
                      <a:pt x="79" y="2"/>
                    </a:lnTo>
                    <a:lnTo>
                      <a:pt x="104" y="4"/>
                    </a:lnTo>
                    <a:lnTo>
                      <a:pt x="131" y="6"/>
                    </a:lnTo>
                    <a:lnTo>
                      <a:pt x="156" y="8"/>
                    </a:lnTo>
                    <a:lnTo>
                      <a:pt x="183" y="11"/>
                    </a:lnTo>
                    <a:lnTo>
                      <a:pt x="208" y="13"/>
                    </a:lnTo>
                    <a:lnTo>
                      <a:pt x="235" y="17"/>
                    </a:lnTo>
                    <a:lnTo>
                      <a:pt x="260" y="23"/>
                    </a:lnTo>
                    <a:lnTo>
                      <a:pt x="284" y="27"/>
                    </a:lnTo>
                    <a:lnTo>
                      <a:pt x="311" y="33"/>
                    </a:lnTo>
                    <a:lnTo>
                      <a:pt x="336" y="38"/>
                    </a:lnTo>
                    <a:lnTo>
                      <a:pt x="361" y="44"/>
                    </a:lnTo>
                    <a:lnTo>
                      <a:pt x="386" y="50"/>
                    </a:lnTo>
                    <a:lnTo>
                      <a:pt x="194" y="771"/>
                    </a:lnTo>
                    <a:lnTo>
                      <a:pt x="181" y="768"/>
                    </a:lnTo>
                    <a:lnTo>
                      <a:pt x="169" y="766"/>
                    </a:lnTo>
                    <a:lnTo>
                      <a:pt x="156" y="762"/>
                    </a:lnTo>
                    <a:lnTo>
                      <a:pt x="142" y="760"/>
                    </a:lnTo>
                    <a:lnTo>
                      <a:pt x="131" y="758"/>
                    </a:lnTo>
                    <a:lnTo>
                      <a:pt x="117" y="756"/>
                    </a:lnTo>
                    <a:lnTo>
                      <a:pt x="104" y="754"/>
                    </a:lnTo>
                    <a:lnTo>
                      <a:pt x="93" y="752"/>
                    </a:lnTo>
                    <a:lnTo>
                      <a:pt x="79" y="750"/>
                    </a:lnTo>
                    <a:lnTo>
                      <a:pt x="66" y="748"/>
                    </a:lnTo>
                    <a:lnTo>
                      <a:pt x="52" y="748"/>
                    </a:lnTo>
                    <a:lnTo>
                      <a:pt x="41" y="746"/>
                    </a:lnTo>
                    <a:lnTo>
                      <a:pt x="27" y="746"/>
                    </a:lnTo>
                    <a:lnTo>
                      <a:pt x="14" y="746"/>
                    </a:lnTo>
                    <a:lnTo>
                      <a:pt x="0" y="746"/>
                    </a:lnTo>
                    <a:lnTo>
                      <a:pt x="0" y="0"/>
                    </a:lnTo>
                    <a:close/>
                  </a:path>
                </a:pathLst>
              </a:custGeom>
              <a:solidFill>
                <a:srgbClr val="FF0000"/>
              </a:solidFill>
              <a:ln w="12700">
                <a:solidFill>
                  <a:srgbClr val="000000"/>
                </a:solidFill>
                <a:prstDash val="solid"/>
                <a:round/>
                <a:headEnd/>
                <a:tailEnd/>
              </a:ln>
            </p:spPr>
            <p:txBody>
              <a:bodyPr/>
              <a:lstStyle/>
              <a:p>
                <a:endParaRPr lang="en-GB"/>
              </a:p>
            </p:txBody>
          </p:sp>
          <p:sp>
            <p:nvSpPr>
              <p:cNvPr id="105521" name="Rectangle 49">
                <a:extLst>
                  <a:ext uri="{FF2B5EF4-FFF2-40B4-BE49-F238E27FC236}">
                    <a16:creationId xmlns:a16="http://schemas.microsoft.com/office/drawing/2014/main" id="{9911F646-3617-467B-B7A4-281187C87E92}"/>
                  </a:ext>
                </a:extLst>
              </p:cNvPr>
              <p:cNvSpPr>
                <a:spLocks noChangeArrowheads="1"/>
              </p:cNvSpPr>
              <p:nvPr/>
            </p:nvSpPr>
            <p:spPr bwMode="auto">
              <a:xfrm>
                <a:off x="4467" y="1792"/>
                <a:ext cx="162" cy="134"/>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FFFFCC"/>
                    </a:solidFill>
                  </a:rPr>
                  <a:t>4%</a:t>
                </a:r>
                <a:endParaRPr lang="en-GB" altLang="en-US" sz="1400" b="1"/>
              </a:p>
            </p:txBody>
          </p:sp>
        </p:grpSp>
        <p:grpSp>
          <p:nvGrpSpPr>
            <p:cNvPr id="105528" name="Group 56">
              <a:extLst>
                <a:ext uri="{FF2B5EF4-FFF2-40B4-BE49-F238E27FC236}">
                  <a16:creationId xmlns:a16="http://schemas.microsoft.com/office/drawing/2014/main" id="{DF5BA235-1DAE-4B79-B0D3-B2513F91A6E7}"/>
                </a:ext>
              </a:extLst>
            </p:cNvPr>
            <p:cNvGrpSpPr>
              <a:grpSpLocks/>
            </p:cNvGrpSpPr>
            <p:nvPr/>
          </p:nvGrpSpPr>
          <p:grpSpPr bwMode="auto">
            <a:xfrm>
              <a:off x="2987" y="516"/>
              <a:ext cx="2558" cy="538"/>
              <a:chOff x="2965" y="516"/>
              <a:chExt cx="2558" cy="538"/>
            </a:xfrm>
          </p:grpSpPr>
          <p:grpSp>
            <p:nvGrpSpPr>
              <p:cNvPr id="105529" name="Group 57">
                <a:extLst>
                  <a:ext uri="{FF2B5EF4-FFF2-40B4-BE49-F238E27FC236}">
                    <a16:creationId xmlns:a16="http://schemas.microsoft.com/office/drawing/2014/main" id="{D8DE588A-5C47-4057-B9D8-022C4F7A8655}"/>
                  </a:ext>
                </a:extLst>
              </p:cNvPr>
              <p:cNvGrpSpPr>
                <a:grpSpLocks/>
              </p:cNvGrpSpPr>
              <p:nvPr/>
            </p:nvGrpSpPr>
            <p:grpSpPr bwMode="auto">
              <a:xfrm>
                <a:off x="4984" y="547"/>
                <a:ext cx="539" cy="226"/>
                <a:chOff x="3925" y="1101"/>
                <a:chExt cx="539" cy="226"/>
              </a:xfrm>
            </p:grpSpPr>
            <p:sp>
              <p:nvSpPr>
                <p:cNvPr id="105530" name="Rectangle 58">
                  <a:extLst>
                    <a:ext uri="{FF2B5EF4-FFF2-40B4-BE49-F238E27FC236}">
                      <a16:creationId xmlns:a16="http://schemas.microsoft.com/office/drawing/2014/main" id="{34D8133C-7BFC-47C9-BB7F-3CD6E8C894D9}"/>
                    </a:ext>
                  </a:extLst>
                </p:cNvPr>
                <p:cNvSpPr>
                  <a:spLocks noChangeArrowheads="1"/>
                </p:cNvSpPr>
                <p:nvPr/>
              </p:nvSpPr>
              <p:spPr bwMode="auto">
                <a:xfrm>
                  <a:off x="3925" y="1212"/>
                  <a:ext cx="539" cy="1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1">
                      <a:solidFill>
                        <a:srgbClr val="FFFFFF"/>
                      </a:solidFill>
                      <a:latin typeface="Arial Unicode MS" panose="020B0604020202020204" pitchFamily="34" charset="-128"/>
                    </a:rPr>
                    <a:t> 1980: 4% </a:t>
                  </a:r>
                  <a:endParaRPr lang="en-US" altLang="en-US" sz="1200" b="1">
                    <a:latin typeface="Tahoma" panose="020B0604030504040204" pitchFamily="34" charset="0"/>
                  </a:endParaRPr>
                </a:p>
              </p:txBody>
            </p:sp>
            <p:sp>
              <p:nvSpPr>
                <p:cNvPr id="105531" name="Rectangle 59">
                  <a:extLst>
                    <a:ext uri="{FF2B5EF4-FFF2-40B4-BE49-F238E27FC236}">
                      <a16:creationId xmlns:a16="http://schemas.microsoft.com/office/drawing/2014/main" id="{4A25F8CC-A265-4B46-93DF-F40AD0A2A03F}"/>
                    </a:ext>
                  </a:extLst>
                </p:cNvPr>
                <p:cNvSpPr>
                  <a:spLocks noChangeArrowheads="1"/>
                </p:cNvSpPr>
                <p:nvPr/>
              </p:nvSpPr>
              <p:spPr bwMode="auto">
                <a:xfrm>
                  <a:off x="3925" y="1101"/>
                  <a:ext cx="539" cy="11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1">
                      <a:solidFill>
                        <a:srgbClr val="FFFFFF"/>
                      </a:solidFill>
                      <a:latin typeface="Arial Unicode MS" panose="020B0604020202020204" pitchFamily="34" charset="-128"/>
                    </a:rPr>
                    <a:t> 2000: 2% </a:t>
                  </a:r>
                  <a:endParaRPr lang="en-US" altLang="en-US" sz="1200" b="1">
                    <a:latin typeface="Tahoma" panose="020B0604030504040204" pitchFamily="34" charset="0"/>
                  </a:endParaRPr>
                </a:p>
              </p:txBody>
            </p:sp>
          </p:grpSp>
          <p:sp>
            <p:nvSpPr>
              <p:cNvPr id="105532" name="Text Box 60">
                <a:extLst>
                  <a:ext uri="{FF2B5EF4-FFF2-40B4-BE49-F238E27FC236}">
                    <a16:creationId xmlns:a16="http://schemas.microsoft.com/office/drawing/2014/main" id="{1FA72CF2-F0FE-4F11-B543-2A0AA48A3741}"/>
                  </a:ext>
                </a:extLst>
              </p:cNvPr>
              <p:cNvSpPr txBox="1">
                <a:spLocks noChangeArrowheads="1"/>
              </p:cNvSpPr>
              <p:nvPr/>
            </p:nvSpPr>
            <p:spPr bwMode="auto">
              <a:xfrm>
                <a:off x="2965" y="516"/>
                <a:ext cx="1799" cy="250"/>
              </a:xfrm>
              <a:prstGeom prst="rect">
                <a:avLst/>
              </a:prstGeom>
              <a:solidFill>
                <a:srgbClr val="FF0000"/>
              </a:solidFill>
              <a:ln>
                <a:noFill/>
              </a:ln>
              <a:effectLst>
                <a:outerShdw dist="35921" dir="2700000" algn="ctr" rotWithShape="0">
                  <a:srgbClr val="000066"/>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en-US" altLang="en-US" b="1">
                    <a:solidFill>
                      <a:srgbClr val="FFFF00"/>
                    </a:solidFill>
                    <a:latin typeface="Tahoma" panose="020B0604030504040204" pitchFamily="34" charset="0"/>
                  </a:rPr>
                  <a:t>High Poverty Growth</a:t>
                </a:r>
              </a:p>
            </p:txBody>
          </p:sp>
          <p:sp>
            <p:nvSpPr>
              <p:cNvPr id="105533" name="AutoShape 61">
                <a:extLst>
                  <a:ext uri="{FF2B5EF4-FFF2-40B4-BE49-F238E27FC236}">
                    <a16:creationId xmlns:a16="http://schemas.microsoft.com/office/drawing/2014/main" id="{A4400A57-9070-4BAC-A01D-F444596E884F}"/>
                  </a:ext>
                </a:extLst>
              </p:cNvPr>
              <p:cNvSpPr>
                <a:spLocks noChangeArrowheads="1"/>
              </p:cNvSpPr>
              <p:nvPr/>
            </p:nvSpPr>
            <p:spPr bwMode="auto">
              <a:xfrm>
                <a:off x="4383" y="743"/>
                <a:ext cx="311" cy="311"/>
              </a:xfrm>
              <a:prstGeom prst="downArrow">
                <a:avLst>
                  <a:gd name="adj1" fmla="val 50000"/>
                  <a:gd name="adj2" fmla="val 250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grpSp>
      </p:grpSp>
      <p:grpSp>
        <p:nvGrpSpPr>
          <p:cNvPr id="105534" name="Group 62">
            <a:extLst>
              <a:ext uri="{FF2B5EF4-FFF2-40B4-BE49-F238E27FC236}">
                <a16:creationId xmlns:a16="http://schemas.microsoft.com/office/drawing/2014/main" id="{A975F363-18BC-4D6D-8CE7-F38F8B4C52E8}"/>
              </a:ext>
            </a:extLst>
          </p:cNvPr>
          <p:cNvGrpSpPr>
            <a:grpSpLocks/>
          </p:cNvGrpSpPr>
          <p:nvPr/>
        </p:nvGrpSpPr>
        <p:grpSpPr bwMode="auto">
          <a:xfrm>
            <a:off x="1443038" y="6110288"/>
            <a:ext cx="6256337" cy="468312"/>
            <a:chOff x="640" y="3820"/>
            <a:chExt cx="3941" cy="295"/>
          </a:xfrm>
        </p:grpSpPr>
        <p:sp>
          <p:nvSpPr>
            <p:cNvPr id="105535" name="Rectangle 63">
              <a:extLst>
                <a:ext uri="{FF2B5EF4-FFF2-40B4-BE49-F238E27FC236}">
                  <a16:creationId xmlns:a16="http://schemas.microsoft.com/office/drawing/2014/main" id="{9FFB5AF2-4B86-4D12-8A21-27E177BAC5BC}"/>
                </a:ext>
              </a:extLst>
            </p:cNvPr>
            <p:cNvSpPr>
              <a:spLocks noChangeArrowheads="1"/>
            </p:cNvSpPr>
            <p:nvPr/>
          </p:nvSpPr>
          <p:spPr bwMode="auto">
            <a:xfrm>
              <a:off x="640" y="3820"/>
              <a:ext cx="3941" cy="295"/>
            </a:xfrm>
            <a:prstGeom prst="rect">
              <a:avLst/>
            </a:prstGeom>
            <a:solidFill>
              <a:srgbClr val="FFFFFF"/>
            </a:solidFill>
            <a:ln w="0">
              <a:solidFill>
                <a:srgbClr val="000000"/>
              </a:solidFill>
              <a:miter lim="800000"/>
              <a:headEnd/>
              <a:tailEnd/>
            </a:ln>
          </p:spPr>
          <p:txBody>
            <a:bodyPr/>
            <a:lstStyle/>
            <a:p>
              <a:endParaRPr lang="en-GB"/>
            </a:p>
          </p:txBody>
        </p:sp>
        <p:grpSp>
          <p:nvGrpSpPr>
            <p:cNvPr id="105536" name="Group 64">
              <a:extLst>
                <a:ext uri="{FF2B5EF4-FFF2-40B4-BE49-F238E27FC236}">
                  <a16:creationId xmlns:a16="http://schemas.microsoft.com/office/drawing/2014/main" id="{41F204BD-E85C-494A-821F-DD21D5586096}"/>
                </a:ext>
              </a:extLst>
            </p:cNvPr>
            <p:cNvGrpSpPr>
              <a:grpSpLocks/>
            </p:cNvGrpSpPr>
            <p:nvPr/>
          </p:nvGrpSpPr>
          <p:grpSpPr bwMode="auto">
            <a:xfrm>
              <a:off x="1576" y="3884"/>
              <a:ext cx="841" cy="181"/>
              <a:chOff x="714" y="4001"/>
              <a:chExt cx="841" cy="181"/>
            </a:xfrm>
          </p:grpSpPr>
          <p:sp>
            <p:nvSpPr>
              <p:cNvPr id="105537" name="Rectangle 65">
                <a:extLst>
                  <a:ext uri="{FF2B5EF4-FFF2-40B4-BE49-F238E27FC236}">
                    <a16:creationId xmlns:a16="http://schemas.microsoft.com/office/drawing/2014/main" id="{10286EB7-2256-4F46-A00F-BF87CD38B231}"/>
                  </a:ext>
                </a:extLst>
              </p:cNvPr>
              <p:cNvSpPr>
                <a:spLocks noChangeArrowheads="1"/>
              </p:cNvSpPr>
              <p:nvPr/>
            </p:nvSpPr>
            <p:spPr bwMode="auto">
              <a:xfrm>
                <a:off x="714" y="4001"/>
                <a:ext cx="181" cy="181"/>
              </a:xfrm>
              <a:prstGeom prst="rect">
                <a:avLst/>
              </a:prstGeom>
              <a:solidFill>
                <a:srgbClr val="00FF00"/>
              </a:solidFill>
              <a:ln w="11113">
                <a:solidFill>
                  <a:srgbClr val="000000"/>
                </a:solidFill>
                <a:miter lim="800000"/>
                <a:headEnd/>
                <a:tailEnd/>
              </a:ln>
            </p:spPr>
            <p:txBody>
              <a:bodyPr/>
              <a:lstStyle/>
              <a:p>
                <a:endParaRPr lang="en-GB"/>
              </a:p>
            </p:txBody>
          </p:sp>
          <p:sp>
            <p:nvSpPr>
              <p:cNvPr id="105538" name="Rectangle 66">
                <a:extLst>
                  <a:ext uri="{FF2B5EF4-FFF2-40B4-BE49-F238E27FC236}">
                    <a16:creationId xmlns:a16="http://schemas.microsoft.com/office/drawing/2014/main" id="{B174A337-C7A2-467E-B193-404A6B08F585}"/>
                  </a:ext>
                </a:extLst>
              </p:cNvPr>
              <p:cNvSpPr>
                <a:spLocks noChangeArrowheads="1"/>
              </p:cNvSpPr>
              <p:nvPr/>
            </p:nvSpPr>
            <p:spPr bwMode="auto">
              <a:xfrm>
                <a:off x="963" y="4001"/>
                <a:ext cx="5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1">
                    <a:solidFill>
                      <a:srgbClr val="000000"/>
                    </a:solidFill>
                    <a:latin typeface="Arial Unicode MS" panose="020B0604020202020204" pitchFamily="34" charset="-128"/>
                  </a:rPr>
                  <a:t>Americas</a:t>
                </a:r>
                <a:endParaRPr lang="en-US" altLang="en-US" sz="1600" b="1">
                  <a:latin typeface="Tahoma" panose="020B0604030504040204" pitchFamily="34" charset="0"/>
                </a:endParaRPr>
              </a:p>
            </p:txBody>
          </p:sp>
        </p:grpSp>
        <p:grpSp>
          <p:nvGrpSpPr>
            <p:cNvPr id="105539" name="Group 67">
              <a:extLst>
                <a:ext uri="{FF2B5EF4-FFF2-40B4-BE49-F238E27FC236}">
                  <a16:creationId xmlns:a16="http://schemas.microsoft.com/office/drawing/2014/main" id="{4A8B7827-E720-4F45-A9A5-B442FD64C85E}"/>
                </a:ext>
              </a:extLst>
            </p:cNvPr>
            <p:cNvGrpSpPr>
              <a:grpSpLocks/>
            </p:cNvGrpSpPr>
            <p:nvPr/>
          </p:nvGrpSpPr>
          <p:grpSpPr bwMode="auto">
            <a:xfrm>
              <a:off x="726" y="3895"/>
              <a:ext cx="651" cy="159"/>
              <a:chOff x="709" y="3706"/>
              <a:chExt cx="651" cy="159"/>
            </a:xfrm>
          </p:grpSpPr>
          <p:sp>
            <p:nvSpPr>
              <p:cNvPr id="105540" name="Rectangle 68">
                <a:extLst>
                  <a:ext uri="{FF2B5EF4-FFF2-40B4-BE49-F238E27FC236}">
                    <a16:creationId xmlns:a16="http://schemas.microsoft.com/office/drawing/2014/main" id="{29EC3A69-8835-449F-AC71-68863CAB903C}"/>
                  </a:ext>
                </a:extLst>
              </p:cNvPr>
              <p:cNvSpPr>
                <a:spLocks noChangeArrowheads="1"/>
              </p:cNvSpPr>
              <p:nvPr/>
            </p:nvSpPr>
            <p:spPr bwMode="auto">
              <a:xfrm>
                <a:off x="709" y="3714"/>
                <a:ext cx="172" cy="151"/>
              </a:xfrm>
              <a:prstGeom prst="rect">
                <a:avLst/>
              </a:prstGeom>
              <a:solidFill>
                <a:srgbClr val="000066"/>
              </a:solidFill>
              <a:ln w="11113">
                <a:solidFill>
                  <a:srgbClr val="000000"/>
                </a:solidFill>
                <a:miter lim="800000"/>
                <a:headEnd/>
                <a:tailEnd/>
              </a:ln>
            </p:spPr>
            <p:txBody>
              <a:bodyPr/>
              <a:lstStyle/>
              <a:p>
                <a:endParaRPr lang="en-GB"/>
              </a:p>
            </p:txBody>
          </p:sp>
          <p:sp>
            <p:nvSpPr>
              <p:cNvPr id="105541" name="Rectangle 69">
                <a:extLst>
                  <a:ext uri="{FF2B5EF4-FFF2-40B4-BE49-F238E27FC236}">
                    <a16:creationId xmlns:a16="http://schemas.microsoft.com/office/drawing/2014/main" id="{65857A1D-5710-4FBA-AF01-AE6558BA715F}"/>
                  </a:ext>
                </a:extLst>
              </p:cNvPr>
              <p:cNvSpPr>
                <a:spLocks noChangeArrowheads="1"/>
              </p:cNvSpPr>
              <p:nvPr/>
            </p:nvSpPr>
            <p:spPr bwMode="auto">
              <a:xfrm>
                <a:off x="983" y="3706"/>
                <a:ext cx="3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1">
                    <a:solidFill>
                      <a:srgbClr val="000000"/>
                    </a:solidFill>
                    <a:latin typeface="Arial Unicode MS" panose="020B0604020202020204" pitchFamily="34" charset="-128"/>
                  </a:rPr>
                  <a:t>Africa</a:t>
                </a:r>
                <a:endParaRPr lang="en-US" altLang="en-US" sz="1600" b="1">
                  <a:latin typeface="Tahoma" panose="020B0604030504040204" pitchFamily="34" charset="0"/>
                </a:endParaRPr>
              </a:p>
            </p:txBody>
          </p:sp>
        </p:grpSp>
        <p:grpSp>
          <p:nvGrpSpPr>
            <p:cNvPr id="105542" name="Group 70">
              <a:extLst>
                <a:ext uri="{FF2B5EF4-FFF2-40B4-BE49-F238E27FC236}">
                  <a16:creationId xmlns:a16="http://schemas.microsoft.com/office/drawing/2014/main" id="{18CEAC2B-A59D-4631-9816-22A8F120064D}"/>
                </a:ext>
              </a:extLst>
            </p:cNvPr>
            <p:cNvGrpSpPr>
              <a:grpSpLocks/>
            </p:cNvGrpSpPr>
            <p:nvPr/>
          </p:nvGrpSpPr>
          <p:grpSpPr bwMode="auto">
            <a:xfrm>
              <a:off x="2540" y="3898"/>
              <a:ext cx="1012" cy="154"/>
              <a:chOff x="2243" y="3706"/>
              <a:chExt cx="1012" cy="154"/>
            </a:xfrm>
          </p:grpSpPr>
          <p:sp>
            <p:nvSpPr>
              <p:cNvPr id="105543" name="Rectangle 71">
                <a:extLst>
                  <a:ext uri="{FF2B5EF4-FFF2-40B4-BE49-F238E27FC236}">
                    <a16:creationId xmlns:a16="http://schemas.microsoft.com/office/drawing/2014/main" id="{9EA1BC44-CC27-4388-A034-77FF88052B60}"/>
                  </a:ext>
                </a:extLst>
              </p:cNvPr>
              <p:cNvSpPr>
                <a:spLocks noChangeArrowheads="1"/>
              </p:cNvSpPr>
              <p:nvPr/>
            </p:nvSpPr>
            <p:spPr bwMode="auto">
              <a:xfrm>
                <a:off x="2243" y="3706"/>
                <a:ext cx="186" cy="151"/>
              </a:xfrm>
              <a:prstGeom prst="rect">
                <a:avLst/>
              </a:prstGeom>
              <a:solidFill>
                <a:srgbClr val="FF9900"/>
              </a:solidFill>
              <a:ln w="11113">
                <a:solidFill>
                  <a:srgbClr val="000000"/>
                </a:solidFill>
                <a:miter lim="800000"/>
                <a:headEnd/>
                <a:tailEnd/>
              </a:ln>
            </p:spPr>
            <p:txBody>
              <a:bodyPr/>
              <a:lstStyle/>
              <a:p>
                <a:endParaRPr lang="en-GB"/>
              </a:p>
            </p:txBody>
          </p:sp>
          <p:sp>
            <p:nvSpPr>
              <p:cNvPr id="105544" name="Rectangle 72">
                <a:extLst>
                  <a:ext uri="{FF2B5EF4-FFF2-40B4-BE49-F238E27FC236}">
                    <a16:creationId xmlns:a16="http://schemas.microsoft.com/office/drawing/2014/main" id="{8B36C884-C9D3-419B-A576-4499425EFBBD}"/>
                  </a:ext>
                </a:extLst>
              </p:cNvPr>
              <p:cNvSpPr>
                <a:spLocks noChangeArrowheads="1"/>
              </p:cNvSpPr>
              <p:nvPr/>
            </p:nvSpPr>
            <p:spPr bwMode="auto">
              <a:xfrm>
                <a:off x="2523" y="3706"/>
                <a:ext cx="7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1">
                    <a:solidFill>
                      <a:srgbClr val="000000"/>
                    </a:solidFill>
                    <a:latin typeface="Arial Unicode MS" panose="020B0604020202020204" pitchFamily="34" charset="-128"/>
                  </a:rPr>
                  <a:t>Asia Pacific</a:t>
                </a:r>
                <a:endParaRPr lang="en-US" altLang="en-US" sz="1600" b="1">
                  <a:latin typeface="Tahoma" panose="020B0604030504040204" pitchFamily="34" charset="0"/>
                </a:endParaRPr>
              </a:p>
            </p:txBody>
          </p:sp>
        </p:grpSp>
        <p:grpSp>
          <p:nvGrpSpPr>
            <p:cNvPr id="105545" name="Group 73">
              <a:extLst>
                <a:ext uri="{FF2B5EF4-FFF2-40B4-BE49-F238E27FC236}">
                  <a16:creationId xmlns:a16="http://schemas.microsoft.com/office/drawing/2014/main" id="{B41CB5D6-B6DF-4F16-A8B5-16AD20A9E70D}"/>
                </a:ext>
              </a:extLst>
            </p:cNvPr>
            <p:cNvGrpSpPr>
              <a:grpSpLocks/>
            </p:cNvGrpSpPr>
            <p:nvPr/>
          </p:nvGrpSpPr>
          <p:grpSpPr bwMode="auto">
            <a:xfrm>
              <a:off x="3646" y="3890"/>
              <a:ext cx="734" cy="169"/>
              <a:chOff x="4249" y="3688"/>
              <a:chExt cx="734" cy="169"/>
            </a:xfrm>
          </p:grpSpPr>
          <p:sp>
            <p:nvSpPr>
              <p:cNvPr id="105546" name="Rectangle 74">
                <a:extLst>
                  <a:ext uri="{FF2B5EF4-FFF2-40B4-BE49-F238E27FC236}">
                    <a16:creationId xmlns:a16="http://schemas.microsoft.com/office/drawing/2014/main" id="{EB0550BF-77BD-42C1-8072-CC7F822CFB1C}"/>
                  </a:ext>
                </a:extLst>
              </p:cNvPr>
              <p:cNvSpPr>
                <a:spLocks noChangeArrowheads="1"/>
              </p:cNvSpPr>
              <p:nvPr/>
            </p:nvSpPr>
            <p:spPr bwMode="auto">
              <a:xfrm>
                <a:off x="4249" y="3706"/>
                <a:ext cx="164" cy="151"/>
              </a:xfrm>
              <a:prstGeom prst="rect">
                <a:avLst/>
              </a:prstGeom>
              <a:solidFill>
                <a:schemeClr val="hlink"/>
              </a:solidFill>
              <a:ln w="11113">
                <a:solidFill>
                  <a:srgbClr val="000000"/>
                </a:solidFill>
                <a:miter lim="800000"/>
                <a:headEnd/>
                <a:tailEnd/>
              </a:ln>
            </p:spPr>
            <p:txBody>
              <a:bodyPr/>
              <a:lstStyle/>
              <a:p>
                <a:endParaRPr lang="en-GB"/>
              </a:p>
            </p:txBody>
          </p:sp>
          <p:sp>
            <p:nvSpPr>
              <p:cNvPr id="105547" name="Rectangle 75">
                <a:extLst>
                  <a:ext uri="{FF2B5EF4-FFF2-40B4-BE49-F238E27FC236}">
                    <a16:creationId xmlns:a16="http://schemas.microsoft.com/office/drawing/2014/main" id="{A7424B46-B0EC-4A18-9320-431062165BF0}"/>
                  </a:ext>
                </a:extLst>
              </p:cNvPr>
              <p:cNvSpPr>
                <a:spLocks noChangeArrowheads="1"/>
              </p:cNvSpPr>
              <p:nvPr/>
            </p:nvSpPr>
            <p:spPr bwMode="auto">
              <a:xfrm>
                <a:off x="4530" y="3688"/>
                <a:ext cx="45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1">
                    <a:solidFill>
                      <a:srgbClr val="000000"/>
                    </a:solidFill>
                    <a:latin typeface="Arial Unicode MS" panose="020B0604020202020204" pitchFamily="34" charset="-128"/>
                  </a:rPr>
                  <a:t>Europe</a:t>
                </a:r>
                <a:endParaRPr lang="en-US" altLang="en-US" sz="1600" b="1">
                  <a:latin typeface="Tahoma" panose="020B0604030504040204" pitchFamily="34" charset="0"/>
                </a:endParaRPr>
              </a:p>
            </p:txBody>
          </p:sp>
        </p:grpSp>
      </p:grpSp>
      <p:sp>
        <p:nvSpPr>
          <p:cNvPr id="105548" name="Text Box 76">
            <a:extLst>
              <a:ext uri="{FF2B5EF4-FFF2-40B4-BE49-F238E27FC236}">
                <a16:creationId xmlns:a16="http://schemas.microsoft.com/office/drawing/2014/main" id="{BCA508F2-35F8-430D-8003-9F4515B87858}"/>
              </a:ext>
            </a:extLst>
          </p:cNvPr>
          <p:cNvSpPr txBox="1">
            <a:spLocks noChangeArrowheads="1"/>
          </p:cNvSpPr>
          <p:nvPr/>
        </p:nvSpPr>
        <p:spPr bwMode="auto">
          <a:xfrm>
            <a:off x="2913063" y="5634038"/>
            <a:ext cx="3316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1">
                <a:solidFill>
                  <a:schemeClr val="bg1"/>
                </a:solidFill>
                <a:latin typeface="Tahoma" panose="020B0604030504040204" pitchFamily="34" charset="0"/>
              </a:rPr>
              <a:t>Percentage of World</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2000" fill="hold" nodeType="afterEffect">
                                  <p:stCondLst>
                                    <p:cond delay="500"/>
                                  </p:stCondLst>
                                  <p:childTnLst>
                                    <p:anim calcmode="discrete" valueType="str">
                                      <p:cBhvr>
                                        <p:cTn id="6" dur="1000" fill="hold"/>
                                        <p:tgtEl>
                                          <p:spTgt spid="105555"/>
                                        </p:tgtEl>
                                        <p:attrNameLst>
                                          <p:attrName>style.visibility</p:attrName>
                                        </p:attrNameLst>
                                      </p:cBhvr>
                                      <p:tavLst>
                                        <p:tav tm="0">
                                          <p:val>
                                            <p:strVal val="hidden"/>
                                          </p:val>
                                        </p:tav>
                                        <p:tav tm="50000">
                                          <p:val>
                                            <p:strVal val="visible"/>
                                          </p:val>
                                        </p:tav>
                                      </p:tavLst>
                                    </p:anim>
                                  </p:childTnLst>
                                </p:cTn>
                              </p:par>
                              <p:par>
                                <p:cTn id="7" presetID="35" presetClass="emph" presetSubtype="0" repeatCount="2000" fill="hold" nodeType="withEffect">
                                  <p:stCondLst>
                                    <p:cond delay="500"/>
                                  </p:stCondLst>
                                  <p:childTnLst>
                                    <p:anim calcmode="discrete" valueType="str">
                                      <p:cBhvr>
                                        <p:cTn id="8" dur="1000" fill="hold"/>
                                        <p:tgtEl>
                                          <p:spTgt spid="105558"/>
                                        </p:tgtEl>
                                        <p:attrNameLst>
                                          <p:attrName>style.visibility</p:attrName>
                                        </p:attrNameLst>
                                      </p:cBhvr>
                                      <p:tavLst>
                                        <p:tav tm="0">
                                          <p:val>
                                            <p:strVal val="hidden"/>
                                          </p:val>
                                        </p:tav>
                                        <p:tav tm="50000">
                                          <p:val>
                                            <p:strVal val="visible"/>
                                          </p:val>
                                        </p:tav>
                                      </p:tavLst>
                                    </p:anim>
                                  </p:childTnLst>
                                </p:cTn>
                              </p:par>
                              <p:par>
                                <p:cTn id="9" presetID="35" presetClass="emph" presetSubtype="0" repeatCount="2000" fill="hold" grpId="0" nodeType="withEffect">
                                  <p:stCondLst>
                                    <p:cond delay="500"/>
                                  </p:stCondLst>
                                  <p:childTnLst>
                                    <p:anim calcmode="discrete" valueType="str">
                                      <p:cBhvr>
                                        <p:cTn id="10" dur="1000" fill="hold"/>
                                        <p:tgtEl>
                                          <p:spTgt spid="10547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FF0000">
                <a:gamma/>
                <a:shade val="46275"/>
                <a:invGamma/>
              </a:srgbClr>
            </a:gs>
          </a:gsLst>
          <a:lin ang="18900000" scaled="1"/>
        </a:gradFill>
        <a:effectLst/>
      </p:bgPr>
    </p:bg>
    <p:spTree>
      <p:nvGrpSpPr>
        <p:cNvPr id="1" name=""/>
        <p:cNvGrpSpPr/>
        <p:nvPr/>
      </p:nvGrpSpPr>
      <p:grpSpPr>
        <a:xfrm>
          <a:off x="0" y="0"/>
          <a:ext cx="0" cy="0"/>
          <a:chOff x="0" y="0"/>
          <a:chExt cx="0" cy="0"/>
        </a:xfrm>
      </p:grpSpPr>
      <p:pic>
        <p:nvPicPr>
          <p:cNvPr id="250882" name="Picture 2" descr="Geni">
            <a:extLst>
              <a:ext uri="{FF2B5EF4-FFF2-40B4-BE49-F238E27FC236}">
                <a16:creationId xmlns:a16="http://schemas.microsoft.com/office/drawing/2014/main" id="{9ACEF60E-718F-4F16-ADC4-B1030A9DB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1584325"/>
            <a:ext cx="2159000" cy="5229225"/>
          </a:xfrm>
          <a:prstGeom prst="rect">
            <a:avLst/>
          </a:prstGeom>
          <a:noFill/>
          <a:extLst>
            <a:ext uri="{909E8E84-426E-40DD-AFC4-6F175D3DCCD1}">
              <a14:hiddenFill xmlns:a14="http://schemas.microsoft.com/office/drawing/2010/main">
                <a:solidFill>
                  <a:srgbClr val="FFFFFF"/>
                </a:solidFill>
              </a14:hiddenFill>
            </a:ext>
          </a:extLst>
        </p:spPr>
      </p:pic>
      <p:sp>
        <p:nvSpPr>
          <p:cNvPr id="250883" name="Rectangle 3">
            <a:extLst>
              <a:ext uri="{FF2B5EF4-FFF2-40B4-BE49-F238E27FC236}">
                <a16:creationId xmlns:a16="http://schemas.microsoft.com/office/drawing/2014/main" id="{367B4127-49E5-43B9-8534-CC52A05DB652}"/>
              </a:ext>
            </a:extLst>
          </p:cNvPr>
          <p:cNvSpPr>
            <a:spLocks noChangeArrowheads="1"/>
          </p:cNvSpPr>
          <p:nvPr/>
        </p:nvSpPr>
        <p:spPr bwMode="auto">
          <a:xfrm>
            <a:off x="2232025" y="3249613"/>
            <a:ext cx="6910388" cy="3576637"/>
          </a:xfrm>
          <a:prstGeom prst="rect">
            <a:avLst/>
          </a:prstGeom>
          <a:solidFill>
            <a:srgbClr val="FFFF66"/>
          </a:solidFill>
          <a:ln w="0">
            <a:solidFill>
              <a:srgbClr val="000000"/>
            </a:solidFill>
            <a:miter lim="800000"/>
            <a:headEnd/>
            <a:tailEnd/>
          </a:ln>
        </p:spPr>
        <p:txBody>
          <a:bodyPr/>
          <a:lstStyle/>
          <a:p>
            <a:endParaRPr lang="en-US" altLang="en-US" sz="1800">
              <a:latin typeface="Tahoma" panose="020B0604030504040204" pitchFamily="34" charset="0"/>
            </a:endParaRPr>
          </a:p>
        </p:txBody>
      </p:sp>
      <p:sp>
        <p:nvSpPr>
          <p:cNvPr id="250884" name="Rectangle 4">
            <a:extLst>
              <a:ext uri="{FF2B5EF4-FFF2-40B4-BE49-F238E27FC236}">
                <a16:creationId xmlns:a16="http://schemas.microsoft.com/office/drawing/2014/main" id="{55930E9A-B5B0-499F-95F9-1B9EA95B9809}"/>
              </a:ext>
            </a:extLst>
          </p:cNvPr>
          <p:cNvSpPr>
            <a:spLocks noChangeArrowheads="1"/>
          </p:cNvSpPr>
          <p:nvPr/>
        </p:nvSpPr>
        <p:spPr bwMode="auto">
          <a:xfrm>
            <a:off x="2281238" y="3576638"/>
            <a:ext cx="1143000" cy="2714625"/>
          </a:xfrm>
          <a:prstGeom prst="rect">
            <a:avLst/>
          </a:prstGeom>
          <a:gradFill rotWithShape="1">
            <a:gsLst>
              <a:gs pos="0">
                <a:srgbClr val="00CC00"/>
              </a:gs>
              <a:gs pos="100000">
                <a:srgbClr val="00CC00">
                  <a:gamma/>
                  <a:shade val="46275"/>
                  <a:invGamma/>
                </a:srgbClr>
              </a:gs>
            </a:gsLst>
            <a:lin ang="18900000" scaled="1"/>
          </a:gradFill>
          <a:ln w="222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885" name="Rectangle 5">
            <a:extLst>
              <a:ext uri="{FF2B5EF4-FFF2-40B4-BE49-F238E27FC236}">
                <a16:creationId xmlns:a16="http://schemas.microsoft.com/office/drawing/2014/main" id="{72C9A377-B583-4721-8EDB-4E6FE5C878B4}"/>
              </a:ext>
            </a:extLst>
          </p:cNvPr>
          <p:cNvSpPr>
            <a:spLocks noChangeArrowheads="1"/>
          </p:cNvSpPr>
          <p:nvPr/>
        </p:nvSpPr>
        <p:spPr bwMode="auto">
          <a:xfrm>
            <a:off x="2276475" y="6534150"/>
            <a:ext cx="1800225" cy="30480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ZA" altLang="en-US" sz="1400" b="1">
                <a:solidFill>
                  <a:srgbClr val="00CC00"/>
                </a:solidFill>
                <a:effectLst>
                  <a:outerShdw blurRad="38100" dist="38100" dir="2700000" algn="tl">
                    <a:srgbClr val="000000"/>
                  </a:outerShdw>
                </a:effectLst>
                <a:latin typeface="Arial Rounded MT Bold" panose="020F0704030504030204" pitchFamily="34" charset="0"/>
              </a:rPr>
              <a:t>World’s Lowest 10</a:t>
            </a:r>
            <a:endParaRPr lang="en-GB" altLang="en-US" sz="1400" b="1">
              <a:solidFill>
                <a:srgbClr val="00CC00"/>
              </a:solidFill>
              <a:effectLst>
                <a:outerShdw blurRad="38100" dist="38100" dir="2700000" algn="tl">
                  <a:srgbClr val="000000"/>
                </a:outerShdw>
              </a:effectLst>
              <a:latin typeface="Arial Rounded MT Bold" panose="020F0704030504030204" pitchFamily="34" charset="0"/>
            </a:endParaRPr>
          </a:p>
        </p:txBody>
      </p:sp>
      <p:pic>
        <p:nvPicPr>
          <p:cNvPr id="250886" name="Picture 6" descr="Genie">
            <a:extLst>
              <a:ext uri="{FF2B5EF4-FFF2-40B4-BE49-F238E27FC236}">
                <a16:creationId xmlns:a16="http://schemas.microsoft.com/office/drawing/2014/main" id="{D08B37E2-4BE9-4538-8796-F39324C76B0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2288" y="1763713"/>
            <a:ext cx="1382712" cy="1671637"/>
          </a:xfrm>
          <a:prstGeom prst="rect">
            <a:avLst/>
          </a:prstGeom>
          <a:noFill/>
          <a:extLst>
            <a:ext uri="{909E8E84-426E-40DD-AFC4-6F175D3DCCD1}">
              <a14:hiddenFill xmlns:a14="http://schemas.microsoft.com/office/drawing/2010/main">
                <a:solidFill>
                  <a:srgbClr val="FFFFFF"/>
                </a:solidFill>
              </a14:hiddenFill>
            </a:ext>
          </a:extLst>
        </p:spPr>
      </p:pic>
      <p:sp>
        <p:nvSpPr>
          <p:cNvPr id="250887" name="Rectangle 7">
            <a:extLst>
              <a:ext uri="{FF2B5EF4-FFF2-40B4-BE49-F238E27FC236}">
                <a16:creationId xmlns:a16="http://schemas.microsoft.com/office/drawing/2014/main" id="{F983B301-A723-4286-8EF3-2C93DC5AB00F}"/>
              </a:ext>
            </a:extLst>
          </p:cNvPr>
          <p:cNvSpPr>
            <a:spLocks noChangeArrowheads="1"/>
          </p:cNvSpPr>
          <p:nvPr/>
        </p:nvSpPr>
        <p:spPr bwMode="auto">
          <a:xfrm>
            <a:off x="0" y="954088"/>
            <a:ext cx="2232025" cy="5903912"/>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0888" name="Text Box 8">
            <a:extLst>
              <a:ext uri="{FF2B5EF4-FFF2-40B4-BE49-F238E27FC236}">
                <a16:creationId xmlns:a16="http://schemas.microsoft.com/office/drawing/2014/main" id="{EF2986A5-05AC-414D-B24B-FB17AC013ECC}"/>
              </a:ext>
            </a:extLst>
          </p:cNvPr>
          <p:cNvSpPr txBox="1">
            <a:spLocks noChangeArrowheads="1"/>
          </p:cNvSpPr>
          <p:nvPr/>
        </p:nvSpPr>
        <p:spPr bwMode="auto">
          <a:xfrm rot="-5400000">
            <a:off x="-1256506" y="3572669"/>
            <a:ext cx="3375025" cy="6270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spcBef>
                <a:spcPct val="25000"/>
              </a:spcBef>
            </a:pPr>
            <a:r>
              <a:rPr lang="en-GB" altLang="en-US" sz="1600" b="1">
                <a:solidFill>
                  <a:srgbClr val="FF0000"/>
                </a:solidFill>
                <a:effectLst>
                  <a:outerShdw blurRad="38100" dist="38100" dir="2700000" algn="tl">
                    <a:srgbClr val="000000"/>
                  </a:outerShdw>
                </a:effectLst>
              </a:rPr>
              <a:t>Extremely Dangerous GINI</a:t>
            </a:r>
          </a:p>
          <a:p>
            <a:pPr>
              <a:lnSpc>
                <a:spcPct val="95000"/>
              </a:lnSpc>
              <a:spcBef>
                <a:spcPct val="25000"/>
              </a:spcBef>
            </a:pPr>
            <a:r>
              <a:rPr lang="en-GB" altLang="en-US" sz="1600" b="1">
                <a:solidFill>
                  <a:srgbClr val="FF0000"/>
                </a:solidFill>
                <a:effectLst>
                  <a:outerShdw blurRad="38100" dist="38100" dir="2700000" algn="tl">
                    <a:srgbClr val="000000"/>
                  </a:outerShdw>
                </a:effectLst>
              </a:rPr>
              <a:t>Like a Red Flag to an Angry Bull</a:t>
            </a:r>
          </a:p>
        </p:txBody>
      </p:sp>
      <p:grpSp>
        <p:nvGrpSpPr>
          <p:cNvPr id="250889" name="Group 9">
            <a:extLst>
              <a:ext uri="{FF2B5EF4-FFF2-40B4-BE49-F238E27FC236}">
                <a16:creationId xmlns:a16="http://schemas.microsoft.com/office/drawing/2014/main" id="{B239024B-4DF4-444B-B0C9-D01EF9FC8F45}"/>
              </a:ext>
            </a:extLst>
          </p:cNvPr>
          <p:cNvGrpSpPr>
            <a:grpSpLocks/>
          </p:cNvGrpSpPr>
          <p:nvPr/>
        </p:nvGrpSpPr>
        <p:grpSpPr bwMode="auto">
          <a:xfrm>
            <a:off x="2311400" y="3249613"/>
            <a:ext cx="6778625" cy="3608387"/>
            <a:chOff x="1456" y="2047"/>
            <a:chExt cx="4270" cy="2273"/>
          </a:xfrm>
        </p:grpSpPr>
        <p:sp>
          <p:nvSpPr>
            <p:cNvPr id="250890" name="Rectangle 10">
              <a:extLst>
                <a:ext uri="{FF2B5EF4-FFF2-40B4-BE49-F238E27FC236}">
                  <a16:creationId xmlns:a16="http://schemas.microsoft.com/office/drawing/2014/main" id="{D14B04B5-7A11-4399-9D22-8C80A8975308}"/>
                </a:ext>
              </a:extLst>
            </p:cNvPr>
            <p:cNvSpPr>
              <a:spLocks noChangeArrowheads="1"/>
            </p:cNvSpPr>
            <p:nvPr/>
          </p:nvSpPr>
          <p:spPr bwMode="auto">
            <a:xfrm>
              <a:off x="2586" y="4129"/>
              <a:ext cx="1618" cy="191"/>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ZA" altLang="en-US" sz="1400" b="1">
                  <a:solidFill>
                    <a:srgbClr val="000000"/>
                  </a:solidFill>
                  <a:effectLst>
                    <a:outerShdw blurRad="38100" dist="38100" dir="2700000" algn="tl">
                      <a:srgbClr val="FFFFFF"/>
                    </a:outerShdw>
                  </a:effectLst>
                  <a:latin typeface="Tahoma" panose="020B0604030504040204" pitchFamily="34" charset="0"/>
                </a:rPr>
                <a:t>Gini Coefficient</a:t>
              </a:r>
              <a:endParaRPr lang="en-GB" altLang="en-US" sz="1400" b="1">
                <a:solidFill>
                  <a:srgbClr val="000000"/>
                </a:solidFill>
                <a:effectLst>
                  <a:outerShdw blurRad="38100" dist="38100" dir="2700000" algn="tl">
                    <a:srgbClr val="FFFFFF"/>
                  </a:outerShdw>
                </a:effectLst>
                <a:latin typeface="Tahoma" panose="020B0604030504040204" pitchFamily="34" charset="0"/>
              </a:endParaRPr>
            </a:p>
          </p:txBody>
        </p:sp>
        <p:sp>
          <p:nvSpPr>
            <p:cNvPr id="250891" name="Freeform 11">
              <a:extLst>
                <a:ext uri="{FF2B5EF4-FFF2-40B4-BE49-F238E27FC236}">
                  <a16:creationId xmlns:a16="http://schemas.microsoft.com/office/drawing/2014/main" id="{837DFBE1-10E8-4487-9E6F-6048F987DEB7}"/>
                </a:ext>
              </a:extLst>
            </p:cNvPr>
            <p:cNvSpPr>
              <a:spLocks/>
            </p:cNvSpPr>
            <p:nvPr/>
          </p:nvSpPr>
          <p:spPr bwMode="auto">
            <a:xfrm>
              <a:off x="2054" y="2225"/>
              <a:ext cx="61" cy="1742"/>
            </a:xfrm>
            <a:custGeom>
              <a:avLst/>
              <a:gdLst>
                <a:gd name="T0" fmla="*/ 0 w 32"/>
                <a:gd name="T1" fmla="*/ 974 h 974"/>
                <a:gd name="T2" fmla="*/ 32 w 32"/>
                <a:gd name="T3" fmla="*/ 949 h 974"/>
                <a:gd name="T4" fmla="*/ 32 w 32"/>
                <a:gd name="T5" fmla="*/ 0 h 974"/>
              </a:gdLst>
              <a:ahLst/>
              <a:cxnLst>
                <a:cxn ang="0">
                  <a:pos x="T0" y="T1"/>
                </a:cxn>
                <a:cxn ang="0">
                  <a:pos x="T2" y="T3"/>
                </a:cxn>
                <a:cxn ang="0">
                  <a:pos x="T4" y="T5"/>
                </a:cxn>
              </a:cxnLst>
              <a:rect l="0" t="0" r="r" b="b"/>
              <a:pathLst>
                <a:path w="32" h="974">
                  <a:moveTo>
                    <a:pt x="0" y="974"/>
                  </a:moveTo>
                  <a:lnTo>
                    <a:pt x="32" y="949"/>
                  </a:lnTo>
                  <a:lnTo>
                    <a:pt x="3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0892" name="Freeform 12">
              <a:extLst>
                <a:ext uri="{FF2B5EF4-FFF2-40B4-BE49-F238E27FC236}">
                  <a16:creationId xmlns:a16="http://schemas.microsoft.com/office/drawing/2014/main" id="{DD5AF47A-14A1-46BF-9528-63FC978F39E8}"/>
                </a:ext>
              </a:extLst>
            </p:cNvPr>
            <p:cNvSpPr>
              <a:spLocks/>
            </p:cNvSpPr>
            <p:nvPr/>
          </p:nvSpPr>
          <p:spPr bwMode="auto">
            <a:xfrm>
              <a:off x="2054" y="2225"/>
              <a:ext cx="61" cy="1742"/>
            </a:xfrm>
            <a:custGeom>
              <a:avLst/>
              <a:gdLst>
                <a:gd name="T0" fmla="*/ 61 w 61"/>
                <a:gd name="T1" fmla="*/ 0 h 1870"/>
                <a:gd name="T2" fmla="*/ 0 w 61"/>
                <a:gd name="T3" fmla="*/ 48 h 1870"/>
                <a:gd name="T4" fmla="*/ 0 w 61"/>
                <a:gd name="T5" fmla="*/ 1870 h 1870"/>
                <a:gd name="T6" fmla="*/ 61 w 61"/>
                <a:gd name="T7" fmla="*/ 1822 h 1870"/>
                <a:gd name="T8" fmla="*/ 61 w 61"/>
                <a:gd name="T9" fmla="*/ 0 h 1870"/>
              </a:gdLst>
              <a:ahLst/>
              <a:cxnLst>
                <a:cxn ang="0">
                  <a:pos x="T0" y="T1"/>
                </a:cxn>
                <a:cxn ang="0">
                  <a:pos x="T2" y="T3"/>
                </a:cxn>
                <a:cxn ang="0">
                  <a:pos x="T4" y="T5"/>
                </a:cxn>
                <a:cxn ang="0">
                  <a:pos x="T6" y="T7"/>
                </a:cxn>
                <a:cxn ang="0">
                  <a:pos x="T8" y="T9"/>
                </a:cxn>
              </a:cxnLst>
              <a:rect l="0" t="0" r="r" b="b"/>
              <a:pathLst>
                <a:path w="61" h="1870">
                  <a:moveTo>
                    <a:pt x="61" y="0"/>
                  </a:moveTo>
                  <a:lnTo>
                    <a:pt x="0" y="48"/>
                  </a:lnTo>
                  <a:lnTo>
                    <a:pt x="0" y="1870"/>
                  </a:lnTo>
                  <a:lnTo>
                    <a:pt x="61" y="1822"/>
                  </a:lnTo>
                  <a:lnTo>
                    <a:pt x="61"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0893" name="Rectangle 13">
              <a:extLst>
                <a:ext uri="{FF2B5EF4-FFF2-40B4-BE49-F238E27FC236}">
                  <a16:creationId xmlns:a16="http://schemas.microsoft.com/office/drawing/2014/main" id="{37C5C560-4A3E-4A2E-B7D6-D78AC3B8B89C}"/>
                </a:ext>
              </a:extLst>
            </p:cNvPr>
            <p:cNvSpPr>
              <a:spLocks noChangeArrowheads="1"/>
            </p:cNvSpPr>
            <p:nvPr/>
          </p:nvSpPr>
          <p:spPr bwMode="auto">
            <a:xfrm>
              <a:off x="2044" y="4018"/>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t>0</a:t>
              </a:r>
              <a:endParaRPr lang="en-GB" altLang="en-US" sz="1400" b="1">
                <a:latin typeface="Tahoma" panose="020B0604030504040204" pitchFamily="34" charset="0"/>
              </a:endParaRPr>
            </a:p>
          </p:txBody>
        </p:sp>
        <p:sp>
          <p:nvSpPr>
            <p:cNvPr id="250894" name="Rectangle 14">
              <a:extLst>
                <a:ext uri="{FF2B5EF4-FFF2-40B4-BE49-F238E27FC236}">
                  <a16:creationId xmlns:a16="http://schemas.microsoft.com/office/drawing/2014/main" id="{797B7C6A-1CCE-4031-9C69-F4A790755A09}"/>
                </a:ext>
              </a:extLst>
            </p:cNvPr>
            <p:cNvSpPr>
              <a:spLocks noChangeArrowheads="1"/>
            </p:cNvSpPr>
            <p:nvPr/>
          </p:nvSpPr>
          <p:spPr bwMode="auto">
            <a:xfrm>
              <a:off x="2537" y="4018"/>
              <a:ext cx="1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t>10</a:t>
              </a:r>
              <a:endParaRPr lang="en-GB" altLang="en-US" sz="1800" b="1">
                <a:latin typeface="Tahoma" panose="020B0604030504040204" pitchFamily="34" charset="0"/>
              </a:endParaRPr>
            </a:p>
          </p:txBody>
        </p:sp>
        <p:sp>
          <p:nvSpPr>
            <p:cNvPr id="250895" name="Rectangle 15">
              <a:extLst>
                <a:ext uri="{FF2B5EF4-FFF2-40B4-BE49-F238E27FC236}">
                  <a16:creationId xmlns:a16="http://schemas.microsoft.com/office/drawing/2014/main" id="{AE3A49DD-A01D-4902-B306-DC5EFD4B4023}"/>
                </a:ext>
              </a:extLst>
            </p:cNvPr>
            <p:cNvSpPr>
              <a:spLocks noChangeArrowheads="1"/>
            </p:cNvSpPr>
            <p:nvPr/>
          </p:nvSpPr>
          <p:spPr bwMode="auto">
            <a:xfrm>
              <a:off x="2950" y="4018"/>
              <a:ext cx="10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t>20</a:t>
              </a:r>
              <a:endParaRPr lang="en-GB" altLang="en-US" sz="1800" b="1">
                <a:latin typeface="Tahoma" panose="020B0604030504040204" pitchFamily="34" charset="0"/>
              </a:endParaRPr>
            </a:p>
          </p:txBody>
        </p:sp>
        <p:sp>
          <p:nvSpPr>
            <p:cNvPr id="250896" name="Rectangle 16">
              <a:extLst>
                <a:ext uri="{FF2B5EF4-FFF2-40B4-BE49-F238E27FC236}">
                  <a16:creationId xmlns:a16="http://schemas.microsoft.com/office/drawing/2014/main" id="{CF7A93D3-4D45-4131-AAED-FFB4C2F7C1BB}"/>
                </a:ext>
              </a:extLst>
            </p:cNvPr>
            <p:cNvSpPr>
              <a:spLocks noChangeArrowheads="1"/>
            </p:cNvSpPr>
            <p:nvPr/>
          </p:nvSpPr>
          <p:spPr bwMode="auto">
            <a:xfrm>
              <a:off x="3366" y="4018"/>
              <a:ext cx="1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t>30</a:t>
              </a:r>
              <a:endParaRPr lang="en-GB" altLang="en-US" sz="1800" b="1">
                <a:latin typeface="Tahoma" panose="020B0604030504040204" pitchFamily="34" charset="0"/>
              </a:endParaRPr>
            </a:p>
          </p:txBody>
        </p:sp>
        <p:sp>
          <p:nvSpPr>
            <p:cNvPr id="250897" name="Rectangle 17">
              <a:extLst>
                <a:ext uri="{FF2B5EF4-FFF2-40B4-BE49-F238E27FC236}">
                  <a16:creationId xmlns:a16="http://schemas.microsoft.com/office/drawing/2014/main" id="{3AB58342-B054-450C-99DF-736697A3D64C}"/>
                </a:ext>
              </a:extLst>
            </p:cNvPr>
            <p:cNvSpPr>
              <a:spLocks noChangeArrowheads="1"/>
            </p:cNvSpPr>
            <p:nvPr/>
          </p:nvSpPr>
          <p:spPr bwMode="auto">
            <a:xfrm>
              <a:off x="3778" y="4018"/>
              <a:ext cx="10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t>40</a:t>
              </a:r>
              <a:endParaRPr lang="en-GB" altLang="en-US" sz="1800" b="1">
                <a:latin typeface="Tahoma" panose="020B0604030504040204" pitchFamily="34" charset="0"/>
              </a:endParaRPr>
            </a:p>
          </p:txBody>
        </p:sp>
        <p:sp>
          <p:nvSpPr>
            <p:cNvPr id="250898" name="Rectangle 18">
              <a:extLst>
                <a:ext uri="{FF2B5EF4-FFF2-40B4-BE49-F238E27FC236}">
                  <a16:creationId xmlns:a16="http://schemas.microsoft.com/office/drawing/2014/main" id="{B4B0D9BC-8B9D-47F0-AAAC-DFA1EF30DBB3}"/>
                </a:ext>
              </a:extLst>
            </p:cNvPr>
            <p:cNvSpPr>
              <a:spLocks noChangeArrowheads="1"/>
            </p:cNvSpPr>
            <p:nvPr/>
          </p:nvSpPr>
          <p:spPr bwMode="auto">
            <a:xfrm>
              <a:off x="4194" y="4018"/>
              <a:ext cx="1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t>50</a:t>
              </a:r>
              <a:endParaRPr lang="en-GB" altLang="en-US" sz="1800" b="1">
                <a:latin typeface="Tahoma" panose="020B0604030504040204" pitchFamily="34" charset="0"/>
              </a:endParaRPr>
            </a:p>
          </p:txBody>
        </p:sp>
        <p:sp>
          <p:nvSpPr>
            <p:cNvPr id="250899" name="Rectangle 19">
              <a:extLst>
                <a:ext uri="{FF2B5EF4-FFF2-40B4-BE49-F238E27FC236}">
                  <a16:creationId xmlns:a16="http://schemas.microsoft.com/office/drawing/2014/main" id="{5987D5C4-257D-4F26-8419-D28BDEC0E51B}"/>
                </a:ext>
              </a:extLst>
            </p:cNvPr>
            <p:cNvSpPr>
              <a:spLocks noChangeArrowheads="1"/>
            </p:cNvSpPr>
            <p:nvPr/>
          </p:nvSpPr>
          <p:spPr bwMode="auto">
            <a:xfrm>
              <a:off x="4609" y="4018"/>
              <a:ext cx="1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t>60</a:t>
              </a:r>
              <a:endParaRPr lang="en-GB" altLang="en-US" sz="1800" b="1">
                <a:latin typeface="Tahoma" panose="020B0604030504040204" pitchFamily="34" charset="0"/>
              </a:endParaRPr>
            </a:p>
          </p:txBody>
        </p:sp>
        <p:sp>
          <p:nvSpPr>
            <p:cNvPr id="250900" name="Rectangle 20">
              <a:extLst>
                <a:ext uri="{FF2B5EF4-FFF2-40B4-BE49-F238E27FC236}">
                  <a16:creationId xmlns:a16="http://schemas.microsoft.com/office/drawing/2014/main" id="{81A7AAA1-8FB1-455B-A616-A54C6349773D}"/>
                </a:ext>
              </a:extLst>
            </p:cNvPr>
            <p:cNvSpPr>
              <a:spLocks noChangeArrowheads="1"/>
            </p:cNvSpPr>
            <p:nvPr/>
          </p:nvSpPr>
          <p:spPr bwMode="auto">
            <a:xfrm>
              <a:off x="5023" y="4018"/>
              <a:ext cx="10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t>70</a:t>
              </a:r>
              <a:endParaRPr lang="en-GB" altLang="en-US" sz="1800" b="1">
                <a:latin typeface="Tahoma" panose="020B0604030504040204" pitchFamily="34" charset="0"/>
              </a:endParaRPr>
            </a:p>
          </p:txBody>
        </p:sp>
        <p:sp>
          <p:nvSpPr>
            <p:cNvPr id="250901" name="Rectangle 21">
              <a:extLst>
                <a:ext uri="{FF2B5EF4-FFF2-40B4-BE49-F238E27FC236}">
                  <a16:creationId xmlns:a16="http://schemas.microsoft.com/office/drawing/2014/main" id="{F5DF3E71-6D41-4C27-B9A0-0365C94387A0}"/>
                </a:ext>
              </a:extLst>
            </p:cNvPr>
            <p:cNvSpPr>
              <a:spLocks noChangeArrowheads="1"/>
            </p:cNvSpPr>
            <p:nvPr/>
          </p:nvSpPr>
          <p:spPr bwMode="auto">
            <a:xfrm>
              <a:off x="5439" y="4019"/>
              <a:ext cx="10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t>80</a:t>
              </a:r>
              <a:endParaRPr lang="en-GB" altLang="en-US" sz="1800" b="1">
                <a:latin typeface="Tahoma" panose="020B0604030504040204" pitchFamily="34" charset="0"/>
              </a:endParaRPr>
            </a:p>
          </p:txBody>
        </p:sp>
        <p:sp>
          <p:nvSpPr>
            <p:cNvPr id="250902" name="Rectangle 22">
              <a:extLst>
                <a:ext uri="{FF2B5EF4-FFF2-40B4-BE49-F238E27FC236}">
                  <a16:creationId xmlns:a16="http://schemas.microsoft.com/office/drawing/2014/main" id="{D6C1CDF7-217A-4B90-A03A-47A93FA4E66F}"/>
                </a:ext>
              </a:extLst>
            </p:cNvPr>
            <p:cNvSpPr>
              <a:spLocks noChangeArrowheads="1"/>
            </p:cNvSpPr>
            <p:nvPr/>
          </p:nvSpPr>
          <p:spPr bwMode="auto">
            <a:xfrm>
              <a:off x="2215" y="2225"/>
              <a:ext cx="3475" cy="1697"/>
            </a:xfrm>
            <a:prstGeom prst="rect">
              <a:avLst/>
            </a:prstGeom>
            <a:solidFill>
              <a:srgbClr val="C0C0C0"/>
            </a:solidFill>
            <a:ln w="9525">
              <a:solidFill>
                <a:srgbClr val="000000"/>
              </a:solidFill>
              <a:miter lim="800000"/>
              <a:headEnd/>
              <a:tailEnd/>
            </a:ln>
          </p:spPr>
          <p:txBody>
            <a:bodyPr/>
            <a:lstStyle/>
            <a:p>
              <a:endParaRPr lang="en-GB"/>
            </a:p>
          </p:txBody>
        </p:sp>
        <p:sp>
          <p:nvSpPr>
            <p:cNvPr id="250903" name="Freeform 23">
              <a:extLst>
                <a:ext uri="{FF2B5EF4-FFF2-40B4-BE49-F238E27FC236}">
                  <a16:creationId xmlns:a16="http://schemas.microsoft.com/office/drawing/2014/main" id="{F2F8B261-8039-4D32-922D-4AFC030246BA}"/>
                </a:ext>
              </a:extLst>
            </p:cNvPr>
            <p:cNvSpPr>
              <a:spLocks/>
            </p:cNvSpPr>
            <p:nvPr/>
          </p:nvSpPr>
          <p:spPr bwMode="auto">
            <a:xfrm>
              <a:off x="2054" y="2225"/>
              <a:ext cx="61" cy="1742"/>
            </a:xfrm>
            <a:custGeom>
              <a:avLst/>
              <a:gdLst>
                <a:gd name="T0" fmla="*/ 0 w 61"/>
                <a:gd name="T1" fmla="*/ 1870 h 1870"/>
                <a:gd name="T2" fmla="*/ 61 w 61"/>
                <a:gd name="T3" fmla="*/ 1822 h 1870"/>
                <a:gd name="T4" fmla="*/ 61 w 61"/>
                <a:gd name="T5" fmla="*/ 0 h 1870"/>
                <a:gd name="T6" fmla="*/ 0 w 61"/>
                <a:gd name="T7" fmla="*/ 48 h 1870"/>
                <a:gd name="T8" fmla="*/ 0 w 61"/>
                <a:gd name="T9" fmla="*/ 1870 h 1870"/>
              </a:gdLst>
              <a:ahLst/>
              <a:cxnLst>
                <a:cxn ang="0">
                  <a:pos x="T0" y="T1"/>
                </a:cxn>
                <a:cxn ang="0">
                  <a:pos x="T2" y="T3"/>
                </a:cxn>
                <a:cxn ang="0">
                  <a:pos x="T4" y="T5"/>
                </a:cxn>
                <a:cxn ang="0">
                  <a:pos x="T6" y="T7"/>
                </a:cxn>
                <a:cxn ang="0">
                  <a:pos x="T8" y="T9"/>
                </a:cxn>
              </a:cxnLst>
              <a:rect l="0" t="0" r="r" b="b"/>
              <a:pathLst>
                <a:path w="61" h="1870">
                  <a:moveTo>
                    <a:pt x="0" y="1870"/>
                  </a:moveTo>
                  <a:lnTo>
                    <a:pt x="61" y="1822"/>
                  </a:lnTo>
                  <a:lnTo>
                    <a:pt x="61" y="0"/>
                  </a:lnTo>
                  <a:lnTo>
                    <a:pt x="0" y="48"/>
                  </a:lnTo>
                  <a:lnTo>
                    <a:pt x="0" y="187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0904" name="Freeform 24">
              <a:extLst>
                <a:ext uri="{FF2B5EF4-FFF2-40B4-BE49-F238E27FC236}">
                  <a16:creationId xmlns:a16="http://schemas.microsoft.com/office/drawing/2014/main" id="{5F6A467C-DD4B-4CDB-A3CC-ADD3DDFACC2F}"/>
                </a:ext>
              </a:extLst>
            </p:cNvPr>
            <p:cNvSpPr>
              <a:spLocks/>
            </p:cNvSpPr>
            <p:nvPr/>
          </p:nvSpPr>
          <p:spPr bwMode="auto">
            <a:xfrm>
              <a:off x="2154" y="3922"/>
              <a:ext cx="3535" cy="45"/>
            </a:xfrm>
            <a:custGeom>
              <a:avLst/>
              <a:gdLst>
                <a:gd name="T0" fmla="*/ 0 w 3379"/>
                <a:gd name="T1" fmla="*/ 48 h 48"/>
                <a:gd name="T2" fmla="*/ 3317 w 3379"/>
                <a:gd name="T3" fmla="*/ 48 h 48"/>
                <a:gd name="T4" fmla="*/ 3379 w 3379"/>
                <a:gd name="T5" fmla="*/ 0 h 48"/>
                <a:gd name="T6" fmla="*/ 61 w 3379"/>
                <a:gd name="T7" fmla="*/ 0 h 48"/>
                <a:gd name="T8" fmla="*/ 0 w 3379"/>
                <a:gd name="T9" fmla="*/ 48 h 48"/>
              </a:gdLst>
              <a:ahLst/>
              <a:cxnLst>
                <a:cxn ang="0">
                  <a:pos x="T0" y="T1"/>
                </a:cxn>
                <a:cxn ang="0">
                  <a:pos x="T2" y="T3"/>
                </a:cxn>
                <a:cxn ang="0">
                  <a:pos x="T4" y="T5"/>
                </a:cxn>
                <a:cxn ang="0">
                  <a:pos x="T6" y="T7"/>
                </a:cxn>
                <a:cxn ang="0">
                  <a:pos x="T8" y="T9"/>
                </a:cxn>
              </a:cxnLst>
              <a:rect l="0" t="0" r="r" b="b"/>
              <a:pathLst>
                <a:path w="3379" h="48">
                  <a:moveTo>
                    <a:pt x="0" y="48"/>
                  </a:moveTo>
                  <a:lnTo>
                    <a:pt x="3317" y="48"/>
                  </a:lnTo>
                  <a:lnTo>
                    <a:pt x="3379" y="0"/>
                  </a:lnTo>
                  <a:lnTo>
                    <a:pt x="61" y="0"/>
                  </a:lnTo>
                  <a:lnTo>
                    <a:pt x="0" y="48"/>
                  </a:lnTo>
                  <a:close/>
                </a:path>
              </a:pathLst>
            </a:custGeom>
            <a:solidFill>
              <a:srgbClr val="C0C0C0"/>
            </a:solidFill>
            <a:ln w="9525">
              <a:solidFill>
                <a:srgbClr val="000000"/>
              </a:solidFill>
              <a:round/>
              <a:headEnd/>
              <a:tailEnd/>
            </a:ln>
          </p:spPr>
          <p:txBody>
            <a:bodyPr/>
            <a:lstStyle/>
            <a:p>
              <a:endParaRPr lang="en-GB"/>
            </a:p>
          </p:txBody>
        </p:sp>
        <p:sp>
          <p:nvSpPr>
            <p:cNvPr id="250905" name="Freeform 25">
              <a:extLst>
                <a:ext uri="{FF2B5EF4-FFF2-40B4-BE49-F238E27FC236}">
                  <a16:creationId xmlns:a16="http://schemas.microsoft.com/office/drawing/2014/main" id="{D4741B50-04D2-4638-842C-ED90F42EDB6C}"/>
                </a:ext>
              </a:extLst>
            </p:cNvPr>
            <p:cNvSpPr>
              <a:spLocks/>
            </p:cNvSpPr>
            <p:nvPr/>
          </p:nvSpPr>
          <p:spPr bwMode="auto">
            <a:xfrm>
              <a:off x="2154" y="3922"/>
              <a:ext cx="3535" cy="45"/>
            </a:xfrm>
            <a:custGeom>
              <a:avLst/>
              <a:gdLst>
                <a:gd name="T0" fmla="*/ 0 w 3379"/>
                <a:gd name="T1" fmla="*/ 48 h 48"/>
                <a:gd name="T2" fmla="*/ 3317 w 3379"/>
                <a:gd name="T3" fmla="*/ 48 h 48"/>
                <a:gd name="T4" fmla="*/ 3379 w 3379"/>
                <a:gd name="T5" fmla="*/ 0 h 48"/>
                <a:gd name="T6" fmla="*/ 61 w 3379"/>
                <a:gd name="T7" fmla="*/ 0 h 48"/>
                <a:gd name="T8" fmla="*/ 0 w 3379"/>
                <a:gd name="T9" fmla="*/ 48 h 48"/>
              </a:gdLst>
              <a:ahLst/>
              <a:cxnLst>
                <a:cxn ang="0">
                  <a:pos x="T0" y="T1"/>
                </a:cxn>
                <a:cxn ang="0">
                  <a:pos x="T2" y="T3"/>
                </a:cxn>
                <a:cxn ang="0">
                  <a:pos x="T4" y="T5"/>
                </a:cxn>
                <a:cxn ang="0">
                  <a:pos x="T6" y="T7"/>
                </a:cxn>
                <a:cxn ang="0">
                  <a:pos x="T8" y="T9"/>
                </a:cxn>
              </a:cxnLst>
              <a:rect l="0" t="0" r="r" b="b"/>
              <a:pathLst>
                <a:path w="3379" h="48">
                  <a:moveTo>
                    <a:pt x="0" y="48"/>
                  </a:moveTo>
                  <a:lnTo>
                    <a:pt x="3317" y="48"/>
                  </a:lnTo>
                  <a:lnTo>
                    <a:pt x="3379" y="0"/>
                  </a:lnTo>
                  <a:lnTo>
                    <a:pt x="61" y="0"/>
                  </a:lnTo>
                  <a:lnTo>
                    <a:pt x="0" y="48"/>
                  </a:lnTo>
                  <a:close/>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0906" name="Rectangle 26">
              <a:extLst>
                <a:ext uri="{FF2B5EF4-FFF2-40B4-BE49-F238E27FC236}">
                  <a16:creationId xmlns:a16="http://schemas.microsoft.com/office/drawing/2014/main" id="{1A869E24-5B99-4A1E-8F1C-B30FAC908028}"/>
                </a:ext>
              </a:extLst>
            </p:cNvPr>
            <p:cNvSpPr>
              <a:spLocks noChangeArrowheads="1"/>
            </p:cNvSpPr>
            <p:nvPr/>
          </p:nvSpPr>
          <p:spPr bwMode="auto">
            <a:xfrm>
              <a:off x="2181" y="3808"/>
              <a:ext cx="2931" cy="113"/>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0907" name="Rectangle 27">
              <a:extLst>
                <a:ext uri="{FF2B5EF4-FFF2-40B4-BE49-F238E27FC236}">
                  <a16:creationId xmlns:a16="http://schemas.microsoft.com/office/drawing/2014/main" id="{A23F1244-AB8C-430E-962F-892A0B090A5E}"/>
                </a:ext>
              </a:extLst>
            </p:cNvPr>
            <p:cNvSpPr>
              <a:spLocks noChangeArrowheads="1"/>
            </p:cNvSpPr>
            <p:nvPr/>
          </p:nvSpPr>
          <p:spPr bwMode="auto">
            <a:xfrm>
              <a:off x="4960" y="3804"/>
              <a:ext cx="106" cy="115"/>
            </a:xfrm>
            <a:prstGeom prst="rect">
              <a:avLst/>
            </a:prstGeom>
            <a:gradFill rotWithShape="1">
              <a:gsLst>
                <a:gs pos="0">
                  <a:srgbClr val="990000"/>
                </a:gs>
                <a:gs pos="100000">
                  <a:srgbClr val="9900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74</a:t>
              </a:r>
              <a:endParaRPr lang="en-GB" altLang="en-US" sz="1200" b="1">
                <a:solidFill>
                  <a:schemeClr val="bg1"/>
                </a:solidFill>
                <a:latin typeface="Tahoma" panose="020B0604030504040204" pitchFamily="34" charset="0"/>
              </a:endParaRPr>
            </a:p>
          </p:txBody>
        </p:sp>
        <p:sp>
          <p:nvSpPr>
            <p:cNvPr id="250908" name="Rectangle 28">
              <a:extLst>
                <a:ext uri="{FF2B5EF4-FFF2-40B4-BE49-F238E27FC236}">
                  <a16:creationId xmlns:a16="http://schemas.microsoft.com/office/drawing/2014/main" id="{AF416CE5-2ADB-4F99-B448-FF54F181B6A0}"/>
                </a:ext>
              </a:extLst>
            </p:cNvPr>
            <p:cNvSpPr>
              <a:spLocks noChangeArrowheads="1"/>
            </p:cNvSpPr>
            <p:nvPr/>
          </p:nvSpPr>
          <p:spPr bwMode="auto">
            <a:xfrm>
              <a:off x="2181" y="3638"/>
              <a:ext cx="2619" cy="111"/>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0909" name="Rectangle 29">
              <a:extLst>
                <a:ext uri="{FF2B5EF4-FFF2-40B4-BE49-F238E27FC236}">
                  <a16:creationId xmlns:a16="http://schemas.microsoft.com/office/drawing/2014/main" id="{073B879A-16F5-4E8D-964C-1101D5D90FC9}"/>
                </a:ext>
              </a:extLst>
            </p:cNvPr>
            <p:cNvSpPr>
              <a:spLocks noChangeArrowheads="1"/>
            </p:cNvSpPr>
            <p:nvPr/>
          </p:nvSpPr>
          <p:spPr bwMode="auto">
            <a:xfrm>
              <a:off x="4907" y="3632"/>
              <a:ext cx="106" cy="115"/>
            </a:xfrm>
            <a:prstGeom prst="rect">
              <a:avLst/>
            </a:prstGeom>
            <a:gradFill rotWithShape="1">
              <a:gsLst>
                <a:gs pos="0">
                  <a:srgbClr val="990000"/>
                </a:gs>
                <a:gs pos="100000">
                  <a:srgbClr val="9900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63</a:t>
              </a:r>
              <a:endParaRPr lang="en-GB" altLang="en-US" sz="1200" b="1">
                <a:solidFill>
                  <a:schemeClr val="bg1"/>
                </a:solidFill>
                <a:latin typeface="Tahoma" panose="020B0604030504040204" pitchFamily="34" charset="0"/>
              </a:endParaRPr>
            </a:p>
          </p:txBody>
        </p:sp>
        <p:sp>
          <p:nvSpPr>
            <p:cNvPr id="250910" name="Rectangle 30">
              <a:extLst>
                <a:ext uri="{FF2B5EF4-FFF2-40B4-BE49-F238E27FC236}">
                  <a16:creationId xmlns:a16="http://schemas.microsoft.com/office/drawing/2014/main" id="{014A9920-8790-4522-BEEA-C9FCD48C1B01}"/>
                </a:ext>
              </a:extLst>
            </p:cNvPr>
            <p:cNvSpPr>
              <a:spLocks noChangeArrowheads="1"/>
            </p:cNvSpPr>
            <p:nvPr/>
          </p:nvSpPr>
          <p:spPr bwMode="auto">
            <a:xfrm>
              <a:off x="2181" y="3467"/>
              <a:ext cx="2612" cy="113"/>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0911" name="Rectangle 31">
              <a:extLst>
                <a:ext uri="{FF2B5EF4-FFF2-40B4-BE49-F238E27FC236}">
                  <a16:creationId xmlns:a16="http://schemas.microsoft.com/office/drawing/2014/main" id="{630BF784-208E-45E5-B046-E053589030EF}"/>
                </a:ext>
              </a:extLst>
            </p:cNvPr>
            <p:cNvSpPr>
              <a:spLocks noChangeArrowheads="1"/>
            </p:cNvSpPr>
            <p:nvPr/>
          </p:nvSpPr>
          <p:spPr bwMode="auto">
            <a:xfrm>
              <a:off x="4914" y="3470"/>
              <a:ext cx="108" cy="114"/>
            </a:xfrm>
            <a:prstGeom prst="rect">
              <a:avLst/>
            </a:prstGeom>
            <a:gradFill rotWithShape="1">
              <a:gsLst>
                <a:gs pos="0">
                  <a:srgbClr val="990000"/>
                </a:gs>
                <a:gs pos="100000">
                  <a:srgbClr val="9900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63</a:t>
              </a:r>
              <a:endParaRPr lang="en-GB" altLang="en-US" sz="1200" b="1">
                <a:solidFill>
                  <a:schemeClr val="bg1"/>
                </a:solidFill>
                <a:latin typeface="Tahoma" panose="020B0604030504040204" pitchFamily="34" charset="0"/>
              </a:endParaRPr>
            </a:p>
          </p:txBody>
        </p:sp>
        <p:sp>
          <p:nvSpPr>
            <p:cNvPr id="250912" name="Rectangle 32">
              <a:extLst>
                <a:ext uri="{FF2B5EF4-FFF2-40B4-BE49-F238E27FC236}">
                  <a16:creationId xmlns:a16="http://schemas.microsoft.com/office/drawing/2014/main" id="{E87B8C86-3505-48F3-BAB3-D3A6D0CF3C34}"/>
                </a:ext>
              </a:extLst>
            </p:cNvPr>
            <p:cNvSpPr>
              <a:spLocks noChangeArrowheads="1"/>
            </p:cNvSpPr>
            <p:nvPr/>
          </p:nvSpPr>
          <p:spPr bwMode="auto">
            <a:xfrm>
              <a:off x="2181" y="3297"/>
              <a:ext cx="2525" cy="114"/>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0913" name="Rectangle 33">
              <a:extLst>
                <a:ext uri="{FF2B5EF4-FFF2-40B4-BE49-F238E27FC236}">
                  <a16:creationId xmlns:a16="http://schemas.microsoft.com/office/drawing/2014/main" id="{FD73AE48-1617-4CF8-89AE-B59503D53C5E}"/>
                </a:ext>
              </a:extLst>
            </p:cNvPr>
            <p:cNvSpPr>
              <a:spLocks noChangeArrowheads="1"/>
            </p:cNvSpPr>
            <p:nvPr/>
          </p:nvSpPr>
          <p:spPr bwMode="auto">
            <a:xfrm>
              <a:off x="4808" y="3299"/>
              <a:ext cx="106" cy="115"/>
            </a:xfrm>
            <a:prstGeom prst="rect">
              <a:avLst/>
            </a:prstGeom>
            <a:gradFill rotWithShape="1">
              <a:gsLst>
                <a:gs pos="0">
                  <a:srgbClr val="990000"/>
                </a:gs>
                <a:gs pos="100000">
                  <a:srgbClr val="9900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61</a:t>
              </a:r>
              <a:endParaRPr lang="en-GB" altLang="en-US" sz="1200" b="1">
                <a:solidFill>
                  <a:schemeClr val="bg1"/>
                </a:solidFill>
                <a:latin typeface="Tahoma" panose="020B0604030504040204" pitchFamily="34" charset="0"/>
              </a:endParaRPr>
            </a:p>
          </p:txBody>
        </p:sp>
        <p:sp>
          <p:nvSpPr>
            <p:cNvPr id="250914" name="Rectangle 34">
              <a:extLst>
                <a:ext uri="{FF2B5EF4-FFF2-40B4-BE49-F238E27FC236}">
                  <a16:creationId xmlns:a16="http://schemas.microsoft.com/office/drawing/2014/main" id="{B74F8D2B-5EC4-4176-8141-1FC401D29A35}"/>
                </a:ext>
              </a:extLst>
            </p:cNvPr>
            <p:cNvSpPr>
              <a:spLocks noChangeArrowheads="1"/>
            </p:cNvSpPr>
            <p:nvPr/>
          </p:nvSpPr>
          <p:spPr bwMode="auto">
            <a:xfrm>
              <a:off x="2181" y="3128"/>
              <a:ext cx="2483" cy="112"/>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0915" name="Rectangle 35">
              <a:extLst>
                <a:ext uri="{FF2B5EF4-FFF2-40B4-BE49-F238E27FC236}">
                  <a16:creationId xmlns:a16="http://schemas.microsoft.com/office/drawing/2014/main" id="{3F92AF0C-3B14-4358-8066-C6E4172703C4}"/>
                </a:ext>
              </a:extLst>
            </p:cNvPr>
            <p:cNvSpPr>
              <a:spLocks noChangeArrowheads="1"/>
            </p:cNvSpPr>
            <p:nvPr/>
          </p:nvSpPr>
          <p:spPr bwMode="auto">
            <a:xfrm>
              <a:off x="4778" y="3124"/>
              <a:ext cx="106" cy="115"/>
            </a:xfrm>
            <a:prstGeom prst="rect">
              <a:avLst/>
            </a:prstGeom>
            <a:gradFill rotWithShape="1">
              <a:gsLst>
                <a:gs pos="0">
                  <a:srgbClr val="990000"/>
                </a:gs>
                <a:gs pos="100000">
                  <a:srgbClr val="9900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60</a:t>
              </a:r>
              <a:endParaRPr lang="en-GB" altLang="en-US" sz="1200" b="1">
                <a:solidFill>
                  <a:schemeClr val="bg1"/>
                </a:solidFill>
                <a:latin typeface="Tahoma" panose="020B0604030504040204" pitchFamily="34" charset="0"/>
              </a:endParaRPr>
            </a:p>
          </p:txBody>
        </p:sp>
        <p:sp>
          <p:nvSpPr>
            <p:cNvPr id="250916" name="Rectangle 36">
              <a:extLst>
                <a:ext uri="{FF2B5EF4-FFF2-40B4-BE49-F238E27FC236}">
                  <a16:creationId xmlns:a16="http://schemas.microsoft.com/office/drawing/2014/main" id="{8619F41C-224B-4D51-B878-AF63B386E0B1}"/>
                </a:ext>
              </a:extLst>
            </p:cNvPr>
            <p:cNvSpPr>
              <a:spLocks noChangeArrowheads="1"/>
            </p:cNvSpPr>
            <p:nvPr/>
          </p:nvSpPr>
          <p:spPr bwMode="auto">
            <a:xfrm>
              <a:off x="2181" y="2958"/>
              <a:ext cx="2458" cy="113"/>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0917" name="Rectangle 37">
              <a:extLst>
                <a:ext uri="{FF2B5EF4-FFF2-40B4-BE49-F238E27FC236}">
                  <a16:creationId xmlns:a16="http://schemas.microsoft.com/office/drawing/2014/main" id="{2F03F263-2935-4096-BB2C-05F0DBC52E57}"/>
                </a:ext>
              </a:extLst>
            </p:cNvPr>
            <p:cNvSpPr>
              <a:spLocks noChangeArrowheads="1"/>
            </p:cNvSpPr>
            <p:nvPr/>
          </p:nvSpPr>
          <p:spPr bwMode="auto">
            <a:xfrm>
              <a:off x="4738" y="2952"/>
              <a:ext cx="106" cy="115"/>
            </a:xfrm>
            <a:prstGeom prst="rect">
              <a:avLst/>
            </a:prstGeom>
            <a:gradFill rotWithShape="1">
              <a:gsLst>
                <a:gs pos="0">
                  <a:srgbClr val="990000"/>
                </a:gs>
                <a:gs pos="100000">
                  <a:srgbClr val="9900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59</a:t>
              </a:r>
              <a:endParaRPr lang="en-GB" altLang="en-US" sz="1200" b="1">
                <a:solidFill>
                  <a:schemeClr val="bg1"/>
                </a:solidFill>
                <a:latin typeface="Tahoma" panose="020B0604030504040204" pitchFamily="34" charset="0"/>
              </a:endParaRPr>
            </a:p>
          </p:txBody>
        </p:sp>
        <p:sp>
          <p:nvSpPr>
            <p:cNvPr id="250918" name="Rectangle 38">
              <a:extLst>
                <a:ext uri="{FF2B5EF4-FFF2-40B4-BE49-F238E27FC236}">
                  <a16:creationId xmlns:a16="http://schemas.microsoft.com/office/drawing/2014/main" id="{7BFA1596-1C10-4E11-A4E0-ECD9ED382D04}"/>
                </a:ext>
              </a:extLst>
            </p:cNvPr>
            <p:cNvSpPr>
              <a:spLocks noChangeArrowheads="1"/>
            </p:cNvSpPr>
            <p:nvPr/>
          </p:nvSpPr>
          <p:spPr bwMode="auto">
            <a:xfrm>
              <a:off x="2181" y="2788"/>
              <a:ext cx="2398" cy="113"/>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0919" name="Rectangle 39">
              <a:extLst>
                <a:ext uri="{FF2B5EF4-FFF2-40B4-BE49-F238E27FC236}">
                  <a16:creationId xmlns:a16="http://schemas.microsoft.com/office/drawing/2014/main" id="{B32AB315-F8FD-45AB-952A-E7153BDD93A2}"/>
                </a:ext>
              </a:extLst>
            </p:cNvPr>
            <p:cNvSpPr>
              <a:spLocks noChangeArrowheads="1"/>
            </p:cNvSpPr>
            <p:nvPr/>
          </p:nvSpPr>
          <p:spPr bwMode="auto">
            <a:xfrm>
              <a:off x="4707" y="2791"/>
              <a:ext cx="106" cy="115"/>
            </a:xfrm>
            <a:prstGeom prst="rect">
              <a:avLst/>
            </a:prstGeom>
            <a:gradFill rotWithShape="1">
              <a:gsLst>
                <a:gs pos="0">
                  <a:srgbClr val="990000"/>
                </a:gs>
                <a:gs pos="100000">
                  <a:srgbClr val="9900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58</a:t>
              </a:r>
              <a:endParaRPr lang="en-GB" altLang="en-US" sz="1200" b="1">
                <a:solidFill>
                  <a:schemeClr val="bg1"/>
                </a:solidFill>
                <a:latin typeface="Tahoma" panose="020B0604030504040204" pitchFamily="34" charset="0"/>
              </a:endParaRPr>
            </a:p>
          </p:txBody>
        </p:sp>
        <p:sp>
          <p:nvSpPr>
            <p:cNvPr id="250920" name="Rectangle 40">
              <a:extLst>
                <a:ext uri="{FF2B5EF4-FFF2-40B4-BE49-F238E27FC236}">
                  <a16:creationId xmlns:a16="http://schemas.microsoft.com/office/drawing/2014/main" id="{FC4681C6-A0C0-4080-B8F0-9BC15202B732}"/>
                </a:ext>
              </a:extLst>
            </p:cNvPr>
            <p:cNvSpPr>
              <a:spLocks noChangeArrowheads="1"/>
            </p:cNvSpPr>
            <p:nvPr/>
          </p:nvSpPr>
          <p:spPr bwMode="auto">
            <a:xfrm>
              <a:off x="2181" y="2618"/>
              <a:ext cx="2398" cy="113"/>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0921" name="Rectangle 41">
              <a:extLst>
                <a:ext uri="{FF2B5EF4-FFF2-40B4-BE49-F238E27FC236}">
                  <a16:creationId xmlns:a16="http://schemas.microsoft.com/office/drawing/2014/main" id="{6B086495-FAA1-478C-955C-62847622943B}"/>
                </a:ext>
              </a:extLst>
            </p:cNvPr>
            <p:cNvSpPr>
              <a:spLocks noChangeArrowheads="1"/>
            </p:cNvSpPr>
            <p:nvPr/>
          </p:nvSpPr>
          <p:spPr bwMode="auto">
            <a:xfrm>
              <a:off x="4707" y="2620"/>
              <a:ext cx="106" cy="115"/>
            </a:xfrm>
            <a:prstGeom prst="rect">
              <a:avLst/>
            </a:prstGeom>
            <a:gradFill rotWithShape="1">
              <a:gsLst>
                <a:gs pos="0">
                  <a:srgbClr val="990000"/>
                </a:gs>
                <a:gs pos="100000">
                  <a:srgbClr val="9900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58</a:t>
              </a:r>
              <a:endParaRPr lang="en-GB" altLang="en-US" sz="1200" b="1">
                <a:solidFill>
                  <a:schemeClr val="bg1"/>
                </a:solidFill>
                <a:latin typeface="Tahoma" panose="020B0604030504040204" pitchFamily="34" charset="0"/>
              </a:endParaRPr>
            </a:p>
          </p:txBody>
        </p:sp>
        <p:sp>
          <p:nvSpPr>
            <p:cNvPr id="250922" name="Rectangle 42">
              <a:extLst>
                <a:ext uri="{FF2B5EF4-FFF2-40B4-BE49-F238E27FC236}">
                  <a16:creationId xmlns:a16="http://schemas.microsoft.com/office/drawing/2014/main" id="{3F5FAD17-A568-40B6-92ED-4B5CE70440AF}"/>
                </a:ext>
              </a:extLst>
            </p:cNvPr>
            <p:cNvSpPr>
              <a:spLocks noChangeArrowheads="1"/>
            </p:cNvSpPr>
            <p:nvPr/>
          </p:nvSpPr>
          <p:spPr bwMode="auto">
            <a:xfrm>
              <a:off x="2181" y="2448"/>
              <a:ext cx="2387" cy="112"/>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0923" name="Rectangle 43">
              <a:extLst>
                <a:ext uri="{FF2B5EF4-FFF2-40B4-BE49-F238E27FC236}">
                  <a16:creationId xmlns:a16="http://schemas.microsoft.com/office/drawing/2014/main" id="{CA0A0BA6-6D87-4737-9914-2AA2CDF878B9}"/>
                </a:ext>
              </a:extLst>
            </p:cNvPr>
            <p:cNvSpPr>
              <a:spLocks noChangeArrowheads="1"/>
            </p:cNvSpPr>
            <p:nvPr/>
          </p:nvSpPr>
          <p:spPr bwMode="auto">
            <a:xfrm>
              <a:off x="4649" y="2443"/>
              <a:ext cx="106" cy="115"/>
            </a:xfrm>
            <a:prstGeom prst="rect">
              <a:avLst/>
            </a:prstGeom>
            <a:gradFill rotWithShape="1">
              <a:gsLst>
                <a:gs pos="0">
                  <a:srgbClr val="990000"/>
                </a:gs>
                <a:gs pos="100000">
                  <a:srgbClr val="9900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58</a:t>
              </a:r>
              <a:endParaRPr lang="en-GB" altLang="en-US" sz="1200" b="1">
                <a:solidFill>
                  <a:schemeClr val="bg1"/>
                </a:solidFill>
                <a:latin typeface="Tahoma" panose="020B0604030504040204" pitchFamily="34" charset="0"/>
              </a:endParaRPr>
            </a:p>
          </p:txBody>
        </p:sp>
        <p:sp>
          <p:nvSpPr>
            <p:cNvPr id="250924" name="Rectangle 44">
              <a:extLst>
                <a:ext uri="{FF2B5EF4-FFF2-40B4-BE49-F238E27FC236}">
                  <a16:creationId xmlns:a16="http://schemas.microsoft.com/office/drawing/2014/main" id="{EE6ED84F-63B3-4DA9-8FFD-6B908157DD0F}"/>
                </a:ext>
              </a:extLst>
            </p:cNvPr>
            <p:cNvSpPr>
              <a:spLocks noChangeArrowheads="1"/>
            </p:cNvSpPr>
            <p:nvPr/>
          </p:nvSpPr>
          <p:spPr bwMode="auto">
            <a:xfrm>
              <a:off x="2200" y="2273"/>
              <a:ext cx="2354" cy="113"/>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0925" name="Rectangle 45">
              <a:extLst>
                <a:ext uri="{FF2B5EF4-FFF2-40B4-BE49-F238E27FC236}">
                  <a16:creationId xmlns:a16="http://schemas.microsoft.com/office/drawing/2014/main" id="{03F9E450-1A07-4F1A-ABED-31224B749401}"/>
                </a:ext>
              </a:extLst>
            </p:cNvPr>
            <p:cNvSpPr>
              <a:spLocks noChangeArrowheads="1"/>
            </p:cNvSpPr>
            <p:nvPr/>
          </p:nvSpPr>
          <p:spPr bwMode="auto">
            <a:xfrm>
              <a:off x="4621" y="2273"/>
              <a:ext cx="106" cy="115"/>
            </a:xfrm>
            <a:prstGeom prst="rect">
              <a:avLst/>
            </a:prstGeom>
            <a:gradFill rotWithShape="1">
              <a:gsLst>
                <a:gs pos="0">
                  <a:srgbClr val="990000"/>
                </a:gs>
                <a:gs pos="100000">
                  <a:srgbClr val="9900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58</a:t>
              </a:r>
              <a:endParaRPr lang="en-GB" altLang="en-US" sz="1200" b="1">
                <a:solidFill>
                  <a:schemeClr val="bg1"/>
                </a:solidFill>
                <a:latin typeface="Tahoma" panose="020B0604030504040204" pitchFamily="34" charset="0"/>
              </a:endParaRPr>
            </a:p>
          </p:txBody>
        </p:sp>
        <p:sp>
          <p:nvSpPr>
            <p:cNvPr id="250926" name="Line 46">
              <a:extLst>
                <a:ext uri="{FF2B5EF4-FFF2-40B4-BE49-F238E27FC236}">
                  <a16:creationId xmlns:a16="http://schemas.microsoft.com/office/drawing/2014/main" id="{16E3D05A-6DE0-4941-B0CC-403F3F5172DD}"/>
                </a:ext>
              </a:extLst>
            </p:cNvPr>
            <p:cNvSpPr>
              <a:spLocks noChangeShapeType="1"/>
            </p:cNvSpPr>
            <p:nvPr/>
          </p:nvSpPr>
          <p:spPr bwMode="auto">
            <a:xfrm>
              <a:off x="2154" y="3967"/>
              <a:ext cx="33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27" name="Line 47">
              <a:extLst>
                <a:ext uri="{FF2B5EF4-FFF2-40B4-BE49-F238E27FC236}">
                  <a16:creationId xmlns:a16="http://schemas.microsoft.com/office/drawing/2014/main" id="{DA206B57-DE0A-47A0-9F33-8EC761C10E69}"/>
                </a:ext>
              </a:extLst>
            </p:cNvPr>
            <p:cNvSpPr>
              <a:spLocks noChangeShapeType="1"/>
            </p:cNvSpPr>
            <p:nvPr/>
          </p:nvSpPr>
          <p:spPr bwMode="auto">
            <a:xfrm>
              <a:off x="2054" y="3967"/>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28" name="Line 48">
              <a:extLst>
                <a:ext uri="{FF2B5EF4-FFF2-40B4-BE49-F238E27FC236}">
                  <a16:creationId xmlns:a16="http://schemas.microsoft.com/office/drawing/2014/main" id="{9F586EE1-933E-4FEB-B1DD-80A07C28CC72}"/>
                </a:ext>
              </a:extLst>
            </p:cNvPr>
            <p:cNvSpPr>
              <a:spLocks noChangeShapeType="1"/>
            </p:cNvSpPr>
            <p:nvPr/>
          </p:nvSpPr>
          <p:spPr bwMode="auto">
            <a:xfrm>
              <a:off x="2569" y="3967"/>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29" name="Line 49">
              <a:extLst>
                <a:ext uri="{FF2B5EF4-FFF2-40B4-BE49-F238E27FC236}">
                  <a16:creationId xmlns:a16="http://schemas.microsoft.com/office/drawing/2014/main" id="{1AB15045-BB50-4281-882C-E4A8A62FFAA9}"/>
                </a:ext>
              </a:extLst>
            </p:cNvPr>
            <p:cNvSpPr>
              <a:spLocks noChangeShapeType="1"/>
            </p:cNvSpPr>
            <p:nvPr/>
          </p:nvSpPr>
          <p:spPr bwMode="auto">
            <a:xfrm>
              <a:off x="2984" y="3967"/>
              <a:ext cx="0"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30" name="Line 50">
              <a:extLst>
                <a:ext uri="{FF2B5EF4-FFF2-40B4-BE49-F238E27FC236}">
                  <a16:creationId xmlns:a16="http://schemas.microsoft.com/office/drawing/2014/main" id="{07B9BE33-0F59-402A-92BF-4471550DEE0F}"/>
                </a:ext>
              </a:extLst>
            </p:cNvPr>
            <p:cNvSpPr>
              <a:spLocks noChangeShapeType="1"/>
            </p:cNvSpPr>
            <p:nvPr/>
          </p:nvSpPr>
          <p:spPr bwMode="auto">
            <a:xfrm>
              <a:off x="3399" y="3967"/>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31" name="Line 51">
              <a:extLst>
                <a:ext uri="{FF2B5EF4-FFF2-40B4-BE49-F238E27FC236}">
                  <a16:creationId xmlns:a16="http://schemas.microsoft.com/office/drawing/2014/main" id="{DF1C7E61-016E-49A6-ABB9-1F43061E71AA}"/>
                </a:ext>
              </a:extLst>
            </p:cNvPr>
            <p:cNvSpPr>
              <a:spLocks noChangeShapeType="1"/>
            </p:cNvSpPr>
            <p:nvPr/>
          </p:nvSpPr>
          <p:spPr bwMode="auto">
            <a:xfrm>
              <a:off x="3813" y="3967"/>
              <a:ext cx="0"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32" name="Line 52">
              <a:extLst>
                <a:ext uri="{FF2B5EF4-FFF2-40B4-BE49-F238E27FC236}">
                  <a16:creationId xmlns:a16="http://schemas.microsoft.com/office/drawing/2014/main" id="{D9B547D5-71D3-4A6B-B47B-4E6146CDF09F}"/>
                </a:ext>
              </a:extLst>
            </p:cNvPr>
            <p:cNvSpPr>
              <a:spLocks noChangeShapeType="1"/>
            </p:cNvSpPr>
            <p:nvPr/>
          </p:nvSpPr>
          <p:spPr bwMode="auto">
            <a:xfrm>
              <a:off x="4228" y="3967"/>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33" name="Line 53">
              <a:extLst>
                <a:ext uri="{FF2B5EF4-FFF2-40B4-BE49-F238E27FC236}">
                  <a16:creationId xmlns:a16="http://schemas.microsoft.com/office/drawing/2014/main" id="{59396D06-E2AA-4E4E-8ADF-B7F5CEC4AF76}"/>
                </a:ext>
              </a:extLst>
            </p:cNvPr>
            <p:cNvSpPr>
              <a:spLocks noChangeShapeType="1"/>
            </p:cNvSpPr>
            <p:nvPr/>
          </p:nvSpPr>
          <p:spPr bwMode="auto">
            <a:xfrm>
              <a:off x="4644" y="3967"/>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34" name="Line 54">
              <a:extLst>
                <a:ext uri="{FF2B5EF4-FFF2-40B4-BE49-F238E27FC236}">
                  <a16:creationId xmlns:a16="http://schemas.microsoft.com/office/drawing/2014/main" id="{BA9C70E1-2037-4433-8924-7E1451B73D07}"/>
                </a:ext>
              </a:extLst>
            </p:cNvPr>
            <p:cNvSpPr>
              <a:spLocks noChangeShapeType="1"/>
            </p:cNvSpPr>
            <p:nvPr/>
          </p:nvSpPr>
          <p:spPr bwMode="auto">
            <a:xfrm>
              <a:off x="5057" y="3967"/>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35" name="Line 55">
              <a:extLst>
                <a:ext uri="{FF2B5EF4-FFF2-40B4-BE49-F238E27FC236}">
                  <a16:creationId xmlns:a16="http://schemas.microsoft.com/office/drawing/2014/main" id="{7998C578-4C03-4E78-82D8-9CD9E550E6DE}"/>
                </a:ext>
              </a:extLst>
            </p:cNvPr>
            <p:cNvSpPr>
              <a:spLocks noChangeShapeType="1"/>
            </p:cNvSpPr>
            <p:nvPr/>
          </p:nvSpPr>
          <p:spPr bwMode="auto">
            <a:xfrm>
              <a:off x="5473" y="3967"/>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36" name="Line 56">
              <a:extLst>
                <a:ext uri="{FF2B5EF4-FFF2-40B4-BE49-F238E27FC236}">
                  <a16:creationId xmlns:a16="http://schemas.microsoft.com/office/drawing/2014/main" id="{3485EB5C-59E1-474C-BDBD-39B2548763ED}"/>
                </a:ext>
              </a:extLst>
            </p:cNvPr>
            <p:cNvSpPr>
              <a:spLocks noChangeShapeType="1"/>
            </p:cNvSpPr>
            <p:nvPr/>
          </p:nvSpPr>
          <p:spPr bwMode="auto">
            <a:xfrm flipV="1">
              <a:off x="2054" y="2270"/>
              <a:ext cx="1" cy="16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37" name="Line 57">
              <a:extLst>
                <a:ext uri="{FF2B5EF4-FFF2-40B4-BE49-F238E27FC236}">
                  <a16:creationId xmlns:a16="http://schemas.microsoft.com/office/drawing/2014/main" id="{3BBC9D13-98BD-428F-A9D7-9B3A6F4F97EF}"/>
                </a:ext>
              </a:extLst>
            </p:cNvPr>
            <p:cNvSpPr>
              <a:spLocks noChangeShapeType="1"/>
            </p:cNvSpPr>
            <p:nvPr/>
          </p:nvSpPr>
          <p:spPr bwMode="auto">
            <a:xfrm flipH="1">
              <a:off x="2022" y="3967"/>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38" name="Line 58">
              <a:extLst>
                <a:ext uri="{FF2B5EF4-FFF2-40B4-BE49-F238E27FC236}">
                  <a16:creationId xmlns:a16="http://schemas.microsoft.com/office/drawing/2014/main" id="{D5D4067B-4846-4B83-81F9-C8E9F76905B3}"/>
                </a:ext>
              </a:extLst>
            </p:cNvPr>
            <p:cNvSpPr>
              <a:spLocks noChangeShapeType="1"/>
            </p:cNvSpPr>
            <p:nvPr/>
          </p:nvSpPr>
          <p:spPr bwMode="auto">
            <a:xfrm flipH="1">
              <a:off x="2022" y="3796"/>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39" name="Line 59">
              <a:extLst>
                <a:ext uri="{FF2B5EF4-FFF2-40B4-BE49-F238E27FC236}">
                  <a16:creationId xmlns:a16="http://schemas.microsoft.com/office/drawing/2014/main" id="{E49AD607-8B20-4B9E-A53A-6FA9B4D03F39}"/>
                </a:ext>
              </a:extLst>
            </p:cNvPr>
            <p:cNvSpPr>
              <a:spLocks noChangeShapeType="1"/>
            </p:cNvSpPr>
            <p:nvPr/>
          </p:nvSpPr>
          <p:spPr bwMode="auto">
            <a:xfrm flipH="1">
              <a:off x="2022" y="3627"/>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40" name="Line 60">
              <a:extLst>
                <a:ext uri="{FF2B5EF4-FFF2-40B4-BE49-F238E27FC236}">
                  <a16:creationId xmlns:a16="http://schemas.microsoft.com/office/drawing/2014/main" id="{4F150BDB-AC1D-493E-8E89-C2DA9C4CAB81}"/>
                </a:ext>
              </a:extLst>
            </p:cNvPr>
            <p:cNvSpPr>
              <a:spLocks noChangeShapeType="1"/>
            </p:cNvSpPr>
            <p:nvPr/>
          </p:nvSpPr>
          <p:spPr bwMode="auto">
            <a:xfrm flipH="1">
              <a:off x="2022" y="3457"/>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41" name="Line 61">
              <a:extLst>
                <a:ext uri="{FF2B5EF4-FFF2-40B4-BE49-F238E27FC236}">
                  <a16:creationId xmlns:a16="http://schemas.microsoft.com/office/drawing/2014/main" id="{63E9F9A5-795B-44D2-8C94-1C05077D43AB}"/>
                </a:ext>
              </a:extLst>
            </p:cNvPr>
            <p:cNvSpPr>
              <a:spLocks noChangeShapeType="1"/>
            </p:cNvSpPr>
            <p:nvPr/>
          </p:nvSpPr>
          <p:spPr bwMode="auto">
            <a:xfrm flipH="1">
              <a:off x="2022" y="3286"/>
              <a:ext cx="3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42" name="Line 62">
              <a:extLst>
                <a:ext uri="{FF2B5EF4-FFF2-40B4-BE49-F238E27FC236}">
                  <a16:creationId xmlns:a16="http://schemas.microsoft.com/office/drawing/2014/main" id="{CD8541FD-1A77-432D-8242-0EE897368F29}"/>
                </a:ext>
              </a:extLst>
            </p:cNvPr>
            <p:cNvSpPr>
              <a:spLocks noChangeShapeType="1"/>
            </p:cNvSpPr>
            <p:nvPr/>
          </p:nvSpPr>
          <p:spPr bwMode="auto">
            <a:xfrm flipH="1">
              <a:off x="2022" y="3118"/>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43" name="Line 63">
              <a:extLst>
                <a:ext uri="{FF2B5EF4-FFF2-40B4-BE49-F238E27FC236}">
                  <a16:creationId xmlns:a16="http://schemas.microsoft.com/office/drawing/2014/main" id="{2F42EEE9-6F84-4551-8028-8DAEDDB1917C}"/>
                </a:ext>
              </a:extLst>
            </p:cNvPr>
            <p:cNvSpPr>
              <a:spLocks noChangeShapeType="1"/>
            </p:cNvSpPr>
            <p:nvPr/>
          </p:nvSpPr>
          <p:spPr bwMode="auto">
            <a:xfrm flipH="1">
              <a:off x="2022" y="2948"/>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44" name="Line 64">
              <a:extLst>
                <a:ext uri="{FF2B5EF4-FFF2-40B4-BE49-F238E27FC236}">
                  <a16:creationId xmlns:a16="http://schemas.microsoft.com/office/drawing/2014/main" id="{A7C6A632-6DBC-4FAB-A397-81184D586927}"/>
                </a:ext>
              </a:extLst>
            </p:cNvPr>
            <p:cNvSpPr>
              <a:spLocks noChangeShapeType="1"/>
            </p:cNvSpPr>
            <p:nvPr/>
          </p:nvSpPr>
          <p:spPr bwMode="auto">
            <a:xfrm flipH="1">
              <a:off x="2022" y="2777"/>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45" name="Line 65">
              <a:extLst>
                <a:ext uri="{FF2B5EF4-FFF2-40B4-BE49-F238E27FC236}">
                  <a16:creationId xmlns:a16="http://schemas.microsoft.com/office/drawing/2014/main" id="{C272D22C-8452-405F-8104-322A79857DFA}"/>
                </a:ext>
              </a:extLst>
            </p:cNvPr>
            <p:cNvSpPr>
              <a:spLocks noChangeShapeType="1"/>
            </p:cNvSpPr>
            <p:nvPr/>
          </p:nvSpPr>
          <p:spPr bwMode="auto">
            <a:xfrm flipH="1">
              <a:off x="2022" y="2609"/>
              <a:ext cx="3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46" name="Line 66">
              <a:extLst>
                <a:ext uri="{FF2B5EF4-FFF2-40B4-BE49-F238E27FC236}">
                  <a16:creationId xmlns:a16="http://schemas.microsoft.com/office/drawing/2014/main" id="{984BFCE0-F87C-48B0-A3D8-E0CEA77E6E49}"/>
                </a:ext>
              </a:extLst>
            </p:cNvPr>
            <p:cNvSpPr>
              <a:spLocks noChangeShapeType="1"/>
            </p:cNvSpPr>
            <p:nvPr/>
          </p:nvSpPr>
          <p:spPr bwMode="auto">
            <a:xfrm flipH="1">
              <a:off x="2022" y="2439"/>
              <a:ext cx="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47" name="Line 67">
              <a:extLst>
                <a:ext uri="{FF2B5EF4-FFF2-40B4-BE49-F238E27FC236}">
                  <a16:creationId xmlns:a16="http://schemas.microsoft.com/office/drawing/2014/main" id="{41B6B7D3-D16F-45AA-A04D-8703CC4CDAB3}"/>
                </a:ext>
              </a:extLst>
            </p:cNvPr>
            <p:cNvSpPr>
              <a:spLocks noChangeShapeType="1"/>
            </p:cNvSpPr>
            <p:nvPr/>
          </p:nvSpPr>
          <p:spPr bwMode="auto">
            <a:xfrm flipH="1">
              <a:off x="2022" y="2270"/>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0948" name="Rectangle 68">
              <a:extLst>
                <a:ext uri="{FF2B5EF4-FFF2-40B4-BE49-F238E27FC236}">
                  <a16:creationId xmlns:a16="http://schemas.microsoft.com/office/drawing/2014/main" id="{98FEFDD6-B64A-473C-8466-0B5C1715C483}"/>
                </a:ext>
              </a:extLst>
            </p:cNvPr>
            <p:cNvSpPr>
              <a:spLocks noChangeArrowheads="1"/>
            </p:cNvSpPr>
            <p:nvPr/>
          </p:nvSpPr>
          <p:spPr bwMode="auto">
            <a:xfrm>
              <a:off x="5148" y="3804"/>
              <a:ext cx="40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t>Namibia:</a:t>
              </a:r>
              <a:endParaRPr lang="en-GB" altLang="en-US" sz="1800">
                <a:latin typeface="Tahoma" panose="020B0604030504040204" pitchFamily="34" charset="0"/>
              </a:endParaRPr>
            </a:p>
          </p:txBody>
        </p:sp>
        <p:sp>
          <p:nvSpPr>
            <p:cNvPr id="250949" name="Rectangle 69">
              <a:extLst>
                <a:ext uri="{FF2B5EF4-FFF2-40B4-BE49-F238E27FC236}">
                  <a16:creationId xmlns:a16="http://schemas.microsoft.com/office/drawing/2014/main" id="{EEE4B99C-7701-459A-AF43-192C9C3A1AE8}"/>
                </a:ext>
              </a:extLst>
            </p:cNvPr>
            <p:cNvSpPr>
              <a:spLocks noChangeArrowheads="1"/>
            </p:cNvSpPr>
            <p:nvPr/>
          </p:nvSpPr>
          <p:spPr bwMode="auto">
            <a:xfrm>
              <a:off x="5063" y="3634"/>
              <a:ext cx="58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1200" b="1">
                  <a:solidFill>
                    <a:srgbClr val="000000"/>
                  </a:solidFill>
                </a:rPr>
                <a:t>Lesotho:</a:t>
              </a:r>
              <a:endParaRPr lang="en-GB" altLang="en-US" sz="1800">
                <a:solidFill>
                  <a:schemeClr val="bg1"/>
                </a:solidFill>
                <a:latin typeface="Tahoma" panose="020B0604030504040204" pitchFamily="34" charset="0"/>
              </a:endParaRPr>
            </a:p>
          </p:txBody>
        </p:sp>
        <p:sp>
          <p:nvSpPr>
            <p:cNvPr id="250950" name="Rectangle 70">
              <a:extLst>
                <a:ext uri="{FF2B5EF4-FFF2-40B4-BE49-F238E27FC236}">
                  <a16:creationId xmlns:a16="http://schemas.microsoft.com/office/drawing/2014/main" id="{2DBA94F7-B2D5-4587-90A0-219F12298EFD}"/>
                </a:ext>
              </a:extLst>
            </p:cNvPr>
            <p:cNvSpPr>
              <a:spLocks noChangeArrowheads="1"/>
            </p:cNvSpPr>
            <p:nvPr/>
          </p:nvSpPr>
          <p:spPr bwMode="auto">
            <a:xfrm>
              <a:off x="5035" y="3464"/>
              <a:ext cx="5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rgbClr val="000000"/>
                  </a:solidFill>
                </a:rPr>
                <a:t>Botswana: </a:t>
              </a:r>
              <a:endParaRPr lang="en-GB" altLang="en-US" sz="1800">
                <a:solidFill>
                  <a:schemeClr val="bg1"/>
                </a:solidFill>
                <a:latin typeface="Tahoma" panose="020B0604030504040204" pitchFamily="34" charset="0"/>
              </a:endParaRPr>
            </a:p>
          </p:txBody>
        </p:sp>
        <p:sp>
          <p:nvSpPr>
            <p:cNvPr id="250951" name="Rectangle 71">
              <a:extLst>
                <a:ext uri="{FF2B5EF4-FFF2-40B4-BE49-F238E27FC236}">
                  <a16:creationId xmlns:a16="http://schemas.microsoft.com/office/drawing/2014/main" id="{7E0FC38C-E723-449E-B1C3-92338D02A176}"/>
                </a:ext>
              </a:extLst>
            </p:cNvPr>
            <p:cNvSpPr>
              <a:spLocks noChangeArrowheads="1"/>
            </p:cNvSpPr>
            <p:nvPr/>
          </p:nvSpPr>
          <p:spPr bwMode="auto">
            <a:xfrm>
              <a:off x="4978" y="3294"/>
              <a:ext cx="5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rgbClr val="000000"/>
                  </a:solidFill>
                </a:rPr>
                <a:t>Swaziland: </a:t>
              </a:r>
              <a:endParaRPr lang="en-GB" altLang="en-US" sz="1800">
                <a:solidFill>
                  <a:schemeClr val="bg1"/>
                </a:solidFill>
                <a:latin typeface="Tahoma" panose="020B0604030504040204" pitchFamily="34" charset="0"/>
              </a:endParaRPr>
            </a:p>
          </p:txBody>
        </p:sp>
        <p:sp>
          <p:nvSpPr>
            <p:cNvPr id="250952" name="Rectangle 72">
              <a:extLst>
                <a:ext uri="{FF2B5EF4-FFF2-40B4-BE49-F238E27FC236}">
                  <a16:creationId xmlns:a16="http://schemas.microsoft.com/office/drawing/2014/main" id="{2F930047-1A24-4142-BD97-6769FADEC5FC}"/>
                </a:ext>
              </a:extLst>
            </p:cNvPr>
            <p:cNvSpPr>
              <a:spLocks noChangeArrowheads="1"/>
            </p:cNvSpPr>
            <p:nvPr/>
          </p:nvSpPr>
          <p:spPr bwMode="auto">
            <a:xfrm>
              <a:off x="5040" y="3124"/>
              <a:ext cx="37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rgbClr val="000000"/>
                  </a:solidFill>
                </a:rPr>
                <a:t>Bolivia: </a:t>
              </a:r>
              <a:endParaRPr lang="en-GB" altLang="en-US" sz="1800">
                <a:solidFill>
                  <a:schemeClr val="bg1"/>
                </a:solidFill>
                <a:latin typeface="Tahoma" panose="020B0604030504040204" pitchFamily="34" charset="0"/>
              </a:endParaRPr>
            </a:p>
          </p:txBody>
        </p:sp>
        <p:sp>
          <p:nvSpPr>
            <p:cNvPr id="250953" name="Rectangle 73">
              <a:extLst>
                <a:ext uri="{FF2B5EF4-FFF2-40B4-BE49-F238E27FC236}">
                  <a16:creationId xmlns:a16="http://schemas.microsoft.com/office/drawing/2014/main" id="{0F8FFBF4-FB3C-4C25-98B1-04B550D3BD75}"/>
                </a:ext>
              </a:extLst>
            </p:cNvPr>
            <p:cNvSpPr>
              <a:spLocks noChangeArrowheads="1"/>
            </p:cNvSpPr>
            <p:nvPr/>
          </p:nvSpPr>
          <p:spPr bwMode="auto">
            <a:xfrm>
              <a:off x="4948" y="2954"/>
              <a:ext cx="2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rgbClr val="000000"/>
                  </a:solidFill>
                </a:rPr>
                <a:t>Haiti: </a:t>
              </a:r>
              <a:endParaRPr lang="en-GB" altLang="en-US" sz="1800">
                <a:solidFill>
                  <a:schemeClr val="bg1"/>
                </a:solidFill>
                <a:latin typeface="Tahoma" panose="020B0604030504040204" pitchFamily="34" charset="0"/>
              </a:endParaRPr>
            </a:p>
          </p:txBody>
        </p:sp>
        <p:sp>
          <p:nvSpPr>
            <p:cNvPr id="250954" name="Rectangle 74">
              <a:extLst>
                <a:ext uri="{FF2B5EF4-FFF2-40B4-BE49-F238E27FC236}">
                  <a16:creationId xmlns:a16="http://schemas.microsoft.com/office/drawing/2014/main" id="{44341D4E-49A9-41CE-A928-EE31F01B1FF7}"/>
                </a:ext>
              </a:extLst>
            </p:cNvPr>
            <p:cNvSpPr>
              <a:spLocks noChangeArrowheads="1"/>
            </p:cNvSpPr>
            <p:nvPr/>
          </p:nvSpPr>
          <p:spPr bwMode="auto">
            <a:xfrm>
              <a:off x="4864" y="2784"/>
              <a:ext cx="4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rgbClr val="000000"/>
                  </a:solidFill>
                </a:rPr>
                <a:t>Paraguay:</a:t>
              </a:r>
              <a:r>
                <a:rPr lang="en-GB" altLang="en-US" sz="1200" b="1">
                  <a:solidFill>
                    <a:schemeClr val="bg1"/>
                  </a:solidFill>
                </a:rPr>
                <a:t> </a:t>
              </a:r>
              <a:endParaRPr lang="en-GB" altLang="en-US" sz="1800">
                <a:solidFill>
                  <a:schemeClr val="bg1"/>
                </a:solidFill>
                <a:latin typeface="Tahoma" panose="020B0604030504040204" pitchFamily="34" charset="0"/>
              </a:endParaRPr>
            </a:p>
          </p:txBody>
        </p:sp>
        <p:sp>
          <p:nvSpPr>
            <p:cNvPr id="250955" name="Rectangle 75">
              <a:extLst>
                <a:ext uri="{FF2B5EF4-FFF2-40B4-BE49-F238E27FC236}">
                  <a16:creationId xmlns:a16="http://schemas.microsoft.com/office/drawing/2014/main" id="{90F6AD4F-6DFC-4F9B-ACB5-864E4E419D8E}"/>
                </a:ext>
              </a:extLst>
            </p:cNvPr>
            <p:cNvSpPr>
              <a:spLocks noChangeArrowheads="1"/>
            </p:cNvSpPr>
            <p:nvPr/>
          </p:nvSpPr>
          <p:spPr bwMode="auto">
            <a:xfrm>
              <a:off x="4864" y="2614"/>
              <a:ext cx="686" cy="117"/>
            </a:xfrm>
            <a:prstGeom prst="rect">
              <a:avLst/>
            </a:prstGeom>
            <a:solidFill>
              <a:srgbClr val="FF6600"/>
            </a:solidFill>
            <a:ln w="3175">
              <a:solidFill>
                <a:srgbClr val="000000"/>
              </a:solidFill>
              <a:miter lim="800000"/>
              <a:headEnd/>
              <a:tailEnd/>
            </a:ln>
          </p:spPr>
          <p:txBody>
            <a:bodyPr wrap="none" lIns="0" tIns="0" rIns="0" bIns="0">
              <a:spAutoFit/>
            </a:bodyPr>
            <a:lstStyle/>
            <a:p>
              <a:r>
                <a:rPr lang="en-GB" altLang="en-US" sz="1200" b="1">
                  <a:solidFill>
                    <a:srgbClr val="000000"/>
                  </a:solidFill>
                </a:rPr>
                <a:t> South Africa:  </a:t>
              </a:r>
              <a:endParaRPr lang="en-GB" altLang="en-US" sz="1800">
                <a:latin typeface="Tahoma" panose="020B0604030504040204" pitchFamily="34" charset="0"/>
              </a:endParaRPr>
            </a:p>
          </p:txBody>
        </p:sp>
        <p:sp>
          <p:nvSpPr>
            <p:cNvPr id="250956" name="Rectangle 76">
              <a:extLst>
                <a:ext uri="{FF2B5EF4-FFF2-40B4-BE49-F238E27FC236}">
                  <a16:creationId xmlns:a16="http://schemas.microsoft.com/office/drawing/2014/main" id="{1BE282A2-E697-4FC5-9F23-3CC01C18418B}"/>
                </a:ext>
              </a:extLst>
            </p:cNvPr>
            <p:cNvSpPr>
              <a:spLocks noChangeArrowheads="1"/>
            </p:cNvSpPr>
            <p:nvPr/>
          </p:nvSpPr>
          <p:spPr bwMode="auto">
            <a:xfrm>
              <a:off x="4808" y="2443"/>
              <a:ext cx="4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rgbClr val="000000"/>
                  </a:solidFill>
                </a:rPr>
                <a:t>Colombia: </a:t>
              </a:r>
              <a:endParaRPr lang="en-GB" altLang="en-US" sz="1800">
                <a:solidFill>
                  <a:schemeClr val="bg1"/>
                </a:solidFill>
                <a:latin typeface="Tahoma" panose="020B0604030504040204" pitchFamily="34" charset="0"/>
              </a:endParaRPr>
            </a:p>
          </p:txBody>
        </p:sp>
        <p:sp>
          <p:nvSpPr>
            <p:cNvPr id="250957" name="Rectangle 77">
              <a:extLst>
                <a:ext uri="{FF2B5EF4-FFF2-40B4-BE49-F238E27FC236}">
                  <a16:creationId xmlns:a16="http://schemas.microsoft.com/office/drawing/2014/main" id="{6BACD75B-E96A-44B3-8E2F-000F70BA3CD3}"/>
                </a:ext>
              </a:extLst>
            </p:cNvPr>
            <p:cNvSpPr>
              <a:spLocks noChangeArrowheads="1"/>
            </p:cNvSpPr>
            <p:nvPr/>
          </p:nvSpPr>
          <p:spPr bwMode="auto">
            <a:xfrm>
              <a:off x="4914" y="2273"/>
              <a:ext cx="29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rgbClr val="000000"/>
                  </a:solidFill>
                </a:rPr>
                <a:t>Brazil:</a:t>
              </a:r>
              <a:endParaRPr lang="en-GB" altLang="en-US" sz="1800">
                <a:solidFill>
                  <a:srgbClr val="FF0000"/>
                </a:solidFill>
                <a:latin typeface="Tahoma" panose="020B0604030504040204" pitchFamily="34" charset="0"/>
              </a:endParaRPr>
            </a:p>
          </p:txBody>
        </p:sp>
        <p:sp>
          <p:nvSpPr>
            <p:cNvPr id="250958" name="Rectangle 78">
              <a:extLst>
                <a:ext uri="{FF2B5EF4-FFF2-40B4-BE49-F238E27FC236}">
                  <a16:creationId xmlns:a16="http://schemas.microsoft.com/office/drawing/2014/main" id="{9CC68CCF-9E43-4BA6-B110-73592F5FCB31}"/>
                </a:ext>
              </a:extLst>
            </p:cNvPr>
            <p:cNvSpPr>
              <a:spLocks noChangeArrowheads="1"/>
            </p:cNvSpPr>
            <p:nvPr/>
          </p:nvSpPr>
          <p:spPr bwMode="auto">
            <a:xfrm>
              <a:off x="3337" y="3813"/>
              <a:ext cx="106" cy="115"/>
            </a:xfrm>
            <a:prstGeom prst="rect">
              <a:avLst/>
            </a:prstGeom>
            <a:gradFill rotWithShape="1">
              <a:gsLst>
                <a:gs pos="0">
                  <a:srgbClr val="00CC00"/>
                </a:gs>
                <a:gs pos="100000">
                  <a:srgbClr val="00CC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27</a:t>
              </a:r>
              <a:endParaRPr lang="en-GB" altLang="en-US" sz="1200" b="1">
                <a:solidFill>
                  <a:schemeClr val="bg1"/>
                </a:solidFill>
                <a:latin typeface="Tahoma" panose="020B0604030504040204" pitchFamily="34" charset="0"/>
              </a:endParaRPr>
            </a:p>
          </p:txBody>
        </p:sp>
        <p:sp>
          <p:nvSpPr>
            <p:cNvPr id="250959" name="Rectangle 79">
              <a:extLst>
                <a:ext uri="{FF2B5EF4-FFF2-40B4-BE49-F238E27FC236}">
                  <a16:creationId xmlns:a16="http://schemas.microsoft.com/office/drawing/2014/main" id="{257637B9-EF5C-41F7-9A0C-F540B6F3EDE8}"/>
                </a:ext>
              </a:extLst>
            </p:cNvPr>
            <p:cNvSpPr>
              <a:spLocks noChangeArrowheads="1"/>
            </p:cNvSpPr>
            <p:nvPr/>
          </p:nvSpPr>
          <p:spPr bwMode="auto">
            <a:xfrm>
              <a:off x="3346" y="3639"/>
              <a:ext cx="106" cy="115"/>
            </a:xfrm>
            <a:prstGeom prst="rect">
              <a:avLst/>
            </a:prstGeom>
            <a:gradFill rotWithShape="1">
              <a:gsLst>
                <a:gs pos="0">
                  <a:srgbClr val="00CC00"/>
                </a:gs>
                <a:gs pos="100000">
                  <a:srgbClr val="00CC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26</a:t>
              </a:r>
              <a:endParaRPr lang="en-GB" altLang="en-US" sz="1200" b="1">
                <a:solidFill>
                  <a:schemeClr val="bg1"/>
                </a:solidFill>
                <a:latin typeface="Tahoma" panose="020B0604030504040204" pitchFamily="34" charset="0"/>
              </a:endParaRPr>
            </a:p>
          </p:txBody>
        </p:sp>
        <p:sp>
          <p:nvSpPr>
            <p:cNvPr id="250960" name="Rectangle 80">
              <a:extLst>
                <a:ext uri="{FF2B5EF4-FFF2-40B4-BE49-F238E27FC236}">
                  <a16:creationId xmlns:a16="http://schemas.microsoft.com/office/drawing/2014/main" id="{5C5FE6CC-660C-4C55-9692-93C19AA2B6E3}"/>
                </a:ext>
              </a:extLst>
            </p:cNvPr>
            <p:cNvSpPr>
              <a:spLocks noChangeArrowheads="1"/>
            </p:cNvSpPr>
            <p:nvPr/>
          </p:nvSpPr>
          <p:spPr bwMode="auto">
            <a:xfrm>
              <a:off x="3347" y="3466"/>
              <a:ext cx="106" cy="115"/>
            </a:xfrm>
            <a:prstGeom prst="rect">
              <a:avLst/>
            </a:prstGeom>
            <a:gradFill rotWithShape="1">
              <a:gsLst>
                <a:gs pos="0">
                  <a:srgbClr val="00CC00"/>
                </a:gs>
                <a:gs pos="100000">
                  <a:srgbClr val="00CC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27</a:t>
              </a:r>
              <a:endParaRPr lang="en-GB" altLang="en-US" sz="1200" b="1">
                <a:solidFill>
                  <a:schemeClr val="bg1"/>
                </a:solidFill>
                <a:latin typeface="Tahoma" panose="020B0604030504040204" pitchFamily="34" charset="0"/>
              </a:endParaRPr>
            </a:p>
          </p:txBody>
        </p:sp>
        <p:sp>
          <p:nvSpPr>
            <p:cNvPr id="250961" name="Rectangle 81">
              <a:extLst>
                <a:ext uri="{FF2B5EF4-FFF2-40B4-BE49-F238E27FC236}">
                  <a16:creationId xmlns:a16="http://schemas.microsoft.com/office/drawing/2014/main" id="{08122D92-E320-420A-8579-D040BB3BAA74}"/>
                </a:ext>
              </a:extLst>
            </p:cNvPr>
            <p:cNvSpPr>
              <a:spLocks noChangeArrowheads="1"/>
            </p:cNvSpPr>
            <p:nvPr/>
          </p:nvSpPr>
          <p:spPr bwMode="auto">
            <a:xfrm>
              <a:off x="3346" y="3294"/>
              <a:ext cx="106" cy="115"/>
            </a:xfrm>
            <a:prstGeom prst="rect">
              <a:avLst/>
            </a:prstGeom>
            <a:gradFill rotWithShape="1">
              <a:gsLst>
                <a:gs pos="0">
                  <a:srgbClr val="00CC00"/>
                </a:gs>
                <a:gs pos="100000">
                  <a:srgbClr val="00CC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28</a:t>
              </a:r>
              <a:endParaRPr lang="en-GB" altLang="en-US" sz="1200" b="1">
                <a:solidFill>
                  <a:schemeClr val="bg1"/>
                </a:solidFill>
                <a:latin typeface="Tahoma" panose="020B0604030504040204" pitchFamily="34" charset="0"/>
              </a:endParaRPr>
            </a:p>
          </p:txBody>
        </p:sp>
        <p:sp>
          <p:nvSpPr>
            <p:cNvPr id="250962" name="Rectangle 82">
              <a:extLst>
                <a:ext uri="{FF2B5EF4-FFF2-40B4-BE49-F238E27FC236}">
                  <a16:creationId xmlns:a16="http://schemas.microsoft.com/office/drawing/2014/main" id="{FFDEEDA3-2788-43B4-91E5-42BC3DEBBA21}"/>
                </a:ext>
              </a:extLst>
            </p:cNvPr>
            <p:cNvSpPr>
              <a:spLocks noChangeArrowheads="1"/>
            </p:cNvSpPr>
            <p:nvPr/>
          </p:nvSpPr>
          <p:spPr bwMode="auto">
            <a:xfrm>
              <a:off x="3346" y="3124"/>
              <a:ext cx="106" cy="115"/>
            </a:xfrm>
            <a:prstGeom prst="rect">
              <a:avLst/>
            </a:prstGeom>
            <a:gradFill rotWithShape="1">
              <a:gsLst>
                <a:gs pos="0">
                  <a:srgbClr val="00CC00"/>
                </a:gs>
                <a:gs pos="100000">
                  <a:srgbClr val="00CC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26</a:t>
              </a:r>
              <a:endParaRPr lang="en-GB" altLang="en-US" sz="1200" b="1">
                <a:solidFill>
                  <a:schemeClr val="bg1"/>
                </a:solidFill>
                <a:latin typeface="Tahoma" panose="020B0604030504040204" pitchFamily="34" charset="0"/>
              </a:endParaRPr>
            </a:p>
          </p:txBody>
        </p:sp>
        <p:sp>
          <p:nvSpPr>
            <p:cNvPr id="250963" name="Rectangle 83">
              <a:extLst>
                <a:ext uri="{FF2B5EF4-FFF2-40B4-BE49-F238E27FC236}">
                  <a16:creationId xmlns:a16="http://schemas.microsoft.com/office/drawing/2014/main" id="{71C584E3-859C-4B6E-829D-A23C519C0ADF}"/>
                </a:ext>
              </a:extLst>
            </p:cNvPr>
            <p:cNvSpPr>
              <a:spLocks noChangeArrowheads="1"/>
            </p:cNvSpPr>
            <p:nvPr/>
          </p:nvSpPr>
          <p:spPr bwMode="auto">
            <a:xfrm>
              <a:off x="3346" y="2967"/>
              <a:ext cx="106" cy="115"/>
            </a:xfrm>
            <a:prstGeom prst="rect">
              <a:avLst/>
            </a:prstGeom>
            <a:gradFill rotWithShape="1">
              <a:gsLst>
                <a:gs pos="0">
                  <a:srgbClr val="00CC00"/>
                </a:gs>
                <a:gs pos="100000">
                  <a:srgbClr val="00CC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25</a:t>
              </a:r>
              <a:endParaRPr lang="en-GB" altLang="en-US" sz="1200" b="1">
                <a:solidFill>
                  <a:schemeClr val="bg1"/>
                </a:solidFill>
                <a:latin typeface="Tahoma" panose="020B0604030504040204" pitchFamily="34" charset="0"/>
              </a:endParaRPr>
            </a:p>
          </p:txBody>
        </p:sp>
        <p:sp>
          <p:nvSpPr>
            <p:cNvPr id="250964" name="Rectangle 84">
              <a:extLst>
                <a:ext uri="{FF2B5EF4-FFF2-40B4-BE49-F238E27FC236}">
                  <a16:creationId xmlns:a16="http://schemas.microsoft.com/office/drawing/2014/main" id="{BB49B210-2B6A-40E9-B404-300BDC40CE35}"/>
                </a:ext>
              </a:extLst>
            </p:cNvPr>
            <p:cNvSpPr>
              <a:spLocks noChangeArrowheads="1"/>
            </p:cNvSpPr>
            <p:nvPr/>
          </p:nvSpPr>
          <p:spPr bwMode="auto">
            <a:xfrm>
              <a:off x="3305" y="2784"/>
              <a:ext cx="106" cy="115"/>
            </a:xfrm>
            <a:prstGeom prst="rect">
              <a:avLst/>
            </a:prstGeom>
            <a:gradFill rotWithShape="1">
              <a:gsLst>
                <a:gs pos="0">
                  <a:srgbClr val="00CC00"/>
                </a:gs>
                <a:gs pos="100000">
                  <a:srgbClr val="00CC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26</a:t>
              </a:r>
              <a:endParaRPr lang="en-GB" altLang="en-US" sz="1200" b="1">
                <a:solidFill>
                  <a:schemeClr val="bg1"/>
                </a:solidFill>
                <a:latin typeface="Tahoma" panose="020B0604030504040204" pitchFamily="34" charset="0"/>
              </a:endParaRPr>
            </a:p>
          </p:txBody>
        </p:sp>
        <p:sp>
          <p:nvSpPr>
            <p:cNvPr id="250965" name="Rectangle 85">
              <a:extLst>
                <a:ext uri="{FF2B5EF4-FFF2-40B4-BE49-F238E27FC236}">
                  <a16:creationId xmlns:a16="http://schemas.microsoft.com/office/drawing/2014/main" id="{A252FFC3-F1CA-4932-9BFD-5941659B55FE}"/>
                </a:ext>
              </a:extLst>
            </p:cNvPr>
            <p:cNvSpPr>
              <a:spLocks noChangeArrowheads="1"/>
            </p:cNvSpPr>
            <p:nvPr/>
          </p:nvSpPr>
          <p:spPr bwMode="auto">
            <a:xfrm>
              <a:off x="3305" y="2621"/>
              <a:ext cx="106" cy="115"/>
            </a:xfrm>
            <a:prstGeom prst="rect">
              <a:avLst/>
            </a:prstGeom>
            <a:gradFill rotWithShape="1">
              <a:gsLst>
                <a:gs pos="0">
                  <a:srgbClr val="00CC00"/>
                </a:gs>
                <a:gs pos="100000">
                  <a:srgbClr val="00CC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25</a:t>
              </a:r>
              <a:endParaRPr lang="en-GB" altLang="en-US" sz="1200" b="1">
                <a:solidFill>
                  <a:schemeClr val="bg1"/>
                </a:solidFill>
                <a:latin typeface="Tahoma" panose="020B0604030504040204" pitchFamily="34" charset="0"/>
              </a:endParaRPr>
            </a:p>
          </p:txBody>
        </p:sp>
        <p:sp>
          <p:nvSpPr>
            <p:cNvPr id="250966" name="Rectangle 86">
              <a:extLst>
                <a:ext uri="{FF2B5EF4-FFF2-40B4-BE49-F238E27FC236}">
                  <a16:creationId xmlns:a16="http://schemas.microsoft.com/office/drawing/2014/main" id="{44881BB4-4054-472A-BEA2-9CB2A6216857}"/>
                </a:ext>
              </a:extLst>
            </p:cNvPr>
            <p:cNvSpPr>
              <a:spLocks noChangeArrowheads="1"/>
            </p:cNvSpPr>
            <p:nvPr/>
          </p:nvSpPr>
          <p:spPr bwMode="auto">
            <a:xfrm>
              <a:off x="3305" y="2443"/>
              <a:ext cx="107" cy="114"/>
            </a:xfrm>
            <a:prstGeom prst="rect">
              <a:avLst/>
            </a:prstGeom>
            <a:gradFill rotWithShape="1">
              <a:gsLst>
                <a:gs pos="0">
                  <a:srgbClr val="00CC00"/>
                </a:gs>
                <a:gs pos="100000">
                  <a:srgbClr val="00CC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200" b="1">
                  <a:solidFill>
                    <a:schemeClr val="bg1"/>
                  </a:solidFill>
                </a:rPr>
                <a:t>25</a:t>
              </a:r>
              <a:endParaRPr lang="en-GB" altLang="en-US" sz="1200" b="1">
                <a:solidFill>
                  <a:schemeClr val="bg1"/>
                </a:solidFill>
                <a:latin typeface="Tahoma" panose="020B0604030504040204" pitchFamily="34" charset="0"/>
              </a:endParaRPr>
            </a:p>
          </p:txBody>
        </p:sp>
        <p:sp>
          <p:nvSpPr>
            <p:cNvPr id="250967" name="Rectangle 87">
              <a:extLst>
                <a:ext uri="{FF2B5EF4-FFF2-40B4-BE49-F238E27FC236}">
                  <a16:creationId xmlns:a16="http://schemas.microsoft.com/office/drawing/2014/main" id="{49350BFA-5EEA-4F37-9299-C8FDB0E5A424}"/>
                </a:ext>
              </a:extLst>
            </p:cNvPr>
            <p:cNvSpPr>
              <a:spLocks noChangeArrowheads="1"/>
            </p:cNvSpPr>
            <p:nvPr/>
          </p:nvSpPr>
          <p:spPr bwMode="auto">
            <a:xfrm>
              <a:off x="3249" y="2273"/>
              <a:ext cx="188" cy="115"/>
            </a:xfrm>
            <a:prstGeom prst="rect">
              <a:avLst/>
            </a:prstGeom>
            <a:gradFill rotWithShape="1">
              <a:gsLst>
                <a:gs pos="0">
                  <a:srgbClr val="00CC00"/>
                </a:gs>
                <a:gs pos="100000">
                  <a:srgbClr val="00CC00">
                    <a:gamma/>
                    <a:shade val="46275"/>
                    <a:invGamma/>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1200" b="1">
                  <a:solidFill>
                    <a:schemeClr val="bg1"/>
                  </a:solidFill>
                </a:rPr>
                <a:t>25</a:t>
              </a:r>
              <a:endParaRPr lang="en-GB" altLang="en-US" sz="1200">
                <a:solidFill>
                  <a:schemeClr val="bg1"/>
                </a:solidFill>
                <a:latin typeface="Tahoma" panose="020B0604030504040204" pitchFamily="34" charset="0"/>
              </a:endParaRPr>
            </a:p>
          </p:txBody>
        </p:sp>
        <p:sp>
          <p:nvSpPr>
            <p:cNvPr id="250968" name="Rectangle 88">
              <a:extLst>
                <a:ext uri="{FF2B5EF4-FFF2-40B4-BE49-F238E27FC236}">
                  <a16:creationId xmlns:a16="http://schemas.microsoft.com/office/drawing/2014/main" id="{5F833000-DD70-4637-B972-E39112A9FDFF}"/>
                </a:ext>
              </a:extLst>
            </p:cNvPr>
            <p:cNvSpPr>
              <a:spLocks noChangeArrowheads="1"/>
            </p:cNvSpPr>
            <p:nvPr/>
          </p:nvSpPr>
          <p:spPr bwMode="auto">
            <a:xfrm>
              <a:off x="1576" y="3804"/>
              <a:ext cx="45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FFFF00"/>
                  </a:solidFill>
                </a:rPr>
                <a:t>Hungary</a:t>
              </a:r>
              <a:endParaRPr lang="en-GB" altLang="en-US" sz="1400">
                <a:solidFill>
                  <a:srgbClr val="FFFF00"/>
                </a:solidFill>
                <a:latin typeface="Tahoma" panose="020B0604030504040204" pitchFamily="34" charset="0"/>
              </a:endParaRPr>
            </a:p>
          </p:txBody>
        </p:sp>
        <p:sp>
          <p:nvSpPr>
            <p:cNvPr id="250969" name="Rectangle 89">
              <a:extLst>
                <a:ext uri="{FF2B5EF4-FFF2-40B4-BE49-F238E27FC236}">
                  <a16:creationId xmlns:a16="http://schemas.microsoft.com/office/drawing/2014/main" id="{B994CE61-765A-4CDD-B331-D454160D5727}"/>
                </a:ext>
              </a:extLst>
            </p:cNvPr>
            <p:cNvSpPr>
              <a:spLocks noChangeArrowheads="1"/>
            </p:cNvSpPr>
            <p:nvPr/>
          </p:nvSpPr>
          <p:spPr bwMode="auto">
            <a:xfrm>
              <a:off x="1548" y="3623"/>
              <a:ext cx="45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FFFF00"/>
                  </a:solidFill>
                </a:rPr>
                <a:t>Slovakia</a:t>
              </a:r>
              <a:endParaRPr lang="en-GB" altLang="en-US" sz="1400">
                <a:solidFill>
                  <a:srgbClr val="FFFF00"/>
                </a:solidFill>
                <a:latin typeface="Tahoma" panose="020B0604030504040204" pitchFamily="34" charset="0"/>
              </a:endParaRPr>
            </a:p>
          </p:txBody>
        </p:sp>
        <p:sp>
          <p:nvSpPr>
            <p:cNvPr id="250970" name="Rectangle 90">
              <a:extLst>
                <a:ext uri="{FF2B5EF4-FFF2-40B4-BE49-F238E27FC236}">
                  <a16:creationId xmlns:a16="http://schemas.microsoft.com/office/drawing/2014/main" id="{9582E780-DF9D-401A-AE1A-8F8C5E33D6A8}"/>
                </a:ext>
              </a:extLst>
            </p:cNvPr>
            <p:cNvSpPr>
              <a:spLocks noChangeArrowheads="1"/>
            </p:cNvSpPr>
            <p:nvPr/>
          </p:nvSpPr>
          <p:spPr bwMode="auto">
            <a:xfrm>
              <a:off x="1612" y="3455"/>
              <a:ext cx="3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FFFF00"/>
                  </a:solidFill>
                </a:rPr>
                <a:t>Finland</a:t>
              </a:r>
              <a:endParaRPr lang="en-GB" altLang="en-US" sz="1400">
                <a:solidFill>
                  <a:srgbClr val="FFFF00"/>
                </a:solidFill>
                <a:latin typeface="Tahoma" panose="020B0604030504040204" pitchFamily="34" charset="0"/>
              </a:endParaRPr>
            </a:p>
          </p:txBody>
        </p:sp>
        <p:sp>
          <p:nvSpPr>
            <p:cNvPr id="250971" name="Rectangle 91">
              <a:extLst>
                <a:ext uri="{FF2B5EF4-FFF2-40B4-BE49-F238E27FC236}">
                  <a16:creationId xmlns:a16="http://schemas.microsoft.com/office/drawing/2014/main" id="{803808B9-4E39-4035-BE4A-C406A0C8E959}"/>
                </a:ext>
              </a:extLst>
            </p:cNvPr>
            <p:cNvSpPr>
              <a:spLocks noChangeArrowheads="1"/>
            </p:cNvSpPr>
            <p:nvPr/>
          </p:nvSpPr>
          <p:spPr bwMode="auto">
            <a:xfrm>
              <a:off x="1519" y="3299"/>
              <a:ext cx="4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FFFF00"/>
                  </a:solidFill>
                </a:rPr>
                <a:t>Germany</a:t>
              </a:r>
              <a:endParaRPr lang="en-GB" altLang="en-US" sz="1400">
                <a:solidFill>
                  <a:srgbClr val="FFFF00"/>
                </a:solidFill>
                <a:latin typeface="Tahoma" panose="020B0604030504040204" pitchFamily="34" charset="0"/>
              </a:endParaRPr>
            </a:p>
          </p:txBody>
        </p:sp>
        <p:sp>
          <p:nvSpPr>
            <p:cNvPr id="250972" name="Rectangle 92">
              <a:extLst>
                <a:ext uri="{FF2B5EF4-FFF2-40B4-BE49-F238E27FC236}">
                  <a16:creationId xmlns:a16="http://schemas.microsoft.com/office/drawing/2014/main" id="{FBD28CBF-00ED-4E18-9580-5E461D994408}"/>
                </a:ext>
              </a:extLst>
            </p:cNvPr>
            <p:cNvSpPr>
              <a:spLocks noChangeArrowheads="1"/>
            </p:cNvSpPr>
            <p:nvPr/>
          </p:nvSpPr>
          <p:spPr bwMode="auto">
            <a:xfrm>
              <a:off x="1519" y="3124"/>
              <a:ext cx="49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1400" b="1">
                  <a:solidFill>
                    <a:srgbClr val="FFFF00"/>
                  </a:solidFill>
                </a:rPr>
                <a:t>Slovenia</a:t>
              </a:r>
              <a:endParaRPr lang="en-GB" altLang="en-US" sz="1400">
                <a:solidFill>
                  <a:srgbClr val="FFFF00"/>
                </a:solidFill>
                <a:latin typeface="Tahoma" panose="020B0604030504040204" pitchFamily="34" charset="0"/>
              </a:endParaRPr>
            </a:p>
          </p:txBody>
        </p:sp>
        <p:sp>
          <p:nvSpPr>
            <p:cNvPr id="250973" name="Rectangle 93">
              <a:extLst>
                <a:ext uri="{FF2B5EF4-FFF2-40B4-BE49-F238E27FC236}">
                  <a16:creationId xmlns:a16="http://schemas.microsoft.com/office/drawing/2014/main" id="{7E93CA0A-1548-4B99-9882-D06DAFCD6CF1}"/>
                </a:ext>
              </a:extLst>
            </p:cNvPr>
            <p:cNvSpPr>
              <a:spLocks noChangeArrowheads="1"/>
            </p:cNvSpPr>
            <p:nvPr/>
          </p:nvSpPr>
          <p:spPr bwMode="auto">
            <a:xfrm>
              <a:off x="1456" y="2954"/>
              <a:ext cx="60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FFFF00"/>
                  </a:solidFill>
                </a:rPr>
                <a:t>Czech Rep.</a:t>
              </a:r>
              <a:endParaRPr lang="en-GB" altLang="en-US" sz="1400">
                <a:solidFill>
                  <a:srgbClr val="FFFF00"/>
                </a:solidFill>
                <a:latin typeface="Tahoma" panose="020B0604030504040204" pitchFamily="34" charset="0"/>
              </a:endParaRPr>
            </a:p>
          </p:txBody>
        </p:sp>
        <p:sp>
          <p:nvSpPr>
            <p:cNvPr id="250974" name="Rectangle 94">
              <a:extLst>
                <a:ext uri="{FF2B5EF4-FFF2-40B4-BE49-F238E27FC236}">
                  <a16:creationId xmlns:a16="http://schemas.microsoft.com/office/drawing/2014/main" id="{364EF1EA-E954-4788-B402-2512EC269D48}"/>
                </a:ext>
              </a:extLst>
            </p:cNvPr>
            <p:cNvSpPr>
              <a:spLocks noChangeArrowheads="1"/>
            </p:cNvSpPr>
            <p:nvPr/>
          </p:nvSpPr>
          <p:spPr bwMode="auto">
            <a:xfrm>
              <a:off x="1613" y="2784"/>
              <a:ext cx="4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FFFF00"/>
                  </a:solidFill>
                </a:rPr>
                <a:t>Norway</a:t>
              </a:r>
              <a:endParaRPr lang="en-GB" altLang="en-US" sz="1400">
                <a:solidFill>
                  <a:srgbClr val="FFFF00"/>
                </a:solidFill>
                <a:latin typeface="Tahoma" panose="020B0604030504040204" pitchFamily="34" charset="0"/>
              </a:endParaRPr>
            </a:p>
          </p:txBody>
        </p:sp>
        <p:sp>
          <p:nvSpPr>
            <p:cNvPr id="250975" name="Rectangle 95">
              <a:extLst>
                <a:ext uri="{FF2B5EF4-FFF2-40B4-BE49-F238E27FC236}">
                  <a16:creationId xmlns:a16="http://schemas.microsoft.com/office/drawing/2014/main" id="{CA48A2D3-DC5E-4304-97A5-9BBC1F517975}"/>
                </a:ext>
              </a:extLst>
            </p:cNvPr>
            <p:cNvSpPr>
              <a:spLocks noChangeArrowheads="1"/>
            </p:cNvSpPr>
            <p:nvPr/>
          </p:nvSpPr>
          <p:spPr bwMode="auto">
            <a:xfrm>
              <a:off x="1584" y="2615"/>
              <a:ext cx="42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FFFF00"/>
                  </a:solidFill>
                </a:rPr>
                <a:t>Sweden</a:t>
              </a:r>
              <a:endParaRPr lang="en-GB" altLang="en-US" sz="1400">
                <a:solidFill>
                  <a:srgbClr val="FFFF00"/>
                </a:solidFill>
                <a:latin typeface="Tahoma" panose="020B0604030504040204" pitchFamily="34" charset="0"/>
              </a:endParaRPr>
            </a:p>
          </p:txBody>
        </p:sp>
        <p:sp>
          <p:nvSpPr>
            <p:cNvPr id="250976" name="Rectangle 96">
              <a:extLst>
                <a:ext uri="{FF2B5EF4-FFF2-40B4-BE49-F238E27FC236}">
                  <a16:creationId xmlns:a16="http://schemas.microsoft.com/office/drawing/2014/main" id="{9CF3F3D9-245C-4B9A-9C55-E4A8361A60EF}"/>
                </a:ext>
              </a:extLst>
            </p:cNvPr>
            <p:cNvSpPr>
              <a:spLocks noChangeArrowheads="1"/>
            </p:cNvSpPr>
            <p:nvPr/>
          </p:nvSpPr>
          <p:spPr bwMode="auto">
            <a:xfrm>
              <a:off x="1689" y="2452"/>
              <a:ext cx="32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FFFF00"/>
                  </a:solidFill>
                </a:rPr>
                <a:t>Japan</a:t>
              </a:r>
              <a:endParaRPr lang="en-GB" altLang="en-US" sz="1400">
                <a:solidFill>
                  <a:srgbClr val="FFFF00"/>
                </a:solidFill>
                <a:latin typeface="Tahoma" panose="020B0604030504040204" pitchFamily="34" charset="0"/>
              </a:endParaRPr>
            </a:p>
          </p:txBody>
        </p:sp>
        <p:sp>
          <p:nvSpPr>
            <p:cNvPr id="250977" name="Rectangle 97">
              <a:extLst>
                <a:ext uri="{FF2B5EF4-FFF2-40B4-BE49-F238E27FC236}">
                  <a16:creationId xmlns:a16="http://schemas.microsoft.com/office/drawing/2014/main" id="{17EDC698-7C46-45DF-A6F9-DC68ED971C81}"/>
                </a:ext>
              </a:extLst>
            </p:cNvPr>
            <p:cNvSpPr>
              <a:spLocks noChangeArrowheads="1"/>
            </p:cNvSpPr>
            <p:nvPr/>
          </p:nvSpPr>
          <p:spPr bwMode="auto">
            <a:xfrm>
              <a:off x="1548" y="2281"/>
              <a:ext cx="4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FFFF00"/>
                  </a:solidFill>
                </a:rPr>
                <a:t>Denmark</a:t>
              </a:r>
              <a:endParaRPr lang="en-GB" altLang="en-US" sz="1400">
                <a:solidFill>
                  <a:srgbClr val="FFFF00"/>
                </a:solidFill>
                <a:latin typeface="Tahoma" panose="020B0604030504040204" pitchFamily="34" charset="0"/>
              </a:endParaRPr>
            </a:p>
          </p:txBody>
        </p:sp>
        <p:sp>
          <p:nvSpPr>
            <p:cNvPr id="250978" name="Rectangle 98">
              <a:extLst>
                <a:ext uri="{FF2B5EF4-FFF2-40B4-BE49-F238E27FC236}">
                  <a16:creationId xmlns:a16="http://schemas.microsoft.com/office/drawing/2014/main" id="{D30D4963-10E5-42C1-8696-A3BB40AD953E}"/>
                </a:ext>
              </a:extLst>
            </p:cNvPr>
            <p:cNvSpPr>
              <a:spLocks noChangeArrowheads="1"/>
            </p:cNvSpPr>
            <p:nvPr/>
          </p:nvSpPr>
          <p:spPr bwMode="auto">
            <a:xfrm>
              <a:off x="2181" y="3835"/>
              <a:ext cx="1096" cy="61"/>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979" name="Rectangle 99">
              <a:extLst>
                <a:ext uri="{FF2B5EF4-FFF2-40B4-BE49-F238E27FC236}">
                  <a16:creationId xmlns:a16="http://schemas.microsoft.com/office/drawing/2014/main" id="{8375A22B-0E6A-4A01-8FF5-09581873020A}"/>
                </a:ext>
              </a:extLst>
            </p:cNvPr>
            <p:cNvSpPr>
              <a:spLocks noChangeArrowheads="1"/>
            </p:cNvSpPr>
            <p:nvPr/>
          </p:nvSpPr>
          <p:spPr bwMode="auto">
            <a:xfrm>
              <a:off x="2181" y="3660"/>
              <a:ext cx="1096" cy="61"/>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980" name="Rectangle 100">
              <a:extLst>
                <a:ext uri="{FF2B5EF4-FFF2-40B4-BE49-F238E27FC236}">
                  <a16:creationId xmlns:a16="http://schemas.microsoft.com/office/drawing/2014/main" id="{2287F942-7D40-4255-83BB-D899A90A17EC}"/>
                </a:ext>
              </a:extLst>
            </p:cNvPr>
            <p:cNvSpPr>
              <a:spLocks noChangeArrowheads="1"/>
            </p:cNvSpPr>
            <p:nvPr/>
          </p:nvSpPr>
          <p:spPr bwMode="auto">
            <a:xfrm>
              <a:off x="2181" y="3492"/>
              <a:ext cx="1061" cy="55"/>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981" name="Rectangle 101">
              <a:extLst>
                <a:ext uri="{FF2B5EF4-FFF2-40B4-BE49-F238E27FC236}">
                  <a16:creationId xmlns:a16="http://schemas.microsoft.com/office/drawing/2014/main" id="{355B9356-5812-4D3E-8EC3-7A4A5FBD82AC}"/>
                </a:ext>
              </a:extLst>
            </p:cNvPr>
            <p:cNvSpPr>
              <a:spLocks noChangeArrowheads="1"/>
            </p:cNvSpPr>
            <p:nvPr/>
          </p:nvSpPr>
          <p:spPr bwMode="auto">
            <a:xfrm>
              <a:off x="2181" y="3334"/>
              <a:ext cx="1043" cy="57"/>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982" name="Rectangle 102">
              <a:extLst>
                <a:ext uri="{FF2B5EF4-FFF2-40B4-BE49-F238E27FC236}">
                  <a16:creationId xmlns:a16="http://schemas.microsoft.com/office/drawing/2014/main" id="{91CBBC56-CFB6-403B-AAC6-1F08DD842C70}"/>
                </a:ext>
              </a:extLst>
            </p:cNvPr>
            <p:cNvSpPr>
              <a:spLocks noChangeArrowheads="1"/>
            </p:cNvSpPr>
            <p:nvPr/>
          </p:nvSpPr>
          <p:spPr bwMode="auto">
            <a:xfrm>
              <a:off x="2181" y="3160"/>
              <a:ext cx="1043" cy="56"/>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983" name="Rectangle 103">
              <a:extLst>
                <a:ext uri="{FF2B5EF4-FFF2-40B4-BE49-F238E27FC236}">
                  <a16:creationId xmlns:a16="http://schemas.microsoft.com/office/drawing/2014/main" id="{4E9E8AAE-0197-4530-8090-F6C3070A5B59}"/>
                </a:ext>
              </a:extLst>
            </p:cNvPr>
            <p:cNvSpPr>
              <a:spLocks noChangeArrowheads="1"/>
            </p:cNvSpPr>
            <p:nvPr/>
          </p:nvSpPr>
          <p:spPr bwMode="auto">
            <a:xfrm>
              <a:off x="2181" y="2986"/>
              <a:ext cx="1030" cy="56"/>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984" name="Rectangle 104">
              <a:extLst>
                <a:ext uri="{FF2B5EF4-FFF2-40B4-BE49-F238E27FC236}">
                  <a16:creationId xmlns:a16="http://schemas.microsoft.com/office/drawing/2014/main" id="{BE73C815-D058-42C3-BF47-E617C5164E0F}"/>
                </a:ext>
              </a:extLst>
            </p:cNvPr>
            <p:cNvSpPr>
              <a:spLocks noChangeArrowheads="1"/>
            </p:cNvSpPr>
            <p:nvPr/>
          </p:nvSpPr>
          <p:spPr bwMode="auto">
            <a:xfrm>
              <a:off x="2181" y="2811"/>
              <a:ext cx="1019" cy="62"/>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985" name="Rectangle 105">
              <a:extLst>
                <a:ext uri="{FF2B5EF4-FFF2-40B4-BE49-F238E27FC236}">
                  <a16:creationId xmlns:a16="http://schemas.microsoft.com/office/drawing/2014/main" id="{F1C0F291-C8A8-498D-9B0F-1C3A5930C3A7}"/>
                </a:ext>
              </a:extLst>
            </p:cNvPr>
            <p:cNvSpPr>
              <a:spLocks noChangeArrowheads="1"/>
            </p:cNvSpPr>
            <p:nvPr/>
          </p:nvSpPr>
          <p:spPr bwMode="auto">
            <a:xfrm>
              <a:off x="2181" y="2649"/>
              <a:ext cx="1019" cy="61"/>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986" name="Rectangle 106">
              <a:extLst>
                <a:ext uri="{FF2B5EF4-FFF2-40B4-BE49-F238E27FC236}">
                  <a16:creationId xmlns:a16="http://schemas.microsoft.com/office/drawing/2014/main" id="{F290B1BD-2D02-4B6A-AC56-12A0BC86C8E2}"/>
                </a:ext>
              </a:extLst>
            </p:cNvPr>
            <p:cNvSpPr>
              <a:spLocks noChangeArrowheads="1"/>
            </p:cNvSpPr>
            <p:nvPr/>
          </p:nvSpPr>
          <p:spPr bwMode="auto">
            <a:xfrm>
              <a:off x="2181" y="2480"/>
              <a:ext cx="1019" cy="62"/>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987" name="Rectangle 107">
              <a:extLst>
                <a:ext uri="{FF2B5EF4-FFF2-40B4-BE49-F238E27FC236}">
                  <a16:creationId xmlns:a16="http://schemas.microsoft.com/office/drawing/2014/main" id="{C55F3D28-09DB-4C65-9E46-6003FA0A5CFE}"/>
                </a:ext>
              </a:extLst>
            </p:cNvPr>
            <p:cNvSpPr>
              <a:spLocks noChangeArrowheads="1"/>
            </p:cNvSpPr>
            <p:nvPr/>
          </p:nvSpPr>
          <p:spPr bwMode="auto">
            <a:xfrm>
              <a:off x="2181" y="2305"/>
              <a:ext cx="1006" cy="63"/>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0988" name="Oval 108">
              <a:extLst>
                <a:ext uri="{FF2B5EF4-FFF2-40B4-BE49-F238E27FC236}">
                  <a16:creationId xmlns:a16="http://schemas.microsoft.com/office/drawing/2014/main" id="{BE7B0D0C-3902-46AC-906C-D46BF518CA8B}"/>
                </a:ext>
              </a:extLst>
            </p:cNvPr>
            <p:cNvSpPr>
              <a:spLocks noChangeArrowheads="1"/>
            </p:cNvSpPr>
            <p:nvPr/>
          </p:nvSpPr>
          <p:spPr bwMode="auto">
            <a:xfrm>
              <a:off x="3921" y="2273"/>
              <a:ext cx="241" cy="11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69</a:t>
              </a:r>
              <a:endParaRPr lang="en-GB" altLang="en-US" sz="1800">
                <a:solidFill>
                  <a:srgbClr val="0000CC"/>
                </a:solidFill>
              </a:endParaRPr>
            </a:p>
          </p:txBody>
        </p:sp>
        <p:sp>
          <p:nvSpPr>
            <p:cNvPr id="250989" name="Oval 109">
              <a:extLst>
                <a:ext uri="{FF2B5EF4-FFF2-40B4-BE49-F238E27FC236}">
                  <a16:creationId xmlns:a16="http://schemas.microsoft.com/office/drawing/2014/main" id="{F4DFD139-E4E6-4F7E-BAC4-7752DB6EC3AD}"/>
                </a:ext>
              </a:extLst>
            </p:cNvPr>
            <p:cNvSpPr>
              <a:spLocks noChangeArrowheads="1"/>
            </p:cNvSpPr>
            <p:nvPr/>
          </p:nvSpPr>
          <p:spPr bwMode="auto">
            <a:xfrm>
              <a:off x="3920" y="2443"/>
              <a:ext cx="243" cy="11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70</a:t>
              </a:r>
              <a:endParaRPr lang="en-GB" altLang="en-US" sz="1800">
                <a:solidFill>
                  <a:srgbClr val="0000CC"/>
                </a:solidFill>
              </a:endParaRPr>
            </a:p>
          </p:txBody>
        </p:sp>
        <p:sp>
          <p:nvSpPr>
            <p:cNvPr id="250990" name="Oval 110">
              <a:extLst>
                <a:ext uri="{FF2B5EF4-FFF2-40B4-BE49-F238E27FC236}">
                  <a16:creationId xmlns:a16="http://schemas.microsoft.com/office/drawing/2014/main" id="{DD690DB8-4F46-452C-8125-DCD78A796E66}"/>
                </a:ext>
              </a:extLst>
            </p:cNvPr>
            <p:cNvSpPr>
              <a:spLocks noChangeArrowheads="1"/>
            </p:cNvSpPr>
            <p:nvPr/>
          </p:nvSpPr>
          <p:spPr bwMode="auto">
            <a:xfrm>
              <a:off x="3920" y="2614"/>
              <a:ext cx="243" cy="11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121</a:t>
              </a:r>
              <a:endParaRPr lang="en-GB" altLang="en-US" sz="1800">
                <a:solidFill>
                  <a:srgbClr val="0000CC"/>
                </a:solidFill>
              </a:endParaRPr>
            </a:p>
          </p:txBody>
        </p:sp>
        <p:sp>
          <p:nvSpPr>
            <p:cNvPr id="250991" name="Oval 111">
              <a:extLst>
                <a:ext uri="{FF2B5EF4-FFF2-40B4-BE49-F238E27FC236}">
                  <a16:creationId xmlns:a16="http://schemas.microsoft.com/office/drawing/2014/main" id="{957D87E3-FD2C-47AF-BE06-EDFB370E06AA}"/>
                </a:ext>
              </a:extLst>
            </p:cNvPr>
            <p:cNvSpPr>
              <a:spLocks noChangeArrowheads="1"/>
            </p:cNvSpPr>
            <p:nvPr/>
          </p:nvSpPr>
          <p:spPr bwMode="auto">
            <a:xfrm>
              <a:off x="3921" y="2784"/>
              <a:ext cx="242" cy="11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91</a:t>
              </a:r>
              <a:endParaRPr lang="en-GB" altLang="en-US" sz="1800">
                <a:solidFill>
                  <a:srgbClr val="0000CC"/>
                </a:solidFill>
              </a:endParaRPr>
            </a:p>
          </p:txBody>
        </p:sp>
        <p:sp>
          <p:nvSpPr>
            <p:cNvPr id="250992" name="Oval 112">
              <a:extLst>
                <a:ext uri="{FF2B5EF4-FFF2-40B4-BE49-F238E27FC236}">
                  <a16:creationId xmlns:a16="http://schemas.microsoft.com/office/drawing/2014/main" id="{6152431E-B5F8-45B2-AB1E-D9A82067B5AD}"/>
                </a:ext>
              </a:extLst>
            </p:cNvPr>
            <p:cNvSpPr>
              <a:spLocks noChangeArrowheads="1"/>
            </p:cNvSpPr>
            <p:nvPr/>
          </p:nvSpPr>
          <p:spPr bwMode="auto">
            <a:xfrm>
              <a:off x="3920" y="2954"/>
              <a:ext cx="243"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154</a:t>
              </a:r>
              <a:endParaRPr lang="en-GB" altLang="en-US" sz="1800">
                <a:solidFill>
                  <a:srgbClr val="0000CC"/>
                </a:solidFill>
              </a:endParaRPr>
            </a:p>
          </p:txBody>
        </p:sp>
        <p:sp>
          <p:nvSpPr>
            <p:cNvPr id="250993" name="Oval 113">
              <a:extLst>
                <a:ext uri="{FF2B5EF4-FFF2-40B4-BE49-F238E27FC236}">
                  <a16:creationId xmlns:a16="http://schemas.microsoft.com/office/drawing/2014/main" id="{8FAC6230-8A9E-4086-A6AD-C729BFC7E01C}"/>
                </a:ext>
              </a:extLst>
            </p:cNvPr>
            <p:cNvSpPr>
              <a:spLocks noChangeArrowheads="1"/>
            </p:cNvSpPr>
            <p:nvPr/>
          </p:nvSpPr>
          <p:spPr bwMode="auto">
            <a:xfrm>
              <a:off x="3921" y="3294"/>
              <a:ext cx="242" cy="11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146</a:t>
              </a:r>
              <a:endParaRPr lang="en-GB" altLang="en-US" sz="1800">
                <a:solidFill>
                  <a:srgbClr val="0000CC"/>
                </a:solidFill>
              </a:endParaRPr>
            </a:p>
          </p:txBody>
        </p:sp>
        <p:sp>
          <p:nvSpPr>
            <p:cNvPr id="250994" name="Oval 114">
              <a:extLst>
                <a:ext uri="{FF2B5EF4-FFF2-40B4-BE49-F238E27FC236}">
                  <a16:creationId xmlns:a16="http://schemas.microsoft.com/office/drawing/2014/main" id="{D78885DC-FA7A-4F53-96C4-92AAE618378A}"/>
                </a:ext>
              </a:extLst>
            </p:cNvPr>
            <p:cNvSpPr>
              <a:spLocks noChangeArrowheads="1"/>
            </p:cNvSpPr>
            <p:nvPr/>
          </p:nvSpPr>
          <p:spPr bwMode="auto">
            <a:xfrm>
              <a:off x="3920" y="3464"/>
              <a:ext cx="243"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131</a:t>
              </a:r>
              <a:endParaRPr lang="en-GB" altLang="en-US" sz="1800">
                <a:solidFill>
                  <a:srgbClr val="0000CC"/>
                </a:solidFill>
              </a:endParaRPr>
            </a:p>
          </p:txBody>
        </p:sp>
        <p:sp>
          <p:nvSpPr>
            <p:cNvPr id="250995" name="Oval 115">
              <a:extLst>
                <a:ext uri="{FF2B5EF4-FFF2-40B4-BE49-F238E27FC236}">
                  <a16:creationId xmlns:a16="http://schemas.microsoft.com/office/drawing/2014/main" id="{22B03FF8-C95F-4CD8-9492-B8BB5CD6309F}"/>
                </a:ext>
              </a:extLst>
            </p:cNvPr>
            <p:cNvSpPr>
              <a:spLocks noChangeArrowheads="1"/>
            </p:cNvSpPr>
            <p:nvPr/>
          </p:nvSpPr>
          <p:spPr bwMode="auto">
            <a:xfrm>
              <a:off x="3921" y="3634"/>
              <a:ext cx="241"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149</a:t>
              </a:r>
              <a:endParaRPr lang="en-GB" altLang="en-US" sz="1800">
                <a:solidFill>
                  <a:srgbClr val="0000CC"/>
                </a:solidFill>
              </a:endParaRPr>
            </a:p>
          </p:txBody>
        </p:sp>
        <p:sp>
          <p:nvSpPr>
            <p:cNvPr id="250996" name="Oval 116">
              <a:extLst>
                <a:ext uri="{FF2B5EF4-FFF2-40B4-BE49-F238E27FC236}">
                  <a16:creationId xmlns:a16="http://schemas.microsoft.com/office/drawing/2014/main" id="{B920A219-AF8F-4C18-8F5E-1EB4D95CA14F}"/>
                </a:ext>
              </a:extLst>
            </p:cNvPr>
            <p:cNvSpPr>
              <a:spLocks noChangeArrowheads="1"/>
            </p:cNvSpPr>
            <p:nvPr/>
          </p:nvSpPr>
          <p:spPr bwMode="auto">
            <a:xfrm>
              <a:off x="3921" y="3804"/>
              <a:ext cx="241" cy="11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125</a:t>
              </a:r>
              <a:endParaRPr lang="en-GB" altLang="en-US" sz="1800">
                <a:solidFill>
                  <a:srgbClr val="0000CC"/>
                </a:solidFill>
              </a:endParaRPr>
            </a:p>
          </p:txBody>
        </p:sp>
        <p:sp>
          <p:nvSpPr>
            <p:cNvPr id="250997" name="Oval 117">
              <a:extLst>
                <a:ext uri="{FF2B5EF4-FFF2-40B4-BE49-F238E27FC236}">
                  <a16:creationId xmlns:a16="http://schemas.microsoft.com/office/drawing/2014/main" id="{47BA9A5C-BDF1-4111-976E-8132DA57954A}"/>
                </a:ext>
              </a:extLst>
            </p:cNvPr>
            <p:cNvSpPr>
              <a:spLocks noChangeArrowheads="1"/>
            </p:cNvSpPr>
            <p:nvPr/>
          </p:nvSpPr>
          <p:spPr bwMode="auto">
            <a:xfrm>
              <a:off x="3920" y="3124"/>
              <a:ext cx="243" cy="11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115</a:t>
              </a:r>
              <a:endParaRPr lang="en-GB" altLang="en-US" sz="1800">
                <a:solidFill>
                  <a:srgbClr val="0000CC"/>
                </a:solidFill>
              </a:endParaRPr>
            </a:p>
          </p:txBody>
        </p:sp>
        <p:sp>
          <p:nvSpPr>
            <p:cNvPr id="250998" name="Oval 118">
              <a:extLst>
                <a:ext uri="{FF2B5EF4-FFF2-40B4-BE49-F238E27FC236}">
                  <a16:creationId xmlns:a16="http://schemas.microsoft.com/office/drawing/2014/main" id="{71589AE2-D83C-48B8-9C3D-3DFF5DF5FE5F}"/>
                </a:ext>
              </a:extLst>
            </p:cNvPr>
            <p:cNvSpPr>
              <a:spLocks noChangeArrowheads="1"/>
            </p:cNvSpPr>
            <p:nvPr/>
          </p:nvSpPr>
          <p:spPr bwMode="auto">
            <a:xfrm>
              <a:off x="2617" y="2273"/>
              <a:ext cx="241"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15</a:t>
              </a:r>
              <a:endParaRPr lang="en-GB" altLang="en-US" sz="1800">
                <a:solidFill>
                  <a:srgbClr val="0000CC"/>
                </a:solidFill>
              </a:endParaRPr>
            </a:p>
          </p:txBody>
        </p:sp>
        <p:sp>
          <p:nvSpPr>
            <p:cNvPr id="250999" name="Oval 119">
              <a:extLst>
                <a:ext uri="{FF2B5EF4-FFF2-40B4-BE49-F238E27FC236}">
                  <a16:creationId xmlns:a16="http://schemas.microsoft.com/office/drawing/2014/main" id="{1242570F-90B0-4244-8BC3-51E132E241AC}"/>
                </a:ext>
              </a:extLst>
            </p:cNvPr>
            <p:cNvSpPr>
              <a:spLocks noChangeArrowheads="1"/>
            </p:cNvSpPr>
            <p:nvPr/>
          </p:nvSpPr>
          <p:spPr bwMode="auto">
            <a:xfrm>
              <a:off x="2617" y="2443"/>
              <a:ext cx="241"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7</a:t>
              </a:r>
              <a:endParaRPr lang="en-GB" altLang="en-US" sz="1800">
                <a:solidFill>
                  <a:srgbClr val="0000CC"/>
                </a:solidFill>
              </a:endParaRPr>
            </a:p>
          </p:txBody>
        </p:sp>
        <p:sp>
          <p:nvSpPr>
            <p:cNvPr id="251000" name="Oval 120">
              <a:extLst>
                <a:ext uri="{FF2B5EF4-FFF2-40B4-BE49-F238E27FC236}">
                  <a16:creationId xmlns:a16="http://schemas.microsoft.com/office/drawing/2014/main" id="{F0F94E9A-5EBF-410C-8D8C-6382ADA6D699}"/>
                </a:ext>
              </a:extLst>
            </p:cNvPr>
            <p:cNvSpPr>
              <a:spLocks noChangeArrowheads="1"/>
            </p:cNvSpPr>
            <p:nvPr/>
          </p:nvSpPr>
          <p:spPr bwMode="auto">
            <a:xfrm>
              <a:off x="2617" y="2642"/>
              <a:ext cx="241"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5</a:t>
              </a:r>
              <a:endParaRPr lang="en-GB" altLang="en-US" sz="1800">
                <a:solidFill>
                  <a:srgbClr val="0000CC"/>
                </a:solidFill>
              </a:endParaRPr>
            </a:p>
          </p:txBody>
        </p:sp>
        <p:sp>
          <p:nvSpPr>
            <p:cNvPr id="251001" name="Oval 121">
              <a:extLst>
                <a:ext uri="{FF2B5EF4-FFF2-40B4-BE49-F238E27FC236}">
                  <a16:creationId xmlns:a16="http://schemas.microsoft.com/office/drawing/2014/main" id="{65D90D56-DFA3-4ABC-966C-1A0D4E6F9893}"/>
                </a:ext>
              </a:extLst>
            </p:cNvPr>
            <p:cNvSpPr>
              <a:spLocks noChangeArrowheads="1"/>
            </p:cNvSpPr>
            <p:nvPr/>
          </p:nvSpPr>
          <p:spPr bwMode="auto">
            <a:xfrm>
              <a:off x="2617" y="2812"/>
              <a:ext cx="241" cy="11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1</a:t>
              </a:r>
              <a:endParaRPr lang="en-GB" altLang="en-US" sz="1800">
                <a:solidFill>
                  <a:srgbClr val="0000CC"/>
                </a:solidFill>
              </a:endParaRPr>
            </a:p>
          </p:txBody>
        </p:sp>
        <p:sp>
          <p:nvSpPr>
            <p:cNvPr id="251002" name="Oval 122">
              <a:extLst>
                <a:ext uri="{FF2B5EF4-FFF2-40B4-BE49-F238E27FC236}">
                  <a16:creationId xmlns:a16="http://schemas.microsoft.com/office/drawing/2014/main" id="{494D3F48-1B1B-4049-ABFF-D205778BF4CC}"/>
                </a:ext>
              </a:extLst>
            </p:cNvPr>
            <p:cNvSpPr>
              <a:spLocks noChangeArrowheads="1"/>
            </p:cNvSpPr>
            <p:nvPr/>
          </p:nvSpPr>
          <p:spPr bwMode="auto">
            <a:xfrm>
              <a:off x="2624" y="2966"/>
              <a:ext cx="242"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30</a:t>
              </a:r>
              <a:endParaRPr lang="en-GB" altLang="en-US" sz="1800">
                <a:solidFill>
                  <a:srgbClr val="0000CC"/>
                </a:solidFill>
              </a:endParaRPr>
            </a:p>
          </p:txBody>
        </p:sp>
        <p:sp>
          <p:nvSpPr>
            <p:cNvPr id="251003" name="Oval 123">
              <a:extLst>
                <a:ext uri="{FF2B5EF4-FFF2-40B4-BE49-F238E27FC236}">
                  <a16:creationId xmlns:a16="http://schemas.microsoft.com/office/drawing/2014/main" id="{40828D73-D5AB-4FF9-9CD8-8F21A8A54347}"/>
                </a:ext>
              </a:extLst>
            </p:cNvPr>
            <p:cNvSpPr>
              <a:spLocks noChangeArrowheads="1"/>
            </p:cNvSpPr>
            <p:nvPr/>
          </p:nvSpPr>
          <p:spPr bwMode="auto">
            <a:xfrm>
              <a:off x="2617" y="3138"/>
              <a:ext cx="241"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42</a:t>
              </a:r>
              <a:endParaRPr lang="en-GB" altLang="en-US" sz="1800">
                <a:solidFill>
                  <a:srgbClr val="0000CC"/>
                </a:solidFill>
              </a:endParaRPr>
            </a:p>
          </p:txBody>
        </p:sp>
        <p:sp>
          <p:nvSpPr>
            <p:cNvPr id="251004" name="Oval 124">
              <a:extLst>
                <a:ext uri="{FF2B5EF4-FFF2-40B4-BE49-F238E27FC236}">
                  <a16:creationId xmlns:a16="http://schemas.microsoft.com/office/drawing/2014/main" id="{A5F807E3-6FA4-4D06-A221-71489577EB85}"/>
                </a:ext>
              </a:extLst>
            </p:cNvPr>
            <p:cNvSpPr>
              <a:spLocks noChangeArrowheads="1"/>
            </p:cNvSpPr>
            <p:nvPr/>
          </p:nvSpPr>
          <p:spPr bwMode="auto">
            <a:xfrm>
              <a:off x="2617" y="3316"/>
              <a:ext cx="241" cy="111"/>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21</a:t>
              </a:r>
              <a:endParaRPr lang="en-GB" altLang="en-US" sz="1800">
                <a:solidFill>
                  <a:srgbClr val="0000CC"/>
                </a:solidFill>
              </a:endParaRPr>
            </a:p>
          </p:txBody>
        </p:sp>
        <p:sp>
          <p:nvSpPr>
            <p:cNvPr id="251005" name="Oval 125">
              <a:extLst>
                <a:ext uri="{FF2B5EF4-FFF2-40B4-BE49-F238E27FC236}">
                  <a16:creationId xmlns:a16="http://schemas.microsoft.com/office/drawing/2014/main" id="{FF2879BF-EB5F-4E1B-8167-1A38CEFB7AAC}"/>
                </a:ext>
              </a:extLst>
            </p:cNvPr>
            <p:cNvSpPr>
              <a:spLocks noChangeArrowheads="1"/>
            </p:cNvSpPr>
            <p:nvPr/>
          </p:nvSpPr>
          <p:spPr bwMode="auto">
            <a:xfrm>
              <a:off x="2617" y="3470"/>
              <a:ext cx="241"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11</a:t>
              </a:r>
              <a:endParaRPr lang="en-GB" altLang="en-US" sz="1800">
                <a:solidFill>
                  <a:srgbClr val="0000CC"/>
                </a:solidFill>
              </a:endParaRPr>
            </a:p>
          </p:txBody>
        </p:sp>
        <p:sp>
          <p:nvSpPr>
            <p:cNvPr id="251006" name="Oval 126">
              <a:extLst>
                <a:ext uri="{FF2B5EF4-FFF2-40B4-BE49-F238E27FC236}">
                  <a16:creationId xmlns:a16="http://schemas.microsoft.com/office/drawing/2014/main" id="{067B2EA0-E346-4201-80DC-6364DE9A6DA0}"/>
                </a:ext>
              </a:extLst>
            </p:cNvPr>
            <p:cNvSpPr>
              <a:spLocks noChangeArrowheads="1"/>
            </p:cNvSpPr>
            <p:nvPr/>
          </p:nvSpPr>
          <p:spPr bwMode="auto">
            <a:xfrm>
              <a:off x="2617" y="3642"/>
              <a:ext cx="241"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42</a:t>
              </a:r>
              <a:endParaRPr lang="en-GB" altLang="en-US" sz="1800">
                <a:solidFill>
                  <a:srgbClr val="0000CC"/>
                </a:solidFill>
              </a:endParaRPr>
            </a:p>
          </p:txBody>
        </p:sp>
        <p:sp>
          <p:nvSpPr>
            <p:cNvPr id="251007" name="Oval 127">
              <a:extLst>
                <a:ext uri="{FF2B5EF4-FFF2-40B4-BE49-F238E27FC236}">
                  <a16:creationId xmlns:a16="http://schemas.microsoft.com/office/drawing/2014/main" id="{5B41F5F0-D396-496D-A100-9EFC10DAFA4C}"/>
                </a:ext>
              </a:extLst>
            </p:cNvPr>
            <p:cNvSpPr>
              <a:spLocks noChangeArrowheads="1"/>
            </p:cNvSpPr>
            <p:nvPr/>
          </p:nvSpPr>
          <p:spPr bwMode="auto">
            <a:xfrm>
              <a:off x="2617" y="3806"/>
              <a:ext cx="241"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35</a:t>
              </a:r>
              <a:endParaRPr lang="en-GB" altLang="en-US" sz="1800">
                <a:solidFill>
                  <a:srgbClr val="0000CC"/>
                </a:solidFill>
              </a:endParaRPr>
            </a:p>
          </p:txBody>
        </p:sp>
        <p:sp>
          <p:nvSpPr>
            <p:cNvPr id="251008" name="Rectangle 128">
              <a:extLst>
                <a:ext uri="{FF2B5EF4-FFF2-40B4-BE49-F238E27FC236}">
                  <a16:creationId xmlns:a16="http://schemas.microsoft.com/office/drawing/2014/main" id="{CB00EA76-707C-4056-8306-C3B4EBD16F4B}"/>
                </a:ext>
              </a:extLst>
            </p:cNvPr>
            <p:cNvSpPr>
              <a:spLocks noChangeArrowheads="1"/>
            </p:cNvSpPr>
            <p:nvPr/>
          </p:nvSpPr>
          <p:spPr bwMode="auto">
            <a:xfrm>
              <a:off x="4141" y="2076"/>
              <a:ext cx="1585" cy="153"/>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ZA" altLang="en-US" sz="1000" b="1">
                  <a:solidFill>
                    <a:srgbClr val="000000"/>
                  </a:solidFill>
                  <a:effectLst>
                    <a:outerShdw blurRad="38100" dist="38100" dir="2700000" algn="tl">
                      <a:srgbClr val="FFFFFF"/>
                    </a:outerShdw>
                  </a:effectLst>
                  <a:latin typeface="Tahoma" panose="020B0604030504040204" pitchFamily="34" charset="0"/>
                </a:rPr>
                <a:t>Source: UN HDI Report 2006</a:t>
              </a:r>
              <a:endParaRPr lang="en-GB" altLang="en-US" sz="1000" b="1">
                <a:solidFill>
                  <a:srgbClr val="000000"/>
                </a:solidFill>
                <a:effectLst>
                  <a:outerShdw blurRad="38100" dist="38100" dir="2700000" algn="tl">
                    <a:srgbClr val="FFFFFF"/>
                  </a:outerShdw>
                </a:effectLst>
                <a:latin typeface="Tahoma" panose="020B0604030504040204" pitchFamily="34" charset="0"/>
              </a:endParaRPr>
            </a:p>
          </p:txBody>
        </p:sp>
        <p:sp>
          <p:nvSpPr>
            <p:cNvPr id="251009" name="Rectangle 129">
              <a:extLst>
                <a:ext uri="{FF2B5EF4-FFF2-40B4-BE49-F238E27FC236}">
                  <a16:creationId xmlns:a16="http://schemas.microsoft.com/office/drawing/2014/main" id="{19F4FD5F-8407-4695-A4B4-9E22C862941A}"/>
                </a:ext>
              </a:extLst>
            </p:cNvPr>
            <p:cNvSpPr>
              <a:spLocks noChangeArrowheads="1"/>
            </p:cNvSpPr>
            <p:nvPr/>
          </p:nvSpPr>
          <p:spPr bwMode="auto">
            <a:xfrm>
              <a:off x="3901" y="4173"/>
              <a:ext cx="280" cy="89"/>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p>
              <a:endParaRPr lang="en-GB"/>
            </a:p>
          </p:txBody>
        </p:sp>
        <p:sp>
          <p:nvSpPr>
            <p:cNvPr id="251010" name="Rectangle 130">
              <a:extLst>
                <a:ext uri="{FF2B5EF4-FFF2-40B4-BE49-F238E27FC236}">
                  <a16:creationId xmlns:a16="http://schemas.microsoft.com/office/drawing/2014/main" id="{5DDA9B97-2D97-4AAB-9F16-4E2BC688CCAF}"/>
                </a:ext>
              </a:extLst>
            </p:cNvPr>
            <p:cNvSpPr>
              <a:spLocks noChangeArrowheads="1"/>
            </p:cNvSpPr>
            <p:nvPr/>
          </p:nvSpPr>
          <p:spPr bwMode="auto">
            <a:xfrm>
              <a:off x="2629" y="4210"/>
              <a:ext cx="279" cy="60"/>
            </a:xfrm>
            <a:prstGeom prst="rect">
              <a:avLst/>
            </a:prstGeom>
            <a:gradFill rotWithShape="1">
              <a:gsLst>
                <a:gs pos="0">
                  <a:srgbClr val="00CC00">
                    <a:gamma/>
                    <a:shade val="46275"/>
                    <a:invGamma/>
                  </a:srgbClr>
                </a:gs>
                <a:gs pos="50000">
                  <a:srgbClr val="00CC00"/>
                </a:gs>
                <a:gs pos="100000">
                  <a:srgbClr val="00CC00">
                    <a:gamma/>
                    <a:shade val="46275"/>
                    <a:invGamma/>
                  </a:srgbClr>
                </a:gs>
              </a:gsLst>
              <a:lin ang="5400000" scaled="1"/>
            </a:gradFill>
            <a:ln w="31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51011" name="Rectangle 131">
              <a:extLst>
                <a:ext uri="{FF2B5EF4-FFF2-40B4-BE49-F238E27FC236}">
                  <a16:creationId xmlns:a16="http://schemas.microsoft.com/office/drawing/2014/main" id="{9C3F6B9D-9947-4D99-9060-1A573B914F40}"/>
                </a:ext>
              </a:extLst>
            </p:cNvPr>
            <p:cNvSpPr>
              <a:spLocks noChangeArrowheads="1"/>
            </p:cNvSpPr>
            <p:nvPr/>
          </p:nvSpPr>
          <p:spPr bwMode="auto">
            <a:xfrm>
              <a:off x="4212" y="4116"/>
              <a:ext cx="1248" cy="192"/>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ZA" altLang="en-US" sz="1400" b="1">
                  <a:solidFill>
                    <a:srgbClr val="800000"/>
                  </a:solidFill>
                  <a:effectLst>
                    <a:outerShdw blurRad="38100" dist="38100" dir="2700000" algn="tl">
                      <a:srgbClr val="000000"/>
                    </a:outerShdw>
                  </a:effectLst>
                  <a:latin typeface="Tahoma" panose="020B0604030504040204" pitchFamily="34" charset="0"/>
                </a:rPr>
                <a:t>World’s Highest 10</a:t>
              </a:r>
              <a:endParaRPr lang="en-GB" altLang="en-US" sz="1400" b="1">
                <a:solidFill>
                  <a:srgbClr val="800000"/>
                </a:solidFill>
                <a:effectLst>
                  <a:outerShdw blurRad="38100" dist="38100" dir="2700000" algn="tl">
                    <a:srgbClr val="000000"/>
                  </a:outerShdw>
                </a:effectLst>
                <a:latin typeface="Tahoma" panose="020B0604030504040204" pitchFamily="34" charset="0"/>
              </a:endParaRPr>
            </a:p>
          </p:txBody>
        </p:sp>
        <p:sp>
          <p:nvSpPr>
            <p:cNvPr id="251012" name="Oval 132">
              <a:extLst>
                <a:ext uri="{FF2B5EF4-FFF2-40B4-BE49-F238E27FC236}">
                  <a16:creationId xmlns:a16="http://schemas.microsoft.com/office/drawing/2014/main" id="{7E381AC2-3A9D-4D59-AB0C-16E61278B5A1}"/>
                </a:ext>
              </a:extLst>
            </p:cNvPr>
            <p:cNvSpPr>
              <a:spLocks noChangeArrowheads="1"/>
            </p:cNvSpPr>
            <p:nvPr/>
          </p:nvSpPr>
          <p:spPr bwMode="auto">
            <a:xfrm>
              <a:off x="1463" y="2103"/>
              <a:ext cx="241" cy="112"/>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rgbClr val="0000CC"/>
                  </a:solidFill>
                </a:rPr>
                <a:t>xx</a:t>
              </a:r>
              <a:endParaRPr lang="en-GB" altLang="en-US" sz="1800">
                <a:solidFill>
                  <a:srgbClr val="0000CC"/>
                </a:solidFill>
              </a:endParaRPr>
            </a:p>
          </p:txBody>
        </p:sp>
        <p:sp>
          <p:nvSpPr>
            <p:cNvPr id="251013" name="Text Box 133">
              <a:extLst>
                <a:ext uri="{FF2B5EF4-FFF2-40B4-BE49-F238E27FC236}">
                  <a16:creationId xmlns:a16="http://schemas.microsoft.com/office/drawing/2014/main" id="{C4B8CCC7-9A46-4F5C-9BD1-C780F0BE8859}"/>
                </a:ext>
              </a:extLst>
            </p:cNvPr>
            <p:cNvSpPr txBox="1">
              <a:spLocks noChangeArrowheads="1"/>
            </p:cNvSpPr>
            <p:nvPr/>
          </p:nvSpPr>
          <p:spPr bwMode="auto">
            <a:xfrm>
              <a:off x="1718" y="2047"/>
              <a:ext cx="215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1600" b="1">
                  <a:effectLst>
                    <a:outerShdw blurRad="38100" dist="38100" dir="2700000" algn="tl">
                      <a:srgbClr val="FFFFFF"/>
                    </a:outerShdw>
                  </a:effectLst>
                </a:rPr>
                <a:t>Human Development Index Rank</a:t>
              </a:r>
            </a:p>
          </p:txBody>
        </p:sp>
      </p:grpSp>
      <p:sp>
        <p:nvSpPr>
          <p:cNvPr id="251014" name="Text Box 134">
            <a:extLst>
              <a:ext uri="{FF2B5EF4-FFF2-40B4-BE49-F238E27FC236}">
                <a16:creationId xmlns:a16="http://schemas.microsoft.com/office/drawing/2014/main" id="{A50BAE3B-1518-498B-BD5C-030D933AA541}"/>
              </a:ext>
            </a:extLst>
          </p:cNvPr>
          <p:cNvSpPr txBox="1">
            <a:spLocks noChangeArrowheads="1"/>
          </p:cNvSpPr>
          <p:nvPr/>
        </p:nvSpPr>
        <p:spPr bwMode="auto">
          <a:xfrm>
            <a:off x="2411413" y="927100"/>
            <a:ext cx="67310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a:solidFill>
                  <a:schemeClr val="tx1"/>
                </a:solidFill>
                <a:latin typeface="Arial" panose="020B0604020202020204" pitchFamily="34" charset="0"/>
              </a:defRPr>
            </a:lvl1pPr>
            <a:lvl2pPr marL="723900" indent="-277813"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25000"/>
              </a:spcBef>
              <a:buClr>
                <a:srgbClr val="FFFF00"/>
              </a:buClr>
              <a:buFont typeface="Wingdings" panose="05000000000000000000" pitchFamily="2" charset="2"/>
              <a:buChar char="M"/>
            </a:pPr>
            <a:r>
              <a:rPr lang="en-GB" altLang="en-US" sz="1800" b="1">
                <a:solidFill>
                  <a:schemeClr val="bg1"/>
                </a:solidFill>
                <a:effectLst>
                  <a:outerShdw blurRad="38100" dist="38100" dir="2700000" algn="tl">
                    <a:srgbClr val="000000"/>
                  </a:outerShdw>
                </a:effectLst>
              </a:rPr>
              <a:t>The Biggest Barrier to Social Cohesion</a:t>
            </a:r>
          </a:p>
          <a:p>
            <a:pPr>
              <a:lnSpc>
                <a:spcPct val="95000"/>
              </a:lnSpc>
              <a:spcBef>
                <a:spcPct val="25000"/>
              </a:spcBef>
              <a:buClr>
                <a:srgbClr val="FFFF00"/>
              </a:buClr>
              <a:buFont typeface="Wingdings" panose="05000000000000000000" pitchFamily="2" charset="2"/>
              <a:buChar char="M"/>
            </a:pPr>
            <a:r>
              <a:rPr lang="en-GB" altLang="en-US" sz="1800" b="1">
                <a:solidFill>
                  <a:schemeClr val="bg1"/>
                </a:solidFill>
                <a:effectLst>
                  <a:outerShdw blurRad="38100" dist="38100" dir="2700000" algn="tl">
                    <a:srgbClr val="000000"/>
                  </a:outerShdw>
                </a:effectLst>
              </a:rPr>
              <a:t>Major Contributor to Civil Instability &amp; Crime</a:t>
            </a:r>
          </a:p>
          <a:p>
            <a:pPr>
              <a:lnSpc>
                <a:spcPct val="95000"/>
              </a:lnSpc>
              <a:spcBef>
                <a:spcPct val="25000"/>
              </a:spcBef>
              <a:buClr>
                <a:srgbClr val="FFFF00"/>
              </a:buClr>
              <a:buFont typeface="Wingdings" panose="05000000000000000000" pitchFamily="2" charset="2"/>
              <a:buChar char="M"/>
            </a:pPr>
            <a:r>
              <a:rPr lang="en-GB" altLang="en-US" sz="1800" b="1">
                <a:solidFill>
                  <a:schemeClr val="bg1"/>
                </a:solidFill>
                <a:effectLst>
                  <a:outerShdw blurRad="38100" dist="38100" dir="2700000" algn="tl">
                    <a:srgbClr val="000000"/>
                  </a:outerShdw>
                </a:effectLst>
              </a:rPr>
              <a:t>Major Contributor to low economic growth</a:t>
            </a:r>
          </a:p>
          <a:p>
            <a:pPr>
              <a:lnSpc>
                <a:spcPct val="95000"/>
              </a:lnSpc>
              <a:spcBef>
                <a:spcPct val="25000"/>
              </a:spcBef>
              <a:buClr>
                <a:srgbClr val="FFFF00"/>
              </a:buClr>
              <a:buFont typeface="Wingdings" panose="05000000000000000000" pitchFamily="2" charset="2"/>
              <a:buChar char="Ø"/>
            </a:pPr>
            <a:r>
              <a:rPr lang="en-GB" altLang="en-US" sz="1800" b="1">
                <a:solidFill>
                  <a:srgbClr val="00FFCC"/>
                </a:solidFill>
                <a:effectLst>
                  <a:outerShdw blurRad="38100" dist="38100" dir="2700000" algn="tl">
                    <a:srgbClr val="000000"/>
                  </a:outerShdw>
                </a:effectLst>
              </a:rPr>
              <a:t>Simplified Definition: 0 GINI, all share national wealth: 100 GINI, One Person has all national wealth</a:t>
            </a:r>
          </a:p>
          <a:p>
            <a:pPr>
              <a:lnSpc>
                <a:spcPct val="95000"/>
              </a:lnSpc>
              <a:spcBef>
                <a:spcPct val="25000"/>
              </a:spcBef>
              <a:buClr>
                <a:srgbClr val="006600"/>
              </a:buClr>
              <a:buFont typeface="Wingdings" panose="05000000000000000000" pitchFamily="2" charset="2"/>
              <a:buChar char="("/>
            </a:pPr>
            <a:r>
              <a:rPr lang="en-GB" altLang="en-US" sz="1800" b="1">
                <a:solidFill>
                  <a:srgbClr val="00FFCC"/>
                </a:solidFill>
                <a:effectLst>
                  <a:outerShdw blurRad="38100" dist="38100" dir="2700000" algn="tl">
                    <a:srgbClr val="000000"/>
                  </a:outerShdw>
                </a:effectLst>
              </a:rPr>
              <a:t>Knowledge For ALL – Surest way to control GINI: </a:t>
            </a:r>
            <a:r>
              <a:rPr lang="en-GB" altLang="en-US" sz="1800" b="1">
                <a:solidFill>
                  <a:srgbClr val="00FF00"/>
                </a:solidFill>
                <a:effectLst>
                  <a:outerShdw blurRad="38100" dist="38100" dir="2700000" algn="tl">
                    <a:srgbClr val="000000"/>
                  </a:outerShdw>
                </a:effectLst>
              </a:rPr>
              <a:t>Achieve MDGs</a:t>
            </a:r>
          </a:p>
        </p:txBody>
      </p:sp>
      <p:sp>
        <p:nvSpPr>
          <p:cNvPr id="251015" name="Rectangle 135">
            <a:extLst>
              <a:ext uri="{FF2B5EF4-FFF2-40B4-BE49-F238E27FC236}">
                <a16:creationId xmlns:a16="http://schemas.microsoft.com/office/drawing/2014/main" id="{ED09C11F-396E-4ECF-A1A4-0E1D720C76A7}"/>
              </a:ext>
            </a:extLst>
          </p:cNvPr>
          <p:cNvSpPr>
            <a:spLocks noChangeArrowheads="1"/>
          </p:cNvSpPr>
          <p:nvPr/>
        </p:nvSpPr>
        <p:spPr bwMode="auto">
          <a:xfrm>
            <a:off x="0"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016" name="Rectangle 136">
            <a:extLst>
              <a:ext uri="{FF2B5EF4-FFF2-40B4-BE49-F238E27FC236}">
                <a16:creationId xmlns:a16="http://schemas.microsoft.com/office/drawing/2014/main" id="{84F45625-1B45-4C4D-A934-48078894A248}"/>
              </a:ext>
            </a:extLst>
          </p:cNvPr>
          <p:cNvSpPr>
            <a:spLocks noChangeArrowheads="1"/>
          </p:cNvSpPr>
          <p:nvPr/>
        </p:nvSpPr>
        <p:spPr bwMode="auto">
          <a:xfrm>
            <a:off x="0" y="53975"/>
            <a:ext cx="9144000" cy="5857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200" b="1">
                <a:solidFill>
                  <a:srgbClr val="FAFD00"/>
                </a:solidFill>
                <a:effectLst>
                  <a:outerShdw blurRad="38100" dist="38100" dir="2700000" algn="tl">
                    <a:srgbClr val="000000"/>
                  </a:outerShdw>
                </a:effectLst>
                <a:latin typeface="Tahoma" panose="020B0604030504040204" pitchFamily="34" charset="0"/>
              </a:rPr>
              <a:t>Africa’s Civil Society Challenges:</a:t>
            </a:r>
            <a:r>
              <a:rPr lang="en-US" altLang="en-US" sz="3600" b="1">
                <a:solidFill>
                  <a:srgbClr val="FAFD00"/>
                </a:solidFill>
                <a:effectLst>
                  <a:outerShdw blurRad="38100" dist="38100" dir="2700000" algn="tl">
                    <a:srgbClr val="000000"/>
                  </a:outerShdw>
                </a:effectLst>
                <a:latin typeface="Tahoma" panose="020B0604030504040204" pitchFamily="34" charset="0"/>
              </a:rPr>
              <a:t> </a:t>
            </a:r>
            <a:r>
              <a:rPr lang="en-US" altLang="en-US" sz="2000" b="1">
                <a:solidFill>
                  <a:srgbClr val="00FF00"/>
                </a:solidFill>
                <a:effectLst>
                  <a:outerShdw blurRad="38100" dist="38100" dir="2700000" algn="tl">
                    <a:srgbClr val="000000"/>
                  </a:outerShdw>
                </a:effectLst>
                <a:latin typeface="Tahoma" panose="020B0604030504040204" pitchFamily="34" charset="0"/>
              </a:rPr>
              <a:t>GINI Coefficient</a:t>
            </a:r>
          </a:p>
        </p:txBody>
      </p:sp>
      <p:sp>
        <p:nvSpPr>
          <p:cNvPr id="251017" name="Rectangle 137">
            <a:extLst>
              <a:ext uri="{FF2B5EF4-FFF2-40B4-BE49-F238E27FC236}">
                <a16:creationId xmlns:a16="http://schemas.microsoft.com/office/drawing/2014/main" id="{4A4050E4-E431-4A97-85EB-90A4AEDC9A30}"/>
              </a:ext>
            </a:extLst>
          </p:cNvPr>
          <p:cNvSpPr>
            <a:spLocks noChangeArrowheads="1"/>
          </p:cNvSpPr>
          <p:nvPr/>
        </p:nvSpPr>
        <p:spPr bwMode="auto">
          <a:xfrm>
            <a:off x="0" y="0"/>
            <a:ext cx="9144000" cy="134938"/>
          </a:xfrm>
          <a:prstGeom prst="rect">
            <a:avLst/>
          </a:prstGeom>
          <a:gradFill rotWithShape="1">
            <a:gsLst>
              <a:gs pos="0">
                <a:srgbClr val="FF0000"/>
              </a:gs>
              <a:gs pos="50000">
                <a:srgbClr val="FF0000">
                  <a:gamma/>
                  <a:shade val="46275"/>
                  <a:invGamma/>
                </a:srgbClr>
              </a:gs>
              <a:gs pos="100000">
                <a:srgbClr val="FF0000"/>
              </a:gs>
            </a:gsLst>
            <a:lin ang="5400000" scaled="1"/>
          </a:gra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1018" name="Rectangle 138">
            <a:extLst>
              <a:ext uri="{FF2B5EF4-FFF2-40B4-BE49-F238E27FC236}">
                <a16:creationId xmlns:a16="http://schemas.microsoft.com/office/drawing/2014/main" id="{9E4A1D64-4A4D-42CD-BF09-F08E06453F7C}"/>
              </a:ext>
            </a:extLst>
          </p:cNvPr>
          <p:cNvSpPr>
            <a:spLocks noChangeArrowheads="1"/>
          </p:cNvSpPr>
          <p:nvPr/>
        </p:nvSpPr>
        <p:spPr bwMode="auto">
          <a:xfrm>
            <a:off x="0" y="684213"/>
            <a:ext cx="9144000" cy="134937"/>
          </a:xfrm>
          <a:prstGeom prst="rect">
            <a:avLst/>
          </a:prstGeom>
          <a:gradFill rotWithShape="1">
            <a:gsLst>
              <a:gs pos="0">
                <a:srgbClr val="FF0000"/>
              </a:gs>
              <a:gs pos="50000">
                <a:srgbClr val="FF0000">
                  <a:gamma/>
                  <a:shade val="46275"/>
                  <a:invGamma/>
                </a:srgbClr>
              </a:gs>
              <a:gs pos="100000">
                <a:srgbClr val="FF0000"/>
              </a:gs>
            </a:gsLst>
            <a:lin ang="5400000" scaled="1"/>
          </a:gra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51023" name="Picture 143">
            <a:extLst>
              <a:ext uri="{FF2B5EF4-FFF2-40B4-BE49-F238E27FC236}">
                <a16:creationId xmlns:a16="http://schemas.microsoft.com/office/drawing/2014/main" id="{35320DD1-DC3E-4FB9-8E08-30A89747F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8" y="954088"/>
            <a:ext cx="2185987"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1014"/>
                                        </p:tgtEl>
                                        <p:attrNameLst>
                                          <p:attrName>style.visibility</p:attrName>
                                        </p:attrNameLst>
                                      </p:cBhvr>
                                      <p:to>
                                        <p:strVal val="visible"/>
                                      </p:to>
                                    </p:set>
                                    <p:animEffect transition="in" filter="fade">
                                      <p:cBhvr>
                                        <p:cTn id="7" dur="500"/>
                                        <p:tgtEl>
                                          <p:spTgt spid="25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014" grpId="0" uiExpan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aida_800">
            <a:extLst>
              <a:ext uri="{FF2B5EF4-FFF2-40B4-BE49-F238E27FC236}">
                <a16:creationId xmlns:a16="http://schemas.microsoft.com/office/drawing/2014/main" id="{8B5D08DE-34BF-4D00-8965-E9FA83EF2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8163"/>
            <a:ext cx="9144000" cy="4706937"/>
          </a:xfrm>
          <a:prstGeom prst="rect">
            <a:avLst/>
          </a:prstGeom>
          <a:noFill/>
          <a:extLst>
            <a:ext uri="{909E8E84-426E-40DD-AFC4-6F175D3DCCD1}">
              <a14:hiddenFill xmlns:a14="http://schemas.microsoft.com/office/drawing/2010/main">
                <a:solidFill>
                  <a:srgbClr val="FFFFFF"/>
                </a:solidFill>
              </a14:hiddenFill>
            </a:ext>
          </a:extLst>
        </p:spPr>
      </p:pic>
      <p:sp>
        <p:nvSpPr>
          <p:cNvPr id="92163" name="Rectangle 3">
            <a:extLst>
              <a:ext uri="{FF2B5EF4-FFF2-40B4-BE49-F238E27FC236}">
                <a16:creationId xmlns:a16="http://schemas.microsoft.com/office/drawing/2014/main" id="{C76F9BBE-4BBF-4481-8BFD-D692BA5780B2}"/>
              </a:ext>
            </a:extLst>
          </p:cNvPr>
          <p:cNvSpPr>
            <a:spLocks noChangeArrowheads="1"/>
          </p:cNvSpPr>
          <p:nvPr/>
        </p:nvSpPr>
        <p:spPr bwMode="auto">
          <a:xfrm>
            <a:off x="0"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4" name="Rectangle 4">
            <a:extLst>
              <a:ext uri="{FF2B5EF4-FFF2-40B4-BE49-F238E27FC236}">
                <a16:creationId xmlns:a16="http://schemas.microsoft.com/office/drawing/2014/main" id="{99B7328F-4C92-4F9B-8F27-72E80E9B4343}"/>
              </a:ext>
            </a:extLst>
          </p:cNvPr>
          <p:cNvSpPr>
            <a:spLocks noChangeArrowheads="1"/>
          </p:cNvSpPr>
          <p:nvPr/>
        </p:nvSpPr>
        <p:spPr bwMode="auto">
          <a:xfrm>
            <a:off x="0" y="6443663"/>
            <a:ext cx="9144000" cy="134937"/>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5" name="WordArt 5">
            <a:extLst>
              <a:ext uri="{FF2B5EF4-FFF2-40B4-BE49-F238E27FC236}">
                <a16:creationId xmlns:a16="http://schemas.microsoft.com/office/drawing/2014/main" id="{7FC1EDC8-47B0-4D22-B203-EEEFAA3A2361}"/>
              </a:ext>
            </a:extLst>
          </p:cNvPr>
          <p:cNvSpPr>
            <a:spLocks noChangeArrowheads="1" noChangeShapeType="1" noTextEdit="1"/>
          </p:cNvSpPr>
          <p:nvPr/>
        </p:nvSpPr>
        <p:spPr bwMode="auto">
          <a:xfrm>
            <a:off x="523875" y="233363"/>
            <a:ext cx="8620125"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300000" lon="21299999" rev="0"/>
              </a:camera>
              <a:lightRig rig="legacyNormal3" dir="t"/>
            </a:scene3d>
            <a:sp3d extrusionH="887400" prstMaterial="legacyMetal">
              <a:extrusionClr>
                <a:schemeClr val="bg2"/>
              </a:extrusionClr>
              <a:contourClr>
                <a:srgbClr val="FF0000"/>
              </a:contourClr>
            </a:sp3d>
          </a:bodyPr>
          <a:lstStyle/>
          <a:p>
            <a:r>
              <a:rPr lang="en-GB" sz="3600" kern="10">
                <a:ln w="9525">
                  <a:round/>
                  <a:headEnd/>
                  <a:tailEnd/>
                </a:ln>
                <a:gradFill rotWithShape="1">
                  <a:gsLst>
                    <a:gs pos="0">
                      <a:srgbClr val="FFFF00"/>
                    </a:gs>
                    <a:gs pos="100000">
                      <a:srgbClr val="FF0000"/>
                    </a:gs>
                  </a:gsLst>
                  <a:lin ang="5400000" scaled="1"/>
                </a:gradFill>
                <a:latin typeface="Impact" panose="020B0806030902050204" pitchFamily="34" charset="0"/>
              </a:rPr>
              <a:t>Africa's Access to Knowledge</a:t>
            </a:r>
          </a:p>
        </p:txBody>
      </p:sp>
      <p:grpSp>
        <p:nvGrpSpPr>
          <p:cNvPr id="92166" name="Group 6">
            <a:extLst>
              <a:ext uri="{FF2B5EF4-FFF2-40B4-BE49-F238E27FC236}">
                <a16:creationId xmlns:a16="http://schemas.microsoft.com/office/drawing/2014/main" id="{0EE094D6-0F58-4860-8B09-B6B0638DA3E4}"/>
              </a:ext>
            </a:extLst>
          </p:cNvPr>
          <p:cNvGrpSpPr>
            <a:grpSpLocks/>
          </p:cNvGrpSpPr>
          <p:nvPr/>
        </p:nvGrpSpPr>
        <p:grpSpPr bwMode="auto">
          <a:xfrm>
            <a:off x="1466850" y="3114675"/>
            <a:ext cx="1981200" cy="1193800"/>
            <a:chOff x="782" y="1820"/>
            <a:chExt cx="1248" cy="752"/>
          </a:xfrm>
        </p:grpSpPr>
        <p:sp>
          <p:nvSpPr>
            <p:cNvPr id="92167" name="AutoShape 7">
              <a:extLst>
                <a:ext uri="{FF2B5EF4-FFF2-40B4-BE49-F238E27FC236}">
                  <a16:creationId xmlns:a16="http://schemas.microsoft.com/office/drawing/2014/main" id="{E44862EA-921C-41F8-9F84-FAC4B105ABB2}"/>
                </a:ext>
              </a:extLst>
            </p:cNvPr>
            <p:cNvSpPr>
              <a:spLocks noChangeAspect="1" noChangeArrowheads="1" noTextEdit="1"/>
            </p:cNvSpPr>
            <p:nvPr/>
          </p:nvSpPr>
          <p:spPr bwMode="auto">
            <a:xfrm>
              <a:off x="782" y="1820"/>
              <a:ext cx="1248"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168" name="Rectangle 8">
              <a:extLst>
                <a:ext uri="{FF2B5EF4-FFF2-40B4-BE49-F238E27FC236}">
                  <a16:creationId xmlns:a16="http://schemas.microsoft.com/office/drawing/2014/main" id="{8CDD0624-C096-478A-87BF-891F8526EFF5}"/>
                </a:ext>
              </a:extLst>
            </p:cNvPr>
            <p:cNvSpPr>
              <a:spLocks noChangeArrowheads="1"/>
            </p:cNvSpPr>
            <p:nvPr/>
          </p:nvSpPr>
          <p:spPr bwMode="auto">
            <a:xfrm>
              <a:off x="796" y="1834"/>
              <a:ext cx="1219" cy="724"/>
            </a:xfrm>
            <a:prstGeom prst="rect">
              <a:avLst/>
            </a:prstGeom>
            <a:solidFill>
              <a:srgbClr val="FFFF66">
                <a:alpha val="42000"/>
              </a:srgbClr>
            </a:solidFill>
            <a:ln w="4763">
              <a:solidFill>
                <a:srgbClr val="000000"/>
              </a:solidFill>
              <a:miter lim="800000"/>
              <a:headEnd/>
              <a:tailEnd/>
            </a:ln>
          </p:spPr>
          <p:txBody>
            <a:bodyPr/>
            <a:lstStyle/>
            <a:p>
              <a:endParaRPr lang="en-GB"/>
            </a:p>
          </p:txBody>
        </p:sp>
        <p:sp>
          <p:nvSpPr>
            <p:cNvPr id="92169" name="Rectangle 9">
              <a:extLst>
                <a:ext uri="{FF2B5EF4-FFF2-40B4-BE49-F238E27FC236}">
                  <a16:creationId xmlns:a16="http://schemas.microsoft.com/office/drawing/2014/main" id="{35F52A62-4151-491C-9668-0715AA0EF4B3}"/>
                </a:ext>
              </a:extLst>
            </p:cNvPr>
            <p:cNvSpPr>
              <a:spLocks noChangeArrowheads="1"/>
            </p:cNvSpPr>
            <p:nvPr/>
          </p:nvSpPr>
          <p:spPr bwMode="auto">
            <a:xfrm>
              <a:off x="910" y="1975"/>
              <a:ext cx="1079" cy="478"/>
            </a:xfrm>
            <a:prstGeom prst="rect">
              <a:avLst/>
            </a:prstGeom>
            <a:solidFill>
              <a:srgbClr val="80808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170" name="Rectangle 10">
              <a:extLst>
                <a:ext uri="{FF2B5EF4-FFF2-40B4-BE49-F238E27FC236}">
                  <a16:creationId xmlns:a16="http://schemas.microsoft.com/office/drawing/2014/main" id="{98D71943-EB83-43E3-9E53-2774250BB1D0}"/>
                </a:ext>
              </a:extLst>
            </p:cNvPr>
            <p:cNvSpPr>
              <a:spLocks noChangeArrowheads="1"/>
            </p:cNvSpPr>
            <p:nvPr/>
          </p:nvSpPr>
          <p:spPr bwMode="auto">
            <a:xfrm>
              <a:off x="910" y="1975"/>
              <a:ext cx="1079" cy="478"/>
            </a:xfrm>
            <a:prstGeom prst="rect">
              <a:avLst/>
            </a:pr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2171" name="Rectangle 11">
              <a:extLst>
                <a:ext uri="{FF2B5EF4-FFF2-40B4-BE49-F238E27FC236}">
                  <a16:creationId xmlns:a16="http://schemas.microsoft.com/office/drawing/2014/main" id="{1F814348-0BF7-41F1-B792-F654C6BD4520}"/>
                </a:ext>
              </a:extLst>
            </p:cNvPr>
            <p:cNvSpPr>
              <a:spLocks noChangeArrowheads="1"/>
            </p:cNvSpPr>
            <p:nvPr/>
          </p:nvSpPr>
          <p:spPr bwMode="auto">
            <a:xfrm>
              <a:off x="926" y="2290"/>
              <a:ext cx="327" cy="163"/>
            </a:xfrm>
            <a:prstGeom prst="rect">
              <a:avLst/>
            </a:prstGeom>
            <a:gradFill rotWithShape="1">
              <a:gsLst>
                <a:gs pos="0">
                  <a:srgbClr val="006600">
                    <a:gamma/>
                    <a:shade val="46275"/>
                    <a:invGamma/>
                  </a:srgbClr>
                </a:gs>
                <a:gs pos="50000">
                  <a:srgbClr val="006600"/>
                </a:gs>
                <a:gs pos="100000">
                  <a:srgbClr val="006600">
                    <a:gamma/>
                    <a:shade val="46275"/>
                    <a:invGamma/>
                  </a:srgbClr>
                </a:gs>
              </a:gsLst>
              <a:lin ang="0" scaled="1"/>
            </a:gradFill>
            <a:ln w="4763">
              <a:solidFill>
                <a:srgbClr val="000000"/>
              </a:solidFill>
              <a:miter lim="800000"/>
              <a:headEnd/>
              <a:tailEnd/>
            </a:ln>
          </p:spPr>
          <p:txBody>
            <a:bodyPr/>
            <a:lstStyle/>
            <a:p>
              <a:endParaRPr lang="en-GB"/>
            </a:p>
          </p:txBody>
        </p:sp>
        <p:sp>
          <p:nvSpPr>
            <p:cNvPr id="92172" name="Rectangle 12">
              <a:extLst>
                <a:ext uri="{FF2B5EF4-FFF2-40B4-BE49-F238E27FC236}">
                  <a16:creationId xmlns:a16="http://schemas.microsoft.com/office/drawing/2014/main" id="{6475FADE-FD8B-4E4C-92BA-B9D35D7EAF3E}"/>
                </a:ext>
              </a:extLst>
            </p:cNvPr>
            <p:cNvSpPr>
              <a:spLocks noChangeArrowheads="1"/>
            </p:cNvSpPr>
            <p:nvPr/>
          </p:nvSpPr>
          <p:spPr bwMode="auto">
            <a:xfrm>
              <a:off x="1285" y="2204"/>
              <a:ext cx="328" cy="249"/>
            </a:xfrm>
            <a:prstGeom prst="rect">
              <a:avLst/>
            </a:prstGeom>
            <a:gradFill rotWithShape="1">
              <a:gsLst>
                <a:gs pos="0">
                  <a:srgbClr val="800000">
                    <a:gamma/>
                    <a:shade val="46275"/>
                    <a:invGamma/>
                  </a:srgbClr>
                </a:gs>
                <a:gs pos="50000">
                  <a:srgbClr val="800000"/>
                </a:gs>
                <a:gs pos="100000">
                  <a:srgbClr val="800000">
                    <a:gamma/>
                    <a:shade val="46275"/>
                    <a:invGamma/>
                  </a:srgbClr>
                </a:gs>
              </a:gsLst>
              <a:lin ang="0" scaled="1"/>
            </a:gradFill>
            <a:ln w="4763">
              <a:solidFill>
                <a:srgbClr val="000000"/>
              </a:solidFill>
              <a:miter lim="800000"/>
              <a:headEnd/>
              <a:tailEnd/>
            </a:ln>
          </p:spPr>
          <p:txBody>
            <a:bodyPr/>
            <a:lstStyle/>
            <a:p>
              <a:endParaRPr lang="en-GB"/>
            </a:p>
          </p:txBody>
        </p:sp>
        <p:sp>
          <p:nvSpPr>
            <p:cNvPr id="92173" name="Rectangle 13">
              <a:extLst>
                <a:ext uri="{FF2B5EF4-FFF2-40B4-BE49-F238E27FC236}">
                  <a16:creationId xmlns:a16="http://schemas.microsoft.com/office/drawing/2014/main" id="{F999D019-4FAF-4A5F-B420-36B70C3E27A5}"/>
                </a:ext>
              </a:extLst>
            </p:cNvPr>
            <p:cNvSpPr>
              <a:spLocks noChangeArrowheads="1"/>
            </p:cNvSpPr>
            <p:nvPr/>
          </p:nvSpPr>
          <p:spPr bwMode="auto">
            <a:xfrm>
              <a:off x="1633" y="2302"/>
              <a:ext cx="327" cy="153"/>
            </a:xfrm>
            <a:prstGeom prst="rect">
              <a:avLst/>
            </a:prstGeom>
            <a:gradFill rotWithShape="1">
              <a:gsLst>
                <a:gs pos="0">
                  <a:srgbClr val="0000CC">
                    <a:gamma/>
                    <a:shade val="46275"/>
                    <a:invGamma/>
                  </a:srgbClr>
                </a:gs>
                <a:gs pos="50000">
                  <a:srgbClr val="0000CC"/>
                </a:gs>
                <a:gs pos="100000">
                  <a:srgbClr val="0000CC">
                    <a:gamma/>
                    <a:shade val="46275"/>
                    <a:invGamma/>
                  </a:srgbClr>
                </a:gs>
              </a:gsLst>
              <a:lin ang="0" scaled="1"/>
            </a:gradFill>
            <a:ln w="4763">
              <a:solidFill>
                <a:srgbClr val="000000"/>
              </a:solidFill>
              <a:miter lim="800000"/>
              <a:headEnd/>
              <a:tailEnd/>
            </a:ln>
          </p:spPr>
          <p:txBody>
            <a:bodyPr/>
            <a:lstStyle/>
            <a:p>
              <a:endParaRPr lang="en-GB"/>
            </a:p>
          </p:txBody>
        </p:sp>
        <p:sp>
          <p:nvSpPr>
            <p:cNvPr id="92174" name="Line 14">
              <a:extLst>
                <a:ext uri="{FF2B5EF4-FFF2-40B4-BE49-F238E27FC236}">
                  <a16:creationId xmlns:a16="http://schemas.microsoft.com/office/drawing/2014/main" id="{0AFD3DED-164F-4C2A-AEDF-6657EA9C12C6}"/>
                </a:ext>
              </a:extLst>
            </p:cNvPr>
            <p:cNvSpPr>
              <a:spLocks noChangeShapeType="1"/>
            </p:cNvSpPr>
            <p:nvPr/>
          </p:nvSpPr>
          <p:spPr bwMode="auto">
            <a:xfrm>
              <a:off x="910" y="1975"/>
              <a:ext cx="1" cy="4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75" name="Line 15">
              <a:extLst>
                <a:ext uri="{FF2B5EF4-FFF2-40B4-BE49-F238E27FC236}">
                  <a16:creationId xmlns:a16="http://schemas.microsoft.com/office/drawing/2014/main" id="{E4CBB57D-4D8A-49B0-B73B-A0B17635C149}"/>
                </a:ext>
              </a:extLst>
            </p:cNvPr>
            <p:cNvSpPr>
              <a:spLocks noChangeShapeType="1"/>
            </p:cNvSpPr>
            <p:nvPr/>
          </p:nvSpPr>
          <p:spPr bwMode="auto">
            <a:xfrm>
              <a:off x="899" y="24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76" name="Line 16">
              <a:extLst>
                <a:ext uri="{FF2B5EF4-FFF2-40B4-BE49-F238E27FC236}">
                  <a16:creationId xmlns:a16="http://schemas.microsoft.com/office/drawing/2014/main" id="{C094FDF7-88AB-43FF-993C-33ACF52E9B2A}"/>
                </a:ext>
              </a:extLst>
            </p:cNvPr>
            <p:cNvSpPr>
              <a:spLocks noChangeShapeType="1"/>
            </p:cNvSpPr>
            <p:nvPr/>
          </p:nvSpPr>
          <p:spPr bwMode="auto">
            <a:xfrm>
              <a:off x="899" y="240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77" name="Line 17">
              <a:extLst>
                <a:ext uri="{FF2B5EF4-FFF2-40B4-BE49-F238E27FC236}">
                  <a16:creationId xmlns:a16="http://schemas.microsoft.com/office/drawing/2014/main" id="{62A6AC07-DF17-4636-9579-F647E24CFB3D}"/>
                </a:ext>
              </a:extLst>
            </p:cNvPr>
            <p:cNvSpPr>
              <a:spLocks noChangeShapeType="1"/>
            </p:cNvSpPr>
            <p:nvPr/>
          </p:nvSpPr>
          <p:spPr bwMode="auto">
            <a:xfrm>
              <a:off x="899" y="2357"/>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78" name="Line 18">
              <a:extLst>
                <a:ext uri="{FF2B5EF4-FFF2-40B4-BE49-F238E27FC236}">
                  <a16:creationId xmlns:a16="http://schemas.microsoft.com/office/drawing/2014/main" id="{2ED6CBFC-5E5D-44FD-9917-BDBF5BC23927}"/>
                </a:ext>
              </a:extLst>
            </p:cNvPr>
            <p:cNvSpPr>
              <a:spLocks noChangeShapeType="1"/>
            </p:cNvSpPr>
            <p:nvPr/>
          </p:nvSpPr>
          <p:spPr bwMode="auto">
            <a:xfrm>
              <a:off x="899" y="231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79" name="Line 19">
              <a:extLst>
                <a:ext uri="{FF2B5EF4-FFF2-40B4-BE49-F238E27FC236}">
                  <a16:creationId xmlns:a16="http://schemas.microsoft.com/office/drawing/2014/main" id="{30146026-63F4-4F89-971D-3562571C53D1}"/>
                </a:ext>
              </a:extLst>
            </p:cNvPr>
            <p:cNvSpPr>
              <a:spLocks noChangeShapeType="1"/>
            </p:cNvSpPr>
            <p:nvPr/>
          </p:nvSpPr>
          <p:spPr bwMode="auto">
            <a:xfrm>
              <a:off x="899" y="22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0" name="Line 20">
              <a:extLst>
                <a:ext uri="{FF2B5EF4-FFF2-40B4-BE49-F238E27FC236}">
                  <a16:creationId xmlns:a16="http://schemas.microsoft.com/office/drawing/2014/main" id="{33F96520-B855-4758-A5B1-29CCDFDA34EC}"/>
                </a:ext>
              </a:extLst>
            </p:cNvPr>
            <p:cNvSpPr>
              <a:spLocks noChangeShapeType="1"/>
            </p:cNvSpPr>
            <p:nvPr/>
          </p:nvSpPr>
          <p:spPr bwMode="auto">
            <a:xfrm>
              <a:off x="899" y="221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1" name="Line 21">
              <a:extLst>
                <a:ext uri="{FF2B5EF4-FFF2-40B4-BE49-F238E27FC236}">
                  <a16:creationId xmlns:a16="http://schemas.microsoft.com/office/drawing/2014/main" id="{75AC48BE-0E84-424E-8AE0-5B7FCAB228B8}"/>
                </a:ext>
              </a:extLst>
            </p:cNvPr>
            <p:cNvSpPr>
              <a:spLocks noChangeShapeType="1"/>
            </p:cNvSpPr>
            <p:nvPr/>
          </p:nvSpPr>
          <p:spPr bwMode="auto">
            <a:xfrm>
              <a:off x="899" y="2166"/>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2" name="Line 22">
              <a:extLst>
                <a:ext uri="{FF2B5EF4-FFF2-40B4-BE49-F238E27FC236}">
                  <a16:creationId xmlns:a16="http://schemas.microsoft.com/office/drawing/2014/main" id="{79349BE7-08F9-4316-A3F8-A1CE10D7EB77}"/>
                </a:ext>
              </a:extLst>
            </p:cNvPr>
            <p:cNvSpPr>
              <a:spLocks noChangeShapeType="1"/>
            </p:cNvSpPr>
            <p:nvPr/>
          </p:nvSpPr>
          <p:spPr bwMode="auto">
            <a:xfrm>
              <a:off x="899" y="2118"/>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3" name="Line 23">
              <a:extLst>
                <a:ext uri="{FF2B5EF4-FFF2-40B4-BE49-F238E27FC236}">
                  <a16:creationId xmlns:a16="http://schemas.microsoft.com/office/drawing/2014/main" id="{D8B57BA0-9BDC-40F6-B384-8F82DCE8ECA8}"/>
                </a:ext>
              </a:extLst>
            </p:cNvPr>
            <p:cNvSpPr>
              <a:spLocks noChangeShapeType="1"/>
            </p:cNvSpPr>
            <p:nvPr/>
          </p:nvSpPr>
          <p:spPr bwMode="auto">
            <a:xfrm>
              <a:off x="899" y="2071"/>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4" name="Line 24">
              <a:extLst>
                <a:ext uri="{FF2B5EF4-FFF2-40B4-BE49-F238E27FC236}">
                  <a16:creationId xmlns:a16="http://schemas.microsoft.com/office/drawing/2014/main" id="{7BE40401-62D9-4098-9ACE-CF06EC56A8F5}"/>
                </a:ext>
              </a:extLst>
            </p:cNvPr>
            <p:cNvSpPr>
              <a:spLocks noChangeShapeType="1"/>
            </p:cNvSpPr>
            <p:nvPr/>
          </p:nvSpPr>
          <p:spPr bwMode="auto">
            <a:xfrm>
              <a:off x="899" y="202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5" name="Line 25">
              <a:extLst>
                <a:ext uri="{FF2B5EF4-FFF2-40B4-BE49-F238E27FC236}">
                  <a16:creationId xmlns:a16="http://schemas.microsoft.com/office/drawing/2014/main" id="{AD3A465F-7F0A-4F59-806F-2D3D5F07FFA8}"/>
                </a:ext>
              </a:extLst>
            </p:cNvPr>
            <p:cNvSpPr>
              <a:spLocks noChangeShapeType="1"/>
            </p:cNvSpPr>
            <p:nvPr/>
          </p:nvSpPr>
          <p:spPr bwMode="auto">
            <a:xfrm>
              <a:off x="899" y="197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6" name="Line 26">
              <a:extLst>
                <a:ext uri="{FF2B5EF4-FFF2-40B4-BE49-F238E27FC236}">
                  <a16:creationId xmlns:a16="http://schemas.microsoft.com/office/drawing/2014/main" id="{D3AB628D-182C-43B8-922E-296B39091AF2}"/>
                </a:ext>
              </a:extLst>
            </p:cNvPr>
            <p:cNvSpPr>
              <a:spLocks noChangeShapeType="1"/>
            </p:cNvSpPr>
            <p:nvPr/>
          </p:nvSpPr>
          <p:spPr bwMode="auto">
            <a:xfrm>
              <a:off x="910" y="2453"/>
              <a:ext cx="10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7" name="Line 27">
              <a:extLst>
                <a:ext uri="{FF2B5EF4-FFF2-40B4-BE49-F238E27FC236}">
                  <a16:creationId xmlns:a16="http://schemas.microsoft.com/office/drawing/2014/main" id="{D1CC03D4-0F3E-4638-8C67-BD0034F49F3D}"/>
                </a:ext>
              </a:extLst>
            </p:cNvPr>
            <p:cNvSpPr>
              <a:spLocks noChangeShapeType="1"/>
            </p:cNvSpPr>
            <p:nvPr/>
          </p:nvSpPr>
          <p:spPr bwMode="auto">
            <a:xfrm flipV="1">
              <a:off x="910" y="2453"/>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8" name="Line 28">
              <a:extLst>
                <a:ext uri="{FF2B5EF4-FFF2-40B4-BE49-F238E27FC236}">
                  <a16:creationId xmlns:a16="http://schemas.microsoft.com/office/drawing/2014/main" id="{27C3628A-97F1-4C91-B21D-A929CC5B0D6D}"/>
                </a:ext>
              </a:extLst>
            </p:cNvPr>
            <p:cNvSpPr>
              <a:spLocks noChangeShapeType="1"/>
            </p:cNvSpPr>
            <p:nvPr/>
          </p:nvSpPr>
          <p:spPr bwMode="auto">
            <a:xfrm flipV="1">
              <a:off x="1269" y="2453"/>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89" name="Line 29">
              <a:extLst>
                <a:ext uri="{FF2B5EF4-FFF2-40B4-BE49-F238E27FC236}">
                  <a16:creationId xmlns:a16="http://schemas.microsoft.com/office/drawing/2014/main" id="{52659AD8-DB87-4B43-96B3-19B80566B4D5}"/>
                </a:ext>
              </a:extLst>
            </p:cNvPr>
            <p:cNvSpPr>
              <a:spLocks noChangeShapeType="1"/>
            </p:cNvSpPr>
            <p:nvPr/>
          </p:nvSpPr>
          <p:spPr bwMode="auto">
            <a:xfrm flipV="1">
              <a:off x="1629" y="2453"/>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90" name="Line 30">
              <a:extLst>
                <a:ext uri="{FF2B5EF4-FFF2-40B4-BE49-F238E27FC236}">
                  <a16:creationId xmlns:a16="http://schemas.microsoft.com/office/drawing/2014/main" id="{7BD56421-CCC2-4256-940D-2012AE74A249}"/>
                </a:ext>
              </a:extLst>
            </p:cNvPr>
            <p:cNvSpPr>
              <a:spLocks noChangeShapeType="1"/>
            </p:cNvSpPr>
            <p:nvPr/>
          </p:nvSpPr>
          <p:spPr bwMode="auto">
            <a:xfrm flipV="1">
              <a:off x="1989" y="2453"/>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191" name="Rectangle 31">
              <a:extLst>
                <a:ext uri="{FF2B5EF4-FFF2-40B4-BE49-F238E27FC236}">
                  <a16:creationId xmlns:a16="http://schemas.microsoft.com/office/drawing/2014/main" id="{BE23D1DC-4EA3-4DE9-AAD4-6CA4C3419504}"/>
                </a:ext>
              </a:extLst>
            </p:cNvPr>
            <p:cNvSpPr>
              <a:spLocks noChangeArrowheads="1"/>
            </p:cNvSpPr>
            <p:nvPr/>
          </p:nvSpPr>
          <p:spPr bwMode="auto">
            <a:xfrm>
              <a:off x="847" y="2415"/>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0</a:t>
              </a:r>
              <a:endParaRPr lang="en-GB" altLang="en-US" sz="600" b="1"/>
            </a:p>
          </p:txBody>
        </p:sp>
        <p:sp>
          <p:nvSpPr>
            <p:cNvPr id="92192" name="Rectangle 32">
              <a:extLst>
                <a:ext uri="{FF2B5EF4-FFF2-40B4-BE49-F238E27FC236}">
                  <a16:creationId xmlns:a16="http://schemas.microsoft.com/office/drawing/2014/main" id="{E2F15F6F-C056-40FA-B095-614752359080}"/>
                </a:ext>
              </a:extLst>
            </p:cNvPr>
            <p:cNvSpPr>
              <a:spLocks noChangeArrowheads="1"/>
            </p:cNvSpPr>
            <p:nvPr/>
          </p:nvSpPr>
          <p:spPr bwMode="auto">
            <a:xfrm>
              <a:off x="828" y="231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20</a:t>
              </a:r>
              <a:endParaRPr lang="en-GB" altLang="en-US" sz="600" b="1"/>
            </a:p>
          </p:txBody>
        </p:sp>
        <p:sp>
          <p:nvSpPr>
            <p:cNvPr id="92193" name="Rectangle 33">
              <a:extLst>
                <a:ext uri="{FF2B5EF4-FFF2-40B4-BE49-F238E27FC236}">
                  <a16:creationId xmlns:a16="http://schemas.microsoft.com/office/drawing/2014/main" id="{AEA864FB-1CF0-4578-A722-D747D6894F3D}"/>
                </a:ext>
              </a:extLst>
            </p:cNvPr>
            <p:cNvSpPr>
              <a:spLocks noChangeArrowheads="1"/>
            </p:cNvSpPr>
            <p:nvPr/>
          </p:nvSpPr>
          <p:spPr bwMode="auto">
            <a:xfrm>
              <a:off x="828" y="2223"/>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40</a:t>
              </a:r>
              <a:endParaRPr lang="en-GB" altLang="en-US" sz="600" b="1"/>
            </a:p>
          </p:txBody>
        </p:sp>
        <p:sp>
          <p:nvSpPr>
            <p:cNvPr id="92194" name="Rectangle 34">
              <a:extLst>
                <a:ext uri="{FF2B5EF4-FFF2-40B4-BE49-F238E27FC236}">
                  <a16:creationId xmlns:a16="http://schemas.microsoft.com/office/drawing/2014/main" id="{AC1E7500-4141-4176-9C54-2024B95C5C79}"/>
                </a:ext>
              </a:extLst>
            </p:cNvPr>
            <p:cNvSpPr>
              <a:spLocks noChangeArrowheads="1"/>
            </p:cNvSpPr>
            <p:nvPr/>
          </p:nvSpPr>
          <p:spPr bwMode="auto">
            <a:xfrm>
              <a:off x="828" y="212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60</a:t>
              </a:r>
              <a:endParaRPr lang="en-GB" altLang="en-US" sz="600" b="1"/>
            </a:p>
          </p:txBody>
        </p:sp>
        <p:sp>
          <p:nvSpPr>
            <p:cNvPr id="92195" name="Rectangle 35">
              <a:extLst>
                <a:ext uri="{FF2B5EF4-FFF2-40B4-BE49-F238E27FC236}">
                  <a16:creationId xmlns:a16="http://schemas.microsoft.com/office/drawing/2014/main" id="{C6348E70-5E29-4E73-8746-3C7E5B8FE406}"/>
                </a:ext>
              </a:extLst>
            </p:cNvPr>
            <p:cNvSpPr>
              <a:spLocks noChangeArrowheads="1"/>
            </p:cNvSpPr>
            <p:nvPr/>
          </p:nvSpPr>
          <p:spPr bwMode="auto">
            <a:xfrm>
              <a:off x="828" y="2033"/>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80</a:t>
              </a:r>
              <a:endParaRPr lang="en-GB" altLang="en-US" sz="600" b="1"/>
            </a:p>
          </p:txBody>
        </p:sp>
        <p:sp>
          <p:nvSpPr>
            <p:cNvPr id="92196" name="Rectangle 36">
              <a:extLst>
                <a:ext uri="{FF2B5EF4-FFF2-40B4-BE49-F238E27FC236}">
                  <a16:creationId xmlns:a16="http://schemas.microsoft.com/office/drawing/2014/main" id="{A97E2E35-29DA-4E82-8707-A6035FED187B}"/>
                </a:ext>
              </a:extLst>
            </p:cNvPr>
            <p:cNvSpPr>
              <a:spLocks noChangeArrowheads="1"/>
            </p:cNvSpPr>
            <p:nvPr/>
          </p:nvSpPr>
          <p:spPr bwMode="auto">
            <a:xfrm>
              <a:off x="810" y="1937"/>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100</a:t>
              </a:r>
              <a:endParaRPr lang="en-GB" altLang="en-US" sz="600" b="1"/>
            </a:p>
          </p:txBody>
        </p:sp>
        <p:sp>
          <p:nvSpPr>
            <p:cNvPr id="92197" name="Rectangle 37">
              <a:extLst>
                <a:ext uri="{FF2B5EF4-FFF2-40B4-BE49-F238E27FC236}">
                  <a16:creationId xmlns:a16="http://schemas.microsoft.com/office/drawing/2014/main" id="{BBA2B519-A7AD-4571-9CB5-1DD27FD55D4F}"/>
                </a:ext>
              </a:extLst>
            </p:cNvPr>
            <p:cNvSpPr>
              <a:spLocks noChangeArrowheads="1"/>
            </p:cNvSpPr>
            <p:nvPr/>
          </p:nvSpPr>
          <p:spPr bwMode="auto">
            <a:xfrm>
              <a:off x="981" y="2289"/>
              <a:ext cx="2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90000"/>
                </a:lnSpc>
              </a:pPr>
              <a:r>
                <a:rPr lang="en-GB" altLang="en-US" sz="900" b="1">
                  <a:solidFill>
                    <a:schemeClr val="bg1"/>
                  </a:solidFill>
                </a:rPr>
                <a:t>Fixed</a:t>
              </a:r>
            </a:p>
            <a:p>
              <a:pPr>
                <a:lnSpc>
                  <a:spcPct val="90000"/>
                </a:lnSpc>
              </a:pPr>
              <a:r>
                <a:rPr lang="en-GB" altLang="en-US" sz="900" b="1">
                  <a:solidFill>
                    <a:schemeClr val="bg1"/>
                  </a:solidFill>
                </a:rPr>
                <a:t>34%</a:t>
              </a:r>
            </a:p>
          </p:txBody>
        </p:sp>
        <p:sp>
          <p:nvSpPr>
            <p:cNvPr id="92198" name="Rectangle 38">
              <a:extLst>
                <a:ext uri="{FF2B5EF4-FFF2-40B4-BE49-F238E27FC236}">
                  <a16:creationId xmlns:a16="http://schemas.microsoft.com/office/drawing/2014/main" id="{8EEFEC2B-119B-41AB-9E9D-F1C4A0D82F9A}"/>
                </a:ext>
              </a:extLst>
            </p:cNvPr>
            <p:cNvSpPr>
              <a:spLocks noChangeArrowheads="1"/>
            </p:cNvSpPr>
            <p:nvPr/>
          </p:nvSpPr>
          <p:spPr bwMode="auto">
            <a:xfrm>
              <a:off x="1333" y="2243"/>
              <a:ext cx="22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900" b="1">
                  <a:solidFill>
                    <a:schemeClr val="bg1"/>
                  </a:solidFill>
                </a:rPr>
                <a:t>Mobile</a:t>
              </a:r>
            </a:p>
            <a:p>
              <a:r>
                <a:rPr lang="en-GB" altLang="en-US" sz="900" b="1">
                  <a:solidFill>
                    <a:schemeClr val="bg1"/>
                  </a:solidFill>
                </a:rPr>
                <a:t>52%</a:t>
              </a:r>
            </a:p>
          </p:txBody>
        </p:sp>
        <p:sp>
          <p:nvSpPr>
            <p:cNvPr id="92199" name="Rectangle 39">
              <a:extLst>
                <a:ext uri="{FF2B5EF4-FFF2-40B4-BE49-F238E27FC236}">
                  <a16:creationId xmlns:a16="http://schemas.microsoft.com/office/drawing/2014/main" id="{0FE58D5D-9D8A-4C38-A977-0633DB144136}"/>
                </a:ext>
              </a:extLst>
            </p:cNvPr>
            <p:cNvSpPr>
              <a:spLocks noChangeArrowheads="1"/>
            </p:cNvSpPr>
            <p:nvPr/>
          </p:nvSpPr>
          <p:spPr bwMode="auto">
            <a:xfrm>
              <a:off x="1661" y="23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GB" altLang="en-US" sz="900" b="1">
                  <a:solidFill>
                    <a:schemeClr val="bg1"/>
                  </a:solidFill>
                </a:rPr>
                <a:t>Internet</a:t>
              </a:r>
            </a:p>
            <a:p>
              <a:pPr>
                <a:lnSpc>
                  <a:spcPct val="90000"/>
                </a:lnSpc>
              </a:pPr>
              <a:r>
                <a:rPr lang="en-GB" altLang="en-US" sz="900" b="1">
                  <a:solidFill>
                    <a:schemeClr val="bg1"/>
                  </a:solidFill>
                </a:rPr>
                <a:t>32%</a:t>
              </a:r>
            </a:p>
          </p:txBody>
        </p:sp>
      </p:grpSp>
      <p:grpSp>
        <p:nvGrpSpPr>
          <p:cNvPr id="92334" name="Group 174">
            <a:extLst>
              <a:ext uri="{FF2B5EF4-FFF2-40B4-BE49-F238E27FC236}">
                <a16:creationId xmlns:a16="http://schemas.microsoft.com/office/drawing/2014/main" id="{79D7625B-0A9A-480B-87A7-4D35BFA6F04B}"/>
              </a:ext>
            </a:extLst>
          </p:cNvPr>
          <p:cNvGrpSpPr>
            <a:grpSpLocks/>
          </p:cNvGrpSpPr>
          <p:nvPr/>
        </p:nvGrpSpPr>
        <p:grpSpPr bwMode="auto">
          <a:xfrm>
            <a:off x="6176963" y="2214563"/>
            <a:ext cx="2416175" cy="1123950"/>
            <a:chOff x="3891" y="1395"/>
            <a:chExt cx="1522" cy="708"/>
          </a:xfrm>
        </p:grpSpPr>
        <p:grpSp>
          <p:nvGrpSpPr>
            <p:cNvPr id="92201" name="Group 41">
              <a:extLst>
                <a:ext uri="{FF2B5EF4-FFF2-40B4-BE49-F238E27FC236}">
                  <a16:creationId xmlns:a16="http://schemas.microsoft.com/office/drawing/2014/main" id="{6C4F4182-FD3E-4FD1-A1A7-A003EDB389B8}"/>
                </a:ext>
              </a:extLst>
            </p:cNvPr>
            <p:cNvGrpSpPr>
              <a:grpSpLocks/>
            </p:cNvGrpSpPr>
            <p:nvPr/>
          </p:nvGrpSpPr>
          <p:grpSpPr bwMode="auto">
            <a:xfrm>
              <a:off x="3986" y="1395"/>
              <a:ext cx="1234" cy="708"/>
              <a:chOff x="2582" y="1295"/>
              <a:chExt cx="1234" cy="708"/>
            </a:xfrm>
          </p:grpSpPr>
          <p:sp>
            <p:nvSpPr>
              <p:cNvPr id="92202" name="Rectangle 42">
                <a:extLst>
                  <a:ext uri="{FF2B5EF4-FFF2-40B4-BE49-F238E27FC236}">
                    <a16:creationId xmlns:a16="http://schemas.microsoft.com/office/drawing/2014/main" id="{55046A00-DCFB-4FBC-A97A-05C9418D90F3}"/>
                  </a:ext>
                </a:extLst>
              </p:cNvPr>
              <p:cNvSpPr>
                <a:spLocks noChangeArrowheads="1"/>
              </p:cNvSpPr>
              <p:nvPr/>
            </p:nvSpPr>
            <p:spPr bwMode="auto">
              <a:xfrm>
                <a:off x="2582" y="1295"/>
                <a:ext cx="1234" cy="708"/>
              </a:xfrm>
              <a:prstGeom prst="rect">
                <a:avLst/>
              </a:prstGeom>
              <a:solidFill>
                <a:srgbClr val="FFFF66">
                  <a:alpha val="45000"/>
                </a:srgbClr>
              </a:solidFill>
              <a:ln w="4763">
                <a:solidFill>
                  <a:srgbClr val="000000"/>
                </a:solidFill>
                <a:miter lim="800000"/>
                <a:headEnd/>
                <a:tailEnd/>
              </a:ln>
            </p:spPr>
            <p:txBody>
              <a:bodyPr/>
              <a:lstStyle/>
              <a:p>
                <a:endParaRPr lang="en-GB"/>
              </a:p>
            </p:txBody>
          </p:sp>
          <p:sp>
            <p:nvSpPr>
              <p:cNvPr id="92203" name="Rectangle 43">
                <a:extLst>
                  <a:ext uri="{FF2B5EF4-FFF2-40B4-BE49-F238E27FC236}">
                    <a16:creationId xmlns:a16="http://schemas.microsoft.com/office/drawing/2014/main" id="{AD56F57D-5012-49BF-BD94-CC5F8141110E}"/>
                  </a:ext>
                </a:extLst>
              </p:cNvPr>
              <p:cNvSpPr>
                <a:spLocks noChangeArrowheads="1"/>
              </p:cNvSpPr>
              <p:nvPr/>
            </p:nvSpPr>
            <p:spPr bwMode="auto">
              <a:xfrm>
                <a:off x="2725" y="1360"/>
                <a:ext cx="1021" cy="540"/>
              </a:xfrm>
              <a:prstGeom prst="rect">
                <a:avLst/>
              </a:prstGeom>
              <a:solidFill>
                <a:srgbClr val="C0C0C0">
                  <a:alpha val="42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204" name="Line 44">
                <a:extLst>
                  <a:ext uri="{FF2B5EF4-FFF2-40B4-BE49-F238E27FC236}">
                    <a16:creationId xmlns:a16="http://schemas.microsoft.com/office/drawing/2014/main" id="{72844296-89A0-4E1F-9593-22490F4C2538}"/>
                  </a:ext>
                </a:extLst>
              </p:cNvPr>
              <p:cNvSpPr>
                <a:spLocks noChangeShapeType="1"/>
              </p:cNvSpPr>
              <p:nvPr/>
            </p:nvSpPr>
            <p:spPr bwMode="auto">
              <a:xfrm>
                <a:off x="2725" y="1360"/>
                <a:ext cx="10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05" name="Rectangle 45">
                <a:extLst>
                  <a:ext uri="{FF2B5EF4-FFF2-40B4-BE49-F238E27FC236}">
                    <a16:creationId xmlns:a16="http://schemas.microsoft.com/office/drawing/2014/main" id="{3AC4AB7F-B82B-4A35-87AD-78949210D9F2}"/>
                  </a:ext>
                </a:extLst>
              </p:cNvPr>
              <p:cNvSpPr>
                <a:spLocks noChangeArrowheads="1"/>
              </p:cNvSpPr>
              <p:nvPr/>
            </p:nvSpPr>
            <p:spPr bwMode="auto">
              <a:xfrm>
                <a:off x="2725" y="1360"/>
                <a:ext cx="1021" cy="540"/>
              </a:xfrm>
              <a:prstGeom prst="rect">
                <a:avLst/>
              </a:pr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2206" name="Rectangle 46">
                <a:extLst>
                  <a:ext uri="{FF2B5EF4-FFF2-40B4-BE49-F238E27FC236}">
                    <a16:creationId xmlns:a16="http://schemas.microsoft.com/office/drawing/2014/main" id="{C5C859A8-1FE2-48E4-B86E-E3A21FBAB5D4}"/>
                  </a:ext>
                </a:extLst>
              </p:cNvPr>
              <p:cNvSpPr>
                <a:spLocks noChangeArrowheads="1"/>
              </p:cNvSpPr>
              <p:nvPr/>
            </p:nvSpPr>
            <p:spPr bwMode="auto">
              <a:xfrm>
                <a:off x="2740" y="1814"/>
                <a:ext cx="310" cy="86"/>
              </a:xfrm>
              <a:prstGeom prst="rect">
                <a:avLst/>
              </a:prstGeom>
              <a:gradFill rotWithShape="1">
                <a:gsLst>
                  <a:gs pos="0">
                    <a:srgbClr val="006600">
                      <a:gamma/>
                      <a:shade val="46275"/>
                      <a:invGamma/>
                    </a:srgbClr>
                  </a:gs>
                  <a:gs pos="50000">
                    <a:srgbClr val="006600"/>
                  </a:gs>
                  <a:gs pos="100000">
                    <a:srgbClr val="006600">
                      <a:gamma/>
                      <a:shade val="46275"/>
                      <a:invGamma/>
                    </a:srgbClr>
                  </a:gs>
                </a:gsLst>
                <a:lin ang="0" scaled="1"/>
              </a:gradFill>
              <a:ln w="4826">
                <a:solidFill>
                  <a:srgbClr val="000000"/>
                </a:solidFill>
                <a:miter lim="800000"/>
                <a:headEnd/>
                <a:tailEnd/>
              </a:ln>
            </p:spPr>
            <p:txBody>
              <a:bodyPr/>
              <a:lstStyle/>
              <a:p>
                <a:endParaRPr lang="en-GB"/>
              </a:p>
            </p:txBody>
          </p:sp>
          <p:sp>
            <p:nvSpPr>
              <p:cNvPr id="92207" name="Rectangle 47">
                <a:extLst>
                  <a:ext uri="{FF2B5EF4-FFF2-40B4-BE49-F238E27FC236}">
                    <a16:creationId xmlns:a16="http://schemas.microsoft.com/office/drawing/2014/main" id="{8F14DC98-3B2C-4F6E-B3DD-AAB9276248C0}"/>
                  </a:ext>
                </a:extLst>
              </p:cNvPr>
              <p:cNvSpPr>
                <a:spLocks noChangeArrowheads="1"/>
              </p:cNvSpPr>
              <p:nvPr/>
            </p:nvSpPr>
            <p:spPr bwMode="auto">
              <a:xfrm>
                <a:off x="3081" y="1776"/>
                <a:ext cx="309" cy="124"/>
              </a:xfrm>
              <a:prstGeom prst="rect">
                <a:avLst/>
              </a:prstGeom>
              <a:gradFill rotWithShape="1">
                <a:gsLst>
                  <a:gs pos="0">
                    <a:srgbClr val="800000">
                      <a:gamma/>
                      <a:shade val="46275"/>
                      <a:invGamma/>
                    </a:srgbClr>
                  </a:gs>
                  <a:gs pos="50000">
                    <a:srgbClr val="800000"/>
                  </a:gs>
                  <a:gs pos="100000">
                    <a:srgbClr val="800000">
                      <a:gamma/>
                      <a:shade val="46275"/>
                      <a:invGamma/>
                    </a:srgbClr>
                  </a:gs>
                </a:gsLst>
                <a:lin ang="0" scaled="1"/>
              </a:gradFill>
              <a:ln w="4826">
                <a:solidFill>
                  <a:srgbClr val="000000"/>
                </a:solidFill>
                <a:miter lim="800000"/>
                <a:headEnd/>
                <a:tailEnd/>
              </a:ln>
            </p:spPr>
            <p:txBody>
              <a:bodyPr/>
              <a:lstStyle/>
              <a:p>
                <a:endParaRPr lang="en-GB"/>
              </a:p>
            </p:txBody>
          </p:sp>
          <p:sp>
            <p:nvSpPr>
              <p:cNvPr id="92208" name="Rectangle 48">
                <a:extLst>
                  <a:ext uri="{FF2B5EF4-FFF2-40B4-BE49-F238E27FC236}">
                    <a16:creationId xmlns:a16="http://schemas.microsoft.com/office/drawing/2014/main" id="{0A412F9E-3CA4-4E30-B86C-143A98CFD28C}"/>
                  </a:ext>
                </a:extLst>
              </p:cNvPr>
              <p:cNvSpPr>
                <a:spLocks noChangeArrowheads="1"/>
              </p:cNvSpPr>
              <p:nvPr/>
            </p:nvSpPr>
            <p:spPr bwMode="auto">
              <a:xfrm>
                <a:off x="3421" y="1846"/>
                <a:ext cx="310" cy="54"/>
              </a:xfrm>
              <a:prstGeom prst="rect">
                <a:avLst/>
              </a:prstGeom>
              <a:gradFill rotWithShape="1">
                <a:gsLst>
                  <a:gs pos="0">
                    <a:srgbClr val="0000CC">
                      <a:gamma/>
                      <a:shade val="46275"/>
                      <a:invGamma/>
                    </a:srgbClr>
                  </a:gs>
                  <a:gs pos="50000">
                    <a:srgbClr val="0000CC"/>
                  </a:gs>
                  <a:gs pos="100000">
                    <a:srgbClr val="0000CC">
                      <a:gamma/>
                      <a:shade val="46275"/>
                      <a:invGamma/>
                    </a:srgbClr>
                  </a:gs>
                </a:gsLst>
                <a:lin ang="0" scaled="1"/>
              </a:gradFill>
              <a:ln w="4826">
                <a:solidFill>
                  <a:srgbClr val="000000"/>
                </a:solidFill>
                <a:miter lim="800000"/>
                <a:headEnd/>
                <a:tailEnd/>
              </a:ln>
            </p:spPr>
            <p:txBody>
              <a:bodyPr/>
              <a:lstStyle/>
              <a:p>
                <a:endParaRPr lang="en-GB"/>
              </a:p>
            </p:txBody>
          </p:sp>
          <p:sp>
            <p:nvSpPr>
              <p:cNvPr id="92209" name="Line 49">
                <a:extLst>
                  <a:ext uri="{FF2B5EF4-FFF2-40B4-BE49-F238E27FC236}">
                    <a16:creationId xmlns:a16="http://schemas.microsoft.com/office/drawing/2014/main" id="{E389BB4B-E611-47F0-878F-A6AE8DB46C1E}"/>
                  </a:ext>
                </a:extLst>
              </p:cNvPr>
              <p:cNvSpPr>
                <a:spLocks noChangeShapeType="1"/>
              </p:cNvSpPr>
              <p:nvPr/>
            </p:nvSpPr>
            <p:spPr bwMode="auto">
              <a:xfrm>
                <a:off x="2725" y="1360"/>
                <a:ext cx="1" cy="5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0" name="Line 50">
                <a:extLst>
                  <a:ext uri="{FF2B5EF4-FFF2-40B4-BE49-F238E27FC236}">
                    <a16:creationId xmlns:a16="http://schemas.microsoft.com/office/drawing/2014/main" id="{ADD712CD-E9C9-4C92-943E-EC2FD48B3611}"/>
                  </a:ext>
                </a:extLst>
              </p:cNvPr>
              <p:cNvSpPr>
                <a:spLocks noChangeShapeType="1"/>
              </p:cNvSpPr>
              <p:nvPr/>
            </p:nvSpPr>
            <p:spPr bwMode="auto">
              <a:xfrm>
                <a:off x="2711" y="1900"/>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1" name="Line 51">
                <a:extLst>
                  <a:ext uri="{FF2B5EF4-FFF2-40B4-BE49-F238E27FC236}">
                    <a16:creationId xmlns:a16="http://schemas.microsoft.com/office/drawing/2014/main" id="{1D939B4C-639F-4842-B293-47733A9E07CF}"/>
                  </a:ext>
                </a:extLst>
              </p:cNvPr>
              <p:cNvSpPr>
                <a:spLocks noChangeShapeType="1"/>
              </p:cNvSpPr>
              <p:nvPr/>
            </p:nvSpPr>
            <p:spPr bwMode="auto">
              <a:xfrm>
                <a:off x="2711" y="1792"/>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2" name="Line 52">
                <a:extLst>
                  <a:ext uri="{FF2B5EF4-FFF2-40B4-BE49-F238E27FC236}">
                    <a16:creationId xmlns:a16="http://schemas.microsoft.com/office/drawing/2014/main" id="{D3433115-8543-4E10-8D5C-67AB935F185C}"/>
                  </a:ext>
                </a:extLst>
              </p:cNvPr>
              <p:cNvSpPr>
                <a:spLocks noChangeShapeType="1"/>
              </p:cNvSpPr>
              <p:nvPr/>
            </p:nvSpPr>
            <p:spPr bwMode="auto">
              <a:xfrm>
                <a:off x="2711" y="1684"/>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3" name="Line 53">
                <a:extLst>
                  <a:ext uri="{FF2B5EF4-FFF2-40B4-BE49-F238E27FC236}">
                    <a16:creationId xmlns:a16="http://schemas.microsoft.com/office/drawing/2014/main" id="{8C037912-79D8-4A2B-8242-744ADFBC21F6}"/>
                  </a:ext>
                </a:extLst>
              </p:cNvPr>
              <p:cNvSpPr>
                <a:spLocks noChangeShapeType="1"/>
              </p:cNvSpPr>
              <p:nvPr/>
            </p:nvSpPr>
            <p:spPr bwMode="auto">
              <a:xfrm>
                <a:off x="2711" y="157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4" name="Line 54">
                <a:extLst>
                  <a:ext uri="{FF2B5EF4-FFF2-40B4-BE49-F238E27FC236}">
                    <a16:creationId xmlns:a16="http://schemas.microsoft.com/office/drawing/2014/main" id="{7DDA2BB6-48D7-4FA2-9826-520409F2B078}"/>
                  </a:ext>
                </a:extLst>
              </p:cNvPr>
              <p:cNvSpPr>
                <a:spLocks noChangeShapeType="1"/>
              </p:cNvSpPr>
              <p:nvPr/>
            </p:nvSpPr>
            <p:spPr bwMode="auto">
              <a:xfrm>
                <a:off x="2711" y="1469"/>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5" name="Line 55">
                <a:extLst>
                  <a:ext uri="{FF2B5EF4-FFF2-40B4-BE49-F238E27FC236}">
                    <a16:creationId xmlns:a16="http://schemas.microsoft.com/office/drawing/2014/main" id="{F8075E49-0389-457F-BE71-862B630C1AB3}"/>
                  </a:ext>
                </a:extLst>
              </p:cNvPr>
              <p:cNvSpPr>
                <a:spLocks noChangeShapeType="1"/>
              </p:cNvSpPr>
              <p:nvPr/>
            </p:nvSpPr>
            <p:spPr bwMode="auto">
              <a:xfrm>
                <a:off x="2711" y="1360"/>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6" name="Line 56">
                <a:extLst>
                  <a:ext uri="{FF2B5EF4-FFF2-40B4-BE49-F238E27FC236}">
                    <a16:creationId xmlns:a16="http://schemas.microsoft.com/office/drawing/2014/main" id="{4DF2F255-F7A5-4D04-A27C-FFD307BE1209}"/>
                  </a:ext>
                </a:extLst>
              </p:cNvPr>
              <p:cNvSpPr>
                <a:spLocks noChangeShapeType="1"/>
              </p:cNvSpPr>
              <p:nvPr/>
            </p:nvSpPr>
            <p:spPr bwMode="auto">
              <a:xfrm>
                <a:off x="2725" y="1900"/>
                <a:ext cx="10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7" name="Line 57">
                <a:extLst>
                  <a:ext uri="{FF2B5EF4-FFF2-40B4-BE49-F238E27FC236}">
                    <a16:creationId xmlns:a16="http://schemas.microsoft.com/office/drawing/2014/main" id="{F04DECB5-2F9E-4968-A245-A0DD329F2E58}"/>
                  </a:ext>
                </a:extLst>
              </p:cNvPr>
              <p:cNvSpPr>
                <a:spLocks noChangeShapeType="1"/>
              </p:cNvSpPr>
              <p:nvPr/>
            </p:nvSpPr>
            <p:spPr bwMode="auto">
              <a:xfrm flipV="1">
                <a:off x="2725" y="190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8" name="Line 58">
                <a:extLst>
                  <a:ext uri="{FF2B5EF4-FFF2-40B4-BE49-F238E27FC236}">
                    <a16:creationId xmlns:a16="http://schemas.microsoft.com/office/drawing/2014/main" id="{402896DB-5A6E-46F9-A99C-4117C52CC853}"/>
                  </a:ext>
                </a:extLst>
              </p:cNvPr>
              <p:cNvSpPr>
                <a:spLocks noChangeShapeType="1"/>
              </p:cNvSpPr>
              <p:nvPr/>
            </p:nvSpPr>
            <p:spPr bwMode="auto">
              <a:xfrm flipV="1">
                <a:off x="3066" y="190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19" name="Line 59">
                <a:extLst>
                  <a:ext uri="{FF2B5EF4-FFF2-40B4-BE49-F238E27FC236}">
                    <a16:creationId xmlns:a16="http://schemas.microsoft.com/office/drawing/2014/main" id="{03E7965B-0A95-45C1-A704-004BC6E7C19B}"/>
                  </a:ext>
                </a:extLst>
              </p:cNvPr>
              <p:cNvSpPr>
                <a:spLocks noChangeShapeType="1"/>
              </p:cNvSpPr>
              <p:nvPr/>
            </p:nvSpPr>
            <p:spPr bwMode="auto">
              <a:xfrm flipV="1">
                <a:off x="3406" y="190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20" name="Line 60">
                <a:extLst>
                  <a:ext uri="{FF2B5EF4-FFF2-40B4-BE49-F238E27FC236}">
                    <a16:creationId xmlns:a16="http://schemas.microsoft.com/office/drawing/2014/main" id="{336513BE-CA51-444B-BC9A-205DAE031EE6}"/>
                  </a:ext>
                </a:extLst>
              </p:cNvPr>
              <p:cNvSpPr>
                <a:spLocks noChangeShapeType="1"/>
              </p:cNvSpPr>
              <p:nvPr/>
            </p:nvSpPr>
            <p:spPr bwMode="auto">
              <a:xfrm flipV="1">
                <a:off x="3746" y="1900"/>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21" name="Rectangle 61">
                <a:extLst>
                  <a:ext uri="{FF2B5EF4-FFF2-40B4-BE49-F238E27FC236}">
                    <a16:creationId xmlns:a16="http://schemas.microsoft.com/office/drawing/2014/main" id="{C77F3218-BB19-4CB1-B55D-0E38952CE38B}"/>
                  </a:ext>
                </a:extLst>
              </p:cNvPr>
              <p:cNvSpPr>
                <a:spLocks noChangeArrowheads="1"/>
              </p:cNvSpPr>
              <p:nvPr/>
            </p:nvSpPr>
            <p:spPr bwMode="auto">
              <a:xfrm>
                <a:off x="2665" y="1873"/>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0</a:t>
                </a:r>
                <a:endParaRPr lang="en-GB" altLang="en-US" sz="1800"/>
              </a:p>
            </p:txBody>
          </p:sp>
          <p:sp>
            <p:nvSpPr>
              <p:cNvPr id="92222" name="Rectangle 62">
                <a:extLst>
                  <a:ext uri="{FF2B5EF4-FFF2-40B4-BE49-F238E27FC236}">
                    <a16:creationId xmlns:a16="http://schemas.microsoft.com/office/drawing/2014/main" id="{D9ABFA25-4C49-4D61-81BA-F4F8BBA0C1F8}"/>
                  </a:ext>
                </a:extLst>
              </p:cNvPr>
              <p:cNvSpPr>
                <a:spLocks noChangeArrowheads="1"/>
              </p:cNvSpPr>
              <p:nvPr/>
            </p:nvSpPr>
            <p:spPr bwMode="auto">
              <a:xfrm>
                <a:off x="2639" y="1765"/>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20</a:t>
                </a:r>
                <a:endParaRPr lang="en-GB" altLang="en-US" sz="1800"/>
              </a:p>
            </p:txBody>
          </p:sp>
          <p:sp>
            <p:nvSpPr>
              <p:cNvPr id="92223" name="Rectangle 63">
                <a:extLst>
                  <a:ext uri="{FF2B5EF4-FFF2-40B4-BE49-F238E27FC236}">
                    <a16:creationId xmlns:a16="http://schemas.microsoft.com/office/drawing/2014/main" id="{17BB9BA9-221C-426B-A1BD-885C8201E64B}"/>
                  </a:ext>
                </a:extLst>
              </p:cNvPr>
              <p:cNvSpPr>
                <a:spLocks noChangeArrowheads="1"/>
              </p:cNvSpPr>
              <p:nvPr/>
            </p:nvSpPr>
            <p:spPr bwMode="auto">
              <a:xfrm>
                <a:off x="2639" y="1657"/>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40</a:t>
                </a:r>
                <a:endParaRPr lang="en-GB" altLang="en-US" sz="1800"/>
              </a:p>
            </p:txBody>
          </p:sp>
          <p:sp>
            <p:nvSpPr>
              <p:cNvPr id="92224" name="Rectangle 64">
                <a:extLst>
                  <a:ext uri="{FF2B5EF4-FFF2-40B4-BE49-F238E27FC236}">
                    <a16:creationId xmlns:a16="http://schemas.microsoft.com/office/drawing/2014/main" id="{2C461B6C-2A76-4DAA-A806-696FD1FC4673}"/>
                  </a:ext>
                </a:extLst>
              </p:cNvPr>
              <p:cNvSpPr>
                <a:spLocks noChangeArrowheads="1"/>
              </p:cNvSpPr>
              <p:nvPr/>
            </p:nvSpPr>
            <p:spPr bwMode="auto">
              <a:xfrm>
                <a:off x="2639" y="1550"/>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60</a:t>
                </a:r>
                <a:endParaRPr lang="en-GB" altLang="en-US" sz="1800"/>
              </a:p>
            </p:txBody>
          </p:sp>
          <p:sp>
            <p:nvSpPr>
              <p:cNvPr id="92225" name="Rectangle 65">
                <a:extLst>
                  <a:ext uri="{FF2B5EF4-FFF2-40B4-BE49-F238E27FC236}">
                    <a16:creationId xmlns:a16="http://schemas.microsoft.com/office/drawing/2014/main" id="{B44B5383-3258-4452-8CD5-66A99CD43325}"/>
                  </a:ext>
                </a:extLst>
              </p:cNvPr>
              <p:cNvSpPr>
                <a:spLocks noChangeArrowheads="1"/>
              </p:cNvSpPr>
              <p:nvPr/>
            </p:nvSpPr>
            <p:spPr bwMode="auto">
              <a:xfrm>
                <a:off x="2639" y="1442"/>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80</a:t>
                </a:r>
                <a:endParaRPr lang="en-GB" altLang="en-US" sz="1800"/>
              </a:p>
            </p:txBody>
          </p:sp>
          <p:sp>
            <p:nvSpPr>
              <p:cNvPr id="92226" name="Rectangle 66">
                <a:extLst>
                  <a:ext uri="{FF2B5EF4-FFF2-40B4-BE49-F238E27FC236}">
                    <a16:creationId xmlns:a16="http://schemas.microsoft.com/office/drawing/2014/main" id="{E57D565E-CF93-4787-A810-788C1B581544}"/>
                  </a:ext>
                </a:extLst>
              </p:cNvPr>
              <p:cNvSpPr>
                <a:spLocks noChangeArrowheads="1"/>
              </p:cNvSpPr>
              <p:nvPr/>
            </p:nvSpPr>
            <p:spPr bwMode="auto">
              <a:xfrm>
                <a:off x="2614" y="1333"/>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100</a:t>
                </a:r>
                <a:endParaRPr lang="en-GB" altLang="en-US" sz="1800"/>
              </a:p>
            </p:txBody>
          </p:sp>
        </p:grpSp>
        <p:sp>
          <p:nvSpPr>
            <p:cNvPr id="92227" name="Rectangle 67">
              <a:extLst>
                <a:ext uri="{FF2B5EF4-FFF2-40B4-BE49-F238E27FC236}">
                  <a16:creationId xmlns:a16="http://schemas.microsoft.com/office/drawing/2014/main" id="{90AD735B-A0E2-4EFA-AAE8-B6587E0F7F01}"/>
                </a:ext>
              </a:extLst>
            </p:cNvPr>
            <p:cNvSpPr>
              <a:spLocks noChangeArrowheads="1"/>
            </p:cNvSpPr>
            <p:nvPr/>
          </p:nvSpPr>
          <p:spPr bwMode="auto">
            <a:xfrm>
              <a:off x="3891" y="1784"/>
              <a:ext cx="416" cy="86"/>
            </a:xfrm>
            <a:prstGeom prst="rect">
              <a:avLst/>
            </a:prstGeom>
            <a:gradFill rotWithShape="1">
              <a:gsLst>
                <a:gs pos="0">
                  <a:srgbClr val="006600">
                    <a:gamma/>
                    <a:shade val="46275"/>
                    <a:invGamma/>
                  </a:srgbClr>
                </a:gs>
                <a:gs pos="50000">
                  <a:srgbClr val="006600"/>
                </a:gs>
                <a:gs pos="100000">
                  <a:srgbClr val="0066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900" b="1">
                  <a:solidFill>
                    <a:schemeClr val="bg1"/>
                  </a:solidFill>
                </a:rPr>
                <a:t> Fixed: 16% </a:t>
              </a:r>
            </a:p>
          </p:txBody>
        </p:sp>
        <p:sp>
          <p:nvSpPr>
            <p:cNvPr id="92228" name="Rectangle 68">
              <a:extLst>
                <a:ext uri="{FF2B5EF4-FFF2-40B4-BE49-F238E27FC236}">
                  <a16:creationId xmlns:a16="http://schemas.microsoft.com/office/drawing/2014/main" id="{66D1F5EC-EDDA-4D5B-8F56-2641D2139585}"/>
                </a:ext>
              </a:extLst>
            </p:cNvPr>
            <p:cNvSpPr>
              <a:spLocks noChangeArrowheads="1"/>
            </p:cNvSpPr>
            <p:nvPr/>
          </p:nvSpPr>
          <p:spPr bwMode="auto">
            <a:xfrm>
              <a:off x="4408" y="1661"/>
              <a:ext cx="456" cy="86"/>
            </a:xfrm>
            <a:prstGeom prst="rect">
              <a:avLst/>
            </a:prstGeom>
            <a:gradFill rotWithShape="1">
              <a:gsLst>
                <a:gs pos="0">
                  <a:srgbClr val="800000">
                    <a:gamma/>
                    <a:shade val="46275"/>
                    <a:invGamma/>
                  </a:srgbClr>
                </a:gs>
                <a:gs pos="50000">
                  <a:srgbClr val="800000"/>
                </a:gs>
                <a:gs pos="100000">
                  <a:srgbClr val="8000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900" b="1">
                  <a:solidFill>
                    <a:schemeClr val="bg1"/>
                  </a:solidFill>
                </a:rPr>
                <a:t> Mobile: 23% </a:t>
              </a:r>
            </a:p>
          </p:txBody>
        </p:sp>
        <p:sp>
          <p:nvSpPr>
            <p:cNvPr id="92229" name="Rectangle 69">
              <a:extLst>
                <a:ext uri="{FF2B5EF4-FFF2-40B4-BE49-F238E27FC236}">
                  <a16:creationId xmlns:a16="http://schemas.microsoft.com/office/drawing/2014/main" id="{89BFED42-110F-4474-BEB5-EBF25BFCC246}"/>
                </a:ext>
              </a:extLst>
            </p:cNvPr>
            <p:cNvSpPr>
              <a:spLocks noChangeArrowheads="1"/>
            </p:cNvSpPr>
            <p:nvPr/>
          </p:nvSpPr>
          <p:spPr bwMode="auto">
            <a:xfrm>
              <a:off x="4921" y="1828"/>
              <a:ext cx="492" cy="86"/>
            </a:xfrm>
            <a:prstGeom prst="rect">
              <a:avLst/>
            </a:prstGeom>
            <a:gradFill rotWithShape="1">
              <a:gsLst>
                <a:gs pos="0">
                  <a:srgbClr val="0000CC">
                    <a:gamma/>
                    <a:shade val="46275"/>
                    <a:invGamma/>
                  </a:srgbClr>
                </a:gs>
                <a:gs pos="50000">
                  <a:srgbClr val="0000CC"/>
                </a:gs>
                <a:gs pos="100000">
                  <a:srgbClr val="0000CC">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900" b="1">
                  <a:solidFill>
                    <a:schemeClr val="bg1"/>
                  </a:solidFill>
                </a:rPr>
                <a:t> Internet: 10% </a:t>
              </a:r>
            </a:p>
          </p:txBody>
        </p:sp>
      </p:grpSp>
      <p:grpSp>
        <p:nvGrpSpPr>
          <p:cNvPr id="92230" name="Group 70">
            <a:extLst>
              <a:ext uri="{FF2B5EF4-FFF2-40B4-BE49-F238E27FC236}">
                <a16:creationId xmlns:a16="http://schemas.microsoft.com/office/drawing/2014/main" id="{B7D88C8E-1192-4D10-9C32-7BA0F42D1102}"/>
              </a:ext>
            </a:extLst>
          </p:cNvPr>
          <p:cNvGrpSpPr>
            <a:grpSpLocks/>
          </p:cNvGrpSpPr>
          <p:nvPr/>
        </p:nvGrpSpPr>
        <p:grpSpPr bwMode="auto">
          <a:xfrm>
            <a:off x="3806825" y="1763713"/>
            <a:ext cx="2025650" cy="1220787"/>
            <a:chOff x="2540" y="1196"/>
            <a:chExt cx="1276" cy="769"/>
          </a:xfrm>
        </p:grpSpPr>
        <p:grpSp>
          <p:nvGrpSpPr>
            <p:cNvPr id="92231" name="Group 71">
              <a:extLst>
                <a:ext uri="{FF2B5EF4-FFF2-40B4-BE49-F238E27FC236}">
                  <a16:creationId xmlns:a16="http://schemas.microsoft.com/office/drawing/2014/main" id="{D7F2E65D-C210-44C1-A87F-D6EE6952F4A5}"/>
                </a:ext>
              </a:extLst>
            </p:cNvPr>
            <p:cNvGrpSpPr>
              <a:grpSpLocks/>
            </p:cNvGrpSpPr>
            <p:nvPr/>
          </p:nvGrpSpPr>
          <p:grpSpPr bwMode="auto">
            <a:xfrm>
              <a:off x="2540" y="1196"/>
              <a:ext cx="1276" cy="769"/>
              <a:chOff x="2540" y="1196"/>
              <a:chExt cx="1276" cy="769"/>
            </a:xfrm>
          </p:grpSpPr>
          <p:sp>
            <p:nvSpPr>
              <p:cNvPr id="92232" name="AutoShape 72">
                <a:extLst>
                  <a:ext uri="{FF2B5EF4-FFF2-40B4-BE49-F238E27FC236}">
                    <a16:creationId xmlns:a16="http://schemas.microsoft.com/office/drawing/2014/main" id="{707519F1-2276-47AE-BEFE-67F43B921B93}"/>
                  </a:ext>
                </a:extLst>
              </p:cNvPr>
              <p:cNvSpPr>
                <a:spLocks noChangeAspect="1" noChangeArrowheads="1" noTextEdit="1"/>
              </p:cNvSpPr>
              <p:nvPr/>
            </p:nvSpPr>
            <p:spPr bwMode="auto">
              <a:xfrm>
                <a:off x="2540" y="1196"/>
                <a:ext cx="1276"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233" name="Rectangle 73">
                <a:extLst>
                  <a:ext uri="{FF2B5EF4-FFF2-40B4-BE49-F238E27FC236}">
                    <a16:creationId xmlns:a16="http://schemas.microsoft.com/office/drawing/2014/main" id="{6771BA3D-24EE-4F41-AFB8-5830E860A2C2}"/>
                  </a:ext>
                </a:extLst>
              </p:cNvPr>
              <p:cNvSpPr>
                <a:spLocks noChangeArrowheads="1"/>
              </p:cNvSpPr>
              <p:nvPr/>
            </p:nvSpPr>
            <p:spPr bwMode="auto">
              <a:xfrm>
                <a:off x="2554" y="1210"/>
                <a:ext cx="1247" cy="741"/>
              </a:xfrm>
              <a:prstGeom prst="rect">
                <a:avLst/>
              </a:prstGeom>
              <a:solidFill>
                <a:srgbClr val="FFFF66">
                  <a:alpha val="47000"/>
                </a:srgbClr>
              </a:solidFill>
              <a:ln w="4826">
                <a:solidFill>
                  <a:srgbClr val="000000"/>
                </a:solidFill>
                <a:miter lim="800000"/>
                <a:headEnd/>
                <a:tailEnd/>
              </a:ln>
            </p:spPr>
            <p:txBody>
              <a:bodyPr/>
              <a:lstStyle/>
              <a:p>
                <a:endParaRPr lang="en-GB"/>
              </a:p>
            </p:txBody>
          </p:sp>
          <p:sp>
            <p:nvSpPr>
              <p:cNvPr id="92234" name="Rectangle 74">
                <a:extLst>
                  <a:ext uri="{FF2B5EF4-FFF2-40B4-BE49-F238E27FC236}">
                    <a16:creationId xmlns:a16="http://schemas.microsoft.com/office/drawing/2014/main" id="{80D3AB5D-FE6F-4F0E-89A0-A33586CB5C01}"/>
                  </a:ext>
                </a:extLst>
              </p:cNvPr>
              <p:cNvSpPr>
                <a:spLocks noChangeArrowheads="1"/>
              </p:cNvSpPr>
              <p:nvPr/>
            </p:nvSpPr>
            <p:spPr bwMode="auto">
              <a:xfrm>
                <a:off x="2671" y="1355"/>
                <a:ext cx="1103" cy="488"/>
              </a:xfrm>
              <a:prstGeom prst="rect">
                <a:avLst/>
              </a:prstGeom>
              <a:solidFill>
                <a:srgbClr val="C0C0C0">
                  <a:alpha val="4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235" name="Rectangle 75">
                <a:extLst>
                  <a:ext uri="{FF2B5EF4-FFF2-40B4-BE49-F238E27FC236}">
                    <a16:creationId xmlns:a16="http://schemas.microsoft.com/office/drawing/2014/main" id="{64348855-7E95-4BBE-8AE9-8545FB98323B}"/>
                  </a:ext>
                </a:extLst>
              </p:cNvPr>
              <p:cNvSpPr>
                <a:spLocks noChangeArrowheads="1"/>
              </p:cNvSpPr>
              <p:nvPr/>
            </p:nvSpPr>
            <p:spPr bwMode="auto">
              <a:xfrm>
                <a:off x="2671" y="1355"/>
                <a:ext cx="1103" cy="488"/>
              </a:xfrm>
              <a:prstGeom prst="rect">
                <a:avLst/>
              </a:pr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2236" name="Rectangle 76">
                <a:extLst>
                  <a:ext uri="{FF2B5EF4-FFF2-40B4-BE49-F238E27FC236}">
                    <a16:creationId xmlns:a16="http://schemas.microsoft.com/office/drawing/2014/main" id="{E45D44FD-616A-4847-A40A-A3E2B5EFF33C}"/>
                  </a:ext>
                </a:extLst>
              </p:cNvPr>
              <p:cNvSpPr>
                <a:spLocks noChangeArrowheads="1"/>
              </p:cNvSpPr>
              <p:nvPr/>
            </p:nvSpPr>
            <p:spPr bwMode="auto">
              <a:xfrm>
                <a:off x="2687" y="1643"/>
                <a:ext cx="334" cy="200"/>
              </a:xfrm>
              <a:prstGeom prst="rect">
                <a:avLst/>
              </a:prstGeom>
              <a:gradFill rotWithShape="1">
                <a:gsLst>
                  <a:gs pos="0">
                    <a:srgbClr val="008000">
                      <a:gamma/>
                      <a:shade val="46275"/>
                      <a:invGamma/>
                    </a:srgbClr>
                  </a:gs>
                  <a:gs pos="50000">
                    <a:srgbClr val="008000"/>
                  </a:gs>
                  <a:gs pos="100000">
                    <a:srgbClr val="008000">
                      <a:gamma/>
                      <a:shade val="46275"/>
                      <a:invGamma/>
                    </a:srgbClr>
                  </a:gs>
                </a:gsLst>
                <a:lin ang="0" scaled="1"/>
              </a:gradFill>
              <a:ln w="4826">
                <a:solidFill>
                  <a:schemeClr val="tx1"/>
                </a:solidFill>
                <a:miter lim="800000"/>
                <a:headEnd/>
                <a:tailEnd/>
              </a:ln>
            </p:spPr>
            <p:txBody>
              <a:bodyPr/>
              <a:lstStyle/>
              <a:p>
                <a:endParaRPr lang="en-GB"/>
              </a:p>
            </p:txBody>
          </p:sp>
          <p:sp>
            <p:nvSpPr>
              <p:cNvPr id="92237" name="Rectangle 77">
                <a:extLst>
                  <a:ext uri="{FF2B5EF4-FFF2-40B4-BE49-F238E27FC236}">
                    <a16:creationId xmlns:a16="http://schemas.microsoft.com/office/drawing/2014/main" id="{94FFD079-ED51-4742-AA05-A56DEE413F88}"/>
                  </a:ext>
                </a:extLst>
              </p:cNvPr>
              <p:cNvSpPr>
                <a:spLocks noChangeArrowheads="1"/>
              </p:cNvSpPr>
              <p:nvPr/>
            </p:nvSpPr>
            <p:spPr bwMode="auto">
              <a:xfrm>
                <a:off x="3055" y="1428"/>
                <a:ext cx="335" cy="415"/>
              </a:xfrm>
              <a:prstGeom prst="rect">
                <a:avLst/>
              </a:prstGeom>
              <a:gradFill rotWithShape="1">
                <a:gsLst>
                  <a:gs pos="0">
                    <a:srgbClr val="800000">
                      <a:gamma/>
                      <a:shade val="46275"/>
                      <a:invGamma/>
                    </a:srgbClr>
                  </a:gs>
                  <a:gs pos="50000">
                    <a:srgbClr val="800000"/>
                  </a:gs>
                  <a:gs pos="100000">
                    <a:srgbClr val="800000">
                      <a:gamma/>
                      <a:shade val="46275"/>
                      <a:invGamma/>
                    </a:srgbClr>
                  </a:gs>
                </a:gsLst>
                <a:lin ang="0" scaled="1"/>
              </a:gradFill>
              <a:ln w="4763">
                <a:solidFill>
                  <a:srgbClr val="000000"/>
                </a:solidFill>
                <a:miter lim="800000"/>
                <a:headEnd/>
                <a:tailEnd/>
              </a:ln>
            </p:spPr>
            <p:txBody>
              <a:bodyPr/>
              <a:lstStyle/>
              <a:p>
                <a:endParaRPr lang="en-GB"/>
              </a:p>
            </p:txBody>
          </p:sp>
          <p:sp>
            <p:nvSpPr>
              <p:cNvPr id="92238" name="Rectangle 78">
                <a:extLst>
                  <a:ext uri="{FF2B5EF4-FFF2-40B4-BE49-F238E27FC236}">
                    <a16:creationId xmlns:a16="http://schemas.microsoft.com/office/drawing/2014/main" id="{CD1B546C-1729-49F1-89B5-8D1B4E45B1BF}"/>
                  </a:ext>
                </a:extLst>
              </p:cNvPr>
              <p:cNvSpPr>
                <a:spLocks noChangeArrowheads="1"/>
              </p:cNvSpPr>
              <p:nvPr/>
            </p:nvSpPr>
            <p:spPr bwMode="auto">
              <a:xfrm>
                <a:off x="3423" y="1677"/>
                <a:ext cx="334" cy="166"/>
              </a:xfrm>
              <a:prstGeom prst="rect">
                <a:avLst/>
              </a:prstGeom>
              <a:gradFill rotWithShape="1">
                <a:gsLst>
                  <a:gs pos="0">
                    <a:srgbClr val="0000CC">
                      <a:gamma/>
                      <a:shade val="46275"/>
                      <a:invGamma/>
                    </a:srgbClr>
                  </a:gs>
                  <a:gs pos="50000">
                    <a:srgbClr val="0000CC"/>
                  </a:gs>
                  <a:gs pos="100000">
                    <a:srgbClr val="0000CC">
                      <a:gamma/>
                      <a:shade val="46275"/>
                      <a:invGamma/>
                    </a:srgbClr>
                  </a:gs>
                </a:gsLst>
                <a:lin ang="0" scaled="1"/>
              </a:gradFill>
              <a:ln w="4763">
                <a:solidFill>
                  <a:srgbClr val="000000"/>
                </a:solidFill>
                <a:miter lim="800000"/>
                <a:headEnd/>
                <a:tailEnd/>
              </a:ln>
            </p:spPr>
            <p:txBody>
              <a:bodyPr/>
              <a:lstStyle/>
              <a:p>
                <a:pPr algn="l"/>
                <a:endParaRPr lang="en-US" altLang="en-US" sz="1800"/>
              </a:p>
            </p:txBody>
          </p:sp>
          <p:sp>
            <p:nvSpPr>
              <p:cNvPr id="92239" name="Line 79">
                <a:extLst>
                  <a:ext uri="{FF2B5EF4-FFF2-40B4-BE49-F238E27FC236}">
                    <a16:creationId xmlns:a16="http://schemas.microsoft.com/office/drawing/2014/main" id="{D31EF953-6BBE-439B-87B0-71EE03F47247}"/>
                  </a:ext>
                </a:extLst>
              </p:cNvPr>
              <p:cNvSpPr>
                <a:spLocks noChangeShapeType="1"/>
              </p:cNvSpPr>
              <p:nvPr/>
            </p:nvSpPr>
            <p:spPr bwMode="auto">
              <a:xfrm>
                <a:off x="2671" y="1355"/>
                <a:ext cx="1" cy="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40" name="Line 80">
                <a:extLst>
                  <a:ext uri="{FF2B5EF4-FFF2-40B4-BE49-F238E27FC236}">
                    <a16:creationId xmlns:a16="http://schemas.microsoft.com/office/drawing/2014/main" id="{FC5099CA-1BFC-432B-852D-AC0D51FC3208}"/>
                  </a:ext>
                </a:extLst>
              </p:cNvPr>
              <p:cNvSpPr>
                <a:spLocks noChangeShapeType="1"/>
              </p:cNvSpPr>
              <p:nvPr/>
            </p:nvSpPr>
            <p:spPr bwMode="auto">
              <a:xfrm>
                <a:off x="2660" y="184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41" name="Line 81">
                <a:extLst>
                  <a:ext uri="{FF2B5EF4-FFF2-40B4-BE49-F238E27FC236}">
                    <a16:creationId xmlns:a16="http://schemas.microsoft.com/office/drawing/2014/main" id="{42974D51-07A7-43A4-8B1D-0367AA7F7042}"/>
                  </a:ext>
                </a:extLst>
              </p:cNvPr>
              <p:cNvSpPr>
                <a:spLocks noChangeShapeType="1"/>
              </p:cNvSpPr>
              <p:nvPr/>
            </p:nvSpPr>
            <p:spPr bwMode="auto">
              <a:xfrm>
                <a:off x="2660" y="174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42" name="Line 82">
                <a:extLst>
                  <a:ext uri="{FF2B5EF4-FFF2-40B4-BE49-F238E27FC236}">
                    <a16:creationId xmlns:a16="http://schemas.microsoft.com/office/drawing/2014/main" id="{6B67F0EE-611C-49CC-A5A6-7405D8C0C7DB}"/>
                  </a:ext>
                </a:extLst>
              </p:cNvPr>
              <p:cNvSpPr>
                <a:spLocks noChangeShapeType="1"/>
              </p:cNvSpPr>
              <p:nvPr/>
            </p:nvSpPr>
            <p:spPr bwMode="auto">
              <a:xfrm>
                <a:off x="2660" y="1648"/>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43" name="Line 83">
                <a:extLst>
                  <a:ext uri="{FF2B5EF4-FFF2-40B4-BE49-F238E27FC236}">
                    <a16:creationId xmlns:a16="http://schemas.microsoft.com/office/drawing/2014/main" id="{51BEF6E4-1435-4076-B203-AA16CA2F3C49}"/>
                  </a:ext>
                </a:extLst>
              </p:cNvPr>
              <p:cNvSpPr>
                <a:spLocks noChangeShapeType="1"/>
              </p:cNvSpPr>
              <p:nvPr/>
            </p:nvSpPr>
            <p:spPr bwMode="auto">
              <a:xfrm>
                <a:off x="2660" y="155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44" name="Line 84">
                <a:extLst>
                  <a:ext uri="{FF2B5EF4-FFF2-40B4-BE49-F238E27FC236}">
                    <a16:creationId xmlns:a16="http://schemas.microsoft.com/office/drawing/2014/main" id="{DF304DEF-99B9-4662-BF04-6415FBB02DC8}"/>
                  </a:ext>
                </a:extLst>
              </p:cNvPr>
              <p:cNvSpPr>
                <a:spLocks noChangeShapeType="1"/>
              </p:cNvSpPr>
              <p:nvPr/>
            </p:nvSpPr>
            <p:spPr bwMode="auto">
              <a:xfrm>
                <a:off x="2660" y="14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45" name="Line 85">
                <a:extLst>
                  <a:ext uri="{FF2B5EF4-FFF2-40B4-BE49-F238E27FC236}">
                    <a16:creationId xmlns:a16="http://schemas.microsoft.com/office/drawing/2014/main" id="{287229AD-E7EC-4E28-9F63-C57C47B542CF}"/>
                  </a:ext>
                </a:extLst>
              </p:cNvPr>
              <p:cNvSpPr>
                <a:spLocks noChangeShapeType="1"/>
              </p:cNvSpPr>
              <p:nvPr/>
            </p:nvSpPr>
            <p:spPr bwMode="auto">
              <a:xfrm>
                <a:off x="2660" y="135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46" name="Line 86">
                <a:extLst>
                  <a:ext uri="{FF2B5EF4-FFF2-40B4-BE49-F238E27FC236}">
                    <a16:creationId xmlns:a16="http://schemas.microsoft.com/office/drawing/2014/main" id="{12F9EB75-8CFA-48F9-B924-88388AD4EEA1}"/>
                  </a:ext>
                </a:extLst>
              </p:cNvPr>
              <p:cNvSpPr>
                <a:spLocks noChangeShapeType="1"/>
              </p:cNvSpPr>
              <p:nvPr/>
            </p:nvSpPr>
            <p:spPr bwMode="auto">
              <a:xfrm>
                <a:off x="2671" y="1843"/>
                <a:ext cx="110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47" name="Line 87">
                <a:extLst>
                  <a:ext uri="{FF2B5EF4-FFF2-40B4-BE49-F238E27FC236}">
                    <a16:creationId xmlns:a16="http://schemas.microsoft.com/office/drawing/2014/main" id="{EACF6BD4-301D-4AF7-BD3F-3F9C0CC00537}"/>
                  </a:ext>
                </a:extLst>
              </p:cNvPr>
              <p:cNvSpPr>
                <a:spLocks noChangeShapeType="1"/>
              </p:cNvSpPr>
              <p:nvPr/>
            </p:nvSpPr>
            <p:spPr bwMode="auto">
              <a:xfrm flipV="1">
                <a:off x="2671" y="1843"/>
                <a:ext cx="1"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48" name="Line 88">
                <a:extLst>
                  <a:ext uri="{FF2B5EF4-FFF2-40B4-BE49-F238E27FC236}">
                    <a16:creationId xmlns:a16="http://schemas.microsoft.com/office/drawing/2014/main" id="{B993FFCE-9EF0-43C8-81E6-6C32D5EC2088}"/>
                  </a:ext>
                </a:extLst>
              </p:cNvPr>
              <p:cNvSpPr>
                <a:spLocks noChangeShapeType="1"/>
              </p:cNvSpPr>
              <p:nvPr/>
            </p:nvSpPr>
            <p:spPr bwMode="auto">
              <a:xfrm flipV="1">
                <a:off x="3038" y="1843"/>
                <a:ext cx="1"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49" name="Line 89">
                <a:extLst>
                  <a:ext uri="{FF2B5EF4-FFF2-40B4-BE49-F238E27FC236}">
                    <a16:creationId xmlns:a16="http://schemas.microsoft.com/office/drawing/2014/main" id="{B51CD527-F20F-46E7-90D6-9B4951A51C55}"/>
                  </a:ext>
                </a:extLst>
              </p:cNvPr>
              <p:cNvSpPr>
                <a:spLocks noChangeShapeType="1"/>
              </p:cNvSpPr>
              <p:nvPr/>
            </p:nvSpPr>
            <p:spPr bwMode="auto">
              <a:xfrm flipV="1">
                <a:off x="3406" y="1843"/>
                <a:ext cx="1"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50" name="Line 90">
                <a:extLst>
                  <a:ext uri="{FF2B5EF4-FFF2-40B4-BE49-F238E27FC236}">
                    <a16:creationId xmlns:a16="http://schemas.microsoft.com/office/drawing/2014/main" id="{C8F331D8-4609-49AC-AABF-60F7C9E0F5A7}"/>
                  </a:ext>
                </a:extLst>
              </p:cNvPr>
              <p:cNvSpPr>
                <a:spLocks noChangeShapeType="1"/>
              </p:cNvSpPr>
              <p:nvPr/>
            </p:nvSpPr>
            <p:spPr bwMode="auto">
              <a:xfrm flipV="1">
                <a:off x="3774" y="1843"/>
                <a:ext cx="1"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51" name="Rectangle 91">
                <a:extLst>
                  <a:ext uri="{FF2B5EF4-FFF2-40B4-BE49-F238E27FC236}">
                    <a16:creationId xmlns:a16="http://schemas.microsoft.com/office/drawing/2014/main" id="{F05306B5-05AA-424D-8BBC-F048CD3F8C4D}"/>
                  </a:ext>
                </a:extLst>
              </p:cNvPr>
              <p:cNvSpPr>
                <a:spLocks noChangeArrowheads="1"/>
              </p:cNvSpPr>
              <p:nvPr/>
            </p:nvSpPr>
            <p:spPr bwMode="auto">
              <a:xfrm>
                <a:off x="2606" y="1822"/>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0</a:t>
                </a:r>
                <a:endParaRPr lang="en-GB" altLang="en-US" sz="2400" b="1"/>
              </a:p>
            </p:txBody>
          </p:sp>
          <p:sp>
            <p:nvSpPr>
              <p:cNvPr id="92252" name="Rectangle 92">
                <a:extLst>
                  <a:ext uri="{FF2B5EF4-FFF2-40B4-BE49-F238E27FC236}">
                    <a16:creationId xmlns:a16="http://schemas.microsoft.com/office/drawing/2014/main" id="{6F75F2D9-8F24-4DA8-BF9E-59F6FAF13608}"/>
                  </a:ext>
                </a:extLst>
              </p:cNvPr>
              <p:cNvSpPr>
                <a:spLocks noChangeArrowheads="1"/>
              </p:cNvSpPr>
              <p:nvPr/>
            </p:nvSpPr>
            <p:spPr bwMode="auto">
              <a:xfrm>
                <a:off x="2587" y="1724"/>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20</a:t>
                </a:r>
                <a:endParaRPr lang="en-GB" altLang="en-US" sz="2400" b="1"/>
              </a:p>
            </p:txBody>
          </p:sp>
          <p:sp>
            <p:nvSpPr>
              <p:cNvPr id="92253" name="Rectangle 93">
                <a:extLst>
                  <a:ext uri="{FF2B5EF4-FFF2-40B4-BE49-F238E27FC236}">
                    <a16:creationId xmlns:a16="http://schemas.microsoft.com/office/drawing/2014/main" id="{22D3BD49-C4F2-4D87-A812-3E8D690D9D9F}"/>
                  </a:ext>
                </a:extLst>
              </p:cNvPr>
              <p:cNvSpPr>
                <a:spLocks noChangeArrowheads="1"/>
              </p:cNvSpPr>
              <p:nvPr/>
            </p:nvSpPr>
            <p:spPr bwMode="auto">
              <a:xfrm>
                <a:off x="2587" y="1627"/>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40</a:t>
                </a:r>
                <a:endParaRPr lang="en-GB" altLang="en-US" sz="2400" b="1"/>
              </a:p>
            </p:txBody>
          </p:sp>
          <p:sp>
            <p:nvSpPr>
              <p:cNvPr id="92254" name="Rectangle 94">
                <a:extLst>
                  <a:ext uri="{FF2B5EF4-FFF2-40B4-BE49-F238E27FC236}">
                    <a16:creationId xmlns:a16="http://schemas.microsoft.com/office/drawing/2014/main" id="{79F61F6B-408A-487E-B576-DAD9931BF9FC}"/>
                  </a:ext>
                </a:extLst>
              </p:cNvPr>
              <p:cNvSpPr>
                <a:spLocks noChangeArrowheads="1"/>
              </p:cNvSpPr>
              <p:nvPr/>
            </p:nvSpPr>
            <p:spPr bwMode="auto">
              <a:xfrm>
                <a:off x="2587" y="1529"/>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60</a:t>
                </a:r>
                <a:endParaRPr lang="en-GB" altLang="en-US" sz="2400" b="1"/>
              </a:p>
            </p:txBody>
          </p:sp>
          <p:sp>
            <p:nvSpPr>
              <p:cNvPr id="92255" name="Rectangle 95">
                <a:extLst>
                  <a:ext uri="{FF2B5EF4-FFF2-40B4-BE49-F238E27FC236}">
                    <a16:creationId xmlns:a16="http://schemas.microsoft.com/office/drawing/2014/main" id="{AC368017-3839-4651-AF44-4621C7DCC36B}"/>
                  </a:ext>
                </a:extLst>
              </p:cNvPr>
              <p:cNvSpPr>
                <a:spLocks noChangeArrowheads="1"/>
              </p:cNvSpPr>
              <p:nvPr/>
            </p:nvSpPr>
            <p:spPr bwMode="auto">
              <a:xfrm>
                <a:off x="2587" y="1432"/>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80</a:t>
                </a:r>
                <a:endParaRPr lang="en-GB" altLang="en-US" sz="2400" b="1"/>
              </a:p>
            </p:txBody>
          </p:sp>
          <p:sp>
            <p:nvSpPr>
              <p:cNvPr id="92256" name="Rectangle 96">
                <a:extLst>
                  <a:ext uri="{FF2B5EF4-FFF2-40B4-BE49-F238E27FC236}">
                    <a16:creationId xmlns:a16="http://schemas.microsoft.com/office/drawing/2014/main" id="{5B696988-33AD-4D3D-9D5B-EE14F6C0707A}"/>
                  </a:ext>
                </a:extLst>
              </p:cNvPr>
              <p:cNvSpPr>
                <a:spLocks noChangeArrowheads="1"/>
              </p:cNvSpPr>
              <p:nvPr/>
            </p:nvSpPr>
            <p:spPr bwMode="auto">
              <a:xfrm>
                <a:off x="2568" y="1334"/>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100</a:t>
                </a:r>
                <a:endParaRPr lang="en-GB" altLang="en-US" sz="2400" b="1"/>
              </a:p>
            </p:txBody>
          </p:sp>
        </p:grpSp>
        <p:sp>
          <p:nvSpPr>
            <p:cNvPr id="92257" name="Rectangle 97">
              <a:extLst>
                <a:ext uri="{FF2B5EF4-FFF2-40B4-BE49-F238E27FC236}">
                  <a16:creationId xmlns:a16="http://schemas.microsoft.com/office/drawing/2014/main" id="{70F36CCC-073F-44B1-9779-2D74A92DDB77}"/>
                </a:ext>
              </a:extLst>
            </p:cNvPr>
            <p:cNvSpPr>
              <a:spLocks noChangeArrowheads="1"/>
            </p:cNvSpPr>
            <p:nvPr/>
          </p:nvSpPr>
          <p:spPr bwMode="auto">
            <a:xfrm>
              <a:off x="3419" y="1678"/>
              <a:ext cx="340" cy="172"/>
            </a:xfrm>
            <a:prstGeom prst="rect">
              <a:avLst/>
            </a:prstGeom>
            <a:gradFill rotWithShape="1">
              <a:gsLst>
                <a:gs pos="0">
                  <a:srgbClr val="0000CC">
                    <a:gamma/>
                    <a:shade val="46275"/>
                    <a:invGamma/>
                  </a:srgbClr>
                </a:gs>
                <a:gs pos="50000">
                  <a:srgbClr val="0000CC"/>
                </a:gs>
                <a:gs pos="100000">
                  <a:srgbClr val="0000CC">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900" b="1">
                  <a:solidFill>
                    <a:schemeClr val="bg1"/>
                  </a:solidFill>
                </a:rPr>
                <a:t> Internet: 34% </a:t>
              </a:r>
            </a:p>
          </p:txBody>
        </p:sp>
        <p:sp>
          <p:nvSpPr>
            <p:cNvPr id="92258" name="Rectangle 98">
              <a:extLst>
                <a:ext uri="{FF2B5EF4-FFF2-40B4-BE49-F238E27FC236}">
                  <a16:creationId xmlns:a16="http://schemas.microsoft.com/office/drawing/2014/main" id="{4374A8D0-3B41-4875-91A8-49351D770428}"/>
                </a:ext>
              </a:extLst>
            </p:cNvPr>
            <p:cNvSpPr>
              <a:spLocks noChangeArrowheads="1"/>
            </p:cNvSpPr>
            <p:nvPr/>
          </p:nvSpPr>
          <p:spPr bwMode="auto">
            <a:xfrm>
              <a:off x="3078" y="1451"/>
              <a:ext cx="312" cy="172"/>
            </a:xfrm>
            <a:prstGeom prst="rect">
              <a:avLst/>
            </a:prstGeom>
            <a:gradFill rotWithShape="1">
              <a:gsLst>
                <a:gs pos="0">
                  <a:srgbClr val="800000">
                    <a:gamma/>
                    <a:shade val="46275"/>
                    <a:invGamma/>
                  </a:srgbClr>
                </a:gs>
                <a:gs pos="50000">
                  <a:srgbClr val="800000"/>
                </a:gs>
                <a:gs pos="100000">
                  <a:srgbClr val="8000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900" b="1">
                  <a:solidFill>
                    <a:schemeClr val="bg1"/>
                  </a:solidFill>
                </a:rPr>
                <a:t> Mobile: 85% </a:t>
              </a:r>
            </a:p>
          </p:txBody>
        </p:sp>
        <p:sp>
          <p:nvSpPr>
            <p:cNvPr id="92259" name="Rectangle 99">
              <a:extLst>
                <a:ext uri="{FF2B5EF4-FFF2-40B4-BE49-F238E27FC236}">
                  <a16:creationId xmlns:a16="http://schemas.microsoft.com/office/drawing/2014/main" id="{50CDACB9-C1F4-4A0D-A0DA-8E2CCE8B7AA7}"/>
                </a:ext>
              </a:extLst>
            </p:cNvPr>
            <p:cNvSpPr>
              <a:spLocks noChangeArrowheads="1"/>
            </p:cNvSpPr>
            <p:nvPr/>
          </p:nvSpPr>
          <p:spPr bwMode="auto">
            <a:xfrm>
              <a:off x="2682" y="1650"/>
              <a:ext cx="312" cy="172"/>
            </a:xfrm>
            <a:prstGeom prst="rect">
              <a:avLst/>
            </a:prstGeom>
            <a:gradFill rotWithShape="1">
              <a:gsLst>
                <a:gs pos="0">
                  <a:srgbClr val="006600">
                    <a:gamma/>
                    <a:shade val="46275"/>
                    <a:invGamma/>
                  </a:srgbClr>
                </a:gs>
                <a:gs pos="50000">
                  <a:srgbClr val="006600"/>
                </a:gs>
                <a:gs pos="100000">
                  <a:srgbClr val="0066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900" b="1">
                  <a:solidFill>
                    <a:schemeClr val="bg1"/>
                  </a:solidFill>
                </a:rPr>
                <a:t> Fixed: 41% </a:t>
              </a:r>
            </a:p>
          </p:txBody>
        </p:sp>
      </p:grpSp>
      <p:grpSp>
        <p:nvGrpSpPr>
          <p:cNvPr id="92260" name="Group 100">
            <a:extLst>
              <a:ext uri="{FF2B5EF4-FFF2-40B4-BE49-F238E27FC236}">
                <a16:creationId xmlns:a16="http://schemas.microsoft.com/office/drawing/2014/main" id="{79E7E8D0-99AB-417F-AF62-CCD0FA719C10}"/>
              </a:ext>
            </a:extLst>
          </p:cNvPr>
          <p:cNvGrpSpPr>
            <a:grpSpLocks/>
          </p:cNvGrpSpPr>
          <p:nvPr/>
        </p:nvGrpSpPr>
        <p:grpSpPr bwMode="auto">
          <a:xfrm>
            <a:off x="7046913" y="3878263"/>
            <a:ext cx="1933575" cy="1149350"/>
            <a:chOff x="4326" y="2557"/>
            <a:chExt cx="1218" cy="724"/>
          </a:xfrm>
        </p:grpSpPr>
        <p:grpSp>
          <p:nvGrpSpPr>
            <p:cNvPr id="92261" name="Group 101">
              <a:extLst>
                <a:ext uri="{FF2B5EF4-FFF2-40B4-BE49-F238E27FC236}">
                  <a16:creationId xmlns:a16="http://schemas.microsoft.com/office/drawing/2014/main" id="{0099BFE5-30C3-474D-B996-3B6EB983D3A4}"/>
                </a:ext>
              </a:extLst>
            </p:cNvPr>
            <p:cNvGrpSpPr>
              <a:grpSpLocks/>
            </p:cNvGrpSpPr>
            <p:nvPr/>
          </p:nvGrpSpPr>
          <p:grpSpPr bwMode="auto">
            <a:xfrm>
              <a:off x="4326" y="2557"/>
              <a:ext cx="1218" cy="724"/>
              <a:chOff x="4326" y="2557"/>
              <a:chExt cx="1218" cy="724"/>
            </a:xfrm>
          </p:grpSpPr>
          <p:sp>
            <p:nvSpPr>
              <p:cNvPr id="92262" name="Rectangle 102">
                <a:extLst>
                  <a:ext uri="{FF2B5EF4-FFF2-40B4-BE49-F238E27FC236}">
                    <a16:creationId xmlns:a16="http://schemas.microsoft.com/office/drawing/2014/main" id="{0D12BFE8-F2D7-48C0-8092-D92BFE2DD637}"/>
                  </a:ext>
                </a:extLst>
              </p:cNvPr>
              <p:cNvSpPr>
                <a:spLocks noChangeArrowheads="1"/>
              </p:cNvSpPr>
              <p:nvPr/>
            </p:nvSpPr>
            <p:spPr bwMode="auto">
              <a:xfrm>
                <a:off x="4326" y="2557"/>
                <a:ext cx="1218" cy="724"/>
              </a:xfrm>
              <a:prstGeom prst="rect">
                <a:avLst/>
              </a:prstGeom>
              <a:solidFill>
                <a:srgbClr val="FFFF66">
                  <a:alpha val="39999"/>
                </a:srgbClr>
              </a:solidFill>
              <a:ln w="4763">
                <a:solidFill>
                  <a:srgbClr val="000000"/>
                </a:solidFill>
                <a:miter lim="800000"/>
                <a:headEnd/>
                <a:tailEnd/>
              </a:ln>
            </p:spPr>
            <p:txBody>
              <a:bodyPr/>
              <a:lstStyle/>
              <a:p>
                <a:endParaRPr lang="en-GB"/>
              </a:p>
            </p:txBody>
          </p:sp>
          <p:sp>
            <p:nvSpPr>
              <p:cNvPr id="92263" name="Rectangle 103">
                <a:extLst>
                  <a:ext uri="{FF2B5EF4-FFF2-40B4-BE49-F238E27FC236}">
                    <a16:creationId xmlns:a16="http://schemas.microsoft.com/office/drawing/2014/main" id="{15CEB2C2-ED1C-46BA-8939-733C97139B8A}"/>
                  </a:ext>
                </a:extLst>
              </p:cNvPr>
              <p:cNvSpPr>
                <a:spLocks noChangeArrowheads="1"/>
              </p:cNvSpPr>
              <p:nvPr/>
            </p:nvSpPr>
            <p:spPr bwMode="auto">
              <a:xfrm>
                <a:off x="4454" y="2684"/>
                <a:ext cx="1034" cy="478"/>
              </a:xfrm>
              <a:prstGeom prst="rect">
                <a:avLst/>
              </a:prstGeom>
              <a:solidFill>
                <a:srgbClr val="C0C0C0">
                  <a:alpha val="48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264" name="Rectangle 104">
                <a:extLst>
                  <a:ext uri="{FF2B5EF4-FFF2-40B4-BE49-F238E27FC236}">
                    <a16:creationId xmlns:a16="http://schemas.microsoft.com/office/drawing/2014/main" id="{0A034E97-1636-4EB6-AC56-BB1CB4A52241}"/>
                  </a:ext>
                </a:extLst>
              </p:cNvPr>
              <p:cNvSpPr>
                <a:spLocks noChangeArrowheads="1"/>
              </p:cNvSpPr>
              <p:nvPr/>
            </p:nvSpPr>
            <p:spPr bwMode="auto">
              <a:xfrm>
                <a:off x="4454" y="2684"/>
                <a:ext cx="1034" cy="478"/>
              </a:xfrm>
              <a:prstGeom prst="rect">
                <a:avLst/>
              </a:prstGeom>
              <a:noFill/>
              <a:ln w="476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2265" name="Rectangle 105">
                <a:extLst>
                  <a:ext uri="{FF2B5EF4-FFF2-40B4-BE49-F238E27FC236}">
                    <a16:creationId xmlns:a16="http://schemas.microsoft.com/office/drawing/2014/main" id="{D82376DA-FDD6-4BDC-9F99-EADE034D896D}"/>
                  </a:ext>
                </a:extLst>
              </p:cNvPr>
              <p:cNvSpPr>
                <a:spLocks noChangeArrowheads="1"/>
              </p:cNvSpPr>
              <p:nvPr/>
            </p:nvSpPr>
            <p:spPr bwMode="auto">
              <a:xfrm>
                <a:off x="4468" y="2961"/>
                <a:ext cx="313" cy="201"/>
              </a:xfrm>
              <a:prstGeom prst="rect">
                <a:avLst/>
              </a:prstGeom>
              <a:gradFill rotWithShape="1">
                <a:gsLst>
                  <a:gs pos="0">
                    <a:srgbClr val="006600">
                      <a:gamma/>
                      <a:shade val="46275"/>
                      <a:invGamma/>
                    </a:srgbClr>
                  </a:gs>
                  <a:gs pos="50000">
                    <a:srgbClr val="006600"/>
                  </a:gs>
                  <a:gs pos="100000">
                    <a:srgbClr val="006600">
                      <a:gamma/>
                      <a:shade val="46275"/>
                      <a:invGamma/>
                    </a:srgbClr>
                  </a:gs>
                </a:gsLst>
                <a:lin ang="0" scaled="1"/>
              </a:gradFill>
              <a:ln w="4826">
                <a:solidFill>
                  <a:srgbClr val="000000"/>
                </a:solidFill>
                <a:miter lim="800000"/>
                <a:headEnd/>
                <a:tailEnd/>
              </a:ln>
            </p:spPr>
            <p:txBody>
              <a:bodyPr/>
              <a:lstStyle/>
              <a:p>
                <a:endParaRPr lang="en-GB"/>
              </a:p>
            </p:txBody>
          </p:sp>
          <p:sp>
            <p:nvSpPr>
              <p:cNvPr id="92266" name="Rectangle 106">
                <a:extLst>
                  <a:ext uri="{FF2B5EF4-FFF2-40B4-BE49-F238E27FC236}">
                    <a16:creationId xmlns:a16="http://schemas.microsoft.com/office/drawing/2014/main" id="{DFB40FD7-5127-47F4-B660-C89A5059F589}"/>
                  </a:ext>
                </a:extLst>
              </p:cNvPr>
              <p:cNvSpPr>
                <a:spLocks noChangeArrowheads="1"/>
              </p:cNvSpPr>
              <p:nvPr/>
            </p:nvSpPr>
            <p:spPr bwMode="auto">
              <a:xfrm>
                <a:off x="4808" y="2832"/>
                <a:ext cx="314" cy="330"/>
              </a:xfrm>
              <a:prstGeom prst="rect">
                <a:avLst/>
              </a:prstGeom>
              <a:gradFill rotWithShape="1">
                <a:gsLst>
                  <a:gs pos="0">
                    <a:srgbClr val="800000">
                      <a:gamma/>
                      <a:shade val="46275"/>
                      <a:invGamma/>
                    </a:srgbClr>
                  </a:gs>
                  <a:gs pos="50000">
                    <a:srgbClr val="800000"/>
                  </a:gs>
                  <a:gs pos="100000">
                    <a:srgbClr val="800000">
                      <a:gamma/>
                      <a:shade val="46275"/>
                      <a:invGamma/>
                    </a:srgbClr>
                  </a:gs>
                </a:gsLst>
                <a:lin ang="0" scaled="1"/>
              </a:gradFill>
              <a:ln w="4826">
                <a:solidFill>
                  <a:srgbClr val="000000"/>
                </a:solidFill>
                <a:miter lim="800000"/>
                <a:headEnd/>
                <a:tailEnd/>
              </a:ln>
            </p:spPr>
            <p:txBody>
              <a:bodyPr/>
              <a:lstStyle/>
              <a:p>
                <a:endParaRPr lang="en-GB"/>
              </a:p>
            </p:txBody>
          </p:sp>
          <p:sp>
            <p:nvSpPr>
              <p:cNvPr id="92267" name="Rectangle 107">
                <a:extLst>
                  <a:ext uri="{FF2B5EF4-FFF2-40B4-BE49-F238E27FC236}">
                    <a16:creationId xmlns:a16="http://schemas.microsoft.com/office/drawing/2014/main" id="{1D48ECE8-F827-414B-9892-90157B5C9A0E}"/>
                  </a:ext>
                </a:extLst>
              </p:cNvPr>
              <p:cNvSpPr>
                <a:spLocks noChangeArrowheads="1"/>
              </p:cNvSpPr>
              <p:nvPr/>
            </p:nvSpPr>
            <p:spPr bwMode="auto">
              <a:xfrm>
                <a:off x="5147" y="2913"/>
                <a:ext cx="313" cy="249"/>
              </a:xfrm>
              <a:prstGeom prst="rect">
                <a:avLst/>
              </a:prstGeom>
              <a:gradFill rotWithShape="1">
                <a:gsLst>
                  <a:gs pos="0">
                    <a:srgbClr val="0000CC">
                      <a:gamma/>
                      <a:shade val="46275"/>
                      <a:invGamma/>
                    </a:srgbClr>
                  </a:gs>
                  <a:gs pos="50000">
                    <a:srgbClr val="0000CC"/>
                  </a:gs>
                  <a:gs pos="100000">
                    <a:srgbClr val="0000CC">
                      <a:gamma/>
                      <a:shade val="46275"/>
                      <a:invGamma/>
                    </a:srgbClr>
                  </a:gs>
                </a:gsLst>
                <a:lin ang="0" scaled="1"/>
              </a:gradFill>
              <a:ln w="4826">
                <a:solidFill>
                  <a:srgbClr val="000000"/>
                </a:solidFill>
                <a:miter lim="800000"/>
                <a:headEnd/>
                <a:tailEnd/>
              </a:ln>
            </p:spPr>
            <p:txBody>
              <a:bodyPr/>
              <a:lstStyle/>
              <a:p>
                <a:endParaRPr lang="en-GB"/>
              </a:p>
            </p:txBody>
          </p:sp>
          <p:sp>
            <p:nvSpPr>
              <p:cNvPr id="92268" name="Line 108">
                <a:extLst>
                  <a:ext uri="{FF2B5EF4-FFF2-40B4-BE49-F238E27FC236}">
                    <a16:creationId xmlns:a16="http://schemas.microsoft.com/office/drawing/2014/main" id="{430E5E88-05BE-43CF-A82A-F1E8033DF5A8}"/>
                  </a:ext>
                </a:extLst>
              </p:cNvPr>
              <p:cNvSpPr>
                <a:spLocks noChangeShapeType="1"/>
              </p:cNvSpPr>
              <p:nvPr/>
            </p:nvSpPr>
            <p:spPr bwMode="auto">
              <a:xfrm>
                <a:off x="4454" y="2684"/>
                <a:ext cx="1" cy="4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69" name="Line 109">
                <a:extLst>
                  <a:ext uri="{FF2B5EF4-FFF2-40B4-BE49-F238E27FC236}">
                    <a16:creationId xmlns:a16="http://schemas.microsoft.com/office/drawing/2014/main" id="{8ADE8294-7F44-4702-A87F-DFA642DB63F4}"/>
                  </a:ext>
                </a:extLst>
              </p:cNvPr>
              <p:cNvSpPr>
                <a:spLocks noChangeShapeType="1"/>
              </p:cNvSpPr>
              <p:nvPr/>
            </p:nvSpPr>
            <p:spPr bwMode="auto">
              <a:xfrm>
                <a:off x="4443" y="31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0" name="Line 110">
                <a:extLst>
                  <a:ext uri="{FF2B5EF4-FFF2-40B4-BE49-F238E27FC236}">
                    <a16:creationId xmlns:a16="http://schemas.microsoft.com/office/drawing/2014/main" id="{3E93DC26-C4AD-4316-AE3A-9B8F38780D9C}"/>
                  </a:ext>
                </a:extLst>
              </p:cNvPr>
              <p:cNvSpPr>
                <a:spLocks noChangeShapeType="1"/>
              </p:cNvSpPr>
              <p:nvPr/>
            </p:nvSpPr>
            <p:spPr bwMode="auto">
              <a:xfrm>
                <a:off x="4443" y="3066"/>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1" name="Line 111">
                <a:extLst>
                  <a:ext uri="{FF2B5EF4-FFF2-40B4-BE49-F238E27FC236}">
                    <a16:creationId xmlns:a16="http://schemas.microsoft.com/office/drawing/2014/main" id="{53658496-FED6-48A4-81BD-2E30FAF6010F}"/>
                  </a:ext>
                </a:extLst>
              </p:cNvPr>
              <p:cNvSpPr>
                <a:spLocks noChangeShapeType="1"/>
              </p:cNvSpPr>
              <p:nvPr/>
            </p:nvSpPr>
            <p:spPr bwMode="auto">
              <a:xfrm>
                <a:off x="4443" y="2971"/>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2" name="Line 112">
                <a:extLst>
                  <a:ext uri="{FF2B5EF4-FFF2-40B4-BE49-F238E27FC236}">
                    <a16:creationId xmlns:a16="http://schemas.microsoft.com/office/drawing/2014/main" id="{72320EE4-32DC-45D2-B214-081EAA89AA74}"/>
                  </a:ext>
                </a:extLst>
              </p:cNvPr>
              <p:cNvSpPr>
                <a:spLocks noChangeShapeType="1"/>
              </p:cNvSpPr>
              <p:nvPr/>
            </p:nvSpPr>
            <p:spPr bwMode="auto">
              <a:xfrm>
                <a:off x="4443" y="287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3" name="Line 113">
                <a:extLst>
                  <a:ext uri="{FF2B5EF4-FFF2-40B4-BE49-F238E27FC236}">
                    <a16:creationId xmlns:a16="http://schemas.microsoft.com/office/drawing/2014/main" id="{AB3658E3-96CD-4CAA-8699-00F836067C42}"/>
                  </a:ext>
                </a:extLst>
              </p:cNvPr>
              <p:cNvSpPr>
                <a:spLocks noChangeShapeType="1"/>
              </p:cNvSpPr>
              <p:nvPr/>
            </p:nvSpPr>
            <p:spPr bwMode="auto">
              <a:xfrm>
                <a:off x="4443" y="278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4" name="Line 114">
                <a:extLst>
                  <a:ext uri="{FF2B5EF4-FFF2-40B4-BE49-F238E27FC236}">
                    <a16:creationId xmlns:a16="http://schemas.microsoft.com/office/drawing/2014/main" id="{7894DC93-0B06-4F9A-88DE-BE1892DF8EEE}"/>
                  </a:ext>
                </a:extLst>
              </p:cNvPr>
              <p:cNvSpPr>
                <a:spLocks noChangeShapeType="1"/>
              </p:cNvSpPr>
              <p:nvPr/>
            </p:nvSpPr>
            <p:spPr bwMode="auto">
              <a:xfrm>
                <a:off x="4443" y="268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5" name="Line 115">
                <a:extLst>
                  <a:ext uri="{FF2B5EF4-FFF2-40B4-BE49-F238E27FC236}">
                    <a16:creationId xmlns:a16="http://schemas.microsoft.com/office/drawing/2014/main" id="{C8A6B1F9-63AB-4440-99B9-0502FC881B64}"/>
                  </a:ext>
                </a:extLst>
              </p:cNvPr>
              <p:cNvSpPr>
                <a:spLocks noChangeShapeType="1"/>
              </p:cNvSpPr>
              <p:nvPr/>
            </p:nvSpPr>
            <p:spPr bwMode="auto">
              <a:xfrm>
                <a:off x="4454" y="3162"/>
                <a:ext cx="89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6" name="Line 116">
                <a:extLst>
                  <a:ext uri="{FF2B5EF4-FFF2-40B4-BE49-F238E27FC236}">
                    <a16:creationId xmlns:a16="http://schemas.microsoft.com/office/drawing/2014/main" id="{6E4C73F1-E55D-4D0B-B68C-AD0A89B35A93}"/>
                  </a:ext>
                </a:extLst>
              </p:cNvPr>
              <p:cNvSpPr>
                <a:spLocks noChangeShapeType="1"/>
              </p:cNvSpPr>
              <p:nvPr/>
            </p:nvSpPr>
            <p:spPr bwMode="auto">
              <a:xfrm flipV="1">
                <a:off x="4454" y="3162"/>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7" name="Line 117">
                <a:extLst>
                  <a:ext uri="{FF2B5EF4-FFF2-40B4-BE49-F238E27FC236}">
                    <a16:creationId xmlns:a16="http://schemas.microsoft.com/office/drawing/2014/main" id="{2ED281B2-1812-47E9-9825-807B0E673973}"/>
                  </a:ext>
                </a:extLst>
              </p:cNvPr>
              <p:cNvSpPr>
                <a:spLocks noChangeShapeType="1"/>
              </p:cNvSpPr>
              <p:nvPr/>
            </p:nvSpPr>
            <p:spPr bwMode="auto">
              <a:xfrm flipV="1">
                <a:off x="4752" y="3162"/>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8" name="Line 118">
                <a:extLst>
                  <a:ext uri="{FF2B5EF4-FFF2-40B4-BE49-F238E27FC236}">
                    <a16:creationId xmlns:a16="http://schemas.microsoft.com/office/drawing/2014/main" id="{9DD08673-3703-455D-8A13-5DF43E7CDE5E}"/>
                  </a:ext>
                </a:extLst>
              </p:cNvPr>
              <p:cNvSpPr>
                <a:spLocks noChangeShapeType="1"/>
              </p:cNvSpPr>
              <p:nvPr/>
            </p:nvSpPr>
            <p:spPr bwMode="auto">
              <a:xfrm flipV="1">
                <a:off x="5051" y="3162"/>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79" name="Line 119">
                <a:extLst>
                  <a:ext uri="{FF2B5EF4-FFF2-40B4-BE49-F238E27FC236}">
                    <a16:creationId xmlns:a16="http://schemas.microsoft.com/office/drawing/2014/main" id="{F7F4CC6D-60D2-48B0-8F5D-9A8AD4244740}"/>
                  </a:ext>
                </a:extLst>
              </p:cNvPr>
              <p:cNvSpPr>
                <a:spLocks noChangeShapeType="1"/>
              </p:cNvSpPr>
              <p:nvPr/>
            </p:nvSpPr>
            <p:spPr bwMode="auto">
              <a:xfrm flipV="1">
                <a:off x="5349" y="3162"/>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280" name="Rectangle 120">
                <a:extLst>
                  <a:ext uri="{FF2B5EF4-FFF2-40B4-BE49-F238E27FC236}">
                    <a16:creationId xmlns:a16="http://schemas.microsoft.com/office/drawing/2014/main" id="{A911C05A-59EE-4A99-B19C-6AC5AF16C028}"/>
                  </a:ext>
                </a:extLst>
              </p:cNvPr>
              <p:cNvSpPr>
                <a:spLocks noChangeArrowheads="1"/>
              </p:cNvSpPr>
              <p:nvPr/>
            </p:nvSpPr>
            <p:spPr bwMode="auto">
              <a:xfrm>
                <a:off x="4392" y="314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0</a:t>
                </a:r>
                <a:endParaRPr lang="en-GB" altLang="en-US" sz="600" b="1"/>
              </a:p>
            </p:txBody>
          </p:sp>
          <p:sp>
            <p:nvSpPr>
              <p:cNvPr id="92281" name="Rectangle 121">
                <a:extLst>
                  <a:ext uri="{FF2B5EF4-FFF2-40B4-BE49-F238E27FC236}">
                    <a16:creationId xmlns:a16="http://schemas.microsoft.com/office/drawing/2014/main" id="{08D38C7F-42ED-4B31-A29D-C78C874522E7}"/>
                  </a:ext>
                </a:extLst>
              </p:cNvPr>
              <p:cNvSpPr>
                <a:spLocks noChangeArrowheads="1"/>
              </p:cNvSpPr>
              <p:nvPr/>
            </p:nvSpPr>
            <p:spPr bwMode="auto">
              <a:xfrm>
                <a:off x="4373" y="3045"/>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20</a:t>
                </a:r>
                <a:endParaRPr lang="en-GB" altLang="en-US" sz="600" b="1"/>
              </a:p>
            </p:txBody>
          </p:sp>
          <p:sp>
            <p:nvSpPr>
              <p:cNvPr id="92282" name="Rectangle 122">
                <a:extLst>
                  <a:ext uri="{FF2B5EF4-FFF2-40B4-BE49-F238E27FC236}">
                    <a16:creationId xmlns:a16="http://schemas.microsoft.com/office/drawing/2014/main" id="{D9249FFA-8EFE-449D-84BE-09AFD0C970B2}"/>
                  </a:ext>
                </a:extLst>
              </p:cNvPr>
              <p:cNvSpPr>
                <a:spLocks noChangeArrowheads="1"/>
              </p:cNvSpPr>
              <p:nvPr/>
            </p:nvSpPr>
            <p:spPr bwMode="auto">
              <a:xfrm>
                <a:off x="4373" y="2950"/>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40</a:t>
                </a:r>
                <a:endParaRPr lang="en-GB" altLang="en-US" sz="600" b="1"/>
              </a:p>
            </p:txBody>
          </p:sp>
          <p:sp>
            <p:nvSpPr>
              <p:cNvPr id="92283" name="Rectangle 123">
                <a:extLst>
                  <a:ext uri="{FF2B5EF4-FFF2-40B4-BE49-F238E27FC236}">
                    <a16:creationId xmlns:a16="http://schemas.microsoft.com/office/drawing/2014/main" id="{68FAB31A-D5E9-473E-B70D-8F5F6B70519F}"/>
                  </a:ext>
                </a:extLst>
              </p:cNvPr>
              <p:cNvSpPr>
                <a:spLocks noChangeArrowheads="1"/>
              </p:cNvSpPr>
              <p:nvPr/>
            </p:nvSpPr>
            <p:spPr bwMode="auto">
              <a:xfrm>
                <a:off x="4373" y="2855"/>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60</a:t>
                </a:r>
                <a:endParaRPr lang="en-GB" altLang="en-US" sz="600" b="1"/>
              </a:p>
            </p:txBody>
          </p:sp>
          <p:sp>
            <p:nvSpPr>
              <p:cNvPr id="92284" name="Rectangle 124">
                <a:extLst>
                  <a:ext uri="{FF2B5EF4-FFF2-40B4-BE49-F238E27FC236}">
                    <a16:creationId xmlns:a16="http://schemas.microsoft.com/office/drawing/2014/main" id="{8D36345F-D0C1-4F08-B8D6-384198C15E3B}"/>
                  </a:ext>
                </a:extLst>
              </p:cNvPr>
              <p:cNvSpPr>
                <a:spLocks noChangeArrowheads="1"/>
              </p:cNvSpPr>
              <p:nvPr/>
            </p:nvSpPr>
            <p:spPr bwMode="auto">
              <a:xfrm>
                <a:off x="4373" y="2760"/>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80</a:t>
                </a:r>
                <a:endParaRPr lang="en-GB" altLang="en-US" sz="600" b="1"/>
              </a:p>
            </p:txBody>
          </p:sp>
          <p:sp>
            <p:nvSpPr>
              <p:cNvPr id="92285" name="Rectangle 125">
                <a:extLst>
                  <a:ext uri="{FF2B5EF4-FFF2-40B4-BE49-F238E27FC236}">
                    <a16:creationId xmlns:a16="http://schemas.microsoft.com/office/drawing/2014/main" id="{28160652-075C-467F-BCD2-E43A574944F1}"/>
                  </a:ext>
                </a:extLst>
              </p:cNvPr>
              <p:cNvSpPr>
                <a:spLocks noChangeArrowheads="1"/>
              </p:cNvSpPr>
              <p:nvPr/>
            </p:nvSpPr>
            <p:spPr bwMode="auto">
              <a:xfrm>
                <a:off x="4354" y="2664"/>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600" b="1">
                    <a:solidFill>
                      <a:srgbClr val="000000"/>
                    </a:solidFill>
                  </a:rPr>
                  <a:t>100</a:t>
                </a:r>
                <a:endParaRPr lang="en-GB" altLang="en-US" sz="600" b="1"/>
              </a:p>
            </p:txBody>
          </p:sp>
        </p:grpSp>
        <p:sp>
          <p:nvSpPr>
            <p:cNvPr id="92286" name="Rectangle 126">
              <a:extLst>
                <a:ext uri="{FF2B5EF4-FFF2-40B4-BE49-F238E27FC236}">
                  <a16:creationId xmlns:a16="http://schemas.microsoft.com/office/drawing/2014/main" id="{EFAA67A8-5E81-44A4-B4CC-C52DA66503F6}"/>
                </a:ext>
              </a:extLst>
            </p:cNvPr>
            <p:cNvSpPr>
              <a:spLocks noChangeArrowheads="1"/>
            </p:cNvSpPr>
            <p:nvPr/>
          </p:nvSpPr>
          <p:spPr bwMode="auto">
            <a:xfrm>
              <a:off x="5148" y="2925"/>
              <a:ext cx="312" cy="172"/>
            </a:xfrm>
            <a:prstGeom prst="rect">
              <a:avLst/>
            </a:prstGeom>
            <a:gradFill rotWithShape="1">
              <a:gsLst>
                <a:gs pos="0">
                  <a:srgbClr val="0000CC">
                    <a:gamma/>
                    <a:shade val="46275"/>
                    <a:invGamma/>
                  </a:srgbClr>
                </a:gs>
                <a:gs pos="50000">
                  <a:srgbClr val="0000CC"/>
                </a:gs>
                <a:gs pos="100000">
                  <a:srgbClr val="0000CC">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900" b="1">
                  <a:solidFill>
                    <a:schemeClr val="bg1"/>
                  </a:solidFill>
                </a:rPr>
                <a:t>Internet:</a:t>
              </a:r>
            </a:p>
            <a:p>
              <a:r>
                <a:rPr lang="en-GB" altLang="en-US" sz="900" b="1">
                  <a:solidFill>
                    <a:schemeClr val="bg1"/>
                  </a:solidFill>
                </a:rPr>
                <a:t>52% </a:t>
              </a:r>
            </a:p>
          </p:txBody>
        </p:sp>
        <p:sp>
          <p:nvSpPr>
            <p:cNvPr id="92287" name="Rectangle 127">
              <a:extLst>
                <a:ext uri="{FF2B5EF4-FFF2-40B4-BE49-F238E27FC236}">
                  <a16:creationId xmlns:a16="http://schemas.microsoft.com/office/drawing/2014/main" id="{8C118204-B89E-4538-802C-2DB3E2730A7E}"/>
                </a:ext>
              </a:extLst>
            </p:cNvPr>
            <p:cNvSpPr>
              <a:spLocks noChangeArrowheads="1"/>
            </p:cNvSpPr>
            <p:nvPr/>
          </p:nvSpPr>
          <p:spPr bwMode="auto">
            <a:xfrm>
              <a:off x="4808" y="2840"/>
              <a:ext cx="312" cy="172"/>
            </a:xfrm>
            <a:prstGeom prst="rect">
              <a:avLst/>
            </a:prstGeom>
            <a:gradFill rotWithShape="1">
              <a:gsLst>
                <a:gs pos="0">
                  <a:srgbClr val="800000">
                    <a:gamma/>
                    <a:shade val="46275"/>
                    <a:invGamma/>
                  </a:srgbClr>
                </a:gs>
                <a:gs pos="50000">
                  <a:srgbClr val="800000"/>
                </a:gs>
                <a:gs pos="100000">
                  <a:srgbClr val="8000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900" b="1">
                  <a:solidFill>
                    <a:schemeClr val="bg1"/>
                  </a:solidFill>
                </a:rPr>
                <a:t> Mobile: 69% </a:t>
              </a:r>
            </a:p>
          </p:txBody>
        </p:sp>
        <p:sp>
          <p:nvSpPr>
            <p:cNvPr id="92288" name="Rectangle 128">
              <a:extLst>
                <a:ext uri="{FF2B5EF4-FFF2-40B4-BE49-F238E27FC236}">
                  <a16:creationId xmlns:a16="http://schemas.microsoft.com/office/drawing/2014/main" id="{A9822C97-CB66-4D8D-BFF4-9F191B227AE9}"/>
                </a:ext>
              </a:extLst>
            </p:cNvPr>
            <p:cNvSpPr>
              <a:spLocks noChangeArrowheads="1"/>
            </p:cNvSpPr>
            <p:nvPr/>
          </p:nvSpPr>
          <p:spPr bwMode="auto">
            <a:xfrm>
              <a:off x="4468" y="2982"/>
              <a:ext cx="311" cy="172"/>
            </a:xfrm>
            <a:prstGeom prst="rect">
              <a:avLst/>
            </a:prstGeom>
            <a:gradFill rotWithShape="1">
              <a:gsLst>
                <a:gs pos="0">
                  <a:srgbClr val="006600">
                    <a:gamma/>
                    <a:shade val="46275"/>
                    <a:invGamma/>
                  </a:srgbClr>
                </a:gs>
                <a:gs pos="50000">
                  <a:srgbClr val="006600"/>
                </a:gs>
                <a:gs pos="100000">
                  <a:srgbClr val="006600">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altLang="en-US" sz="900" b="1">
                  <a:solidFill>
                    <a:schemeClr val="bg1"/>
                  </a:solidFill>
                </a:rPr>
                <a:t> Fixed: 42% </a:t>
              </a:r>
            </a:p>
          </p:txBody>
        </p:sp>
      </p:grpSp>
      <p:grpSp>
        <p:nvGrpSpPr>
          <p:cNvPr id="92335" name="Group 175">
            <a:extLst>
              <a:ext uri="{FF2B5EF4-FFF2-40B4-BE49-F238E27FC236}">
                <a16:creationId xmlns:a16="http://schemas.microsoft.com/office/drawing/2014/main" id="{CD986439-CB58-4D5E-8F69-6A6D8DE7669D}"/>
              </a:ext>
            </a:extLst>
          </p:cNvPr>
          <p:cNvGrpSpPr>
            <a:grpSpLocks/>
          </p:cNvGrpSpPr>
          <p:nvPr/>
        </p:nvGrpSpPr>
        <p:grpSpPr bwMode="auto">
          <a:xfrm>
            <a:off x="4122738" y="3203575"/>
            <a:ext cx="1798637" cy="1890713"/>
            <a:chOff x="2597" y="2018"/>
            <a:chExt cx="1133" cy="1191"/>
          </a:xfrm>
        </p:grpSpPr>
        <p:sp>
          <p:nvSpPr>
            <p:cNvPr id="92328" name="Freeform 168">
              <a:extLst>
                <a:ext uri="{FF2B5EF4-FFF2-40B4-BE49-F238E27FC236}">
                  <a16:creationId xmlns:a16="http://schemas.microsoft.com/office/drawing/2014/main" id="{8EE4D140-F45C-470B-9176-CA637D265710}"/>
                </a:ext>
              </a:extLst>
            </p:cNvPr>
            <p:cNvSpPr>
              <a:spLocks/>
            </p:cNvSpPr>
            <p:nvPr/>
          </p:nvSpPr>
          <p:spPr bwMode="auto">
            <a:xfrm>
              <a:off x="2597" y="2018"/>
              <a:ext cx="1133" cy="1191"/>
            </a:xfrm>
            <a:custGeom>
              <a:avLst/>
              <a:gdLst>
                <a:gd name="T0" fmla="*/ 583 w 1128"/>
                <a:gd name="T1" fmla="*/ 1602 h 1621"/>
                <a:gd name="T2" fmla="*/ 595 w 1128"/>
                <a:gd name="T3" fmla="*/ 1557 h 1621"/>
                <a:gd name="T4" fmla="*/ 571 w 1128"/>
                <a:gd name="T5" fmla="*/ 1494 h 1621"/>
                <a:gd name="T6" fmla="*/ 541 w 1128"/>
                <a:gd name="T7" fmla="*/ 1449 h 1621"/>
                <a:gd name="T8" fmla="*/ 511 w 1128"/>
                <a:gd name="T9" fmla="*/ 1350 h 1621"/>
                <a:gd name="T10" fmla="*/ 481 w 1128"/>
                <a:gd name="T11" fmla="*/ 1251 h 1621"/>
                <a:gd name="T12" fmla="*/ 493 w 1128"/>
                <a:gd name="T13" fmla="*/ 1146 h 1621"/>
                <a:gd name="T14" fmla="*/ 517 w 1128"/>
                <a:gd name="T15" fmla="*/ 1080 h 1621"/>
                <a:gd name="T16" fmla="*/ 496 w 1128"/>
                <a:gd name="T17" fmla="*/ 1041 h 1621"/>
                <a:gd name="T18" fmla="*/ 523 w 1128"/>
                <a:gd name="T19" fmla="*/ 1005 h 1621"/>
                <a:gd name="T20" fmla="*/ 496 w 1128"/>
                <a:gd name="T21" fmla="*/ 1002 h 1621"/>
                <a:gd name="T22" fmla="*/ 415 w 1128"/>
                <a:gd name="T23" fmla="*/ 855 h 1621"/>
                <a:gd name="T24" fmla="*/ 430 w 1128"/>
                <a:gd name="T25" fmla="*/ 840 h 1621"/>
                <a:gd name="T26" fmla="*/ 427 w 1128"/>
                <a:gd name="T27" fmla="*/ 774 h 1621"/>
                <a:gd name="T28" fmla="*/ 346 w 1128"/>
                <a:gd name="T29" fmla="*/ 702 h 1621"/>
                <a:gd name="T30" fmla="*/ 253 w 1128"/>
                <a:gd name="T31" fmla="*/ 747 h 1621"/>
                <a:gd name="T32" fmla="*/ 184 w 1128"/>
                <a:gd name="T33" fmla="*/ 738 h 1621"/>
                <a:gd name="T34" fmla="*/ 133 w 1128"/>
                <a:gd name="T35" fmla="*/ 723 h 1621"/>
                <a:gd name="T36" fmla="*/ 67 w 1128"/>
                <a:gd name="T37" fmla="*/ 618 h 1621"/>
                <a:gd name="T38" fmla="*/ 25 w 1128"/>
                <a:gd name="T39" fmla="*/ 555 h 1621"/>
                <a:gd name="T40" fmla="*/ 46 w 1128"/>
                <a:gd name="T41" fmla="*/ 468 h 1621"/>
                <a:gd name="T42" fmla="*/ 22 w 1128"/>
                <a:gd name="T43" fmla="*/ 390 h 1621"/>
                <a:gd name="T44" fmla="*/ 76 w 1128"/>
                <a:gd name="T45" fmla="*/ 258 h 1621"/>
                <a:gd name="T46" fmla="*/ 142 w 1128"/>
                <a:gd name="T47" fmla="*/ 186 h 1621"/>
                <a:gd name="T48" fmla="*/ 193 w 1128"/>
                <a:gd name="T49" fmla="*/ 72 h 1621"/>
                <a:gd name="T50" fmla="*/ 247 w 1128"/>
                <a:gd name="T51" fmla="*/ 60 h 1621"/>
                <a:gd name="T52" fmla="*/ 343 w 1128"/>
                <a:gd name="T53" fmla="*/ 9 h 1621"/>
                <a:gd name="T54" fmla="*/ 454 w 1128"/>
                <a:gd name="T55" fmla="*/ 0 h 1621"/>
                <a:gd name="T56" fmla="*/ 478 w 1128"/>
                <a:gd name="T57" fmla="*/ 66 h 1621"/>
                <a:gd name="T58" fmla="*/ 454 w 1128"/>
                <a:gd name="T59" fmla="*/ 78 h 1621"/>
                <a:gd name="T60" fmla="*/ 526 w 1128"/>
                <a:gd name="T61" fmla="*/ 129 h 1621"/>
                <a:gd name="T62" fmla="*/ 592 w 1128"/>
                <a:gd name="T63" fmla="*/ 177 h 1621"/>
                <a:gd name="T64" fmla="*/ 625 w 1128"/>
                <a:gd name="T65" fmla="*/ 114 h 1621"/>
                <a:gd name="T66" fmla="*/ 742 w 1128"/>
                <a:gd name="T67" fmla="*/ 162 h 1621"/>
                <a:gd name="T68" fmla="*/ 790 w 1128"/>
                <a:gd name="T69" fmla="*/ 159 h 1621"/>
                <a:gd name="T70" fmla="*/ 838 w 1128"/>
                <a:gd name="T71" fmla="*/ 249 h 1621"/>
                <a:gd name="T72" fmla="*/ 865 w 1128"/>
                <a:gd name="T73" fmla="*/ 312 h 1621"/>
                <a:gd name="T74" fmla="*/ 928 w 1128"/>
                <a:gd name="T75" fmla="*/ 465 h 1621"/>
                <a:gd name="T76" fmla="*/ 964 w 1128"/>
                <a:gd name="T77" fmla="*/ 546 h 1621"/>
                <a:gd name="T78" fmla="*/ 985 w 1128"/>
                <a:gd name="T79" fmla="*/ 561 h 1621"/>
                <a:gd name="T80" fmla="*/ 1030 w 1128"/>
                <a:gd name="T81" fmla="*/ 615 h 1621"/>
                <a:gd name="T82" fmla="*/ 1117 w 1128"/>
                <a:gd name="T83" fmla="*/ 582 h 1621"/>
                <a:gd name="T84" fmla="*/ 1105 w 1128"/>
                <a:gd name="T85" fmla="*/ 645 h 1621"/>
                <a:gd name="T86" fmla="*/ 1093 w 1128"/>
                <a:gd name="T87" fmla="*/ 720 h 1621"/>
                <a:gd name="T88" fmla="*/ 1069 w 1128"/>
                <a:gd name="T89" fmla="*/ 753 h 1621"/>
                <a:gd name="T90" fmla="*/ 1036 w 1128"/>
                <a:gd name="T91" fmla="*/ 792 h 1621"/>
                <a:gd name="T92" fmla="*/ 985 w 1128"/>
                <a:gd name="T93" fmla="*/ 837 h 1621"/>
                <a:gd name="T94" fmla="*/ 946 w 1128"/>
                <a:gd name="T95" fmla="*/ 882 h 1621"/>
                <a:gd name="T96" fmla="*/ 937 w 1128"/>
                <a:gd name="T97" fmla="*/ 900 h 1621"/>
                <a:gd name="T98" fmla="*/ 928 w 1128"/>
                <a:gd name="T99" fmla="*/ 1005 h 1621"/>
                <a:gd name="T100" fmla="*/ 940 w 1128"/>
                <a:gd name="T101" fmla="*/ 1050 h 1621"/>
                <a:gd name="T102" fmla="*/ 931 w 1128"/>
                <a:gd name="T103" fmla="*/ 1092 h 1621"/>
                <a:gd name="T104" fmla="*/ 925 w 1128"/>
                <a:gd name="T105" fmla="*/ 1188 h 1621"/>
                <a:gd name="T106" fmla="*/ 850 w 1128"/>
                <a:gd name="T107" fmla="*/ 1263 h 1621"/>
                <a:gd name="T108" fmla="*/ 847 w 1128"/>
                <a:gd name="T109" fmla="*/ 1380 h 1621"/>
                <a:gd name="T110" fmla="*/ 817 w 1128"/>
                <a:gd name="T111" fmla="*/ 1401 h 1621"/>
                <a:gd name="T112" fmla="*/ 808 w 1128"/>
                <a:gd name="T113" fmla="*/ 1437 h 1621"/>
                <a:gd name="T114" fmla="*/ 748 w 1128"/>
                <a:gd name="T115" fmla="*/ 1539 h 1621"/>
                <a:gd name="T116" fmla="*/ 670 w 1128"/>
                <a:gd name="T117" fmla="*/ 1611 h 1621"/>
                <a:gd name="T118" fmla="*/ 613 w 1128"/>
                <a:gd name="T119" fmla="*/ 1611 h 1621"/>
                <a:gd name="T120" fmla="*/ 604 w 1128"/>
                <a:gd name="T121" fmla="*/ 1620 h 1621"/>
                <a:gd name="T122" fmla="*/ 610 w 1128"/>
                <a:gd name="T123" fmla="*/ 1620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8" h="1621">
                  <a:moveTo>
                    <a:pt x="610" y="1620"/>
                  </a:moveTo>
                  <a:cubicBezTo>
                    <a:pt x="596" y="1617"/>
                    <a:pt x="591" y="1614"/>
                    <a:pt x="583" y="1602"/>
                  </a:cubicBezTo>
                  <a:cubicBezTo>
                    <a:pt x="584" y="1589"/>
                    <a:pt x="583" y="1576"/>
                    <a:pt x="586" y="1563"/>
                  </a:cubicBezTo>
                  <a:cubicBezTo>
                    <a:pt x="587" y="1560"/>
                    <a:pt x="594" y="1561"/>
                    <a:pt x="595" y="1557"/>
                  </a:cubicBezTo>
                  <a:cubicBezTo>
                    <a:pt x="596" y="1553"/>
                    <a:pt x="591" y="1551"/>
                    <a:pt x="589" y="1548"/>
                  </a:cubicBezTo>
                  <a:cubicBezTo>
                    <a:pt x="584" y="1532"/>
                    <a:pt x="578" y="1509"/>
                    <a:pt x="571" y="1494"/>
                  </a:cubicBezTo>
                  <a:cubicBezTo>
                    <a:pt x="568" y="1487"/>
                    <a:pt x="559" y="1476"/>
                    <a:pt x="559" y="1476"/>
                  </a:cubicBezTo>
                  <a:cubicBezTo>
                    <a:pt x="555" y="1461"/>
                    <a:pt x="549" y="1461"/>
                    <a:pt x="541" y="1449"/>
                  </a:cubicBezTo>
                  <a:cubicBezTo>
                    <a:pt x="538" y="1437"/>
                    <a:pt x="536" y="1429"/>
                    <a:pt x="529" y="1419"/>
                  </a:cubicBezTo>
                  <a:cubicBezTo>
                    <a:pt x="526" y="1380"/>
                    <a:pt x="530" y="1376"/>
                    <a:pt x="511" y="1350"/>
                  </a:cubicBezTo>
                  <a:cubicBezTo>
                    <a:pt x="520" y="1323"/>
                    <a:pt x="520" y="1334"/>
                    <a:pt x="505" y="1305"/>
                  </a:cubicBezTo>
                  <a:cubicBezTo>
                    <a:pt x="501" y="1286"/>
                    <a:pt x="491" y="1268"/>
                    <a:pt x="481" y="1251"/>
                  </a:cubicBezTo>
                  <a:cubicBezTo>
                    <a:pt x="477" y="1245"/>
                    <a:pt x="469" y="1233"/>
                    <a:pt x="469" y="1233"/>
                  </a:cubicBezTo>
                  <a:cubicBezTo>
                    <a:pt x="474" y="1185"/>
                    <a:pt x="469" y="1178"/>
                    <a:pt x="493" y="1146"/>
                  </a:cubicBezTo>
                  <a:cubicBezTo>
                    <a:pt x="495" y="1134"/>
                    <a:pt x="496" y="1118"/>
                    <a:pt x="502" y="1107"/>
                  </a:cubicBezTo>
                  <a:cubicBezTo>
                    <a:pt x="519" y="1076"/>
                    <a:pt x="510" y="1100"/>
                    <a:pt x="517" y="1080"/>
                  </a:cubicBezTo>
                  <a:cubicBezTo>
                    <a:pt x="509" y="1048"/>
                    <a:pt x="522" y="1089"/>
                    <a:pt x="502" y="1059"/>
                  </a:cubicBezTo>
                  <a:cubicBezTo>
                    <a:pt x="498" y="1054"/>
                    <a:pt x="496" y="1041"/>
                    <a:pt x="496" y="1041"/>
                  </a:cubicBezTo>
                  <a:cubicBezTo>
                    <a:pt x="503" y="1030"/>
                    <a:pt x="509" y="1021"/>
                    <a:pt x="520" y="1014"/>
                  </a:cubicBezTo>
                  <a:cubicBezTo>
                    <a:pt x="521" y="1011"/>
                    <a:pt x="526" y="1006"/>
                    <a:pt x="523" y="1005"/>
                  </a:cubicBezTo>
                  <a:cubicBezTo>
                    <a:pt x="520" y="1003"/>
                    <a:pt x="518" y="1010"/>
                    <a:pt x="514" y="1011"/>
                  </a:cubicBezTo>
                  <a:cubicBezTo>
                    <a:pt x="509" y="1012"/>
                    <a:pt x="499" y="1004"/>
                    <a:pt x="496" y="1002"/>
                  </a:cubicBezTo>
                  <a:cubicBezTo>
                    <a:pt x="478" y="967"/>
                    <a:pt x="471" y="914"/>
                    <a:pt x="436" y="891"/>
                  </a:cubicBezTo>
                  <a:cubicBezTo>
                    <a:pt x="432" y="878"/>
                    <a:pt x="425" y="865"/>
                    <a:pt x="415" y="855"/>
                  </a:cubicBezTo>
                  <a:cubicBezTo>
                    <a:pt x="417" y="852"/>
                    <a:pt x="418" y="849"/>
                    <a:pt x="421" y="846"/>
                  </a:cubicBezTo>
                  <a:cubicBezTo>
                    <a:pt x="424" y="843"/>
                    <a:pt x="428" y="843"/>
                    <a:pt x="430" y="840"/>
                  </a:cubicBezTo>
                  <a:cubicBezTo>
                    <a:pt x="435" y="835"/>
                    <a:pt x="442" y="822"/>
                    <a:pt x="442" y="822"/>
                  </a:cubicBezTo>
                  <a:cubicBezTo>
                    <a:pt x="446" y="801"/>
                    <a:pt x="442" y="789"/>
                    <a:pt x="427" y="774"/>
                  </a:cubicBezTo>
                  <a:cubicBezTo>
                    <a:pt x="422" y="745"/>
                    <a:pt x="418" y="755"/>
                    <a:pt x="397" y="741"/>
                  </a:cubicBezTo>
                  <a:cubicBezTo>
                    <a:pt x="386" y="724"/>
                    <a:pt x="366" y="709"/>
                    <a:pt x="346" y="702"/>
                  </a:cubicBezTo>
                  <a:cubicBezTo>
                    <a:pt x="328" y="696"/>
                    <a:pt x="310" y="712"/>
                    <a:pt x="295" y="720"/>
                  </a:cubicBezTo>
                  <a:cubicBezTo>
                    <a:pt x="280" y="728"/>
                    <a:pt x="264" y="746"/>
                    <a:pt x="253" y="747"/>
                  </a:cubicBezTo>
                  <a:cubicBezTo>
                    <a:pt x="243" y="740"/>
                    <a:pt x="237" y="733"/>
                    <a:pt x="226" y="729"/>
                  </a:cubicBezTo>
                  <a:cubicBezTo>
                    <a:pt x="196" y="733"/>
                    <a:pt x="210" y="729"/>
                    <a:pt x="184" y="738"/>
                  </a:cubicBezTo>
                  <a:cubicBezTo>
                    <a:pt x="178" y="740"/>
                    <a:pt x="166" y="744"/>
                    <a:pt x="166" y="744"/>
                  </a:cubicBezTo>
                  <a:cubicBezTo>
                    <a:pt x="151" y="739"/>
                    <a:pt x="146" y="727"/>
                    <a:pt x="133" y="723"/>
                  </a:cubicBezTo>
                  <a:cubicBezTo>
                    <a:pt x="118" y="708"/>
                    <a:pt x="106" y="696"/>
                    <a:pt x="94" y="678"/>
                  </a:cubicBezTo>
                  <a:cubicBezTo>
                    <a:pt x="82" y="659"/>
                    <a:pt x="87" y="631"/>
                    <a:pt x="67" y="618"/>
                  </a:cubicBezTo>
                  <a:cubicBezTo>
                    <a:pt x="57" y="603"/>
                    <a:pt x="40" y="595"/>
                    <a:pt x="25" y="585"/>
                  </a:cubicBezTo>
                  <a:cubicBezTo>
                    <a:pt x="15" y="570"/>
                    <a:pt x="0" y="561"/>
                    <a:pt x="25" y="555"/>
                  </a:cubicBezTo>
                  <a:cubicBezTo>
                    <a:pt x="24" y="545"/>
                    <a:pt x="18" y="535"/>
                    <a:pt x="19" y="525"/>
                  </a:cubicBezTo>
                  <a:cubicBezTo>
                    <a:pt x="21" y="504"/>
                    <a:pt x="34" y="484"/>
                    <a:pt x="46" y="468"/>
                  </a:cubicBezTo>
                  <a:cubicBezTo>
                    <a:pt x="41" y="454"/>
                    <a:pt x="30" y="446"/>
                    <a:pt x="25" y="432"/>
                  </a:cubicBezTo>
                  <a:cubicBezTo>
                    <a:pt x="29" y="417"/>
                    <a:pt x="27" y="405"/>
                    <a:pt x="22" y="390"/>
                  </a:cubicBezTo>
                  <a:cubicBezTo>
                    <a:pt x="26" y="366"/>
                    <a:pt x="31" y="330"/>
                    <a:pt x="58" y="321"/>
                  </a:cubicBezTo>
                  <a:cubicBezTo>
                    <a:pt x="65" y="300"/>
                    <a:pt x="69" y="279"/>
                    <a:pt x="76" y="258"/>
                  </a:cubicBezTo>
                  <a:cubicBezTo>
                    <a:pt x="77" y="255"/>
                    <a:pt x="116" y="225"/>
                    <a:pt x="121" y="222"/>
                  </a:cubicBezTo>
                  <a:cubicBezTo>
                    <a:pt x="126" y="208"/>
                    <a:pt x="137" y="200"/>
                    <a:pt x="142" y="186"/>
                  </a:cubicBezTo>
                  <a:cubicBezTo>
                    <a:pt x="137" y="170"/>
                    <a:pt x="150" y="120"/>
                    <a:pt x="169" y="114"/>
                  </a:cubicBezTo>
                  <a:cubicBezTo>
                    <a:pt x="174" y="98"/>
                    <a:pt x="179" y="81"/>
                    <a:pt x="193" y="72"/>
                  </a:cubicBezTo>
                  <a:cubicBezTo>
                    <a:pt x="197" y="59"/>
                    <a:pt x="202" y="46"/>
                    <a:pt x="205" y="33"/>
                  </a:cubicBezTo>
                  <a:cubicBezTo>
                    <a:pt x="212" y="34"/>
                    <a:pt x="235" y="53"/>
                    <a:pt x="247" y="60"/>
                  </a:cubicBezTo>
                  <a:cubicBezTo>
                    <a:pt x="260" y="60"/>
                    <a:pt x="267" y="52"/>
                    <a:pt x="280" y="51"/>
                  </a:cubicBezTo>
                  <a:cubicBezTo>
                    <a:pt x="304" y="35"/>
                    <a:pt x="316" y="7"/>
                    <a:pt x="343" y="9"/>
                  </a:cubicBezTo>
                  <a:cubicBezTo>
                    <a:pt x="366" y="6"/>
                    <a:pt x="388" y="14"/>
                    <a:pt x="406" y="6"/>
                  </a:cubicBezTo>
                  <a:cubicBezTo>
                    <a:pt x="415" y="2"/>
                    <a:pt x="454" y="0"/>
                    <a:pt x="454" y="0"/>
                  </a:cubicBezTo>
                  <a:cubicBezTo>
                    <a:pt x="460" y="6"/>
                    <a:pt x="480" y="31"/>
                    <a:pt x="484" y="42"/>
                  </a:cubicBezTo>
                  <a:cubicBezTo>
                    <a:pt x="488" y="53"/>
                    <a:pt x="479" y="61"/>
                    <a:pt x="478" y="66"/>
                  </a:cubicBezTo>
                  <a:cubicBezTo>
                    <a:pt x="481" y="67"/>
                    <a:pt x="478" y="74"/>
                    <a:pt x="475" y="75"/>
                  </a:cubicBezTo>
                  <a:cubicBezTo>
                    <a:pt x="469" y="78"/>
                    <a:pt x="461" y="77"/>
                    <a:pt x="454" y="78"/>
                  </a:cubicBezTo>
                  <a:cubicBezTo>
                    <a:pt x="457" y="95"/>
                    <a:pt x="459" y="97"/>
                    <a:pt x="475" y="102"/>
                  </a:cubicBezTo>
                  <a:cubicBezTo>
                    <a:pt x="488" y="121"/>
                    <a:pt x="508" y="117"/>
                    <a:pt x="526" y="129"/>
                  </a:cubicBezTo>
                  <a:cubicBezTo>
                    <a:pt x="530" y="141"/>
                    <a:pt x="534" y="146"/>
                    <a:pt x="544" y="153"/>
                  </a:cubicBezTo>
                  <a:cubicBezTo>
                    <a:pt x="561" y="178"/>
                    <a:pt x="559" y="173"/>
                    <a:pt x="592" y="177"/>
                  </a:cubicBezTo>
                  <a:cubicBezTo>
                    <a:pt x="602" y="208"/>
                    <a:pt x="592" y="192"/>
                    <a:pt x="610" y="180"/>
                  </a:cubicBezTo>
                  <a:cubicBezTo>
                    <a:pt x="612" y="161"/>
                    <a:pt x="608" y="125"/>
                    <a:pt x="625" y="114"/>
                  </a:cubicBezTo>
                  <a:cubicBezTo>
                    <a:pt x="652" y="121"/>
                    <a:pt x="683" y="139"/>
                    <a:pt x="709" y="150"/>
                  </a:cubicBezTo>
                  <a:cubicBezTo>
                    <a:pt x="730" y="158"/>
                    <a:pt x="719" y="154"/>
                    <a:pt x="742" y="162"/>
                  </a:cubicBezTo>
                  <a:cubicBezTo>
                    <a:pt x="748" y="164"/>
                    <a:pt x="760" y="168"/>
                    <a:pt x="760" y="168"/>
                  </a:cubicBezTo>
                  <a:cubicBezTo>
                    <a:pt x="773" y="160"/>
                    <a:pt x="776" y="150"/>
                    <a:pt x="790" y="159"/>
                  </a:cubicBezTo>
                  <a:cubicBezTo>
                    <a:pt x="775" y="181"/>
                    <a:pt x="792" y="185"/>
                    <a:pt x="811" y="189"/>
                  </a:cubicBezTo>
                  <a:cubicBezTo>
                    <a:pt x="833" y="203"/>
                    <a:pt x="812" y="240"/>
                    <a:pt x="838" y="249"/>
                  </a:cubicBezTo>
                  <a:cubicBezTo>
                    <a:pt x="849" y="265"/>
                    <a:pt x="853" y="276"/>
                    <a:pt x="859" y="294"/>
                  </a:cubicBezTo>
                  <a:cubicBezTo>
                    <a:pt x="861" y="300"/>
                    <a:pt x="865" y="312"/>
                    <a:pt x="865" y="312"/>
                  </a:cubicBezTo>
                  <a:cubicBezTo>
                    <a:pt x="867" y="335"/>
                    <a:pt x="865" y="364"/>
                    <a:pt x="886" y="378"/>
                  </a:cubicBezTo>
                  <a:cubicBezTo>
                    <a:pt x="896" y="409"/>
                    <a:pt x="918" y="434"/>
                    <a:pt x="928" y="465"/>
                  </a:cubicBezTo>
                  <a:cubicBezTo>
                    <a:pt x="922" y="494"/>
                    <a:pt x="923" y="511"/>
                    <a:pt x="949" y="528"/>
                  </a:cubicBezTo>
                  <a:cubicBezTo>
                    <a:pt x="953" y="534"/>
                    <a:pt x="960" y="540"/>
                    <a:pt x="964" y="546"/>
                  </a:cubicBezTo>
                  <a:cubicBezTo>
                    <a:pt x="966" y="549"/>
                    <a:pt x="964" y="553"/>
                    <a:pt x="967" y="555"/>
                  </a:cubicBezTo>
                  <a:cubicBezTo>
                    <a:pt x="972" y="559"/>
                    <a:pt x="985" y="561"/>
                    <a:pt x="985" y="561"/>
                  </a:cubicBezTo>
                  <a:cubicBezTo>
                    <a:pt x="993" y="573"/>
                    <a:pt x="989" y="578"/>
                    <a:pt x="985" y="591"/>
                  </a:cubicBezTo>
                  <a:cubicBezTo>
                    <a:pt x="991" y="627"/>
                    <a:pt x="999" y="605"/>
                    <a:pt x="1030" y="615"/>
                  </a:cubicBezTo>
                  <a:cubicBezTo>
                    <a:pt x="1056" y="597"/>
                    <a:pt x="1056" y="600"/>
                    <a:pt x="1093" y="597"/>
                  </a:cubicBezTo>
                  <a:cubicBezTo>
                    <a:pt x="1087" y="579"/>
                    <a:pt x="1104" y="586"/>
                    <a:pt x="1117" y="582"/>
                  </a:cubicBezTo>
                  <a:cubicBezTo>
                    <a:pt x="1128" y="598"/>
                    <a:pt x="1126" y="610"/>
                    <a:pt x="1117" y="627"/>
                  </a:cubicBezTo>
                  <a:cubicBezTo>
                    <a:pt x="1113" y="633"/>
                    <a:pt x="1105" y="645"/>
                    <a:pt x="1105" y="645"/>
                  </a:cubicBezTo>
                  <a:cubicBezTo>
                    <a:pt x="1110" y="668"/>
                    <a:pt x="1102" y="656"/>
                    <a:pt x="1093" y="675"/>
                  </a:cubicBezTo>
                  <a:cubicBezTo>
                    <a:pt x="1097" y="691"/>
                    <a:pt x="1103" y="705"/>
                    <a:pt x="1093" y="720"/>
                  </a:cubicBezTo>
                  <a:cubicBezTo>
                    <a:pt x="1096" y="729"/>
                    <a:pt x="1097" y="741"/>
                    <a:pt x="1087" y="747"/>
                  </a:cubicBezTo>
                  <a:cubicBezTo>
                    <a:pt x="1082" y="750"/>
                    <a:pt x="1075" y="751"/>
                    <a:pt x="1069" y="753"/>
                  </a:cubicBezTo>
                  <a:cubicBezTo>
                    <a:pt x="1066" y="754"/>
                    <a:pt x="1060" y="756"/>
                    <a:pt x="1060" y="756"/>
                  </a:cubicBezTo>
                  <a:cubicBezTo>
                    <a:pt x="1053" y="769"/>
                    <a:pt x="1048" y="784"/>
                    <a:pt x="1036" y="792"/>
                  </a:cubicBezTo>
                  <a:cubicBezTo>
                    <a:pt x="1024" y="810"/>
                    <a:pt x="1015" y="821"/>
                    <a:pt x="994" y="828"/>
                  </a:cubicBezTo>
                  <a:cubicBezTo>
                    <a:pt x="991" y="831"/>
                    <a:pt x="989" y="835"/>
                    <a:pt x="985" y="837"/>
                  </a:cubicBezTo>
                  <a:cubicBezTo>
                    <a:pt x="982" y="839"/>
                    <a:pt x="978" y="838"/>
                    <a:pt x="976" y="840"/>
                  </a:cubicBezTo>
                  <a:cubicBezTo>
                    <a:pt x="965" y="849"/>
                    <a:pt x="954" y="870"/>
                    <a:pt x="946" y="882"/>
                  </a:cubicBezTo>
                  <a:cubicBezTo>
                    <a:pt x="944" y="885"/>
                    <a:pt x="941" y="888"/>
                    <a:pt x="940" y="891"/>
                  </a:cubicBezTo>
                  <a:cubicBezTo>
                    <a:pt x="939" y="894"/>
                    <a:pt x="939" y="897"/>
                    <a:pt x="937" y="900"/>
                  </a:cubicBezTo>
                  <a:cubicBezTo>
                    <a:pt x="933" y="906"/>
                    <a:pt x="925" y="918"/>
                    <a:pt x="925" y="918"/>
                  </a:cubicBezTo>
                  <a:cubicBezTo>
                    <a:pt x="919" y="947"/>
                    <a:pt x="918" y="976"/>
                    <a:pt x="928" y="1005"/>
                  </a:cubicBezTo>
                  <a:cubicBezTo>
                    <a:pt x="929" y="1019"/>
                    <a:pt x="927" y="1033"/>
                    <a:pt x="931" y="1047"/>
                  </a:cubicBezTo>
                  <a:cubicBezTo>
                    <a:pt x="932" y="1050"/>
                    <a:pt x="938" y="1048"/>
                    <a:pt x="940" y="1050"/>
                  </a:cubicBezTo>
                  <a:cubicBezTo>
                    <a:pt x="945" y="1054"/>
                    <a:pt x="947" y="1062"/>
                    <a:pt x="949" y="1068"/>
                  </a:cubicBezTo>
                  <a:cubicBezTo>
                    <a:pt x="942" y="1079"/>
                    <a:pt x="942" y="1085"/>
                    <a:pt x="931" y="1092"/>
                  </a:cubicBezTo>
                  <a:cubicBezTo>
                    <a:pt x="947" y="1115"/>
                    <a:pt x="936" y="1146"/>
                    <a:pt x="952" y="1170"/>
                  </a:cubicBezTo>
                  <a:cubicBezTo>
                    <a:pt x="940" y="1174"/>
                    <a:pt x="934" y="1179"/>
                    <a:pt x="925" y="1188"/>
                  </a:cubicBezTo>
                  <a:cubicBezTo>
                    <a:pt x="917" y="1212"/>
                    <a:pt x="902" y="1221"/>
                    <a:pt x="880" y="1236"/>
                  </a:cubicBezTo>
                  <a:cubicBezTo>
                    <a:pt x="869" y="1243"/>
                    <a:pt x="850" y="1263"/>
                    <a:pt x="850" y="1263"/>
                  </a:cubicBezTo>
                  <a:cubicBezTo>
                    <a:pt x="845" y="1279"/>
                    <a:pt x="856" y="1299"/>
                    <a:pt x="868" y="1311"/>
                  </a:cubicBezTo>
                  <a:cubicBezTo>
                    <a:pt x="872" y="1324"/>
                    <a:pt x="857" y="1369"/>
                    <a:pt x="847" y="1380"/>
                  </a:cubicBezTo>
                  <a:cubicBezTo>
                    <a:pt x="842" y="1386"/>
                    <a:pt x="833" y="1388"/>
                    <a:pt x="826" y="1392"/>
                  </a:cubicBezTo>
                  <a:cubicBezTo>
                    <a:pt x="812" y="1413"/>
                    <a:pt x="812" y="1417"/>
                    <a:pt x="817" y="1401"/>
                  </a:cubicBezTo>
                  <a:cubicBezTo>
                    <a:pt x="823" y="1410"/>
                    <a:pt x="826" y="1409"/>
                    <a:pt x="820" y="1419"/>
                  </a:cubicBezTo>
                  <a:cubicBezTo>
                    <a:pt x="816" y="1425"/>
                    <a:pt x="808" y="1437"/>
                    <a:pt x="808" y="1437"/>
                  </a:cubicBezTo>
                  <a:cubicBezTo>
                    <a:pt x="805" y="1466"/>
                    <a:pt x="808" y="1479"/>
                    <a:pt x="781" y="1488"/>
                  </a:cubicBezTo>
                  <a:cubicBezTo>
                    <a:pt x="774" y="1510"/>
                    <a:pt x="771" y="1531"/>
                    <a:pt x="748" y="1539"/>
                  </a:cubicBezTo>
                  <a:cubicBezTo>
                    <a:pt x="745" y="1558"/>
                    <a:pt x="729" y="1592"/>
                    <a:pt x="709" y="1599"/>
                  </a:cubicBezTo>
                  <a:cubicBezTo>
                    <a:pt x="689" y="1589"/>
                    <a:pt x="687" y="1600"/>
                    <a:pt x="670" y="1611"/>
                  </a:cubicBezTo>
                  <a:cubicBezTo>
                    <a:pt x="660" y="1608"/>
                    <a:pt x="643" y="1596"/>
                    <a:pt x="643" y="1596"/>
                  </a:cubicBezTo>
                  <a:cubicBezTo>
                    <a:pt x="633" y="1611"/>
                    <a:pt x="632" y="1615"/>
                    <a:pt x="613" y="1611"/>
                  </a:cubicBezTo>
                  <a:cubicBezTo>
                    <a:pt x="607" y="1612"/>
                    <a:pt x="599" y="1610"/>
                    <a:pt x="595" y="1614"/>
                  </a:cubicBezTo>
                  <a:cubicBezTo>
                    <a:pt x="592" y="1617"/>
                    <a:pt x="600" y="1619"/>
                    <a:pt x="604" y="1620"/>
                  </a:cubicBezTo>
                  <a:cubicBezTo>
                    <a:pt x="607" y="1621"/>
                    <a:pt x="610" y="1617"/>
                    <a:pt x="613" y="1617"/>
                  </a:cubicBezTo>
                  <a:cubicBezTo>
                    <a:pt x="614" y="1617"/>
                    <a:pt x="611" y="1619"/>
                    <a:pt x="610" y="1620"/>
                  </a:cubicBezTo>
                  <a:close/>
                </a:path>
              </a:pathLst>
            </a:custGeom>
            <a:solidFill>
              <a:srgbClr val="000000">
                <a:alpha val="53999"/>
              </a:srgbClr>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2330" name="Group 170">
              <a:extLst>
                <a:ext uri="{FF2B5EF4-FFF2-40B4-BE49-F238E27FC236}">
                  <a16:creationId xmlns:a16="http://schemas.microsoft.com/office/drawing/2014/main" id="{53C492C8-EC79-46E8-89FD-9F37EF3AD62F}"/>
                </a:ext>
              </a:extLst>
            </p:cNvPr>
            <p:cNvGrpSpPr>
              <a:grpSpLocks/>
            </p:cNvGrpSpPr>
            <p:nvPr/>
          </p:nvGrpSpPr>
          <p:grpSpPr bwMode="auto">
            <a:xfrm>
              <a:off x="2767" y="2160"/>
              <a:ext cx="310" cy="227"/>
              <a:chOff x="2767" y="2160"/>
              <a:chExt cx="310" cy="227"/>
            </a:xfrm>
          </p:grpSpPr>
          <p:sp>
            <p:nvSpPr>
              <p:cNvPr id="92294" name="Rectangle 134">
                <a:extLst>
                  <a:ext uri="{FF2B5EF4-FFF2-40B4-BE49-F238E27FC236}">
                    <a16:creationId xmlns:a16="http://schemas.microsoft.com/office/drawing/2014/main" id="{6BE5392A-5A01-4C25-BA28-96ABFCE213C4}"/>
                  </a:ext>
                </a:extLst>
              </p:cNvPr>
              <p:cNvSpPr>
                <a:spLocks noChangeArrowheads="1"/>
              </p:cNvSpPr>
              <p:nvPr/>
            </p:nvSpPr>
            <p:spPr bwMode="auto">
              <a:xfrm>
                <a:off x="2795" y="2160"/>
                <a:ext cx="255" cy="178"/>
              </a:xfrm>
              <a:prstGeom prst="rect">
                <a:avLst/>
              </a:prstGeom>
              <a:gradFill rotWithShape="1">
                <a:gsLst>
                  <a:gs pos="0">
                    <a:srgbClr val="006600">
                      <a:gamma/>
                      <a:shade val="46275"/>
                      <a:invGamma/>
                    </a:srgbClr>
                  </a:gs>
                  <a:gs pos="50000">
                    <a:srgbClr val="006600"/>
                  </a:gs>
                  <a:gs pos="100000">
                    <a:srgbClr val="006600">
                      <a:gamma/>
                      <a:shade val="46275"/>
                      <a:invGamma/>
                    </a:srgbClr>
                  </a:gs>
                </a:gsLst>
                <a:lin ang="0" scaled="1"/>
              </a:gradFill>
              <a:ln w="9525">
                <a:solidFill>
                  <a:schemeClr val="tx1"/>
                </a:solidFill>
                <a:miter lim="800000"/>
                <a:headEnd/>
                <a:tailEnd/>
              </a:ln>
            </p:spPr>
            <p:txBody>
              <a:bodyPr lIns="0" tIns="0" rIns="0" bIns="0">
                <a:spAutoFit/>
              </a:bodyPr>
              <a:lstStyle/>
              <a:p>
                <a:r>
                  <a:rPr lang="en-GB" altLang="en-US" sz="900" b="1">
                    <a:solidFill>
                      <a:schemeClr val="bg1"/>
                    </a:solidFill>
                  </a:rPr>
                  <a:t> Fixed: 3% </a:t>
                </a:r>
              </a:p>
            </p:txBody>
          </p:sp>
          <p:sp>
            <p:nvSpPr>
              <p:cNvPr id="92316" name="Rectangle 156">
                <a:extLst>
                  <a:ext uri="{FF2B5EF4-FFF2-40B4-BE49-F238E27FC236}">
                    <a16:creationId xmlns:a16="http://schemas.microsoft.com/office/drawing/2014/main" id="{BA369577-B1DD-43B7-BA5C-E69A9BCE7514}"/>
                  </a:ext>
                </a:extLst>
              </p:cNvPr>
              <p:cNvSpPr>
                <a:spLocks noChangeArrowheads="1"/>
              </p:cNvSpPr>
              <p:nvPr/>
            </p:nvSpPr>
            <p:spPr bwMode="auto">
              <a:xfrm>
                <a:off x="2767" y="2371"/>
                <a:ext cx="310" cy="16"/>
              </a:xfrm>
              <a:prstGeom prst="rect">
                <a:avLst/>
              </a:prstGeom>
              <a:gradFill rotWithShape="1">
                <a:gsLst>
                  <a:gs pos="0">
                    <a:srgbClr val="008000">
                      <a:gamma/>
                      <a:shade val="46275"/>
                      <a:invGamma/>
                    </a:srgbClr>
                  </a:gs>
                  <a:gs pos="50000">
                    <a:srgbClr val="008000"/>
                  </a:gs>
                  <a:gs pos="100000">
                    <a:srgbClr val="008000">
                      <a:gamma/>
                      <a:shade val="46275"/>
                      <a:invGamma/>
                    </a:srgbClr>
                  </a:gs>
                </a:gsLst>
                <a:lin ang="0" scaled="1"/>
              </a:gradFill>
              <a:ln w="4826">
                <a:solidFill>
                  <a:srgbClr val="000000"/>
                </a:solidFill>
                <a:miter lim="800000"/>
                <a:headEnd/>
                <a:tailEnd/>
              </a:ln>
            </p:spPr>
            <p:txBody>
              <a:bodyPr/>
              <a:lstStyle/>
              <a:p>
                <a:endParaRPr lang="en-GB"/>
              </a:p>
            </p:txBody>
          </p:sp>
        </p:grpSp>
        <p:grpSp>
          <p:nvGrpSpPr>
            <p:cNvPr id="92331" name="Group 171">
              <a:extLst>
                <a:ext uri="{FF2B5EF4-FFF2-40B4-BE49-F238E27FC236}">
                  <a16:creationId xmlns:a16="http://schemas.microsoft.com/office/drawing/2014/main" id="{59F97F1D-8AF8-46BD-9499-640655DD14D0}"/>
                </a:ext>
              </a:extLst>
            </p:cNvPr>
            <p:cNvGrpSpPr>
              <a:grpSpLocks/>
            </p:cNvGrpSpPr>
            <p:nvPr/>
          </p:nvGrpSpPr>
          <p:grpSpPr bwMode="auto">
            <a:xfrm>
              <a:off x="3163" y="2302"/>
              <a:ext cx="312" cy="283"/>
              <a:chOff x="3163" y="2302"/>
              <a:chExt cx="312" cy="283"/>
            </a:xfrm>
          </p:grpSpPr>
          <p:sp>
            <p:nvSpPr>
              <p:cNvPr id="92295" name="Rectangle 135">
                <a:extLst>
                  <a:ext uri="{FF2B5EF4-FFF2-40B4-BE49-F238E27FC236}">
                    <a16:creationId xmlns:a16="http://schemas.microsoft.com/office/drawing/2014/main" id="{5AEA75AF-2B80-408C-BB1F-415F60831726}"/>
                  </a:ext>
                </a:extLst>
              </p:cNvPr>
              <p:cNvSpPr>
                <a:spLocks noChangeArrowheads="1"/>
              </p:cNvSpPr>
              <p:nvPr/>
            </p:nvSpPr>
            <p:spPr bwMode="auto">
              <a:xfrm>
                <a:off x="3163" y="2302"/>
                <a:ext cx="312" cy="178"/>
              </a:xfrm>
              <a:prstGeom prst="rect">
                <a:avLst/>
              </a:prstGeom>
              <a:gradFill rotWithShape="1">
                <a:gsLst>
                  <a:gs pos="0">
                    <a:srgbClr val="800000">
                      <a:gamma/>
                      <a:shade val="46275"/>
                      <a:invGamma/>
                    </a:srgbClr>
                  </a:gs>
                  <a:gs pos="50000">
                    <a:srgbClr val="800000"/>
                  </a:gs>
                  <a:gs pos="100000">
                    <a:srgbClr val="800000">
                      <a:gamma/>
                      <a:shade val="46275"/>
                      <a:invGamma/>
                    </a:srgbClr>
                  </a:gs>
                </a:gsLst>
                <a:lin ang="0" scaled="1"/>
              </a:gradFill>
              <a:ln w="9525">
                <a:solidFill>
                  <a:schemeClr val="tx1"/>
                </a:solidFill>
                <a:miter lim="800000"/>
                <a:headEnd/>
                <a:tailEnd/>
              </a:ln>
            </p:spPr>
            <p:txBody>
              <a:bodyPr lIns="0" tIns="0" rIns="0" bIns="0">
                <a:spAutoFit/>
              </a:bodyPr>
              <a:lstStyle/>
              <a:p>
                <a:r>
                  <a:rPr lang="en-GB" altLang="en-US" sz="900" b="1">
                    <a:solidFill>
                      <a:schemeClr val="bg1"/>
                    </a:solidFill>
                  </a:rPr>
                  <a:t> Mobile: 15% </a:t>
                </a:r>
              </a:p>
            </p:txBody>
          </p:sp>
          <p:sp>
            <p:nvSpPr>
              <p:cNvPr id="92317" name="Rectangle 157">
                <a:extLst>
                  <a:ext uri="{FF2B5EF4-FFF2-40B4-BE49-F238E27FC236}">
                    <a16:creationId xmlns:a16="http://schemas.microsoft.com/office/drawing/2014/main" id="{3E894B36-0488-4424-BC2F-88C7A1C161CA}"/>
                  </a:ext>
                </a:extLst>
              </p:cNvPr>
              <p:cNvSpPr>
                <a:spLocks noChangeArrowheads="1"/>
              </p:cNvSpPr>
              <p:nvPr/>
            </p:nvSpPr>
            <p:spPr bwMode="auto">
              <a:xfrm>
                <a:off x="3165" y="2504"/>
                <a:ext cx="310" cy="81"/>
              </a:xfrm>
              <a:prstGeom prst="rect">
                <a:avLst/>
              </a:prstGeom>
              <a:gradFill rotWithShape="1">
                <a:gsLst>
                  <a:gs pos="0">
                    <a:srgbClr val="800000">
                      <a:gamma/>
                      <a:shade val="46275"/>
                      <a:invGamma/>
                    </a:srgbClr>
                  </a:gs>
                  <a:gs pos="50000">
                    <a:srgbClr val="800000"/>
                  </a:gs>
                  <a:gs pos="100000">
                    <a:srgbClr val="800000">
                      <a:gamma/>
                      <a:shade val="46275"/>
                      <a:invGamma/>
                    </a:srgbClr>
                  </a:gs>
                </a:gsLst>
                <a:lin ang="0" scaled="1"/>
              </a:gradFill>
              <a:ln w="4826">
                <a:solidFill>
                  <a:srgbClr val="000000"/>
                </a:solidFill>
                <a:miter lim="800000"/>
                <a:headEnd/>
                <a:tailEnd/>
              </a:ln>
            </p:spPr>
            <p:txBody>
              <a:bodyPr/>
              <a:lstStyle/>
              <a:p>
                <a:endParaRPr lang="en-GB"/>
              </a:p>
            </p:txBody>
          </p:sp>
        </p:grpSp>
        <p:grpSp>
          <p:nvGrpSpPr>
            <p:cNvPr id="92332" name="Group 172">
              <a:extLst>
                <a:ext uri="{FF2B5EF4-FFF2-40B4-BE49-F238E27FC236}">
                  <a16:creationId xmlns:a16="http://schemas.microsoft.com/office/drawing/2014/main" id="{A7D4AF29-2993-4792-97A5-00A653402BD3}"/>
                </a:ext>
              </a:extLst>
            </p:cNvPr>
            <p:cNvGrpSpPr>
              <a:grpSpLocks/>
            </p:cNvGrpSpPr>
            <p:nvPr/>
          </p:nvGrpSpPr>
          <p:grpSpPr bwMode="auto">
            <a:xfrm>
              <a:off x="3107" y="2762"/>
              <a:ext cx="340" cy="248"/>
              <a:chOff x="3135" y="2670"/>
              <a:chExt cx="340" cy="248"/>
            </a:xfrm>
          </p:grpSpPr>
          <p:sp>
            <p:nvSpPr>
              <p:cNvPr id="92296" name="Rectangle 136">
                <a:extLst>
                  <a:ext uri="{FF2B5EF4-FFF2-40B4-BE49-F238E27FC236}">
                    <a16:creationId xmlns:a16="http://schemas.microsoft.com/office/drawing/2014/main" id="{CE276C2F-CD40-40D5-8B80-12F634F19998}"/>
                  </a:ext>
                </a:extLst>
              </p:cNvPr>
              <p:cNvSpPr>
                <a:spLocks noChangeArrowheads="1"/>
              </p:cNvSpPr>
              <p:nvPr/>
            </p:nvSpPr>
            <p:spPr bwMode="auto">
              <a:xfrm>
                <a:off x="3135" y="2670"/>
                <a:ext cx="339" cy="178"/>
              </a:xfrm>
              <a:prstGeom prst="rect">
                <a:avLst/>
              </a:prstGeom>
              <a:gradFill rotWithShape="1">
                <a:gsLst>
                  <a:gs pos="0">
                    <a:srgbClr val="0000CC">
                      <a:gamma/>
                      <a:shade val="46275"/>
                      <a:invGamma/>
                    </a:srgbClr>
                  </a:gs>
                  <a:gs pos="50000">
                    <a:srgbClr val="0000CC"/>
                  </a:gs>
                  <a:gs pos="100000">
                    <a:srgbClr val="0000CC">
                      <a:gamma/>
                      <a:shade val="46275"/>
                      <a:invGamma/>
                    </a:srgbClr>
                  </a:gs>
                </a:gsLst>
                <a:lin ang="0" scaled="1"/>
              </a:gradFill>
              <a:ln w="9525">
                <a:solidFill>
                  <a:schemeClr val="tx1"/>
                </a:solidFill>
                <a:miter lim="800000"/>
                <a:headEnd/>
                <a:tailEnd/>
              </a:ln>
            </p:spPr>
            <p:txBody>
              <a:bodyPr lIns="0" tIns="0" rIns="0" bIns="0">
                <a:spAutoFit/>
              </a:bodyPr>
              <a:lstStyle/>
              <a:p>
                <a:r>
                  <a:rPr lang="en-GB" altLang="en-US" sz="900" b="1">
                    <a:solidFill>
                      <a:schemeClr val="bg1"/>
                    </a:solidFill>
                  </a:rPr>
                  <a:t>Internet:</a:t>
                </a:r>
              </a:p>
              <a:p>
                <a:r>
                  <a:rPr lang="en-GB" altLang="en-US" sz="900" b="1">
                    <a:solidFill>
                      <a:schemeClr val="bg1"/>
                    </a:solidFill>
                  </a:rPr>
                  <a:t>4% </a:t>
                </a:r>
              </a:p>
            </p:txBody>
          </p:sp>
          <p:sp>
            <p:nvSpPr>
              <p:cNvPr id="92318" name="Rectangle 158">
                <a:extLst>
                  <a:ext uri="{FF2B5EF4-FFF2-40B4-BE49-F238E27FC236}">
                    <a16:creationId xmlns:a16="http://schemas.microsoft.com/office/drawing/2014/main" id="{559AE57D-E933-4628-B1DD-6D175675DA13}"/>
                  </a:ext>
                </a:extLst>
              </p:cNvPr>
              <p:cNvSpPr>
                <a:spLocks noChangeArrowheads="1"/>
              </p:cNvSpPr>
              <p:nvPr/>
            </p:nvSpPr>
            <p:spPr bwMode="auto">
              <a:xfrm>
                <a:off x="3135" y="2891"/>
                <a:ext cx="340" cy="27"/>
              </a:xfrm>
              <a:prstGeom prst="rect">
                <a:avLst/>
              </a:prstGeom>
              <a:gradFill rotWithShape="1">
                <a:gsLst>
                  <a:gs pos="0">
                    <a:srgbClr val="0000FF">
                      <a:gamma/>
                      <a:shade val="46275"/>
                      <a:invGamma/>
                    </a:srgbClr>
                  </a:gs>
                  <a:gs pos="50000">
                    <a:srgbClr val="0000FF"/>
                  </a:gs>
                  <a:gs pos="100000">
                    <a:srgbClr val="0000FF">
                      <a:gamma/>
                      <a:shade val="46275"/>
                      <a:invGamma/>
                    </a:srgbClr>
                  </a:gs>
                </a:gsLst>
                <a:lin ang="0" scaled="1"/>
              </a:gradFill>
              <a:ln w="4826">
                <a:solidFill>
                  <a:srgbClr val="000000"/>
                </a:solidFill>
                <a:miter lim="800000"/>
                <a:headEnd/>
                <a:tailEnd/>
              </a:ln>
            </p:spPr>
            <p:txBody>
              <a:bodyPr/>
              <a:lstStyle/>
              <a:p>
                <a:endParaRPr lang="en-GB"/>
              </a:p>
            </p:txBody>
          </p:sp>
        </p:grpSp>
      </p:grpSp>
      <p:sp>
        <p:nvSpPr>
          <p:cNvPr id="92320" name="Rectangle 160">
            <a:extLst>
              <a:ext uri="{FF2B5EF4-FFF2-40B4-BE49-F238E27FC236}">
                <a16:creationId xmlns:a16="http://schemas.microsoft.com/office/drawing/2014/main" id="{A69AF8F4-BFAB-422F-9766-F52F9A5C0173}"/>
              </a:ext>
            </a:extLst>
          </p:cNvPr>
          <p:cNvSpPr>
            <a:spLocks noChangeArrowheads="1"/>
          </p:cNvSpPr>
          <p:nvPr/>
        </p:nvSpPr>
        <p:spPr bwMode="auto">
          <a:xfrm>
            <a:off x="0" y="1628775"/>
            <a:ext cx="9144000" cy="134938"/>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321" name="WordArt 161">
            <a:extLst>
              <a:ext uri="{FF2B5EF4-FFF2-40B4-BE49-F238E27FC236}">
                <a16:creationId xmlns:a16="http://schemas.microsoft.com/office/drawing/2014/main" id="{1B24E4B0-E993-49FD-A98E-3D0725E6E2FF}"/>
              </a:ext>
            </a:extLst>
          </p:cNvPr>
          <p:cNvSpPr>
            <a:spLocks noChangeArrowheads="1" noChangeShapeType="1" noTextEdit="1"/>
          </p:cNvSpPr>
          <p:nvPr/>
        </p:nvSpPr>
        <p:spPr bwMode="auto">
          <a:xfrm>
            <a:off x="2141538" y="1133475"/>
            <a:ext cx="4725987" cy="3159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300000" lon="21299999" rev="0"/>
              </a:camera>
              <a:lightRig rig="legacyNormal3" dir="r"/>
            </a:scene3d>
            <a:sp3d extrusionH="277800" prstMaterial="legacyPlastic">
              <a:extrusionClr>
                <a:schemeClr val="bg2"/>
              </a:extrusionClr>
              <a:contourClr>
                <a:srgbClr val="FF0000"/>
              </a:contourClr>
            </a:sp3d>
          </a:bodyPr>
          <a:lstStyle/>
          <a:p>
            <a:r>
              <a:rPr lang="en-GB" sz="1400" kern="10">
                <a:ln w="9525">
                  <a:round/>
                  <a:headEnd/>
                  <a:tailEnd/>
                </a:ln>
                <a:gradFill rotWithShape="1">
                  <a:gsLst>
                    <a:gs pos="0">
                      <a:srgbClr val="FFFF66"/>
                    </a:gs>
                    <a:gs pos="100000">
                      <a:srgbClr val="FF0000"/>
                    </a:gs>
                  </a:gsLst>
                  <a:lin ang="5400000" scaled="1"/>
                </a:gradFill>
                <a:latin typeface="Impact" panose="020B0806030902050204" pitchFamily="34" charset="0"/>
              </a:rPr>
              <a:t>A Statistical Review</a:t>
            </a:r>
          </a:p>
        </p:txBody>
      </p:sp>
      <p:sp>
        <p:nvSpPr>
          <p:cNvPr id="92323" name="Text Box 163">
            <a:extLst>
              <a:ext uri="{FF2B5EF4-FFF2-40B4-BE49-F238E27FC236}">
                <a16:creationId xmlns:a16="http://schemas.microsoft.com/office/drawing/2014/main" id="{E260A648-612E-46E8-8164-7D469A7273FB}"/>
              </a:ext>
            </a:extLst>
          </p:cNvPr>
          <p:cNvSpPr txBox="1">
            <a:spLocks noChangeArrowheads="1"/>
          </p:cNvSpPr>
          <p:nvPr/>
        </p:nvSpPr>
        <p:spPr bwMode="auto">
          <a:xfrm>
            <a:off x="0" y="5948363"/>
            <a:ext cx="9142413" cy="406400"/>
          </a:xfrm>
          <a:prstGeom prst="rect">
            <a:avLst/>
          </a:prstGeom>
          <a:solidFill>
            <a:srgbClr val="0066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chemeClr val="bg1"/>
                </a:solidFill>
                <a:effectLst>
                  <a:outerShdw blurRad="38100" dist="38100" dir="2700000" algn="tl">
                    <a:srgbClr val="000000"/>
                  </a:outerShdw>
                </a:effectLst>
              </a:rPr>
              <a:t>Africa Needs Advanced Knowledge Fast: Effective ICTs a Vital Tool!</a:t>
            </a:r>
          </a:p>
        </p:txBody>
      </p:sp>
      <p:sp>
        <p:nvSpPr>
          <p:cNvPr id="92325" name="Text Box 165">
            <a:extLst>
              <a:ext uri="{FF2B5EF4-FFF2-40B4-BE49-F238E27FC236}">
                <a16:creationId xmlns:a16="http://schemas.microsoft.com/office/drawing/2014/main" id="{DD960618-DE34-44E8-8920-30DF540A24E2}"/>
              </a:ext>
            </a:extLst>
          </p:cNvPr>
          <p:cNvSpPr txBox="1">
            <a:spLocks noChangeArrowheads="1"/>
          </p:cNvSpPr>
          <p:nvPr/>
        </p:nvSpPr>
        <p:spPr bwMode="auto">
          <a:xfrm>
            <a:off x="206375" y="5589588"/>
            <a:ext cx="200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1600" b="1"/>
              <a:t>Source: ITU 2005</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childTnLst>
                                    <p:set>
                                      <p:cBhvr>
                                        <p:cTn id="6" dur="1" fill="hold">
                                          <p:stCondLst>
                                            <p:cond delay="0"/>
                                          </p:stCondLst>
                                        </p:cTn>
                                        <p:tgtEl>
                                          <p:spTgt spid="92334"/>
                                        </p:tgtEl>
                                        <p:attrNameLst>
                                          <p:attrName>style.visibility</p:attrName>
                                        </p:attrNameLst>
                                      </p:cBhvr>
                                      <p:to>
                                        <p:strVal val="visible"/>
                                      </p:to>
                                    </p:set>
                                    <p:anim from="(-#ppt_w/2)" to="(#ppt_x)" calcmode="lin" valueType="num">
                                      <p:cBhvr>
                                        <p:cTn id="7" dur="300" fill="hold">
                                          <p:stCondLst>
                                            <p:cond delay="0"/>
                                          </p:stCondLst>
                                        </p:cTn>
                                        <p:tgtEl>
                                          <p:spTgt spid="92334"/>
                                        </p:tgtEl>
                                        <p:attrNameLst>
                                          <p:attrName>ppt_x</p:attrName>
                                        </p:attrNameLst>
                                      </p:cBhvr>
                                    </p:anim>
                                    <p:anim from="0" to="-1.0" calcmode="lin" valueType="num">
                                      <p:cBhvr>
                                        <p:cTn id="8" dur="100" decel="50000" autoRev="1" fill="hold">
                                          <p:stCondLst>
                                            <p:cond delay="300"/>
                                          </p:stCondLst>
                                        </p:cTn>
                                        <p:tgtEl>
                                          <p:spTgt spid="92334"/>
                                        </p:tgtEl>
                                        <p:attrNameLst>
                                          <p:attrName>xshear</p:attrName>
                                        </p:attrNameLst>
                                      </p:cBhvr>
                                    </p:anim>
                                    <p:animScale>
                                      <p:cBhvr>
                                        <p:cTn id="9" dur="100" decel="100000" autoRev="1" fill="hold">
                                          <p:stCondLst>
                                            <p:cond delay="300"/>
                                          </p:stCondLst>
                                        </p:cTn>
                                        <p:tgtEl>
                                          <p:spTgt spid="92334"/>
                                        </p:tgtEl>
                                      </p:cBhvr>
                                      <p:from x="100000" y="100000"/>
                                      <p:to x="80000" y="100000"/>
                                    </p:animScale>
                                    <p:anim by="(#ppt_h/3+#ppt_w*0.1)" calcmode="lin" valueType="num">
                                      <p:cBhvr additive="sum">
                                        <p:cTn id="10" dur="100" decel="100000" autoRev="1" fill="hold">
                                          <p:stCondLst>
                                            <p:cond delay="300"/>
                                          </p:stCondLst>
                                        </p:cTn>
                                        <p:tgtEl>
                                          <p:spTgt spid="92334"/>
                                        </p:tgtEl>
                                        <p:attrNameLst>
                                          <p:attrName>ppt_x</p:attrName>
                                        </p:attrNameLst>
                                      </p:cBhvr>
                                    </p:anim>
                                  </p:childTnLst>
                                </p:cTn>
                              </p:par>
                            </p:childTnLst>
                          </p:cTn>
                        </p:par>
                        <p:par>
                          <p:cTn id="11" fill="hold" nodeType="afterGroup">
                            <p:stCondLst>
                              <p:cond delay="500"/>
                            </p:stCondLst>
                            <p:childTnLst>
                              <p:par>
                                <p:cTn id="12" presetID="34" presetClass="entr" presetSubtype="0" fill="hold" nodeType="afterEffect">
                                  <p:stCondLst>
                                    <p:cond delay="0"/>
                                  </p:stCondLst>
                                  <p:childTnLst>
                                    <p:set>
                                      <p:cBhvr>
                                        <p:cTn id="13" dur="1" fill="hold">
                                          <p:stCondLst>
                                            <p:cond delay="0"/>
                                          </p:stCondLst>
                                        </p:cTn>
                                        <p:tgtEl>
                                          <p:spTgt spid="92230"/>
                                        </p:tgtEl>
                                        <p:attrNameLst>
                                          <p:attrName>style.visibility</p:attrName>
                                        </p:attrNameLst>
                                      </p:cBhvr>
                                      <p:to>
                                        <p:strVal val="visible"/>
                                      </p:to>
                                    </p:set>
                                    <p:anim from="(-#ppt_w/2)" to="(#ppt_x)" calcmode="lin" valueType="num">
                                      <p:cBhvr>
                                        <p:cTn id="14" dur="300" fill="hold">
                                          <p:stCondLst>
                                            <p:cond delay="0"/>
                                          </p:stCondLst>
                                        </p:cTn>
                                        <p:tgtEl>
                                          <p:spTgt spid="92230"/>
                                        </p:tgtEl>
                                        <p:attrNameLst>
                                          <p:attrName>ppt_x</p:attrName>
                                        </p:attrNameLst>
                                      </p:cBhvr>
                                    </p:anim>
                                    <p:anim from="0" to="-1.0" calcmode="lin" valueType="num">
                                      <p:cBhvr>
                                        <p:cTn id="15" dur="100" decel="50000" autoRev="1" fill="hold">
                                          <p:stCondLst>
                                            <p:cond delay="300"/>
                                          </p:stCondLst>
                                        </p:cTn>
                                        <p:tgtEl>
                                          <p:spTgt spid="92230"/>
                                        </p:tgtEl>
                                        <p:attrNameLst>
                                          <p:attrName>xshear</p:attrName>
                                        </p:attrNameLst>
                                      </p:cBhvr>
                                    </p:anim>
                                    <p:animScale>
                                      <p:cBhvr>
                                        <p:cTn id="16" dur="100" decel="100000" autoRev="1" fill="hold">
                                          <p:stCondLst>
                                            <p:cond delay="300"/>
                                          </p:stCondLst>
                                        </p:cTn>
                                        <p:tgtEl>
                                          <p:spTgt spid="92230"/>
                                        </p:tgtEl>
                                      </p:cBhvr>
                                      <p:from x="100000" y="100000"/>
                                      <p:to x="80000" y="100000"/>
                                    </p:animScale>
                                    <p:anim by="(#ppt_h/3+#ppt_w*0.1)" calcmode="lin" valueType="num">
                                      <p:cBhvr additive="sum">
                                        <p:cTn id="17" dur="100" decel="100000" autoRev="1" fill="hold">
                                          <p:stCondLst>
                                            <p:cond delay="300"/>
                                          </p:stCondLst>
                                        </p:cTn>
                                        <p:tgtEl>
                                          <p:spTgt spid="92230"/>
                                        </p:tgtEl>
                                        <p:attrNameLst>
                                          <p:attrName>ppt_x</p:attrName>
                                        </p:attrNameLst>
                                      </p:cBhvr>
                                    </p:anim>
                                  </p:childTnLst>
                                </p:cTn>
                              </p:par>
                            </p:childTnLst>
                          </p:cTn>
                        </p:par>
                        <p:par>
                          <p:cTn id="18" fill="hold" nodeType="afterGroup">
                            <p:stCondLst>
                              <p:cond delay="1000"/>
                            </p:stCondLst>
                            <p:childTnLst>
                              <p:par>
                                <p:cTn id="19" presetID="34" presetClass="entr" presetSubtype="0" fill="hold" nodeType="afterEffect">
                                  <p:stCondLst>
                                    <p:cond delay="0"/>
                                  </p:stCondLst>
                                  <p:childTnLst>
                                    <p:set>
                                      <p:cBhvr>
                                        <p:cTn id="20" dur="1" fill="hold">
                                          <p:stCondLst>
                                            <p:cond delay="0"/>
                                          </p:stCondLst>
                                        </p:cTn>
                                        <p:tgtEl>
                                          <p:spTgt spid="92260"/>
                                        </p:tgtEl>
                                        <p:attrNameLst>
                                          <p:attrName>style.visibility</p:attrName>
                                        </p:attrNameLst>
                                      </p:cBhvr>
                                      <p:to>
                                        <p:strVal val="visible"/>
                                      </p:to>
                                    </p:set>
                                    <p:anim from="(-#ppt_w/2)" to="(#ppt_x)" calcmode="lin" valueType="num">
                                      <p:cBhvr>
                                        <p:cTn id="21" dur="300" fill="hold">
                                          <p:stCondLst>
                                            <p:cond delay="0"/>
                                          </p:stCondLst>
                                        </p:cTn>
                                        <p:tgtEl>
                                          <p:spTgt spid="92260"/>
                                        </p:tgtEl>
                                        <p:attrNameLst>
                                          <p:attrName>ppt_x</p:attrName>
                                        </p:attrNameLst>
                                      </p:cBhvr>
                                    </p:anim>
                                    <p:anim from="0" to="-1.0" calcmode="lin" valueType="num">
                                      <p:cBhvr>
                                        <p:cTn id="22" dur="100" decel="50000" autoRev="1" fill="hold">
                                          <p:stCondLst>
                                            <p:cond delay="300"/>
                                          </p:stCondLst>
                                        </p:cTn>
                                        <p:tgtEl>
                                          <p:spTgt spid="92260"/>
                                        </p:tgtEl>
                                        <p:attrNameLst>
                                          <p:attrName>xshear</p:attrName>
                                        </p:attrNameLst>
                                      </p:cBhvr>
                                    </p:anim>
                                    <p:animScale>
                                      <p:cBhvr>
                                        <p:cTn id="23" dur="100" decel="100000" autoRev="1" fill="hold">
                                          <p:stCondLst>
                                            <p:cond delay="300"/>
                                          </p:stCondLst>
                                        </p:cTn>
                                        <p:tgtEl>
                                          <p:spTgt spid="92260"/>
                                        </p:tgtEl>
                                      </p:cBhvr>
                                      <p:from x="100000" y="100000"/>
                                      <p:to x="80000" y="100000"/>
                                    </p:animScale>
                                    <p:anim by="(#ppt_h/3+#ppt_w*0.1)" calcmode="lin" valueType="num">
                                      <p:cBhvr additive="sum">
                                        <p:cTn id="24" dur="100" decel="100000" autoRev="1" fill="hold">
                                          <p:stCondLst>
                                            <p:cond delay="300"/>
                                          </p:stCondLst>
                                        </p:cTn>
                                        <p:tgtEl>
                                          <p:spTgt spid="92260"/>
                                        </p:tgtEl>
                                        <p:attrNameLst>
                                          <p:attrName>ppt_x</p:attrName>
                                        </p:attrNameLst>
                                      </p:cBhvr>
                                    </p:anim>
                                  </p:childTnLst>
                                </p:cTn>
                              </p:par>
                            </p:childTnLst>
                          </p:cTn>
                        </p:par>
                        <p:par>
                          <p:cTn id="25" fill="hold" nodeType="afterGroup">
                            <p:stCondLst>
                              <p:cond delay="1500"/>
                            </p:stCondLst>
                            <p:childTnLst>
                              <p:par>
                                <p:cTn id="26" presetID="34" presetClass="entr" presetSubtype="0" fill="hold" nodeType="afterEffect">
                                  <p:stCondLst>
                                    <p:cond delay="0"/>
                                  </p:stCondLst>
                                  <p:childTnLst>
                                    <p:set>
                                      <p:cBhvr>
                                        <p:cTn id="27" dur="1" fill="hold">
                                          <p:stCondLst>
                                            <p:cond delay="0"/>
                                          </p:stCondLst>
                                        </p:cTn>
                                        <p:tgtEl>
                                          <p:spTgt spid="92166"/>
                                        </p:tgtEl>
                                        <p:attrNameLst>
                                          <p:attrName>style.visibility</p:attrName>
                                        </p:attrNameLst>
                                      </p:cBhvr>
                                      <p:to>
                                        <p:strVal val="visible"/>
                                      </p:to>
                                    </p:set>
                                    <p:anim from="(-#ppt_w/2)" to="(#ppt_x)" calcmode="lin" valueType="num">
                                      <p:cBhvr>
                                        <p:cTn id="28" dur="300" fill="hold">
                                          <p:stCondLst>
                                            <p:cond delay="0"/>
                                          </p:stCondLst>
                                        </p:cTn>
                                        <p:tgtEl>
                                          <p:spTgt spid="92166"/>
                                        </p:tgtEl>
                                        <p:attrNameLst>
                                          <p:attrName>ppt_x</p:attrName>
                                        </p:attrNameLst>
                                      </p:cBhvr>
                                    </p:anim>
                                    <p:anim from="0" to="-1.0" calcmode="lin" valueType="num">
                                      <p:cBhvr>
                                        <p:cTn id="29" dur="100" decel="50000" autoRev="1" fill="hold">
                                          <p:stCondLst>
                                            <p:cond delay="300"/>
                                          </p:stCondLst>
                                        </p:cTn>
                                        <p:tgtEl>
                                          <p:spTgt spid="92166"/>
                                        </p:tgtEl>
                                        <p:attrNameLst>
                                          <p:attrName>xshear</p:attrName>
                                        </p:attrNameLst>
                                      </p:cBhvr>
                                    </p:anim>
                                    <p:animScale>
                                      <p:cBhvr>
                                        <p:cTn id="30" dur="100" decel="100000" autoRev="1" fill="hold">
                                          <p:stCondLst>
                                            <p:cond delay="300"/>
                                          </p:stCondLst>
                                        </p:cTn>
                                        <p:tgtEl>
                                          <p:spTgt spid="92166"/>
                                        </p:tgtEl>
                                      </p:cBhvr>
                                      <p:from x="100000" y="100000"/>
                                      <p:to x="80000" y="100000"/>
                                    </p:animScale>
                                    <p:anim by="(#ppt_h/3+#ppt_w*0.1)" calcmode="lin" valueType="num">
                                      <p:cBhvr additive="sum">
                                        <p:cTn id="31" dur="100" decel="100000" autoRev="1" fill="hold">
                                          <p:stCondLst>
                                            <p:cond delay="300"/>
                                          </p:stCondLst>
                                        </p:cTn>
                                        <p:tgtEl>
                                          <p:spTgt spid="92166"/>
                                        </p:tgtEl>
                                        <p:attrNameLst>
                                          <p:attrName>ppt_x</p:attrName>
                                        </p:attrNameLst>
                                      </p:cBhvr>
                                    </p:anim>
                                  </p:childTnLst>
                                </p:cTn>
                              </p:par>
                            </p:childTnLst>
                          </p:cTn>
                        </p:par>
                        <p:par>
                          <p:cTn id="32" fill="hold" nodeType="afterGroup">
                            <p:stCondLst>
                              <p:cond delay="2000"/>
                            </p:stCondLst>
                            <p:childTnLst>
                              <p:par>
                                <p:cTn id="33" presetID="51" presetClass="entr" presetSubtype="0" fill="hold" nodeType="afterEffect">
                                  <p:stCondLst>
                                    <p:cond delay="0"/>
                                  </p:stCondLst>
                                  <p:childTnLst>
                                    <p:set>
                                      <p:cBhvr>
                                        <p:cTn id="34" dur="1" fill="hold">
                                          <p:stCondLst>
                                            <p:cond delay="0"/>
                                          </p:stCondLst>
                                        </p:cTn>
                                        <p:tgtEl>
                                          <p:spTgt spid="92335"/>
                                        </p:tgtEl>
                                        <p:attrNameLst>
                                          <p:attrName>style.visibility</p:attrName>
                                        </p:attrNameLst>
                                      </p:cBhvr>
                                      <p:to>
                                        <p:strVal val="visible"/>
                                      </p:to>
                                    </p:set>
                                    <p:animEffect transition="in" filter="fade">
                                      <p:cBhvr>
                                        <p:cTn id="35" dur="385" decel="100000"/>
                                        <p:tgtEl>
                                          <p:spTgt spid="92335"/>
                                        </p:tgtEl>
                                      </p:cBhvr>
                                    </p:animEffect>
                                    <p:animScale>
                                      <p:cBhvr>
                                        <p:cTn id="36" dur="385" decel="100000"/>
                                        <p:tgtEl>
                                          <p:spTgt spid="92335"/>
                                        </p:tgtEl>
                                      </p:cBhvr>
                                      <p:from x="10000" y="10000"/>
                                      <p:to x="200000" y="450000"/>
                                    </p:animScale>
                                    <p:animScale>
                                      <p:cBhvr>
                                        <p:cTn id="37" dur="615" accel="100000" fill="hold">
                                          <p:stCondLst>
                                            <p:cond delay="385"/>
                                          </p:stCondLst>
                                        </p:cTn>
                                        <p:tgtEl>
                                          <p:spTgt spid="92335"/>
                                        </p:tgtEl>
                                      </p:cBhvr>
                                      <p:from x="200000" y="450000"/>
                                      <p:to x="100000" y="100000"/>
                                    </p:animScale>
                                    <p:set>
                                      <p:cBhvr>
                                        <p:cTn id="38" dur="385" fill="hold"/>
                                        <p:tgtEl>
                                          <p:spTgt spid="92335"/>
                                        </p:tgtEl>
                                        <p:attrNameLst>
                                          <p:attrName>ppt_x</p:attrName>
                                        </p:attrNameLst>
                                      </p:cBhvr>
                                      <p:to>
                                        <p:strVal val="(0.5)"/>
                                      </p:to>
                                    </p:set>
                                    <p:anim from="(0.5)" to="(#ppt_x)" calcmode="lin" valueType="num">
                                      <p:cBhvr>
                                        <p:cTn id="39" dur="615" accel="100000" fill="hold">
                                          <p:stCondLst>
                                            <p:cond delay="385"/>
                                          </p:stCondLst>
                                        </p:cTn>
                                        <p:tgtEl>
                                          <p:spTgt spid="92335"/>
                                        </p:tgtEl>
                                        <p:attrNameLst>
                                          <p:attrName>ppt_x</p:attrName>
                                        </p:attrNameLst>
                                      </p:cBhvr>
                                    </p:anim>
                                    <p:set>
                                      <p:cBhvr>
                                        <p:cTn id="40" dur="385" fill="hold"/>
                                        <p:tgtEl>
                                          <p:spTgt spid="92335"/>
                                        </p:tgtEl>
                                        <p:attrNameLst>
                                          <p:attrName>ppt_y</p:attrName>
                                        </p:attrNameLst>
                                      </p:cBhvr>
                                      <p:to>
                                        <p:strVal val="(#ppt_y+0.4)"/>
                                      </p:to>
                                    </p:set>
                                    <p:anim from="(#ppt_y+0.4)" to="(#ppt_y)" calcmode="lin" valueType="num">
                                      <p:cBhvr>
                                        <p:cTn id="41" dur="615" accel="100000" fill="hold">
                                          <p:stCondLst>
                                            <p:cond delay="385"/>
                                          </p:stCondLst>
                                        </p:cTn>
                                        <p:tgtEl>
                                          <p:spTgt spid="923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316" name="Group 180">
            <a:extLst>
              <a:ext uri="{FF2B5EF4-FFF2-40B4-BE49-F238E27FC236}">
                <a16:creationId xmlns:a16="http://schemas.microsoft.com/office/drawing/2014/main" id="{1F0B3FC1-BFE4-4EEC-ADC1-1CB691D127FE}"/>
              </a:ext>
            </a:extLst>
          </p:cNvPr>
          <p:cNvGrpSpPr>
            <a:grpSpLocks/>
          </p:cNvGrpSpPr>
          <p:nvPr/>
        </p:nvGrpSpPr>
        <p:grpSpPr bwMode="auto">
          <a:xfrm>
            <a:off x="476250" y="908050"/>
            <a:ext cx="8101013" cy="4770438"/>
            <a:chOff x="300" y="572"/>
            <a:chExt cx="5103" cy="3005"/>
          </a:xfrm>
        </p:grpSpPr>
        <p:grpSp>
          <p:nvGrpSpPr>
            <p:cNvPr id="91310" name="Group 174">
              <a:extLst>
                <a:ext uri="{FF2B5EF4-FFF2-40B4-BE49-F238E27FC236}">
                  <a16:creationId xmlns:a16="http://schemas.microsoft.com/office/drawing/2014/main" id="{D71E3EC2-2297-4428-B3A4-594588844768}"/>
                </a:ext>
              </a:extLst>
            </p:cNvPr>
            <p:cNvGrpSpPr>
              <a:grpSpLocks/>
            </p:cNvGrpSpPr>
            <p:nvPr/>
          </p:nvGrpSpPr>
          <p:grpSpPr bwMode="auto">
            <a:xfrm>
              <a:off x="329" y="601"/>
              <a:ext cx="5064" cy="2942"/>
              <a:chOff x="329" y="601"/>
              <a:chExt cx="5064" cy="2942"/>
            </a:xfrm>
          </p:grpSpPr>
          <p:sp>
            <p:nvSpPr>
              <p:cNvPr id="91188" name="AutoShape 52">
                <a:extLst>
                  <a:ext uri="{FF2B5EF4-FFF2-40B4-BE49-F238E27FC236}">
                    <a16:creationId xmlns:a16="http://schemas.microsoft.com/office/drawing/2014/main" id="{C1F394A2-6B7D-4DB1-8B30-133AB3770A97}"/>
                  </a:ext>
                </a:extLst>
              </p:cNvPr>
              <p:cNvSpPr>
                <a:spLocks noChangeAspect="1" noChangeArrowheads="1" noTextEdit="1"/>
              </p:cNvSpPr>
              <p:nvPr/>
            </p:nvSpPr>
            <p:spPr bwMode="auto">
              <a:xfrm>
                <a:off x="329" y="601"/>
                <a:ext cx="5046" cy="2764"/>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1190" name="Freeform 54">
                <a:extLst>
                  <a:ext uri="{FF2B5EF4-FFF2-40B4-BE49-F238E27FC236}">
                    <a16:creationId xmlns:a16="http://schemas.microsoft.com/office/drawing/2014/main" id="{1949CA05-9368-43F8-8E68-6F2718B5EBAA}"/>
                  </a:ext>
                </a:extLst>
              </p:cNvPr>
              <p:cNvSpPr>
                <a:spLocks/>
              </p:cNvSpPr>
              <p:nvPr/>
            </p:nvSpPr>
            <p:spPr bwMode="auto">
              <a:xfrm>
                <a:off x="948" y="2833"/>
                <a:ext cx="4150" cy="60"/>
              </a:xfrm>
              <a:custGeom>
                <a:avLst/>
                <a:gdLst>
                  <a:gd name="T0" fmla="*/ 0 w 4150"/>
                  <a:gd name="T1" fmla="*/ 60 h 60"/>
                  <a:gd name="T2" fmla="*/ 99 w 4150"/>
                  <a:gd name="T3" fmla="*/ 0 h 60"/>
                  <a:gd name="T4" fmla="*/ 4150 w 4150"/>
                  <a:gd name="T5" fmla="*/ 0 h 60"/>
                  <a:gd name="T6" fmla="*/ 4051 w 4150"/>
                  <a:gd name="T7" fmla="*/ 60 h 60"/>
                  <a:gd name="T8" fmla="*/ 0 w 4150"/>
                  <a:gd name="T9" fmla="*/ 60 h 60"/>
                </a:gdLst>
                <a:ahLst/>
                <a:cxnLst>
                  <a:cxn ang="0">
                    <a:pos x="T0" y="T1"/>
                  </a:cxn>
                  <a:cxn ang="0">
                    <a:pos x="T2" y="T3"/>
                  </a:cxn>
                  <a:cxn ang="0">
                    <a:pos x="T4" y="T5"/>
                  </a:cxn>
                  <a:cxn ang="0">
                    <a:pos x="T6" y="T7"/>
                  </a:cxn>
                  <a:cxn ang="0">
                    <a:pos x="T8" y="T9"/>
                  </a:cxn>
                </a:cxnLst>
                <a:rect l="0" t="0" r="r" b="b"/>
                <a:pathLst>
                  <a:path w="4150" h="60">
                    <a:moveTo>
                      <a:pt x="0" y="60"/>
                    </a:moveTo>
                    <a:lnTo>
                      <a:pt x="99" y="0"/>
                    </a:lnTo>
                    <a:lnTo>
                      <a:pt x="4150" y="0"/>
                    </a:lnTo>
                    <a:lnTo>
                      <a:pt x="4051" y="60"/>
                    </a:lnTo>
                    <a:lnTo>
                      <a:pt x="0" y="6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191" name="Freeform 55">
                <a:extLst>
                  <a:ext uri="{FF2B5EF4-FFF2-40B4-BE49-F238E27FC236}">
                    <a16:creationId xmlns:a16="http://schemas.microsoft.com/office/drawing/2014/main" id="{E5B99813-120E-471A-A396-A57204F51B49}"/>
                  </a:ext>
                </a:extLst>
              </p:cNvPr>
              <p:cNvSpPr>
                <a:spLocks/>
              </p:cNvSpPr>
              <p:nvPr/>
            </p:nvSpPr>
            <p:spPr bwMode="auto">
              <a:xfrm>
                <a:off x="948" y="877"/>
                <a:ext cx="99" cy="2016"/>
              </a:xfrm>
              <a:custGeom>
                <a:avLst/>
                <a:gdLst>
                  <a:gd name="T0" fmla="*/ 0 w 99"/>
                  <a:gd name="T1" fmla="*/ 2016 h 2016"/>
                  <a:gd name="T2" fmla="*/ 0 w 99"/>
                  <a:gd name="T3" fmla="*/ 60 h 2016"/>
                  <a:gd name="T4" fmla="*/ 99 w 99"/>
                  <a:gd name="T5" fmla="*/ 0 h 2016"/>
                  <a:gd name="T6" fmla="*/ 99 w 99"/>
                  <a:gd name="T7" fmla="*/ 1956 h 2016"/>
                  <a:gd name="T8" fmla="*/ 0 w 99"/>
                  <a:gd name="T9" fmla="*/ 2016 h 2016"/>
                </a:gdLst>
                <a:ahLst/>
                <a:cxnLst>
                  <a:cxn ang="0">
                    <a:pos x="T0" y="T1"/>
                  </a:cxn>
                  <a:cxn ang="0">
                    <a:pos x="T2" y="T3"/>
                  </a:cxn>
                  <a:cxn ang="0">
                    <a:pos x="T4" y="T5"/>
                  </a:cxn>
                  <a:cxn ang="0">
                    <a:pos x="T6" y="T7"/>
                  </a:cxn>
                  <a:cxn ang="0">
                    <a:pos x="T8" y="T9"/>
                  </a:cxn>
                </a:cxnLst>
                <a:rect l="0" t="0" r="r" b="b"/>
                <a:pathLst>
                  <a:path w="99" h="2016">
                    <a:moveTo>
                      <a:pt x="0" y="2016"/>
                    </a:moveTo>
                    <a:lnTo>
                      <a:pt x="0" y="60"/>
                    </a:lnTo>
                    <a:lnTo>
                      <a:pt x="99" y="0"/>
                    </a:lnTo>
                    <a:lnTo>
                      <a:pt x="99" y="1956"/>
                    </a:lnTo>
                    <a:lnTo>
                      <a:pt x="0" y="20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192" name="Rectangle 56">
                <a:extLst>
                  <a:ext uri="{FF2B5EF4-FFF2-40B4-BE49-F238E27FC236}">
                    <a16:creationId xmlns:a16="http://schemas.microsoft.com/office/drawing/2014/main" id="{4CD7DF6D-7B5C-4130-9938-D789043BF8BA}"/>
                  </a:ext>
                </a:extLst>
              </p:cNvPr>
              <p:cNvSpPr>
                <a:spLocks noChangeArrowheads="1"/>
              </p:cNvSpPr>
              <p:nvPr/>
            </p:nvSpPr>
            <p:spPr bwMode="auto">
              <a:xfrm>
                <a:off x="1037" y="856"/>
                <a:ext cx="4051" cy="195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1193" name="Freeform 57">
                <a:extLst>
                  <a:ext uri="{FF2B5EF4-FFF2-40B4-BE49-F238E27FC236}">
                    <a16:creationId xmlns:a16="http://schemas.microsoft.com/office/drawing/2014/main" id="{1D8670A2-7161-48EE-B51B-D27A32B7F718}"/>
                  </a:ext>
                </a:extLst>
              </p:cNvPr>
              <p:cNvSpPr>
                <a:spLocks/>
              </p:cNvSpPr>
              <p:nvPr/>
            </p:nvSpPr>
            <p:spPr bwMode="auto">
              <a:xfrm>
                <a:off x="948" y="2833"/>
                <a:ext cx="4150" cy="60"/>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194" name="Freeform 58">
                <a:extLst>
                  <a:ext uri="{FF2B5EF4-FFF2-40B4-BE49-F238E27FC236}">
                    <a16:creationId xmlns:a16="http://schemas.microsoft.com/office/drawing/2014/main" id="{A9674523-8EEF-4758-BAE4-3D7B46777FE5}"/>
                  </a:ext>
                </a:extLst>
              </p:cNvPr>
              <p:cNvSpPr>
                <a:spLocks/>
              </p:cNvSpPr>
              <p:nvPr/>
            </p:nvSpPr>
            <p:spPr bwMode="auto">
              <a:xfrm>
                <a:off x="948" y="2637"/>
                <a:ext cx="4150" cy="60"/>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195" name="Freeform 59">
                <a:extLst>
                  <a:ext uri="{FF2B5EF4-FFF2-40B4-BE49-F238E27FC236}">
                    <a16:creationId xmlns:a16="http://schemas.microsoft.com/office/drawing/2014/main" id="{35630261-B998-4F50-BA7F-2F96C88FDBDA}"/>
                  </a:ext>
                </a:extLst>
              </p:cNvPr>
              <p:cNvSpPr>
                <a:spLocks/>
              </p:cNvSpPr>
              <p:nvPr/>
            </p:nvSpPr>
            <p:spPr bwMode="auto">
              <a:xfrm>
                <a:off x="948" y="2442"/>
                <a:ext cx="4150" cy="60"/>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196" name="Freeform 60">
                <a:extLst>
                  <a:ext uri="{FF2B5EF4-FFF2-40B4-BE49-F238E27FC236}">
                    <a16:creationId xmlns:a16="http://schemas.microsoft.com/office/drawing/2014/main" id="{BDD7136D-5751-470E-8AF6-36D7F3CB213A}"/>
                  </a:ext>
                </a:extLst>
              </p:cNvPr>
              <p:cNvSpPr>
                <a:spLocks/>
              </p:cNvSpPr>
              <p:nvPr/>
            </p:nvSpPr>
            <p:spPr bwMode="auto">
              <a:xfrm>
                <a:off x="948" y="2246"/>
                <a:ext cx="4150" cy="60"/>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197" name="Freeform 61">
                <a:extLst>
                  <a:ext uri="{FF2B5EF4-FFF2-40B4-BE49-F238E27FC236}">
                    <a16:creationId xmlns:a16="http://schemas.microsoft.com/office/drawing/2014/main" id="{BBDA3531-8363-4F65-9D63-9C7593257EC2}"/>
                  </a:ext>
                </a:extLst>
              </p:cNvPr>
              <p:cNvSpPr>
                <a:spLocks/>
              </p:cNvSpPr>
              <p:nvPr/>
            </p:nvSpPr>
            <p:spPr bwMode="auto">
              <a:xfrm>
                <a:off x="948" y="2051"/>
                <a:ext cx="4150" cy="60"/>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198" name="Freeform 62">
                <a:extLst>
                  <a:ext uri="{FF2B5EF4-FFF2-40B4-BE49-F238E27FC236}">
                    <a16:creationId xmlns:a16="http://schemas.microsoft.com/office/drawing/2014/main" id="{EDAE778D-635A-4130-A36D-069FC03EC6CA}"/>
                  </a:ext>
                </a:extLst>
              </p:cNvPr>
              <p:cNvSpPr>
                <a:spLocks/>
              </p:cNvSpPr>
              <p:nvPr/>
            </p:nvSpPr>
            <p:spPr bwMode="auto">
              <a:xfrm>
                <a:off x="948" y="1855"/>
                <a:ext cx="4150" cy="60"/>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199" name="Freeform 63">
                <a:extLst>
                  <a:ext uri="{FF2B5EF4-FFF2-40B4-BE49-F238E27FC236}">
                    <a16:creationId xmlns:a16="http://schemas.microsoft.com/office/drawing/2014/main" id="{B16DAFAC-D358-40FB-A9B6-C19E8D0006A1}"/>
                  </a:ext>
                </a:extLst>
              </p:cNvPr>
              <p:cNvSpPr>
                <a:spLocks/>
              </p:cNvSpPr>
              <p:nvPr/>
            </p:nvSpPr>
            <p:spPr bwMode="auto">
              <a:xfrm>
                <a:off x="948" y="1659"/>
                <a:ext cx="4150" cy="61"/>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200" name="Freeform 64">
                <a:extLst>
                  <a:ext uri="{FF2B5EF4-FFF2-40B4-BE49-F238E27FC236}">
                    <a16:creationId xmlns:a16="http://schemas.microsoft.com/office/drawing/2014/main" id="{4A6CE98C-F117-4446-AB98-4B6831E7AC20}"/>
                  </a:ext>
                </a:extLst>
              </p:cNvPr>
              <p:cNvSpPr>
                <a:spLocks/>
              </p:cNvSpPr>
              <p:nvPr/>
            </p:nvSpPr>
            <p:spPr bwMode="auto">
              <a:xfrm>
                <a:off x="948" y="1464"/>
                <a:ext cx="4150" cy="60"/>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201" name="Freeform 65">
                <a:extLst>
                  <a:ext uri="{FF2B5EF4-FFF2-40B4-BE49-F238E27FC236}">
                    <a16:creationId xmlns:a16="http://schemas.microsoft.com/office/drawing/2014/main" id="{A816E394-810F-4D13-A48C-5D459750A77B}"/>
                  </a:ext>
                </a:extLst>
              </p:cNvPr>
              <p:cNvSpPr>
                <a:spLocks/>
              </p:cNvSpPr>
              <p:nvPr/>
            </p:nvSpPr>
            <p:spPr bwMode="auto">
              <a:xfrm>
                <a:off x="948" y="1268"/>
                <a:ext cx="4150" cy="60"/>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202" name="Freeform 66">
                <a:extLst>
                  <a:ext uri="{FF2B5EF4-FFF2-40B4-BE49-F238E27FC236}">
                    <a16:creationId xmlns:a16="http://schemas.microsoft.com/office/drawing/2014/main" id="{B13B689E-16E4-403E-8CD4-AA19E3005263}"/>
                  </a:ext>
                </a:extLst>
              </p:cNvPr>
              <p:cNvSpPr>
                <a:spLocks/>
              </p:cNvSpPr>
              <p:nvPr/>
            </p:nvSpPr>
            <p:spPr bwMode="auto">
              <a:xfrm>
                <a:off x="948" y="1073"/>
                <a:ext cx="4150" cy="60"/>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203" name="Freeform 67">
                <a:extLst>
                  <a:ext uri="{FF2B5EF4-FFF2-40B4-BE49-F238E27FC236}">
                    <a16:creationId xmlns:a16="http://schemas.microsoft.com/office/drawing/2014/main" id="{4DB17AC1-ABC8-4A4F-A320-81863733E1C8}"/>
                  </a:ext>
                </a:extLst>
              </p:cNvPr>
              <p:cNvSpPr>
                <a:spLocks/>
              </p:cNvSpPr>
              <p:nvPr/>
            </p:nvSpPr>
            <p:spPr bwMode="auto">
              <a:xfrm>
                <a:off x="948" y="877"/>
                <a:ext cx="4150" cy="60"/>
              </a:xfrm>
              <a:custGeom>
                <a:avLst/>
                <a:gdLst>
                  <a:gd name="T0" fmla="*/ 0 w 2442"/>
                  <a:gd name="T1" fmla="*/ 44 h 44"/>
                  <a:gd name="T2" fmla="*/ 58 w 2442"/>
                  <a:gd name="T3" fmla="*/ 0 h 44"/>
                  <a:gd name="T4" fmla="*/ 2442 w 2442"/>
                  <a:gd name="T5" fmla="*/ 0 h 44"/>
                </a:gdLst>
                <a:ahLst/>
                <a:cxnLst>
                  <a:cxn ang="0">
                    <a:pos x="T0" y="T1"/>
                  </a:cxn>
                  <a:cxn ang="0">
                    <a:pos x="T2" y="T3"/>
                  </a:cxn>
                  <a:cxn ang="0">
                    <a:pos x="T4" y="T5"/>
                  </a:cxn>
                </a:cxnLst>
                <a:rect l="0" t="0" r="r" b="b"/>
                <a:pathLst>
                  <a:path w="2442" h="44">
                    <a:moveTo>
                      <a:pt x="0" y="44"/>
                    </a:moveTo>
                    <a:lnTo>
                      <a:pt x="58" y="0"/>
                    </a:lnTo>
                    <a:lnTo>
                      <a:pt x="244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204" name="Freeform 68">
                <a:extLst>
                  <a:ext uri="{FF2B5EF4-FFF2-40B4-BE49-F238E27FC236}">
                    <a16:creationId xmlns:a16="http://schemas.microsoft.com/office/drawing/2014/main" id="{D23ACFEC-2431-4531-B4DA-FF7DCED6B170}"/>
                  </a:ext>
                </a:extLst>
              </p:cNvPr>
              <p:cNvSpPr>
                <a:spLocks/>
              </p:cNvSpPr>
              <p:nvPr/>
            </p:nvSpPr>
            <p:spPr bwMode="auto">
              <a:xfrm>
                <a:off x="948" y="2833"/>
                <a:ext cx="4150" cy="60"/>
              </a:xfrm>
              <a:custGeom>
                <a:avLst/>
                <a:gdLst>
                  <a:gd name="T0" fmla="*/ 4150 w 4150"/>
                  <a:gd name="T1" fmla="*/ 0 h 60"/>
                  <a:gd name="T2" fmla="*/ 4051 w 4150"/>
                  <a:gd name="T3" fmla="*/ 60 h 60"/>
                  <a:gd name="T4" fmla="*/ 0 w 4150"/>
                  <a:gd name="T5" fmla="*/ 60 h 60"/>
                  <a:gd name="T6" fmla="*/ 99 w 4150"/>
                  <a:gd name="T7" fmla="*/ 0 h 60"/>
                  <a:gd name="T8" fmla="*/ 4150 w 4150"/>
                  <a:gd name="T9" fmla="*/ 0 h 60"/>
                </a:gdLst>
                <a:ahLst/>
                <a:cxnLst>
                  <a:cxn ang="0">
                    <a:pos x="T0" y="T1"/>
                  </a:cxn>
                  <a:cxn ang="0">
                    <a:pos x="T2" y="T3"/>
                  </a:cxn>
                  <a:cxn ang="0">
                    <a:pos x="T4" y="T5"/>
                  </a:cxn>
                  <a:cxn ang="0">
                    <a:pos x="T6" y="T7"/>
                  </a:cxn>
                  <a:cxn ang="0">
                    <a:pos x="T8" y="T9"/>
                  </a:cxn>
                </a:cxnLst>
                <a:rect l="0" t="0" r="r" b="b"/>
                <a:pathLst>
                  <a:path w="4150" h="60">
                    <a:moveTo>
                      <a:pt x="4150" y="0"/>
                    </a:moveTo>
                    <a:lnTo>
                      <a:pt x="4051" y="60"/>
                    </a:lnTo>
                    <a:lnTo>
                      <a:pt x="0" y="60"/>
                    </a:lnTo>
                    <a:lnTo>
                      <a:pt x="99" y="0"/>
                    </a:lnTo>
                    <a:lnTo>
                      <a:pt x="4150"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205" name="Freeform 69">
                <a:extLst>
                  <a:ext uri="{FF2B5EF4-FFF2-40B4-BE49-F238E27FC236}">
                    <a16:creationId xmlns:a16="http://schemas.microsoft.com/office/drawing/2014/main" id="{284B18ED-83FC-4A00-8025-8499B7D33939}"/>
                  </a:ext>
                </a:extLst>
              </p:cNvPr>
              <p:cNvSpPr>
                <a:spLocks/>
              </p:cNvSpPr>
              <p:nvPr/>
            </p:nvSpPr>
            <p:spPr bwMode="auto">
              <a:xfrm>
                <a:off x="948" y="877"/>
                <a:ext cx="99" cy="2016"/>
              </a:xfrm>
              <a:custGeom>
                <a:avLst/>
                <a:gdLst>
                  <a:gd name="T0" fmla="*/ 0 w 99"/>
                  <a:gd name="T1" fmla="*/ 2016 h 2016"/>
                  <a:gd name="T2" fmla="*/ 0 w 99"/>
                  <a:gd name="T3" fmla="*/ 60 h 2016"/>
                  <a:gd name="T4" fmla="*/ 99 w 99"/>
                  <a:gd name="T5" fmla="*/ 0 h 2016"/>
                  <a:gd name="T6" fmla="*/ 99 w 99"/>
                  <a:gd name="T7" fmla="*/ 1956 h 2016"/>
                  <a:gd name="T8" fmla="*/ 0 w 99"/>
                  <a:gd name="T9" fmla="*/ 2016 h 2016"/>
                </a:gdLst>
                <a:ahLst/>
                <a:cxnLst>
                  <a:cxn ang="0">
                    <a:pos x="T0" y="T1"/>
                  </a:cxn>
                  <a:cxn ang="0">
                    <a:pos x="T2" y="T3"/>
                  </a:cxn>
                  <a:cxn ang="0">
                    <a:pos x="T4" y="T5"/>
                  </a:cxn>
                  <a:cxn ang="0">
                    <a:pos x="T6" y="T7"/>
                  </a:cxn>
                  <a:cxn ang="0">
                    <a:pos x="T8" y="T9"/>
                  </a:cxn>
                </a:cxnLst>
                <a:rect l="0" t="0" r="r" b="b"/>
                <a:pathLst>
                  <a:path w="99" h="2016">
                    <a:moveTo>
                      <a:pt x="0" y="2016"/>
                    </a:moveTo>
                    <a:lnTo>
                      <a:pt x="0" y="60"/>
                    </a:lnTo>
                    <a:lnTo>
                      <a:pt x="99" y="0"/>
                    </a:lnTo>
                    <a:lnTo>
                      <a:pt x="99" y="1956"/>
                    </a:lnTo>
                    <a:lnTo>
                      <a:pt x="0" y="2016"/>
                    </a:lnTo>
                    <a:close/>
                  </a:path>
                </a:pathLst>
              </a:custGeom>
              <a:noFill/>
              <a:ln w="11113">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206" name="Rectangle 70">
                <a:extLst>
                  <a:ext uri="{FF2B5EF4-FFF2-40B4-BE49-F238E27FC236}">
                    <a16:creationId xmlns:a16="http://schemas.microsoft.com/office/drawing/2014/main" id="{07A8FD48-A6AC-4D34-8D47-97DD24277F31}"/>
                  </a:ext>
                </a:extLst>
              </p:cNvPr>
              <p:cNvSpPr>
                <a:spLocks noChangeArrowheads="1"/>
              </p:cNvSpPr>
              <p:nvPr/>
            </p:nvSpPr>
            <p:spPr bwMode="auto">
              <a:xfrm>
                <a:off x="1047" y="877"/>
                <a:ext cx="4051" cy="1956"/>
              </a:xfrm>
              <a:prstGeom prst="rect">
                <a:avLst/>
              </a:prstGeom>
              <a:noFill/>
              <a:ln w="1111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1207" name="Freeform 71">
                <a:extLst>
                  <a:ext uri="{FF2B5EF4-FFF2-40B4-BE49-F238E27FC236}">
                    <a16:creationId xmlns:a16="http://schemas.microsoft.com/office/drawing/2014/main" id="{0EC67457-E98C-4BEB-AACE-D373F3F92672}"/>
                  </a:ext>
                </a:extLst>
              </p:cNvPr>
              <p:cNvSpPr>
                <a:spLocks/>
              </p:cNvSpPr>
              <p:nvPr/>
            </p:nvSpPr>
            <p:spPr bwMode="auto">
              <a:xfrm>
                <a:off x="1181" y="2187"/>
                <a:ext cx="39" cy="688"/>
              </a:xfrm>
              <a:custGeom>
                <a:avLst/>
                <a:gdLst>
                  <a:gd name="T0" fmla="*/ 0 w 39"/>
                  <a:gd name="T1" fmla="*/ 688 h 688"/>
                  <a:gd name="T2" fmla="*/ 0 w 39"/>
                  <a:gd name="T3" fmla="*/ 24 h 688"/>
                  <a:gd name="T4" fmla="*/ 39 w 39"/>
                  <a:gd name="T5" fmla="*/ 0 h 688"/>
                  <a:gd name="T6" fmla="*/ 39 w 39"/>
                  <a:gd name="T7" fmla="*/ 664 h 688"/>
                  <a:gd name="T8" fmla="*/ 0 w 39"/>
                  <a:gd name="T9" fmla="*/ 688 h 688"/>
                </a:gdLst>
                <a:ahLst/>
                <a:cxnLst>
                  <a:cxn ang="0">
                    <a:pos x="T0" y="T1"/>
                  </a:cxn>
                  <a:cxn ang="0">
                    <a:pos x="T2" y="T3"/>
                  </a:cxn>
                  <a:cxn ang="0">
                    <a:pos x="T4" y="T5"/>
                  </a:cxn>
                  <a:cxn ang="0">
                    <a:pos x="T6" y="T7"/>
                  </a:cxn>
                  <a:cxn ang="0">
                    <a:pos x="T8" y="T9"/>
                  </a:cxn>
                </a:cxnLst>
                <a:rect l="0" t="0" r="r" b="b"/>
                <a:pathLst>
                  <a:path w="39" h="688">
                    <a:moveTo>
                      <a:pt x="0" y="688"/>
                    </a:moveTo>
                    <a:lnTo>
                      <a:pt x="0" y="24"/>
                    </a:lnTo>
                    <a:lnTo>
                      <a:pt x="39" y="0"/>
                    </a:lnTo>
                    <a:lnTo>
                      <a:pt x="39" y="664"/>
                    </a:lnTo>
                    <a:lnTo>
                      <a:pt x="0" y="688"/>
                    </a:lnTo>
                    <a:close/>
                  </a:path>
                </a:pathLst>
              </a:custGeom>
              <a:solidFill>
                <a:srgbClr val="4D6600"/>
              </a:solidFill>
              <a:ln w="11113">
                <a:solidFill>
                  <a:srgbClr val="000000"/>
                </a:solidFill>
                <a:prstDash val="solid"/>
                <a:round/>
                <a:headEnd/>
                <a:tailEnd/>
              </a:ln>
            </p:spPr>
            <p:txBody>
              <a:bodyPr/>
              <a:lstStyle/>
              <a:p>
                <a:endParaRPr lang="en-GB"/>
              </a:p>
            </p:txBody>
          </p:sp>
          <p:sp>
            <p:nvSpPr>
              <p:cNvPr id="91208" name="Rectangle 72">
                <a:extLst>
                  <a:ext uri="{FF2B5EF4-FFF2-40B4-BE49-F238E27FC236}">
                    <a16:creationId xmlns:a16="http://schemas.microsoft.com/office/drawing/2014/main" id="{2F07D893-DDE7-402E-B5DA-4979B7175630}"/>
                  </a:ext>
                </a:extLst>
              </p:cNvPr>
              <p:cNvSpPr>
                <a:spLocks noChangeArrowheads="1"/>
              </p:cNvSpPr>
              <p:nvPr/>
            </p:nvSpPr>
            <p:spPr bwMode="auto">
              <a:xfrm>
                <a:off x="1066" y="2211"/>
                <a:ext cx="115" cy="664"/>
              </a:xfrm>
              <a:prstGeom prst="rect">
                <a:avLst/>
              </a:prstGeom>
              <a:solidFill>
                <a:srgbClr val="99CC00"/>
              </a:solidFill>
              <a:ln w="11113">
                <a:solidFill>
                  <a:srgbClr val="000000"/>
                </a:solidFill>
                <a:miter lim="800000"/>
                <a:headEnd/>
                <a:tailEnd/>
              </a:ln>
            </p:spPr>
            <p:txBody>
              <a:bodyPr/>
              <a:lstStyle/>
              <a:p>
                <a:endParaRPr lang="en-GB"/>
              </a:p>
            </p:txBody>
          </p:sp>
          <p:sp>
            <p:nvSpPr>
              <p:cNvPr id="91209" name="Freeform 73">
                <a:extLst>
                  <a:ext uri="{FF2B5EF4-FFF2-40B4-BE49-F238E27FC236}">
                    <a16:creationId xmlns:a16="http://schemas.microsoft.com/office/drawing/2014/main" id="{C7001B0F-587E-495B-9585-34673A1149BC}"/>
                  </a:ext>
                </a:extLst>
              </p:cNvPr>
              <p:cNvSpPr>
                <a:spLocks/>
              </p:cNvSpPr>
              <p:nvPr/>
            </p:nvSpPr>
            <p:spPr bwMode="auto">
              <a:xfrm>
                <a:off x="1066" y="2187"/>
                <a:ext cx="154" cy="24"/>
              </a:xfrm>
              <a:custGeom>
                <a:avLst/>
                <a:gdLst>
                  <a:gd name="T0" fmla="*/ 115 w 154"/>
                  <a:gd name="T1" fmla="*/ 24 h 24"/>
                  <a:gd name="T2" fmla="*/ 154 w 154"/>
                  <a:gd name="T3" fmla="*/ 0 h 24"/>
                  <a:gd name="T4" fmla="*/ 39 w 154"/>
                  <a:gd name="T5" fmla="*/ 0 h 24"/>
                  <a:gd name="T6" fmla="*/ 0 w 154"/>
                  <a:gd name="T7" fmla="*/ 24 h 24"/>
                  <a:gd name="T8" fmla="*/ 115 w 154"/>
                  <a:gd name="T9" fmla="*/ 24 h 24"/>
                </a:gdLst>
                <a:ahLst/>
                <a:cxnLst>
                  <a:cxn ang="0">
                    <a:pos x="T0" y="T1"/>
                  </a:cxn>
                  <a:cxn ang="0">
                    <a:pos x="T2" y="T3"/>
                  </a:cxn>
                  <a:cxn ang="0">
                    <a:pos x="T4" y="T5"/>
                  </a:cxn>
                  <a:cxn ang="0">
                    <a:pos x="T6" y="T7"/>
                  </a:cxn>
                  <a:cxn ang="0">
                    <a:pos x="T8" y="T9"/>
                  </a:cxn>
                </a:cxnLst>
                <a:rect l="0" t="0" r="r" b="b"/>
                <a:pathLst>
                  <a:path w="154" h="24">
                    <a:moveTo>
                      <a:pt x="115" y="24"/>
                    </a:moveTo>
                    <a:lnTo>
                      <a:pt x="154" y="0"/>
                    </a:lnTo>
                    <a:lnTo>
                      <a:pt x="39" y="0"/>
                    </a:lnTo>
                    <a:lnTo>
                      <a:pt x="0" y="24"/>
                    </a:lnTo>
                    <a:lnTo>
                      <a:pt x="115" y="24"/>
                    </a:lnTo>
                    <a:close/>
                  </a:path>
                </a:pathLst>
              </a:custGeom>
              <a:solidFill>
                <a:srgbClr val="739900"/>
              </a:solidFill>
              <a:ln w="11113">
                <a:solidFill>
                  <a:srgbClr val="000000"/>
                </a:solidFill>
                <a:prstDash val="solid"/>
                <a:round/>
                <a:headEnd/>
                <a:tailEnd/>
              </a:ln>
            </p:spPr>
            <p:txBody>
              <a:bodyPr/>
              <a:lstStyle/>
              <a:p>
                <a:endParaRPr lang="en-GB"/>
              </a:p>
            </p:txBody>
          </p:sp>
          <p:sp>
            <p:nvSpPr>
              <p:cNvPr id="91210" name="Rectangle 74">
                <a:extLst>
                  <a:ext uri="{FF2B5EF4-FFF2-40B4-BE49-F238E27FC236}">
                    <a16:creationId xmlns:a16="http://schemas.microsoft.com/office/drawing/2014/main" id="{67C66B10-054C-433C-986E-85EAC2A52E7B}"/>
                  </a:ext>
                </a:extLst>
              </p:cNvPr>
              <p:cNvSpPr>
                <a:spLocks noChangeArrowheads="1"/>
              </p:cNvSpPr>
              <p:nvPr/>
            </p:nvSpPr>
            <p:spPr bwMode="auto">
              <a:xfrm>
                <a:off x="981" y="2018"/>
                <a:ext cx="292" cy="102"/>
              </a:xfrm>
              <a:prstGeom prst="rect">
                <a:avLst/>
              </a:prstGeom>
              <a:solidFill>
                <a:schemeClr val="folHlink"/>
              </a:solidFill>
              <a:ln w="9525">
                <a:solidFill>
                  <a:schemeClr val="tx1"/>
                </a:solidFill>
                <a:miter lim="800000"/>
                <a:headEnd/>
                <a:tailEnd/>
              </a:ln>
            </p:spPr>
            <p:txBody>
              <a:bodyPr wrap="none" lIns="0" tIns="0" rIns="0" bIns="0">
                <a:spAutoFit/>
              </a:bodyPr>
              <a:lstStyle/>
              <a:p>
                <a:pPr algn="l"/>
                <a:r>
                  <a:rPr lang="en-GB" altLang="en-US" sz="1000" b="1"/>
                  <a:t> $3,394 </a:t>
                </a:r>
              </a:p>
            </p:txBody>
          </p:sp>
          <p:sp>
            <p:nvSpPr>
              <p:cNvPr id="91211" name="Freeform 75">
                <a:extLst>
                  <a:ext uri="{FF2B5EF4-FFF2-40B4-BE49-F238E27FC236}">
                    <a16:creationId xmlns:a16="http://schemas.microsoft.com/office/drawing/2014/main" id="{7726775D-CF39-4207-B96C-66CD18CE7C8F}"/>
                  </a:ext>
                </a:extLst>
              </p:cNvPr>
              <p:cNvSpPr>
                <a:spLocks/>
              </p:cNvSpPr>
              <p:nvPr/>
            </p:nvSpPr>
            <p:spPr bwMode="auto">
              <a:xfrm>
                <a:off x="1470" y="2291"/>
                <a:ext cx="39" cy="584"/>
              </a:xfrm>
              <a:custGeom>
                <a:avLst/>
                <a:gdLst>
                  <a:gd name="T0" fmla="*/ 0 w 39"/>
                  <a:gd name="T1" fmla="*/ 584 h 584"/>
                  <a:gd name="T2" fmla="*/ 0 w 39"/>
                  <a:gd name="T3" fmla="*/ 25 h 584"/>
                  <a:gd name="T4" fmla="*/ 39 w 39"/>
                  <a:gd name="T5" fmla="*/ 0 h 584"/>
                  <a:gd name="T6" fmla="*/ 39 w 39"/>
                  <a:gd name="T7" fmla="*/ 560 h 584"/>
                  <a:gd name="T8" fmla="*/ 0 w 39"/>
                  <a:gd name="T9" fmla="*/ 584 h 584"/>
                </a:gdLst>
                <a:ahLst/>
                <a:cxnLst>
                  <a:cxn ang="0">
                    <a:pos x="T0" y="T1"/>
                  </a:cxn>
                  <a:cxn ang="0">
                    <a:pos x="T2" y="T3"/>
                  </a:cxn>
                  <a:cxn ang="0">
                    <a:pos x="T4" y="T5"/>
                  </a:cxn>
                  <a:cxn ang="0">
                    <a:pos x="T6" y="T7"/>
                  </a:cxn>
                  <a:cxn ang="0">
                    <a:pos x="T8" y="T9"/>
                  </a:cxn>
                </a:cxnLst>
                <a:rect l="0" t="0" r="r" b="b"/>
                <a:pathLst>
                  <a:path w="39" h="584">
                    <a:moveTo>
                      <a:pt x="0" y="584"/>
                    </a:moveTo>
                    <a:lnTo>
                      <a:pt x="0" y="25"/>
                    </a:lnTo>
                    <a:lnTo>
                      <a:pt x="39" y="0"/>
                    </a:lnTo>
                    <a:lnTo>
                      <a:pt x="39" y="560"/>
                    </a:lnTo>
                    <a:lnTo>
                      <a:pt x="0" y="584"/>
                    </a:lnTo>
                    <a:close/>
                  </a:path>
                </a:pathLst>
              </a:custGeom>
              <a:solidFill>
                <a:srgbClr val="4D6600"/>
              </a:solidFill>
              <a:ln w="11113">
                <a:solidFill>
                  <a:srgbClr val="000000"/>
                </a:solidFill>
                <a:prstDash val="solid"/>
                <a:round/>
                <a:headEnd/>
                <a:tailEnd/>
              </a:ln>
            </p:spPr>
            <p:txBody>
              <a:bodyPr/>
              <a:lstStyle/>
              <a:p>
                <a:endParaRPr lang="en-GB"/>
              </a:p>
            </p:txBody>
          </p:sp>
          <p:sp>
            <p:nvSpPr>
              <p:cNvPr id="91212" name="Rectangle 76">
                <a:extLst>
                  <a:ext uri="{FF2B5EF4-FFF2-40B4-BE49-F238E27FC236}">
                    <a16:creationId xmlns:a16="http://schemas.microsoft.com/office/drawing/2014/main" id="{1744BB83-3F5B-459A-B6D7-6EA36052BA90}"/>
                  </a:ext>
                </a:extLst>
              </p:cNvPr>
              <p:cNvSpPr>
                <a:spLocks noChangeArrowheads="1"/>
              </p:cNvSpPr>
              <p:nvPr/>
            </p:nvSpPr>
            <p:spPr bwMode="auto">
              <a:xfrm>
                <a:off x="1354" y="2316"/>
                <a:ext cx="116" cy="559"/>
              </a:xfrm>
              <a:prstGeom prst="rect">
                <a:avLst/>
              </a:prstGeom>
              <a:solidFill>
                <a:srgbClr val="99CC00"/>
              </a:solidFill>
              <a:ln w="11113">
                <a:solidFill>
                  <a:srgbClr val="000000"/>
                </a:solidFill>
                <a:miter lim="800000"/>
                <a:headEnd/>
                <a:tailEnd/>
              </a:ln>
            </p:spPr>
            <p:txBody>
              <a:bodyPr/>
              <a:lstStyle/>
              <a:p>
                <a:endParaRPr lang="en-GB"/>
              </a:p>
            </p:txBody>
          </p:sp>
          <p:sp>
            <p:nvSpPr>
              <p:cNvPr id="91213" name="Freeform 77">
                <a:extLst>
                  <a:ext uri="{FF2B5EF4-FFF2-40B4-BE49-F238E27FC236}">
                    <a16:creationId xmlns:a16="http://schemas.microsoft.com/office/drawing/2014/main" id="{334EF15A-D7FF-4902-ACBC-9AD4DB14F136}"/>
                  </a:ext>
                </a:extLst>
              </p:cNvPr>
              <p:cNvSpPr>
                <a:spLocks/>
              </p:cNvSpPr>
              <p:nvPr/>
            </p:nvSpPr>
            <p:spPr bwMode="auto">
              <a:xfrm>
                <a:off x="1354" y="2291"/>
                <a:ext cx="155" cy="25"/>
              </a:xfrm>
              <a:custGeom>
                <a:avLst/>
                <a:gdLst>
                  <a:gd name="T0" fmla="*/ 116 w 155"/>
                  <a:gd name="T1" fmla="*/ 25 h 25"/>
                  <a:gd name="T2" fmla="*/ 155 w 155"/>
                  <a:gd name="T3" fmla="*/ 0 h 25"/>
                  <a:gd name="T4" fmla="*/ 39 w 155"/>
                  <a:gd name="T5" fmla="*/ 0 h 25"/>
                  <a:gd name="T6" fmla="*/ 0 w 155"/>
                  <a:gd name="T7" fmla="*/ 25 h 25"/>
                  <a:gd name="T8" fmla="*/ 116 w 155"/>
                  <a:gd name="T9" fmla="*/ 25 h 25"/>
                </a:gdLst>
                <a:ahLst/>
                <a:cxnLst>
                  <a:cxn ang="0">
                    <a:pos x="T0" y="T1"/>
                  </a:cxn>
                  <a:cxn ang="0">
                    <a:pos x="T2" y="T3"/>
                  </a:cxn>
                  <a:cxn ang="0">
                    <a:pos x="T4" y="T5"/>
                  </a:cxn>
                  <a:cxn ang="0">
                    <a:pos x="T6" y="T7"/>
                  </a:cxn>
                  <a:cxn ang="0">
                    <a:pos x="T8" y="T9"/>
                  </a:cxn>
                </a:cxnLst>
                <a:rect l="0" t="0" r="r" b="b"/>
                <a:pathLst>
                  <a:path w="155" h="25">
                    <a:moveTo>
                      <a:pt x="116" y="25"/>
                    </a:moveTo>
                    <a:lnTo>
                      <a:pt x="155" y="0"/>
                    </a:lnTo>
                    <a:lnTo>
                      <a:pt x="39" y="0"/>
                    </a:lnTo>
                    <a:lnTo>
                      <a:pt x="0" y="25"/>
                    </a:lnTo>
                    <a:lnTo>
                      <a:pt x="116" y="25"/>
                    </a:lnTo>
                    <a:close/>
                  </a:path>
                </a:pathLst>
              </a:custGeom>
              <a:solidFill>
                <a:srgbClr val="739900"/>
              </a:solidFill>
              <a:ln w="11113">
                <a:solidFill>
                  <a:srgbClr val="000000"/>
                </a:solidFill>
                <a:prstDash val="solid"/>
                <a:round/>
                <a:headEnd/>
                <a:tailEnd/>
              </a:ln>
            </p:spPr>
            <p:txBody>
              <a:bodyPr/>
              <a:lstStyle/>
              <a:p>
                <a:endParaRPr lang="en-GB"/>
              </a:p>
            </p:txBody>
          </p:sp>
          <p:sp>
            <p:nvSpPr>
              <p:cNvPr id="91214" name="Rectangle 78">
                <a:extLst>
                  <a:ext uri="{FF2B5EF4-FFF2-40B4-BE49-F238E27FC236}">
                    <a16:creationId xmlns:a16="http://schemas.microsoft.com/office/drawing/2014/main" id="{62C18FB6-AE7E-4DA1-BA8F-A92019F0889E}"/>
                  </a:ext>
                </a:extLst>
              </p:cNvPr>
              <p:cNvSpPr>
                <a:spLocks noChangeArrowheads="1"/>
              </p:cNvSpPr>
              <p:nvPr/>
            </p:nvSpPr>
            <p:spPr bwMode="auto">
              <a:xfrm>
                <a:off x="1265" y="2131"/>
                <a:ext cx="292" cy="102"/>
              </a:xfrm>
              <a:prstGeom prst="rect">
                <a:avLst/>
              </a:prstGeom>
              <a:solidFill>
                <a:schemeClr val="folHlink"/>
              </a:solidFill>
              <a:ln w="9525">
                <a:solidFill>
                  <a:schemeClr val="tx1"/>
                </a:solidFill>
                <a:miter lim="800000"/>
                <a:headEnd/>
                <a:tailEnd/>
              </a:ln>
            </p:spPr>
            <p:txBody>
              <a:bodyPr wrap="none" lIns="0" tIns="0" rIns="0" bIns="0">
                <a:spAutoFit/>
              </a:bodyPr>
              <a:lstStyle/>
              <a:p>
                <a:pPr algn="l"/>
                <a:r>
                  <a:rPr lang="en-GB" altLang="en-US" sz="1000" b="1">
                    <a:solidFill>
                      <a:srgbClr val="000000"/>
                    </a:solidFill>
                  </a:rPr>
                  <a:t> $2,861 </a:t>
                </a:r>
                <a:endParaRPr lang="en-GB" altLang="en-US" sz="1000" b="1"/>
              </a:p>
            </p:txBody>
          </p:sp>
          <p:sp>
            <p:nvSpPr>
              <p:cNvPr id="91215" name="Freeform 79">
                <a:extLst>
                  <a:ext uri="{FF2B5EF4-FFF2-40B4-BE49-F238E27FC236}">
                    <a16:creationId xmlns:a16="http://schemas.microsoft.com/office/drawing/2014/main" id="{DE48BB7A-4B0B-482A-A727-2C952EC56DDB}"/>
                  </a:ext>
                </a:extLst>
              </p:cNvPr>
              <p:cNvSpPr>
                <a:spLocks/>
              </p:cNvSpPr>
              <p:nvPr/>
            </p:nvSpPr>
            <p:spPr bwMode="auto">
              <a:xfrm>
                <a:off x="1759" y="2291"/>
                <a:ext cx="41" cy="584"/>
              </a:xfrm>
              <a:custGeom>
                <a:avLst/>
                <a:gdLst>
                  <a:gd name="T0" fmla="*/ 0 w 41"/>
                  <a:gd name="T1" fmla="*/ 584 h 584"/>
                  <a:gd name="T2" fmla="*/ 0 w 41"/>
                  <a:gd name="T3" fmla="*/ 25 h 584"/>
                  <a:gd name="T4" fmla="*/ 41 w 41"/>
                  <a:gd name="T5" fmla="*/ 0 h 584"/>
                  <a:gd name="T6" fmla="*/ 41 w 41"/>
                  <a:gd name="T7" fmla="*/ 560 h 584"/>
                  <a:gd name="T8" fmla="*/ 0 w 41"/>
                  <a:gd name="T9" fmla="*/ 584 h 584"/>
                </a:gdLst>
                <a:ahLst/>
                <a:cxnLst>
                  <a:cxn ang="0">
                    <a:pos x="T0" y="T1"/>
                  </a:cxn>
                  <a:cxn ang="0">
                    <a:pos x="T2" y="T3"/>
                  </a:cxn>
                  <a:cxn ang="0">
                    <a:pos x="T4" y="T5"/>
                  </a:cxn>
                  <a:cxn ang="0">
                    <a:pos x="T6" y="T7"/>
                  </a:cxn>
                  <a:cxn ang="0">
                    <a:pos x="T8" y="T9"/>
                  </a:cxn>
                </a:cxnLst>
                <a:rect l="0" t="0" r="r" b="b"/>
                <a:pathLst>
                  <a:path w="41" h="584">
                    <a:moveTo>
                      <a:pt x="0" y="584"/>
                    </a:moveTo>
                    <a:lnTo>
                      <a:pt x="0" y="25"/>
                    </a:lnTo>
                    <a:lnTo>
                      <a:pt x="41" y="0"/>
                    </a:lnTo>
                    <a:lnTo>
                      <a:pt x="41" y="560"/>
                    </a:lnTo>
                    <a:lnTo>
                      <a:pt x="0" y="584"/>
                    </a:lnTo>
                    <a:close/>
                  </a:path>
                </a:pathLst>
              </a:custGeom>
              <a:solidFill>
                <a:srgbClr val="4D6600"/>
              </a:solidFill>
              <a:ln w="11113">
                <a:solidFill>
                  <a:srgbClr val="000000"/>
                </a:solidFill>
                <a:prstDash val="solid"/>
                <a:round/>
                <a:headEnd/>
                <a:tailEnd/>
              </a:ln>
            </p:spPr>
            <p:txBody>
              <a:bodyPr/>
              <a:lstStyle/>
              <a:p>
                <a:endParaRPr lang="en-GB"/>
              </a:p>
            </p:txBody>
          </p:sp>
          <p:sp>
            <p:nvSpPr>
              <p:cNvPr id="91216" name="Rectangle 80">
                <a:extLst>
                  <a:ext uri="{FF2B5EF4-FFF2-40B4-BE49-F238E27FC236}">
                    <a16:creationId xmlns:a16="http://schemas.microsoft.com/office/drawing/2014/main" id="{0F8A6FA9-58FC-4A8F-B007-286E95354E80}"/>
                  </a:ext>
                </a:extLst>
              </p:cNvPr>
              <p:cNvSpPr>
                <a:spLocks noChangeArrowheads="1"/>
              </p:cNvSpPr>
              <p:nvPr/>
            </p:nvSpPr>
            <p:spPr bwMode="auto">
              <a:xfrm>
                <a:off x="1643" y="2316"/>
                <a:ext cx="116" cy="559"/>
              </a:xfrm>
              <a:prstGeom prst="rect">
                <a:avLst/>
              </a:prstGeom>
              <a:solidFill>
                <a:srgbClr val="99CC00"/>
              </a:solidFill>
              <a:ln w="11113">
                <a:solidFill>
                  <a:srgbClr val="000000"/>
                </a:solidFill>
                <a:miter lim="800000"/>
                <a:headEnd/>
                <a:tailEnd/>
              </a:ln>
            </p:spPr>
            <p:txBody>
              <a:bodyPr/>
              <a:lstStyle/>
              <a:p>
                <a:endParaRPr lang="en-GB"/>
              </a:p>
            </p:txBody>
          </p:sp>
          <p:sp>
            <p:nvSpPr>
              <p:cNvPr id="91217" name="Freeform 81">
                <a:extLst>
                  <a:ext uri="{FF2B5EF4-FFF2-40B4-BE49-F238E27FC236}">
                    <a16:creationId xmlns:a16="http://schemas.microsoft.com/office/drawing/2014/main" id="{9D7BDCBF-76F8-4802-B61C-52BD7618468B}"/>
                  </a:ext>
                </a:extLst>
              </p:cNvPr>
              <p:cNvSpPr>
                <a:spLocks/>
              </p:cNvSpPr>
              <p:nvPr/>
            </p:nvSpPr>
            <p:spPr bwMode="auto">
              <a:xfrm>
                <a:off x="1643" y="2291"/>
                <a:ext cx="157" cy="25"/>
              </a:xfrm>
              <a:custGeom>
                <a:avLst/>
                <a:gdLst>
                  <a:gd name="T0" fmla="*/ 116 w 157"/>
                  <a:gd name="T1" fmla="*/ 25 h 25"/>
                  <a:gd name="T2" fmla="*/ 157 w 157"/>
                  <a:gd name="T3" fmla="*/ 0 h 25"/>
                  <a:gd name="T4" fmla="*/ 41 w 157"/>
                  <a:gd name="T5" fmla="*/ 0 h 25"/>
                  <a:gd name="T6" fmla="*/ 0 w 157"/>
                  <a:gd name="T7" fmla="*/ 25 h 25"/>
                  <a:gd name="T8" fmla="*/ 116 w 157"/>
                  <a:gd name="T9" fmla="*/ 25 h 25"/>
                </a:gdLst>
                <a:ahLst/>
                <a:cxnLst>
                  <a:cxn ang="0">
                    <a:pos x="T0" y="T1"/>
                  </a:cxn>
                  <a:cxn ang="0">
                    <a:pos x="T2" y="T3"/>
                  </a:cxn>
                  <a:cxn ang="0">
                    <a:pos x="T4" y="T5"/>
                  </a:cxn>
                  <a:cxn ang="0">
                    <a:pos x="T6" y="T7"/>
                  </a:cxn>
                  <a:cxn ang="0">
                    <a:pos x="T8" y="T9"/>
                  </a:cxn>
                </a:cxnLst>
                <a:rect l="0" t="0" r="r" b="b"/>
                <a:pathLst>
                  <a:path w="157" h="25">
                    <a:moveTo>
                      <a:pt x="116" y="25"/>
                    </a:moveTo>
                    <a:lnTo>
                      <a:pt x="157" y="0"/>
                    </a:lnTo>
                    <a:lnTo>
                      <a:pt x="41" y="0"/>
                    </a:lnTo>
                    <a:lnTo>
                      <a:pt x="0" y="25"/>
                    </a:lnTo>
                    <a:lnTo>
                      <a:pt x="116" y="25"/>
                    </a:lnTo>
                    <a:close/>
                  </a:path>
                </a:pathLst>
              </a:custGeom>
              <a:solidFill>
                <a:srgbClr val="739900"/>
              </a:solidFill>
              <a:ln w="11113">
                <a:solidFill>
                  <a:srgbClr val="000000"/>
                </a:solidFill>
                <a:prstDash val="solid"/>
                <a:round/>
                <a:headEnd/>
                <a:tailEnd/>
              </a:ln>
            </p:spPr>
            <p:txBody>
              <a:bodyPr/>
              <a:lstStyle/>
              <a:p>
                <a:endParaRPr lang="en-GB"/>
              </a:p>
            </p:txBody>
          </p:sp>
          <p:sp>
            <p:nvSpPr>
              <p:cNvPr id="91218" name="Rectangle 82">
                <a:extLst>
                  <a:ext uri="{FF2B5EF4-FFF2-40B4-BE49-F238E27FC236}">
                    <a16:creationId xmlns:a16="http://schemas.microsoft.com/office/drawing/2014/main" id="{38163A5C-8173-4244-A174-16C1FEC514D4}"/>
                  </a:ext>
                </a:extLst>
              </p:cNvPr>
              <p:cNvSpPr>
                <a:spLocks noChangeArrowheads="1"/>
              </p:cNvSpPr>
              <p:nvPr/>
            </p:nvSpPr>
            <p:spPr bwMode="auto">
              <a:xfrm>
                <a:off x="1577" y="2131"/>
                <a:ext cx="292" cy="102"/>
              </a:xfrm>
              <a:prstGeom prst="rect">
                <a:avLst/>
              </a:prstGeom>
              <a:solidFill>
                <a:schemeClr val="folHlink"/>
              </a:solidFill>
              <a:ln w="9525">
                <a:solidFill>
                  <a:schemeClr val="tx1"/>
                </a:solidFill>
                <a:miter lim="800000"/>
                <a:headEnd/>
                <a:tailEnd/>
              </a:ln>
            </p:spPr>
            <p:txBody>
              <a:bodyPr wrap="none" lIns="0" tIns="0" rIns="0" bIns="0">
                <a:spAutoFit/>
              </a:bodyPr>
              <a:lstStyle/>
              <a:p>
                <a:pPr algn="l"/>
                <a:r>
                  <a:rPr lang="en-GB" altLang="en-US" sz="1000" b="1">
                    <a:solidFill>
                      <a:srgbClr val="000000"/>
                    </a:solidFill>
                  </a:rPr>
                  <a:t> $2,858 </a:t>
                </a:r>
                <a:endParaRPr lang="en-GB" altLang="en-US" sz="1000" b="1"/>
              </a:p>
            </p:txBody>
          </p:sp>
          <p:sp>
            <p:nvSpPr>
              <p:cNvPr id="91219" name="Freeform 83">
                <a:extLst>
                  <a:ext uri="{FF2B5EF4-FFF2-40B4-BE49-F238E27FC236}">
                    <a16:creationId xmlns:a16="http://schemas.microsoft.com/office/drawing/2014/main" id="{9A526DD6-ADE9-4A94-A5C4-A3445D550337}"/>
                  </a:ext>
                </a:extLst>
              </p:cNvPr>
              <p:cNvSpPr>
                <a:spLocks/>
              </p:cNvSpPr>
              <p:nvPr/>
            </p:nvSpPr>
            <p:spPr bwMode="auto">
              <a:xfrm>
                <a:off x="2049" y="2521"/>
                <a:ext cx="40" cy="354"/>
              </a:xfrm>
              <a:custGeom>
                <a:avLst/>
                <a:gdLst>
                  <a:gd name="T0" fmla="*/ 0 w 40"/>
                  <a:gd name="T1" fmla="*/ 354 h 354"/>
                  <a:gd name="T2" fmla="*/ 0 w 40"/>
                  <a:gd name="T3" fmla="*/ 25 h 354"/>
                  <a:gd name="T4" fmla="*/ 40 w 40"/>
                  <a:gd name="T5" fmla="*/ 0 h 354"/>
                  <a:gd name="T6" fmla="*/ 40 w 40"/>
                  <a:gd name="T7" fmla="*/ 330 h 354"/>
                  <a:gd name="T8" fmla="*/ 0 w 40"/>
                  <a:gd name="T9" fmla="*/ 354 h 354"/>
                </a:gdLst>
                <a:ahLst/>
                <a:cxnLst>
                  <a:cxn ang="0">
                    <a:pos x="T0" y="T1"/>
                  </a:cxn>
                  <a:cxn ang="0">
                    <a:pos x="T2" y="T3"/>
                  </a:cxn>
                  <a:cxn ang="0">
                    <a:pos x="T4" y="T5"/>
                  </a:cxn>
                  <a:cxn ang="0">
                    <a:pos x="T6" y="T7"/>
                  </a:cxn>
                  <a:cxn ang="0">
                    <a:pos x="T8" y="T9"/>
                  </a:cxn>
                </a:cxnLst>
                <a:rect l="0" t="0" r="r" b="b"/>
                <a:pathLst>
                  <a:path w="40" h="354">
                    <a:moveTo>
                      <a:pt x="0" y="354"/>
                    </a:moveTo>
                    <a:lnTo>
                      <a:pt x="0" y="25"/>
                    </a:lnTo>
                    <a:lnTo>
                      <a:pt x="40" y="0"/>
                    </a:lnTo>
                    <a:lnTo>
                      <a:pt x="40" y="330"/>
                    </a:lnTo>
                    <a:lnTo>
                      <a:pt x="0" y="354"/>
                    </a:lnTo>
                    <a:close/>
                  </a:path>
                </a:pathLst>
              </a:custGeom>
              <a:solidFill>
                <a:srgbClr val="4D6600"/>
              </a:solidFill>
              <a:ln w="11113">
                <a:solidFill>
                  <a:srgbClr val="000000"/>
                </a:solidFill>
                <a:prstDash val="solid"/>
                <a:round/>
                <a:headEnd/>
                <a:tailEnd/>
              </a:ln>
            </p:spPr>
            <p:txBody>
              <a:bodyPr/>
              <a:lstStyle/>
              <a:p>
                <a:endParaRPr lang="en-GB"/>
              </a:p>
            </p:txBody>
          </p:sp>
          <p:sp>
            <p:nvSpPr>
              <p:cNvPr id="91220" name="Rectangle 84">
                <a:extLst>
                  <a:ext uri="{FF2B5EF4-FFF2-40B4-BE49-F238E27FC236}">
                    <a16:creationId xmlns:a16="http://schemas.microsoft.com/office/drawing/2014/main" id="{6C861A1B-DB4B-4A0D-8A1A-35F803127209}"/>
                  </a:ext>
                </a:extLst>
              </p:cNvPr>
              <p:cNvSpPr>
                <a:spLocks noChangeArrowheads="1"/>
              </p:cNvSpPr>
              <p:nvPr/>
            </p:nvSpPr>
            <p:spPr bwMode="auto">
              <a:xfrm>
                <a:off x="1932" y="2546"/>
                <a:ext cx="117" cy="329"/>
              </a:xfrm>
              <a:prstGeom prst="rect">
                <a:avLst/>
              </a:prstGeom>
              <a:solidFill>
                <a:srgbClr val="99CC00"/>
              </a:solidFill>
              <a:ln w="11113">
                <a:solidFill>
                  <a:srgbClr val="000000"/>
                </a:solidFill>
                <a:miter lim="800000"/>
                <a:headEnd/>
                <a:tailEnd/>
              </a:ln>
            </p:spPr>
            <p:txBody>
              <a:bodyPr/>
              <a:lstStyle/>
              <a:p>
                <a:endParaRPr lang="en-GB"/>
              </a:p>
            </p:txBody>
          </p:sp>
          <p:sp>
            <p:nvSpPr>
              <p:cNvPr id="91221" name="Freeform 85">
                <a:extLst>
                  <a:ext uri="{FF2B5EF4-FFF2-40B4-BE49-F238E27FC236}">
                    <a16:creationId xmlns:a16="http://schemas.microsoft.com/office/drawing/2014/main" id="{4C3F3581-65E8-44B2-8C8D-EAB5DF8D4959}"/>
                  </a:ext>
                </a:extLst>
              </p:cNvPr>
              <p:cNvSpPr>
                <a:spLocks/>
              </p:cNvSpPr>
              <p:nvPr/>
            </p:nvSpPr>
            <p:spPr bwMode="auto">
              <a:xfrm>
                <a:off x="1932" y="2521"/>
                <a:ext cx="157" cy="25"/>
              </a:xfrm>
              <a:custGeom>
                <a:avLst/>
                <a:gdLst>
                  <a:gd name="T0" fmla="*/ 117 w 157"/>
                  <a:gd name="T1" fmla="*/ 25 h 25"/>
                  <a:gd name="T2" fmla="*/ 157 w 157"/>
                  <a:gd name="T3" fmla="*/ 0 h 25"/>
                  <a:gd name="T4" fmla="*/ 41 w 157"/>
                  <a:gd name="T5" fmla="*/ 0 h 25"/>
                  <a:gd name="T6" fmla="*/ 0 w 157"/>
                  <a:gd name="T7" fmla="*/ 25 h 25"/>
                  <a:gd name="T8" fmla="*/ 117 w 157"/>
                  <a:gd name="T9" fmla="*/ 25 h 25"/>
                </a:gdLst>
                <a:ahLst/>
                <a:cxnLst>
                  <a:cxn ang="0">
                    <a:pos x="T0" y="T1"/>
                  </a:cxn>
                  <a:cxn ang="0">
                    <a:pos x="T2" y="T3"/>
                  </a:cxn>
                  <a:cxn ang="0">
                    <a:pos x="T4" y="T5"/>
                  </a:cxn>
                  <a:cxn ang="0">
                    <a:pos x="T6" y="T7"/>
                  </a:cxn>
                  <a:cxn ang="0">
                    <a:pos x="T8" y="T9"/>
                  </a:cxn>
                </a:cxnLst>
                <a:rect l="0" t="0" r="r" b="b"/>
                <a:pathLst>
                  <a:path w="157" h="25">
                    <a:moveTo>
                      <a:pt x="117" y="25"/>
                    </a:moveTo>
                    <a:lnTo>
                      <a:pt x="157" y="0"/>
                    </a:lnTo>
                    <a:lnTo>
                      <a:pt x="41" y="0"/>
                    </a:lnTo>
                    <a:lnTo>
                      <a:pt x="0" y="25"/>
                    </a:lnTo>
                    <a:lnTo>
                      <a:pt x="117" y="25"/>
                    </a:lnTo>
                    <a:close/>
                  </a:path>
                </a:pathLst>
              </a:custGeom>
              <a:solidFill>
                <a:srgbClr val="739900"/>
              </a:solidFill>
              <a:ln w="11113">
                <a:solidFill>
                  <a:srgbClr val="000000"/>
                </a:solidFill>
                <a:prstDash val="solid"/>
                <a:round/>
                <a:headEnd/>
                <a:tailEnd/>
              </a:ln>
            </p:spPr>
            <p:txBody>
              <a:bodyPr/>
              <a:lstStyle/>
              <a:p>
                <a:endParaRPr lang="en-GB"/>
              </a:p>
            </p:txBody>
          </p:sp>
          <p:sp>
            <p:nvSpPr>
              <p:cNvPr id="91222" name="Rectangle 86">
                <a:extLst>
                  <a:ext uri="{FF2B5EF4-FFF2-40B4-BE49-F238E27FC236}">
                    <a16:creationId xmlns:a16="http://schemas.microsoft.com/office/drawing/2014/main" id="{9463FE1F-C389-4C10-B668-49D410783D66}"/>
                  </a:ext>
                </a:extLst>
              </p:cNvPr>
              <p:cNvSpPr>
                <a:spLocks noChangeArrowheads="1"/>
              </p:cNvSpPr>
              <p:nvPr/>
            </p:nvSpPr>
            <p:spPr bwMode="auto">
              <a:xfrm>
                <a:off x="1850" y="2342"/>
                <a:ext cx="292" cy="102"/>
              </a:xfrm>
              <a:prstGeom prst="rect">
                <a:avLst/>
              </a:prstGeom>
              <a:solidFill>
                <a:schemeClr val="folHlink"/>
              </a:solidFill>
              <a:ln w="9525">
                <a:solidFill>
                  <a:schemeClr val="tx1"/>
                </a:solidFill>
                <a:miter lim="800000"/>
                <a:headEnd/>
                <a:tailEnd/>
              </a:ln>
            </p:spPr>
            <p:txBody>
              <a:bodyPr wrap="none" lIns="0" tIns="0" rIns="0" bIns="0">
                <a:spAutoFit/>
              </a:bodyPr>
              <a:lstStyle/>
              <a:p>
                <a:pPr algn="l"/>
                <a:r>
                  <a:rPr lang="en-GB" altLang="en-US" sz="1000" b="1">
                    <a:solidFill>
                      <a:srgbClr val="000000"/>
                    </a:solidFill>
                  </a:rPr>
                  <a:t> $1,685 </a:t>
                </a:r>
                <a:endParaRPr lang="en-GB" altLang="en-US" sz="1000" b="1"/>
              </a:p>
            </p:txBody>
          </p:sp>
          <p:sp>
            <p:nvSpPr>
              <p:cNvPr id="91223" name="Freeform 87">
                <a:extLst>
                  <a:ext uri="{FF2B5EF4-FFF2-40B4-BE49-F238E27FC236}">
                    <a16:creationId xmlns:a16="http://schemas.microsoft.com/office/drawing/2014/main" id="{9132427F-40F0-4AE3-A711-0558B6754261}"/>
                  </a:ext>
                </a:extLst>
              </p:cNvPr>
              <p:cNvSpPr>
                <a:spLocks/>
              </p:cNvSpPr>
              <p:nvPr/>
            </p:nvSpPr>
            <p:spPr bwMode="auto">
              <a:xfrm>
                <a:off x="2627" y="2376"/>
                <a:ext cx="39" cy="499"/>
              </a:xfrm>
              <a:custGeom>
                <a:avLst/>
                <a:gdLst>
                  <a:gd name="T0" fmla="*/ 0 w 39"/>
                  <a:gd name="T1" fmla="*/ 499 h 499"/>
                  <a:gd name="T2" fmla="*/ 0 w 39"/>
                  <a:gd name="T3" fmla="*/ 25 h 499"/>
                  <a:gd name="T4" fmla="*/ 39 w 39"/>
                  <a:gd name="T5" fmla="*/ 0 h 499"/>
                  <a:gd name="T6" fmla="*/ 39 w 39"/>
                  <a:gd name="T7" fmla="*/ 475 h 499"/>
                  <a:gd name="T8" fmla="*/ 0 w 39"/>
                  <a:gd name="T9" fmla="*/ 499 h 499"/>
                </a:gdLst>
                <a:ahLst/>
                <a:cxnLst>
                  <a:cxn ang="0">
                    <a:pos x="T0" y="T1"/>
                  </a:cxn>
                  <a:cxn ang="0">
                    <a:pos x="T2" y="T3"/>
                  </a:cxn>
                  <a:cxn ang="0">
                    <a:pos x="T4" y="T5"/>
                  </a:cxn>
                  <a:cxn ang="0">
                    <a:pos x="T6" y="T7"/>
                  </a:cxn>
                  <a:cxn ang="0">
                    <a:pos x="T8" y="T9"/>
                  </a:cxn>
                </a:cxnLst>
                <a:rect l="0" t="0" r="r" b="b"/>
                <a:pathLst>
                  <a:path w="39" h="499">
                    <a:moveTo>
                      <a:pt x="0" y="499"/>
                    </a:moveTo>
                    <a:lnTo>
                      <a:pt x="0" y="25"/>
                    </a:lnTo>
                    <a:lnTo>
                      <a:pt x="39" y="0"/>
                    </a:lnTo>
                    <a:lnTo>
                      <a:pt x="39" y="475"/>
                    </a:lnTo>
                    <a:lnTo>
                      <a:pt x="0" y="499"/>
                    </a:lnTo>
                    <a:close/>
                  </a:path>
                </a:pathLst>
              </a:custGeom>
              <a:solidFill>
                <a:srgbClr val="804D00"/>
              </a:solidFill>
              <a:ln w="11113">
                <a:solidFill>
                  <a:srgbClr val="000000"/>
                </a:solidFill>
                <a:prstDash val="solid"/>
                <a:round/>
                <a:headEnd/>
                <a:tailEnd/>
              </a:ln>
            </p:spPr>
            <p:txBody>
              <a:bodyPr/>
              <a:lstStyle/>
              <a:p>
                <a:endParaRPr lang="en-GB"/>
              </a:p>
            </p:txBody>
          </p:sp>
          <p:sp>
            <p:nvSpPr>
              <p:cNvPr id="91224" name="Rectangle 88">
                <a:extLst>
                  <a:ext uri="{FF2B5EF4-FFF2-40B4-BE49-F238E27FC236}">
                    <a16:creationId xmlns:a16="http://schemas.microsoft.com/office/drawing/2014/main" id="{9D2E507A-05F6-4783-A6A9-4F95EFAEF66A}"/>
                  </a:ext>
                </a:extLst>
              </p:cNvPr>
              <p:cNvSpPr>
                <a:spLocks noChangeArrowheads="1"/>
              </p:cNvSpPr>
              <p:nvPr/>
            </p:nvSpPr>
            <p:spPr bwMode="auto">
              <a:xfrm>
                <a:off x="2512" y="2401"/>
                <a:ext cx="115" cy="474"/>
              </a:xfrm>
              <a:prstGeom prst="rect">
                <a:avLst/>
              </a:prstGeom>
              <a:solidFill>
                <a:srgbClr val="FF9900"/>
              </a:solidFill>
              <a:ln w="11113">
                <a:solidFill>
                  <a:srgbClr val="000000"/>
                </a:solidFill>
                <a:miter lim="800000"/>
                <a:headEnd/>
                <a:tailEnd/>
              </a:ln>
            </p:spPr>
            <p:txBody>
              <a:bodyPr/>
              <a:lstStyle/>
              <a:p>
                <a:endParaRPr lang="en-GB"/>
              </a:p>
            </p:txBody>
          </p:sp>
          <p:sp>
            <p:nvSpPr>
              <p:cNvPr id="91225" name="Freeform 89">
                <a:extLst>
                  <a:ext uri="{FF2B5EF4-FFF2-40B4-BE49-F238E27FC236}">
                    <a16:creationId xmlns:a16="http://schemas.microsoft.com/office/drawing/2014/main" id="{0B0A5065-A430-486D-B4BB-180C6911CB09}"/>
                  </a:ext>
                </a:extLst>
              </p:cNvPr>
              <p:cNvSpPr>
                <a:spLocks/>
              </p:cNvSpPr>
              <p:nvPr/>
            </p:nvSpPr>
            <p:spPr bwMode="auto">
              <a:xfrm>
                <a:off x="2512" y="2376"/>
                <a:ext cx="154" cy="25"/>
              </a:xfrm>
              <a:custGeom>
                <a:avLst/>
                <a:gdLst>
                  <a:gd name="T0" fmla="*/ 115 w 154"/>
                  <a:gd name="T1" fmla="*/ 25 h 25"/>
                  <a:gd name="T2" fmla="*/ 154 w 154"/>
                  <a:gd name="T3" fmla="*/ 0 h 25"/>
                  <a:gd name="T4" fmla="*/ 39 w 154"/>
                  <a:gd name="T5" fmla="*/ 0 h 25"/>
                  <a:gd name="T6" fmla="*/ 0 w 154"/>
                  <a:gd name="T7" fmla="*/ 25 h 25"/>
                  <a:gd name="T8" fmla="*/ 115 w 154"/>
                  <a:gd name="T9" fmla="*/ 25 h 25"/>
                </a:gdLst>
                <a:ahLst/>
                <a:cxnLst>
                  <a:cxn ang="0">
                    <a:pos x="T0" y="T1"/>
                  </a:cxn>
                  <a:cxn ang="0">
                    <a:pos x="T2" y="T3"/>
                  </a:cxn>
                  <a:cxn ang="0">
                    <a:pos x="T4" y="T5"/>
                  </a:cxn>
                  <a:cxn ang="0">
                    <a:pos x="T6" y="T7"/>
                  </a:cxn>
                  <a:cxn ang="0">
                    <a:pos x="T8" y="T9"/>
                  </a:cxn>
                </a:cxnLst>
                <a:rect l="0" t="0" r="r" b="b"/>
                <a:pathLst>
                  <a:path w="154" h="25">
                    <a:moveTo>
                      <a:pt x="115" y="25"/>
                    </a:moveTo>
                    <a:lnTo>
                      <a:pt x="154" y="0"/>
                    </a:lnTo>
                    <a:lnTo>
                      <a:pt x="39" y="0"/>
                    </a:lnTo>
                    <a:lnTo>
                      <a:pt x="0" y="25"/>
                    </a:lnTo>
                    <a:lnTo>
                      <a:pt x="115" y="25"/>
                    </a:lnTo>
                    <a:close/>
                  </a:path>
                </a:pathLst>
              </a:custGeom>
              <a:solidFill>
                <a:srgbClr val="BF7300"/>
              </a:solidFill>
              <a:ln w="11113">
                <a:solidFill>
                  <a:srgbClr val="000000"/>
                </a:solidFill>
                <a:prstDash val="solid"/>
                <a:round/>
                <a:headEnd/>
                <a:tailEnd/>
              </a:ln>
            </p:spPr>
            <p:txBody>
              <a:bodyPr/>
              <a:lstStyle/>
              <a:p>
                <a:endParaRPr lang="en-GB"/>
              </a:p>
            </p:txBody>
          </p:sp>
          <p:sp>
            <p:nvSpPr>
              <p:cNvPr id="91226" name="Rectangle 90">
                <a:extLst>
                  <a:ext uri="{FF2B5EF4-FFF2-40B4-BE49-F238E27FC236}">
                    <a16:creationId xmlns:a16="http://schemas.microsoft.com/office/drawing/2014/main" id="{68139852-DF76-4E2B-8F99-4B667DF89848}"/>
                  </a:ext>
                </a:extLst>
              </p:cNvPr>
              <p:cNvSpPr>
                <a:spLocks noChangeArrowheads="1"/>
              </p:cNvSpPr>
              <p:nvPr/>
            </p:nvSpPr>
            <p:spPr bwMode="auto">
              <a:xfrm>
                <a:off x="2417" y="2228"/>
                <a:ext cx="292" cy="102"/>
              </a:xfrm>
              <a:prstGeom prst="rect">
                <a:avLst/>
              </a:prstGeom>
              <a:solidFill>
                <a:srgbClr val="FF9900"/>
              </a:solidFill>
              <a:ln w="9525">
                <a:solidFill>
                  <a:schemeClr val="tx1"/>
                </a:solidFill>
                <a:miter lim="800000"/>
                <a:headEnd/>
                <a:tailEnd/>
              </a:ln>
            </p:spPr>
            <p:txBody>
              <a:bodyPr wrap="none" lIns="0" tIns="0" rIns="0" bIns="0">
                <a:spAutoFit/>
              </a:bodyPr>
              <a:lstStyle/>
              <a:p>
                <a:pPr algn="l"/>
                <a:r>
                  <a:rPr lang="en-GB" altLang="en-US" sz="1000" b="1">
                    <a:solidFill>
                      <a:srgbClr val="000000"/>
                    </a:solidFill>
                  </a:rPr>
                  <a:t> $2,426 </a:t>
                </a:r>
                <a:endParaRPr lang="en-GB" altLang="en-US" sz="1000" b="1"/>
              </a:p>
            </p:txBody>
          </p:sp>
          <p:sp>
            <p:nvSpPr>
              <p:cNvPr id="91227" name="Freeform 91">
                <a:extLst>
                  <a:ext uri="{FF2B5EF4-FFF2-40B4-BE49-F238E27FC236}">
                    <a16:creationId xmlns:a16="http://schemas.microsoft.com/office/drawing/2014/main" id="{133BE837-17D2-4A98-95D5-6D513AB1EF57}"/>
                  </a:ext>
                </a:extLst>
              </p:cNvPr>
              <p:cNvSpPr>
                <a:spLocks/>
              </p:cNvSpPr>
              <p:nvPr/>
            </p:nvSpPr>
            <p:spPr bwMode="auto">
              <a:xfrm>
                <a:off x="2916" y="2502"/>
                <a:ext cx="41" cy="373"/>
              </a:xfrm>
              <a:custGeom>
                <a:avLst/>
                <a:gdLst>
                  <a:gd name="T0" fmla="*/ 0 w 41"/>
                  <a:gd name="T1" fmla="*/ 373 h 373"/>
                  <a:gd name="T2" fmla="*/ 0 w 41"/>
                  <a:gd name="T3" fmla="*/ 23 h 373"/>
                  <a:gd name="T4" fmla="*/ 41 w 41"/>
                  <a:gd name="T5" fmla="*/ 0 h 373"/>
                  <a:gd name="T6" fmla="*/ 41 w 41"/>
                  <a:gd name="T7" fmla="*/ 349 h 373"/>
                  <a:gd name="T8" fmla="*/ 0 w 41"/>
                  <a:gd name="T9" fmla="*/ 373 h 373"/>
                </a:gdLst>
                <a:ahLst/>
                <a:cxnLst>
                  <a:cxn ang="0">
                    <a:pos x="T0" y="T1"/>
                  </a:cxn>
                  <a:cxn ang="0">
                    <a:pos x="T2" y="T3"/>
                  </a:cxn>
                  <a:cxn ang="0">
                    <a:pos x="T4" y="T5"/>
                  </a:cxn>
                  <a:cxn ang="0">
                    <a:pos x="T6" y="T7"/>
                  </a:cxn>
                  <a:cxn ang="0">
                    <a:pos x="T8" y="T9"/>
                  </a:cxn>
                </a:cxnLst>
                <a:rect l="0" t="0" r="r" b="b"/>
                <a:pathLst>
                  <a:path w="41" h="373">
                    <a:moveTo>
                      <a:pt x="0" y="373"/>
                    </a:moveTo>
                    <a:lnTo>
                      <a:pt x="0" y="23"/>
                    </a:lnTo>
                    <a:lnTo>
                      <a:pt x="41" y="0"/>
                    </a:lnTo>
                    <a:lnTo>
                      <a:pt x="41" y="349"/>
                    </a:lnTo>
                    <a:lnTo>
                      <a:pt x="0" y="373"/>
                    </a:lnTo>
                    <a:close/>
                  </a:path>
                </a:pathLst>
              </a:custGeom>
              <a:solidFill>
                <a:srgbClr val="804D00"/>
              </a:solidFill>
              <a:ln w="11113">
                <a:solidFill>
                  <a:srgbClr val="000000"/>
                </a:solidFill>
                <a:prstDash val="solid"/>
                <a:round/>
                <a:headEnd/>
                <a:tailEnd/>
              </a:ln>
            </p:spPr>
            <p:txBody>
              <a:bodyPr/>
              <a:lstStyle/>
              <a:p>
                <a:endParaRPr lang="en-GB"/>
              </a:p>
            </p:txBody>
          </p:sp>
          <p:sp>
            <p:nvSpPr>
              <p:cNvPr id="91228" name="Rectangle 92">
                <a:extLst>
                  <a:ext uri="{FF2B5EF4-FFF2-40B4-BE49-F238E27FC236}">
                    <a16:creationId xmlns:a16="http://schemas.microsoft.com/office/drawing/2014/main" id="{B7AE4B6C-7B66-40F5-B12F-110ABF586029}"/>
                  </a:ext>
                </a:extLst>
              </p:cNvPr>
              <p:cNvSpPr>
                <a:spLocks noChangeArrowheads="1"/>
              </p:cNvSpPr>
              <p:nvPr/>
            </p:nvSpPr>
            <p:spPr bwMode="auto">
              <a:xfrm>
                <a:off x="2801" y="2525"/>
                <a:ext cx="115" cy="350"/>
              </a:xfrm>
              <a:prstGeom prst="rect">
                <a:avLst/>
              </a:prstGeom>
              <a:solidFill>
                <a:srgbClr val="FF9900"/>
              </a:solidFill>
              <a:ln w="11113">
                <a:solidFill>
                  <a:srgbClr val="000000"/>
                </a:solidFill>
                <a:miter lim="800000"/>
                <a:headEnd/>
                <a:tailEnd/>
              </a:ln>
            </p:spPr>
            <p:txBody>
              <a:bodyPr/>
              <a:lstStyle/>
              <a:p>
                <a:endParaRPr lang="en-GB"/>
              </a:p>
            </p:txBody>
          </p:sp>
          <p:sp>
            <p:nvSpPr>
              <p:cNvPr id="91229" name="Freeform 93">
                <a:extLst>
                  <a:ext uri="{FF2B5EF4-FFF2-40B4-BE49-F238E27FC236}">
                    <a16:creationId xmlns:a16="http://schemas.microsoft.com/office/drawing/2014/main" id="{8932A148-9FA5-419E-81D3-F3F916C2BCF9}"/>
                  </a:ext>
                </a:extLst>
              </p:cNvPr>
              <p:cNvSpPr>
                <a:spLocks/>
              </p:cNvSpPr>
              <p:nvPr/>
            </p:nvSpPr>
            <p:spPr bwMode="auto">
              <a:xfrm>
                <a:off x="2801" y="2502"/>
                <a:ext cx="156" cy="23"/>
              </a:xfrm>
              <a:custGeom>
                <a:avLst/>
                <a:gdLst>
                  <a:gd name="T0" fmla="*/ 115 w 156"/>
                  <a:gd name="T1" fmla="*/ 23 h 23"/>
                  <a:gd name="T2" fmla="*/ 156 w 156"/>
                  <a:gd name="T3" fmla="*/ 0 h 23"/>
                  <a:gd name="T4" fmla="*/ 39 w 156"/>
                  <a:gd name="T5" fmla="*/ 0 h 23"/>
                  <a:gd name="T6" fmla="*/ 0 w 156"/>
                  <a:gd name="T7" fmla="*/ 23 h 23"/>
                  <a:gd name="T8" fmla="*/ 115 w 156"/>
                  <a:gd name="T9" fmla="*/ 23 h 23"/>
                </a:gdLst>
                <a:ahLst/>
                <a:cxnLst>
                  <a:cxn ang="0">
                    <a:pos x="T0" y="T1"/>
                  </a:cxn>
                  <a:cxn ang="0">
                    <a:pos x="T2" y="T3"/>
                  </a:cxn>
                  <a:cxn ang="0">
                    <a:pos x="T4" y="T5"/>
                  </a:cxn>
                  <a:cxn ang="0">
                    <a:pos x="T6" y="T7"/>
                  </a:cxn>
                  <a:cxn ang="0">
                    <a:pos x="T8" y="T9"/>
                  </a:cxn>
                </a:cxnLst>
                <a:rect l="0" t="0" r="r" b="b"/>
                <a:pathLst>
                  <a:path w="156" h="23">
                    <a:moveTo>
                      <a:pt x="115" y="23"/>
                    </a:moveTo>
                    <a:lnTo>
                      <a:pt x="156" y="0"/>
                    </a:lnTo>
                    <a:lnTo>
                      <a:pt x="39" y="0"/>
                    </a:lnTo>
                    <a:lnTo>
                      <a:pt x="0" y="23"/>
                    </a:lnTo>
                    <a:lnTo>
                      <a:pt x="115" y="23"/>
                    </a:lnTo>
                    <a:close/>
                  </a:path>
                </a:pathLst>
              </a:custGeom>
              <a:solidFill>
                <a:srgbClr val="BF7300"/>
              </a:solidFill>
              <a:ln w="11113">
                <a:solidFill>
                  <a:srgbClr val="000000"/>
                </a:solidFill>
                <a:prstDash val="solid"/>
                <a:round/>
                <a:headEnd/>
                <a:tailEnd/>
              </a:ln>
            </p:spPr>
            <p:txBody>
              <a:bodyPr/>
              <a:lstStyle/>
              <a:p>
                <a:endParaRPr lang="en-GB"/>
              </a:p>
            </p:txBody>
          </p:sp>
          <p:sp>
            <p:nvSpPr>
              <p:cNvPr id="91230" name="Rectangle 94">
                <a:extLst>
                  <a:ext uri="{FF2B5EF4-FFF2-40B4-BE49-F238E27FC236}">
                    <a16:creationId xmlns:a16="http://schemas.microsoft.com/office/drawing/2014/main" id="{D4516A33-8653-41DB-8439-0792C7C6A398}"/>
                  </a:ext>
                </a:extLst>
              </p:cNvPr>
              <p:cNvSpPr>
                <a:spLocks noChangeArrowheads="1"/>
              </p:cNvSpPr>
              <p:nvPr/>
            </p:nvSpPr>
            <p:spPr bwMode="auto">
              <a:xfrm>
                <a:off x="2711" y="2342"/>
                <a:ext cx="292" cy="102"/>
              </a:xfrm>
              <a:prstGeom prst="rect">
                <a:avLst/>
              </a:prstGeom>
              <a:solidFill>
                <a:srgbClr val="FF9900"/>
              </a:solidFill>
              <a:ln w="9525">
                <a:solidFill>
                  <a:schemeClr val="tx1"/>
                </a:solidFill>
                <a:miter lim="800000"/>
                <a:headEnd/>
                <a:tailEnd/>
              </a:ln>
            </p:spPr>
            <p:txBody>
              <a:bodyPr wrap="none" lIns="0" tIns="0" rIns="0" bIns="0">
                <a:spAutoFit/>
              </a:bodyPr>
              <a:lstStyle/>
              <a:p>
                <a:pPr algn="l"/>
                <a:r>
                  <a:rPr lang="en-GB" altLang="en-US" sz="1000" b="1">
                    <a:solidFill>
                      <a:srgbClr val="000000"/>
                    </a:solidFill>
                  </a:rPr>
                  <a:t> $1,786 </a:t>
                </a:r>
                <a:endParaRPr lang="en-GB" altLang="en-US" sz="1000" b="1"/>
              </a:p>
            </p:txBody>
          </p:sp>
          <p:sp>
            <p:nvSpPr>
              <p:cNvPr id="91231" name="Freeform 95">
                <a:extLst>
                  <a:ext uri="{FF2B5EF4-FFF2-40B4-BE49-F238E27FC236}">
                    <a16:creationId xmlns:a16="http://schemas.microsoft.com/office/drawing/2014/main" id="{0DD9FA55-F505-430F-9999-89E363E9452D}"/>
                  </a:ext>
                </a:extLst>
              </p:cNvPr>
              <p:cNvSpPr>
                <a:spLocks/>
              </p:cNvSpPr>
              <p:nvPr/>
            </p:nvSpPr>
            <p:spPr bwMode="auto">
              <a:xfrm>
                <a:off x="3207" y="2636"/>
                <a:ext cx="39" cy="239"/>
              </a:xfrm>
              <a:custGeom>
                <a:avLst/>
                <a:gdLst>
                  <a:gd name="T0" fmla="*/ 0 w 39"/>
                  <a:gd name="T1" fmla="*/ 239 h 239"/>
                  <a:gd name="T2" fmla="*/ 0 w 39"/>
                  <a:gd name="T3" fmla="*/ 23 h 239"/>
                  <a:gd name="T4" fmla="*/ 39 w 39"/>
                  <a:gd name="T5" fmla="*/ 0 h 239"/>
                  <a:gd name="T6" fmla="*/ 39 w 39"/>
                  <a:gd name="T7" fmla="*/ 215 h 239"/>
                  <a:gd name="T8" fmla="*/ 0 w 39"/>
                  <a:gd name="T9" fmla="*/ 239 h 239"/>
                </a:gdLst>
                <a:ahLst/>
                <a:cxnLst>
                  <a:cxn ang="0">
                    <a:pos x="T0" y="T1"/>
                  </a:cxn>
                  <a:cxn ang="0">
                    <a:pos x="T2" y="T3"/>
                  </a:cxn>
                  <a:cxn ang="0">
                    <a:pos x="T4" y="T5"/>
                  </a:cxn>
                  <a:cxn ang="0">
                    <a:pos x="T6" y="T7"/>
                  </a:cxn>
                  <a:cxn ang="0">
                    <a:pos x="T8" y="T9"/>
                  </a:cxn>
                </a:cxnLst>
                <a:rect l="0" t="0" r="r" b="b"/>
                <a:pathLst>
                  <a:path w="39" h="239">
                    <a:moveTo>
                      <a:pt x="0" y="239"/>
                    </a:moveTo>
                    <a:lnTo>
                      <a:pt x="0" y="23"/>
                    </a:lnTo>
                    <a:lnTo>
                      <a:pt x="39" y="0"/>
                    </a:lnTo>
                    <a:lnTo>
                      <a:pt x="39" y="215"/>
                    </a:lnTo>
                    <a:lnTo>
                      <a:pt x="0" y="239"/>
                    </a:lnTo>
                    <a:close/>
                  </a:path>
                </a:pathLst>
              </a:custGeom>
              <a:solidFill>
                <a:srgbClr val="804D00"/>
              </a:solidFill>
              <a:ln w="11113">
                <a:solidFill>
                  <a:srgbClr val="000000"/>
                </a:solidFill>
                <a:prstDash val="solid"/>
                <a:round/>
                <a:headEnd/>
                <a:tailEnd/>
              </a:ln>
            </p:spPr>
            <p:txBody>
              <a:bodyPr/>
              <a:lstStyle/>
              <a:p>
                <a:endParaRPr lang="en-GB"/>
              </a:p>
            </p:txBody>
          </p:sp>
          <p:sp>
            <p:nvSpPr>
              <p:cNvPr id="91232" name="Rectangle 96">
                <a:extLst>
                  <a:ext uri="{FF2B5EF4-FFF2-40B4-BE49-F238E27FC236}">
                    <a16:creationId xmlns:a16="http://schemas.microsoft.com/office/drawing/2014/main" id="{1B1348A5-4BC8-44E1-84ED-2E61272F78D1}"/>
                  </a:ext>
                </a:extLst>
              </p:cNvPr>
              <p:cNvSpPr>
                <a:spLocks noChangeArrowheads="1"/>
              </p:cNvSpPr>
              <p:nvPr/>
            </p:nvSpPr>
            <p:spPr bwMode="auto">
              <a:xfrm>
                <a:off x="3089" y="2659"/>
                <a:ext cx="118" cy="216"/>
              </a:xfrm>
              <a:prstGeom prst="rect">
                <a:avLst/>
              </a:prstGeom>
              <a:solidFill>
                <a:srgbClr val="FF9900"/>
              </a:solidFill>
              <a:ln w="11113">
                <a:solidFill>
                  <a:srgbClr val="000000"/>
                </a:solidFill>
                <a:miter lim="800000"/>
                <a:headEnd/>
                <a:tailEnd/>
              </a:ln>
            </p:spPr>
            <p:txBody>
              <a:bodyPr/>
              <a:lstStyle/>
              <a:p>
                <a:endParaRPr lang="en-GB"/>
              </a:p>
            </p:txBody>
          </p:sp>
          <p:sp>
            <p:nvSpPr>
              <p:cNvPr id="91233" name="Freeform 97">
                <a:extLst>
                  <a:ext uri="{FF2B5EF4-FFF2-40B4-BE49-F238E27FC236}">
                    <a16:creationId xmlns:a16="http://schemas.microsoft.com/office/drawing/2014/main" id="{F31AA9CF-CE19-4329-82B4-39E0C56A1FFE}"/>
                  </a:ext>
                </a:extLst>
              </p:cNvPr>
              <p:cNvSpPr>
                <a:spLocks/>
              </p:cNvSpPr>
              <p:nvPr/>
            </p:nvSpPr>
            <p:spPr bwMode="auto">
              <a:xfrm>
                <a:off x="3089" y="2636"/>
                <a:ext cx="157" cy="23"/>
              </a:xfrm>
              <a:custGeom>
                <a:avLst/>
                <a:gdLst>
                  <a:gd name="T0" fmla="*/ 118 w 157"/>
                  <a:gd name="T1" fmla="*/ 23 h 23"/>
                  <a:gd name="T2" fmla="*/ 157 w 157"/>
                  <a:gd name="T3" fmla="*/ 0 h 23"/>
                  <a:gd name="T4" fmla="*/ 41 w 157"/>
                  <a:gd name="T5" fmla="*/ 0 h 23"/>
                  <a:gd name="T6" fmla="*/ 0 w 157"/>
                  <a:gd name="T7" fmla="*/ 23 h 23"/>
                  <a:gd name="T8" fmla="*/ 118 w 157"/>
                  <a:gd name="T9" fmla="*/ 23 h 23"/>
                </a:gdLst>
                <a:ahLst/>
                <a:cxnLst>
                  <a:cxn ang="0">
                    <a:pos x="T0" y="T1"/>
                  </a:cxn>
                  <a:cxn ang="0">
                    <a:pos x="T2" y="T3"/>
                  </a:cxn>
                  <a:cxn ang="0">
                    <a:pos x="T4" y="T5"/>
                  </a:cxn>
                  <a:cxn ang="0">
                    <a:pos x="T6" y="T7"/>
                  </a:cxn>
                  <a:cxn ang="0">
                    <a:pos x="T8" y="T9"/>
                  </a:cxn>
                </a:cxnLst>
                <a:rect l="0" t="0" r="r" b="b"/>
                <a:pathLst>
                  <a:path w="157" h="23">
                    <a:moveTo>
                      <a:pt x="118" y="23"/>
                    </a:moveTo>
                    <a:lnTo>
                      <a:pt x="157" y="0"/>
                    </a:lnTo>
                    <a:lnTo>
                      <a:pt x="41" y="0"/>
                    </a:lnTo>
                    <a:lnTo>
                      <a:pt x="0" y="23"/>
                    </a:lnTo>
                    <a:lnTo>
                      <a:pt x="118" y="23"/>
                    </a:lnTo>
                    <a:close/>
                  </a:path>
                </a:pathLst>
              </a:custGeom>
              <a:solidFill>
                <a:srgbClr val="BF7300"/>
              </a:solidFill>
              <a:ln w="11113">
                <a:solidFill>
                  <a:srgbClr val="000000"/>
                </a:solidFill>
                <a:prstDash val="solid"/>
                <a:round/>
                <a:headEnd/>
                <a:tailEnd/>
              </a:ln>
            </p:spPr>
            <p:txBody>
              <a:bodyPr/>
              <a:lstStyle/>
              <a:p>
                <a:endParaRPr lang="en-GB"/>
              </a:p>
            </p:txBody>
          </p:sp>
          <p:sp>
            <p:nvSpPr>
              <p:cNvPr id="91234" name="Rectangle 98">
                <a:extLst>
                  <a:ext uri="{FF2B5EF4-FFF2-40B4-BE49-F238E27FC236}">
                    <a16:creationId xmlns:a16="http://schemas.microsoft.com/office/drawing/2014/main" id="{BFE3E496-BD4D-401A-BD75-B5EEE7E32AE1}"/>
                  </a:ext>
                </a:extLst>
              </p:cNvPr>
              <p:cNvSpPr>
                <a:spLocks noChangeArrowheads="1"/>
              </p:cNvSpPr>
              <p:nvPr/>
            </p:nvSpPr>
            <p:spPr bwMode="auto">
              <a:xfrm>
                <a:off x="3016" y="2472"/>
                <a:ext cx="292" cy="102"/>
              </a:xfrm>
              <a:prstGeom prst="rect">
                <a:avLst/>
              </a:prstGeom>
              <a:solidFill>
                <a:srgbClr val="FF9900"/>
              </a:solidFill>
              <a:ln w="9525">
                <a:solidFill>
                  <a:schemeClr val="tx1"/>
                </a:solidFill>
                <a:miter lim="800000"/>
                <a:headEnd/>
                <a:tailEnd/>
              </a:ln>
            </p:spPr>
            <p:txBody>
              <a:bodyPr wrap="none" lIns="0" tIns="0" rIns="0" bIns="0">
                <a:spAutoFit/>
              </a:bodyPr>
              <a:lstStyle/>
              <a:p>
                <a:pPr algn="l"/>
                <a:r>
                  <a:rPr lang="en-GB" altLang="en-US" sz="1000" b="1">
                    <a:solidFill>
                      <a:srgbClr val="000000"/>
                    </a:solidFill>
                  </a:rPr>
                  <a:t> $1,102 </a:t>
                </a:r>
                <a:endParaRPr lang="en-GB" altLang="en-US" sz="1000" b="1"/>
              </a:p>
            </p:txBody>
          </p:sp>
          <p:sp>
            <p:nvSpPr>
              <p:cNvPr id="91235" name="Freeform 99">
                <a:extLst>
                  <a:ext uri="{FF2B5EF4-FFF2-40B4-BE49-F238E27FC236}">
                    <a16:creationId xmlns:a16="http://schemas.microsoft.com/office/drawing/2014/main" id="{F863F903-3653-4889-BBD8-99179359404C}"/>
                  </a:ext>
                </a:extLst>
              </p:cNvPr>
              <p:cNvSpPr>
                <a:spLocks/>
              </p:cNvSpPr>
              <p:nvPr/>
            </p:nvSpPr>
            <p:spPr bwMode="auto">
              <a:xfrm>
                <a:off x="3496" y="2680"/>
                <a:ext cx="39" cy="195"/>
              </a:xfrm>
              <a:custGeom>
                <a:avLst/>
                <a:gdLst>
                  <a:gd name="T0" fmla="*/ 0 w 39"/>
                  <a:gd name="T1" fmla="*/ 195 h 195"/>
                  <a:gd name="T2" fmla="*/ 0 w 39"/>
                  <a:gd name="T3" fmla="*/ 24 h 195"/>
                  <a:gd name="T4" fmla="*/ 39 w 39"/>
                  <a:gd name="T5" fmla="*/ 0 h 195"/>
                  <a:gd name="T6" fmla="*/ 39 w 39"/>
                  <a:gd name="T7" fmla="*/ 171 h 195"/>
                  <a:gd name="T8" fmla="*/ 0 w 39"/>
                  <a:gd name="T9" fmla="*/ 195 h 195"/>
                </a:gdLst>
                <a:ahLst/>
                <a:cxnLst>
                  <a:cxn ang="0">
                    <a:pos x="T0" y="T1"/>
                  </a:cxn>
                  <a:cxn ang="0">
                    <a:pos x="T2" y="T3"/>
                  </a:cxn>
                  <a:cxn ang="0">
                    <a:pos x="T4" y="T5"/>
                  </a:cxn>
                  <a:cxn ang="0">
                    <a:pos x="T6" y="T7"/>
                  </a:cxn>
                  <a:cxn ang="0">
                    <a:pos x="T8" y="T9"/>
                  </a:cxn>
                </a:cxnLst>
                <a:rect l="0" t="0" r="r" b="b"/>
                <a:pathLst>
                  <a:path w="39" h="195">
                    <a:moveTo>
                      <a:pt x="0" y="195"/>
                    </a:moveTo>
                    <a:lnTo>
                      <a:pt x="0" y="24"/>
                    </a:lnTo>
                    <a:lnTo>
                      <a:pt x="39" y="0"/>
                    </a:lnTo>
                    <a:lnTo>
                      <a:pt x="39" y="171"/>
                    </a:lnTo>
                    <a:lnTo>
                      <a:pt x="0" y="195"/>
                    </a:lnTo>
                    <a:close/>
                  </a:path>
                </a:pathLst>
              </a:custGeom>
              <a:solidFill>
                <a:srgbClr val="804D00"/>
              </a:solidFill>
              <a:ln w="11113">
                <a:solidFill>
                  <a:srgbClr val="000000"/>
                </a:solidFill>
                <a:prstDash val="solid"/>
                <a:round/>
                <a:headEnd/>
                <a:tailEnd/>
              </a:ln>
            </p:spPr>
            <p:txBody>
              <a:bodyPr/>
              <a:lstStyle/>
              <a:p>
                <a:endParaRPr lang="en-GB"/>
              </a:p>
            </p:txBody>
          </p:sp>
          <p:sp>
            <p:nvSpPr>
              <p:cNvPr id="91236" name="Rectangle 100">
                <a:extLst>
                  <a:ext uri="{FF2B5EF4-FFF2-40B4-BE49-F238E27FC236}">
                    <a16:creationId xmlns:a16="http://schemas.microsoft.com/office/drawing/2014/main" id="{2960B0FE-5E0A-43DE-B715-AC078EB2F2E7}"/>
                  </a:ext>
                </a:extLst>
              </p:cNvPr>
              <p:cNvSpPr>
                <a:spLocks noChangeArrowheads="1"/>
              </p:cNvSpPr>
              <p:nvPr/>
            </p:nvSpPr>
            <p:spPr bwMode="auto">
              <a:xfrm>
                <a:off x="3380" y="2704"/>
                <a:ext cx="116" cy="171"/>
              </a:xfrm>
              <a:prstGeom prst="rect">
                <a:avLst/>
              </a:prstGeom>
              <a:solidFill>
                <a:srgbClr val="FF9900"/>
              </a:solidFill>
              <a:ln w="11113">
                <a:solidFill>
                  <a:srgbClr val="000000"/>
                </a:solidFill>
                <a:miter lim="800000"/>
                <a:headEnd/>
                <a:tailEnd/>
              </a:ln>
            </p:spPr>
            <p:txBody>
              <a:bodyPr/>
              <a:lstStyle/>
              <a:p>
                <a:endParaRPr lang="en-GB"/>
              </a:p>
            </p:txBody>
          </p:sp>
          <p:sp>
            <p:nvSpPr>
              <p:cNvPr id="91237" name="Freeform 101">
                <a:extLst>
                  <a:ext uri="{FF2B5EF4-FFF2-40B4-BE49-F238E27FC236}">
                    <a16:creationId xmlns:a16="http://schemas.microsoft.com/office/drawing/2014/main" id="{225C639F-8C5D-49A2-9F55-4E06F341AD59}"/>
                  </a:ext>
                </a:extLst>
              </p:cNvPr>
              <p:cNvSpPr>
                <a:spLocks/>
              </p:cNvSpPr>
              <p:nvPr/>
            </p:nvSpPr>
            <p:spPr bwMode="auto">
              <a:xfrm>
                <a:off x="3380" y="2680"/>
                <a:ext cx="155" cy="24"/>
              </a:xfrm>
              <a:custGeom>
                <a:avLst/>
                <a:gdLst>
                  <a:gd name="T0" fmla="*/ 116 w 155"/>
                  <a:gd name="T1" fmla="*/ 24 h 24"/>
                  <a:gd name="T2" fmla="*/ 155 w 155"/>
                  <a:gd name="T3" fmla="*/ 0 h 24"/>
                  <a:gd name="T4" fmla="*/ 39 w 155"/>
                  <a:gd name="T5" fmla="*/ 0 h 24"/>
                  <a:gd name="T6" fmla="*/ 0 w 155"/>
                  <a:gd name="T7" fmla="*/ 24 h 24"/>
                  <a:gd name="T8" fmla="*/ 116 w 155"/>
                  <a:gd name="T9" fmla="*/ 24 h 24"/>
                </a:gdLst>
                <a:ahLst/>
                <a:cxnLst>
                  <a:cxn ang="0">
                    <a:pos x="T0" y="T1"/>
                  </a:cxn>
                  <a:cxn ang="0">
                    <a:pos x="T2" y="T3"/>
                  </a:cxn>
                  <a:cxn ang="0">
                    <a:pos x="T4" y="T5"/>
                  </a:cxn>
                  <a:cxn ang="0">
                    <a:pos x="T6" y="T7"/>
                  </a:cxn>
                  <a:cxn ang="0">
                    <a:pos x="T8" y="T9"/>
                  </a:cxn>
                </a:cxnLst>
                <a:rect l="0" t="0" r="r" b="b"/>
                <a:pathLst>
                  <a:path w="155" h="24">
                    <a:moveTo>
                      <a:pt x="116" y="24"/>
                    </a:moveTo>
                    <a:lnTo>
                      <a:pt x="155" y="0"/>
                    </a:lnTo>
                    <a:lnTo>
                      <a:pt x="39" y="0"/>
                    </a:lnTo>
                    <a:lnTo>
                      <a:pt x="0" y="24"/>
                    </a:lnTo>
                    <a:lnTo>
                      <a:pt x="116" y="24"/>
                    </a:lnTo>
                    <a:close/>
                  </a:path>
                </a:pathLst>
              </a:custGeom>
              <a:solidFill>
                <a:srgbClr val="BF7300"/>
              </a:solidFill>
              <a:ln w="11113">
                <a:solidFill>
                  <a:srgbClr val="000000"/>
                </a:solidFill>
                <a:prstDash val="solid"/>
                <a:round/>
                <a:headEnd/>
                <a:tailEnd/>
              </a:ln>
            </p:spPr>
            <p:txBody>
              <a:bodyPr/>
              <a:lstStyle/>
              <a:p>
                <a:endParaRPr lang="en-GB"/>
              </a:p>
            </p:txBody>
          </p:sp>
          <p:sp>
            <p:nvSpPr>
              <p:cNvPr id="91238" name="Rectangle 102">
                <a:extLst>
                  <a:ext uri="{FF2B5EF4-FFF2-40B4-BE49-F238E27FC236}">
                    <a16:creationId xmlns:a16="http://schemas.microsoft.com/office/drawing/2014/main" id="{1935254B-1477-4DA8-AB7D-5D7994D1E543}"/>
                  </a:ext>
                </a:extLst>
              </p:cNvPr>
              <p:cNvSpPr>
                <a:spLocks noChangeArrowheads="1"/>
              </p:cNvSpPr>
              <p:nvPr/>
            </p:nvSpPr>
            <p:spPr bwMode="auto">
              <a:xfrm>
                <a:off x="3334" y="2528"/>
                <a:ext cx="226" cy="102"/>
              </a:xfrm>
              <a:prstGeom prst="rect">
                <a:avLst/>
              </a:prstGeom>
              <a:solidFill>
                <a:srgbClr val="FF9900"/>
              </a:solidFill>
              <a:ln w="9525">
                <a:solidFill>
                  <a:schemeClr val="tx1"/>
                </a:solidFill>
                <a:miter lim="800000"/>
                <a:headEnd/>
                <a:tailEnd/>
              </a:ln>
            </p:spPr>
            <p:txBody>
              <a:bodyPr wrap="none" lIns="0" tIns="0" rIns="0" bIns="0">
                <a:spAutoFit/>
              </a:bodyPr>
              <a:lstStyle/>
              <a:p>
                <a:pPr algn="l"/>
                <a:r>
                  <a:rPr lang="en-GB" altLang="en-US" sz="1000" b="1">
                    <a:solidFill>
                      <a:srgbClr val="000000"/>
                    </a:solidFill>
                  </a:rPr>
                  <a:t> $874 </a:t>
                </a:r>
                <a:endParaRPr lang="en-GB" altLang="en-US" sz="1000" b="1"/>
              </a:p>
            </p:txBody>
          </p:sp>
          <p:sp>
            <p:nvSpPr>
              <p:cNvPr id="91239" name="Freeform 103">
                <a:extLst>
                  <a:ext uri="{FF2B5EF4-FFF2-40B4-BE49-F238E27FC236}">
                    <a16:creationId xmlns:a16="http://schemas.microsoft.com/office/drawing/2014/main" id="{C2B9249B-5151-4DF4-909B-A67A02FDEE0C}"/>
                  </a:ext>
                </a:extLst>
              </p:cNvPr>
              <p:cNvSpPr>
                <a:spLocks/>
              </p:cNvSpPr>
              <p:nvPr/>
            </p:nvSpPr>
            <p:spPr bwMode="auto">
              <a:xfrm>
                <a:off x="4073" y="1287"/>
                <a:ext cx="41" cy="1588"/>
              </a:xfrm>
              <a:custGeom>
                <a:avLst/>
                <a:gdLst>
                  <a:gd name="T0" fmla="*/ 0 w 41"/>
                  <a:gd name="T1" fmla="*/ 1588 h 1588"/>
                  <a:gd name="T2" fmla="*/ 0 w 41"/>
                  <a:gd name="T3" fmla="*/ 24 h 1588"/>
                  <a:gd name="T4" fmla="*/ 41 w 41"/>
                  <a:gd name="T5" fmla="*/ 0 h 1588"/>
                  <a:gd name="T6" fmla="*/ 41 w 41"/>
                  <a:gd name="T7" fmla="*/ 1564 h 1588"/>
                  <a:gd name="T8" fmla="*/ 0 w 41"/>
                  <a:gd name="T9" fmla="*/ 1588 h 1588"/>
                </a:gdLst>
                <a:ahLst/>
                <a:cxnLst>
                  <a:cxn ang="0">
                    <a:pos x="T0" y="T1"/>
                  </a:cxn>
                  <a:cxn ang="0">
                    <a:pos x="T2" y="T3"/>
                  </a:cxn>
                  <a:cxn ang="0">
                    <a:pos x="T4" y="T5"/>
                  </a:cxn>
                  <a:cxn ang="0">
                    <a:pos x="T6" y="T7"/>
                  </a:cxn>
                  <a:cxn ang="0">
                    <a:pos x="T8" y="T9"/>
                  </a:cxn>
                </a:cxnLst>
                <a:rect l="0" t="0" r="r" b="b"/>
                <a:pathLst>
                  <a:path w="41" h="1588">
                    <a:moveTo>
                      <a:pt x="0" y="1588"/>
                    </a:moveTo>
                    <a:lnTo>
                      <a:pt x="0" y="24"/>
                    </a:lnTo>
                    <a:lnTo>
                      <a:pt x="41" y="0"/>
                    </a:lnTo>
                    <a:lnTo>
                      <a:pt x="41" y="1564"/>
                    </a:lnTo>
                    <a:lnTo>
                      <a:pt x="0" y="1588"/>
                    </a:lnTo>
                    <a:close/>
                  </a:path>
                </a:pathLst>
              </a:custGeom>
              <a:solidFill>
                <a:srgbClr val="4D1A00"/>
              </a:solidFill>
              <a:ln w="11113">
                <a:solidFill>
                  <a:srgbClr val="000000"/>
                </a:solidFill>
                <a:prstDash val="solid"/>
                <a:round/>
                <a:headEnd/>
                <a:tailEnd/>
              </a:ln>
            </p:spPr>
            <p:txBody>
              <a:bodyPr/>
              <a:lstStyle/>
              <a:p>
                <a:endParaRPr lang="en-GB"/>
              </a:p>
            </p:txBody>
          </p:sp>
          <p:sp>
            <p:nvSpPr>
              <p:cNvPr id="91240" name="Rectangle 104">
                <a:extLst>
                  <a:ext uri="{FF2B5EF4-FFF2-40B4-BE49-F238E27FC236}">
                    <a16:creationId xmlns:a16="http://schemas.microsoft.com/office/drawing/2014/main" id="{50563524-B687-494D-ABB0-111735C7A69C}"/>
                  </a:ext>
                </a:extLst>
              </p:cNvPr>
              <p:cNvSpPr>
                <a:spLocks noChangeArrowheads="1"/>
              </p:cNvSpPr>
              <p:nvPr/>
            </p:nvSpPr>
            <p:spPr bwMode="auto">
              <a:xfrm>
                <a:off x="3958" y="1311"/>
                <a:ext cx="115" cy="1564"/>
              </a:xfrm>
              <a:prstGeom prst="rect">
                <a:avLst/>
              </a:prstGeom>
              <a:solidFill>
                <a:srgbClr val="993300"/>
              </a:solidFill>
              <a:ln w="11113">
                <a:solidFill>
                  <a:srgbClr val="000000"/>
                </a:solidFill>
                <a:miter lim="800000"/>
                <a:headEnd/>
                <a:tailEnd/>
              </a:ln>
            </p:spPr>
            <p:txBody>
              <a:bodyPr/>
              <a:lstStyle/>
              <a:p>
                <a:endParaRPr lang="en-GB"/>
              </a:p>
            </p:txBody>
          </p:sp>
          <p:sp>
            <p:nvSpPr>
              <p:cNvPr id="91241" name="Freeform 105">
                <a:extLst>
                  <a:ext uri="{FF2B5EF4-FFF2-40B4-BE49-F238E27FC236}">
                    <a16:creationId xmlns:a16="http://schemas.microsoft.com/office/drawing/2014/main" id="{B78C4174-3078-468D-972B-631044B18E42}"/>
                  </a:ext>
                </a:extLst>
              </p:cNvPr>
              <p:cNvSpPr>
                <a:spLocks/>
              </p:cNvSpPr>
              <p:nvPr/>
            </p:nvSpPr>
            <p:spPr bwMode="auto">
              <a:xfrm>
                <a:off x="3958" y="1287"/>
                <a:ext cx="156" cy="24"/>
              </a:xfrm>
              <a:custGeom>
                <a:avLst/>
                <a:gdLst>
                  <a:gd name="T0" fmla="*/ 115 w 156"/>
                  <a:gd name="T1" fmla="*/ 24 h 24"/>
                  <a:gd name="T2" fmla="*/ 156 w 156"/>
                  <a:gd name="T3" fmla="*/ 0 h 24"/>
                  <a:gd name="T4" fmla="*/ 39 w 156"/>
                  <a:gd name="T5" fmla="*/ 0 h 24"/>
                  <a:gd name="T6" fmla="*/ 0 w 156"/>
                  <a:gd name="T7" fmla="*/ 24 h 24"/>
                  <a:gd name="T8" fmla="*/ 115 w 156"/>
                  <a:gd name="T9" fmla="*/ 24 h 24"/>
                </a:gdLst>
                <a:ahLst/>
                <a:cxnLst>
                  <a:cxn ang="0">
                    <a:pos x="T0" y="T1"/>
                  </a:cxn>
                  <a:cxn ang="0">
                    <a:pos x="T2" y="T3"/>
                  </a:cxn>
                  <a:cxn ang="0">
                    <a:pos x="T4" y="T5"/>
                  </a:cxn>
                  <a:cxn ang="0">
                    <a:pos x="T6" y="T7"/>
                  </a:cxn>
                  <a:cxn ang="0">
                    <a:pos x="T8" y="T9"/>
                  </a:cxn>
                </a:cxnLst>
                <a:rect l="0" t="0" r="r" b="b"/>
                <a:pathLst>
                  <a:path w="156" h="24">
                    <a:moveTo>
                      <a:pt x="115" y="24"/>
                    </a:moveTo>
                    <a:lnTo>
                      <a:pt x="156" y="0"/>
                    </a:lnTo>
                    <a:lnTo>
                      <a:pt x="39" y="0"/>
                    </a:lnTo>
                    <a:lnTo>
                      <a:pt x="0" y="24"/>
                    </a:lnTo>
                    <a:lnTo>
                      <a:pt x="115" y="24"/>
                    </a:lnTo>
                    <a:close/>
                  </a:path>
                </a:pathLst>
              </a:custGeom>
              <a:solidFill>
                <a:srgbClr val="732600"/>
              </a:solidFill>
              <a:ln w="11113">
                <a:solidFill>
                  <a:srgbClr val="000000"/>
                </a:solidFill>
                <a:prstDash val="solid"/>
                <a:round/>
                <a:headEnd/>
                <a:tailEnd/>
              </a:ln>
            </p:spPr>
            <p:txBody>
              <a:bodyPr/>
              <a:lstStyle/>
              <a:p>
                <a:endParaRPr lang="en-GB"/>
              </a:p>
            </p:txBody>
          </p:sp>
          <p:sp>
            <p:nvSpPr>
              <p:cNvPr id="91242" name="Rectangle 106">
                <a:extLst>
                  <a:ext uri="{FF2B5EF4-FFF2-40B4-BE49-F238E27FC236}">
                    <a16:creationId xmlns:a16="http://schemas.microsoft.com/office/drawing/2014/main" id="{364656A7-4B25-4596-9A35-75F9123562A4}"/>
                  </a:ext>
                </a:extLst>
              </p:cNvPr>
              <p:cNvSpPr>
                <a:spLocks noChangeArrowheads="1"/>
              </p:cNvSpPr>
              <p:nvPr/>
            </p:nvSpPr>
            <p:spPr bwMode="auto">
              <a:xfrm>
                <a:off x="3873" y="1139"/>
                <a:ext cx="292" cy="102"/>
              </a:xfrm>
              <a:prstGeom prst="rect">
                <a:avLst/>
              </a:prstGeom>
              <a:solidFill>
                <a:srgbClr val="990000"/>
              </a:solidFill>
              <a:ln w="9525">
                <a:solidFill>
                  <a:schemeClr val="tx1"/>
                </a:solidFill>
                <a:miter lim="800000"/>
                <a:headEnd/>
                <a:tailEnd/>
              </a:ln>
            </p:spPr>
            <p:txBody>
              <a:bodyPr wrap="none" lIns="0" tIns="0" rIns="0" bIns="0">
                <a:spAutoFit/>
              </a:bodyPr>
              <a:lstStyle/>
              <a:p>
                <a:pPr algn="l"/>
                <a:r>
                  <a:rPr lang="en-GB" altLang="en-US" sz="1000" b="1">
                    <a:solidFill>
                      <a:schemeClr val="bg1"/>
                    </a:solidFill>
                  </a:rPr>
                  <a:t> $7,998 </a:t>
                </a:r>
              </a:p>
            </p:txBody>
          </p:sp>
          <p:sp>
            <p:nvSpPr>
              <p:cNvPr id="91243" name="Freeform 107">
                <a:extLst>
                  <a:ext uri="{FF2B5EF4-FFF2-40B4-BE49-F238E27FC236}">
                    <a16:creationId xmlns:a16="http://schemas.microsoft.com/office/drawing/2014/main" id="{A1E3778C-D511-4FFF-A134-D7923558201D}"/>
                  </a:ext>
                </a:extLst>
              </p:cNvPr>
              <p:cNvSpPr>
                <a:spLocks/>
              </p:cNvSpPr>
              <p:nvPr/>
            </p:nvSpPr>
            <p:spPr bwMode="auto">
              <a:xfrm>
                <a:off x="4362" y="1603"/>
                <a:ext cx="41" cy="1272"/>
              </a:xfrm>
              <a:custGeom>
                <a:avLst/>
                <a:gdLst>
                  <a:gd name="T0" fmla="*/ 0 w 41"/>
                  <a:gd name="T1" fmla="*/ 1272 h 1272"/>
                  <a:gd name="T2" fmla="*/ 0 w 41"/>
                  <a:gd name="T3" fmla="*/ 25 h 1272"/>
                  <a:gd name="T4" fmla="*/ 41 w 41"/>
                  <a:gd name="T5" fmla="*/ 0 h 1272"/>
                  <a:gd name="T6" fmla="*/ 41 w 41"/>
                  <a:gd name="T7" fmla="*/ 1248 h 1272"/>
                  <a:gd name="T8" fmla="*/ 0 w 41"/>
                  <a:gd name="T9" fmla="*/ 1272 h 1272"/>
                </a:gdLst>
                <a:ahLst/>
                <a:cxnLst>
                  <a:cxn ang="0">
                    <a:pos x="T0" y="T1"/>
                  </a:cxn>
                  <a:cxn ang="0">
                    <a:pos x="T2" y="T3"/>
                  </a:cxn>
                  <a:cxn ang="0">
                    <a:pos x="T4" y="T5"/>
                  </a:cxn>
                  <a:cxn ang="0">
                    <a:pos x="T6" y="T7"/>
                  </a:cxn>
                  <a:cxn ang="0">
                    <a:pos x="T8" y="T9"/>
                  </a:cxn>
                </a:cxnLst>
                <a:rect l="0" t="0" r="r" b="b"/>
                <a:pathLst>
                  <a:path w="41" h="1272">
                    <a:moveTo>
                      <a:pt x="0" y="1272"/>
                    </a:moveTo>
                    <a:lnTo>
                      <a:pt x="0" y="25"/>
                    </a:lnTo>
                    <a:lnTo>
                      <a:pt x="41" y="0"/>
                    </a:lnTo>
                    <a:lnTo>
                      <a:pt x="41" y="1248"/>
                    </a:lnTo>
                    <a:lnTo>
                      <a:pt x="0" y="1272"/>
                    </a:lnTo>
                    <a:close/>
                  </a:path>
                </a:pathLst>
              </a:custGeom>
              <a:solidFill>
                <a:srgbClr val="4D1A00"/>
              </a:solidFill>
              <a:ln w="11113">
                <a:solidFill>
                  <a:srgbClr val="000000"/>
                </a:solidFill>
                <a:prstDash val="solid"/>
                <a:round/>
                <a:headEnd/>
                <a:tailEnd/>
              </a:ln>
            </p:spPr>
            <p:txBody>
              <a:bodyPr/>
              <a:lstStyle/>
              <a:p>
                <a:endParaRPr lang="en-GB"/>
              </a:p>
            </p:txBody>
          </p:sp>
          <p:sp>
            <p:nvSpPr>
              <p:cNvPr id="91244" name="Rectangle 108">
                <a:extLst>
                  <a:ext uri="{FF2B5EF4-FFF2-40B4-BE49-F238E27FC236}">
                    <a16:creationId xmlns:a16="http://schemas.microsoft.com/office/drawing/2014/main" id="{BB63D242-E257-47B2-A773-9DD249882974}"/>
                  </a:ext>
                </a:extLst>
              </p:cNvPr>
              <p:cNvSpPr>
                <a:spLocks noChangeArrowheads="1"/>
              </p:cNvSpPr>
              <p:nvPr/>
            </p:nvSpPr>
            <p:spPr bwMode="auto">
              <a:xfrm>
                <a:off x="4247" y="1628"/>
                <a:ext cx="115" cy="1247"/>
              </a:xfrm>
              <a:prstGeom prst="rect">
                <a:avLst/>
              </a:prstGeom>
              <a:solidFill>
                <a:srgbClr val="993300"/>
              </a:solidFill>
              <a:ln w="11113">
                <a:solidFill>
                  <a:srgbClr val="000000"/>
                </a:solidFill>
                <a:miter lim="800000"/>
                <a:headEnd/>
                <a:tailEnd/>
              </a:ln>
            </p:spPr>
            <p:txBody>
              <a:bodyPr/>
              <a:lstStyle/>
              <a:p>
                <a:endParaRPr lang="en-GB"/>
              </a:p>
            </p:txBody>
          </p:sp>
          <p:sp>
            <p:nvSpPr>
              <p:cNvPr id="91245" name="Freeform 109">
                <a:extLst>
                  <a:ext uri="{FF2B5EF4-FFF2-40B4-BE49-F238E27FC236}">
                    <a16:creationId xmlns:a16="http://schemas.microsoft.com/office/drawing/2014/main" id="{B2131C08-C80E-4AC5-B8E4-D5C7C3A2BF40}"/>
                  </a:ext>
                </a:extLst>
              </p:cNvPr>
              <p:cNvSpPr>
                <a:spLocks/>
              </p:cNvSpPr>
              <p:nvPr/>
            </p:nvSpPr>
            <p:spPr bwMode="auto">
              <a:xfrm>
                <a:off x="4247" y="1603"/>
                <a:ext cx="156" cy="25"/>
              </a:xfrm>
              <a:custGeom>
                <a:avLst/>
                <a:gdLst>
                  <a:gd name="T0" fmla="*/ 115 w 156"/>
                  <a:gd name="T1" fmla="*/ 25 h 25"/>
                  <a:gd name="T2" fmla="*/ 156 w 156"/>
                  <a:gd name="T3" fmla="*/ 0 h 25"/>
                  <a:gd name="T4" fmla="*/ 40 w 156"/>
                  <a:gd name="T5" fmla="*/ 0 h 25"/>
                  <a:gd name="T6" fmla="*/ 0 w 156"/>
                  <a:gd name="T7" fmla="*/ 25 h 25"/>
                  <a:gd name="T8" fmla="*/ 115 w 156"/>
                  <a:gd name="T9" fmla="*/ 25 h 25"/>
                </a:gdLst>
                <a:ahLst/>
                <a:cxnLst>
                  <a:cxn ang="0">
                    <a:pos x="T0" y="T1"/>
                  </a:cxn>
                  <a:cxn ang="0">
                    <a:pos x="T2" y="T3"/>
                  </a:cxn>
                  <a:cxn ang="0">
                    <a:pos x="T4" y="T5"/>
                  </a:cxn>
                  <a:cxn ang="0">
                    <a:pos x="T6" y="T7"/>
                  </a:cxn>
                  <a:cxn ang="0">
                    <a:pos x="T8" y="T9"/>
                  </a:cxn>
                </a:cxnLst>
                <a:rect l="0" t="0" r="r" b="b"/>
                <a:pathLst>
                  <a:path w="156" h="25">
                    <a:moveTo>
                      <a:pt x="115" y="25"/>
                    </a:moveTo>
                    <a:lnTo>
                      <a:pt x="156" y="0"/>
                    </a:lnTo>
                    <a:lnTo>
                      <a:pt x="40" y="0"/>
                    </a:lnTo>
                    <a:lnTo>
                      <a:pt x="0" y="25"/>
                    </a:lnTo>
                    <a:lnTo>
                      <a:pt x="115" y="25"/>
                    </a:lnTo>
                    <a:close/>
                  </a:path>
                </a:pathLst>
              </a:custGeom>
              <a:solidFill>
                <a:srgbClr val="732600"/>
              </a:solidFill>
              <a:ln w="11113">
                <a:solidFill>
                  <a:srgbClr val="000000"/>
                </a:solidFill>
                <a:prstDash val="solid"/>
                <a:round/>
                <a:headEnd/>
                <a:tailEnd/>
              </a:ln>
            </p:spPr>
            <p:txBody>
              <a:bodyPr/>
              <a:lstStyle/>
              <a:p>
                <a:endParaRPr lang="en-GB"/>
              </a:p>
            </p:txBody>
          </p:sp>
          <p:sp>
            <p:nvSpPr>
              <p:cNvPr id="91246" name="Rectangle 110">
                <a:extLst>
                  <a:ext uri="{FF2B5EF4-FFF2-40B4-BE49-F238E27FC236}">
                    <a16:creationId xmlns:a16="http://schemas.microsoft.com/office/drawing/2014/main" id="{C5137853-1D0C-472A-9995-3F415660F89C}"/>
                  </a:ext>
                </a:extLst>
              </p:cNvPr>
              <p:cNvSpPr>
                <a:spLocks noChangeArrowheads="1"/>
              </p:cNvSpPr>
              <p:nvPr/>
            </p:nvSpPr>
            <p:spPr bwMode="auto">
              <a:xfrm>
                <a:off x="4172" y="1451"/>
                <a:ext cx="292" cy="102"/>
              </a:xfrm>
              <a:prstGeom prst="rect">
                <a:avLst/>
              </a:prstGeom>
              <a:solidFill>
                <a:srgbClr val="990000"/>
              </a:solidFill>
              <a:ln w="9525">
                <a:solidFill>
                  <a:schemeClr val="tx1"/>
                </a:solidFill>
                <a:miter lim="800000"/>
                <a:headEnd/>
                <a:tailEnd/>
              </a:ln>
            </p:spPr>
            <p:txBody>
              <a:bodyPr wrap="none" lIns="0" tIns="0" rIns="0" bIns="0">
                <a:spAutoFit/>
              </a:bodyPr>
              <a:lstStyle/>
              <a:p>
                <a:pPr algn="l"/>
                <a:r>
                  <a:rPr lang="en-GB" altLang="en-US" sz="1000" b="1">
                    <a:solidFill>
                      <a:schemeClr val="bg1"/>
                    </a:solidFill>
                  </a:rPr>
                  <a:t> $6,380 </a:t>
                </a:r>
              </a:p>
            </p:txBody>
          </p:sp>
          <p:sp>
            <p:nvSpPr>
              <p:cNvPr id="91247" name="Freeform 111">
                <a:extLst>
                  <a:ext uri="{FF2B5EF4-FFF2-40B4-BE49-F238E27FC236}">
                    <a16:creationId xmlns:a16="http://schemas.microsoft.com/office/drawing/2014/main" id="{55A0E099-122D-4DCE-8919-8CF91CD6C1E8}"/>
                  </a:ext>
                </a:extLst>
              </p:cNvPr>
              <p:cNvSpPr>
                <a:spLocks/>
              </p:cNvSpPr>
              <p:nvPr/>
            </p:nvSpPr>
            <p:spPr bwMode="auto">
              <a:xfrm>
                <a:off x="4653" y="1717"/>
                <a:ext cx="39" cy="1158"/>
              </a:xfrm>
              <a:custGeom>
                <a:avLst/>
                <a:gdLst>
                  <a:gd name="T0" fmla="*/ 0 w 39"/>
                  <a:gd name="T1" fmla="*/ 1158 h 1158"/>
                  <a:gd name="T2" fmla="*/ 0 w 39"/>
                  <a:gd name="T3" fmla="*/ 24 h 1158"/>
                  <a:gd name="T4" fmla="*/ 39 w 39"/>
                  <a:gd name="T5" fmla="*/ 0 h 1158"/>
                  <a:gd name="T6" fmla="*/ 39 w 39"/>
                  <a:gd name="T7" fmla="*/ 1134 h 1158"/>
                  <a:gd name="T8" fmla="*/ 0 w 39"/>
                  <a:gd name="T9" fmla="*/ 1158 h 1158"/>
                </a:gdLst>
                <a:ahLst/>
                <a:cxnLst>
                  <a:cxn ang="0">
                    <a:pos x="T0" y="T1"/>
                  </a:cxn>
                  <a:cxn ang="0">
                    <a:pos x="T2" y="T3"/>
                  </a:cxn>
                  <a:cxn ang="0">
                    <a:pos x="T4" y="T5"/>
                  </a:cxn>
                  <a:cxn ang="0">
                    <a:pos x="T6" y="T7"/>
                  </a:cxn>
                  <a:cxn ang="0">
                    <a:pos x="T8" y="T9"/>
                  </a:cxn>
                </a:cxnLst>
                <a:rect l="0" t="0" r="r" b="b"/>
                <a:pathLst>
                  <a:path w="39" h="1158">
                    <a:moveTo>
                      <a:pt x="0" y="1158"/>
                    </a:moveTo>
                    <a:lnTo>
                      <a:pt x="0" y="24"/>
                    </a:lnTo>
                    <a:lnTo>
                      <a:pt x="39" y="0"/>
                    </a:lnTo>
                    <a:lnTo>
                      <a:pt x="39" y="1134"/>
                    </a:lnTo>
                    <a:lnTo>
                      <a:pt x="0" y="1158"/>
                    </a:lnTo>
                    <a:close/>
                  </a:path>
                </a:pathLst>
              </a:custGeom>
              <a:solidFill>
                <a:srgbClr val="4D1A00"/>
              </a:solidFill>
              <a:ln w="11113">
                <a:solidFill>
                  <a:srgbClr val="000000"/>
                </a:solidFill>
                <a:prstDash val="solid"/>
                <a:round/>
                <a:headEnd/>
                <a:tailEnd/>
              </a:ln>
            </p:spPr>
            <p:txBody>
              <a:bodyPr/>
              <a:lstStyle/>
              <a:p>
                <a:endParaRPr lang="en-GB"/>
              </a:p>
            </p:txBody>
          </p:sp>
          <p:sp>
            <p:nvSpPr>
              <p:cNvPr id="91248" name="Rectangle 112">
                <a:extLst>
                  <a:ext uri="{FF2B5EF4-FFF2-40B4-BE49-F238E27FC236}">
                    <a16:creationId xmlns:a16="http://schemas.microsoft.com/office/drawing/2014/main" id="{98411B2B-C47D-49BE-A9EE-643E6573AE3D}"/>
                  </a:ext>
                </a:extLst>
              </p:cNvPr>
              <p:cNvSpPr>
                <a:spLocks noChangeArrowheads="1"/>
              </p:cNvSpPr>
              <p:nvPr/>
            </p:nvSpPr>
            <p:spPr bwMode="auto">
              <a:xfrm>
                <a:off x="4537" y="1741"/>
                <a:ext cx="116" cy="1134"/>
              </a:xfrm>
              <a:prstGeom prst="rect">
                <a:avLst/>
              </a:prstGeom>
              <a:solidFill>
                <a:srgbClr val="993300"/>
              </a:solidFill>
              <a:ln w="11113">
                <a:solidFill>
                  <a:srgbClr val="000000"/>
                </a:solidFill>
                <a:miter lim="800000"/>
                <a:headEnd/>
                <a:tailEnd/>
              </a:ln>
            </p:spPr>
            <p:txBody>
              <a:bodyPr/>
              <a:lstStyle/>
              <a:p>
                <a:endParaRPr lang="en-GB"/>
              </a:p>
            </p:txBody>
          </p:sp>
          <p:sp>
            <p:nvSpPr>
              <p:cNvPr id="91249" name="Freeform 113">
                <a:extLst>
                  <a:ext uri="{FF2B5EF4-FFF2-40B4-BE49-F238E27FC236}">
                    <a16:creationId xmlns:a16="http://schemas.microsoft.com/office/drawing/2014/main" id="{42B2A4EC-806D-433D-91FF-9A5D5D50DD2D}"/>
                  </a:ext>
                </a:extLst>
              </p:cNvPr>
              <p:cNvSpPr>
                <a:spLocks/>
              </p:cNvSpPr>
              <p:nvPr/>
            </p:nvSpPr>
            <p:spPr bwMode="auto">
              <a:xfrm>
                <a:off x="4537" y="1717"/>
                <a:ext cx="155" cy="24"/>
              </a:xfrm>
              <a:custGeom>
                <a:avLst/>
                <a:gdLst>
                  <a:gd name="T0" fmla="*/ 116 w 155"/>
                  <a:gd name="T1" fmla="*/ 24 h 24"/>
                  <a:gd name="T2" fmla="*/ 155 w 155"/>
                  <a:gd name="T3" fmla="*/ 0 h 24"/>
                  <a:gd name="T4" fmla="*/ 39 w 155"/>
                  <a:gd name="T5" fmla="*/ 0 h 24"/>
                  <a:gd name="T6" fmla="*/ 0 w 155"/>
                  <a:gd name="T7" fmla="*/ 24 h 24"/>
                  <a:gd name="T8" fmla="*/ 116 w 155"/>
                  <a:gd name="T9" fmla="*/ 24 h 24"/>
                </a:gdLst>
                <a:ahLst/>
                <a:cxnLst>
                  <a:cxn ang="0">
                    <a:pos x="T0" y="T1"/>
                  </a:cxn>
                  <a:cxn ang="0">
                    <a:pos x="T2" y="T3"/>
                  </a:cxn>
                  <a:cxn ang="0">
                    <a:pos x="T4" y="T5"/>
                  </a:cxn>
                  <a:cxn ang="0">
                    <a:pos x="T6" y="T7"/>
                  </a:cxn>
                  <a:cxn ang="0">
                    <a:pos x="T8" y="T9"/>
                  </a:cxn>
                </a:cxnLst>
                <a:rect l="0" t="0" r="r" b="b"/>
                <a:pathLst>
                  <a:path w="155" h="24">
                    <a:moveTo>
                      <a:pt x="116" y="24"/>
                    </a:moveTo>
                    <a:lnTo>
                      <a:pt x="155" y="0"/>
                    </a:lnTo>
                    <a:lnTo>
                      <a:pt x="39" y="0"/>
                    </a:lnTo>
                    <a:lnTo>
                      <a:pt x="0" y="24"/>
                    </a:lnTo>
                    <a:lnTo>
                      <a:pt x="116" y="24"/>
                    </a:lnTo>
                    <a:close/>
                  </a:path>
                </a:pathLst>
              </a:custGeom>
              <a:solidFill>
                <a:srgbClr val="732600"/>
              </a:solidFill>
              <a:ln w="11113">
                <a:solidFill>
                  <a:srgbClr val="000000"/>
                </a:solidFill>
                <a:prstDash val="solid"/>
                <a:round/>
                <a:headEnd/>
                <a:tailEnd/>
              </a:ln>
            </p:spPr>
            <p:txBody>
              <a:bodyPr/>
              <a:lstStyle/>
              <a:p>
                <a:endParaRPr lang="en-GB"/>
              </a:p>
            </p:txBody>
          </p:sp>
          <p:sp>
            <p:nvSpPr>
              <p:cNvPr id="91250" name="Rectangle 114">
                <a:extLst>
                  <a:ext uri="{FF2B5EF4-FFF2-40B4-BE49-F238E27FC236}">
                    <a16:creationId xmlns:a16="http://schemas.microsoft.com/office/drawing/2014/main" id="{CE60EBBF-50D8-43F9-8F13-15C4C5CE5A97}"/>
                  </a:ext>
                </a:extLst>
              </p:cNvPr>
              <p:cNvSpPr>
                <a:spLocks noChangeArrowheads="1"/>
              </p:cNvSpPr>
              <p:nvPr/>
            </p:nvSpPr>
            <p:spPr bwMode="auto">
              <a:xfrm>
                <a:off x="4458" y="1564"/>
                <a:ext cx="292" cy="102"/>
              </a:xfrm>
              <a:prstGeom prst="rect">
                <a:avLst/>
              </a:prstGeom>
              <a:solidFill>
                <a:srgbClr val="990000"/>
              </a:solidFill>
              <a:ln w="9525">
                <a:solidFill>
                  <a:schemeClr val="tx1"/>
                </a:solidFill>
                <a:miter lim="800000"/>
                <a:headEnd/>
                <a:tailEnd/>
              </a:ln>
            </p:spPr>
            <p:txBody>
              <a:bodyPr wrap="none" lIns="0" tIns="0" rIns="0" bIns="0">
                <a:spAutoFit/>
              </a:bodyPr>
              <a:lstStyle/>
              <a:p>
                <a:pPr algn="l"/>
                <a:r>
                  <a:rPr lang="en-GB" altLang="en-US" sz="1000" b="1">
                    <a:solidFill>
                      <a:schemeClr val="bg1"/>
                    </a:solidFill>
                  </a:rPr>
                  <a:t> $5,798 </a:t>
                </a:r>
              </a:p>
            </p:txBody>
          </p:sp>
          <p:sp>
            <p:nvSpPr>
              <p:cNvPr id="91251" name="Freeform 115">
                <a:extLst>
                  <a:ext uri="{FF2B5EF4-FFF2-40B4-BE49-F238E27FC236}">
                    <a16:creationId xmlns:a16="http://schemas.microsoft.com/office/drawing/2014/main" id="{F4ED8CD3-72E7-421D-8073-AA96B45E735B}"/>
                  </a:ext>
                </a:extLst>
              </p:cNvPr>
              <p:cNvSpPr>
                <a:spLocks/>
              </p:cNvSpPr>
              <p:nvPr/>
            </p:nvSpPr>
            <p:spPr bwMode="auto">
              <a:xfrm>
                <a:off x="4942" y="2464"/>
                <a:ext cx="39" cy="411"/>
              </a:xfrm>
              <a:custGeom>
                <a:avLst/>
                <a:gdLst>
                  <a:gd name="T0" fmla="*/ 0 w 39"/>
                  <a:gd name="T1" fmla="*/ 411 h 411"/>
                  <a:gd name="T2" fmla="*/ 0 w 39"/>
                  <a:gd name="T3" fmla="*/ 23 h 411"/>
                  <a:gd name="T4" fmla="*/ 39 w 39"/>
                  <a:gd name="T5" fmla="*/ 0 h 411"/>
                  <a:gd name="T6" fmla="*/ 39 w 39"/>
                  <a:gd name="T7" fmla="*/ 387 h 411"/>
                  <a:gd name="T8" fmla="*/ 0 w 39"/>
                  <a:gd name="T9" fmla="*/ 411 h 411"/>
                </a:gdLst>
                <a:ahLst/>
                <a:cxnLst>
                  <a:cxn ang="0">
                    <a:pos x="T0" y="T1"/>
                  </a:cxn>
                  <a:cxn ang="0">
                    <a:pos x="T2" y="T3"/>
                  </a:cxn>
                  <a:cxn ang="0">
                    <a:pos x="T4" y="T5"/>
                  </a:cxn>
                  <a:cxn ang="0">
                    <a:pos x="T6" y="T7"/>
                  </a:cxn>
                  <a:cxn ang="0">
                    <a:pos x="T8" y="T9"/>
                  </a:cxn>
                </a:cxnLst>
                <a:rect l="0" t="0" r="r" b="b"/>
                <a:pathLst>
                  <a:path w="39" h="411">
                    <a:moveTo>
                      <a:pt x="0" y="411"/>
                    </a:moveTo>
                    <a:lnTo>
                      <a:pt x="0" y="23"/>
                    </a:lnTo>
                    <a:lnTo>
                      <a:pt x="39" y="0"/>
                    </a:lnTo>
                    <a:lnTo>
                      <a:pt x="39" y="387"/>
                    </a:lnTo>
                    <a:lnTo>
                      <a:pt x="0" y="411"/>
                    </a:lnTo>
                    <a:close/>
                  </a:path>
                </a:pathLst>
              </a:custGeom>
              <a:solidFill>
                <a:srgbClr val="4D1A00"/>
              </a:solidFill>
              <a:ln w="11113">
                <a:solidFill>
                  <a:srgbClr val="000000"/>
                </a:solidFill>
                <a:prstDash val="solid"/>
                <a:round/>
                <a:headEnd/>
                <a:tailEnd/>
              </a:ln>
            </p:spPr>
            <p:txBody>
              <a:bodyPr/>
              <a:lstStyle/>
              <a:p>
                <a:endParaRPr lang="en-GB"/>
              </a:p>
            </p:txBody>
          </p:sp>
          <p:sp>
            <p:nvSpPr>
              <p:cNvPr id="91252" name="Rectangle 116">
                <a:extLst>
                  <a:ext uri="{FF2B5EF4-FFF2-40B4-BE49-F238E27FC236}">
                    <a16:creationId xmlns:a16="http://schemas.microsoft.com/office/drawing/2014/main" id="{4AD262B9-C35A-4497-B94E-B539C62F9DC3}"/>
                  </a:ext>
                </a:extLst>
              </p:cNvPr>
              <p:cNvSpPr>
                <a:spLocks noChangeArrowheads="1"/>
              </p:cNvSpPr>
              <p:nvPr/>
            </p:nvSpPr>
            <p:spPr bwMode="auto">
              <a:xfrm>
                <a:off x="4826" y="2487"/>
                <a:ext cx="116" cy="388"/>
              </a:xfrm>
              <a:prstGeom prst="rect">
                <a:avLst/>
              </a:prstGeom>
              <a:solidFill>
                <a:srgbClr val="993300"/>
              </a:solidFill>
              <a:ln w="11113">
                <a:solidFill>
                  <a:srgbClr val="000000"/>
                </a:solidFill>
                <a:miter lim="800000"/>
                <a:headEnd/>
                <a:tailEnd/>
              </a:ln>
            </p:spPr>
            <p:txBody>
              <a:bodyPr/>
              <a:lstStyle/>
              <a:p>
                <a:endParaRPr lang="en-GB"/>
              </a:p>
            </p:txBody>
          </p:sp>
          <p:sp>
            <p:nvSpPr>
              <p:cNvPr id="91253" name="Freeform 117">
                <a:extLst>
                  <a:ext uri="{FF2B5EF4-FFF2-40B4-BE49-F238E27FC236}">
                    <a16:creationId xmlns:a16="http://schemas.microsoft.com/office/drawing/2014/main" id="{B849D5B0-7F61-4EB9-A0CC-91D5429EC20E}"/>
                  </a:ext>
                </a:extLst>
              </p:cNvPr>
              <p:cNvSpPr>
                <a:spLocks/>
              </p:cNvSpPr>
              <p:nvPr/>
            </p:nvSpPr>
            <p:spPr bwMode="auto">
              <a:xfrm>
                <a:off x="4826" y="2464"/>
                <a:ext cx="155" cy="23"/>
              </a:xfrm>
              <a:custGeom>
                <a:avLst/>
                <a:gdLst>
                  <a:gd name="T0" fmla="*/ 116 w 155"/>
                  <a:gd name="T1" fmla="*/ 23 h 23"/>
                  <a:gd name="T2" fmla="*/ 155 w 155"/>
                  <a:gd name="T3" fmla="*/ 0 h 23"/>
                  <a:gd name="T4" fmla="*/ 39 w 155"/>
                  <a:gd name="T5" fmla="*/ 0 h 23"/>
                  <a:gd name="T6" fmla="*/ 0 w 155"/>
                  <a:gd name="T7" fmla="*/ 23 h 23"/>
                  <a:gd name="T8" fmla="*/ 116 w 155"/>
                  <a:gd name="T9" fmla="*/ 23 h 23"/>
                </a:gdLst>
                <a:ahLst/>
                <a:cxnLst>
                  <a:cxn ang="0">
                    <a:pos x="T0" y="T1"/>
                  </a:cxn>
                  <a:cxn ang="0">
                    <a:pos x="T2" y="T3"/>
                  </a:cxn>
                  <a:cxn ang="0">
                    <a:pos x="T4" y="T5"/>
                  </a:cxn>
                  <a:cxn ang="0">
                    <a:pos x="T6" y="T7"/>
                  </a:cxn>
                  <a:cxn ang="0">
                    <a:pos x="T8" y="T9"/>
                  </a:cxn>
                </a:cxnLst>
                <a:rect l="0" t="0" r="r" b="b"/>
                <a:pathLst>
                  <a:path w="155" h="23">
                    <a:moveTo>
                      <a:pt x="116" y="23"/>
                    </a:moveTo>
                    <a:lnTo>
                      <a:pt x="155" y="0"/>
                    </a:lnTo>
                    <a:lnTo>
                      <a:pt x="39" y="0"/>
                    </a:lnTo>
                    <a:lnTo>
                      <a:pt x="0" y="23"/>
                    </a:lnTo>
                    <a:lnTo>
                      <a:pt x="116" y="23"/>
                    </a:lnTo>
                    <a:close/>
                  </a:path>
                </a:pathLst>
              </a:custGeom>
              <a:solidFill>
                <a:srgbClr val="732600"/>
              </a:solidFill>
              <a:ln w="11113">
                <a:solidFill>
                  <a:srgbClr val="000000"/>
                </a:solidFill>
                <a:prstDash val="solid"/>
                <a:round/>
                <a:headEnd/>
                <a:tailEnd/>
              </a:ln>
            </p:spPr>
            <p:txBody>
              <a:bodyPr/>
              <a:lstStyle/>
              <a:p>
                <a:endParaRPr lang="en-GB"/>
              </a:p>
            </p:txBody>
          </p:sp>
          <p:sp>
            <p:nvSpPr>
              <p:cNvPr id="91254" name="Rectangle 118">
                <a:extLst>
                  <a:ext uri="{FF2B5EF4-FFF2-40B4-BE49-F238E27FC236}">
                    <a16:creationId xmlns:a16="http://schemas.microsoft.com/office/drawing/2014/main" id="{0D4DCF34-0C00-4230-9638-195E62CDAE18}"/>
                  </a:ext>
                </a:extLst>
              </p:cNvPr>
              <p:cNvSpPr>
                <a:spLocks noChangeArrowheads="1"/>
              </p:cNvSpPr>
              <p:nvPr/>
            </p:nvSpPr>
            <p:spPr bwMode="auto">
              <a:xfrm>
                <a:off x="4751" y="2301"/>
                <a:ext cx="292" cy="102"/>
              </a:xfrm>
              <a:prstGeom prst="rect">
                <a:avLst/>
              </a:prstGeom>
              <a:solidFill>
                <a:srgbClr val="990000"/>
              </a:solidFill>
              <a:ln w="9525">
                <a:solidFill>
                  <a:schemeClr val="tx1"/>
                </a:solidFill>
                <a:miter lim="800000"/>
                <a:headEnd/>
                <a:tailEnd/>
              </a:ln>
            </p:spPr>
            <p:txBody>
              <a:bodyPr wrap="none" lIns="0" tIns="0" rIns="0" bIns="0">
                <a:spAutoFit/>
              </a:bodyPr>
              <a:lstStyle/>
              <a:p>
                <a:pPr algn="l"/>
                <a:r>
                  <a:rPr lang="en-GB" altLang="en-US" sz="1000" b="1">
                    <a:solidFill>
                      <a:schemeClr val="bg1"/>
                    </a:solidFill>
                  </a:rPr>
                  <a:t> $1,984 </a:t>
                </a:r>
              </a:p>
            </p:txBody>
          </p:sp>
          <p:sp>
            <p:nvSpPr>
              <p:cNvPr id="91255" name="Line 119">
                <a:extLst>
                  <a:ext uri="{FF2B5EF4-FFF2-40B4-BE49-F238E27FC236}">
                    <a16:creationId xmlns:a16="http://schemas.microsoft.com/office/drawing/2014/main" id="{AA0BE0A3-643D-46CF-9658-E4B22303FB20}"/>
                  </a:ext>
                </a:extLst>
              </p:cNvPr>
              <p:cNvSpPr>
                <a:spLocks noChangeShapeType="1"/>
              </p:cNvSpPr>
              <p:nvPr/>
            </p:nvSpPr>
            <p:spPr bwMode="auto">
              <a:xfrm flipV="1">
                <a:off x="948" y="937"/>
                <a:ext cx="1" cy="19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56" name="Line 120">
                <a:extLst>
                  <a:ext uri="{FF2B5EF4-FFF2-40B4-BE49-F238E27FC236}">
                    <a16:creationId xmlns:a16="http://schemas.microsoft.com/office/drawing/2014/main" id="{130CAF30-088A-4394-9465-30A90C0E86B4}"/>
                  </a:ext>
                </a:extLst>
              </p:cNvPr>
              <p:cNvSpPr>
                <a:spLocks noChangeShapeType="1"/>
              </p:cNvSpPr>
              <p:nvPr/>
            </p:nvSpPr>
            <p:spPr bwMode="auto">
              <a:xfrm flipH="1">
                <a:off x="906" y="2893"/>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57" name="Line 121">
                <a:extLst>
                  <a:ext uri="{FF2B5EF4-FFF2-40B4-BE49-F238E27FC236}">
                    <a16:creationId xmlns:a16="http://schemas.microsoft.com/office/drawing/2014/main" id="{7E9B83A4-CF76-4F58-8DF1-7CF356893347}"/>
                  </a:ext>
                </a:extLst>
              </p:cNvPr>
              <p:cNvSpPr>
                <a:spLocks noChangeShapeType="1"/>
              </p:cNvSpPr>
              <p:nvPr/>
            </p:nvSpPr>
            <p:spPr bwMode="auto">
              <a:xfrm flipH="1">
                <a:off x="906" y="2697"/>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58" name="Line 122">
                <a:extLst>
                  <a:ext uri="{FF2B5EF4-FFF2-40B4-BE49-F238E27FC236}">
                    <a16:creationId xmlns:a16="http://schemas.microsoft.com/office/drawing/2014/main" id="{8A4BF18F-72D1-4DA8-B15B-3B6FCC5F3EC6}"/>
                  </a:ext>
                </a:extLst>
              </p:cNvPr>
              <p:cNvSpPr>
                <a:spLocks noChangeShapeType="1"/>
              </p:cNvSpPr>
              <p:nvPr/>
            </p:nvSpPr>
            <p:spPr bwMode="auto">
              <a:xfrm flipH="1">
                <a:off x="906" y="2502"/>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59" name="Line 123">
                <a:extLst>
                  <a:ext uri="{FF2B5EF4-FFF2-40B4-BE49-F238E27FC236}">
                    <a16:creationId xmlns:a16="http://schemas.microsoft.com/office/drawing/2014/main" id="{FD67B6B1-4C64-4872-89E9-1ECF4B073E4C}"/>
                  </a:ext>
                </a:extLst>
              </p:cNvPr>
              <p:cNvSpPr>
                <a:spLocks noChangeShapeType="1"/>
              </p:cNvSpPr>
              <p:nvPr/>
            </p:nvSpPr>
            <p:spPr bwMode="auto">
              <a:xfrm flipH="1">
                <a:off x="906" y="2306"/>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60" name="Line 124">
                <a:extLst>
                  <a:ext uri="{FF2B5EF4-FFF2-40B4-BE49-F238E27FC236}">
                    <a16:creationId xmlns:a16="http://schemas.microsoft.com/office/drawing/2014/main" id="{8462B9B7-5426-40B1-B214-B978B0048BDF}"/>
                  </a:ext>
                </a:extLst>
              </p:cNvPr>
              <p:cNvSpPr>
                <a:spLocks noChangeShapeType="1"/>
              </p:cNvSpPr>
              <p:nvPr/>
            </p:nvSpPr>
            <p:spPr bwMode="auto">
              <a:xfrm flipH="1">
                <a:off x="906" y="2111"/>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61" name="Line 125">
                <a:extLst>
                  <a:ext uri="{FF2B5EF4-FFF2-40B4-BE49-F238E27FC236}">
                    <a16:creationId xmlns:a16="http://schemas.microsoft.com/office/drawing/2014/main" id="{B926EE7F-433C-4E56-A12F-CEBF1914478B}"/>
                  </a:ext>
                </a:extLst>
              </p:cNvPr>
              <p:cNvSpPr>
                <a:spLocks noChangeShapeType="1"/>
              </p:cNvSpPr>
              <p:nvPr/>
            </p:nvSpPr>
            <p:spPr bwMode="auto">
              <a:xfrm flipH="1">
                <a:off x="906" y="1915"/>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62" name="Line 126">
                <a:extLst>
                  <a:ext uri="{FF2B5EF4-FFF2-40B4-BE49-F238E27FC236}">
                    <a16:creationId xmlns:a16="http://schemas.microsoft.com/office/drawing/2014/main" id="{7C56961B-5CA2-4D52-BC15-4DCD7A5FAF27}"/>
                  </a:ext>
                </a:extLst>
              </p:cNvPr>
              <p:cNvSpPr>
                <a:spLocks noChangeShapeType="1"/>
              </p:cNvSpPr>
              <p:nvPr/>
            </p:nvSpPr>
            <p:spPr bwMode="auto">
              <a:xfrm flipH="1">
                <a:off x="906" y="1720"/>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63" name="Line 127">
                <a:extLst>
                  <a:ext uri="{FF2B5EF4-FFF2-40B4-BE49-F238E27FC236}">
                    <a16:creationId xmlns:a16="http://schemas.microsoft.com/office/drawing/2014/main" id="{CD7DCFB2-9C47-42B9-8CB9-9944F4C89121}"/>
                  </a:ext>
                </a:extLst>
              </p:cNvPr>
              <p:cNvSpPr>
                <a:spLocks noChangeShapeType="1"/>
              </p:cNvSpPr>
              <p:nvPr/>
            </p:nvSpPr>
            <p:spPr bwMode="auto">
              <a:xfrm flipH="1">
                <a:off x="906" y="1524"/>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64" name="Line 128">
                <a:extLst>
                  <a:ext uri="{FF2B5EF4-FFF2-40B4-BE49-F238E27FC236}">
                    <a16:creationId xmlns:a16="http://schemas.microsoft.com/office/drawing/2014/main" id="{A0D80AD3-0AA9-4976-B478-455E79B16C0D}"/>
                  </a:ext>
                </a:extLst>
              </p:cNvPr>
              <p:cNvSpPr>
                <a:spLocks noChangeShapeType="1"/>
              </p:cNvSpPr>
              <p:nvPr/>
            </p:nvSpPr>
            <p:spPr bwMode="auto">
              <a:xfrm flipH="1">
                <a:off x="906" y="1328"/>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65" name="Line 129">
                <a:extLst>
                  <a:ext uri="{FF2B5EF4-FFF2-40B4-BE49-F238E27FC236}">
                    <a16:creationId xmlns:a16="http://schemas.microsoft.com/office/drawing/2014/main" id="{3E1078BE-1C13-4B5D-A024-31578A135BBF}"/>
                  </a:ext>
                </a:extLst>
              </p:cNvPr>
              <p:cNvSpPr>
                <a:spLocks noChangeShapeType="1"/>
              </p:cNvSpPr>
              <p:nvPr/>
            </p:nvSpPr>
            <p:spPr bwMode="auto">
              <a:xfrm flipH="1">
                <a:off x="906" y="1133"/>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66" name="Line 130">
                <a:extLst>
                  <a:ext uri="{FF2B5EF4-FFF2-40B4-BE49-F238E27FC236}">
                    <a16:creationId xmlns:a16="http://schemas.microsoft.com/office/drawing/2014/main" id="{17A3ED54-A662-4CD6-AACA-9DB1993DBD20}"/>
                  </a:ext>
                </a:extLst>
              </p:cNvPr>
              <p:cNvSpPr>
                <a:spLocks noChangeShapeType="1"/>
              </p:cNvSpPr>
              <p:nvPr/>
            </p:nvSpPr>
            <p:spPr bwMode="auto">
              <a:xfrm flipH="1">
                <a:off x="906" y="937"/>
                <a:ext cx="4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67" name="Rectangle 131">
                <a:extLst>
                  <a:ext uri="{FF2B5EF4-FFF2-40B4-BE49-F238E27FC236}">
                    <a16:creationId xmlns:a16="http://schemas.microsoft.com/office/drawing/2014/main" id="{AC6F10A4-A785-47FC-AF9A-267A42283635}"/>
                  </a:ext>
                </a:extLst>
              </p:cNvPr>
              <p:cNvSpPr>
                <a:spLocks noChangeArrowheads="1"/>
              </p:cNvSpPr>
              <p:nvPr/>
            </p:nvSpPr>
            <p:spPr bwMode="auto">
              <a:xfrm>
                <a:off x="778" y="2847"/>
                <a:ext cx="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a:t>
                </a:r>
                <a:endParaRPr lang="en-GB" altLang="en-US" sz="1200" b="1"/>
              </a:p>
            </p:txBody>
          </p:sp>
          <p:sp>
            <p:nvSpPr>
              <p:cNvPr id="91268" name="Rectangle 132">
                <a:extLst>
                  <a:ext uri="{FF2B5EF4-FFF2-40B4-BE49-F238E27FC236}">
                    <a16:creationId xmlns:a16="http://schemas.microsoft.com/office/drawing/2014/main" id="{921ABEC3-0C44-4AFC-9620-9E5E729F40BD}"/>
                  </a:ext>
                </a:extLst>
              </p:cNvPr>
              <p:cNvSpPr>
                <a:spLocks noChangeArrowheads="1"/>
              </p:cNvSpPr>
              <p:nvPr/>
            </p:nvSpPr>
            <p:spPr bwMode="auto">
              <a:xfrm>
                <a:off x="566" y="2651"/>
                <a:ext cx="2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$1,000</a:t>
                </a:r>
                <a:endParaRPr lang="en-GB" altLang="en-US" sz="1200" b="1"/>
              </a:p>
            </p:txBody>
          </p:sp>
          <p:sp>
            <p:nvSpPr>
              <p:cNvPr id="91269" name="Rectangle 133">
                <a:extLst>
                  <a:ext uri="{FF2B5EF4-FFF2-40B4-BE49-F238E27FC236}">
                    <a16:creationId xmlns:a16="http://schemas.microsoft.com/office/drawing/2014/main" id="{9C0D87F4-4633-4F33-94FA-F42092F16A56}"/>
                  </a:ext>
                </a:extLst>
              </p:cNvPr>
              <p:cNvSpPr>
                <a:spLocks noChangeArrowheads="1"/>
              </p:cNvSpPr>
              <p:nvPr/>
            </p:nvSpPr>
            <p:spPr bwMode="auto">
              <a:xfrm>
                <a:off x="566" y="2455"/>
                <a:ext cx="2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$2,000</a:t>
                </a:r>
                <a:endParaRPr lang="en-GB" altLang="en-US" sz="1200" b="1"/>
              </a:p>
            </p:txBody>
          </p:sp>
          <p:sp>
            <p:nvSpPr>
              <p:cNvPr id="91270" name="Rectangle 134">
                <a:extLst>
                  <a:ext uri="{FF2B5EF4-FFF2-40B4-BE49-F238E27FC236}">
                    <a16:creationId xmlns:a16="http://schemas.microsoft.com/office/drawing/2014/main" id="{F2FF90BA-C925-4E09-9CAA-2E2562701E2E}"/>
                  </a:ext>
                </a:extLst>
              </p:cNvPr>
              <p:cNvSpPr>
                <a:spLocks noChangeArrowheads="1"/>
              </p:cNvSpPr>
              <p:nvPr/>
            </p:nvSpPr>
            <p:spPr bwMode="auto">
              <a:xfrm>
                <a:off x="566" y="2260"/>
                <a:ext cx="2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$3,000</a:t>
                </a:r>
                <a:endParaRPr lang="en-GB" altLang="en-US" sz="1200" b="1"/>
              </a:p>
            </p:txBody>
          </p:sp>
          <p:sp>
            <p:nvSpPr>
              <p:cNvPr id="91271" name="Rectangle 135">
                <a:extLst>
                  <a:ext uri="{FF2B5EF4-FFF2-40B4-BE49-F238E27FC236}">
                    <a16:creationId xmlns:a16="http://schemas.microsoft.com/office/drawing/2014/main" id="{8ECD4CA8-095A-4F90-80CB-DB02CE97D558}"/>
                  </a:ext>
                </a:extLst>
              </p:cNvPr>
              <p:cNvSpPr>
                <a:spLocks noChangeArrowheads="1"/>
              </p:cNvSpPr>
              <p:nvPr/>
            </p:nvSpPr>
            <p:spPr bwMode="auto">
              <a:xfrm>
                <a:off x="566" y="2064"/>
                <a:ext cx="2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$4,000</a:t>
                </a:r>
                <a:endParaRPr lang="en-GB" altLang="en-US" sz="1200" b="1"/>
              </a:p>
            </p:txBody>
          </p:sp>
          <p:sp>
            <p:nvSpPr>
              <p:cNvPr id="91272" name="Rectangle 136">
                <a:extLst>
                  <a:ext uri="{FF2B5EF4-FFF2-40B4-BE49-F238E27FC236}">
                    <a16:creationId xmlns:a16="http://schemas.microsoft.com/office/drawing/2014/main" id="{CF7B8983-7E6E-4244-8A21-45ED41B4F83A}"/>
                  </a:ext>
                </a:extLst>
              </p:cNvPr>
              <p:cNvSpPr>
                <a:spLocks noChangeArrowheads="1"/>
              </p:cNvSpPr>
              <p:nvPr/>
            </p:nvSpPr>
            <p:spPr bwMode="auto">
              <a:xfrm>
                <a:off x="566" y="1869"/>
                <a:ext cx="2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$5,000</a:t>
                </a:r>
                <a:endParaRPr lang="en-GB" altLang="en-US" sz="1200" b="1"/>
              </a:p>
            </p:txBody>
          </p:sp>
          <p:sp>
            <p:nvSpPr>
              <p:cNvPr id="91273" name="Rectangle 137">
                <a:extLst>
                  <a:ext uri="{FF2B5EF4-FFF2-40B4-BE49-F238E27FC236}">
                    <a16:creationId xmlns:a16="http://schemas.microsoft.com/office/drawing/2014/main" id="{96FD1611-7FDF-4362-95A2-0F14FC7BE20C}"/>
                  </a:ext>
                </a:extLst>
              </p:cNvPr>
              <p:cNvSpPr>
                <a:spLocks noChangeArrowheads="1"/>
              </p:cNvSpPr>
              <p:nvPr/>
            </p:nvSpPr>
            <p:spPr bwMode="auto">
              <a:xfrm>
                <a:off x="566" y="1673"/>
                <a:ext cx="2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$6,000</a:t>
                </a:r>
                <a:endParaRPr lang="en-GB" altLang="en-US" sz="1200" b="1"/>
              </a:p>
            </p:txBody>
          </p:sp>
          <p:sp>
            <p:nvSpPr>
              <p:cNvPr id="91274" name="Rectangle 138">
                <a:extLst>
                  <a:ext uri="{FF2B5EF4-FFF2-40B4-BE49-F238E27FC236}">
                    <a16:creationId xmlns:a16="http://schemas.microsoft.com/office/drawing/2014/main" id="{C83985E5-05EA-42F7-9C08-331B2EE9199A}"/>
                  </a:ext>
                </a:extLst>
              </p:cNvPr>
              <p:cNvSpPr>
                <a:spLocks noChangeArrowheads="1"/>
              </p:cNvSpPr>
              <p:nvPr/>
            </p:nvSpPr>
            <p:spPr bwMode="auto">
              <a:xfrm>
                <a:off x="566" y="1477"/>
                <a:ext cx="2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$7,000</a:t>
                </a:r>
                <a:endParaRPr lang="en-GB" altLang="en-US" sz="1200" b="1"/>
              </a:p>
            </p:txBody>
          </p:sp>
          <p:sp>
            <p:nvSpPr>
              <p:cNvPr id="91275" name="Rectangle 139">
                <a:extLst>
                  <a:ext uri="{FF2B5EF4-FFF2-40B4-BE49-F238E27FC236}">
                    <a16:creationId xmlns:a16="http://schemas.microsoft.com/office/drawing/2014/main" id="{D17C7113-DBF7-4229-BA7E-E22C0DEC5F1A}"/>
                  </a:ext>
                </a:extLst>
              </p:cNvPr>
              <p:cNvSpPr>
                <a:spLocks noChangeArrowheads="1"/>
              </p:cNvSpPr>
              <p:nvPr/>
            </p:nvSpPr>
            <p:spPr bwMode="auto">
              <a:xfrm>
                <a:off x="566" y="1282"/>
                <a:ext cx="2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$8,000</a:t>
                </a:r>
                <a:endParaRPr lang="en-GB" altLang="en-US" sz="1200" b="1"/>
              </a:p>
            </p:txBody>
          </p:sp>
          <p:sp>
            <p:nvSpPr>
              <p:cNvPr id="91276" name="Rectangle 140">
                <a:extLst>
                  <a:ext uri="{FF2B5EF4-FFF2-40B4-BE49-F238E27FC236}">
                    <a16:creationId xmlns:a16="http://schemas.microsoft.com/office/drawing/2014/main" id="{650E0563-78D0-4BD3-BA68-3D29D71F8FD2}"/>
                  </a:ext>
                </a:extLst>
              </p:cNvPr>
              <p:cNvSpPr>
                <a:spLocks noChangeArrowheads="1"/>
              </p:cNvSpPr>
              <p:nvPr/>
            </p:nvSpPr>
            <p:spPr bwMode="auto">
              <a:xfrm>
                <a:off x="566" y="1086"/>
                <a:ext cx="2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$9,000</a:t>
                </a:r>
                <a:endParaRPr lang="en-GB" altLang="en-US" sz="1200" b="1"/>
              </a:p>
            </p:txBody>
          </p:sp>
          <p:sp>
            <p:nvSpPr>
              <p:cNvPr id="91277" name="Rectangle 141">
                <a:extLst>
                  <a:ext uri="{FF2B5EF4-FFF2-40B4-BE49-F238E27FC236}">
                    <a16:creationId xmlns:a16="http://schemas.microsoft.com/office/drawing/2014/main" id="{FB056DE9-6BB2-46EE-A494-CE8C17960686}"/>
                  </a:ext>
                </a:extLst>
              </p:cNvPr>
              <p:cNvSpPr>
                <a:spLocks noChangeArrowheads="1"/>
              </p:cNvSpPr>
              <p:nvPr/>
            </p:nvSpPr>
            <p:spPr bwMode="auto">
              <a:xfrm>
                <a:off x="512" y="891"/>
                <a:ext cx="3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$10,000</a:t>
                </a:r>
                <a:endParaRPr lang="en-GB" altLang="en-US" sz="1200" b="1"/>
              </a:p>
            </p:txBody>
          </p:sp>
          <p:sp>
            <p:nvSpPr>
              <p:cNvPr id="91278" name="Line 142">
                <a:extLst>
                  <a:ext uri="{FF2B5EF4-FFF2-40B4-BE49-F238E27FC236}">
                    <a16:creationId xmlns:a16="http://schemas.microsoft.com/office/drawing/2014/main" id="{161899F7-790B-47FA-82E4-4BBECE2D43DE}"/>
                  </a:ext>
                </a:extLst>
              </p:cNvPr>
              <p:cNvSpPr>
                <a:spLocks noChangeShapeType="1"/>
              </p:cNvSpPr>
              <p:nvPr/>
            </p:nvSpPr>
            <p:spPr bwMode="auto">
              <a:xfrm>
                <a:off x="948" y="2893"/>
                <a:ext cx="405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79" name="Line 143">
                <a:extLst>
                  <a:ext uri="{FF2B5EF4-FFF2-40B4-BE49-F238E27FC236}">
                    <a16:creationId xmlns:a16="http://schemas.microsoft.com/office/drawing/2014/main" id="{332B8C9D-9A8C-4D6F-B2AC-D97C4021D0E9}"/>
                  </a:ext>
                </a:extLst>
              </p:cNvPr>
              <p:cNvSpPr>
                <a:spLocks noChangeShapeType="1"/>
              </p:cNvSpPr>
              <p:nvPr/>
            </p:nvSpPr>
            <p:spPr bwMode="auto">
              <a:xfrm>
                <a:off x="948"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80" name="Line 144">
                <a:extLst>
                  <a:ext uri="{FF2B5EF4-FFF2-40B4-BE49-F238E27FC236}">
                    <a16:creationId xmlns:a16="http://schemas.microsoft.com/office/drawing/2014/main" id="{DBECDF33-6542-4977-BD84-9B771F6EA811}"/>
                  </a:ext>
                </a:extLst>
              </p:cNvPr>
              <p:cNvSpPr>
                <a:spLocks noChangeShapeType="1"/>
              </p:cNvSpPr>
              <p:nvPr/>
            </p:nvSpPr>
            <p:spPr bwMode="auto">
              <a:xfrm>
                <a:off x="1237"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81" name="Line 145">
                <a:extLst>
                  <a:ext uri="{FF2B5EF4-FFF2-40B4-BE49-F238E27FC236}">
                    <a16:creationId xmlns:a16="http://schemas.microsoft.com/office/drawing/2014/main" id="{DBD42BEE-A397-4278-9174-136B331C4B48}"/>
                  </a:ext>
                </a:extLst>
              </p:cNvPr>
              <p:cNvSpPr>
                <a:spLocks noChangeShapeType="1"/>
              </p:cNvSpPr>
              <p:nvPr/>
            </p:nvSpPr>
            <p:spPr bwMode="auto">
              <a:xfrm>
                <a:off x="1528"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82" name="Line 146">
                <a:extLst>
                  <a:ext uri="{FF2B5EF4-FFF2-40B4-BE49-F238E27FC236}">
                    <a16:creationId xmlns:a16="http://schemas.microsoft.com/office/drawing/2014/main" id="{10A885E4-F52A-4B7E-9D95-C53D7FD04DA3}"/>
                  </a:ext>
                </a:extLst>
              </p:cNvPr>
              <p:cNvSpPr>
                <a:spLocks noChangeShapeType="1"/>
              </p:cNvSpPr>
              <p:nvPr/>
            </p:nvSpPr>
            <p:spPr bwMode="auto">
              <a:xfrm>
                <a:off x="1817"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83" name="Line 147">
                <a:extLst>
                  <a:ext uri="{FF2B5EF4-FFF2-40B4-BE49-F238E27FC236}">
                    <a16:creationId xmlns:a16="http://schemas.microsoft.com/office/drawing/2014/main" id="{D4432141-54F9-4B02-B4FA-B8FE9C142A4A}"/>
                  </a:ext>
                </a:extLst>
              </p:cNvPr>
              <p:cNvSpPr>
                <a:spLocks noChangeShapeType="1"/>
              </p:cNvSpPr>
              <p:nvPr/>
            </p:nvSpPr>
            <p:spPr bwMode="auto">
              <a:xfrm>
                <a:off x="2105"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84" name="Line 148">
                <a:extLst>
                  <a:ext uri="{FF2B5EF4-FFF2-40B4-BE49-F238E27FC236}">
                    <a16:creationId xmlns:a16="http://schemas.microsoft.com/office/drawing/2014/main" id="{6437C7CF-1BFA-48C8-8284-CD5F7A5D33EB}"/>
                  </a:ext>
                </a:extLst>
              </p:cNvPr>
              <p:cNvSpPr>
                <a:spLocks noChangeShapeType="1"/>
              </p:cNvSpPr>
              <p:nvPr/>
            </p:nvSpPr>
            <p:spPr bwMode="auto">
              <a:xfrm>
                <a:off x="2394"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85" name="Line 149">
                <a:extLst>
                  <a:ext uri="{FF2B5EF4-FFF2-40B4-BE49-F238E27FC236}">
                    <a16:creationId xmlns:a16="http://schemas.microsoft.com/office/drawing/2014/main" id="{CFD6F05A-AF93-4294-BEF6-722B1AE3459E}"/>
                  </a:ext>
                </a:extLst>
              </p:cNvPr>
              <p:cNvSpPr>
                <a:spLocks noChangeShapeType="1"/>
              </p:cNvSpPr>
              <p:nvPr/>
            </p:nvSpPr>
            <p:spPr bwMode="auto">
              <a:xfrm>
                <a:off x="2685"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86" name="Line 150">
                <a:extLst>
                  <a:ext uri="{FF2B5EF4-FFF2-40B4-BE49-F238E27FC236}">
                    <a16:creationId xmlns:a16="http://schemas.microsoft.com/office/drawing/2014/main" id="{25FD2549-E793-4A30-B40B-74B8AC62BAE7}"/>
                  </a:ext>
                </a:extLst>
              </p:cNvPr>
              <p:cNvSpPr>
                <a:spLocks noChangeShapeType="1"/>
              </p:cNvSpPr>
              <p:nvPr/>
            </p:nvSpPr>
            <p:spPr bwMode="auto">
              <a:xfrm>
                <a:off x="2974"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87" name="Line 151">
                <a:extLst>
                  <a:ext uri="{FF2B5EF4-FFF2-40B4-BE49-F238E27FC236}">
                    <a16:creationId xmlns:a16="http://schemas.microsoft.com/office/drawing/2014/main" id="{40453223-86AA-4389-BDB6-42B122A866E3}"/>
                  </a:ext>
                </a:extLst>
              </p:cNvPr>
              <p:cNvSpPr>
                <a:spLocks noChangeShapeType="1"/>
              </p:cNvSpPr>
              <p:nvPr/>
            </p:nvSpPr>
            <p:spPr bwMode="auto">
              <a:xfrm>
                <a:off x="3263"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88" name="Line 152">
                <a:extLst>
                  <a:ext uri="{FF2B5EF4-FFF2-40B4-BE49-F238E27FC236}">
                    <a16:creationId xmlns:a16="http://schemas.microsoft.com/office/drawing/2014/main" id="{E49E585F-290D-42AF-BD5F-D9F946EB24B4}"/>
                  </a:ext>
                </a:extLst>
              </p:cNvPr>
              <p:cNvSpPr>
                <a:spLocks noChangeShapeType="1"/>
              </p:cNvSpPr>
              <p:nvPr/>
            </p:nvSpPr>
            <p:spPr bwMode="auto">
              <a:xfrm>
                <a:off x="3552"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89" name="Line 153">
                <a:extLst>
                  <a:ext uri="{FF2B5EF4-FFF2-40B4-BE49-F238E27FC236}">
                    <a16:creationId xmlns:a16="http://schemas.microsoft.com/office/drawing/2014/main" id="{8E4A705C-BBC0-4458-8057-0583445ECC45}"/>
                  </a:ext>
                </a:extLst>
              </p:cNvPr>
              <p:cNvSpPr>
                <a:spLocks noChangeShapeType="1"/>
              </p:cNvSpPr>
              <p:nvPr/>
            </p:nvSpPr>
            <p:spPr bwMode="auto">
              <a:xfrm>
                <a:off x="3842"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90" name="Line 154">
                <a:extLst>
                  <a:ext uri="{FF2B5EF4-FFF2-40B4-BE49-F238E27FC236}">
                    <a16:creationId xmlns:a16="http://schemas.microsoft.com/office/drawing/2014/main" id="{D37ECAAD-4BC0-436D-B7AB-8039BC9B5D0F}"/>
                  </a:ext>
                </a:extLst>
              </p:cNvPr>
              <p:cNvSpPr>
                <a:spLocks noChangeShapeType="1"/>
              </p:cNvSpPr>
              <p:nvPr/>
            </p:nvSpPr>
            <p:spPr bwMode="auto">
              <a:xfrm>
                <a:off x="4131"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91" name="Line 155">
                <a:extLst>
                  <a:ext uri="{FF2B5EF4-FFF2-40B4-BE49-F238E27FC236}">
                    <a16:creationId xmlns:a16="http://schemas.microsoft.com/office/drawing/2014/main" id="{123190E9-4476-4025-8029-C956AAEF8343}"/>
                  </a:ext>
                </a:extLst>
              </p:cNvPr>
              <p:cNvSpPr>
                <a:spLocks noChangeShapeType="1"/>
              </p:cNvSpPr>
              <p:nvPr/>
            </p:nvSpPr>
            <p:spPr bwMode="auto">
              <a:xfrm>
                <a:off x="4420"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92" name="Line 156">
                <a:extLst>
                  <a:ext uri="{FF2B5EF4-FFF2-40B4-BE49-F238E27FC236}">
                    <a16:creationId xmlns:a16="http://schemas.microsoft.com/office/drawing/2014/main" id="{8B051000-9F58-4916-B47A-3FDD3A3EE985}"/>
                  </a:ext>
                </a:extLst>
              </p:cNvPr>
              <p:cNvSpPr>
                <a:spLocks noChangeShapeType="1"/>
              </p:cNvSpPr>
              <p:nvPr/>
            </p:nvSpPr>
            <p:spPr bwMode="auto">
              <a:xfrm>
                <a:off x="4709"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93" name="Line 157">
                <a:extLst>
                  <a:ext uri="{FF2B5EF4-FFF2-40B4-BE49-F238E27FC236}">
                    <a16:creationId xmlns:a16="http://schemas.microsoft.com/office/drawing/2014/main" id="{997D1712-8887-4DE8-84CF-D7BD77DD0DD1}"/>
                  </a:ext>
                </a:extLst>
              </p:cNvPr>
              <p:cNvSpPr>
                <a:spLocks noChangeShapeType="1"/>
              </p:cNvSpPr>
              <p:nvPr/>
            </p:nvSpPr>
            <p:spPr bwMode="auto">
              <a:xfrm>
                <a:off x="4999" y="2893"/>
                <a:ext cx="1"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1294" name="Rectangle 158">
                <a:extLst>
                  <a:ext uri="{FF2B5EF4-FFF2-40B4-BE49-F238E27FC236}">
                    <a16:creationId xmlns:a16="http://schemas.microsoft.com/office/drawing/2014/main" id="{7D28C0ED-4FFE-4FAA-A934-67B776D092DE}"/>
                  </a:ext>
                </a:extLst>
              </p:cNvPr>
              <p:cNvSpPr>
                <a:spLocks noChangeArrowheads="1"/>
              </p:cNvSpPr>
              <p:nvPr/>
            </p:nvSpPr>
            <p:spPr bwMode="auto">
              <a:xfrm rot="18900000">
                <a:off x="644" y="3035"/>
                <a:ext cx="4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Argentina</a:t>
                </a:r>
                <a:endParaRPr lang="en-GB" altLang="en-US" sz="1200" b="1"/>
              </a:p>
            </p:txBody>
          </p:sp>
          <p:sp>
            <p:nvSpPr>
              <p:cNvPr id="91295" name="Rectangle 159">
                <a:extLst>
                  <a:ext uri="{FF2B5EF4-FFF2-40B4-BE49-F238E27FC236}">
                    <a16:creationId xmlns:a16="http://schemas.microsoft.com/office/drawing/2014/main" id="{CCB6E09A-331C-42EF-8AC2-B1C72AB2E017}"/>
                  </a:ext>
                </a:extLst>
              </p:cNvPr>
              <p:cNvSpPr>
                <a:spLocks noChangeArrowheads="1"/>
              </p:cNvSpPr>
              <p:nvPr/>
            </p:nvSpPr>
            <p:spPr bwMode="auto">
              <a:xfrm rot="18900000">
                <a:off x="1095" y="2995"/>
                <a:ext cx="2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Brazil</a:t>
                </a:r>
                <a:endParaRPr lang="en-GB" altLang="en-US" sz="1200" b="1"/>
              </a:p>
            </p:txBody>
          </p:sp>
          <p:sp>
            <p:nvSpPr>
              <p:cNvPr id="91296" name="Rectangle 160">
                <a:extLst>
                  <a:ext uri="{FF2B5EF4-FFF2-40B4-BE49-F238E27FC236}">
                    <a16:creationId xmlns:a16="http://schemas.microsoft.com/office/drawing/2014/main" id="{E0B81B78-30E9-4FEE-87A5-409956B15924}"/>
                  </a:ext>
                </a:extLst>
              </p:cNvPr>
              <p:cNvSpPr>
                <a:spLocks noChangeArrowheads="1"/>
              </p:cNvSpPr>
              <p:nvPr/>
            </p:nvSpPr>
            <p:spPr bwMode="auto">
              <a:xfrm rot="18900000">
                <a:off x="1407" y="2988"/>
                <a:ext cx="23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Chile</a:t>
                </a:r>
                <a:endParaRPr lang="en-GB" altLang="en-US" sz="1200" b="1"/>
              </a:p>
            </p:txBody>
          </p:sp>
          <p:sp>
            <p:nvSpPr>
              <p:cNvPr id="91297" name="Rectangle 161">
                <a:extLst>
                  <a:ext uri="{FF2B5EF4-FFF2-40B4-BE49-F238E27FC236}">
                    <a16:creationId xmlns:a16="http://schemas.microsoft.com/office/drawing/2014/main" id="{1081FA62-92B3-4F70-833D-69E626AE77C3}"/>
                  </a:ext>
                </a:extLst>
              </p:cNvPr>
              <p:cNvSpPr>
                <a:spLocks noChangeArrowheads="1"/>
              </p:cNvSpPr>
              <p:nvPr/>
            </p:nvSpPr>
            <p:spPr bwMode="auto">
              <a:xfrm rot="18900000">
                <a:off x="1519" y="3035"/>
                <a:ext cx="4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Colombia</a:t>
                </a:r>
                <a:endParaRPr lang="en-GB" altLang="en-US" sz="1200" b="1"/>
              </a:p>
            </p:txBody>
          </p:sp>
          <p:sp>
            <p:nvSpPr>
              <p:cNvPr id="91298" name="Rectangle 162">
                <a:extLst>
                  <a:ext uri="{FF2B5EF4-FFF2-40B4-BE49-F238E27FC236}">
                    <a16:creationId xmlns:a16="http://schemas.microsoft.com/office/drawing/2014/main" id="{F6A2766C-C4F7-45F0-BA1A-94FFAB237ED7}"/>
                  </a:ext>
                </a:extLst>
              </p:cNvPr>
              <p:cNvSpPr>
                <a:spLocks noChangeArrowheads="1"/>
              </p:cNvSpPr>
              <p:nvPr/>
            </p:nvSpPr>
            <p:spPr bwMode="auto">
              <a:xfrm rot="18900000">
                <a:off x="2138" y="3022"/>
                <a:ext cx="39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Thailand</a:t>
                </a:r>
                <a:endParaRPr lang="en-GB" altLang="en-US" sz="1200" b="1"/>
              </a:p>
            </p:txBody>
          </p:sp>
          <p:sp>
            <p:nvSpPr>
              <p:cNvPr id="91299" name="Rectangle 163">
                <a:extLst>
                  <a:ext uri="{FF2B5EF4-FFF2-40B4-BE49-F238E27FC236}">
                    <a16:creationId xmlns:a16="http://schemas.microsoft.com/office/drawing/2014/main" id="{AC702E39-8841-4047-BBA7-0A0947F56676}"/>
                  </a:ext>
                </a:extLst>
              </p:cNvPr>
              <p:cNvSpPr>
                <a:spLocks noChangeArrowheads="1"/>
              </p:cNvSpPr>
              <p:nvPr/>
            </p:nvSpPr>
            <p:spPr bwMode="auto">
              <a:xfrm rot="18900000">
                <a:off x="2426" y="3025"/>
                <a:ext cx="3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Pakistan</a:t>
                </a:r>
                <a:endParaRPr lang="en-GB" altLang="en-US" sz="1200" b="1"/>
              </a:p>
            </p:txBody>
          </p:sp>
          <p:sp>
            <p:nvSpPr>
              <p:cNvPr id="91300" name="Rectangle 164">
                <a:extLst>
                  <a:ext uri="{FF2B5EF4-FFF2-40B4-BE49-F238E27FC236}">
                    <a16:creationId xmlns:a16="http://schemas.microsoft.com/office/drawing/2014/main" id="{555BFAB9-83FE-4AFD-84D4-1D467364E05C}"/>
                  </a:ext>
                </a:extLst>
              </p:cNvPr>
              <p:cNvSpPr>
                <a:spLocks noChangeArrowheads="1"/>
              </p:cNvSpPr>
              <p:nvPr/>
            </p:nvSpPr>
            <p:spPr bwMode="auto">
              <a:xfrm rot="18900000">
                <a:off x="2864" y="2984"/>
                <a:ext cx="22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India</a:t>
                </a:r>
                <a:endParaRPr lang="en-GB" altLang="en-US" sz="1200" b="1"/>
              </a:p>
            </p:txBody>
          </p:sp>
          <p:sp>
            <p:nvSpPr>
              <p:cNvPr id="91301" name="Rectangle 165">
                <a:extLst>
                  <a:ext uri="{FF2B5EF4-FFF2-40B4-BE49-F238E27FC236}">
                    <a16:creationId xmlns:a16="http://schemas.microsoft.com/office/drawing/2014/main" id="{FA2A692C-4793-4C01-A4AF-057676F56AB7}"/>
                  </a:ext>
                </a:extLst>
              </p:cNvPr>
              <p:cNvSpPr>
                <a:spLocks noChangeArrowheads="1"/>
              </p:cNvSpPr>
              <p:nvPr/>
            </p:nvSpPr>
            <p:spPr bwMode="auto">
              <a:xfrm rot="18900000">
                <a:off x="3114" y="2996"/>
                <a:ext cx="26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China</a:t>
                </a:r>
                <a:endParaRPr lang="en-GB" altLang="en-US" sz="1200" b="1"/>
              </a:p>
            </p:txBody>
          </p:sp>
          <p:sp>
            <p:nvSpPr>
              <p:cNvPr id="91302" name="Rectangle 166">
                <a:extLst>
                  <a:ext uri="{FF2B5EF4-FFF2-40B4-BE49-F238E27FC236}">
                    <a16:creationId xmlns:a16="http://schemas.microsoft.com/office/drawing/2014/main" id="{E327E344-B9E5-4EB4-BF2D-E38545B880D2}"/>
                  </a:ext>
                </a:extLst>
              </p:cNvPr>
              <p:cNvSpPr>
                <a:spLocks noChangeArrowheads="1"/>
              </p:cNvSpPr>
              <p:nvPr/>
            </p:nvSpPr>
            <p:spPr bwMode="auto">
              <a:xfrm rot="18900000">
                <a:off x="3642" y="3008"/>
                <a:ext cx="32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Nigeria</a:t>
                </a:r>
                <a:endParaRPr lang="en-GB" altLang="en-US" sz="1200" b="1"/>
              </a:p>
            </p:txBody>
          </p:sp>
          <p:sp>
            <p:nvSpPr>
              <p:cNvPr id="91303" name="Rectangle 167">
                <a:extLst>
                  <a:ext uri="{FF2B5EF4-FFF2-40B4-BE49-F238E27FC236}">
                    <a16:creationId xmlns:a16="http://schemas.microsoft.com/office/drawing/2014/main" id="{8C1B4412-B175-475C-825F-3D5A5E27D481}"/>
                  </a:ext>
                </a:extLst>
              </p:cNvPr>
              <p:cNvSpPr>
                <a:spLocks noChangeArrowheads="1"/>
              </p:cNvSpPr>
              <p:nvPr/>
            </p:nvSpPr>
            <p:spPr bwMode="auto">
              <a:xfrm rot="18900000">
                <a:off x="3966" y="2999"/>
                <a:ext cx="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Kenya</a:t>
                </a:r>
                <a:endParaRPr lang="en-GB" altLang="en-US" sz="1200" b="1"/>
              </a:p>
            </p:txBody>
          </p:sp>
          <p:sp>
            <p:nvSpPr>
              <p:cNvPr id="91304" name="Rectangle 168">
                <a:extLst>
                  <a:ext uri="{FF2B5EF4-FFF2-40B4-BE49-F238E27FC236}">
                    <a16:creationId xmlns:a16="http://schemas.microsoft.com/office/drawing/2014/main" id="{BF789D9D-B1FB-48AA-B1CC-9EA33BF7652C}"/>
                  </a:ext>
                </a:extLst>
              </p:cNvPr>
              <p:cNvSpPr>
                <a:spLocks noChangeArrowheads="1"/>
              </p:cNvSpPr>
              <p:nvPr/>
            </p:nvSpPr>
            <p:spPr bwMode="auto">
              <a:xfrm rot="18900000">
                <a:off x="4165" y="3023"/>
                <a:ext cx="38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S. Africa</a:t>
                </a:r>
                <a:endParaRPr lang="en-GB" altLang="en-US" sz="1200" b="1"/>
              </a:p>
            </p:txBody>
          </p:sp>
          <p:sp>
            <p:nvSpPr>
              <p:cNvPr id="91305" name="Rectangle 169">
                <a:extLst>
                  <a:ext uri="{FF2B5EF4-FFF2-40B4-BE49-F238E27FC236}">
                    <a16:creationId xmlns:a16="http://schemas.microsoft.com/office/drawing/2014/main" id="{FFA082B7-E123-4120-A05B-2BF51625174D}"/>
                  </a:ext>
                </a:extLst>
              </p:cNvPr>
              <p:cNvSpPr>
                <a:spLocks noChangeArrowheads="1"/>
              </p:cNvSpPr>
              <p:nvPr/>
            </p:nvSpPr>
            <p:spPr bwMode="auto">
              <a:xfrm rot="18900000">
                <a:off x="4464" y="3019"/>
                <a:ext cx="38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200" b="1">
                    <a:solidFill>
                      <a:srgbClr val="000000"/>
                    </a:solidFill>
                  </a:rPr>
                  <a:t>Ethiopia</a:t>
                </a:r>
                <a:endParaRPr lang="en-GB" altLang="en-US" sz="1200" b="1"/>
              </a:p>
            </p:txBody>
          </p:sp>
          <p:sp>
            <p:nvSpPr>
              <p:cNvPr id="91308" name="Text Box 172">
                <a:extLst>
                  <a:ext uri="{FF2B5EF4-FFF2-40B4-BE49-F238E27FC236}">
                    <a16:creationId xmlns:a16="http://schemas.microsoft.com/office/drawing/2014/main" id="{EE25DC87-95B2-403F-BFB8-96AF227908C2}"/>
                  </a:ext>
                </a:extLst>
              </p:cNvPr>
              <p:cNvSpPr txBox="1">
                <a:spLocks noChangeArrowheads="1"/>
              </p:cNvSpPr>
              <p:nvPr/>
            </p:nvSpPr>
            <p:spPr bwMode="auto">
              <a:xfrm>
                <a:off x="329" y="3351"/>
                <a:ext cx="5064" cy="192"/>
              </a:xfrm>
              <a:prstGeom prst="rect">
                <a:avLst/>
              </a:prstGeom>
              <a:solidFill>
                <a:srgbClr val="800000"/>
              </a:solidFill>
              <a:ln>
                <a:noFill/>
              </a:ln>
              <a:effectLst/>
              <a:extLs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GB" altLang="en-US" sz="1400" b="1">
                    <a:solidFill>
                      <a:schemeClr val="bg1"/>
                    </a:solidFill>
                  </a:rPr>
                  <a:t>Calculation: Total Investment in Fixed Line Services/Additional New Lines (1975-2000)</a:t>
                </a:r>
              </a:p>
            </p:txBody>
          </p:sp>
        </p:grpSp>
        <p:sp>
          <p:nvSpPr>
            <p:cNvPr id="91315" name="Rectangle 179">
              <a:extLst>
                <a:ext uri="{FF2B5EF4-FFF2-40B4-BE49-F238E27FC236}">
                  <a16:creationId xmlns:a16="http://schemas.microsoft.com/office/drawing/2014/main" id="{5A028B57-97AA-4F2A-9ED2-35DF10EAADBD}"/>
                </a:ext>
              </a:extLst>
            </p:cNvPr>
            <p:cNvSpPr>
              <a:spLocks noChangeArrowheads="1"/>
            </p:cNvSpPr>
            <p:nvPr/>
          </p:nvSpPr>
          <p:spPr bwMode="auto">
            <a:xfrm>
              <a:off x="300" y="572"/>
              <a:ext cx="5103" cy="3005"/>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91309" name="Rectangle 173">
            <a:extLst>
              <a:ext uri="{FF2B5EF4-FFF2-40B4-BE49-F238E27FC236}">
                <a16:creationId xmlns:a16="http://schemas.microsoft.com/office/drawing/2014/main" id="{C686A1E6-81ED-45C1-B719-ED7B571C9C43}"/>
              </a:ext>
            </a:extLst>
          </p:cNvPr>
          <p:cNvSpPr>
            <a:spLocks noChangeArrowheads="1"/>
          </p:cNvSpPr>
          <p:nvPr/>
        </p:nvSpPr>
        <p:spPr bwMode="auto">
          <a:xfrm>
            <a:off x="57150" y="0"/>
            <a:ext cx="9086850" cy="779463"/>
          </a:xfrm>
          <a:prstGeom prst="rect">
            <a:avLst/>
          </a:prstGeom>
          <a:noFill/>
          <a:ln>
            <a:noFill/>
          </a:ln>
          <a:effectLst>
            <a:outerShdw dist="53882" dir="2700000" algn="ctr" rotWithShape="0">
              <a:srgbClr val="663300"/>
            </a:outerShdw>
          </a:effectLst>
          <a:extLst>
            <a:ext uri="{909E8E84-426E-40DD-AFC4-6F175D3DCCD1}">
              <a14:hiddenFill xmlns:a14="http://schemas.microsoft.com/office/drawing/2010/main">
                <a:gradFill rotWithShape="0">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12700">
                <a:solidFill>
                  <a:schemeClr val="bg2"/>
                </a:solidFill>
                <a:miter lim="800000"/>
                <a:headEnd/>
                <a:tailEnd/>
              </a14:hiddenLine>
            </a:ext>
          </a:extLst>
        </p:spPr>
        <p:txBody>
          <a:bodyPr lIns="90488" tIns="44450" rIns="90488" bIns="44450" anchor="ctr"/>
          <a:lstStyle/>
          <a:p>
            <a:pPr algn="l" eaLnBrk="0" hangingPunct="0">
              <a:lnSpc>
                <a:spcPct val="90000"/>
              </a:lnSpc>
              <a:buClr>
                <a:srgbClr val="FC0128"/>
              </a:buClr>
              <a:buSzPct val="75000"/>
              <a:buFont typeface="Wingdings" panose="05000000000000000000" pitchFamily="2" charset="2"/>
              <a:buNone/>
            </a:pPr>
            <a:r>
              <a:rPr lang="en-US" altLang="en-US" sz="5400" b="1" u="sng">
                <a:solidFill>
                  <a:srgbClr val="FF9900"/>
                </a:solidFill>
                <a:latin typeface="Times New Roman" panose="02020603050405020304" pitchFamily="18" charset="0"/>
              </a:rPr>
              <a:t>Infrastructure Costs:</a:t>
            </a:r>
          </a:p>
        </p:txBody>
      </p:sp>
      <p:sp>
        <p:nvSpPr>
          <p:cNvPr id="91311" name="Text Box 175">
            <a:extLst>
              <a:ext uri="{FF2B5EF4-FFF2-40B4-BE49-F238E27FC236}">
                <a16:creationId xmlns:a16="http://schemas.microsoft.com/office/drawing/2014/main" id="{B7C33E44-9D92-4871-8C95-EF1D060C0BD1}"/>
              </a:ext>
            </a:extLst>
          </p:cNvPr>
          <p:cNvSpPr txBox="1">
            <a:spLocks noChangeArrowheads="1"/>
          </p:cNvSpPr>
          <p:nvPr/>
        </p:nvSpPr>
        <p:spPr bwMode="auto">
          <a:xfrm>
            <a:off x="701675" y="998538"/>
            <a:ext cx="7650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sz="1600" b="1"/>
              <a:t>Capital Cost of each Additional Main Line Telephone in Developing Countries</a:t>
            </a:r>
          </a:p>
        </p:txBody>
      </p:sp>
      <p:sp>
        <p:nvSpPr>
          <p:cNvPr id="91312" name="Rectangle 176">
            <a:extLst>
              <a:ext uri="{FF2B5EF4-FFF2-40B4-BE49-F238E27FC236}">
                <a16:creationId xmlns:a16="http://schemas.microsoft.com/office/drawing/2014/main" id="{B4ADF106-1205-4AAC-9F2D-1474D93662A5}"/>
              </a:ext>
            </a:extLst>
          </p:cNvPr>
          <p:cNvSpPr>
            <a:spLocks noChangeArrowheads="1"/>
          </p:cNvSpPr>
          <p:nvPr/>
        </p:nvSpPr>
        <p:spPr bwMode="auto">
          <a:xfrm>
            <a:off x="5651500" y="5184775"/>
            <a:ext cx="27781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1">
                <a:solidFill>
                  <a:schemeClr val="tx2"/>
                </a:solidFill>
                <a:latin typeface="Times New Roman" panose="02020603050405020304" pitchFamily="18" charset="0"/>
              </a:rPr>
              <a:t>Source: ITU World Telecommunications Indicators 2004</a:t>
            </a:r>
            <a:endParaRPr lang="en-US" altLang="en-US" sz="900">
              <a:solidFill>
                <a:schemeClr val="tx2"/>
              </a:solidFill>
              <a:latin typeface="Tahoma" panose="020B0604030504040204" pitchFamily="34" charset="0"/>
            </a:endParaRPr>
          </a:p>
        </p:txBody>
      </p:sp>
      <p:sp>
        <p:nvSpPr>
          <p:cNvPr id="91313" name="Text Box 177">
            <a:extLst>
              <a:ext uri="{FF2B5EF4-FFF2-40B4-BE49-F238E27FC236}">
                <a16:creationId xmlns:a16="http://schemas.microsoft.com/office/drawing/2014/main" id="{8FBFB895-BEC6-480C-98F8-409F484E0DCE}"/>
              </a:ext>
            </a:extLst>
          </p:cNvPr>
          <p:cNvSpPr txBox="1">
            <a:spLocks noChangeArrowheads="1"/>
          </p:cNvSpPr>
          <p:nvPr/>
        </p:nvSpPr>
        <p:spPr bwMode="auto">
          <a:xfrm>
            <a:off x="1736725" y="1808163"/>
            <a:ext cx="4276725" cy="1247775"/>
          </a:xfrm>
          <a:prstGeom prst="rect">
            <a:avLst/>
          </a:prstGeom>
          <a:solidFill>
            <a:srgbClr val="FF0000"/>
          </a:solidFill>
          <a:ln w="57150" cmpd="thickThin">
            <a:solidFill>
              <a:schemeClr val="tx1"/>
            </a:solidFill>
            <a:miter lim="800000"/>
            <a:headEnd/>
            <a:tailEnd/>
          </a:ln>
          <a:effectLst>
            <a:outerShdw dist="28398" dir="3806097" algn="ctr" rotWithShape="0">
              <a:schemeClr val="bg2"/>
            </a:outerShdw>
          </a:effectLst>
        </p:spPr>
        <p:txBody>
          <a:bodyPr>
            <a:spAutoFit/>
          </a:bodyPr>
          <a:lstStyle/>
          <a:p>
            <a:pPr algn="l">
              <a:spcBef>
                <a:spcPct val="50000"/>
              </a:spcBef>
            </a:pPr>
            <a:r>
              <a:rPr lang="en-GB" altLang="en-US" sz="1800" b="1">
                <a:effectLst>
                  <a:outerShdw blurRad="38100" dist="38100" dir="2700000" algn="tl">
                    <a:srgbClr val="FFFFFF"/>
                  </a:outerShdw>
                </a:effectLst>
              </a:rPr>
              <a:t>The Poorest countries pay the highest prices to build the most critical human development tools: Knowledge delivering ICTs</a:t>
            </a:r>
          </a:p>
        </p:txBody>
      </p:sp>
      <p:sp>
        <p:nvSpPr>
          <p:cNvPr id="91314" name="Text Box 178">
            <a:extLst>
              <a:ext uri="{FF2B5EF4-FFF2-40B4-BE49-F238E27FC236}">
                <a16:creationId xmlns:a16="http://schemas.microsoft.com/office/drawing/2014/main" id="{BAEC13B6-BAB7-4BD8-A86A-0C13254416A6}"/>
              </a:ext>
            </a:extLst>
          </p:cNvPr>
          <p:cNvSpPr txBox="1">
            <a:spLocks noChangeArrowheads="1"/>
          </p:cNvSpPr>
          <p:nvPr/>
        </p:nvSpPr>
        <p:spPr bwMode="auto">
          <a:xfrm>
            <a:off x="0" y="5768975"/>
            <a:ext cx="914400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5000"/>
              </a:spcBef>
              <a:spcAft>
                <a:spcPct val="30000"/>
              </a:spcAft>
              <a:buClr>
                <a:srgbClr val="CC0000"/>
              </a:buClr>
              <a:buFont typeface="Wingdings" panose="05000000000000000000" pitchFamily="2" charset="2"/>
              <a:buChar char="("/>
            </a:pPr>
            <a:r>
              <a:rPr lang="en-GB" altLang="en-US" sz="1800" b="1">
                <a:solidFill>
                  <a:srgbClr val="FF9900"/>
                </a:solidFill>
              </a:rPr>
              <a:t>Little evidence of concerted African attempts to reduce excessive capital costs</a:t>
            </a:r>
          </a:p>
          <a:p>
            <a:pPr algn="l">
              <a:spcBef>
                <a:spcPct val="35000"/>
              </a:spcBef>
              <a:spcAft>
                <a:spcPct val="30000"/>
              </a:spcAft>
              <a:buClr>
                <a:srgbClr val="CC0000"/>
              </a:buClr>
              <a:buFont typeface="Wingdings" panose="05000000000000000000" pitchFamily="2" charset="2"/>
              <a:buChar char="("/>
            </a:pPr>
            <a:r>
              <a:rPr lang="en-GB" altLang="en-US" sz="1800" b="1">
                <a:solidFill>
                  <a:srgbClr val="FF9900"/>
                </a:solidFill>
              </a:rPr>
              <a:t>Next Generation Networks offer Invaluable Opportunities for cost reduction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314">
                                            <p:txEl>
                                              <p:pRg st="0" end="0"/>
                                            </p:txEl>
                                          </p:spTgt>
                                        </p:tgtEl>
                                        <p:attrNameLst>
                                          <p:attrName>style.visibility</p:attrName>
                                        </p:attrNameLst>
                                      </p:cBhvr>
                                      <p:to>
                                        <p:strVal val="visible"/>
                                      </p:to>
                                    </p:set>
                                    <p:animEffect transition="in" filter="fade">
                                      <p:cBhvr>
                                        <p:cTn id="7" dur="500"/>
                                        <p:tgtEl>
                                          <p:spTgt spid="91314">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1314">
                                            <p:txEl>
                                              <p:pRg st="1" end="1"/>
                                            </p:txEl>
                                          </p:spTgt>
                                        </p:tgtEl>
                                        <p:attrNameLst>
                                          <p:attrName>style.visibility</p:attrName>
                                        </p:attrNameLst>
                                      </p:cBhvr>
                                      <p:to>
                                        <p:strVal val="visible"/>
                                      </p:to>
                                    </p:set>
                                    <p:animEffect transition="in" filter="fade">
                                      <p:cBhvr>
                                        <p:cTn id="11" dur="500"/>
                                        <p:tgtEl>
                                          <p:spTgt spid="91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1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868C0642-68E2-4D6F-A858-A019B0998D37}"/>
              </a:ext>
            </a:extLst>
          </p:cNvPr>
          <p:cNvSpPr>
            <a:spLocks noChangeArrowheads="1"/>
          </p:cNvSpPr>
          <p:nvPr/>
        </p:nvSpPr>
        <p:spPr bwMode="auto">
          <a:xfrm>
            <a:off x="57150" y="0"/>
            <a:ext cx="9086850" cy="779463"/>
          </a:xfrm>
          <a:prstGeom prst="rect">
            <a:avLst/>
          </a:prstGeom>
          <a:noFill/>
          <a:ln>
            <a:noFill/>
          </a:ln>
          <a:effectLst>
            <a:outerShdw dist="28398" dir="3806097" algn="ctr" rotWithShape="0">
              <a:srgbClr val="663300"/>
            </a:outerShdw>
          </a:effectLst>
          <a:extLst>
            <a:ext uri="{909E8E84-426E-40DD-AFC4-6F175D3DCCD1}">
              <a14:hiddenFill xmlns:a14="http://schemas.microsoft.com/office/drawing/2010/main">
                <a:gradFill rotWithShape="0">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12700">
                <a:solidFill>
                  <a:schemeClr val="bg2"/>
                </a:solidFill>
                <a:miter lim="800000"/>
                <a:headEnd/>
                <a:tailEnd/>
              </a14:hiddenLine>
            </a:ext>
          </a:extLst>
        </p:spPr>
        <p:txBody>
          <a:bodyPr lIns="90488" tIns="44450" rIns="90488" bIns="44450" anchor="ctr"/>
          <a:lstStyle/>
          <a:p>
            <a:pPr algn="l" eaLnBrk="0" hangingPunct="0">
              <a:lnSpc>
                <a:spcPct val="90000"/>
              </a:lnSpc>
              <a:buClr>
                <a:srgbClr val="FC0128"/>
              </a:buClr>
              <a:buSzPct val="75000"/>
              <a:buFont typeface="Wingdings" panose="05000000000000000000" pitchFamily="2" charset="2"/>
              <a:buNone/>
            </a:pPr>
            <a:r>
              <a:rPr lang="en-US" altLang="en-US" sz="4400" b="1" u="sng">
                <a:solidFill>
                  <a:srgbClr val="FF9900"/>
                </a:solidFill>
                <a:latin typeface="Times New Roman" panose="02020603050405020304" pitchFamily="18" charset="0"/>
              </a:rPr>
              <a:t>Africa: </a:t>
            </a:r>
            <a:r>
              <a:rPr lang="en-US" altLang="en-US" sz="3600" b="1" u="sng">
                <a:solidFill>
                  <a:srgbClr val="FFFF00"/>
                </a:solidFill>
                <a:latin typeface="Times New Roman" panose="02020603050405020304" pitchFamily="18" charset="0"/>
              </a:rPr>
              <a:t>Priced Out of Development: </a:t>
            </a:r>
            <a:r>
              <a:rPr lang="en-US" altLang="en-US" sz="2400" b="1" u="sng">
                <a:solidFill>
                  <a:srgbClr val="FF0000"/>
                </a:solidFill>
                <a:latin typeface="Times New Roman" panose="02020603050405020304" pitchFamily="18" charset="0"/>
              </a:rPr>
              <a:t>Telephony</a:t>
            </a:r>
          </a:p>
        </p:txBody>
      </p:sp>
      <p:grpSp>
        <p:nvGrpSpPr>
          <p:cNvPr id="107523" name="Group 3">
            <a:extLst>
              <a:ext uri="{FF2B5EF4-FFF2-40B4-BE49-F238E27FC236}">
                <a16:creationId xmlns:a16="http://schemas.microsoft.com/office/drawing/2014/main" id="{F8D771E4-451D-4D05-A366-7B60D3190B65}"/>
              </a:ext>
            </a:extLst>
          </p:cNvPr>
          <p:cNvGrpSpPr>
            <a:grpSpLocks/>
          </p:cNvGrpSpPr>
          <p:nvPr/>
        </p:nvGrpSpPr>
        <p:grpSpPr bwMode="auto">
          <a:xfrm>
            <a:off x="560388" y="908050"/>
            <a:ext cx="7837487" cy="4230688"/>
            <a:chOff x="582" y="659"/>
            <a:chExt cx="4937" cy="2665"/>
          </a:xfrm>
        </p:grpSpPr>
        <p:sp>
          <p:nvSpPr>
            <p:cNvPr id="107524" name="Rectangle 4">
              <a:extLst>
                <a:ext uri="{FF2B5EF4-FFF2-40B4-BE49-F238E27FC236}">
                  <a16:creationId xmlns:a16="http://schemas.microsoft.com/office/drawing/2014/main" id="{65CE2CF7-40A4-43F2-9300-6DFD0C1D9B8D}"/>
                </a:ext>
              </a:extLst>
            </p:cNvPr>
            <p:cNvSpPr>
              <a:spLocks noChangeArrowheads="1"/>
            </p:cNvSpPr>
            <p:nvPr/>
          </p:nvSpPr>
          <p:spPr bwMode="auto">
            <a:xfrm>
              <a:off x="582" y="659"/>
              <a:ext cx="4937" cy="2665"/>
            </a:xfrm>
            <a:prstGeom prst="rect">
              <a:avLst/>
            </a:prstGeom>
            <a:solidFill>
              <a:srgbClr val="FFFF66"/>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a:solidFill>
                  <a:srgbClr val="000000"/>
                </a:solidFill>
              </a:endParaRPr>
            </a:p>
          </p:txBody>
        </p:sp>
        <p:sp>
          <p:nvSpPr>
            <p:cNvPr id="107525" name="Rectangle 5">
              <a:extLst>
                <a:ext uri="{FF2B5EF4-FFF2-40B4-BE49-F238E27FC236}">
                  <a16:creationId xmlns:a16="http://schemas.microsoft.com/office/drawing/2014/main" id="{37C0ED54-D537-47B8-8504-5015B30117BE}"/>
                </a:ext>
              </a:extLst>
            </p:cNvPr>
            <p:cNvSpPr>
              <a:spLocks noChangeArrowheads="1"/>
            </p:cNvSpPr>
            <p:nvPr/>
          </p:nvSpPr>
          <p:spPr bwMode="auto">
            <a:xfrm>
              <a:off x="1019" y="3129"/>
              <a:ext cx="4306" cy="157"/>
            </a:xfrm>
            <a:prstGeom prst="rect">
              <a:avLst/>
            </a:prstGeom>
            <a:solidFill>
              <a:srgbClr val="FFFFFF"/>
            </a:solidFill>
            <a:ln w="0">
              <a:solidFill>
                <a:srgbClr val="000000"/>
              </a:solidFill>
              <a:miter lim="800000"/>
              <a:headEnd/>
              <a:tailEnd/>
            </a:ln>
          </p:spPr>
          <p:txBody>
            <a:bodyPr/>
            <a:lstStyle/>
            <a:p>
              <a:endParaRPr lang="en-GB"/>
            </a:p>
          </p:txBody>
        </p:sp>
        <p:sp>
          <p:nvSpPr>
            <p:cNvPr id="107526" name="Rectangle 6">
              <a:extLst>
                <a:ext uri="{FF2B5EF4-FFF2-40B4-BE49-F238E27FC236}">
                  <a16:creationId xmlns:a16="http://schemas.microsoft.com/office/drawing/2014/main" id="{7988D416-2549-4C94-876E-1014F42F5F03}"/>
                </a:ext>
              </a:extLst>
            </p:cNvPr>
            <p:cNvSpPr>
              <a:spLocks noChangeArrowheads="1"/>
            </p:cNvSpPr>
            <p:nvPr/>
          </p:nvSpPr>
          <p:spPr bwMode="auto">
            <a:xfrm>
              <a:off x="1057" y="3152"/>
              <a:ext cx="133" cy="101"/>
            </a:xfrm>
            <a:prstGeom prst="rect">
              <a:avLst/>
            </a:prstGeom>
            <a:solidFill>
              <a:srgbClr val="FF66CC"/>
            </a:solidFill>
            <a:ln w="11113">
              <a:solidFill>
                <a:srgbClr val="000000"/>
              </a:solidFill>
              <a:miter lim="800000"/>
              <a:headEnd/>
              <a:tailEnd/>
            </a:ln>
          </p:spPr>
          <p:txBody>
            <a:bodyPr/>
            <a:lstStyle/>
            <a:p>
              <a:endParaRPr lang="en-GB"/>
            </a:p>
          </p:txBody>
        </p:sp>
        <p:sp>
          <p:nvSpPr>
            <p:cNvPr id="107527" name="Rectangle 7">
              <a:extLst>
                <a:ext uri="{FF2B5EF4-FFF2-40B4-BE49-F238E27FC236}">
                  <a16:creationId xmlns:a16="http://schemas.microsoft.com/office/drawing/2014/main" id="{9344E3A0-B8DF-4DD8-BC44-A91A9FBD1FDD}"/>
                </a:ext>
              </a:extLst>
            </p:cNvPr>
            <p:cNvSpPr>
              <a:spLocks noChangeArrowheads="1"/>
            </p:cNvSpPr>
            <p:nvPr/>
          </p:nvSpPr>
          <p:spPr bwMode="auto">
            <a:xfrm>
              <a:off x="1234" y="3125"/>
              <a:ext cx="6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1">
                  <a:solidFill>
                    <a:srgbClr val="000000"/>
                  </a:solidFill>
                </a:rPr>
                <a:t>Cell Basket</a:t>
              </a:r>
              <a:endParaRPr lang="en-US" altLang="en-US" sz="1600"/>
            </a:p>
          </p:txBody>
        </p:sp>
        <p:sp>
          <p:nvSpPr>
            <p:cNvPr id="107528" name="Rectangle 8">
              <a:extLst>
                <a:ext uri="{FF2B5EF4-FFF2-40B4-BE49-F238E27FC236}">
                  <a16:creationId xmlns:a16="http://schemas.microsoft.com/office/drawing/2014/main" id="{03B37538-EEB6-44E9-A59E-F7CC746993DA}"/>
                </a:ext>
              </a:extLst>
            </p:cNvPr>
            <p:cNvSpPr>
              <a:spLocks noChangeArrowheads="1"/>
            </p:cNvSpPr>
            <p:nvPr/>
          </p:nvSpPr>
          <p:spPr bwMode="auto">
            <a:xfrm>
              <a:off x="2207" y="3170"/>
              <a:ext cx="115" cy="89"/>
            </a:xfrm>
            <a:prstGeom prst="rect">
              <a:avLst/>
            </a:prstGeom>
            <a:solidFill>
              <a:srgbClr val="FF0000"/>
            </a:solidFill>
            <a:ln w="11113">
              <a:solidFill>
                <a:srgbClr val="000000"/>
              </a:solidFill>
              <a:miter lim="800000"/>
              <a:headEnd/>
              <a:tailEnd/>
            </a:ln>
          </p:spPr>
          <p:txBody>
            <a:bodyPr/>
            <a:lstStyle/>
            <a:p>
              <a:endParaRPr lang="en-GB"/>
            </a:p>
          </p:txBody>
        </p:sp>
        <p:sp>
          <p:nvSpPr>
            <p:cNvPr id="107529" name="Rectangle 9">
              <a:extLst>
                <a:ext uri="{FF2B5EF4-FFF2-40B4-BE49-F238E27FC236}">
                  <a16:creationId xmlns:a16="http://schemas.microsoft.com/office/drawing/2014/main" id="{A904A266-2B26-4D83-B497-DEAF92242D3E}"/>
                </a:ext>
              </a:extLst>
            </p:cNvPr>
            <p:cNvSpPr>
              <a:spLocks noChangeArrowheads="1"/>
            </p:cNvSpPr>
            <p:nvPr/>
          </p:nvSpPr>
          <p:spPr bwMode="auto">
            <a:xfrm>
              <a:off x="2374" y="3140"/>
              <a:ext cx="7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1">
                  <a:solidFill>
                    <a:srgbClr val="000000"/>
                  </a:solidFill>
                </a:rPr>
                <a:t>Fixed Basket</a:t>
              </a:r>
              <a:endParaRPr lang="en-US" altLang="en-US" sz="1600"/>
            </a:p>
          </p:txBody>
        </p:sp>
        <p:sp>
          <p:nvSpPr>
            <p:cNvPr id="107530" name="Rectangle 10">
              <a:extLst>
                <a:ext uri="{FF2B5EF4-FFF2-40B4-BE49-F238E27FC236}">
                  <a16:creationId xmlns:a16="http://schemas.microsoft.com/office/drawing/2014/main" id="{D2D3A7F7-6450-4804-9652-E4EAFF201ED1}"/>
                </a:ext>
              </a:extLst>
            </p:cNvPr>
            <p:cNvSpPr>
              <a:spLocks noChangeArrowheads="1"/>
            </p:cNvSpPr>
            <p:nvPr/>
          </p:nvSpPr>
          <p:spPr bwMode="auto">
            <a:xfrm>
              <a:off x="4075" y="3010"/>
              <a:ext cx="13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000" b="1">
                  <a:solidFill>
                    <a:srgbClr val="000000"/>
                  </a:solidFill>
                </a:rPr>
                <a:t>(ITU WTI 2004 Report: Data for 2003)</a:t>
              </a:r>
              <a:endParaRPr lang="en-US" altLang="en-US" sz="1000"/>
            </a:p>
          </p:txBody>
        </p:sp>
        <p:sp>
          <p:nvSpPr>
            <p:cNvPr id="107531" name="Text Box 11">
              <a:extLst>
                <a:ext uri="{FF2B5EF4-FFF2-40B4-BE49-F238E27FC236}">
                  <a16:creationId xmlns:a16="http://schemas.microsoft.com/office/drawing/2014/main" id="{2FC37CCA-46B8-4141-80A5-0153C2DFF069}"/>
                </a:ext>
              </a:extLst>
            </p:cNvPr>
            <p:cNvSpPr txBox="1">
              <a:spLocks noChangeArrowheads="1"/>
            </p:cNvSpPr>
            <p:nvPr/>
          </p:nvSpPr>
          <p:spPr bwMode="auto">
            <a:xfrm>
              <a:off x="1479" y="762"/>
              <a:ext cx="3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1" i="1">
                  <a:solidFill>
                    <a:srgbClr val="000000"/>
                  </a:solidFill>
                </a:rPr>
                <a:t>Chart 9:Telecommunication User Prices (2003)</a:t>
              </a:r>
            </a:p>
          </p:txBody>
        </p:sp>
        <p:sp>
          <p:nvSpPr>
            <p:cNvPr id="107532" name="Text Box 12">
              <a:extLst>
                <a:ext uri="{FF2B5EF4-FFF2-40B4-BE49-F238E27FC236}">
                  <a16:creationId xmlns:a16="http://schemas.microsoft.com/office/drawing/2014/main" id="{0446F55D-4E53-4C95-8A76-82F69E129223}"/>
                </a:ext>
              </a:extLst>
            </p:cNvPr>
            <p:cNvSpPr txBox="1">
              <a:spLocks noChangeArrowheads="1"/>
            </p:cNvSpPr>
            <p:nvPr/>
          </p:nvSpPr>
          <p:spPr bwMode="auto">
            <a:xfrm rot="-5400000">
              <a:off x="-389" y="1805"/>
              <a:ext cx="2276" cy="198"/>
            </a:xfrm>
            <a:prstGeom prst="rect">
              <a:avLst/>
            </a:prstGeom>
            <a:solidFill>
              <a:srgbClr val="5F5F5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solidFill>
                    <a:srgbClr val="EAEAEA"/>
                  </a:solidFill>
                </a:rPr>
                <a:t>Monthly Prices (Rental + 10 hour basket)</a:t>
              </a:r>
            </a:p>
          </p:txBody>
        </p:sp>
        <p:sp>
          <p:nvSpPr>
            <p:cNvPr id="107533" name="Freeform 13">
              <a:extLst>
                <a:ext uri="{FF2B5EF4-FFF2-40B4-BE49-F238E27FC236}">
                  <a16:creationId xmlns:a16="http://schemas.microsoft.com/office/drawing/2014/main" id="{24526EA9-8634-430C-9FA4-1E6A22C93621}"/>
                </a:ext>
              </a:extLst>
            </p:cNvPr>
            <p:cNvSpPr>
              <a:spLocks/>
            </p:cNvSpPr>
            <p:nvPr/>
          </p:nvSpPr>
          <p:spPr bwMode="auto">
            <a:xfrm>
              <a:off x="1183" y="2533"/>
              <a:ext cx="4260" cy="45"/>
            </a:xfrm>
            <a:custGeom>
              <a:avLst/>
              <a:gdLst>
                <a:gd name="T0" fmla="*/ 0 w 4252"/>
                <a:gd name="T1" fmla="*/ 76 h 76"/>
                <a:gd name="T2" fmla="*/ 100 w 4252"/>
                <a:gd name="T3" fmla="*/ 0 h 76"/>
                <a:gd name="T4" fmla="*/ 4252 w 4252"/>
                <a:gd name="T5" fmla="*/ 0 h 76"/>
                <a:gd name="T6" fmla="*/ 4152 w 4252"/>
                <a:gd name="T7" fmla="*/ 76 h 76"/>
                <a:gd name="T8" fmla="*/ 0 w 4252"/>
                <a:gd name="T9" fmla="*/ 76 h 76"/>
              </a:gdLst>
              <a:ahLst/>
              <a:cxnLst>
                <a:cxn ang="0">
                  <a:pos x="T0" y="T1"/>
                </a:cxn>
                <a:cxn ang="0">
                  <a:pos x="T2" y="T3"/>
                </a:cxn>
                <a:cxn ang="0">
                  <a:pos x="T4" y="T5"/>
                </a:cxn>
                <a:cxn ang="0">
                  <a:pos x="T6" y="T7"/>
                </a:cxn>
                <a:cxn ang="0">
                  <a:pos x="T8" y="T9"/>
                </a:cxn>
              </a:cxnLst>
              <a:rect l="0" t="0" r="r" b="b"/>
              <a:pathLst>
                <a:path w="4252" h="76">
                  <a:moveTo>
                    <a:pt x="0" y="76"/>
                  </a:moveTo>
                  <a:lnTo>
                    <a:pt x="100" y="0"/>
                  </a:lnTo>
                  <a:lnTo>
                    <a:pt x="4252" y="0"/>
                  </a:lnTo>
                  <a:lnTo>
                    <a:pt x="4152" y="76"/>
                  </a:lnTo>
                  <a:lnTo>
                    <a:pt x="0" y="7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34" name="Freeform 14">
              <a:extLst>
                <a:ext uri="{FF2B5EF4-FFF2-40B4-BE49-F238E27FC236}">
                  <a16:creationId xmlns:a16="http://schemas.microsoft.com/office/drawing/2014/main" id="{B6F12B89-2EE7-4E50-9FDB-A4772D741785}"/>
                </a:ext>
              </a:extLst>
            </p:cNvPr>
            <p:cNvSpPr>
              <a:spLocks/>
            </p:cNvSpPr>
            <p:nvPr/>
          </p:nvSpPr>
          <p:spPr bwMode="auto">
            <a:xfrm>
              <a:off x="1183" y="993"/>
              <a:ext cx="80" cy="1585"/>
            </a:xfrm>
            <a:custGeom>
              <a:avLst/>
              <a:gdLst>
                <a:gd name="T0" fmla="*/ 0 w 100"/>
                <a:gd name="T1" fmla="*/ 2442 h 2442"/>
                <a:gd name="T2" fmla="*/ 0 w 100"/>
                <a:gd name="T3" fmla="*/ 77 h 2442"/>
                <a:gd name="T4" fmla="*/ 100 w 100"/>
                <a:gd name="T5" fmla="*/ 0 h 2442"/>
                <a:gd name="T6" fmla="*/ 100 w 100"/>
                <a:gd name="T7" fmla="*/ 2366 h 2442"/>
                <a:gd name="T8" fmla="*/ 0 w 100"/>
                <a:gd name="T9" fmla="*/ 2442 h 2442"/>
              </a:gdLst>
              <a:ahLst/>
              <a:cxnLst>
                <a:cxn ang="0">
                  <a:pos x="T0" y="T1"/>
                </a:cxn>
                <a:cxn ang="0">
                  <a:pos x="T2" y="T3"/>
                </a:cxn>
                <a:cxn ang="0">
                  <a:pos x="T4" y="T5"/>
                </a:cxn>
                <a:cxn ang="0">
                  <a:pos x="T6" y="T7"/>
                </a:cxn>
                <a:cxn ang="0">
                  <a:pos x="T8" y="T9"/>
                </a:cxn>
              </a:cxnLst>
              <a:rect l="0" t="0" r="r" b="b"/>
              <a:pathLst>
                <a:path w="100" h="2442">
                  <a:moveTo>
                    <a:pt x="0" y="2442"/>
                  </a:moveTo>
                  <a:lnTo>
                    <a:pt x="0" y="77"/>
                  </a:lnTo>
                  <a:lnTo>
                    <a:pt x="100" y="0"/>
                  </a:lnTo>
                  <a:lnTo>
                    <a:pt x="100" y="2366"/>
                  </a:lnTo>
                  <a:lnTo>
                    <a:pt x="0" y="244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35" name="Rectangle 15">
              <a:extLst>
                <a:ext uri="{FF2B5EF4-FFF2-40B4-BE49-F238E27FC236}">
                  <a16:creationId xmlns:a16="http://schemas.microsoft.com/office/drawing/2014/main" id="{6FF40BD5-653B-417C-9FB1-7D13623A3B89}"/>
                </a:ext>
              </a:extLst>
            </p:cNvPr>
            <p:cNvSpPr>
              <a:spLocks noChangeArrowheads="1"/>
            </p:cNvSpPr>
            <p:nvPr/>
          </p:nvSpPr>
          <p:spPr bwMode="auto">
            <a:xfrm>
              <a:off x="1263" y="993"/>
              <a:ext cx="4177" cy="153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7536" name="Freeform 16">
              <a:extLst>
                <a:ext uri="{FF2B5EF4-FFF2-40B4-BE49-F238E27FC236}">
                  <a16:creationId xmlns:a16="http://schemas.microsoft.com/office/drawing/2014/main" id="{1FD8882D-3C92-40D5-BB0B-B792E2DBC042}"/>
                </a:ext>
              </a:extLst>
            </p:cNvPr>
            <p:cNvSpPr>
              <a:spLocks/>
            </p:cNvSpPr>
            <p:nvPr/>
          </p:nvSpPr>
          <p:spPr bwMode="auto">
            <a:xfrm>
              <a:off x="1183" y="2529"/>
              <a:ext cx="3416" cy="49"/>
            </a:xfrm>
            <a:custGeom>
              <a:avLst/>
              <a:gdLst>
                <a:gd name="T0" fmla="*/ 0 w 2214"/>
                <a:gd name="T1" fmla="*/ 40 h 40"/>
                <a:gd name="T2" fmla="*/ 52 w 2214"/>
                <a:gd name="T3" fmla="*/ 0 h 40"/>
                <a:gd name="T4" fmla="*/ 2214 w 2214"/>
                <a:gd name="T5" fmla="*/ 0 h 40"/>
              </a:gdLst>
              <a:ahLst/>
              <a:cxnLst>
                <a:cxn ang="0">
                  <a:pos x="T0" y="T1"/>
                </a:cxn>
                <a:cxn ang="0">
                  <a:pos x="T2" y="T3"/>
                </a:cxn>
                <a:cxn ang="0">
                  <a:pos x="T4" y="T5"/>
                </a:cxn>
              </a:cxnLst>
              <a:rect l="0" t="0" r="r" b="b"/>
              <a:pathLst>
                <a:path w="2214" h="40">
                  <a:moveTo>
                    <a:pt x="0" y="40"/>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37" name="Freeform 17">
              <a:extLst>
                <a:ext uri="{FF2B5EF4-FFF2-40B4-BE49-F238E27FC236}">
                  <a16:creationId xmlns:a16="http://schemas.microsoft.com/office/drawing/2014/main" id="{91B937B2-E72D-457E-99F3-18E94D97FB2A}"/>
                </a:ext>
              </a:extLst>
            </p:cNvPr>
            <p:cNvSpPr>
              <a:spLocks/>
            </p:cNvSpPr>
            <p:nvPr/>
          </p:nvSpPr>
          <p:spPr bwMode="auto">
            <a:xfrm>
              <a:off x="1183" y="2357"/>
              <a:ext cx="4257" cy="68"/>
            </a:xfrm>
            <a:custGeom>
              <a:avLst/>
              <a:gdLst>
                <a:gd name="T0" fmla="*/ 0 w 2214"/>
                <a:gd name="T1" fmla="*/ 40 h 40"/>
                <a:gd name="T2" fmla="*/ 52 w 2214"/>
                <a:gd name="T3" fmla="*/ 0 h 40"/>
                <a:gd name="T4" fmla="*/ 2214 w 2214"/>
                <a:gd name="T5" fmla="*/ 0 h 40"/>
              </a:gdLst>
              <a:ahLst/>
              <a:cxnLst>
                <a:cxn ang="0">
                  <a:pos x="T0" y="T1"/>
                </a:cxn>
                <a:cxn ang="0">
                  <a:pos x="T2" y="T3"/>
                </a:cxn>
                <a:cxn ang="0">
                  <a:pos x="T4" y="T5"/>
                </a:cxn>
              </a:cxnLst>
              <a:rect l="0" t="0" r="r" b="b"/>
              <a:pathLst>
                <a:path w="2214" h="40">
                  <a:moveTo>
                    <a:pt x="0" y="40"/>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38" name="Freeform 18">
              <a:extLst>
                <a:ext uri="{FF2B5EF4-FFF2-40B4-BE49-F238E27FC236}">
                  <a16:creationId xmlns:a16="http://schemas.microsoft.com/office/drawing/2014/main" id="{EEF20CCC-0892-431B-BDE7-4F49D4B7AD86}"/>
                </a:ext>
              </a:extLst>
            </p:cNvPr>
            <p:cNvSpPr>
              <a:spLocks/>
            </p:cNvSpPr>
            <p:nvPr/>
          </p:nvSpPr>
          <p:spPr bwMode="auto">
            <a:xfrm>
              <a:off x="1183" y="2222"/>
              <a:ext cx="4220" cy="117"/>
            </a:xfrm>
            <a:custGeom>
              <a:avLst/>
              <a:gdLst>
                <a:gd name="T0" fmla="*/ 0 w 2214"/>
                <a:gd name="T1" fmla="*/ 40 h 40"/>
                <a:gd name="T2" fmla="*/ 52 w 2214"/>
                <a:gd name="T3" fmla="*/ 0 h 40"/>
                <a:gd name="T4" fmla="*/ 2214 w 2214"/>
                <a:gd name="T5" fmla="*/ 0 h 40"/>
              </a:gdLst>
              <a:ahLst/>
              <a:cxnLst>
                <a:cxn ang="0">
                  <a:pos x="T0" y="T1"/>
                </a:cxn>
                <a:cxn ang="0">
                  <a:pos x="T2" y="T3"/>
                </a:cxn>
                <a:cxn ang="0">
                  <a:pos x="T4" y="T5"/>
                </a:cxn>
              </a:cxnLst>
              <a:rect l="0" t="0" r="r" b="b"/>
              <a:pathLst>
                <a:path w="2214" h="40">
                  <a:moveTo>
                    <a:pt x="0" y="40"/>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39" name="Freeform 19">
              <a:extLst>
                <a:ext uri="{FF2B5EF4-FFF2-40B4-BE49-F238E27FC236}">
                  <a16:creationId xmlns:a16="http://schemas.microsoft.com/office/drawing/2014/main" id="{11BD48FA-AF03-4268-9C52-389F2A31E492}"/>
                </a:ext>
              </a:extLst>
            </p:cNvPr>
            <p:cNvSpPr>
              <a:spLocks/>
            </p:cNvSpPr>
            <p:nvPr/>
          </p:nvSpPr>
          <p:spPr bwMode="auto">
            <a:xfrm>
              <a:off x="1183" y="2069"/>
              <a:ext cx="4220" cy="112"/>
            </a:xfrm>
            <a:custGeom>
              <a:avLst/>
              <a:gdLst>
                <a:gd name="T0" fmla="*/ 0 w 2214"/>
                <a:gd name="T1" fmla="*/ 39 h 39"/>
                <a:gd name="T2" fmla="*/ 52 w 2214"/>
                <a:gd name="T3" fmla="*/ 0 h 39"/>
                <a:gd name="T4" fmla="*/ 2214 w 2214"/>
                <a:gd name="T5" fmla="*/ 0 h 39"/>
              </a:gdLst>
              <a:ahLst/>
              <a:cxnLst>
                <a:cxn ang="0">
                  <a:pos x="T0" y="T1"/>
                </a:cxn>
                <a:cxn ang="0">
                  <a:pos x="T2" y="T3"/>
                </a:cxn>
                <a:cxn ang="0">
                  <a:pos x="T4" y="T5"/>
                </a:cxn>
              </a:cxnLst>
              <a:rect l="0" t="0" r="r" b="b"/>
              <a:pathLst>
                <a:path w="2214" h="39">
                  <a:moveTo>
                    <a:pt x="0" y="39"/>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40" name="Freeform 20">
              <a:extLst>
                <a:ext uri="{FF2B5EF4-FFF2-40B4-BE49-F238E27FC236}">
                  <a16:creationId xmlns:a16="http://schemas.microsoft.com/office/drawing/2014/main" id="{51F9A6A9-E420-4721-A742-F2A8FA84ABFD}"/>
                </a:ext>
              </a:extLst>
            </p:cNvPr>
            <p:cNvSpPr>
              <a:spLocks/>
            </p:cNvSpPr>
            <p:nvPr/>
          </p:nvSpPr>
          <p:spPr bwMode="auto">
            <a:xfrm>
              <a:off x="1183" y="1914"/>
              <a:ext cx="4220" cy="117"/>
            </a:xfrm>
            <a:custGeom>
              <a:avLst/>
              <a:gdLst>
                <a:gd name="T0" fmla="*/ 0 w 2214"/>
                <a:gd name="T1" fmla="*/ 40 h 40"/>
                <a:gd name="T2" fmla="*/ 52 w 2214"/>
                <a:gd name="T3" fmla="*/ 0 h 40"/>
                <a:gd name="T4" fmla="*/ 2214 w 2214"/>
                <a:gd name="T5" fmla="*/ 0 h 40"/>
              </a:gdLst>
              <a:ahLst/>
              <a:cxnLst>
                <a:cxn ang="0">
                  <a:pos x="T0" y="T1"/>
                </a:cxn>
                <a:cxn ang="0">
                  <a:pos x="T2" y="T3"/>
                </a:cxn>
                <a:cxn ang="0">
                  <a:pos x="T4" y="T5"/>
                </a:cxn>
              </a:cxnLst>
              <a:rect l="0" t="0" r="r" b="b"/>
              <a:pathLst>
                <a:path w="2214" h="40">
                  <a:moveTo>
                    <a:pt x="0" y="40"/>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41" name="Freeform 21">
              <a:extLst>
                <a:ext uri="{FF2B5EF4-FFF2-40B4-BE49-F238E27FC236}">
                  <a16:creationId xmlns:a16="http://schemas.microsoft.com/office/drawing/2014/main" id="{36D9642A-ECCD-4DFB-842A-C3985012AE48}"/>
                </a:ext>
              </a:extLst>
            </p:cNvPr>
            <p:cNvSpPr>
              <a:spLocks/>
            </p:cNvSpPr>
            <p:nvPr/>
          </p:nvSpPr>
          <p:spPr bwMode="auto">
            <a:xfrm>
              <a:off x="1183" y="1761"/>
              <a:ext cx="4220" cy="117"/>
            </a:xfrm>
            <a:custGeom>
              <a:avLst/>
              <a:gdLst>
                <a:gd name="T0" fmla="*/ 0 w 2214"/>
                <a:gd name="T1" fmla="*/ 40 h 40"/>
                <a:gd name="T2" fmla="*/ 52 w 2214"/>
                <a:gd name="T3" fmla="*/ 0 h 40"/>
                <a:gd name="T4" fmla="*/ 2214 w 2214"/>
                <a:gd name="T5" fmla="*/ 0 h 40"/>
              </a:gdLst>
              <a:ahLst/>
              <a:cxnLst>
                <a:cxn ang="0">
                  <a:pos x="T0" y="T1"/>
                </a:cxn>
                <a:cxn ang="0">
                  <a:pos x="T2" y="T3"/>
                </a:cxn>
                <a:cxn ang="0">
                  <a:pos x="T4" y="T5"/>
                </a:cxn>
              </a:cxnLst>
              <a:rect l="0" t="0" r="r" b="b"/>
              <a:pathLst>
                <a:path w="2214" h="40">
                  <a:moveTo>
                    <a:pt x="0" y="40"/>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42" name="Freeform 22">
              <a:extLst>
                <a:ext uri="{FF2B5EF4-FFF2-40B4-BE49-F238E27FC236}">
                  <a16:creationId xmlns:a16="http://schemas.microsoft.com/office/drawing/2014/main" id="{9D2832C0-2B3A-4E2F-BD72-15CFCD72400D}"/>
                </a:ext>
              </a:extLst>
            </p:cNvPr>
            <p:cNvSpPr>
              <a:spLocks/>
            </p:cNvSpPr>
            <p:nvPr/>
          </p:nvSpPr>
          <p:spPr bwMode="auto">
            <a:xfrm>
              <a:off x="1183" y="1608"/>
              <a:ext cx="4220" cy="117"/>
            </a:xfrm>
            <a:custGeom>
              <a:avLst/>
              <a:gdLst>
                <a:gd name="T0" fmla="*/ 0 w 2214"/>
                <a:gd name="T1" fmla="*/ 40 h 40"/>
                <a:gd name="T2" fmla="*/ 52 w 2214"/>
                <a:gd name="T3" fmla="*/ 0 h 40"/>
                <a:gd name="T4" fmla="*/ 2214 w 2214"/>
                <a:gd name="T5" fmla="*/ 0 h 40"/>
              </a:gdLst>
              <a:ahLst/>
              <a:cxnLst>
                <a:cxn ang="0">
                  <a:pos x="T0" y="T1"/>
                </a:cxn>
                <a:cxn ang="0">
                  <a:pos x="T2" y="T3"/>
                </a:cxn>
                <a:cxn ang="0">
                  <a:pos x="T4" y="T5"/>
                </a:cxn>
              </a:cxnLst>
              <a:rect l="0" t="0" r="r" b="b"/>
              <a:pathLst>
                <a:path w="2214" h="40">
                  <a:moveTo>
                    <a:pt x="0" y="40"/>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43" name="Freeform 23">
              <a:extLst>
                <a:ext uri="{FF2B5EF4-FFF2-40B4-BE49-F238E27FC236}">
                  <a16:creationId xmlns:a16="http://schemas.microsoft.com/office/drawing/2014/main" id="{B13D11D5-C225-41E1-8DA4-2DE68D27A3E1}"/>
                </a:ext>
              </a:extLst>
            </p:cNvPr>
            <p:cNvSpPr>
              <a:spLocks/>
            </p:cNvSpPr>
            <p:nvPr/>
          </p:nvSpPr>
          <p:spPr bwMode="auto">
            <a:xfrm>
              <a:off x="1183" y="1455"/>
              <a:ext cx="4220" cy="112"/>
            </a:xfrm>
            <a:custGeom>
              <a:avLst/>
              <a:gdLst>
                <a:gd name="T0" fmla="*/ 0 w 2214"/>
                <a:gd name="T1" fmla="*/ 39 h 39"/>
                <a:gd name="T2" fmla="*/ 52 w 2214"/>
                <a:gd name="T3" fmla="*/ 0 h 39"/>
                <a:gd name="T4" fmla="*/ 2214 w 2214"/>
                <a:gd name="T5" fmla="*/ 0 h 39"/>
              </a:gdLst>
              <a:ahLst/>
              <a:cxnLst>
                <a:cxn ang="0">
                  <a:pos x="T0" y="T1"/>
                </a:cxn>
                <a:cxn ang="0">
                  <a:pos x="T2" y="T3"/>
                </a:cxn>
                <a:cxn ang="0">
                  <a:pos x="T4" y="T5"/>
                </a:cxn>
              </a:cxnLst>
              <a:rect l="0" t="0" r="r" b="b"/>
              <a:pathLst>
                <a:path w="2214" h="39">
                  <a:moveTo>
                    <a:pt x="0" y="39"/>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44" name="Freeform 24">
              <a:extLst>
                <a:ext uri="{FF2B5EF4-FFF2-40B4-BE49-F238E27FC236}">
                  <a16:creationId xmlns:a16="http://schemas.microsoft.com/office/drawing/2014/main" id="{F9EE7E78-36F0-4D6E-87D4-D451D81472DE}"/>
                </a:ext>
              </a:extLst>
            </p:cNvPr>
            <p:cNvSpPr>
              <a:spLocks/>
            </p:cNvSpPr>
            <p:nvPr/>
          </p:nvSpPr>
          <p:spPr bwMode="auto">
            <a:xfrm>
              <a:off x="1183" y="1299"/>
              <a:ext cx="4220" cy="117"/>
            </a:xfrm>
            <a:custGeom>
              <a:avLst/>
              <a:gdLst>
                <a:gd name="T0" fmla="*/ 0 w 2214"/>
                <a:gd name="T1" fmla="*/ 40 h 40"/>
                <a:gd name="T2" fmla="*/ 52 w 2214"/>
                <a:gd name="T3" fmla="*/ 0 h 40"/>
                <a:gd name="T4" fmla="*/ 2214 w 2214"/>
                <a:gd name="T5" fmla="*/ 0 h 40"/>
              </a:gdLst>
              <a:ahLst/>
              <a:cxnLst>
                <a:cxn ang="0">
                  <a:pos x="T0" y="T1"/>
                </a:cxn>
                <a:cxn ang="0">
                  <a:pos x="T2" y="T3"/>
                </a:cxn>
                <a:cxn ang="0">
                  <a:pos x="T4" y="T5"/>
                </a:cxn>
              </a:cxnLst>
              <a:rect l="0" t="0" r="r" b="b"/>
              <a:pathLst>
                <a:path w="2214" h="40">
                  <a:moveTo>
                    <a:pt x="0" y="40"/>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45" name="Freeform 25">
              <a:extLst>
                <a:ext uri="{FF2B5EF4-FFF2-40B4-BE49-F238E27FC236}">
                  <a16:creationId xmlns:a16="http://schemas.microsoft.com/office/drawing/2014/main" id="{B1B7D10F-EB6C-4818-B55F-D78D823745B1}"/>
                </a:ext>
              </a:extLst>
            </p:cNvPr>
            <p:cNvSpPr>
              <a:spLocks/>
            </p:cNvSpPr>
            <p:nvPr/>
          </p:nvSpPr>
          <p:spPr bwMode="auto">
            <a:xfrm>
              <a:off x="1183" y="1146"/>
              <a:ext cx="4220" cy="117"/>
            </a:xfrm>
            <a:custGeom>
              <a:avLst/>
              <a:gdLst>
                <a:gd name="T0" fmla="*/ 0 w 2214"/>
                <a:gd name="T1" fmla="*/ 40 h 40"/>
                <a:gd name="T2" fmla="*/ 52 w 2214"/>
                <a:gd name="T3" fmla="*/ 0 h 40"/>
                <a:gd name="T4" fmla="*/ 2214 w 2214"/>
                <a:gd name="T5" fmla="*/ 0 h 40"/>
              </a:gdLst>
              <a:ahLst/>
              <a:cxnLst>
                <a:cxn ang="0">
                  <a:pos x="T0" y="T1"/>
                </a:cxn>
                <a:cxn ang="0">
                  <a:pos x="T2" y="T3"/>
                </a:cxn>
                <a:cxn ang="0">
                  <a:pos x="T4" y="T5"/>
                </a:cxn>
              </a:cxnLst>
              <a:rect l="0" t="0" r="r" b="b"/>
              <a:pathLst>
                <a:path w="2214" h="40">
                  <a:moveTo>
                    <a:pt x="0" y="40"/>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46" name="Freeform 26">
              <a:extLst>
                <a:ext uri="{FF2B5EF4-FFF2-40B4-BE49-F238E27FC236}">
                  <a16:creationId xmlns:a16="http://schemas.microsoft.com/office/drawing/2014/main" id="{7B13FB3D-AA61-4436-834E-603345CD4966}"/>
                </a:ext>
              </a:extLst>
            </p:cNvPr>
            <p:cNvSpPr>
              <a:spLocks/>
            </p:cNvSpPr>
            <p:nvPr/>
          </p:nvSpPr>
          <p:spPr bwMode="auto">
            <a:xfrm>
              <a:off x="1183" y="993"/>
              <a:ext cx="3416" cy="50"/>
            </a:xfrm>
            <a:custGeom>
              <a:avLst/>
              <a:gdLst>
                <a:gd name="T0" fmla="*/ 0 w 2214"/>
                <a:gd name="T1" fmla="*/ 40 h 40"/>
                <a:gd name="T2" fmla="*/ 52 w 2214"/>
                <a:gd name="T3" fmla="*/ 0 h 40"/>
                <a:gd name="T4" fmla="*/ 2214 w 2214"/>
                <a:gd name="T5" fmla="*/ 0 h 40"/>
              </a:gdLst>
              <a:ahLst/>
              <a:cxnLst>
                <a:cxn ang="0">
                  <a:pos x="T0" y="T1"/>
                </a:cxn>
                <a:cxn ang="0">
                  <a:pos x="T2" y="T3"/>
                </a:cxn>
                <a:cxn ang="0">
                  <a:pos x="T4" y="T5"/>
                </a:cxn>
              </a:cxnLst>
              <a:rect l="0" t="0" r="r" b="b"/>
              <a:pathLst>
                <a:path w="2214" h="40">
                  <a:moveTo>
                    <a:pt x="0" y="40"/>
                  </a:moveTo>
                  <a:lnTo>
                    <a:pt x="52" y="0"/>
                  </a:lnTo>
                  <a:lnTo>
                    <a:pt x="221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47" name="Freeform 27">
              <a:extLst>
                <a:ext uri="{FF2B5EF4-FFF2-40B4-BE49-F238E27FC236}">
                  <a16:creationId xmlns:a16="http://schemas.microsoft.com/office/drawing/2014/main" id="{E915EF5F-7F4A-45E0-BA98-75E3314209B0}"/>
                </a:ext>
              </a:extLst>
            </p:cNvPr>
            <p:cNvSpPr>
              <a:spLocks/>
            </p:cNvSpPr>
            <p:nvPr/>
          </p:nvSpPr>
          <p:spPr bwMode="auto">
            <a:xfrm>
              <a:off x="1183" y="2529"/>
              <a:ext cx="3416" cy="49"/>
            </a:xfrm>
            <a:custGeom>
              <a:avLst/>
              <a:gdLst>
                <a:gd name="T0" fmla="*/ 4252 w 4252"/>
                <a:gd name="T1" fmla="*/ 0 h 76"/>
                <a:gd name="T2" fmla="*/ 4152 w 4252"/>
                <a:gd name="T3" fmla="*/ 76 h 76"/>
                <a:gd name="T4" fmla="*/ 0 w 4252"/>
                <a:gd name="T5" fmla="*/ 76 h 76"/>
                <a:gd name="T6" fmla="*/ 100 w 4252"/>
                <a:gd name="T7" fmla="*/ 0 h 76"/>
                <a:gd name="T8" fmla="*/ 4252 w 4252"/>
                <a:gd name="T9" fmla="*/ 0 h 76"/>
              </a:gdLst>
              <a:ahLst/>
              <a:cxnLst>
                <a:cxn ang="0">
                  <a:pos x="T0" y="T1"/>
                </a:cxn>
                <a:cxn ang="0">
                  <a:pos x="T2" y="T3"/>
                </a:cxn>
                <a:cxn ang="0">
                  <a:pos x="T4" y="T5"/>
                </a:cxn>
                <a:cxn ang="0">
                  <a:pos x="T6" y="T7"/>
                </a:cxn>
                <a:cxn ang="0">
                  <a:pos x="T8" y="T9"/>
                </a:cxn>
              </a:cxnLst>
              <a:rect l="0" t="0" r="r" b="b"/>
              <a:pathLst>
                <a:path w="4252" h="76">
                  <a:moveTo>
                    <a:pt x="4252" y="0"/>
                  </a:moveTo>
                  <a:lnTo>
                    <a:pt x="4152" y="76"/>
                  </a:lnTo>
                  <a:lnTo>
                    <a:pt x="0" y="76"/>
                  </a:lnTo>
                  <a:lnTo>
                    <a:pt x="100" y="0"/>
                  </a:lnTo>
                  <a:lnTo>
                    <a:pt x="4252"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48" name="Freeform 28">
              <a:extLst>
                <a:ext uri="{FF2B5EF4-FFF2-40B4-BE49-F238E27FC236}">
                  <a16:creationId xmlns:a16="http://schemas.microsoft.com/office/drawing/2014/main" id="{810DE98B-DA06-4462-8D6A-60F3E76F09BE}"/>
                </a:ext>
              </a:extLst>
            </p:cNvPr>
            <p:cNvSpPr>
              <a:spLocks/>
            </p:cNvSpPr>
            <p:nvPr/>
          </p:nvSpPr>
          <p:spPr bwMode="auto">
            <a:xfrm>
              <a:off x="1183" y="993"/>
              <a:ext cx="80" cy="1585"/>
            </a:xfrm>
            <a:custGeom>
              <a:avLst/>
              <a:gdLst>
                <a:gd name="T0" fmla="*/ 0 w 100"/>
                <a:gd name="T1" fmla="*/ 2442 h 2442"/>
                <a:gd name="T2" fmla="*/ 0 w 100"/>
                <a:gd name="T3" fmla="*/ 77 h 2442"/>
                <a:gd name="T4" fmla="*/ 100 w 100"/>
                <a:gd name="T5" fmla="*/ 0 h 2442"/>
                <a:gd name="T6" fmla="*/ 100 w 100"/>
                <a:gd name="T7" fmla="*/ 2366 h 2442"/>
                <a:gd name="T8" fmla="*/ 0 w 100"/>
                <a:gd name="T9" fmla="*/ 2442 h 2442"/>
              </a:gdLst>
              <a:ahLst/>
              <a:cxnLst>
                <a:cxn ang="0">
                  <a:pos x="T0" y="T1"/>
                </a:cxn>
                <a:cxn ang="0">
                  <a:pos x="T2" y="T3"/>
                </a:cxn>
                <a:cxn ang="0">
                  <a:pos x="T4" y="T5"/>
                </a:cxn>
                <a:cxn ang="0">
                  <a:pos x="T6" y="T7"/>
                </a:cxn>
                <a:cxn ang="0">
                  <a:pos x="T8" y="T9"/>
                </a:cxn>
              </a:cxnLst>
              <a:rect l="0" t="0" r="r" b="b"/>
              <a:pathLst>
                <a:path w="100" h="2442">
                  <a:moveTo>
                    <a:pt x="0" y="2442"/>
                  </a:moveTo>
                  <a:lnTo>
                    <a:pt x="0" y="77"/>
                  </a:lnTo>
                  <a:lnTo>
                    <a:pt x="100" y="0"/>
                  </a:lnTo>
                  <a:lnTo>
                    <a:pt x="100" y="2366"/>
                  </a:lnTo>
                  <a:lnTo>
                    <a:pt x="0" y="2442"/>
                  </a:lnTo>
                  <a:close/>
                </a:path>
              </a:pathLst>
            </a:custGeom>
            <a:noFill/>
            <a:ln w="1270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49" name="Rectangle 29">
              <a:extLst>
                <a:ext uri="{FF2B5EF4-FFF2-40B4-BE49-F238E27FC236}">
                  <a16:creationId xmlns:a16="http://schemas.microsoft.com/office/drawing/2014/main" id="{5BF019A4-B43F-4412-AD08-3E2E7213709D}"/>
                </a:ext>
              </a:extLst>
            </p:cNvPr>
            <p:cNvSpPr>
              <a:spLocks noChangeArrowheads="1"/>
            </p:cNvSpPr>
            <p:nvPr/>
          </p:nvSpPr>
          <p:spPr bwMode="auto">
            <a:xfrm>
              <a:off x="1263" y="993"/>
              <a:ext cx="4177" cy="1536"/>
            </a:xfrm>
            <a:prstGeom prst="rect">
              <a:avLst/>
            </a:prstGeom>
            <a:noFill/>
            <a:ln w="127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7550" name="Freeform 30">
              <a:extLst>
                <a:ext uri="{FF2B5EF4-FFF2-40B4-BE49-F238E27FC236}">
                  <a16:creationId xmlns:a16="http://schemas.microsoft.com/office/drawing/2014/main" id="{9D346602-55C4-4FB8-B90E-CE70C043892B}"/>
                </a:ext>
              </a:extLst>
            </p:cNvPr>
            <p:cNvSpPr>
              <a:spLocks/>
            </p:cNvSpPr>
            <p:nvPr/>
          </p:nvSpPr>
          <p:spPr bwMode="auto">
            <a:xfrm>
              <a:off x="1416" y="2202"/>
              <a:ext cx="33" cy="361"/>
            </a:xfrm>
            <a:custGeom>
              <a:avLst/>
              <a:gdLst>
                <a:gd name="T0" fmla="*/ 0 w 41"/>
                <a:gd name="T1" fmla="*/ 556 h 556"/>
                <a:gd name="T2" fmla="*/ 0 w 41"/>
                <a:gd name="T3" fmla="*/ 30 h 556"/>
                <a:gd name="T4" fmla="*/ 41 w 41"/>
                <a:gd name="T5" fmla="*/ 0 h 556"/>
                <a:gd name="T6" fmla="*/ 41 w 41"/>
                <a:gd name="T7" fmla="*/ 526 h 556"/>
                <a:gd name="T8" fmla="*/ 0 w 41"/>
                <a:gd name="T9" fmla="*/ 556 h 556"/>
              </a:gdLst>
              <a:ahLst/>
              <a:cxnLst>
                <a:cxn ang="0">
                  <a:pos x="T0" y="T1"/>
                </a:cxn>
                <a:cxn ang="0">
                  <a:pos x="T2" y="T3"/>
                </a:cxn>
                <a:cxn ang="0">
                  <a:pos x="T4" y="T5"/>
                </a:cxn>
                <a:cxn ang="0">
                  <a:pos x="T6" y="T7"/>
                </a:cxn>
                <a:cxn ang="0">
                  <a:pos x="T8" y="T9"/>
                </a:cxn>
              </a:cxnLst>
              <a:rect l="0" t="0" r="r" b="b"/>
              <a:pathLst>
                <a:path w="41" h="556">
                  <a:moveTo>
                    <a:pt x="0" y="556"/>
                  </a:moveTo>
                  <a:lnTo>
                    <a:pt x="0" y="30"/>
                  </a:lnTo>
                  <a:lnTo>
                    <a:pt x="41" y="0"/>
                  </a:lnTo>
                  <a:lnTo>
                    <a:pt x="41" y="526"/>
                  </a:lnTo>
                  <a:lnTo>
                    <a:pt x="0" y="556"/>
                  </a:lnTo>
                  <a:close/>
                </a:path>
              </a:pathLst>
            </a:custGeom>
            <a:solidFill>
              <a:srgbClr val="800080"/>
            </a:solidFill>
            <a:ln w="12700">
              <a:solidFill>
                <a:srgbClr val="000000"/>
              </a:solidFill>
              <a:prstDash val="solid"/>
              <a:round/>
              <a:headEnd/>
              <a:tailEnd/>
            </a:ln>
          </p:spPr>
          <p:txBody>
            <a:bodyPr/>
            <a:lstStyle/>
            <a:p>
              <a:endParaRPr lang="en-GB"/>
            </a:p>
          </p:txBody>
        </p:sp>
        <p:sp>
          <p:nvSpPr>
            <p:cNvPr id="107551" name="Rectangle 31">
              <a:extLst>
                <a:ext uri="{FF2B5EF4-FFF2-40B4-BE49-F238E27FC236}">
                  <a16:creationId xmlns:a16="http://schemas.microsoft.com/office/drawing/2014/main" id="{91A73EDD-D2C3-4C33-A659-293B8F66B5DF}"/>
                </a:ext>
              </a:extLst>
            </p:cNvPr>
            <p:cNvSpPr>
              <a:spLocks noChangeArrowheads="1"/>
            </p:cNvSpPr>
            <p:nvPr/>
          </p:nvSpPr>
          <p:spPr bwMode="auto">
            <a:xfrm>
              <a:off x="1320" y="2222"/>
              <a:ext cx="96" cy="341"/>
            </a:xfrm>
            <a:prstGeom prst="rect">
              <a:avLst/>
            </a:prstGeom>
            <a:solidFill>
              <a:srgbClr val="FF00FF"/>
            </a:solidFill>
            <a:ln w="12700">
              <a:solidFill>
                <a:srgbClr val="000000"/>
              </a:solidFill>
              <a:miter lim="800000"/>
              <a:headEnd/>
              <a:tailEnd/>
            </a:ln>
          </p:spPr>
          <p:txBody>
            <a:bodyPr/>
            <a:lstStyle/>
            <a:p>
              <a:endParaRPr lang="en-GB"/>
            </a:p>
          </p:txBody>
        </p:sp>
        <p:sp>
          <p:nvSpPr>
            <p:cNvPr id="107552" name="Freeform 32">
              <a:extLst>
                <a:ext uri="{FF2B5EF4-FFF2-40B4-BE49-F238E27FC236}">
                  <a16:creationId xmlns:a16="http://schemas.microsoft.com/office/drawing/2014/main" id="{B23E7421-6EC2-41FE-AEA9-87000399A900}"/>
                </a:ext>
              </a:extLst>
            </p:cNvPr>
            <p:cNvSpPr>
              <a:spLocks/>
            </p:cNvSpPr>
            <p:nvPr/>
          </p:nvSpPr>
          <p:spPr bwMode="auto">
            <a:xfrm>
              <a:off x="1320" y="2202"/>
              <a:ext cx="129" cy="20"/>
            </a:xfrm>
            <a:custGeom>
              <a:avLst/>
              <a:gdLst>
                <a:gd name="T0" fmla="*/ 119 w 160"/>
                <a:gd name="T1" fmla="*/ 30 h 30"/>
                <a:gd name="T2" fmla="*/ 160 w 160"/>
                <a:gd name="T3" fmla="*/ 0 h 30"/>
                <a:gd name="T4" fmla="*/ 41 w 160"/>
                <a:gd name="T5" fmla="*/ 0 h 30"/>
                <a:gd name="T6" fmla="*/ 0 w 160"/>
                <a:gd name="T7" fmla="*/ 30 h 30"/>
                <a:gd name="T8" fmla="*/ 119 w 160"/>
                <a:gd name="T9" fmla="*/ 30 h 30"/>
              </a:gdLst>
              <a:ahLst/>
              <a:cxnLst>
                <a:cxn ang="0">
                  <a:pos x="T0" y="T1"/>
                </a:cxn>
                <a:cxn ang="0">
                  <a:pos x="T2" y="T3"/>
                </a:cxn>
                <a:cxn ang="0">
                  <a:pos x="T4" y="T5"/>
                </a:cxn>
                <a:cxn ang="0">
                  <a:pos x="T6" y="T7"/>
                </a:cxn>
                <a:cxn ang="0">
                  <a:pos x="T8" y="T9"/>
                </a:cxn>
              </a:cxnLst>
              <a:rect l="0" t="0" r="r" b="b"/>
              <a:pathLst>
                <a:path w="160" h="30">
                  <a:moveTo>
                    <a:pt x="119" y="30"/>
                  </a:moveTo>
                  <a:lnTo>
                    <a:pt x="160" y="0"/>
                  </a:lnTo>
                  <a:lnTo>
                    <a:pt x="41" y="0"/>
                  </a:lnTo>
                  <a:lnTo>
                    <a:pt x="0" y="30"/>
                  </a:lnTo>
                  <a:lnTo>
                    <a:pt x="119" y="30"/>
                  </a:lnTo>
                  <a:close/>
                </a:path>
              </a:pathLst>
            </a:custGeom>
            <a:solidFill>
              <a:srgbClr val="BF00BF"/>
            </a:solidFill>
            <a:ln w="12700">
              <a:solidFill>
                <a:srgbClr val="000000"/>
              </a:solidFill>
              <a:prstDash val="solid"/>
              <a:round/>
              <a:headEnd/>
              <a:tailEnd/>
            </a:ln>
          </p:spPr>
          <p:txBody>
            <a:bodyPr/>
            <a:lstStyle/>
            <a:p>
              <a:endParaRPr lang="en-GB"/>
            </a:p>
          </p:txBody>
        </p:sp>
        <p:sp>
          <p:nvSpPr>
            <p:cNvPr id="107553" name="Freeform 33">
              <a:extLst>
                <a:ext uri="{FF2B5EF4-FFF2-40B4-BE49-F238E27FC236}">
                  <a16:creationId xmlns:a16="http://schemas.microsoft.com/office/drawing/2014/main" id="{B2696D2E-D7BB-4636-A0D4-4471D3C4FF3C}"/>
                </a:ext>
              </a:extLst>
            </p:cNvPr>
            <p:cNvSpPr>
              <a:spLocks/>
            </p:cNvSpPr>
            <p:nvPr/>
          </p:nvSpPr>
          <p:spPr bwMode="auto">
            <a:xfrm>
              <a:off x="1511" y="2386"/>
              <a:ext cx="32" cy="177"/>
            </a:xfrm>
            <a:custGeom>
              <a:avLst/>
              <a:gdLst>
                <a:gd name="T0" fmla="*/ 0 w 40"/>
                <a:gd name="T1" fmla="*/ 274 h 274"/>
                <a:gd name="T2" fmla="*/ 0 w 40"/>
                <a:gd name="T3" fmla="*/ 31 h 274"/>
                <a:gd name="T4" fmla="*/ 40 w 40"/>
                <a:gd name="T5" fmla="*/ 0 h 274"/>
                <a:gd name="T6" fmla="*/ 40 w 40"/>
                <a:gd name="T7" fmla="*/ 244 h 274"/>
                <a:gd name="T8" fmla="*/ 0 w 40"/>
                <a:gd name="T9" fmla="*/ 274 h 274"/>
              </a:gdLst>
              <a:ahLst/>
              <a:cxnLst>
                <a:cxn ang="0">
                  <a:pos x="T0" y="T1"/>
                </a:cxn>
                <a:cxn ang="0">
                  <a:pos x="T2" y="T3"/>
                </a:cxn>
                <a:cxn ang="0">
                  <a:pos x="T4" y="T5"/>
                </a:cxn>
                <a:cxn ang="0">
                  <a:pos x="T6" y="T7"/>
                </a:cxn>
                <a:cxn ang="0">
                  <a:pos x="T8" y="T9"/>
                </a:cxn>
              </a:cxnLst>
              <a:rect l="0" t="0" r="r" b="b"/>
              <a:pathLst>
                <a:path w="40" h="274">
                  <a:moveTo>
                    <a:pt x="0" y="274"/>
                  </a:moveTo>
                  <a:lnTo>
                    <a:pt x="0" y="31"/>
                  </a:lnTo>
                  <a:lnTo>
                    <a:pt x="40" y="0"/>
                  </a:lnTo>
                  <a:lnTo>
                    <a:pt x="40" y="244"/>
                  </a:lnTo>
                  <a:lnTo>
                    <a:pt x="0" y="274"/>
                  </a:lnTo>
                  <a:close/>
                </a:path>
              </a:pathLst>
            </a:custGeom>
            <a:solidFill>
              <a:srgbClr val="800000"/>
            </a:solidFill>
            <a:ln w="12700">
              <a:solidFill>
                <a:srgbClr val="000000"/>
              </a:solidFill>
              <a:prstDash val="solid"/>
              <a:round/>
              <a:headEnd/>
              <a:tailEnd/>
            </a:ln>
          </p:spPr>
          <p:txBody>
            <a:bodyPr/>
            <a:lstStyle/>
            <a:p>
              <a:endParaRPr lang="en-GB"/>
            </a:p>
          </p:txBody>
        </p:sp>
        <p:sp>
          <p:nvSpPr>
            <p:cNvPr id="107554" name="Rectangle 34">
              <a:extLst>
                <a:ext uri="{FF2B5EF4-FFF2-40B4-BE49-F238E27FC236}">
                  <a16:creationId xmlns:a16="http://schemas.microsoft.com/office/drawing/2014/main" id="{D3449E57-8074-477A-90FA-53AA2A361289}"/>
                </a:ext>
              </a:extLst>
            </p:cNvPr>
            <p:cNvSpPr>
              <a:spLocks noChangeArrowheads="1"/>
            </p:cNvSpPr>
            <p:nvPr/>
          </p:nvSpPr>
          <p:spPr bwMode="auto">
            <a:xfrm>
              <a:off x="1416" y="2406"/>
              <a:ext cx="95" cy="157"/>
            </a:xfrm>
            <a:prstGeom prst="rect">
              <a:avLst/>
            </a:prstGeom>
            <a:solidFill>
              <a:srgbClr val="FF0000"/>
            </a:solidFill>
            <a:ln w="12700">
              <a:solidFill>
                <a:srgbClr val="000000"/>
              </a:solidFill>
              <a:miter lim="800000"/>
              <a:headEnd/>
              <a:tailEnd/>
            </a:ln>
          </p:spPr>
          <p:txBody>
            <a:bodyPr/>
            <a:lstStyle/>
            <a:p>
              <a:endParaRPr lang="en-GB"/>
            </a:p>
          </p:txBody>
        </p:sp>
        <p:sp>
          <p:nvSpPr>
            <p:cNvPr id="107555" name="Freeform 35">
              <a:extLst>
                <a:ext uri="{FF2B5EF4-FFF2-40B4-BE49-F238E27FC236}">
                  <a16:creationId xmlns:a16="http://schemas.microsoft.com/office/drawing/2014/main" id="{A000FCD3-7888-4938-BA3D-2C0386825B7B}"/>
                </a:ext>
              </a:extLst>
            </p:cNvPr>
            <p:cNvSpPr>
              <a:spLocks/>
            </p:cNvSpPr>
            <p:nvPr/>
          </p:nvSpPr>
          <p:spPr bwMode="auto">
            <a:xfrm>
              <a:off x="1416" y="2386"/>
              <a:ext cx="127" cy="20"/>
            </a:xfrm>
            <a:custGeom>
              <a:avLst/>
              <a:gdLst>
                <a:gd name="T0" fmla="*/ 118 w 158"/>
                <a:gd name="T1" fmla="*/ 31 h 31"/>
                <a:gd name="T2" fmla="*/ 158 w 158"/>
                <a:gd name="T3" fmla="*/ 0 h 31"/>
                <a:gd name="T4" fmla="*/ 41 w 158"/>
                <a:gd name="T5" fmla="*/ 0 h 31"/>
                <a:gd name="T6" fmla="*/ 0 w 158"/>
                <a:gd name="T7" fmla="*/ 31 h 31"/>
                <a:gd name="T8" fmla="*/ 118 w 158"/>
                <a:gd name="T9" fmla="*/ 31 h 31"/>
              </a:gdLst>
              <a:ahLst/>
              <a:cxnLst>
                <a:cxn ang="0">
                  <a:pos x="T0" y="T1"/>
                </a:cxn>
                <a:cxn ang="0">
                  <a:pos x="T2" y="T3"/>
                </a:cxn>
                <a:cxn ang="0">
                  <a:pos x="T4" y="T5"/>
                </a:cxn>
                <a:cxn ang="0">
                  <a:pos x="T6" y="T7"/>
                </a:cxn>
                <a:cxn ang="0">
                  <a:pos x="T8" y="T9"/>
                </a:cxn>
              </a:cxnLst>
              <a:rect l="0" t="0" r="r" b="b"/>
              <a:pathLst>
                <a:path w="158" h="31">
                  <a:moveTo>
                    <a:pt x="118" y="31"/>
                  </a:moveTo>
                  <a:lnTo>
                    <a:pt x="158" y="0"/>
                  </a:lnTo>
                  <a:lnTo>
                    <a:pt x="41" y="0"/>
                  </a:lnTo>
                  <a:lnTo>
                    <a:pt x="0" y="31"/>
                  </a:lnTo>
                  <a:lnTo>
                    <a:pt x="118" y="31"/>
                  </a:lnTo>
                  <a:close/>
                </a:path>
              </a:pathLst>
            </a:custGeom>
            <a:solidFill>
              <a:srgbClr val="BF0000"/>
            </a:solidFill>
            <a:ln w="12700">
              <a:solidFill>
                <a:srgbClr val="000000"/>
              </a:solidFill>
              <a:prstDash val="solid"/>
              <a:round/>
              <a:headEnd/>
              <a:tailEnd/>
            </a:ln>
          </p:spPr>
          <p:txBody>
            <a:bodyPr/>
            <a:lstStyle/>
            <a:p>
              <a:endParaRPr lang="en-GB"/>
            </a:p>
          </p:txBody>
        </p:sp>
        <p:sp>
          <p:nvSpPr>
            <p:cNvPr id="107556" name="Rectangle 36">
              <a:extLst>
                <a:ext uri="{FF2B5EF4-FFF2-40B4-BE49-F238E27FC236}">
                  <a16:creationId xmlns:a16="http://schemas.microsoft.com/office/drawing/2014/main" id="{F163F045-8A1C-4BF4-9EB3-132BF8D4FE5E}"/>
                </a:ext>
              </a:extLst>
            </p:cNvPr>
            <p:cNvSpPr>
              <a:spLocks noChangeArrowheads="1"/>
            </p:cNvSpPr>
            <p:nvPr/>
          </p:nvSpPr>
          <p:spPr bwMode="auto">
            <a:xfrm>
              <a:off x="1332" y="222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effectLst>
                    <a:outerShdw blurRad="38100" dist="38100" dir="2700000" algn="tl">
                      <a:srgbClr val="FFFFFF"/>
                    </a:outerShdw>
                  </a:effectLst>
                </a:rPr>
                <a:t>22</a:t>
              </a:r>
              <a:endParaRPr lang="en-GB" altLang="en-US" sz="1000" b="1">
                <a:effectLst>
                  <a:outerShdw blurRad="38100" dist="38100" dir="2700000" algn="tl">
                    <a:srgbClr val="FFFFFF"/>
                  </a:outerShdw>
                </a:effectLst>
                <a:latin typeface="Tahoma" panose="020B0604030504040204" pitchFamily="34" charset="0"/>
              </a:endParaRPr>
            </a:p>
          </p:txBody>
        </p:sp>
        <p:sp>
          <p:nvSpPr>
            <p:cNvPr id="107557" name="Rectangle 37">
              <a:extLst>
                <a:ext uri="{FF2B5EF4-FFF2-40B4-BE49-F238E27FC236}">
                  <a16:creationId xmlns:a16="http://schemas.microsoft.com/office/drawing/2014/main" id="{343924A2-DB3C-4409-8DBA-C3FB2A03B8A5}"/>
                </a:ext>
              </a:extLst>
            </p:cNvPr>
            <p:cNvSpPr>
              <a:spLocks noChangeArrowheads="1"/>
            </p:cNvSpPr>
            <p:nvPr/>
          </p:nvSpPr>
          <p:spPr bwMode="auto">
            <a:xfrm>
              <a:off x="1419" y="2423"/>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solidFill>
                    <a:srgbClr val="FFFFFF"/>
                  </a:solidFill>
                  <a:effectLst>
                    <a:outerShdw blurRad="38100" dist="38100" dir="2700000" algn="tl">
                      <a:srgbClr val="000000"/>
                    </a:outerShdw>
                  </a:effectLst>
                </a:rPr>
                <a:t>10</a:t>
              </a:r>
              <a:endParaRPr lang="en-GB" altLang="en-US" sz="1000" b="1">
                <a:effectLst>
                  <a:outerShdw blurRad="38100" dist="38100" dir="2700000" algn="tl">
                    <a:srgbClr val="FFFFFF"/>
                  </a:outerShdw>
                </a:effectLst>
                <a:latin typeface="Tahoma" panose="020B0604030504040204" pitchFamily="34" charset="0"/>
              </a:endParaRPr>
            </a:p>
          </p:txBody>
        </p:sp>
        <p:sp>
          <p:nvSpPr>
            <p:cNvPr id="107558" name="Freeform 38">
              <a:extLst>
                <a:ext uri="{FF2B5EF4-FFF2-40B4-BE49-F238E27FC236}">
                  <a16:creationId xmlns:a16="http://schemas.microsoft.com/office/drawing/2014/main" id="{B3BC7496-6EFA-4F10-A1CE-4F86C65E0557}"/>
                </a:ext>
              </a:extLst>
            </p:cNvPr>
            <p:cNvSpPr>
              <a:spLocks/>
            </p:cNvSpPr>
            <p:nvPr/>
          </p:nvSpPr>
          <p:spPr bwMode="auto">
            <a:xfrm>
              <a:off x="1833" y="2334"/>
              <a:ext cx="32" cy="229"/>
            </a:xfrm>
            <a:custGeom>
              <a:avLst/>
              <a:gdLst>
                <a:gd name="T0" fmla="*/ 0 w 40"/>
                <a:gd name="T1" fmla="*/ 353 h 353"/>
                <a:gd name="T2" fmla="*/ 0 w 40"/>
                <a:gd name="T3" fmla="*/ 31 h 353"/>
                <a:gd name="T4" fmla="*/ 40 w 40"/>
                <a:gd name="T5" fmla="*/ 0 h 353"/>
                <a:gd name="T6" fmla="*/ 40 w 40"/>
                <a:gd name="T7" fmla="*/ 323 h 353"/>
                <a:gd name="T8" fmla="*/ 0 w 40"/>
                <a:gd name="T9" fmla="*/ 353 h 353"/>
              </a:gdLst>
              <a:ahLst/>
              <a:cxnLst>
                <a:cxn ang="0">
                  <a:pos x="T0" y="T1"/>
                </a:cxn>
                <a:cxn ang="0">
                  <a:pos x="T2" y="T3"/>
                </a:cxn>
                <a:cxn ang="0">
                  <a:pos x="T4" y="T5"/>
                </a:cxn>
                <a:cxn ang="0">
                  <a:pos x="T6" y="T7"/>
                </a:cxn>
                <a:cxn ang="0">
                  <a:pos x="T8" y="T9"/>
                </a:cxn>
              </a:cxnLst>
              <a:rect l="0" t="0" r="r" b="b"/>
              <a:pathLst>
                <a:path w="40" h="353">
                  <a:moveTo>
                    <a:pt x="0" y="353"/>
                  </a:moveTo>
                  <a:lnTo>
                    <a:pt x="0" y="31"/>
                  </a:lnTo>
                  <a:lnTo>
                    <a:pt x="40" y="0"/>
                  </a:lnTo>
                  <a:lnTo>
                    <a:pt x="40" y="323"/>
                  </a:lnTo>
                  <a:lnTo>
                    <a:pt x="0" y="353"/>
                  </a:lnTo>
                  <a:close/>
                </a:path>
              </a:pathLst>
            </a:custGeom>
            <a:solidFill>
              <a:srgbClr val="800080"/>
            </a:solidFill>
            <a:ln w="12700">
              <a:solidFill>
                <a:srgbClr val="000000"/>
              </a:solidFill>
              <a:prstDash val="solid"/>
              <a:round/>
              <a:headEnd/>
              <a:tailEnd/>
            </a:ln>
          </p:spPr>
          <p:txBody>
            <a:bodyPr/>
            <a:lstStyle/>
            <a:p>
              <a:endParaRPr lang="en-GB"/>
            </a:p>
          </p:txBody>
        </p:sp>
        <p:sp>
          <p:nvSpPr>
            <p:cNvPr id="107559" name="Rectangle 39">
              <a:extLst>
                <a:ext uri="{FF2B5EF4-FFF2-40B4-BE49-F238E27FC236}">
                  <a16:creationId xmlns:a16="http://schemas.microsoft.com/office/drawing/2014/main" id="{9808ABB5-DECB-49D9-A997-C7807781CA12}"/>
                </a:ext>
              </a:extLst>
            </p:cNvPr>
            <p:cNvSpPr>
              <a:spLocks noChangeArrowheads="1"/>
            </p:cNvSpPr>
            <p:nvPr/>
          </p:nvSpPr>
          <p:spPr bwMode="auto">
            <a:xfrm>
              <a:off x="1737" y="2354"/>
              <a:ext cx="96" cy="209"/>
            </a:xfrm>
            <a:prstGeom prst="rect">
              <a:avLst/>
            </a:prstGeom>
            <a:solidFill>
              <a:srgbClr val="FF00FF"/>
            </a:solidFill>
            <a:ln w="12700">
              <a:solidFill>
                <a:srgbClr val="000000"/>
              </a:solidFill>
              <a:miter lim="800000"/>
              <a:headEnd/>
              <a:tailEnd/>
            </a:ln>
          </p:spPr>
          <p:txBody>
            <a:bodyPr/>
            <a:lstStyle/>
            <a:p>
              <a:endParaRPr lang="en-GB"/>
            </a:p>
          </p:txBody>
        </p:sp>
        <p:sp>
          <p:nvSpPr>
            <p:cNvPr id="107560" name="Freeform 40">
              <a:extLst>
                <a:ext uri="{FF2B5EF4-FFF2-40B4-BE49-F238E27FC236}">
                  <a16:creationId xmlns:a16="http://schemas.microsoft.com/office/drawing/2014/main" id="{6E387CD5-40FE-4525-B6F3-EF569C9F1FB3}"/>
                </a:ext>
              </a:extLst>
            </p:cNvPr>
            <p:cNvSpPr>
              <a:spLocks/>
            </p:cNvSpPr>
            <p:nvPr/>
          </p:nvSpPr>
          <p:spPr bwMode="auto">
            <a:xfrm>
              <a:off x="1737" y="2334"/>
              <a:ext cx="128" cy="20"/>
            </a:xfrm>
            <a:custGeom>
              <a:avLst/>
              <a:gdLst>
                <a:gd name="T0" fmla="*/ 119 w 159"/>
                <a:gd name="T1" fmla="*/ 31 h 31"/>
                <a:gd name="T2" fmla="*/ 159 w 159"/>
                <a:gd name="T3" fmla="*/ 0 h 31"/>
                <a:gd name="T4" fmla="*/ 40 w 159"/>
                <a:gd name="T5" fmla="*/ 0 h 31"/>
                <a:gd name="T6" fmla="*/ 0 w 159"/>
                <a:gd name="T7" fmla="*/ 31 h 31"/>
                <a:gd name="T8" fmla="*/ 119 w 159"/>
                <a:gd name="T9" fmla="*/ 31 h 31"/>
              </a:gdLst>
              <a:ahLst/>
              <a:cxnLst>
                <a:cxn ang="0">
                  <a:pos x="T0" y="T1"/>
                </a:cxn>
                <a:cxn ang="0">
                  <a:pos x="T2" y="T3"/>
                </a:cxn>
                <a:cxn ang="0">
                  <a:pos x="T4" y="T5"/>
                </a:cxn>
                <a:cxn ang="0">
                  <a:pos x="T6" y="T7"/>
                </a:cxn>
                <a:cxn ang="0">
                  <a:pos x="T8" y="T9"/>
                </a:cxn>
              </a:cxnLst>
              <a:rect l="0" t="0" r="r" b="b"/>
              <a:pathLst>
                <a:path w="159" h="31">
                  <a:moveTo>
                    <a:pt x="119" y="31"/>
                  </a:moveTo>
                  <a:lnTo>
                    <a:pt x="159" y="0"/>
                  </a:lnTo>
                  <a:lnTo>
                    <a:pt x="40" y="0"/>
                  </a:lnTo>
                  <a:lnTo>
                    <a:pt x="0" y="31"/>
                  </a:lnTo>
                  <a:lnTo>
                    <a:pt x="119" y="31"/>
                  </a:lnTo>
                  <a:close/>
                </a:path>
              </a:pathLst>
            </a:custGeom>
            <a:solidFill>
              <a:srgbClr val="BF00BF"/>
            </a:solidFill>
            <a:ln w="12700">
              <a:solidFill>
                <a:srgbClr val="000000"/>
              </a:solidFill>
              <a:prstDash val="solid"/>
              <a:round/>
              <a:headEnd/>
              <a:tailEnd/>
            </a:ln>
          </p:spPr>
          <p:txBody>
            <a:bodyPr/>
            <a:lstStyle/>
            <a:p>
              <a:endParaRPr lang="en-GB"/>
            </a:p>
          </p:txBody>
        </p:sp>
        <p:sp>
          <p:nvSpPr>
            <p:cNvPr id="107561" name="Freeform 41">
              <a:extLst>
                <a:ext uri="{FF2B5EF4-FFF2-40B4-BE49-F238E27FC236}">
                  <a16:creationId xmlns:a16="http://schemas.microsoft.com/office/drawing/2014/main" id="{2A0195AD-EA70-4AC1-915D-24C9BE9A4803}"/>
                </a:ext>
              </a:extLst>
            </p:cNvPr>
            <p:cNvSpPr>
              <a:spLocks/>
            </p:cNvSpPr>
            <p:nvPr/>
          </p:nvSpPr>
          <p:spPr bwMode="auto">
            <a:xfrm>
              <a:off x="1927" y="2468"/>
              <a:ext cx="32" cy="95"/>
            </a:xfrm>
            <a:custGeom>
              <a:avLst/>
              <a:gdLst>
                <a:gd name="T0" fmla="*/ 0 w 40"/>
                <a:gd name="T1" fmla="*/ 147 h 147"/>
                <a:gd name="T2" fmla="*/ 0 w 40"/>
                <a:gd name="T3" fmla="*/ 30 h 147"/>
                <a:gd name="T4" fmla="*/ 40 w 40"/>
                <a:gd name="T5" fmla="*/ 0 h 147"/>
                <a:gd name="T6" fmla="*/ 40 w 40"/>
                <a:gd name="T7" fmla="*/ 117 h 147"/>
                <a:gd name="T8" fmla="*/ 0 w 40"/>
                <a:gd name="T9" fmla="*/ 147 h 147"/>
              </a:gdLst>
              <a:ahLst/>
              <a:cxnLst>
                <a:cxn ang="0">
                  <a:pos x="T0" y="T1"/>
                </a:cxn>
                <a:cxn ang="0">
                  <a:pos x="T2" y="T3"/>
                </a:cxn>
                <a:cxn ang="0">
                  <a:pos x="T4" y="T5"/>
                </a:cxn>
                <a:cxn ang="0">
                  <a:pos x="T6" y="T7"/>
                </a:cxn>
                <a:cxn ang="0">
                  <a:pos x="T8" y="T9"/>
                </a:cxn>
              </a:cxnLst>
              <a:rect l="0" t="0" r="r" b="b"/>
              <a:pathLst>
                <a:path w="40" h="147">
                  <a:moveTo>
                    <a:pt x="0" y="147"/>
                  </a:moveTo>
                  <a:lnTo>
                    <a:pt x="0" y="30"/>
                  </a:lnTo>
                  <a:lnTo>
                    <a:pt x="40" y="0"/>
                  </a:lnTo>
                  <a:lnTo>
                    <a:pt x="40" y="117"/>
                  </a:lnTo>
                  <a:lnTo>
                    <a:pt x="0" y="147"/>
                  </a:lnTo>
                  <a:close/>
                </a:path>
              </a:pathLst>
            </a:custGeom>
            <a:solidFill>
              <a:srgbClr val="800000"/>
            </a:solidFill>
            <a:ln w="12700">
              <a:solidFill>
                <a:srgbClr val="000000"/>
              </a:solidFill>
              <a:prstDash val="solid"/>
              <a:round/>
              <a:headEnd/>
              <a:tailEnd/>
            </a:ln>
          </p:spPr>
          <p:txBody>
            <a:bodyPr/>
            <a:lstStyle/>
            <a:p>
              <a:endParaRPr lang="en-GB"/>
            </a:p>
          </p:txBody>
        </p:sp>
        <p:sp>
          <p:nvSpPr>
            <p:cNvPr id="107562" name="Rectangle 42">
              <a:extLst>
                <a:ext uri="{FF2B5EF4-FFF2-40B4-BE49-F238E27FC236}">
                  <a16:creationId xmlns:a16="http://schemas.microsoft.com/office/drawing/2014/main" id="{048038D3-C003-4BD5-9F52-E1A96CCE6514}"/>
                </a:ext>
              </a:extLst>
            </p:cNvPr>
            <p:cNvSpPr>
              <a:spLocks noChangeArrowheads="1"/>
            </p:cNvSpPr>
            <p:nvPr/>
          </p:nvSpPr>
          <p:spPr bwMode="auto">
            <a:xfrm>
              <a:off x="1833" y="2487"/>
              <a:ext cx="94" cy="76"/>
            </a:xfrm>
            <a:prstGeom prst="rect">
              <a:avLst/>
            </a:prstGeom>
            <a:solidFill>
              <a:srgbClr val="FF0000"/>
            </a:solidFill>
            <a:ln w="12700">
              <a:solidFill>
                <a:srgbClr val="000000"/>
              </a:solidFill>
              <a:miter lim="800000"/>
              <a:headEnd/>
              <a:tailEnd/>
            </a:ln>
          </p:spPr>
          <p:txBody>
            <a:bodyPr/>
            <a:lstStyle/>
            <a:p>
              <a:endParaRPr lang="en-GB"/>
            </a:p>
          </p:txBody>
        </p:sp>
        <p:sp>
          <p:nvSpPr>
            <p:cNvPr id="107563" name="Freeform 43">
              <a:extLst>
                <a:ext uri="{FF2B5EF4-FFF2-40B4-BE49-F238E27FC236}">
                  <a16:creationId xmlns:a16="http://schemas.microsoft.com/office/drawing/2014/main" id="{7B15AC57-122E-4739-A69D-999ABF61A4C5}"/>
                </a:ext>
              </a:extLst>
            </p:cNvPr>
            <p:cNvSpPr>
              <a:spLocks/>
            </p:cNvSpPr>
            <p:nvPr/>
          </p:nvSpPr>
          <p:spPr bwMode="auto">
            <a:xfrm>
              <a:off x="1833" y="2468"/>
              <a:ext cx="126" cy="19"/>
            </a:xfrm>
            <a:custGeom>
              <a:avLst/>
              <a:gdLst>
                <a:gd name="T0" fmla="*/ 117 w 157"/>
                <a:gd name="T1" fmla="*/ 30 h 30"/>
                <a:gd name="T2" fmla="*/ 157 w 157"/>
                <a:gd name="T3" fmla="*/ 0 h 30"/>
                <a:gd name="T4" fmla="*/ 40 w 157"/>
                <a:gd name="T5" fmla="*/ 0 h 30"/>
                <a:gd name="T6" fmla="*/ 0 w 157"/>
                <a:gd name="T7" fmla="*/ 30 h 30"/>
                <a:gd name="T8" fmla="*/ 117 w 157"/>
                <a:gd name="T9" fmla="*/ 30 h 30"/>
              </a:gdLst>
              <a:ahLst/>
              <a:cxnLst>
                <a:cxn ang="0">
                  <a:pos x="T0" y="T1"/>
                </a:cxn>
                <a:cxn ang="0">
                  <a:pos x="T2" y="T3"/>
                </a:cxn>
                <a:cxn ang="0">
                  <a:pos x="T4" y="T5"/>
                </a:cxn>
                <a:cxn ang="0">
                  <a:pos x="T6" y="T7"/>
                </a:cxn>
                <a:cxn ang="0">
                  <a:pos x="T8" y="T9"/>
                </a:cxn>
              </a:cxnLst>
              <a:rect l="0" t="0" r="r" b="b"/>
              <a:pathLst>
                <a:path w="157" h="30">
                  <a:moveTo>
                    <a:pt x="117" y="30"/>
                  </a:moveTo>
                  <a:lnTo>
                    <a:pt x="157" y="0"/>
                  </a:lnTo>
                  <a:lnTo>
                    <a:pt x="40" y="0"/>
                  </a:lnTo>
                  <a:lnTo>
                    <a:pt x="0" y="30"/>
                  </a:lnTo>
                  <a:lnTo>
                    <a:pt x="117" y="30"/>
                  </a:lnTo>
                  <a:close/>
                </a:path>
              </a:pathLst>
            </a:custGeom>
            <a:solidFill>
              <a:srgbClr val="BF0000"/>
            </a:solidFill>
            <a:ln w="12700">
              <a:solidFill>
                <a:srgbClr val="000000"/>
              </a:solidFill>
              <a:prstDash val="solid"/>
              <a:round/>
              <a:headEnd/>
              <a:tailEnd/>
            </a:ln>
          </p:spPr>
          <p:txBody>
            <a:bodyPr/>
            <a:lstStyle/>
            <a:p>
              <a:endParaRPr lang="en-GB"/>
            </a:p>
          </p:txBody>
        </p:sp>
        <p:sp>
          <p:nvSpPr>
            <p:cNvPr id="107564" name="Rectangle 44">
              <a:extLst>
                <a:ext uri="{FF2B5EF4-FFF2-40B4-BE49-F238E27FC236}">
                  <a16:creationId xmlns:a16="http://schemas.microsoft.com/office/drawing/2014/main" id="{E835E408-CFF6-4C37-98D9-2C5CC9D7E426}"/>
                </a:ext>
              </a:extLst>
            </p:cNvPr>
            <p:cNvSpPr>
              <a:spLocks noChangeArrowheads="1"/>
            </p:cNvSpPr>
            <p:nvPr/>
          </p:nvSpPr>
          <p:spPr bwMode="auto">
            <a:xfrm>
              <a:off x="1750" y="234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effectLst>
                    <a:outerShdw blurRad="38100" dist="38100" dir="2700000" algn="tl">
                      <a:srgbClr val="FFFFFF"/>
                    </a:outerShdw>
                  </a:effectLst>
                </a:rPr>
                <a:t>14</a:t>
              </a:r>
              <a:endParaRPr lang="en-GB" altLang="en-US" sz="1000" b="1">
                <a:effectLst>
                  <a:outerShdw blurRad="38100" dist="38100" dir="2700000" algn="tl">
                    <a:srgbClr val="FFFFFF"/>
                  </a:outerShdw>
                </a:effectLst>
                <a:latin typeface="Tahoma" panose="020B0604030504040204" pitchFamily="34" charset="0"/>
              </a:endParaRPr>
            </a:p>
          </p:txBody>
        </p:sp>
        <p:sp>
          <p:nvSpPr>
            <p:cNvPr id="107565" name="Rectangle 45">
              <a:extLst>
                <a:ext uri="{FF2B5EF4-FFF2-40B4-BE49-F238E27FC236}">
                  <a16:creationId xmlns:a16="http://schemas.microsoft.com/office/drawing/2014/main" id="{42EFEAF7-8557-4B39-B355-E08239F5DDC0}"/>
                </a:ext>
              </a:extLst>
            </p:cNvPr>
            <p:cNvSpPr>
              <a:spLocks noChangeArrowheads="1"/>
            </p:cNvSpPr>
            <p:nvPr/>
          </p:nvSpPr>
          <p:spPr bwMode="auto">
            <a:xfrm>
              <a:off x="1863" y="2479"/>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solidFill>
                    <a:srgbClr val="FFFFFF"/>
                  </a:solidFill>
                  <a:effectLst>
                    <a:outerShdw blurRad="38100" dist="38100" dir="2700000" algn="tl">
                      <a:srgbClr val="000000"/>
                    </a:outerShdw>
                  </a:effectLst>
                </a:rPr>
                <a:t>5</a:t>
              </a:r>
              <a:endParaRPr lang="en-GB" altLang="en-US" sz="1000" b="1">
                <a:effectLst>
                  <a:outerShdw blurRad="38100" dist="38100" dir="2700000" algn="tl">
                    <a:srgbClr val="FFFFFF"/>
                  </a:outerShdw>
                </a:effectLst>
                <a:latin typeface="Tahoma" panose="020B0604030504040204" pitchFamily="34" charset="0"/>
              </a:endParaRPr>
            </a:p>
          </p:txBody>
        </p:sp>
        <p:sp>
          <p:nvSpPr>
            <p:cNvPr id="107566" name="Freeform 46">
              <a:extLst>
                <a:ext uri="{FF2B5EF4-FFF2-40B4-BE49-F238E27FC236}">
                  <a16:creationId xmlns:a16="http://schemas.microsoft.com/office/drawing/2014/main" id="{4841C1CC-34C8-44B2-A358-5350D05EE6FC}"/>
                </a:ext>
              </a:extLst>
            </p:cNvPr>
            <p:cNvSpPr>
              <a:spLocks/>
            </p:cNvSpPr>
            <p:nvPr/>
          </p:nvSpPr>
          <p:spPr bwMode="auto">
            <a:xfrm>
              <a:off x="2249" y="2263"/>
              <a:ext cx="33" cy="300"/>
            </a:xfrm>
            <a:custGeom>
              <a:avLst/>
              <a:gdLst>
                <a:gd name="T0" fmla="*/ 0 w 41"/>
                <a:gd name="T1" fmla="*/ 462 h 462"/>
                <a:gd name="T2" fmla="*/ 0 w 41"/>
                <a:gd name="T3" fmla="*/ 30 h 462"/>
                <a:gd name="T4" fmla="*/ 41 w 41"/>
                <a:gd name="T5" fmla="*/ 0 h 462"/>
                <a:gd name="T6" fmla="*/ 41 w 41"/>
                <a:gd name="T7" fmla="*/ 432 h 462"/>
                <a:gd name="T8" fmla="*/ 0 w 41"/>
                <a:gd name="T9" fmla="*/ 462 h 462"/>
              </a:gdLst>
              <a:ahLst/>
              <a:cxnLst>
                <a:cxn ang="0">
                  <a:pos x="T0" y="T1"/>
                </a:cxn>
                <a:cxn ang="0">
                  <a:pos x="T2" y="T3"/>
                </a:cxn>
                <a:cxn ang="0">
                  <a:pos x="T4" y="T5"/>
                </a:cxn>
                <a:cxn ang="0">
                  <a:pos x="T6" y="T7"/>
                </a:cxn>
                <a:cxn ang="0">
                  <a:pos x="T8" y="T9"/>
                </a:cxn>
              </a:cxnLst>
              <a:rect l="0" t="0" r="r" b="b"/>
              <a:pathLst>
                <a:path w="41" h="462">
                  <a:moveTo>
                    <a:pt x="0" y="462"/>
                  </a:moveTo>
                  <a:lnTo>
                    <a:pt x="0" y="30"/>
                  </a:lnTo>
                  <a:lnTo>
                    <a:pt x="41" y="0"/>
                  </a:lnTo>
                  <a:lnTo>
                    <a:pt x="41" y="432"/>
                  </a:lnTo>
                  <a:lnTo>
                    <a:pt x="0" y="462"/>
                  </a:lnTo>
                  <a:close/>
                </a:path>
              </a:pathLst>
            </a:custGeom>
            <a:solidFill>
              <a:srgbClr val="800080"/>
            </a:solidFill>
            <a:ln w="12700">
              <a:solidFill>
                <a:srgbClr val="000000"/>
              </a:solidFill>
              <a:prstDash val="solid"/>
              <a:round/>
              <a:headEnd/>
              <a:tailEnd/>
            </a:ln>
          </p:spPr>
          <p:txBody>
            <a:bodyPr/>
            <a:lstStyle/>
            <a:p>
              <a:endParaRPr lang="en-GB"/>
            </a:p>
          </p:txBody>
        </p:sp>
        <p:sp>
          <p:nvSpPr>
            <p:cNvPr id="107567" name="Rectangle 47">
              <a:extLst>
                <a:ext uri="{FF2B5EF4-FFF2-40B4-BE49-F238E27FC236}">
                  <a16:creationId xmlns:a16="http://schemas.microsoft.com/office/drawing/2014/main" id="{5E84E5AC-7327-4D41-8741-DE1C9355716A}"/>
                </a:ext>
              </a:extLst>
            </p:cNvPr>
            <p:cNvSpPr>
              <a:spLocks noChangeArrowheads="1"/>
            </p:cNvSpPr>
            <p:nvPr/>
          </p:nvSpPr>
          <p:spPr bwMode="auto">
            <a:xfrm>
              <a:off x="2155" y="2283"/>
              <a:ext cx="94" cy="280"/>
            </a:xfrm>
            <a:prstGeom prst="rect">
              <a:avLst/>
            </a:prstGeom>
            <a:solidFill>
              <a:srgbClr val="FF00FF"/>
            </a:solidFill>
            <a:ln w="12700">
              <a:solidFill>
                <a:srgbClr val="000000"/>
              </a:solidFill>
              <a:miter lim="800000"/>
              <a:headEnd/>
              <a:tailEnd/>
            </a:ln>
          </p:spPr>
          <p:txBody>
            <a:bodyPr/>
            <a:lstStyle/>
            <a:p>
              <a:endParaRPr lang="en-GB"/>
            </a:p>
          </p:txBody>
        </p:sp>
        <p:sp>
          <p:nvSpPr>
            <p:cNvPr id="107568" name="Freeform 48">
              <a:extLst>
                <a:ext uri="{FF2B5EF4-FFF2-40B4-BE49-F238E27FC236}">
                  <a16:creationId xmlns:a16="http://schemas.microsoft.com/office/drawing/2014/main" id="{BF354B6B-4DC8-4C14-8C5D-6B94C5E1B198}"/>
                </a:ext>
              </a:extLst>
            </p:cNvPr>
            <p:cNvSpPr>
              <a:spLocks/>
            </p:cNvSpPr>
            <p:nvPr/>
          </p:nvSpPr>
          <p:spPr bwMode="auto">
            <a:xfrm>
              <a:off x="2155" y="2263"/>
              <a:ext cx="127" cy="20"/>
            </a:xfrm>
            <a:custGeom>
              <a:avLst/>
              <a:gdLst>
                <a:gd name="T0" fmla="*/ 117 w 158"/>
                <a:gd name="T1" fmla="*/ 30 h 30"/>
                <a:gd name="T2" fmla="*/ 158 w 158"/>
                <a:gd name="T3" fmla="*/ 0 h 30"/>
                <a:gd name="T4" fmla="*/ 41 w 158"/>
                <a:gd name="T5" fmla="*/ 0 h 30"/>
                <a:gd name="T6" fmla="*/ 0 w 158"/>
                <a:gd name="T7" fmla="*/ 30 h 30"/>
                <a:gd name="T8" fmla="*/ 117 w 158"/>
                <a:gd name="T9" fmla="*/ 30 h 30"/>
              </a:gdLst>
              <a:ahLst/>
              <a:cxnLst>
                <a:cxn ang="0">
                  <a:pos x="T0" y="T1"/>
                </a:cxn>
                <a:cxn ang="0">
                  <a:pos x="T2" y="T3"/>
                </a:cxn>
                <a:cxn ang="0">
                  <a:pos x="T4" y="T5"/>
                </a:cxn>
                <a:cxn ang="0">
                  <a:pos x="T6" y="T7"/>
                </a:cxn>
                <a:cxn ang="0">
                  <a:pos x="T8" y="T9"/>
                </a:cxn>
              </a:cxnLst>
              <a:rect l="0" t="0" r="r" b="b"/>
              <a:pathLst>
                <a:path w="158" h="30">
                  <a:moveTo>
                    <a:pt x="117" y="30"/>
                  </a:moveTo>
                  <a:lnTo>
                    <a:pt x="158" y="0"/>
                  </a:lnTo>
                  <a:lnTo>
                    <a:pt x="41" y="0"/>
                  </a:lnTo>
                  <a:lnTo>
                    <a:pt x="0" y="30"/>
                  </a:lnTo>
                  <a:lnTo>
                    <a:pt x="117" y="30"/>
                  </a:lnTo>
                  <a:close/>
                </a:path>
              </a:pathLst>
            </a:custGeom>
            <a:solidFill>
              <a:srgbClr val="BF00BF"/>
            </a:solidFill>
            <a:ln w="12700">
              <a:solidFill>
                <a:srgbClr val="000000"/>
              </a:solidFill>
              <a:prstDash val="solid"/>
              <a:round/>
              <a:headEnd/>
              <a:tailEnd/>
            </a:ln>
          </p:spPr>
          <p:txBody>
            <a:bodyPr/>
            <a:lstStyle/>
            <a:p>
              <a:endParaRPr lang="en-GB"/>
            </a:p>
          </p:txBody>
        </p:sp>
        <p:sp>
          <p:nvSpPr>
            <p:cNvPr id="107569" name="Freeform 49">
              <a:extLst>
                <a:ext uri="{FF2B5EF4-FFF2-40B4-BE49-F238E27FC236}">
                  <a16:creationId xmlns:a16="http://schemas.microsoft.com/office/drawing/2014/main" id="{C333AC43-C4E9-438E-A1C6-815DCE828598}"/>
                </a:ext>
              </a:extLst>
            </p:cNvPr>
            <p:cNvSpPr>
              <a:spLocks/>
            </p:cNvSpPr>
            <p:nvPr/>
          </p:nvSpPr>
          <p:spPr bwMode="auto">
            <a:xfrm>
              <a:off x="2345" y="2376"/>
              <a:ext cx="33" cy="187"/>
            </a:xfrm>
            <a:custGeom>
              <a:avLst/>
              <a:gdLst>
                <a:gd name="T0" fmla="*/ 0 w 41"/>
                <a:gd name="T1" fmla="*/ 288 h 288"/>
                <a:gd name="T2" fmla="*/ 0 w 41"/>
                <a:gd name="T3" fmla="*/ 31 h 288"/>
                <a:gd name="T4" fmla="*/ 41 w 41"/>
                <a:gd name="T5" fmla="*/ 0 h 288"/>
                <a:gd name="T6" fmla="*/ 41 w 41"/>
                <a:gd name="T7" fmla="*/ 258 h 288"/>
                <a:gd name="T8" fmla="*/ 0 w 41"/>
                <a:gd name="T9" fmla="*/ 288 h 288"/>
              </a:gdLst>
              <a:ahLst/>
              <a:cxnLst>
                <a:cxn ang="0">
                  <a:pos x="T0" y="T1"/>
                </a:cxn>
                <a:cxn ang="0">
                  <a:pos x="T2" y="T3"/>
                </a:cxn>
                <a:cxn ang="0">
                  <a:pos x="T4" y="T5"/>
                </a:cxn>
                <a:cxn ang="0">
                  <a:pos x="T6" y="T7"/>
                </a:cxn>
                <a:cxn ang="0">
                  <a:pos x="T8" y="T9"/>
                </a:cxn>
              </a:cxnLst>
              <a:rect l="0" t="0" r="r" b="b"/>
              <a:pathLst>
                <a:path w="41" h="288">
                  <a:moveTo>
                    <a:pt x="0" y="288"/>
                  </a:moveTo>
                  <a:lnTo>
                    <a:pt x="0" y="31"/>
                  </a:lnTo>
                  <a:lnTo>
                    <a:pt x="41" y="0"/>
                  </a:lnTo>
                  <a:lnTo>
                    <a:pt x="41" y="258"/>
                  </a:lnTo>
                  <a:lnTo>
                    <a:pt x="0" y="288"/>
                  </a:lnTo>
                  <a:close/>
                </a:path>
              </a:pathLst>
            </a:custGeom>
            <a:solidFill>
              <a:srgbClr val="800000"/>
            </a:solidFill>
            <a:ln w="12700">
              <a:solidFill>
                <a:srgbClr val="000000"/>
              </a:solidFill>
              <a:prstDash val="solid"/>
              <a:round/>
              <a:headEnd/>
              <a:tailEnd/>
            </a:ln>
          </p:spPr>
          <p:txBody>
            <a:bodyPr/>
            <a:lstStyle/>
            <a:p>
              <a:endParaRPr lang="en-GB"/>
            </a:p>
          </p:txBody>
        </p:sp>
        <p:sp>
          <p:nvSpPr>
            <p:cNvPr id="107570" name="Rectangle 50">
              <a:extLst>
                <a:ext uri="{FF2B5EF4-FFF2-40B4-BE49-F238E27FC236}">
                  <a16:creationId xmlns:a16="http://schemas.microsoft.com/office/drawing/2014/main" id="{E8AF05F5-F8C3-4B20-92A0-BF49C668173E}"/>
                </a:ext>
              </a:extLst>
            </p:cNvPr>
            <p:cNvSpPr>
              <a:spLocks noChangeArrowheads="1"/>
            </p:cNvSpPr>
            <p:nvPr/>
          </p:nvSpPr>
          <p:spPr bwMode="auto">
            <a:xfrm>
              <a:off x="2249" y="2397"/>
              <a:ext cx="96" cy="166"/>
            </a:xfrm>
            <a:prstGeom prst="rect">
              <a:avLst/>
            </a:prstGeom>
            <a:solidFill>
              <a:srgbClr val="FF0000"/>
            </a:solidFill>
            <a:ln w="12700">
              <a:solidFill>
                <a:srgbClr val="000000"/>
              </a:solidFill>
              <a:miter lim="800000"/>
              <a:headEnd/>
              <a:tailEnd/>
            </a:ln>
          </p:spPr>
          <p:txBody>
            <a:bodyPr/>
            <a:lstStyle/>
            <a:p>
              <a:endParaRPr lang="en-GB"/>
            </a:p>
          </p:txBody>
        </p:sp>
        <p:sp>
          <p:nvSpPr>
            <p:cNvPr id="107571" name="Freeform 51">
              <a:extLst>
                <a:ext uri="{FF2B5EF4-FFF2-40B4-BE49-F238E27FC236}">
                  <a16:creationId xmlns:a16="http://schemas.microsoft.com/office/drawing/2014/main" id="{EB976406-1D7A-47E2-A380-A85219AA98B7}"/>
                </a:ext>
              </a:extLst>
            </p:cNvPr>
            <p:cNvSpPr>
              <a:spLocks/>
            </p:cNvSpPr>
            <p:nvPr/>
          </p:nvSpPr>
          <p:spPr bwMode="auto">
            <a:xfrm>
              <a:off x="2249" y="2376"/>
              <a:ext cx="129" cy="21"/>
            </a:xfrm>
            <a:custGeom>
              <a:avLst/>
              <a:gdLst>
                <a:gd name="T0" fmla="*/ 119 w 160"/>
                <a:gd name="T1" fmla="*/ 31 h 31"/>
                <a:gd name="T2" fmla="*/ 160 w 160"/>
                <a:gd name="T3" fmla="*/ 0 h 31"/>
                <a:gd name="T4" fmla="*/ 41 w 160"/>
                <a:gd name="T5" fmla="*/ 0 h 31"/>
                <a:gd name="T6" fmla="*/ 0 w 160"/>
                <a:gd name="T7" fmla="*/ 31 h 31"/>
                <a:gd name="T8" fmla="*/ 119 w 160"/>
                <a:gd name="T9" fmla="*/ 31 h 31"/>
              </a:gdLst>
              <a:ahLst/>
              <a:cxnLst>
                <a:cxn ang="0">
                  <a:pos x="T0" y="T1"/>
                </a:cxn>
                <a:cxn ang="0">
                  <a:pos x="T2" y="T3"/>
                </a:cxn>
                <a:cxn ang="0">
                  <a:pos x="T4" y="T5"/>
                </a:cxn>
                <a:cxn ang="0">
                  <a:pos x="T6" y="T7"/>
                </a:cxn>
                <a:cxn ang="0">
                  <a:pos x="T8" y="T9"/>
                </a:cxn>
              </a:cxnLst>
              <a:rect l="0" t="0" r="r" b="b"/>
              <a:pathLst>
                <a:path w="160" h="31">
                  <a:moveTo>
                    <a:pt x="119" y="31"/>
                  </a:moveTo>
                  <a:lnTo>
                    <a:pt x="160" y="0"/>
                  </a:lnTo>
                  <a:lnTo>
                    <a:pt x="41" y="0"/>
                  </a:lnTo>
                  <a:lnTo>
                    <a:pt x="0" y="31"/>
                  </a:lnTo>
                  <a:lnTo>
                    <a:pt x="119" y="31"/>
                  </a:lnTo>
                  <a:close/>
                </a:path>
              </a:pathLst>
            </a:custGeom>
            <a:solidFill>
              <a:srgbClr val="BF0000"/>
            </a:solidFill>
            <a:ln w="12700">
              <a:solidFill>
                <a:srgbClr val="000000"/>
              </a:solidFill>
              <a:prstDash val="solid"/>
              <a:round/>
              <a:headEnd/>
              <a:tailEnd/>
            </a:ln>
          </p:spPr>
          <p:txBody>
            <a:bodyPr/>
            <a:lstStyle/>
            <a:p>
              <a:endParaRPr lang="en-GB"/>
            </a:p>
          </p:txBody>
        </p:sp>
        <p:sp>
          <p:nvSpPr>
            <p:cNvPr id="107572" name="Rectangle 52">
              <a:extLst>
                <a:ext uri="{FF2B5EF4-FFF2-40B4-BE49-F238E27FC236}">
                  <a16:creationId xmlns:a16="http://schemas.microsoft.com/office/drawing/2014/main" id="{0F3C775E-7183-49F2-974E-2662FA741D14}"/>
                </a:ext>
              </a:extLst>
            </p:cNvPr>
            <p:cNvSpPr>
              <a:spLocks noChangeArrowheads="1"/>
            </p:cNvSpPr>
            <p:nvPr/>
          </p:nvSpPr>
          <p:spPr bwMode="auto">
            <a:xfrm>
              <a:off x="2156" y="228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effectLst>
                    <a:outerShdw blurRad="38100" dist="38100" dir="2700000" algn="tl">
                      <a:srgbClr val="FFFFFF"/>
                    </a:outerShdw>
                  </a:effectLst>
                </a:rPr>
                <a:t>18</a:t>
              </a:r>
              <a:endParaRPr lang="en-GB" altLang="en-US" sz="1000" b="1">
                <a:effectLst>
                  <a:outerShdw blurRad="38100" dist="38100" dir="2700000" algn="tl">
                    <a:srgbClr val="FFFFFF"/>
                  </a:outerShdw>
                </a:effectLst>
                <a:latin typeface="Tahoma" panose="020B0604030504040204" pitchFamily="34" charset="0"/>
              </a:endParaRPr>
            </a:p>
          </p:txBody>
        </p:sp>
        <p:sp>
          <p:nvSpPr>
            <p:cNvPr id="107573" name="Rectangle 53">
              <a:extLst>
                <a:ext uri="{FF2B5EF4-FFF2-40B4-BE49-F238E27FC236}">
                  <a16:creationId xmlns:a16="http://schemas.microsoft.com/office/drawing/2014/main" id="{7336889C-9125-4266-A4D4-3D9D9818D640}"/>
                </a:ext>
              </a:extLst>
            </p:cNvPr>
            <p:cNvSpPr>
              <a:spLocks noChangeArrowheads="1"/>
            </p:cNvSpPr>
            <p:nvPr/>
          </p:nvSpPr>
          <p:spPr bwMode="auto">
            <a:xfrm>
              <a:off x="2254" y="2400"/>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solidFill>
                    <a:srgbClr val="FFFFFF"/>
                  </a:solidFill>
                  <a:effectLst>
                    <a:outerShdw blurRad="38100" dist="38100" dir="2700000" algn="tl">
                      <a:srgbClr val="000000"/>
                    </a:outerShdw>
                  </a:effectLst>
                </a:rPr>
                <a:t>11</a:t>
              </a:r>
              <a:endParaRPr lang="en-GB" altLang="en-US" sz="1000" b="1">
                <a:effectLst>
                  <a:outerShdw blurRad="38100" dist="38100" dir="2700000" algn="tl">
                    <a:srgbClr val="FFFFFF"/>
                  </a:outerShdw>
                </a:effectLst>
                <a:latin typeface="Tahoma" panose="020B0604030504040204" pitchFamily="34" charset="0"/>
              </a:endParaRPr>
            </a:p>
          </p:txBody>
        </p:sp>
        <p:sp>
          <p:nvSpPr>
            <p:cNvPr id="107574" name="Freeform 54">
              <a:extLst>
                <a:ext uri="{FF2B5EF4-FFF2-40B4-BE49-F238E27FC236}">
                  <a16:creationId xmlns:a16="http://schemas.microsoft.com/office/drawing/2014/main" id="{A9075232-1664-44FC-A8A9-483EA35C5C4A}"/>
                </a:ext>
              </a:extLst>
            </p:cNvPr>
            <p:cNvSpPr>
              <a:spLocks/>
            </p:cNvSpPr>
            <p:nvPr/>
          </p:nvSpPr>
          <p:spPr bwMode="auto">
            <a:xfrm>
              <a:off x="2666" y="2059"/>
              <a:ext cx="32" cy="504"/>
            </a:xfrm>
            <a:custGeom>
              <a:avLst/>
              <a:gdLst>
                <a:gd name="T0" fmla="*/ 0 w 40"/>
                <a:gd name="T1" fmla="*/ 777 h 777"/>
                <a:gd name="T2" fmla="*/ 0 w 40"/>
                <a:gd name="T3" fmla="*/ 31 h 777"/>
                <a:gd name="T4" fmla="*/ 40 w 40"/>
                <a:gd name="T5" fmla="*/ 0 h 777"/>
                <a:gd name="T6" fmla="*/ 40 w 40"/>
                <a:gd name="T7" fmla="*/ 747 h 777"/>
                <a:gd name="T8" fmla="*/ 0 w 40"/>
                <a:gd name="T9" fmla="*/ 777 h 777"/>
              </a:gdLst>
              <a:ahLst/>
              <a:cxnLst>
                <a:cxn ang="0">
                  <a:pos x="T0" y="T1"/>
                </a:cxn>
                <a:cxn ang="0">
                  <a:pos x="T2" y="T3"/>
                </a:cxn>
                <a:cxn ang="0">
                  <a:pos x="T4" y="T5"/>
                </a:cxn>
                <a:cxn ang="0">
                  <a:pos x="T6" y="T7"/>
                </a:cxn>
                <a:cxn ang="0">
                  <a:pos x="T8" y="T9"/>
                </a:cxn>
              </a:cxnLst>
              <a:rect l="0" t="0" r="r" b="b"/>
              <a:pathLst>
                <a:path w="40" h="777">
                  <a:moveTo>
                    <a:pt x="0" y="777"/>
                  </a:moveTo>
                  <a:lnTo>
                    <a:pt x="0" y="31"/>
                  </a:lnTo>
                  <a:lnTo>
                    <a:pt x="40" y="0"/>
                  </a:lnTo>
                  <a:lnTo>
                    <a:pt x="40" y="747"/>
                  </a:lnTo>
                  <a:lnTo>
                    <a:pt x="0" y="777"/>
                  </a:lnTo>
                  <a:close/>
                </a:path>
              </a:pathLst>
            </a:custGeom>
            <a:solidFill>
              <a:srgbClr val="800080"/>
            </a:solidFill>
            <a:ln w="12700">
              <a:solidFill>
                <a:srgbClr val="000000"/>
              </a:solidFill>
              <a:prstDash val="solid"/>
              <a:round/>
              <a:headEnd/>
              <a:tailEnd/>
            </a:ln>
          </p:spPr>
          <p:txBody>
            <a:bodyPr/>
            <a:lstStyle/>
            <a:p>
              <a:endParaRPr lang="en-GB"/>
            </a:p>
          </p:txBody>
        </p:sp>
        <p:sp>
          <p:nvSpPr>
            <p:cNvPr id="107575" name="Rectangle 55">
              <a:extLst>
                <a:ext uri="{FF2B5EF4-FFF2-40B4-BE49-F238E27FC236}">
                  <a16:creationId xmlns:a16="http://schemas.microsoft.com/office/drawing/2014/main" id="{0EDD2377-E82F-455B-9E62-23C42EB10A83}"/>
                </a:ext>
              </a:extLst>
            </p:cNvPr>
            <p:cNvSpPr>
              <a:spLocks noChangeArrowheads="1"/>
            </p:cNvSpPr>
            <p:nvPr/>
          </p:nvSpPr>
          <p:spPr bwMode="auto">
            <a:xfrm>
              <a:off x="2572" y="2079"/>
              <a:ext cx="94" cy="484"/>
            </a:xfrm>
            <a:prstGeom prst="rect">
              <a:avLst/>
            </a:prstGeom>
            <a:solidFill>
              <a:srgbClr val="FF00FF"/>
            </a:solidFill>
            <a:ln w="12700">
              <a:solidFill>
                <a:srgbClr val="000000"/>
              </a:solidFill>
              <a:miter lim="800000"/>
              <a:headEnd/>
              <a:tailEnd/>
            </a:ln>
          </p:spPr>
          <p:txBody>
            <a:bodyPr/>
            <a:lstStyle/>
            <a:p>
              <a:endParaRPr lang="en-GB"/>
            </a:p>
          </p:txBody>
        </p:sp>
        <p:sp>
          <p:nvSpPr>
            <p:cNvPr id="107576" name="Freeform 56">
              <a:extLst>
                <a:ext uri="{FF2B5EF4-FFF2-40B4-BE49-F238E27FC236}">
                  <a16:creationId xmlns:a16="http://schemas.microsoft.com/office/drawing/2014/main" id="{07E93262-217D-42D3-9348-16A18A4B2E0A}"/>
                </a:ext>
              </a:extLst>
            </p:cNvPr>
            <p:cNvSpPr>
              <a:spLocks/>
            </p:cNvSpPr>
            <p:nvPr/>
          </p:nvSpPr>
          <p:spPr bwMode="auto">
            <a:xfrm>
              <a:off x="2572" y="2059"/>
              <a:ext cx="126" cy="20"/>
            </a:xfrm>
            <a:custGeom>
              <a:avLst/>
              <a:gdLst>
                <a:gd name="T0" fmla="*/ 117 w 157"/>
                <a:gd name="T1" fmla="*/ 31 h 31"/>
                <a:gd name="T2" fmla="*/ 157 w 157"/>
                <a:gd name="T3" fmla="*/ 0 h 31"/>
                <a:gd name="T4" fmla="*/ 40 w 157"/>
                <a:gd name="T5" fmla="*/ 0 h 31"/>
                <a:gd name="T6" fmla="*/ 0 w 157"/>
                <a:gd name="T7" fmla="*/ 31 h 31"/>
                <a:gd name="T8" fmla="*/ 117 w 157"/>
                <a:gd name="T9" fmla="*/ 31 h 31"/>
              </a:gdLst>
              <a:ahLst/>
              <a:cxnLst>
                <a:cxn ang="0">
                  <a:pos x="T0" y="T1"/>
                </a:cxn>
                <a:cxn ang="0">
                  <a:pos x="T2" y="T3"/>
                </a:cxn>
                <a:cxn ang="0">
                  <a:pos x="T4" y="T5"/>
                </a:cxn>
                <a:cxn ang="0">
                  <a:pos x="T6" y="T7"/>
                </a:cxn>
                <a:cxn ang="0">
                  <a:pos x="T8" y="T9"/>
                </a:cxn>
              </a:cxnLst>
              <a:rect l="0" t="0" r="r" b="b"/>
              <a:pathLst>
                <a:path w="157" h="31">
                  <a:moveTo>
                    <a:pt x="117" y="31"/>
                  </a:moveTo>
                  <a:lnTo>
                    <a:pt x="157" y="0"/>
                  </a:lnTo>
                  <a:lnTo>
                    <a:pt x="40" y="0"/>
                  </a:lnTo>
                  <a:lnTo>
                    <a:pt x="0" y="31"/>
                  </a:lnTo>
                  <a:lnTo>
                    <a:pt x="117" y="31"/>
                  </a:lnTo>
                  <a:close/>
                </a:path>
              </a:pathLst>
            </a:custGeom>
            <a:solidFill>
              <a:srgbClr val="BF00BF"/>
            </a:solidFill>
            <a:ln w="12700">
              <a:solidFill>
                <a:srgbClr val="000000"/>
              </a:solidFill>
              <a:prstDash val="solid"/>
              <a:round/>
              <a:headEnd/>
              <a:tailEnd/>
            </a:ln>
          </p:spPr>
          <p:txBody>
            <a:bodyPr/>
            <a:lstStyle/>
            <a:p>
              <a:endParaRPr lang="en-GB"/>
            </a:p>
          </p:txBody>
        </p:sp>
        <p:sp>
          <p:nvSpPr>
            <p:cNvPr id="107577" name="Freeform 57">
              <a:extLst>
                <a:ext uri="{FF2B5EF4-FFF2-40B4-BE49-F238E27FC236}">
                  <a16:creationId xmlns:a16="http://schemas.microsoft.com/office/drawing/2014/main" id="{635BFB60-4135-4C39-AC12-175A4234688A}"/>
                </a:ext>
              </a:extLst>
            </p:cNvPr>
            <p:cNvSpPr>
              <a:spLocks/>
            </p:cNvSpPr>
            <p:nvPr/>
          </p:nvSpPr>
          <p:spPr bwMode="auto">
            <a:xfrm>
              <a:off x="2762" y="1937"/>
              <a:ext cx="32" cy="626"/>
            </a:xfrm>
            <a:custGeom>
              <a:avLst/>
              <a:gdLst>
                <a:gd name="T0" fmla="*/ 0 w 40"/>
                <a:gd name="T1" fmla="*/ 965 h 965"/>
                <a:gd name="T2" fmla="*/ 0 w 40"/>
                <a:gd name="T3" fmla="*/ 30 h 965"/>
                <a:gd name="T4" fmla="*/ 40 w 40"/>
                <a:gd name="T5" fmla="*/ 0 h 965"/>
                <a:gd name="T6" fmla="*/ 40 w 40"/>
                <a:gd name="T7" fmla="*/ 935 h 965"/>
                <a:gd name="T8" fmla="*/ 0 w 40"/>
                <a:gd name="T9" fmla="*/ 965 h 965"/>
              </a:gdLst>
              <a:ahLst/>
              <a:cxnLst>
                <a:cxn ang="0">
                  <a:pos x="T0" y="T1"/>
                </a:cxn>
                <a:cxn ang="0">
                  <a:pos x="T2" y="T3"/>
                </a:cxn>
                <a:cxn ang="0">
                  <a:pos x="T4" y="T5"/>
                </a:cxn>
                <a:cxn ang="0">
                  <a:pos x="T6" y="T7"/>
                </a:cxn>
                <a:cxn ang="0">
                  <a:pos x="T8" y="T9"/>
                </a:cxn>
              </a:cxnLst>
              <a:rect l="0" t="0" r="r" b="b"/>
              <a:pathLst>
                <a:path w="40" h="965">
                  <a:moveTo>
                    <a:pt x="0" y="965"/>
                  </a:moveTo>
                  <a:lnTo>
                    <a:pt x="0" y="30"/>
                  </a:lnTo>
                  <a:lnTo>
                    <a:pt x="40" y="0"/>
                  </a:lnTo>
                  <a:lnTo>
                    <a:pt x="40" y="935"/>
                  </a:lnTo>
                  <a:lnTo>
                    <a:pt x="0" y="965"/>
                  </a:lnTo>
                  <a:close/>
                </a:path>
              </a:pathLst>
            </a:custGeom>
            <a:solidFill>
              <a:srgbClr val="800000"/>
            </a:solidFill>
            <a:ln w="12700">
              <a:solidFill>
                <a:srgbClr val="000000"/>
              </a:solidFill>
              <a:prstDash val="solid"/>
              <a:round/>
              <a:headEnd/>
              <a:tailEnd/>
            </a:ln>
          </p:spPr>
          <p:txBody>
            <a:bodyPr/>
            <a:lstStyle/>
            <a:p>
              <a:endParaRPr lang="en-GB"/>
            </a:p>
          </p:txBody>
        </p:sp>
        <p:sp>
          <p:nvSpPr>
            <p:cNvPr id="107578" name="Rectangle 58">
              <a:extLst>
                <a:ext uri="{FF2B5EF4-FFF2-40B4-BE49-F238E27FC236}">
                  <a16:creationId xmlns:a16="http://schemas.microsoft.com/office/drawing/2014/main" id="{E8EDB015-BE84-41EE-858D-849F7B0270E4}"/>
                </a:ext>
              </a:extLst>
            </p:cNvPr>
            <p:cNvSpPr>
              <a:spLocks noChangeArrowheads="1"/>
            </p:cNvSpPr>
            <p:nvPr/>
          </p:nvSpPr>
          <p:spPr bwMode="auto">
            <a:xfrm>
              <a:off x="2666" y="1956"/>
              <a:ext cx="96" cy="607"/>
            </a:xfrm>
            <a:prstGeom prst="rect">
              <a:avLst/>
            </a:prstGeom>
            <a:solidFill>
              <a:srgbClr val="FF0000"/>
            </a:solidFill>
            <a:ln w="12700">
              <a:solidFill>
                <a:srgbClr val="000000"/>
              </a:solidFill>
              <a:miter lim="800000"/>
              <a:headEnd/>
              <a:tailEnd/>
            </a:ln>
          </p:spPr>
          <p:txBody>
            <a:bodyPr/>
            <a:lstStyle/>
            <a:p>
              <a:endParaRPr lang="en-GB"/>
            </a:p>
          </p:txBody>
        </p:sp>
        <p:sp>
          <p:nvSpPr>
            <p:cNvPr id="107579" name="Freeform 59">
              <a:extLst>
                <a:ext uri="{FF2B5EF4-FFF2-40B4-BE49-F238E27FC236}">
                  <a16:creationId xmlns:a16="http://schemas.microsoft.com/office/drawing/2014/main" id="{C68AD0FF-A624-4EFF-945F-F1BCE767F60E}"/>
                </a:ext>
              </a:extLst>
            </p:cNvPr>
            <p:cNvSpPr>
              <a:spLocks/>
            </p:cNvSpPr>
            <p:nvPr/>
          </p:nvSpPr>
          <p:spPr bwMode="auto">
            <a:xfrm>
              <a:off x="2666" y="1937"/>
              <a:ext cx="128" cy="19"/>
            </a:xfrm>
            <a:custGeom>
              <a:avLst/>
              <a:gdLst>
                <a:gd name="T0" fmla="*/ 119 w 159"/>
                <a:gd name="T1" fmla="*/ 30 h 30"/>
                <a:gd name="T2" fmla="*/ 159 w 159"/>
                <a:gd name="T3" fmla="*/ 0 h 30"/>
                <a:gd name="T4" fmla="*/ 40 w 159"/>
                <a:gd name="T5" fmla="*/ 0 h 30"/>
                <a:gd name="T6" fmla="*/ 0 w 159"/>
                <a:gd name="T7" fmla="*/ 30 h 30"/>
                <a:gd name="T8" fmla="*/ 119 w 159"/>
                <a:gd name="T9" fmla="*/ 30 h 30"/>
              </a:gdLst>
              <a:ahLst/>
              <a:cxnLst>
                <a:cxn ang="0">
                  <a:pos x="T0" y="T1"/>
                </a:cxn>
                <a:cxn ang="0">
                  <a:pos x="T2" y="T3"/>
                </a:cxn>
                <a:cxn ang="0">
                  <a:pos x="T4" y="T5"/>
                </a:cxn>
                <a:cxn ang="0">
                  <a:pos x="T6" y="T7"/>
                </a:cxn>
                <a:cxn ang="0">
                  <a:pos x="T8" y="T9"/>
                </a:cxn>
              </a:cxnLst>
              <a:rect l="0" t="0" r="r" b="b"/>
              <a:pathLst>
                <a:path w="159" h="30">
                  <a:moveTo>
                    <a:pt x="119" y="30"/>
                  </a:moveTo>
                  <a:lnTo>
                    <a:pt x="159" y="0"/>
                  </a:lnTo>
                  <a:lnTo>
                    <a:pt x="40" y="0"/>
                  </a:lnTo>
                  <a:lnTo>
                    <a:pt x="0" y="30"/>
                  </a:lnTo>
                  <a:lnTo>
                    <a:pt x="119" y="30"/>
                  </a:lnTo>
                  <a:close/>
                </a:path>
              </a:pathLst>
            </a:custGeom>
            <a:solidFill>
              <a:srgbClr val="BF0000"/>
            </a:solidFill>
            <a:ln w="12700">
              <a:solidFill>
                <a:srgbClr val="000000"/>
              </a:solidFill>
              <a:prstDash val="solid"/>
              <a:round/>
              <a:headEnd/>
              <a:tailEnd/>
            </a:ln>
          </p:spPr>
          <p:txBody>
            <a:bodyPr/>
            <a:lstStyle/>
            <a:p>
              <a:endParaRPr lang="en-GB"/>
            </a:p>
          </p:txBody>
        </p:sp>
        <p:sp>
          <p:nvSpPr>
            <p:cNvPr id="107580" name="Rectangle 60">
              <a:extLst>
                <a:ext uri="{FF2B5EF4-FFF2-40B4-BE49-F238E27FC236}">
                  <a16:creationId xmlns:a16="http://schemas.microsoft.com/office/drawing/2014/main" id="{B9C846E1-38EE-41B4-AE00-71B61218D503}"/>
                </a:ext>
              </a:extLst>
            </p:cNvPr>
            <p:cNvSpPr>
              <a:spLocks noChangeArrowheads="1"/>
            </p:cNvSpPr>
            <p:nvPr/>
          </p:nvSpPr>
          <p:spPr bwMode="auto">
            <a:xfrm>
              <a:off x="2572" y="207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effectLst>
                    <a:outerShdw blurRad="38100" dist="38100" dir="2700000" algn="tl">
                      <a:srgbClr val="FFFFFF"/>
                    </a:outerShdw>
                  </a:effectLst>
                </a:rPr>
                <a:t>32</a:t>
              </a:r>
              <a:endParaRPr lang="en-GB" altLang="en-US" sz="1000" b="1">
                <a:effectLst>
                  <a:outerShdw blurRad="38100" dist="38100" dir="2700000" algn="tl">
                    <a:srgbClr val="FFFFFF"/>
                  </a:outerShdw>
                </a:effectLst>
                <a:latin typeface="Tahoma" panose="020B0604030504040204" pitchFamily="34" charset="0"/>
              </a:endParaRPr>
            </a:p>
          </p:txBody>
        </p:sp>
        <p:sp>
          <p:nvSpPr>
            <p:cNvPr id="107581" name="Rectangle 61">
              <a:extLst>
                <a:ext uri="{FF2B5EF4-FFF2-40B4-BE49-F238E27FC236}">
                  <a16:creationId xmlns:a16="http://schemas.microsoft.com/office/drawing/2014/main" id="{4FFA28BA-3125-41DB-A711-21BC1A849DC9}"/>
                </a:ext>
              </a:extLst>
            </p:cNvPr>
            <p:cNvSpPr>
              <a:spLocks noChangeArrowheads="1"/>
            </p:cNvSpPr>
            <p:nvPr/>
          </p:nvSpPr>
          <p:spPr bwMode="auto">
            <a:xfrm>
              <a:off x="2677" y="196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solidFill>
                    <a:srgbClr val="FFFFFF"/>
                  </a:solidFill>
                  <a:effectLst>
                    <a:outerShdw blurRad="38100" dist="38100" dir="2700000" algn="tl">
                      <a:srgbClr val="000000"/>
                    </a:outerShdw>
                  </a:effectLst>
                </a:rPr>
                <a:t>40</a:t>
              </a:r>
              <a:endParaRPr lang="en-GB" altLang="en-US" sz="1000" b="1">
                <a:effectLst>
                  <a:outerShdw blurRad="38100" dist="38100" dir="2700000" algn="tl">
                    <a:srgbClr val="FFFFFF"/>
                  </a:outerShdw>
                </a:effectLst>
                <a:latin typeface="Tahoma" panose="020B0604030504040204" pitchFamily="34" charset="0"/>
              </a:endParaRPr>
            </a:p>
          </p:txBody>
        </p:sp>
        <p:sp>
          <p:nvSpPr>
            <p:cNvPr id="107582" name="Freeform 62">
              <a:extLst>
                <a:ext uri="{FF2B5EF4-FFF2-40B4-BE49-F238E27FC236}">
                  <a16:creationId xmlns:a16="http://schemas.microsoft.com/office/drawing/2014/main" id="{F3C02F23-1028-4AFE-A60C-57CB1AC5B9CF}"/>
                </a:ext>
              </a:extLst>
            </p:cNvPr>
            <p:cNvSpPr>
              <a:spLocks/>
            </p:cNvSpPr>
            <p:nvPr/>
          </p:nvSpPr>
          <p:spPr bwMode="auto">
            <a:xfrm>
              <a:off x="3084" y="2151"/>
              <a:ext cx="32" cy="412"/>
            </a:xfrm>
            <a:custGeom>
              <a:avLst/>
              <a:gdLst>
                <a:gd name="T0" fmla="*/ 0 w 40"/>
                <a:gd name="T1" fmla="*/ 635 h 635"/>
                <a:gd name="T2" fmla="*/ 0 w 40"/>
                <a:gd name="T3" fmla="*/ 31 h 635"/>
                <a:gd name="T4" fmla="*/ 40 w 40"/>
                <a:gd name="T5" fmla="*/ 0 h 635"/>
                <a:gd name="T6" fmla="*/ 40 w 40"/>
                <a:gd name="T7" fmla="*/ 605 h 635"/>
                <a:gd name="T8" fmla="*/ 0 w 40"/>
                <a:gd name="T9" fmla="*/ 635 h 635"/>
              </a:gdLst>
              <a:ahLst/>
              <a:cxnLst>
                <a:cxn ang="0">
                  <a:pos x="T0" y="T1"/>
                </a:cxn>
                <a:cxn ang="0">
                  <a:pos x="T2" y="T3"/>
                </a:cxn>
                <a:cxn ang="0">
                  <a:pos x="T4" y="T5"/>
                </a:cxn>
                <a:cxn ang="0">
                  <a:pos x="T6" y="T7"/>
                </a:cxn>
                <a:cxn ang="0">
                  <a:pos x="T8" y="T9"/>
                </a:cxn>
              </a:cxnLst>
              <a:rect l="0" t="0" r="r" b="b"/>
              <a:pathLst>
                <a:path w="40" h="635">
                  <a:moveTo>
                    <a:pt x="0" y="635"/>
                  </a:moveTo>
                  <a:lnTo>
                    <a:pt x="0" y="31"/>
                  </a:lnTo>
                  <a:lnTo>
                    <a:pt x="40" y="0"/>
                  </a:lnTo>
                  <a:lnTo>
                    <a:pt x="40" y="605"/>
                  </a:lnTo>
                  <a:lnTo>
                    <a:pt x="0" y="635"/>
                  </a:lnTo>
                  <a:close/>
                </a:path>
              </a:pathLst>
            </a:custGeom>
            <a:solidFill>
              <a:srgbClr val="800080"/>
            </a:solidFill>
            <a:ln w="12700">
              <a:solidFill>
                <a:srgbClr val="000000"/>
              </a:solidFill>
              <a:prstDash val="solid"/>
              <a:round/>
              <a:headEnd/>
              <a:tailEnd/>
            </a:ln>
          </p:spPr>
          <p:txBody>
            <a:bodyPr/>
            <a:lstStyle/>
            <a:p>
              <a:endParaRPr lang="en-GB"/>
            </a:p>
          </p:txBody>
        </p:sp>
        <p:sp>
          <p:nvSpPr>
            <p:cNvPr id="107583" name="Rectangle 63">
              <a:extLst>
                <a:ext uri="{FF2B5EF4-FFF2-40B4-BE49-F238E27FC236}">
                  <a16:creationId xmlns:a16="http://schemas.microsoft.com/office/drawing/2014/main" id="{BAD89D99-1581-4734-8F9F-54C37A085733}"/>
                </a:ext>
              </a:extLst>
            </p:cNvPr>
            <p:cNvSpPr>
              <a:spLocks noChangeArrowheads="1"/>
            </p:cNvSpPr>
            <p:nvPr/>
          </p:nvSpPr>
          <p:spPr bwMode="auto">
            <a:xfrm>
              <a:off x="2988" y="2171"/>
              <a:ext cx="96" cy="392"/>
            </a:xfrm>
            <a:prstGeom prst="rect">
              <a:avLst/>
            </a:prstGeom>
            <a:solidFill>
              <a:srgbClr val="FF00FF"/>
            </a:solidFill>
            <a:ln w="12700">
              <a:solidFill>
                <a:srgbClr val="000000"/>
              </a:solidFill>
              <a:miter lim="800000"/>
              <a:headEnd/>
              <a:tailEnd/>
            </a:ln>
          </p:spPr>
          <p:txBody>
            <a:bodyPr/>
            <a:lstStyle/>
            <a:p>
              <a:endParaRPr lang="en-GB"/>
            </a:p>
          </p:txBody>
        </p:sp>
        <p:sp>
          <p:nvSpPr>
            <p:cNvPr id="107584" name="Freeform 64">
              <a:extLst>
                <a:ext uri="{FF2B5EF4-FFF2-40B4-BE49-F238E27FC236}">
                  <a16:creationId xmlns:a16="http://schemas.microsoft.com/office/drawing/2014/main" id="{90658ED6-0A8A-4D9A-A49E-3709EFD07E46}"/>
                </a:ext>
              </a:extLst>
            </p:cNvPr>
            <p:cNvSpPr>
              <a:spLocks/>
            </p:cNvSpPr>
            <p:nvPr/>
          </p:nvSpPr>
          <p:spPr bwMode="auto">
            <a:xfrm>
              <a:off x="2988" y="2151"/>
              <a:ext cx="128" cy="20"/>
            </a:xfrm>
            <a:custGeom>
              <a:avLst/>
              <a:gdLst>
                <a:gd name="T0" fmla="*/ 119 w 159"/>
                <a:gd name="T1" fmla="*/ 31 h 31"/>
                <a:gd name="T2" fmla="*/ 159 w 159"/>
                <a:gd name="T3" fmla="*/ 0 h 31"/>
                <a:gd name="T4" fmla="*/ 40 w 159"/>
                <a:gd name="T5" fmla="*/ 0 h 31"/>
                <a:gd name="T6" fmla="*/ 0 w 159"/>
                <a:gd name="T7" fmla="*/ 31 h 31"/>
                <a:gd name="T8" fmla="*/ 119 w 159"/>
                <a:gd name="T9" fmla="*/ 31 h 31"/>
              </a:gdLst>
              <a:ahLst/>
              <a:cxnLst>
                <a:cxn ang="0">
                  <a:pos x="T0" y="T1"/>
                </a:cxn>
                <a:cxn ang="0">
                  <a:pos x="T2" y="T3"/>
                </a:cxn>
                <a:cxn ang="0">
                  <a:pos x="T4" y="T5"/>
                </a:cxn>
                <a:cxn ang="0">
                  <a:pos x="T6" y="T7"/>
                </a:cxn>
                <a:cxn ang="0">
                  <a:pos x="T8" y="T9"/>
                </a:cxn>
              </a:cxnLst>
              <a:rect l="0" t="0" r="r" b="b"/>
              <a:pathLst>
                <a:path w="159" h="31">
                  <a:moveTo>
                    <a:pt x="119" y="31"/>
                  </a:moveTo>
                  <a:lnTo>
                    <a:pt x="159" y="0"/>
                  </a:lnTo>
                  <a:lnTo>
                    <a:pt x="40" y="0"/>
                  </a:lnTo>
                  <a:lnTo>
                    <a:pt x="0" y="31"/>
                  </a:lnTo>
                  <a:lnTo>
                    <a:pt x="119" y="31"/>
                  </a:lnTo>
                  <a:close/>
                </a:path>
              </a:pathLst>
            </a:custGeom>
            <a:solidFill>
              <a:srgbClr val="BF00BF"/>
            </a:solidFill>
            <a:ln w="12700">
              <a:solidFill>
                <a:srgbClr val="000000"/>
              </a:solidFill>
              <a:prstDash val="solid"/>
              <a:round/>
              <a:headEnd/>
              <a:tailEnd/>
            </a:ln>
          </p:spPr>
          <p:txBody>
            <a:bodyPr/>
            <a:lstStyle/>
            <a:p>
              <a:endParaRPr lang="en-GB"/>
            </a:p>
          </p:txBody>
        </p:sp>
        <p:sp>
          <p:nvSpPr>
            <p:cNvPr id="107585" name="Freeform 65">
              <a:extLst>
                <a:ext uri="{FF2B5EF4-FFF2-40B4-BE49-F238E27FC236}">
                  <a16:creationId xmlns:a16="http://schemas.microsoft.com/office/drawing/2014/main" id="{6CF3218E-3490-4B3E-A642-4429DC42CCB0}"/>
                </a:ext>
              </a:extLst>
            </p:cNvPr>
            <p:cNvSpPr>
              <a:spLocks/>
            </p:cNvSpPr>
            <p:nvPr/>
          </p:nvSpPr>
          <p:spPr bwMode="auto">
            <a:xfrm>
              <a:off x="3178" y="2284"/>
              <a:ext cx="33" cy="279"/>
            </a:xfrm>
            <a:custGeom>
              <a:avLst/>
              <a:gdLst>
                <a:gd name="T0" fmla="*/ 0 w 41"/>
                <a:gd name="T1" fmla="*/ 430 h 430"/>
                <a:gd name="T2" fmla="*/ 0 w 41"/>
                <a:gd name="T3" fmla="*/ 31 h 430"/>
                <a:gd name="T4" fmla="*/ 41 w 41"/>
                <a:gd name="T5" fmla="*/ 0 h 430"/>
                <a:gd name="T6" fmla="*/ 41 w 41"/>
                <a:gd name="T7" fmla="*/ 400 h 430"/>
                <a:gd name="T8" fmla="*/ 0 w 41"/>
                <a:gd name="T9" fmla="*/ 430 h 430"/>
              </a:gdLst>
              <a:ahLst/>
              <a:cxnLst>
                <a:cxn ang="0">
                  <a:pos x="T0" y="T1"/>
                </a:cxn>
                <a:cxn ang="0">
                  <a:pos x="T2" y="T3"/>
                </a:cxn>
                <a:cxn ang="0">
                  <a:pos x="T4" y="T5"/>
                </a:cxn>
                <a:cxn ang="0">
                  <a:pos x="T6" y="T7"/>
                </a:cxn>
                <a:cxn ang="0">
                  <a:pos x="T8" y="T9"/>
                </a:cxn>
              </a:cxnLst>
              <a:rect l="0" t="0" r="r" b="b"/>
              <a:pathLst>
                <a:path w="41" h="430">
                  <a:moveTo>
                    <a:pt x="0" y="430"/>
                  </a:moveTo>
                  <a:lnTo>
                    <a:pt x="0" y="31"/>
                  </a:lnTo>
                  <a:lnTo>
                    <a:pt x="41" y="0"/>
                  </a:lnTo>
                  <a:lnTo>
                    <a:pt x="41" y="400"/>
                  </a:lnTo>
                  <a:lnTo>
                    <a:pt x="0" y="430"/>
                  </a:lnTo>
                  <a:close/>
                </a:path>
              </a:pathLst>
            </a:custGeom>
            <a:solidFill>
              <a:srgbClr val="800000"/>
            </a:solidFill>
            <a:ln w="12700">
              <a:solidFill>
                <a:srgbClr val="000000"/>
              </a:solidFill>
              <a:prstDash val="solid"/>
              <a:round/>
              <a:headEnd/>
              <a:tailEnd/>
            </a:ln>
          </p:spPr>
          <p:txBody>
            <a:bodyPr/>
            <a:lstStyle/>
            <a:p>
              <a:endParaRPr lang="en-GB"/>
            </a:p>
          </p:txBody>
        </p:sp>
        <p:sp>
          <p:nvSpPr>
            <p:cNvPr id="107586" name="Rectangle 66">
              <a:extLst>
                <a:ext uri="{FF2B5EF4-FFF2-40B4-BE49-F238E27FC236}">
                  <a16:creationId xmlns:a16="http://schemas.microsoft.com/office/drawing/2014/main" id="{3318682E-84D5-45C5-ACA8-4FA70C781D6F}"/>
                </a:ext>
              </a:extLst>
            </p:cNvPr>
            <p:cNvSpPr>
              <a:spLocks noChangeArrowheads="1"/>
            </p:cNvSpPr>
            <p:nvPr/>
          </p:nvSpPr>
          <p:spPr bwMode="auto">
            <a:xfrm>
              <a:off x="3084" y="2304"/>
              <a:ext cx="94" cy="259"/>
            </a:xfrm>
            <a:prstGeom prst="rect">
              <a:avLst/>
            </a:prstGeom>
            <a:solidFill>
              <a:srgbClr val="FF0000"/>
            </a:solidFill>
            <a:ln w="12700">
              <a:solidFill>
                <a:srgbClr val="000000"/>
              </a:solidFill>
              <a:miter lim="800000"/>
              <a:headEnd/>
              <a:tailEnd/>
            </a:ln>
          </p:spPr>
          <p:txBody>
            <a:bodyPr/>
            <a:lstStyle/>
            <a:p>
              <a:endParaRPr lang="en-GB"/>
            </a:p>
          </p:txBody>
        </p:sp>
        <p:sp>
          <p:nvSpPr>
            <p:cNvPr id="107587" name="Freeform 67">
              <a:extLst>
                <a:ext uri="{FF2B5EF4-FFF2-40B4-BE49-F238E27FC236}">
                  <a16:creationId xmlns:a16="http://schemas.microsoft.com/office/drawing/2014/main" id="{A07ACDFF-ABAD-4BB0-8070-2AA39AE8A713}"/>
                </a:ext>
              </a:extLst>
            </p:cNvPr>
            <p:cNvSpPr>
              <a:spLocks/>
            </p:cNvSpPr>
            <p:nvPr/>
          </p:nvSpPr>
          <p:spPr bwMode="auto">
            <a:xfrm>
              <a:off x="3084" y="2284"/>
              <a:ext cx="127" cy="20"/>
            </a:xfrm>
            <a:custGeom>
              <a:avLst/>
              <a:gdLst>
                <a:gd name="T0" fmla="*/ 117 w 158"/>
                <a:gd name="T1" fmla="*/ 31 h 31"/>
                <a:gd name="T2" fmla="*/ 158 w 158"/>
                <a:gd name="T3" fmla="*/ 0 h 31"/>
                <a:gd name="T4" fmla="*/ 40 w 158"/>
                <a:gd name="T5" fmla="*/ 0 h 31"/>
                <a:gd name="T6" fmla="*/ 0 w 158"/>
                <a:gd name="T7" fmla="*/ 31 h 31"/>
                <a:gd name="T8" fmla="*/ 117 w 158"/>
                <a:gd name="T9" fmla="*/ 31 h 31"/>
              </a:gdLst>
              <a:ahLst/>
              <a:cxnLst>
                <a:cxn ang="0">
                  <a:pos x="T0" y="T1"/>
                </a:cxn>
                <a:cxn ang="0">
                  <a:pos x="T2" y="T3"/>
                </a:cxn>
                <a:cxn ang="0">
                  <a:pos x="T4" y="T5"/>
                </a:cxn>
                <a:cxn ang="0">
                  <a:pos x="T6" y="T7"/>
                </a:cxn>
                <a:cxn ang="0">
                  <a:pos x="T8" y="T9"/>
                </a:cxn>
              </a:cxnLst>
              <a:rect l="0" t="0" r="r" b="b"/>
              <a:pathLst>
                <a:path w="158" h="31">
                  <a:moveTo>
                    <a:pt x="117" y="31"/>
                  </a:moveTo>
                  <a:lnTo>
                    <a:pt x="158" y="0"/>
                  </a:lnTo>
                  <a:lnTo>
                    <a:pt x="40" y="0"/>
                  </a:lnTo>
                  <a:lnTo>
                    <a:pt x="0" y="31"/>
                  </a:lnTo>
                  <a:lnTo>
                    <a:pt x="117" y="31"/>
                  </a:lnTo>
                  <a:close/>
                </a:path>
              </a:pathLst>
            </a:custGeom>
            <a:solidFill>
              <a:srgbClr val="BF0000"/>
            </a:solidFill>
            <a:ln w="12700">
              <a:solidFill>
                <a:srgbClr val="000000"/>
              </a:solidFill>
              <a:prstDash val="solid"/>
              <a:round/>
              <a:headEnd/>
              <a:tailEnd/>
            </a:ln>
          </p:spPr>
          <p:txBody>
            <a:bodyPr/>
            <a:lstStyle/>
            <a:p>
              <a:endParaRPr lang="en-GB"/>
            </a:p>
          </p:txBody>
        </p:sp>
        <p:sp>
          <p:nvSpPr>
            <p:cNvPr id="107588" name="Rectangle 68">
              <a:extLst>
                <a:ext uri="{FF2B5EF4-FFF2-40B4-BE49-F238E27FC236}">
                  <a16:creationId xmlns:a16="http://schemas.microsoft.com/office/drawing/2014/main" id="{D8BDF556-A4A4-4ADB-AE7C-EA157E72F7C9}"/>
                </a:ext>
              </a:extLst>
            </p:cNvPr>
            <p:cNvSpPr>
              <a:spLocks noChangeArrowheads="1"/>
            </p:cNvSpPr>
            <p:nvPr/>
          </p:nvSpPr>
          <p:spPr bwMode="auto">
            <a:xfrm>
              <a:off x="3006" y="216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effectLst>
                    <a:outerShdw blurRad="38100" dist="38100" dir="2700000" algn="tl">
                      <a:srgbClr val="FFFFFF"/>
                    </a:outerShdw>
                  </a:effectLst>
                </a:rPr>
                <a:t>25</a:t>
              </a:r>
              <a:endParaRPr lang="en-GB" altLang="en-US" sz="1000" b="1">
                <a:effectLst>
                  <a:outerShdw blurRad="38100" dist="38100" dir="2700000" algn="tl">
                    <a:srgbClr val="FFFFFF"/>
                  </a:outerShdw>
                </a:effectLst>
                <a:latin typeface="Tahoma" panose="020B0604030504040204" pitchFamily="34" charset="0"/>
              </a:endParaRPr>
            </a:p>
          </p:txBody>
        </p:sp>
        <p:sp>
          <p:nvSpPr>
            <p:cNvPr id="107589" name="Rectangle 69">
              <a:extLst>
                <a:ext uri="{FF2B5EF4-FFF2-40B4-BE49-F238E27FC236}">
                  <a16:creationId xmlns:a16="http://schemas.microsoft.com/office/drawing/2014/main" id="{E44929C1-29C1-4130-A211-566C61E50A5A}"/>
                </a:ext>
              </a:extLst>
            </p:cNvPr>
            <p:cNvSpPr>
              <a:spLocks noChangeArrowheads="1"/>
            </p:cNvSpPr>
            <p:nvPr/>
          </p:nvSpPr>
          <p:spPr bwMode="auto">
            <a:xfrm>
              <a:off x="3100" y="2302"/>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solidFill>
                    <a:srgbClr val="FFFFFF"/>
                  </a:solidFill>
                  <a:effectLst>
                    <a:outerShdw blurRad="38100" dist="38100" dir="2700000" algn="tl">
                      <a:srgbClr val="000000"/>
                    </a:outerShdw>
                  </a:effectLst>
                </a:rPr>
                <a:t>16</a:t>
              </a:r>
              <a:endParaRPr lang="en-GB" altLang="en-US" sz="1000" b="1">
                <a:effectLst>
                  <a:outerShdw blurRad="38100" dist="38100" dir="2700000" algn="tl">
                    <a:srgbClr val="FFFFFF"/>
                  </a:outerShdw>
                </a:effectLst>
                <a:latin typeface="Tahoma" panose="020B0604030504040204" pitchFamily="34" charset="0"/>
              </a:endParaRPr>
            </a:p>
          </p:txBody>
        </p:sp>
        <p:sp>
          <p:nvSpPr>
            <p:cNvPr id="107590" name="Freeform 70">
              <a:extLst>
                <a:ext uri="{FF2B5EF4-FFF2-40B4-BE49-F238E27FC236}">
                  <a16:creationId xmlns:a16="http://schemas.microsoft.com/office/drawing/2014/main" id="{FB5C2788-CB29-4F15-AC52-6108BCE2B279}"/>
                </a:ext>
              </a:extLst>
            </p:cNvPr>
            <p:cNvSpPr>
              <a:spLocks/>
            </p:cNvSpPr>
            <p:nvPr/>
          </p:nvSpPr>
          <p:spPr bwMode="auto">
            <a:xfrm>
              <a:off x="3501" y="2088"/>
              <a:ext cx="32" cy="475"/>
            </a:xfrm>
            <a:custGeom>
              <a:avLst/>
              <a:gdLst>
                <a:gd name="T0" fmla="*/ 0 w 40"/>
                <a:gd name="T1" fmla="*/ 733 h 733"/>
                <a:gd name="T2" fmla="*/ 0 w 40"/>
                <a:gd name="T3" fmla="*/ 31 h 733"/>
                <a:gd name="T4" fmla="*/ 40 w 40"/>
                <a:gd name="T5" fmla="*/ 0 h 733"/>
                <a:gd name="T6" fmla="*/ 40 w 40"/>
                <a:gd name="T7" fmla="*/ 703 h 733"/>
                <a:gd name="T8" fmla="*/ 0 w 40"/>
                <a:gd name="T9" fmla="*/ 733 h 733"/>
              </a:gdLst>
              <a:ahLst/>
              <a:cxnLst>
                <a:cxn ang="0">
                  <a:pos x="T0" y="T1"/>
                </a:cxn>
                <a:cxn ang="0">
                  <a:pos x="T2" y="T3"/>
                </a:cxn>
                <a:cxn ang="0">
                  <a:pos x="T4" y="T5"/>
                </a:cxn>
                <a:cxn ang="0">
                  <a:pos x="T6" y="T7"/>
                </a:cxn>
                <a:cxn ang="0">
                  <a:pos x="T8" y="T9"/>
                </a:cxn>
              </a:cxnLst>
              <a:rect l="0" t="0" r="r" b="b"/>
              <a:pathLst>
                <a:path w="40" h="733">
                  <a:moveTo>
                    <a:pt x="0" y="733"/>
                  </a:moveTo>
                  <a:lnTo>
                    <a:pt x="0" y="31"/>
                  </a:lnTo>
                  <a:lnTo>
                    <a:pt x="40" y="0"/>
                  </a:lnTo>
                  <a:lnTo>
                    <a:pt x="40" y="703"/>
                  </a:lnTo>
                  <a:lnTo>
                    <a:pt x="0" y="733"/>
                  </a:lnTo>
                  <a:close/>
                </a:path>
              </a:pathLst>
            </a:custGeom>
            <a:solidFill>
              <a:srgbClr val="800080"/>
            </a:solidFill>
            <a:ln w="12700">
              <a:solidFill>
                <a:srgbClr val="000000"/>
              </a:solidFill>
              <a:prstDash val="solid"/>
              <a:round/>
              <a:headEnd/>
              <a:tailEnd/>
            </a:ln>
          </p:spPr>
          <p:txBody>
            <a:bodyPr/>
            <a:lstStyle/>
            <a:p>
              <a:endParaRPr lang="en-GB"/>
            </a:p>
          </p:txBody>
        </p:sp>
        <p:sp>
          <p:nvSpPr>
            <p:cNvPr id="107591" name="Rectangle 71">
              <a:extLst>
                <a:ext uri="{FF2B5EF4-FFF2-40B4-BE49-F238E27FC236}">
                  <a16:creationId xmlns:a16="http://schemas.microsoft.com/office/drawing/2014/main" id="{0EBD8F65-BDC9-4F59-9D5D-74DF4A8CD501}"/>
                </a:ext>
              </a:extLst>
            </p:cNvPr>
            <p:cNvSpPr>
              <a:spLocks noChangeArrowheads="1"/>
            </p:cNvSpPr>
            <p:nvPr/>
          </p:nvSpPr>
          <p:spPr bwMode="auto">
            <a:xfrm>
              <a:off x="3405" y="2108"/>
              <a:ext cx="96" cy="455"/>
            </a:xfrm>
            <a:prstGeom prst="rect">
              <a:avLst/>
            </a:prstGeom>
            <a:solidFill>
              <a:srgbClr val="FF00FF"/>
            </a:solidFill>
            <a:ln w="12700">
              <a:solidFill>
                <a:srgbClr val="000000"/>
              </a:solidFill>
              <a:miter lim="800000"/>
              <a:headEnd/>
              <a:tailEnd/>
            </a:ln>
          </p:spPr>
          <p:txBody>
            <a:bodyPr/>
            <a:lstStyle/>
            <a:p>
              <a:endParaRPr lang="en-GB"/>
            </a:p>
          </p:txBody>
        </p:sp>
        <p:sp>
          <p:nvSpPr>
            <p:cNvPr id="107592" name="Freeform 72">
              <a:extLst>
                <a:ext uri="{FF2B5EF4-FFF2-40B4-BE49-F238E27FC236}">
                  <a16:creationId xmlns:a16="http://schemas.microsoft.com/office/drawing/2014/main" id="{F5B8CF62-3867-4E4C-AF90-F7F7A9985545}"/>
                </a:ext>
              </a:extLst>
            </p:cNvPr>
            <p:cNvSpPr>
              <a:spLocks/>
            </p:cNvSpPr>
            <p:nvPr/>
          </p:nvSpPr>
          <p:spPr bwMode="auto">
            <a:xfrm>
              <a:off x="3405" y="2088"/>
              <a:ext cx="128" cy="20"/>
            </a:xfrm>
            <a:custGeom>
              <a:avLst/>
              <a:gdLst>
                <a:gd name="T0" fmla="*/ 119 w 159"/>
                <a:gd name="T1" fmla="*/ 31 h 31"/>
                <a:gd name="T2" fmla="*/ 159 w 159"/>
                <a:gd name="T3" fmla="*/ 0 h 31"/>
                <a:gd name="T4" fmla="*/ 40 w 159"/>
                <a:gd name="T5" fmla="*/ 0 h 31"/>
                <a:gd name="T6" fmla="*/ 0 w 159"/>
                <a:gd name="T7" fmla="*/ 31 h 31"/>
                <a:gd name="T8" fmla="*/ 119 w 159"/>
                <a:gd name="T9" fmla="*/ 31 h 31"/>
              </a:gdLst>
              <a:ahLst/>
              <a:cxnLst>
                <a:cxn ang="0">
                  <a:pos x="T0" y="T1"/>
                </a:cxn>
                <a:cxn ang="0">
                  <a:pos x="T2" y="T3"/>
                </a:cxn>
                <a:cxn ang="0">
                  <a:pos x="T4" y="T5"/>
                </a:cxn>
                <a:cxn ang="0">
                  <a:pos x="T6" y="T7"/>
                </a:cxn>
                <a:cxn ang="0">
                  <a:pos x="T8" y="T9"/>
                </a:cxn>
              </a:cxnLst>
              <a:rect l="0" t="0" r="r" b="b"/>
              <a:pathLst>
                <a:path w="159" h="31">
                  <a:moveTo>
                    <a:pt x="119" y="31"/>
                  </a:moveTo>
                  <a:lnTo>
                    <a:pt x="159" y="0"/>
                  </a:lnTo>
                  <a:lnTo>
                    <a:pt x="40" y="0"/>
                  </a:lnTo>
                  <a:lnTo>
                    <a:pt x="0" y="31"/>
                  </a:lnTo>
                  <a:lnTo>
                    <a:pt x="119" y="31"/>
                  </a:lnTo>
                  <a:close/>
                </a:path>
              </a:pathLst>
            </a:custGeom>
            <a:solidFill>
              <a:srgbClr val="BF00BF"/>
            </a:solidFill>
            <a:ln w="12700">
              <a:solidFill>
                <a:srgbClr val="000000"/>
              </a:solidFill>
              <a:prstDash val="solid"/>
              <a:round/>
              <a:headEnd/>
              <a:tailEnd/>
            </a:ln>
          </p:spPr>
          <p:txBody>
            <a:bodyPr/>
            <a:lstStyle/>
            <a:p>
              <a:endParaRPr lang="en-GB"/>
            </a:p>
          </p:txBody>
        </p:sp>
        <p:sp>
          <p:nvSpPr>
            <p:cNvPr id="107593" name="Freeform 73">
              <a:extLst>
                <a:ext uri="{FF2B5EF4-FFF2-40B4-BE49-F238E27FC236}">
                  <a16:creationId xmlns:a16="http://schemas.microsoft.com/office/drawing/2014/main" id="{D2FDE893-1809-48C3-8C56-C8483E81590B}"/>
                </a:ext>
              </a:extLst>
            </p:cNvPr>
            <p:cNvSpPr>
              <a:spLocks/>
            </p:cNvSpPr>
            <p:nvPr/>
          </p:nvSpPr>
          <p:spPr bwMode="auto">
            <a:xfrm>
              <a:off x="3595" y="2130"/>
              <a:ext cx="32" cy="433"/>
            </a:xfrm>
            <a:custGeom>
              <a:avLst/>
              <a:gdLst>
                <a:gd name="T0" fmla="*/ 0 w 40"/>
                <a:gd name="T1" fmla="*/ 668 h 668"/>
                <a:gd name="T2" fmla="*/ 0 w 40"/>
                <a:gd name="T3" fmla="*/ 29 h 668"/>
                <a:gd name="T4" fmla="*/ 40 w 40"/>
                <a:gd name="T5" fmla="*/ 0 h 668"/>
                <a:gd name="T6" fmla="*/ 40 w 40"/>
                <a:gd name="T7" fmla="*/ 638 h 668"/>
                <a:gd name="T8" fmla="*/ 0 w 40"/>
                <a:gd name="T9" fmla="*/ 668 h 668"/>
              </a:gdLst>
              <a:ahLst/>
              <a:cxnLst>
                <a:cxn ang="0">
                  <a:pos x="T0" y="T1"/>
                </a:cxn>
                <a:cxn ang="0">
                  <a:pos x="T2" y="T3"/>
                </a:cxn>
                <a:cxn ang="0">
                  <a:pos x="T4" y="T5"/>
                </a:cxn>
                <a:cxn ang="0">
                  <a:pos x="T6" y="T7"/>
                </a:cxn>
                <a:cxn ang="0">
                  <a:pos x="T8" y="T9"/>
                </a:cxn>
              </a:cxnLst>
              <a:rect l="0" t="0" r="r" b="b"/>
              <a:pathLst>
                <a:path w="40" h="668">
                  <a:moveTo>
                    <a:pt x="0" y="668"/>
                  </a:moveTo>
                  <a:lnTo>
                    <a:pt x="0" y="29"/>
                  </a:lnTo>
                  <a:lnTo>
                    <a:pt x="40" y="0"/>
                  </a:lnTo>
                  <a:lnTo>
                    <a:pt x="40" y="638"/>
                  </a:lnTo>
                  <a:lnTo>
                    <a:pt x="0" y="668"/>
                  </a:lnTo>
                  <a:close/>
                </a:path>
              </a:pathLst>
            </a:custGeom>
            <a:solidFill>
              <a:srgbClr val="800000"/>
            </a:solidFill>
            <a:ln w="12700">
              <a:solidFill>
                <a:srgbClr val="000000"/>
              </a:solidFill>
              <a:prstDash val="solid"/>
              <a:round/>
              <a:headEnd/>
              <a:tailEnd/>
            </a:ln>
          </p:spPr>
          <p:txBody>
            <a:bodyPr/>
            <a:lstStyle/>
            <a:p>
              <a:endParaRPr lang="en-GB"/>
            </a:p>
          </p:txBody>
        </p:sp>
        <p:sp>
          <p:nvSpPr>
            <p:cNvPr id="107594" name="Rectangle 74">
              <a:extLst>
                <a:ext uri="{FF2B5EF4-FFF2-40B4-BE49-F238E27FC236}">
                  <a16:creationId xmlns:a16="http://schemas.microsoft.com/office/drawing/2014/main" id="{73D32006-0FF9-4D3A-A166-956E07F84AC5}"/>
                </a:ext>
              </a:extLst>
            </p:cNvPr>
            <p:cNvSpPr>
              <a:spLocks noChangeArrowheads="1"/>
            </p:cNvSpPr>
            <p:nvPr/>
          </p:nvSpPr>
          <p:spPr bwMode="auto">
            <a:xfrm>
              <a:off x="3501" y="2149"/>
              <a:ext cx="94" cy="414"/>
            </a:xfrm>
            <a:prstGeom prst="rect">
              <a:avLst/>
            </a:prstGeom>
            <a:solidFill>
              <a:srgbClr val="FF0000"/>
            </a:solidFill>
            <a:ln w="12700">
              <a:solidFill>
                <a:srgbClr val="000000"/>
              </a:solidFill>
              <a:miter lim="800000"/>
              <a:headEnd/>
              <a:tailEnd/>
            </a:ln>
          </p:spPr>
          <p:txBody>
            <a:bodyPr/>
            <a:lstStyle/>
            <a:p>
              <a:endParaRPr lang="en-GB"/>
            </a:p>
          </p:txBody>
        </p:sp>
        <p:sp>
          <p:nvSpPr>
            <p:cNvPr id="107595" name="Freeform 75">
              <a:extLst>
                <a:ext uri="{FF2B5EF4-FFF2-40B4-BE49-F238E27FC236}">
                  <a16:creationId xmlns:a16="http://schemas.microsoft.com/office/drawing/2014/main" id="{4D2FD028-2D4F-4A93-B7FC-EF4AD886336C}"/>
                </a:ext>
              </a:extLst>
            </p:cNvPr>
            <p:cNvSpPr>
              <a:spLocks/>
            </p:cNvSpPr>
            <p:nvPr/>
          </p:nvSpPr>
          <p:spPr bwMode="auto">
            <a:xfrm>
              <a:off x="3501" y="2130"/>
              <a:ext cx="126" cy="19"/>
            </a:xfrm>
            <a:custGeom>
              <a:avLst/>
              <a:gdLst>
                <a:gd name="T0" fmla="*/ 117 w 157"/>
                <a:gd name="T1" fmla="*/ 29 h 29"/>
                <a:gd name="T2" fmla="*/ 157 w 157"/>
                <a:gd name="T3" fmla="*/ 0 h 29"/>
                <a:gd name="T4" fmla="*/ 40 w 157"/>
                <a:gd name="T5" fmla="*/ 0 h 29"/>
                <a:gd name="T6" fmla="*/ 0 w 157"/>
                <a:gd name="T7" fmla="*/ 29 h 29"/>
                <a:gd name="T8" fmla="*/ 117 w 157"/>
                <a:gd name="T9" fmla="*/ 29 h 29"/>
              </a:gdLst>
              <a:ahLst/>
              <a:cxnLst>
                <a:cxn ang="0">
                  <a:pos x="T0" y="T1"/>
                </a:cxn>
                <a:cxn ang="0">
                  <a:pos x="T2" y="T3"/>
                </a:cxn>
                <a:cxn ang="0">
                  <a:pos x="T4" y="T5"/>
                </a:cxn>
                <a:cxn ang="0">
                  <a:pos x="T6" y="T7"/>
                </a:cxn>
                <a:cxn ang="0">
                  <a:pos x="T8" y="T9"/>
                </a:cxn>
              </a:cxnLst>
              <a:rect l="0" t="0" r="r" b="b"/>
              <a:pathLst>
                <a:path w="157" h="29">
                  <a:moveTo>
                    <a:pt x="117" y="29"/>
                  </a:moveTo>
                  <a:lnTo>
                    <a:pt x="157" y="0"/>
                  </a:lnTo>
                  <a:lnTo>
                    <a:pt x="40" y="0"/>
                  </a:lnTo>
                  <a:lnTo>
                    <a:pt x="0" y="29"/>
                  </a:lnTo>
                  <a:lnTo>
                    <a:pt x="117" y="29"/>
                  </a:lnTo>
                  <a:close/>
                </a:path>
              </a:pathLst>
            </a:custGeom>
            <a:solidFill>
              <a:srgbClr val="BF0000"/>
            </a:solidFill>
            <a:ln w="12700">
              <a:solidFill>
                <a:srgbClr val="000000"/>
              </a:solidFill>
              <a:prstDash val="solid"/>
              <a:round/>
              <a:headEnd/>
              <a:tailEnd/>
            </a:ln>
          </p:spPr>
          <p:txBody>
            <a:bodyPr/>
            <a:lstStyle/>
            <a:p>
              <a:endParaRPr lang="en-GB"/>
            </a:p>
          </p:txBody>
        </p:sp>
        <p:sp>
          <p:nvSpPr>
            <p:cNvPr id="107596" name="Rectangle 76">
              <a:extLst>
                <a:ext uri="{FF2B5EF4-FFF2-40B4-BE49-F238E27FC236}">
                  <a16:creationId xmlns:a16="http://schemas.microsoft.com/office/drawing/2014/main" id="{AA2FC864-3508-4B14-9627-F97244CC71F3}"/>
                </a:ext>
              </a:extLst>
            </p:cNvPr>
            <p:cNvSpPr>
              <a:spLocks noChangeArrowheads="1"/>
            </p:cNvSpPr>
            <p:nvPr/>
          </p:nvSpPr>
          <p:spPr bwMode="auto">
            <a:xfrm>
              <a:off x="3411" y="211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effectLst>
                    <a:outerShdw blurRad="38100" dist="38100" dir="2700000" algn="tl">
                      <a:srgbClr val="FFFFFF"/>
                    </a:outerShdw>
                  </a:effectLst>
                </a:rPr>
                <a:t>29</a:t>
              </a:r>
              <a:endParaRPr lang="en-GB" altLang="en-US" sz="1000" b="1">
                <a:effectLst>
                  <a:outerShdw blurRad="38100" dist="38100" dir="2700000" algn="tl">
                    <a:srgbClr val="FFFFFF"/>
                  </a:outerShdw>
                </a:effectLst>
                <a:latin typeface="Tahoma" panose="020B0604030504040204" pitchFamily="34" charset="0"/>
              </a:endParaRPr>
            </a:p>
          </p:txBody>
        </p:sp>
        <p:sp>
          <p:nvSpPr>
            <p:cNvPr id="107597" name="Rectangle 77">
              <a:extLst>
                <a:ext uri="{FF2B5EF4-FFF2-40B4-BE49-F238E27FC236}">
                  <a16:creationId xmlns:a16="http://schemas.microsoft.com/office/drawing/2014/main" id="{DC02FA49-A325-4407-B374-8CB4944EDB2A}"/>
                </a:ext>
              </a:extLst>
            </p:cNvPr>
            <p:cNvSpPr>
              <a:spLocks noChangeArrowheads="1"/>
            </p:cNvSpPr>
            <p:nvPr/>
          </p:nvSpPr>
          <p:spPr bwMode="auto">
            <a:xfrm>
              <a:off x="3505" y="225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solidFill>
                    <a:srgbClr val="FFFFFF"/>
                  </a:solidFill>
                  <a:effectLst>
                    <a:outerShdw blurRad="38100" dist="38100" dir="2700000" algn="tl">
                      <a:srgbClr val="000000"/>
                    </a:outerShdw>
                  </a:effectLst>
                </a:rPr>
                <a:t>26</a:t>
              </a:r>
              <a:endParaRPr lang="en-GB" altLang="en-US" sz="1000" b="1">
                <a:effectLst>
                  <a:outerShdw blurRad="38100" dist="38100" dir="2700000" algn="tl">
                    <a:srgbClr val="FFFFFF"/>
                  </a:outerShdw>
                </a:effectLst>
                <a:latin typeface="Tahoma" panose="020B0604030504040204" pitchFamily="34" charset="0"/>
              </a:endParaRPr>
            </a:p>
          </p:txBody>
        </p:sp>
        <p:sp>
          <p:nvSpPr>
            <p:cNvPr id="107598" name="Freeform 78">
              <a:extLst>
                <a:ext uri="{FF2B5EF4-FFF2-40B4-BE49-F238E27FC236}">
                  <a16:creationId xmlns:a16="http://schemas.microsoft.com/office/drawing/2014/main" id="{816C6213-3212-46AC-BEA7-3505BDF129CC}"/>
                </a:ext>
              </a:extLst>
            </p:cNvPr>
            <p:cNvSpPr>
              <a:spLocks/>
            </p:cNvSpPr>
            <p:nvPr/>
          </p:nvSpPr>
          <p:spPr bwMode="auto">
            <a:xfrm>
              <a:off x="3917" y="1845"/>
              <a:ext cx="32" cy="718"/>
            </a:xfrm>
            <a:custGeom>
              <a:avLst/>
              <a:gdLst>
                <a:gd name="T0" fmla="*/ 0 w 40"/>
                <a:gd name="T1" fmla="*/ 1106 h 1106"/>
                <a:gd name="T2" fmla="*/ 0 w 40"/>
                <a:gd name="T3" fmla="*/ 31 h 1106"/>
                <a:gd name="T4" fmla="*/ 40 w 40"/>
                <a:gd name="T5" fmla="*/ 0 h 1106"/>
                <a:gd name="T6" fmla="*/ 40 w 40"/>
                <a:gd name="T7" fmla="*/ 1076 h 1106"/>
                <a:gd name="T8" fmla="*/ 0 w 40"/>
                <a:gd name="T9" fmla="*/ 1106 h 1106"/>
              </a:gdLst>
              <a:ahLst/>
              <a:cxnLst>
                <a:cxn ang="0">
                  <a:pos x="T0" y="T1"/>
                </a:cxn>
                <a:cxn ang="0">
                  <a:pos x="T2" y="T3"/>
                </a:cxn>
                <a:cxn ang="0">
                  <a:pos x="T4" y="T5"/>
                </a:cxn>
                <a:cxn ang="0">
                  <a:pos x="T6" y="T7"/>
                </a:cxn>
                <a:cxn ang="0">
                  <a:pos x="T8" y="T9"/>
                </a:cxn>
              </a:cxnLst>
              <a:rect l="0" t="0" r="r" b="b"/>
              <a:pathLst>
                <a:path w="40" h="1106">
                  <a:moveTo>
                    <a:pt x="0" y="1106"/>
                  </a:moveTo>
                  <a:lnTo>
                    <a:pt x="0" y="31"/>
                  </a:lnTo>
                  <a:lnTo>
                    <a:pt x="40" y="0"/>
                  </a:lnTo>
                  <a:lnTo>
                    <a:pt x="40" y="1076"/>
                  </a:lnTo>
                  <a:lnTo>
                    <a:pt x="0" y="1106"/>
                  </a:lnTo>
                  <a:close/>
                </a:path>
              </a:pathLst>
            </a:custGeom>
            <a:solidFill>
              <a:srgbClr val="800080"/>
            </a:solidFill>
            <a:ln w="12700">
              <a:solidFill>
                <a:srgbClr val="000000"/>
              </a:solidFill>
              <a:prstDash val="solid"/>
              <a:round/>
              <a:headEnd/>
              <a:tailEnd/>
            </a:ln>
          </p:spPr>
          <p:txBody>
            <a:bodyPr/>
            <a:lstStyle/>
            <a:p>
              <a:endParaRPr lang="en-GB"/>
            </a:p>
          </p:txBody>
        </p:sp>
        <p:sp>
          <p:nvSpPr>
            <p:cNvPr id="107599" name="Rectangle 79">
              <a:extLst>
                <a:ext uri="{FF2B5EF4-FFF2-40B4-BE49-F238E27FC236}">
                  <a16:creationId xmlns:a16="http://schemas.microsoft.com/office/drawing/2014/main" id="{C7638832-4B37-44D8-B570-FE6C2B75D3B2}"/>
                </a:ext>
              </a:extLst>
            </p:cNvPr>
            <p:cNvSpPr>
              <a:spLocks noChangeArrowheads="1"/>
            </p:cNvSpPr>
            <p:nvPr/>
          </p:nvSpPr>
          <p:spPr bwMode="auto">
            <a:xfrm>
              <a:off x="3823" y="1866"/>
              <a:ext cx="94" cy="697"/>
            </a:xfrm>
            <a:prstGeom prst="rect">
              <a:avLst/>
            </a:prstGeom>
            <a:solidFill>
              <a:srgbClr val="FF00FF"/>
            </a:solidFill>
            <a:ln w="12700">
              <a:solidFill>
                <a:srgbClr val="000000"/>
              </a:solidFill>
              <a:miter lim="800000"/>
              <a:headEnd/>
              <a:tailEnd/>
            </a:ln>
          </p:spPr>
          <p:txBody>
            <a:bodyPr/>
            <a:lstStyle/>
            <a:p>
              <a:endParaRPr lang="en-GB"/>
            </a:p>
          </p:txBody>
        </p:sp>
        <p:sp>
          <p:nvSpPr>
            <p:cNvPr id="107600" name="Freeform 80">
              <a:extLst>
                <a:ext uri="{FF2B5EF4-FFF2-40B4-BE49-F238E27FC236}">
                  <a16:creationId xmlns:a16="http://schemas.microsoft.com/office/drawing/2014/main" id="{1032C7B4-E39F-4EF9-B787-EA20564DBC00}"/>
                </a:ext>
              </a:extLst>
            </p:cNvPr>
            <p:cNvSpPr>
              <a:spLocks/>
            </p:cNvSpPr>
            <p:nvPr/>
          </p:nvSpPr>
          <p:spPr bwMode="auto">
            <a:xfrm>
              <a:off x="3823" y="1845"/>
              <a:ext cx="126" cy="21"/>
            </a:xfrm>
            <a:custGeom>
              <a:avLst/>
              <a:gdLst>
                <a:gd name="T0" fmla="*/ 117 w 157"/>
                <a:gd name="T1" fmla="*/ 31 h 31"/>
                <a:gd name="T2" fmla="*/ 157 w 157"/>
                <a:gd name="T3" fmla="*/ 0 h 31"/>
                <a:gd name="T4" fmla="*/ 40 w 157"/>
                <a:gd name="T5" fmla="*/ 0 h 31"/>
                <a:gd name="T6" fmla="*/ 0 w 157"/>
                <a:gd name="T7" fmla="*/ 31 h 31"/>
                <a:gd name="T8" fmla="*/ 117 w 157"/>
                <a:gd name="T9" fmla="*/ 31 h 31"/>
              </a:gdLst>
              <a:ahLst/>
              <a:cxnLst>
                <a:cxn ang="0">
                  <a:pos x="T0" y="T1"/>
                </a:cxn>
                <a:cxn ang="0">
                  <a:pos x="T2" y="T3"/>
                </a:cxn>
                <a:cxn ang="0">
                  <a:pos x="T4" y="T5"/>
                </a:cxn>
                <a:cxn ang="0">
                  <a:pos x="T6" y="T7"/>
                </a:cxn>
                <a:cxn ang="0">
                  <a:pos x="T8" y="T9"/>
                </a:cxn>
              </a:cxnLst>
              <a:rect l="0" t="0" r="r" b="b"/>
              <a:pathLst>
                <a:path w="157" h="31">
                  <a:moveTo>
                    <a:pt x="117" y="31"/>
                  </a:moveTo>
                  <a:lnTo>
                    <a:pt x="157" y="0"/>
                  </a:lnTo>
                  <a:lnTo>
                    <a:pt x="40" y="0"/>
                  </a:lnTo>
                  <a:lnTo>
                    <a:pt x="0" y="31"/>
                  </a:lnTo>
                  <a:lnTo>
                    <a:pt x="117" y="31"/>
                  </a:lnTo>
                  <a:close/>
                </a:path>
              </a:pathLst>
            </a:custGeom>
            <a:solidFill>
              <a:srgbClr val="BF00BF"/>
            </a:solidFill>
            <a:ln w="12700">
              <a:solidFill>
                <a:srgbClr val="000000"/>
              </a:solidFill>
              <a:prstDash val="solid"/>
              <a:round/>
              <a:headEnd/>
              <a:tailEnd/>
            </a:ln>
          </p:spPr>
          <p:txBody>
            <a:bodyPr/>
            <a:lstStyle/>
            <a:p>
              <a:endParaRPr lang="en-GB"/>
            </a:p>
          </p:txBody>
        </p:sp>
        <p:sp>
          <p:nvSpPr>
            <p:cNvPr id="107601" name="Freeform 81">
              <a:extLst>
                <a:ext uri="{FF2B5EF4-FFF2-40B4-BE49-F238E27FC236}">
                  <a16:creationId xmlns:a16="http://schemas.microsoft.com/office/drawing/2014/main" id="{A18B0CA7-EC1A-45DD-9A41-7F481D712BD8}"/>
                </a:ext>
              </a:extLst>
            </p:cNvPr>
            <p:cNvSpPr>
              <a:spLocks/>
            </p:cNvSpPr>
            <p:nvPr/>
          </p:nvSpPr>
          <p:spPr bwMode="auto">
            <a:xfrm>
              <a:off x="4013" y="2383"/>
              <a:ext cx="32" cy="180"/>
            </a:xfrm>
            <a:custGeom>
              <a:avLst/>
              <a:gdLst>
                <a:gd name="T0" fmla="*/ 0 w 40"/>
                <a:gd name="T1" fmla="*/ 278 h 278"/>
                <a:gd name="T2" fmla="*/ 0 w 40"/>
                <a:gd name="T3" fmla="*/ 31 h 278"/>
                <a:gd name="T4" fmla="*/ 40 w 40"/>
                <a:gd name="T5" fmla="*/ 0 h 278"/>
                <a:gd name="T6" fmla="*/ 40 w 40"/>
                <a:gd name="T7" fmla="*/ 248 h 278"/>
                <a:gd name="T8" fmla="*/ 0 w 40"/>
                <a:gd name="T9" fmla="*/ 278 h 278"/>
              </a:gdLst>
              <a:ahLst/>
              <a:cxnLst>
                <a:cxn ang="0">
                  <a:pos x="T0" y="T1"/>
                </a:cxn>
                <a:cxn ang="0">
                  <a:pos x="T2" y="T3"/>
                </a:cxn>
                <a:cxn ang="0">
                  <a:pos x="T4" y="T5"/>
                </a:cxn>
                <a:cxn ang="0">
                  <a:pos x="T6" y="T7"/>
                </a:cxn>
                <a:cxn ang="0">
                  <a:pos x="T8" y="T9"/>
                </a:cxn>
              </a:cxnLst>
              <a:rect l="0" t="0" r="r" b="b"/>
              <a:pathLst>
                <a:path w="40" h="278">
                  <a:moveTo>
                    <a:pt x="0" y="278"/>
                  </a:moveTo>
                  <a:lnTo>
                    <a:pt x="0" y="31"/>
                  </a:lnTo>
                  <a:lnTo>
                    <a:pt x="40" y="0"/>
                  </a:lnTo>
                  <a:lnTo>
                    <a:pt x="40" y="248"/>
                  </a:lnTo>
                  <a:lnTo>
                    <a:pt x="0" y="278"/>
                  </a:lnTo>
                  <a:close/>
                </a:path>
              </a:pathLst>
            </a:custGeom>
            <a:solidFill>
              <a:srgbClr val="800000"/>
            </a:solidFill>
            <a:ln w="12700">
              <a:solidFill>
                <a:srgbClr val="000000"/>
              </a:solidFill>
              <a:prstDash val="solid"/>
              <a:round/>
              <a:headEnd/>
              <a:tailEnd/>
            </a:ln>
          </p:spPr>
          <p:txBody>
            <a:bodyPr/>
            <a:lstStyle/>
            <a:p>
              <a:endParaRPr lang="en-GB"/>
            </a:p>
          </p:txBody>
        </p:sp>
        <p:sp>
          <p:nvSpPr>
            <p:cNvPr id="107602" name="Rectangle 82">
              <a:extLst>
                <a:ext uri="{FF2B5EF4-FFF2-40B4-BE49-F238E27FC236}">
                  <a16:creationId xmlns:a16="http://schemas.microsoft.com/office/drawing/2014/main" id="{5CA9AA56-96AD-4A15-AA67-76CEE885ACCF}"/>
                </a:ext>
              </a:extLst>
            </p:cNvPr>
            <p:cNvSpPr>
              <a:spLocks noChangeArrowheads="1"/>
            </p:cNvSpPr>
            <p:nvPr/>
          </p:nvSpPr>
          <p:spPr bwMode="auto">
            <a:xfrm>
              <a:off x="3917" y="2403"/>
              <a:ext cx="96" cy="160"/>
            </a:xfrm>
            <a:prstGeom prst="rect">
              <a:avLst/>
            </a:prstGeom>
            <a:solidFill>
              <a:srgbClr val="FF0000"/>
            </a:solidFill>
            <a:ln w="12700">
              <a:solidFill>
                <a:srgbClr val="000000"/>
              </a:solidFill>
              <a:miter lim="800000"/>
              <a:headEnd/>
              <a:tailEnd/>
            </a:ln>
          </p:spPr>
          <p:txBody>
            <a:bodyPr/>
            <a:lstStyle/>
            <a:p>
              <a:endParaRPr lang="en-GB"/>
            </a:p>
          </p:txBody>
        </p:sp>
        <p:sp>
          <p:nvSpPr>
            <p:cNvPr id="107603" name="Freeform 83">
              <a:extLst>
                <a:ext uri="{FF2B5EF4-FFF2-40B4-BE49-F238E27FC236}">
                  <a16:creationId xmlns:a16="http://schemas.microsoft.com/office/drawing/2014/main" id="{1FD04608-FBDD-4890-A7A4-22C1D19C32E1}"/>
                </a:ext>
              </a:extLst>
            </p:cNvPr>
            <p:cNvSpPr>
              <a:spLocks/>
            </p:cNvSpPr>
            <p:nvPr/>
          </p:nvSpPr>
          <p:spPr bwMode="auto">
            <a:xfrm>
              <a:off x="3917" y="2383"/>
              <a:ext cx="128" cy="20"/>
            </a:xfrm>
            <a:custGeom>
              <a:avLst/>
              <a:gdLst>
                <a:gd name="T0" fmla="*/ 119 w 159"/>
                <a:gd name="T1" fmla="*/ 31 h 31"/>
                <a:gd name="T2" fmla="*/ 159 w 159"/>
                <a:gd name="T3" fmla="*/ 0 h 31"/>
                <a:gd name="T4" fmla="*/ 40 w 159"/>
                <a:gd name="T5" fmla="*/ 0 h 31"/>
                <a:gd name="T6" fmla="*/ 0 w 159"/>
                <a:gd name="T7" fmla="*/ 31 h 31"/>
                <a:gd name="T8" fmla="*/ 119 w 159"/>
                <a:gd name="T9" fmla="*/ 31 h 31"/>
              </a:gdLst>
              <a:ahLst/>
              <a:cxnLst>
                <a:cxn ang="0">
                  <a:pos x="T0" y="T1"/>
                </a:cxn>
                <a:cxn ang="0">
                  <a:pos x="T2" y="T3"/>
                </a:cxn>
                <a:cxn ang="0">
                  <a:pos x="T4" y="T5"/>
                </a:cxn>
                <a:cxn ang="0">
                  <a:pos x="T6" y="T7"/>
                </a:cxn>
                <a:cxn ang="0">
                  <a:pos x="T8" y="T9"/>
                </a:cxn>
              </a:cxnLst>
              <a:rect l="0" t="0" r="r" b="b"/>
              <a:pathLst>
                <a:path w="159" h="31">
                  <a:moveTo>
                    <a:pt x="119" y="31"/>
                  </a:moveTo>
                  <a:lnTo>
                    <a:pt x="159" y="0"/>
                  </a:lnTo>
                  <a:lnTo>
                    <a:pt x="40" y="0"/>
                  </a:lnTo>
                  <a:lnTo>
                    <a:pt x="0" y="31"/>
                  </a:lnTo>
                  <a:lnTo>
                    <a:pt x="119" y="31"/>
                  </a:lnTo>
                  <a:close/>
                </a:path>
              </a:pathLst>
            </a:custGeom>
            <a:solidFill>
              <a:srgbClr val="BF0000"/>
            </a:solidFill>
            <a:ln w="12700">
              <a:solidFill>
                <a:srgbClr val="000000"/>
              </a:solidFill>
              <a:prstDash val="solid"/>
              <a:round/>
              <a:headEnd/>
              <a:tailEnd/>
            </a:ln>
          </p:spPr>
          <p:txBody>
            <a:bodyPr/>
            <a:lstStyle/>
            <a:p>
              <a:endParaRPr lang="en-GB"/>
            </a:p>
          </p:txBody>
        </p:sp>
        <p:sp>
          <p:nvSpPr>
            <p:cNvPr id="107604" name="Rectangle 84">
              <a:extLst>
                <a:ext uri="{FF2B5EF4-FFF2-40B4-BE49-F238E27FC236}">
                  <a16:creationId xmlns:a16="http://schemas.microsoft.com/office/drawing/2014/main" id="{CEFCDAA4-BA4E-41D3-B2EA-103CD2EC9467}"/>
                </a:ext>
              </a:extLst>
            </p:cNvPr>
            <p:cNvSpPr>
              <a:spLocks noChangeArrowheads="1"/>
            </p:cNvSpPr>
            <p:nvPr/>
          </p:nvSpPr>
          <p:spPr bwMode="auto">
            <a:xfrm>
              <a:off x="3831" y="187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effectLst>
                    <a:outerShdw blurRad="38100" dist="38100" dir="2700000" algn="tl">
                      <a:srgbClr val="FFFFFF"/>
                    </a:outerShdw>
                  </a:effectLst>
                </a:rPr>
                <a:t>45</a:t>
              </a:r>
              <a:endParaRPr lang="en-GB" altLang="en-US" sz="1000" b="1">
                <a:effectLst>
                  <a:outerShdw blurRad="38100" dist="38100" dir="2700000" algn="tl">
                    <a:srgbClr val="FFFFFF"/>
                  </a:outerShdw>
                </a:effectLst>
                <a:latin typeface="Tahoma" panose="020B0604030504040204" pitchFamily="34" charset="0"/>
              </a:endParaRPr>
            </a:p>
          </p:txBody>
        </p:sp>
        <p:sp>
          <p:nvSpPr>
            <p:cNvPr id="107605" name="Rectangle 85">
              <a:extLst>
                <a:ext uri="{FF2B5EF4-FFF2-40B4-BE49-F238E27FC236}">
                  <a16:creationId xmlns:a16="http://schemas.microsoft.com/office/drawing/2014/main" id="{67C6815D-A801-4391-93FD-A0FB5671DF63}"/>
                </a:ext>
              </a:extLst>
            </p:cNvPr>
            <p:cNvSpPr>
              <a:spLocks noChangeArrowheads="1"/>
            </p:cNvSpPr>
            <p:nvPr/>
          </p:nvSpPr>
          <p:spPr bwMode="auto">
            <a:xfrm>
              <a:off x="3916" y="2449"/>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solidFill>
                    <a:srgbClr val="FFFFFF"/>
                  </a:solidFill>
                  <a:effectLst>
                    <a:outerShdw blurRad="38100" dist="38100" dir="2700000" algn="tl">
                      <a:srgbClr val="000000"/>
                    </a:outerShdw>
                  </a:effectLst>
                </a:rPr>
                <a:t>10</a:t>
              </a:r>
              <a:endParaRPr lang="en-GB" altLang="en-US" sz="1400" b="1">
                <a:effectLst>
                  <a:outerShdw blurRad="38100" dist="38100" dir="2700000" algn="tl">
                    <a:srgbClr val="FFFFFF"/>
                  </a:outerShdw>
                </a:effectLst>
                <a:latin typeface="Tahoma" panose="020B0604030504040204" pitchFamily="34" charset="0"/>
              </a:endParaRPr>
            </a:p>
          </p:txBody>
        </p:sp>
        <p:sp>
          <p:nvSpPr>
            <p:cNvPr id="107606" name="Freeform 86">
              <a:extLst>
                <a:ext uri="{FF2B5EF4-FFF2-40B4-BE49-F238E27FC236}">
                  <a16:creationId xmlns:a16="http://schemas.microsoft.com/office/drawing/2014/main" id="{551C83BF-548B-4CDB-8EF4-1947AABF2C3C}"/>
                </a:ext>
              </a:extLst>
            </p:cNvPr>
            <p:cNvSpPr>
              <a:spLocks/>
            </p:cNvSpPr>
            <p:nvPr/>
          </p:nvSpPr>
          <p:spPr bwMode="auto">
            <a:xfrm>
              <a:off x="4333" y="2364"/>
              <a:ext cx="33" cy="199"/>
            </a:xfrm>
            <a:custGeom>
              <a:avLst/>
              <a:gdLst>
                <a:gd name="T0" fmla="*/ 0 w 41"/>
                <a:gd name="T1" fmla="*/ 307 h 307"/>
                <a:gd name="T2" fmla="*/ 0 w 41"/>
                <a:gd name="T3" fmla="*/ 31 h 307"/>
                <a:gd name="T4" fmla="*/ 41 w 41"/>
                <a:gd name="T5" fmla="*/ 0 h 307"/>
                <a:gd name="T6" fmla="*/ 41 w 41"/>
                <a:gd name="T7" fmla="*/ 277 h 307"/>
                <a:gd name="T8" fmla="*/ 0 w 41"/>
                <a:gd name="T9" fmla="*/ 307 h 307"/>
              </a:gdLst>
              <a:ahLst/>
              <a:cxnLst>
                <a:cxn ang="0">
                  <a:pos x="T0" y="T1"/>
                </a:cxn>
                <a:cxn ang="0">
                  <a:pos x="T2" y="T3"/>
                </a:cxn>
                <a:cxn ang="0">
                  <a:pos x="T4" y="T5"/>
                </a:cxn>
                <a:cxn ang="0">
                  <a:pos x="T6" y="T7"/>
                </a:cxn>
                <a:cxn ang="0">
                  <a:pos x="T8" y="T9"/>
                </a:cxn>
              </a:cxnLst>
              <a:rect l="0" t="0" r="r" b="b"/>
              <a:pathLst>
                <a:path w="41" h="307">
                  <a:moveTo>
                    <a:pt x="0" y="307"/>
                  </a:moveTo>
                  <a:lnTo>
                    <a:pt x="0" y="31"/>
                  </a:lnTo>
                  <a:lnTo>
                    <a:pt x="41" y="0"/>
                  </a:lnTo>
                  <a:lnTo>
                    <a:pt x="41" y="277"/>
                  </a:lnTo>
                  <a:lnTo>
                    <a:pt x="0" y="307"/>
                  </a:lnTo>
                  <a:close/>
                </a:path>
              </a:pathLst>
            </a:custGeom>
            <a:solidFill>
              <a:srgbClr val="800080"/>
            </a:solidFill>
            <a:ln w="12700">
              <a:solidFill>
                <a:srgbClr val="000000"/>
              </a:solidFill>
              <a:prstDash val="solid"/>
              <a:round/>
              <a:headEnd/>
              <a:tailEnd/>
            </a:ln>
          </p:spPr>
          <p:txBody>
            <a:bodyPr/>
            <a:lstStyle/>
            <a:p>
              <a:endParaRPr lang="en-GB"/>
            </a:p>
          </p:txBody>
        </p:sp>
        <p:sp>
          <p:nvSpPr>
            <p:cNvPr id="107607" name="Rectangle 87">
              <a:extLst>
                <a:ext uri="{FF2B5EF4-FFF2-40B4-BE49-F238E27FC236}">
                  <a16:creationId xmlns:a16="http://schemas.microsoft.com/office/drawing/2014/main" id="{A6482053-9B76-4D5A-A68E-96D75F3BFDF2}"/>
                </a:ext>
              </a:extLst>
            </p:cNvPr>
            <p:cNvSpPr>
              <a:spLocks noChangeArrowheads="1"/>
            </p:cNvSpPr>
            <p:nvPr/>
          </p:nvSpPr>
          <p:spPr bwMode="auto">
            <a:xfrm>
              <a:off x="4239" y="2384"/>
              <a:ext cx="94" cy="179"/>
            </a:xfrm>
            <a:prstGeom prst="rect">
              <a:avLst/>
            </a:prstGeom>
            <a:solidFill>
              <a:srgbClr val="FF00FF"/>
            </a:solidFill>
            <a:ln w="12700">
              <a:solidFill>
                <a:srgbClr val="000000"/>
              </a:solidFill>
              <a:miter lim="800000"/>
              <a:headEnd/>
              <a:tailEnd/>
            </a:ln>
          </p:spPr>
          <p:txBody>
            <a:bodyPr/>
            <a:lstStyle/>
            <a:p>
              <a:endParaRPr lang="en-GB"/>
            </a:p>
          </p:txBody>
        </p:sp>
        <p:sp>
          <p:nvSpPr>
            <p:cNvPr id="107608" name="Freeform 88">
              <a:extLst>
                <a:ext uri="{FF2B5EF4-FFF2-40B4-BE49-F238E27FC236}">
                  <a16:creationId xmlns:a16="http://schemas.microsoft.com/office/drawing/2014/main" id="{ADF9AE1C-9760-47B5-93E7-58B3FF5B2220}"/>
                </a:ext>
              </a:extLst>
            </p:cNvPr>
            <p:cNvSpPr>
              <a:spLocks/>
            </p:cNvSpPr>
            <p:nvPr/>
          </p:nvSpPr>
          <p:spPr bwMode="auto">
            <a:xfrm>
              <a:off x="4239" y="2364"/>
              <a:ext cx="127" cy="20"/>
            </a:xfrm>
            <a:custGeom>
              <a:avLst/>
              <a:gdLst>
                <a:gd name="T0" fmla="*/ 117 w 158"/>
                <a:gd name="T1" fmla="*/ 31 h 31"/>
                <a:gd name="T2" fmla="*/ 158 w 158"/>
                <a:gd name="T3" fmla="*/ 0 h 31"/>
                <a:gd name="T4" fmla="*/ 41 w 158"/>
                <a:gd name="T5" fmla="*/ 0 h 31"/>
                <a:gd name="T6" fmla="*/ 0 w 158"/>
                <a:gd name="T7" fmla="*/ 31 h 31"/>
                <a:gd name="T8" fmla="*/ 117 w 158"/>
                <a:gd name="T9" fmla="*/ 31 h 31"/>
              </a:gdLst>
              <a:ahLst/>
              <a:cxnLst>
                <a:cxn ang="0">
                  <a:pos x="T0" y="T1"/>
                </a:cxn>
                <a:cxn ang="0">
                  <a:pos x="T2" y="T3"/>
                </a:cxn>
                <a:cxn ang="0">
                  <a:pos x="T4" y="T5"/>
                </a:cxn>
                <a:cxn ang="0">
                  <a:pos x="T6" y="T7"/>
                </a:cxn>
                <a:cxn ang="0">
                  <a:pos x="T8" y="T9"/>
                </a:cxn>
              </a:cxnLst>
              <a:rect l="0" t="0" r="r" b="b"/>
              <a:pathLst>
                <a:path w="158" h="31">
                  <a:moveTo>
                    <a:pt x="117" y="31"/>
                  </a:moveTo>
                  <a:lnTo>
                    <a:pt x="158" y="0"/>
                  </a:lnTo>
                  <a:lnTo>
                    <a:pt x="41" y="0"/>
                  </a:lnTo>
                  <a:lnTo>
                    <a:pt x="0" y="31"/>
                  </a:lnTo>
                  <a:lnTo>
                    <a:pt x="117" y="31"/>
                  </a:lnTo>
                  <a:close/>
                </a:path>
              </a:pathLst>
            </a:custGeom>
            <a:solidFill>
              <a:srgbClr val="BF00BF"/>
            </a:solidFill>
            <a:ln w="12700">
              <a:solidFill>
                <a:srgbClr val="000000"/>
              </a:solidFill>
              <a:prstDash val="solid"/>
              <a:round/>
              <a:headEnd/>
              <a:tailEnd/>
            </a:ln>
          </p:spPr>
          <p:txBody>
            <a:bodyPr/>
            <a:lstStyle/>
            <a:p>
              <a:endParaRPr lang="en-GB"/>
            </a:p>
          </p:txBody>
        </p:sp>
        <p:sp>
          <p:nvSpPr>
            <p:cNvPr id="107609" name="Rectangle 89">
              <a:extLst>
                <a:ext uri="{FF2B5EF4-FFF2-40B4-BE49-F238E27FC236}">
                  <a16:creationId xmlns:a16="http://schemas.microsoft.com/office/drawing/2014/main" id="{17E0BC89-BEA1-47D3-B194-E5AB5EB407EC}"/>
                </a:ext>
              </a:extLst>
            </p:cNvPr>
            <p:cNvSpPr>
              <a:spLocks noChangeArrowheads="1"/>
            </p:cNvSpPr>
            <p:nvPr/>
          </p:nvSpPr>
          <p:spPr bwMode="auto">
            <a:xfrm>
              <a:off x="4333" y="2465"/>
              <a:ext cx="96" cy="98"/>
            </a:xfrm>
            <a:prstGeom prst="rect">
              <a:avLst/>
            </a:prstGeom>
            <a:solidFill>
              <a:srgbClr val="FF0000"/>
            </a:solidFill>
            <a:ln w="12700">
              <a:solidFill>
                <a:srgbClr val="000000"/>
              </a:solidFill>
              <a:miter lim="800000"/>
              <a:headEnd/>
              <a:tailEnd/>
            </a:ln>
          </p:spPr>
          <p:txBody>
            <a:bodyPr/>
            <a:lstStyle/>
            <a:p>
              <a:endParaRPr lang="en-GB"/>
            </a:p>
          </p:txBody>
        </p:sp>
        <p:sp>
          <p:nvSpPr>
            <p:cNvPr id="107610" name="Freeform 90">
              <a:extLst>
                <a:ext uri="{FF2B5EF4-FFF2-40B4-BE49-F238E27FC236}">
                  <a16:creationId xmlns:a16="http://schemas.microsoft.com/office/drawing/2014/main" id="{D14611DF-55E1-4683-9B49-899990F3E645}"/>
                </a:ext>
              </a:extLst>
            </p:cNvPr>
            <p:cNvSpPr>
              <a:spLocks/>
            </p:cNvSpPr>
            <p:nvPr/>
          </p:nvSpPr>
          <p:spPr bwMode="auto">
            <a:xfrm>
              <a:off x="4333" y="2447"/>
              <a:ext cx="129" cy="18"/>
            </a:xfrm>
            <a:custGeom>
              <a:avLst/>
              <a:gdLst>
                <a:gd name="T0" fmla="*/ 120 w 160"/>
                <a:gd name="T1" fmla="*/ 29 h 29"/>
                <a:gd name="T2" fmla="*/ 160 w 160"/>
                <a:gd name="T3" fmla="*/ 0 h 29"/>
                <a:gd name="T4" fmla="*/ 41 w 160"/>
                <a:gd name="T5" fmla="*/ 0 h 29"/>
                <a:gd name="T6" fmla="*/ 0 w 160"/>
                <a:gd name="T7" fmla="*/ 29 h 29"/>
                <a:gd name="T8" fmla="*/ 120 w 160"/>
                <a:gd name="T9" fmla="*/ 29 h 29"/>
              </a:gdLst>
              <a:ahLst/>
              <a:cxnLst>
                <a:cxn ang="0">
                  <a:pos x="T0" y="T1"/>
                </a:cxn>
                <a:cxn ang="0">
                  <a:pos x="T2" y="T3"/>
                </a:cxn>
                <a:cxn ang="0">
                  <a:pos x="T4" y="T5"/>
                </a:cxn>
                <a:cxn ang="0">
                  <a:pos x="T6" y="T7"/>
                </a:cxn>
                <a:cxn ang="0">
                  <a:pos x="T8" y="T9"/>
                </a:cxn>
              </a:cxnLst>
              <a:rect l="0" t="0" r="r" b="b"/>
              <a:pathLst>
                <a:path w="160" h="29">
                  <a:moveTo>
                    <a:pt x="120" y="29"/>
                  </a:moveTo>
                  <a:lnTo>
                    <a:pt x="160" y="0"/>
                  </a:lnTo>
                  <a:lnTo>
                    <a:pt x="41" y="0"/>
                  </a:lnTo>
                  <a:lnTo>
                    <a:pt x="0" y="29"/>
                  </a:lnTo>
                  <a:lnTo>
                    <a:pt x="120" y="29"/>
                  </a:lnTo>
                  <a:close/>
                </a:path>
              </a:pathLst>
            </a:custGeom>
            <a:solidFill>
              <a:srgbClr val="BF0000"/>
            </a:solidFill>
            <a:ln w="12700">
              <a:solidFill>
                <a:srgbClr val="000000"/>
              </a:solidFill>
              <a:prstDash val="solid"/>
              <a:round/>
              <a:headEnd/>
              <a:tailEnd/>
            </a:ln>
          </p:spPr>
          <p:txBody>
            <a:bodyPr/>
            <a:lstStyle/>
            <a:p>
              <a:endParaRPr lang="en-GB"/>
            </a:p>
          </p:txBody>
        </p:sp>
        <p:sp>
          <p:nvSpPr>
            <p:cNvPr id="107611" name="Rectangle 91">
              <a:extLst>
                <a:ext uri="{FF2B5EF4-FFF2-40B4-BE49-F238E27FC236}">
                  <a16:creationId xmlns:a16="http://schemas.microsoft.com/office/drawing/2014/main" id="{5B8714CD-7B23-442E-B967-FE1045546AD5}"/>
                </a:ext>
              </a:extLst>
            </p:cNvPr>
            <p:cNvSpPr>
              <a:spLocks noChangeArrowheads="1"/>
            </p:cNvSpPr>
            <p:nvPr/>
          </p:nvSpPr>
          <p:spPr bwMode="auto">
            <a:xfrm>
              <a:off x="4250" y="2382"/>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effectLst>
                    <a:outerShdw blurRad="38100" dist="38100" dir="2700000" algn="tl">
                      <a:srgbClr val="FFFFFF"/>
                    </a:outerShdw>
                  </a:effectLst>
                </a:rPr>
                <a:t>11</a:t>
              </a:r>
              <a:endParaRPr lang="en-GB" altLang="en-US" sz="1000" b="1">
                <a:effectLst>
                  <a:outerShdw blurRad="38100" dist="38100" dir="2700000" algn="tl">
                    <a:srgbClr val="FFFFFF"/>
                  </a:outerShdw>
                </a:effectLst>
                <a:latin typeface="Tahoma" panose="020B0604030504040204" pitchFamily="34" charset="0"/>
              </a:endParaRPr>
            </a:p>
          </p:txBody>
        </p:sp>
        <p:sp>
          <p:nvSpPr>
            <p:cNvPr id="107612" name="Rectangle 92">
              <a:extLst>
                <a:ext uri="{FF2B5EF4-FFF2-40B4-BE49-F238E27FC236}">
                  <a16:creationId xmlns:a16="http://schemas.microsoft.com/office/drawing/2014/main" id="{393F8F47-E3A5-4B58-A43D-530D3B4C1EBB}"/>
                </a:ext>
              </a:extLst>
            </p:cNvPr>
            <p:cNvSpPr>
              <a:spLocks noChangeArrowheads="1"/>
            </p:cNvSpPr>
            <p:nvPr/>
          </p:nvSpPr>
          <p:spPr bwMode="auto">
            <a:xfrm>
              <a:off x="4371" y="2458"/>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000" b="1">
                  <a:solidFill>
                    <a:srgbClr val="FFFFFF"/>
                  </a:solidFill>
                  <a:effectLst>
                    <a:outerShdw blurRad="38100" dist="38100" dir="2700000" algn="tl">
                      <a:srgbClr val="000000"/>
                    </a:outerShdw>
                  </a:effectLst>
                </a:rPr>
                <a:t>6</a:t>
              </a:r>
              <a:endParaRPr lang="en-GB" altLang="en-US" sz="1000" b="1">
                <a:effectLst>
                  <a:outerShdw blurRad="38100" dist="38100" dir="2700000" algn="tl">
                    <a:srgbClr val="FFFFFF"/>
                  </a:outerShdw>
                </a:effectLst>
                <a:latin typeface="Tahoma" panose="020B0604030504040204" pitchFamily="34" charset="0"/>
              </a:endParaRPr>
            </a:p>
          </p:txBody>
        </p:sp>
        <p:sp>
          <p:nvSpPr>
            <p:cNvPr id="107613" name="Line 93">
              <a:extLst>
                <a:ext uri="{FF2B5EF4-FFF2-40B4-BE49-F238E27FC236}">
                  <a16:creationId xmlns:a16="http://schemas.microsoft.com/office/drawing/2014/main" id="{C7D0CE80-4483-4615-B6F7-027EDE740FAE}"/>
                </a:ext>
              </a:extLst>
            </p:cNvPr>
            <p:cNvSpPr>
              <a:spLocks noChangeShapeType="1"/>
            </p:cNvSpPr>
            <p:nvPr/>
          </p:nvSpPr>
          <p:spPr bwMode="auto">
            <a:xfrm flipV="1">
              <a:off x="1183" y="1043"/>
              <a:ext cx="1" cy="15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14" name="Line 94">
              <a:extLst>
                <a:ext uri="{FF2B5EF4-FFF2-40B4-BE49-F238E27FC236}">
                  <a16:creationId xmlns:a16="http://schemas.microsoft.com/office/drawing/2014/main" id="{58FF0A43-E7FC-4CC5-B770-05A25ACEC204}"/>
                </a:ext>
              </a:extLst>
            </p:cNvPr>
            <p:cNvSpPr>
              <a:spLocks noChangeShapeType="1"/>
            </p:cNvSpPr>
            <p:nvPr/>
          </p:nvSpPr>
          <p:spPr bwMode="auto">
            <a:xfrm flipH="1">
              <a:off x="1147" y="2578"/>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15" name="Line 95">
              <a:extLst>
                <a:ext uri="{FF2B5EF4-FFF2-40B4-BE49-F238E27FC236}">
                  <a16:creationId xmlns:a16="http://schemas.microsoft.com/office/drawing/2014/main" id="{1C44FA04-325E-4035-9EAA-633A4446CFE8}"/>
                </a:ext>
              </a:extLst>
            </p:cNvPr>
            <p:cNvSpPr>
              <a:spLocks noChangeShapeType="1"/>
            </p:cNvSpPr>
            <p:nvPr/>
          </p:nvSpPr>
          <p:spPr bwMode="auto">
            <a:xfrm flipH="1">
              <a:off x="1147" y="2425"/>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16" name="Line 96">
              <a:extLst>
                <a:ext uri="{FF2B5EF4-FFF2-40B4-BE49-F238E27FC236}">
                  <a16:creationId xmlns:a16="http://schemas.microsoft.com/office/drawing/2014/main" id="{F729583C-D4C1-4442-B9FB-EBFD79D09AC0}"/>
                </a:ext>
              </a:extLst>
            </p:cNvPr>
            <p:cNvSpPr>
              <a:spLocks noChangeShapeType="1"/>
            </p:cNvSpPr>
            <p:nvPr/>
          </p:nvSpPr>
          <p:spPr bwMode="auto">
            <a:xfrm flipH="1">
              <a:off x="1147" y="2272"/>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17" name="Line 97">
              <a:extLst>
                <a:ext uri="{FF2B5EF4-FFF2-40B4-BE49-F238E27FC236}">
                  <a16:creationId xmlns:a16="http://schemas.microsoft.com/office/drawing/2014/main" id="{376F1BD5-60A5-4FBE-A506-5E66680B63ED}"/>
                </a:ext>
              </a:extLst>
            </p:cNvPr>
            <p:cNvSpPr>
              <a:spLocks noChangeShapeType="1"/>
            </p:cNvSpPr>
            <p:nvPr/>
          </p:nvSpPr>
          <p:spPr bwMode="auto">
            <a:xfrm flipH="1">
              <a:off x="1147" y="2117"/>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18" name="Line 98">
              <a:extLst>
                <a:ext uri="{FF2B5EF4-FFF2-40B4-BE49-F238E27FC236}">
                  <a16:creationId xmlns:a16="http://schemas.microsoft.com/office/drawing/2014/main" id="{C88FD27E-619F-4A7F-A310-7020712B6AF1}"/>
                </a:ext>
              </a:extLst>
            </p:cNvPr>
            <p:cNvSpPr>
              <a:spLocks noChangeShapeType="1"/>
            </p:cNvSpPr>
            <p:nvPr/>
          </p:nvSpPr>
          <p:spPr bwMode="auto">
            <a:xfrm flipH="1">
              <a:off x="1147" y="1964"/>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19" name="Line 99">
              <a:extLst>
                <a:ext uri="{FF2B5EF4-FFF2-40B4-BE49-F238E27FC236}">
                  <a16:creationId xmlns:a16="http://schemas.microsoft.com/office/drawing/2014/main" id="{07081306-CF7E-4C11-9E2A-E2E6B82B84DD}"/>
                </a:ext>
              </a:extLst>
            </p:cNvPr>
            <p:cNvSpPr>
              <a:spLocks noChangeShapeType="1"/>
            </p:cNvSpPr>
            <p:nvPr/>
          </p:nvSpPr>
          <p:spPr bwMode="auto">
            <a:xfrm flipH="1">
              <a:off x="1147" y="181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20" name="Line 100">
              <a:extLst>
                <a:ext uri="{FF2B5EF4-FFF2-40B4-BE49-F238E27FC236}">
                  <a16:creationId xmlns:a16="http://schemas.microsoft.com/office/drawing/2014/main" id="{86EB9243-7CDD-4FFC-ACDA-E1F7A7BDB559}"/>
                </a:ext>
              </a:extLst>
            </p:cNvPr>
            <p:cNvSpPr>
              <a:spLocks noChangeShapeType="1"/>
            </p:cNvSpPr>
            <p:nvPr/>
          </p:nvSpPr>
          <p:spPr bwMode="auto">
            <a:xfrm flipH="1">
              <a:off x="1147" y="1658"/>
              <a:ext cx="3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21" name="Line 101">
              <a:extLst>
                <a:ext uri="{FF2B5EF4-FFF2-40B4-BE49-F238E27FC236}">
                  <a16:creationId xmlns:a16="http://schemas.microsoft.com/office/drawing/2014/main" id="{FA6AE63B-03BC-4809-8C51-BF4AFCBE4D2A}"/>
                </a:ext>
              </a:extLst>
            </p:cNvPr>
            <p:cNvSpPr>
              <a:spLocks noChangeShapeType="1"/>
            </p:cNvSpPr>
            <p:nvPr/>
          </p:nvSpPr>
          <p:spPr bwMode="auto">
            <a:xfrm flipH="1">
              <a:off x="1147" y="1503"/>
              <a:ext cx="3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22" name="Line 102">
              <a:extLst>
                <a:ext uri="{FF2B5EF4-FFF2-40B4-BE49-F238E27FC236}">
                  <a16:creationId xmlns:a16="http://schemas.microsoft.com/office/drawing/2014/main" id="{82D6280C-E725-4F96-8D7B-6D886D0A7A1F}"/>
                </a:ext>
              </a:extLst>
            </p:cNvPr>
            <p:cNvSpPr>
              <a:spLocks noChangeShapeType="1"/>
            </p:cNvSpPr>
            <p:nvPr/>
          </p:nvSpPr>
          <p:spPr bwMode="auto">
            <a:xfrm flipH="1">
              <a:off x="1147" y="1349"/>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23" name="Line 103">
              <a:extLst>
                <a:ext uri="{FF2B5EF4-FFF2-40B4-BE49-F238E27FC236}">
                  <a16:creationId xmlns:a16="http://schemas.microsoft.com/office/drawing/2014/main" id="{0BFF388A-916F-4AA9-8E4C-73363ED40E92}"/>
                </a:ext>
              </a:extLst>
            </p:cNvPr>
            <p:cNvSpPr>
              <a:spLocks noChangeShapeType="1"/>
            </p:cNvSpPr>
            <p:nvPr/>
          </p:nvSpPr>
          <p:spPr bwMode="auto">
            <a:xfrm flipH="1">
              <a:off x="1147" y="1196"/>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24" name="Line 104">
              <a:extLst>
                <a:ext uri="{FF2B5EF4-FFF2-40B4-BE49-F238E27FC236}">
                  <a16:creationId xmlns:a16="http://schemas.microsoft.com/office/drawing/2014/main" id="{1CCDF06E-D731-4878-8218-B80C85244504}"/>
                </a:ext>
              </a:extLst>
            </p:cNvPr>
            <p:cNvSpPr>
              <a:spLocks noChangeShapeType="1"/>
            </p:cNvSpPr>
            <p:nvPr/>
          </p:nvSpPr>
          <p:spPr bwMode="auto">
            <a:xfrm flipH="1">
              <a:off x="1147" y="1043"/>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25" name="Rectangle 105">
              <a:extLst>
                <a:ext uri="{FF2B5EF4-FFF2-40B4-BE49-F238E27FC236}">
                  <a16:creationId xmlns:a16="http://schemas.microsoft.com/office/drawing/2014/main" id="{5F706764-7ACB-40A8-8717-48F02605714E}"/>
                </a:ext>
              </a:extLst>
            </p:cNvPr>
            <p:cNvSpPr>
              <a:spLocks noChangeArrowheads="1"/>
            </p:cNvSpPr>
            <p:nvPr/>
          </p:nvSpPr>
          <p:spPr bwMode="auto">
            <a:xfrm>
              <a:off x="984" y="2536"/>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$0</a:t>
              </a:r>
              <a:endParaRPr lang="en-GB" altLang="en-US" sz="1800">
                <a:latin typeface="Tahoma" panose="020B0604030504040204" pitchFamily="34" charset="0"/>
              </a:endParaRPr>
            </a:p>
          </p:txBody>
        </p:sp>
        <p:sp>
          <p:nvSpPr>
            <p:cNvPr id="107626" name="Rectangle 106">
              <a:extLst>
                <a:ext uri="{FF2B5EF4-FFF2-40B4-BE49-F238E27FC236}">
                  <a16:creationId xmlns:a16="http://schemas.microsoft.com/office/drawing/2014/main" id="{F5660EF8-E552-4D4D-9815-0F5EA7A9C0BB}"/>
                </a:ext>
              </a:extLst>
            </p:cNvPr>
            <p:cNvSpPr>
              <a:spLocks noChangeArrowheads="1"/>
            </p:cNvSpPr>
            <p:nvPr/>
          </p:nvSpPr>
          <p:spPr bwMode="auto">
            <a:xfrm>
              <a:off x="929" y="2383"/>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$10</a:t>
              </a:r>
              <a:endParaRPr lang="en-GB" altLang="en-US" sz="1800">
                <a:latin typeface="Tahoma" panose="020B0604030504040204" pitchFamily="34" charset="0"/>
              </a:endParaRPr>
            </a:p>
          </p:txBody>
        </p:sp>
        <p:sp>
          <p:nvSpPr>
            <p:cNvPr id="107627" name="Rectangle 107">
              <a:extLst>
                <a:ext uri="{FF2B5EF4-FFF2-40B4-BE49-F238E27FC236}">
                  <a16:creationId xmlns:a16="http://schemas.microsoft.com/office/drawing/2014/main" id="{63BE25EC-7F81-47A4-93E4-6C22362E1B54}"/>
                </a:ext>
              </a:extLst>
            </p:cNvPr>
            <p:cNvSpPr>
              <a:spLocks noChangeArrowheads="1"/>
            </p:cNvSpPr>
            <p:nvPr/>
          </p:nvSpPr>
          <p:spPr bwMode="auto">
            <a:xfrm>
              <a:off x="929" y="2230"/>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$20</a:t>
              </a:r>
              <a:endParaRPr lang="en-GB" altLang="en-US" sz="1800">
                <a:latin typeface="Tahoma" panose="020B0604030504040204" pitchFamily="34" charset="0"/>
              </a:endParaRPr>
            </a:p>
          </p:txBody>
        </p:sp>
        <p:sp>
          <p:nvSpPr>
            <p:cNvPr id="107628" name="Rectangle 108">
              <a:extLst>
                <a:ext uri="{FF2B5EF4-FFF2-40B4-BE49-F238E27FC236}">
                  <a16:creationId xmlns:a16="http://schemas.microsoft.com/office/drawing/2014/main" id="{5D5D76BB-2281-41AE-B5B2-9F49578A6B61}"/>
                </a:ext>
              </a:extLst>
            </p:cNvPr>
            <p:cNvSpPr>
              <a:spLocks noChangeArrowheads="1"/>
            </p:cNvSpPr>
            <p:nvPr/>
          </p:nvSpPr>
          <p:spPr bwMode="auto">
            <a:xfrm>
              <a:off x="929" y="2075"/>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$30</a:t>
              </a:r>
              <a:endParaRPr lang="en-GB" altLang="en-US" sz="1800">
                <a:latin typeface="Tahoma" panose="020B0604030504040204" pitchFamily="34" charset="0"/>
              </a:endParaRPr>
            </a:p>
          </p:txBody>
        </p:sp>
        <p:sp>
          <p:nvSpPr>
            <p:cNvPr id="107629" name="Rectangle 109">
              <a:extLst>
                <a:ext uri="{FF2B5EF4-FFF2-40B4-BE49-F238E27FC236}">
                  <a16:creationId xmlns:a16="http://schemas.microsoft.com/office/drawing/2014/main" id="{1B02D295-7B1B-4FAB-8133-AB34F7E539D3}"/>
                </a:ext>
              </a:extLst>
            </p:cNvPr>
            <p:cNvSpPr>
              <a:spLocks noChangeArrowheads="1"/>
            </p:cNvSpPr>
            <p:nvPr/>
          </p:nvSpPr>
          <p:spPr bwMode="auto">
            <a:xfrm>
              <a:off x="929" y="1922"/>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$40</a:t>
              </a:r>
              <a:endParaRPr lang="en-GB" altLang="en-US" sz="1800">
                <a:latin typeface="Tahoma" panose="020B0604030504040204" pitchFamily="34" charset="0"/>
              </a:endParaRPr>
            </a:p>
          </p:txBody>
        </p:sp>
        <p:sp>
          <p:nvSpPr>
            <p:cNvPr id="107630" name="Rectangle 110">
              <a:extLst>
                <a:ext uri="{FF2B5EF4-FFF2-40B4-BE49-F238E27FC236}">
                  <a16:creationId xmlns:a16="http://schemas.microsoft.com/office/drawing/2014/main" id="{4CA882FE-7D39-4251-B708-F36A8BC762BA}"/>
                </a:ext>
              </a:extLst>
            </p:cNvPr>
            <p:cNvSpPr>
              <a:spLocks noChangeArrowheads="1"/>
            </p:cNvSpPr>
            <p:nvPr/>
          </p:nvSpPr>
          <p:spPr bwMode="auto">
            <a:xfrm>
              <a:off x="929" y="1768"/>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$50</a:t>
              </a:r>
              <a:endParaRPr lang="en-GB" altLang="en-US" sz="1800">
                <a:latin typeface="Tahoma" panose="020B0604030504040204" pitchFamily="34" charset="0"/>
              </a:endParaRPr>
            </a:p>
          </p:txBody>
        </p:sp>
        <p:sp>
          <p:nvSpPr>
            <p:cNvPr id="107631" name="Rectangle 111">
              <a:extLst>
                <a:ext uri="{FF2B5EF4-FFF2-40B4-BE49-F238E27FC236}">
                  <a16:creationId xmlns:a16="http://schemas.microsoft.com/office/drawing/2014/main" id="{4D4887D8-6E4B-4F5C-9E4C-FC766C103BB5}"/>
                </a:ext>
              </a:extLst>
            </p:cNvPr>
            <p:cNvSpPr>
              <a:spLocks noChangeArrowheads="1"/>
            </p:cNvSpPr>
            <p:nvPr/>
          </p:nvSpPr>
          <p:spPr bwMode="auto">
            <a:xfrm>
              <a:off x="929" y="1616"/>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$60</a:t>
              </a:r>
              <a:endParaRPr lang="en-GB" altLang="en-US" sz="1800">
                <a:latin typeface="Tahoma" panose="020B0604030504040204" pitchFamily="34" charset="0"/>
              </a:endParaRPr>
            </a:p>
          </p:txBody>
        </p:sp>
        <p:sp>
          <p:nvSpPr>
            <p:cNvPr id="107632" name="Rectangle 112">
              <a:extLst>
                <a:ext uri="{FF2B5EF4-FFF2-40B4-BE49-F238E27FC236}">
                  <a16:creationId xmlns:a16="http://schemas.microsoft.com/office/drawing/2014/main" id="{33B3DC7E-F652-40CC-B973-C5AB34C5D047}"/>
                </a:ext>
              </a:extLst>
            </p:cNvPr>
            <p:cNvSpPr>
              <a:spLocks noChangeArrowheads="1"/>
            </p:cNvSpPr>
            <p:nvPr/>
          </p:nvSpPr>
          <p:spPr bwMode="auto">
            <a:xfrm>
              <a:off x="929" y="1460"/>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$70</a:t>
              </a:r>
              <a:endParaRPr lang="en-GB" altLang="en-US" sz="1800">
                <a:latin typeface="Tahoma" panose="020B0604030504040204" pitchFamily="34" charset="0"/>
              </a:endParaRPr>
            </a:p>
          </p:txBody>
        </p:sp>
        <p:sp>
          <p:nvSpPr>
            <p:cNvPr id="107633" name="Rectangle 113">
              <a:extLst>
                <a:ext uri="{FF2B5EF4-FFF2-40B4-BE49-F238E27FC236}">
                  <a16:creationId xmlns:a16="http://schemas.microsoft.com/office/drawing/2014/main" id="{24DDF34B-26A8-4978-A94F-5CC26065A9D6}"/>
                </a:ext>
              </a:extLst>
            </p:cNvPr>
            <p:cNvSpPr>
              <a:spLocks noChangeArrowheads="1"/>
            </p:cNvSpPr>
            <p:nvPr/>
          </p:nvSpPr>
          <p:spPr bwMode="auto">
            <a:xfrm>
              <a:off x="929" y="1307"/>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$80</a:t>
              </a:r>
              <a:endParaRPr lang="en-GB" altLang="en-US" sz="1800">
                <a:latin typeface="Tahoma" panose="020B0604030504040204" pitchFamily="34" charset="0"/>
              </a:endParaRPr>
            </a:p>
          </p:txBody>
        </p:sp>
        <p:sp>
          <p:nvSpPr>
            <p:cNvPr id="107634" name="Rectangle 114">
              <a:extLst>
                <a:ext uri="{FF2B5EF4-FFF2-40B4-BE49-F238E27FC236}">
                  <a16:creationId xmlns:a16="http://schemas.microsoft.com/office/drawing/2014/main" id="{C3DC2BAE-B0C0-487A-AF7C-D2A01D14F1EE}"/>
                </a:ext>
              </a:extLst>
            </p:cNvPr>
            <p:cNvSpPr>
              <a:spLocks noChangeArrowheads="1"/>
            </p:cNvSpPr>
            <p:nvPr/>
          </p:nvSpPr>
          <p:spPr bwMode="auto">
            <a:xfrm>
              <a:off x="929" y="1154"/>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$90</a:t>
              </a:r>
              <a:endParaRPr lang="en-GB" altLang="en-US" sz="1800">
                <a:latin typeface="Tahoma" panose="020B0604030504040204" pitchFamily="34" charset="0"/>
              </a:endParaRPr>
            </a:p>
          </p:txBody>
        </p:sp>
        <p:sp>
          <p:nvSpPr>
            <p:cNvPr id="107635" name="Rectangle 115">
              <a:extLst>
                <a:ext uri="{FF2B5EF4-FFF2-40B4-BE49-F238E27FC236}">
                  <a16:creationId xmlns:a16="http://schemas.microsoft.com/office/drawing/2014/main" id="{3C597E85-75ED-4792-8780-C7355103233F}"/>
                </a:ext>
              </a:extLst>
            </p:cNvPr>
            <p:cNvSpPr>
              <a:spLocks noChangeArrowheads="1"/>
            </p:cNvSpPr>
            <p:nvPr/>
          </p:nvSpPr>
          <p:spPr bwMode="auto">
            <a:xfrm>
              <a:off x="875" y="1001"/>
              <a:ext cx="24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$100</a:t>
              </a:r>
              <a:endParaRPr lang="en-GB" altLang="en-US" sz="1800">
                <a:latin typeface="Tahoma" panose="020B0604030504040204" pitchFamily="34" charset="0"/>
              </a:endParaRPr>
            </a:p>
          </p:txBody>
        </p:sp>
        <p:sp>
          <p:nvSpPr>
            <p:cNvPr id="107636" name="Line 116">
              <a:extLst>
                <a:ext uri="{FF2B5EF4-FFF2-40B4-BE49-F238E27FC236}">
                  <a16:creationId xmlns:a16="http://schemas.microsoft.com/office/drawing/2014/main" id="{E135E9BD-8FF7-4421-B8DB-6426CD88FE0B}"/>
                </a:ext>
              </a:extLst>
            </p:cNvPr>
            <p:cNvSpPr>
              <a:spLocks noChangeShapeType="1"/>
            </p:cNvSpPr>
            <p:nvPr/>
          </p:nvSpPr>
          <p:spPr bwMode="auto">
            <a:xfrm>
              <a:off x="1183" y="2578"/>
              <a:ext cx="423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37" name="Line 117">
              <a:extLst>
                <a:ext uri="{FF2B5EF4-FFF2-40B4-BE49-F238E27FC236}">
                  <a16:creationId xmlns:a16="http://schemas.microsoft.com/office/drawing/2014/main" id="{A55051B4-C3DF-49D7-B561-FB54A3DC9E30}"/>
                </a:ext>
              </a:extLst>
            </p:cNvPr>
            <p:cNvSpPr>
              <a:spLocks noChangeShapeType="1"/>
            </p:cNvSpPr>
            <p:nvPr/>
          </p:nvSpPr>
          <p:spPr bwMode="auto">
            <a:xfrm>
              <a:off x="1183" y="2578"/>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38" name="Line 118">
              <a:extLst>
                <a:ext uri="{FF2B5EF4-FFF2-40B4-BE49-F238E27FC236}">
                  <a16:creationId xmlns:a16="http://schemas.microsoft.com/office/drawing/2014/main" id="{A185635A-8874-46A2-8839-80F24DEB73F2}"/>
                </a:ext>
              </a:extLst>
            </p:cNvPr>
            <p:cNvSpPr>
              <a:spLocks noChangeShapeType="1"/>
            </p:cNvSpPr>
            <p:nvPr/>
          </p:nvSpPr>
          <p:spPr bwMode="auto">
            <a:xfrm>
              <a:off x="1600" y="2578"/>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39" name="Line 119">
              <a:extLst>
                <a:ext uri="{FF2B5EF4-FFF2-40B4-BE49-F238E27FC236}">
                  <a16:creationId xmlns:a16="http://schemas.microsoft.com/office/drawing/2014/main" id="{1645DA99-7856-4505-868F-0D978A70EA8F}"/>
                </a:ext>
              </a:extLst>
            </p:cNvPr>
            <p:cNvSpPr>
              <a:spLocks noChangeShapeType="1"/>
            </p:cNvSpPr>
            <p:nvPr/>
          </p:nvSpPr>
          <p:spPr bwMode="auto">
            <a:xfrm>
              <a:off x="2016" y="2578"/>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40" name="Line 120">
              <a:extLst>
                <a:ext uri="{FF2B5EF4-FFF2-40B4-BE49-F238E27FC236}">
                  <a16:creationId xmlns:a16="http://schemas.microsoft.com/office/drawing/2014/main" id="{966C566B-3821-4AFC-89D7-6CF59DB90CAD}"/>
                </a:ext>
              </a:extLst>
            </p:cNvPr>
            <p:cNvSpPr>
              <a:spLocks noChangeShapeType="1"/>
            </p:cNvSpPr>
            <p:nvPr/>
          </p:nvSpPr>
          <p:spPr bwMode="auto">
            <a:xfrm>
              <a:off x="2433" y="2578"/>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41" name="Line 121">
              <a:extLst>
                <a:ext uri="{FF2B5EF4-FFF2-40B4-BE49-F238E27FC236}">
                  <a16:creationId xmlns:a16="http://schemas.microsoft.com/office/drawing/2014/main" id="{4B57C9EB-3D0E-42AB-BED1-994473836B85}"/>
                </a:ext>
              </a:extLst>
            </p:cNvPr>
            <p:cNvSpPr>
              <a:spLocks noChangeShapeType="1"/>
            </p:cNvSpPr>
            <p:nvPr/>
          </p:nvSpPr>
          <p:spPr bwMode="auto">
            <a:xfrm>
              <a:off x="2851" y="2578"/>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42" name="Line 122">
              <a:extLst>
                <a:ext uri="{FF2B5EF4-FFF2-40B4-BE49-F238E27FC236}">
                  <a16:creationId xmlns:a16="http://schemas.microsoft.com/office/drawing/2014/main" id="{57AB925D-3CE4-4706-97A6-EF5A6CF10D2D}"/>
                </a:ext>
              </a:extLst>
            </p:cNvPr>
            <p:cNvSpPr>
              <a:spLocks noChangeShapeType="1"/>
            </p:cNvSpPr>
            <p:nvPr/>
          </p:nvSpPr>
          <p:spPr bwMode="auto">
            <a:xfrm>
              <a:off x="3268" y="2578"/>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43" name="Line 123">
              <a:extLst>
                <a:ext uri="{FF2B5EF4-FFF2-40B4-BE49-F238E27FC236}">
                  <a16:creationId xmlns:a16="http://schemas.microsoft.com/office/drawing/2014/main" id="{84B8AA9B-FB42-4539-96CA-B10CBA3B8E8C}"/>
                </a:ext>
              </a:extLst>
            </p:cNvPr>
            <p:cNvSpPr>
              <a:spLocks noChangeShapeType="1"/>
            </p:cNvSpPr>
            <p:nvPr/>
          </p:nvSpPr>
          <p:spPr bwMode="auto">
            <a:xfrm>
              <a:off x="3684" y="2578"/>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44" name="Line 124">
              <a:extLst>
                <a:ext uri="{FF2B5EF4-FFF2-40B4-BE49-F238E27FC236}">
                  <a16:creationId xmlns:a16="http://schemas.microsoft.com/office/drawing/2014/main" id="{7856ACA4-9480-4BC9-8E23-F50685EC9503}"/>
                </a:ext>
              </a:extLst>
            </p:cNvPr>
            <p:cNvSpPr>
              <a:spLocks noChangeShapeType="1"/>
            </p:cNvSpPr>
            <p:nvPr/>
          </p:nvSpPr>
          <p:spPr bwMode="auto">
            <a:xfrm>
              <a:off x="4101" y="2578"/>
              <a:ext cx="1"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7645" name="Rectangle 125">
              <a:extLst>
                <a:ext uri="{FF2B5EF4-FFF2-40B4-BE49-F238E27FC236}">
                  <a16:creationId xmlns:a16="http://schemas.microsoft.com/office/drawing/2014/main" id="{12C8B571-7F0B-4492-AE98-7E2E397BCBE0}"/>
                </a:ext>
              </a:extLst>
            </p:cNvPr>
            <p:cNvSpPr>
              <a:spLocks noChangeArrowheads="1"/>
            </p:cNvSpPr>
            <p:nvPr/>
          </p:nvSpPr>
          <p:spPr bwMode="auto">
            <a:xfrm rot="18900000">
              <a:off x="1074" y="2682"/>
              <a:ext cx="3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Algeria</a:t>
              </a:r>
              <a:endParaRPr lang="en-GB" altLang="en-US" sz="1800">
                <a:latin typeface="Tahoma" panose="020B0604030504040204" pitchFamily="34" charset="0"/>
              </a:endParaRPr>
            </a:p>
          </p:txBody>
        </p:sp>
        <p:sp>
          <p:nvSpPr>
            <p:cNvPr id="107646" name="Rectangle 126">
              <a:extLst>
                <a:ext uri="{FF2B5EF4-FFF2-40B4-BE49-F238E27FC236}">
                  <a16:creationId xmlns:a16="http://schemas.microsoft.com/office/drawing/2014/main" id="{55538086-1907-4E27-A819-F2F050765546}"/>
                </a:ext>
              </a:extLst>
            </p:cNvPr>
            <p:cNvSpPr>
              <a:spLocks noChangeArrowheads="1"/>
            </p:cNvSpPr>
            <p:nvPr/>
          </p:nvSpPr>
          <p:spPr bwMode="auto">
            <a:xfrm rot="18900000">
              <a:off x="1388" y="2711"/>
              <a:ext cx="5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Colombia</a:t>
              </a:r>
              <a:endParaRPr lang="en-GB" altLang="en-US" sz="1800">
                <a:latin typeface="Tahoma" panose="020B0604030504040204" pitchFamily="34" charset="0"/>
              </a:endParaRPr>
            </a:p>
          </p:txBody>
        </p:sp>
        <p:sp>
          <p:nvSpPr>
            <p:cNvPr id="107647" name="Rectangle 127">
              <a:extLst>
                <a:ext uri="{FF2B5EF4-FFF2-40B4-BE49-F238E27FC236}">
                  <a16:creationId xmlns:a16="http://schemas.microsoft.com/office/drawing/2014/main" id="{5E316E13-A97A-4933-80FC-82FFF97ACB37}"/>
                </a:ext>
              </a:extLst>
            </p:cNvPr>
            <p:cNvSpPr>
              <a:spLocks noChangeArrowheads="1"/>
            </p:cNvSpPr>
            <p:nvPr/>
          </p:nvSpPr>
          <p:spPr bwMode="auto">
            <a:xfrm rot="18900000">
              <a:off x="1816" y="2709"/>
              <a:ext cx="4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S. Korea</a:t>
              </a:r>
              <a:endParaRPr lang="en-GB" altLang="en-US" sz="1800">
                <a:latin typeface="Tahoma" panose="020B0604030504040204" pitchFamily="34" charset="0"/>
              </a:endParaRPr>
            </a:p>
          </p:txBody>
        </p:sp>
        <p:sp>
          <p:nvSpPr>
            <p:cNvPr id="107648" name="Rectangle 128">
              <a:extLst>
                <a:ext uri="{FF2B5EF4-FFF2-40B4-BE49-F238E27FC236}">
                  <a16:creationId xmlns:a16="http://schemas.microsoft.com/office/drawing/2014/main" id="{08357026-B5A2-4E79-A46E-E583962B8C91}"/>
                </a:ext>
              </a:extLst>
            </p:cNvPr>
            <p:cNvSpPr>
              <a:spLocks noChangeArrowheads="1"/>
            </p:cNvSpPr>
            <p:nvPr/>
          </p:nvSpPr>
          <p:spPr bwMode="auto">
            <a:xfrm rot="18900000">
              <a:off x="2271" y="2715"/>
              <a:ext cx="4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S. Africa</a:t>
              </a:r>
              <a:endParaRPr lang="en-GB" altLang="en-US" sz="1800">
                <a:latin typeface="Tahoma" panose="020B0604030504040204" pitchFamily="34" charset="0"/>
              </a:endParaRPr>
            </a:p>
          </p:txBody>
        </p:sp>
        <p:sp>
          <p:nvSpPr>
            <p:cNvPr id="107649" name="Rectangle 129">
              <a:extLst>
                <a:ext uri="{FF2B5EF4-FFF2-40B4-BE49-F238E27FC236}">
                  <a16:creationId xmlns:a16="http://schemas.microsoft.com/office/drawing/2014/main" id="{BD6D88A3-787D-4374-9017-88C535F6BC91}"/>
                </a:ext>
              </a:extLst>
            </p:cNvPr>
            <p:cNvSpPr>
              <a:spLocks noChangeArrowheads="1"/>
            </p:cNvSpPr>
            <p:nvPr/>
          </p:nvSpPr>
          <p:spPr bwMode="auto">
            <a:xfrm rot="18900000">
              <a:off x="2678" y="2698"/>
              <a:ext cx="45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Thailand</a:t>
              </a:r>
              <a:endParaRPr lang="en-GB" altLang="en-US" sz="1800">
                <a:latin typeface="Tahoma" panose="020B0604030504040204" pitchFamily="34" charset="0"/>
              </a:endParaRPr>
            </a:p>
          </p:txBody>
        </p:sp>
        <p:sp>
          <p:nvSpPr>
            <p:cNvPr id="107650" name="Rectangle 130">
              <a:extLst>
                <a:ext uri="{FF2B5EF4-FFF2-40B4-BE49-F238E27FC236}">
                  <a16:creationId xmlns:a16="http://schemas.microsoft.com/office/drawing/2014/main" id="{AD7F3EED-B221-4B35-99C6-193D40B9FC10}"/>
                </a:ext>
              </a:extLst>
            </p:cNvPr>
            <p:cNvSpPr>
              <a:spLocks noChangeArrowheads="1"/>
            </p:cNvSpPr>
            <p:nvPr/>
          </p:nvSpPr>
          <p:spPr bwMode="auto">
            <a:xfrm rot="18900000">
              <a:off x="3163" y="2678"/>
              <a:ext cx="37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Poland</a:t>
              </a:r>
              <a:endParaRPr lang="en-GB" altLang="en-US" sz="1800">
                <a:latin typeface="Tahoma" panose="020B0604030504040204" pitchFamily="34" charset="0"/>
              </a:endParaRPr>
            </a:p>
          </p:txBody>
        </p:sp>
        <p:sp>
          <p:nvSpPr>
            <p:cNvPr id="107651" name="Rectangle 131">
              <a:extLst>
                <a:ext uri="{FF2B5EF4-FFF2-40B4-BE49-F238E27FC236}">
                  <a16:creationId xmlns:a16="http://schemas.microsoft.com/office/drawing/2014/main" id="{DCFEE3FF-97C4-4FF5-92D7-D9AD2F4D7875}"/>
                </a:ext>
              </a:extLst>
            </p:cNvPr>
            <p:cNvSpPr>
              <a:spLocks noChangeArrowheads="1"/>
            </p:cNvSpPr>
            <p:nvPr/>
          </p:nvSpPr>
          <p:spPr bwMode="auto">
            <a:xfrm rot="18900000">
              <a:off x="3444" y="2718"/>
              <a:ext cx="5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Venezuela</a:t>
              </a:r>
              <a:endParaRPr lang="en-GB" altLang="en-US" sz="1800">
                <a:latin typeface="Tahoma" panose="020B0604030504040204" pitchFamily="34" charset="0"/>
              </a:endParaRPr>
            </a:p>
          </p:txBody>
        </p:sp>
        <p:sp>
          <p:nvSpPr>
            <p:cNvPr id="107652" name="Rectangle 132">
              <a:extLst>
                <a:ext uri="{FF2B5EF4-FFF2-40B4-BE49-F238E27FC236}">
                  <a16:creationId xmlns:a16="http://schemas.microsoft.com/office/drawing/2014/main" id="{B45055AE-A35C-453C-A7BA-B8F52405D8BB}"/>
                </a:ext>
              </a:extLst>
            </p:cNvPr>
            <p:cNvSpPr>
              <a:spLocks noChangeArrowheads="1"/>
            </p:cNvSpPr>
            <p:nvPr/>
          </p:nvSpPr>
          <p:spPr bwMode="auto">
            <a:xfrm rot="18900000">
              <a:off x="3914" y="2704"/>
              <a:ext cx="4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400" b="1">
                  <a:solidFill>
                    <a:srgbClr val="000000"/>
                  </a:solidFill>
                </a:rPr>
                <a:t>Viet Nam</a:t>
              </a:r>
              <a:endParaRPr lang="en-GB" altLang="en-US" sz="1800">
                <a:latin typeface="Tahoma" panose="020B0604030504040204" pitchFamily="34" charset="0"/>
              </a:endParaRPr>
            </a:p>
          </p:txBody>
        </p:sp>
        <p:grpSp>
          <p:nvGrpSpPr>
            <p:cNvPr id="107653" name="Group 133">
              <a:extLst>
                <a:ext uri="{FF2B5EF4-FFF2-40B4-BE49-F238E27FC236}">
                  <a16:creationId xmlns:a16="http://schemas.microsoft.com/office/drawing/2014/main" id="{E81F2B9A-A4B7-436A-96E6-1C007566C802}"/>
                </a:ext>
              </a:extLst>
            </p:cNvPr>
            <p:cNvGrpSpPr>
              <a:grpSpLocks/>
            </p:cNvGrpSpPr>
            <p:nvPr/>
          </p:nvGrpSpPr>
          <p:grpSpPr bwMode="auto">
            <a:xfrm>
              <a:off x="4690" y="1165"/>
              <a:ext cx="658" cy="1386"/>
              <a:chOff x="4528" y="1165"/>
              <a:chExt cx="503" cy="1386"/>
            </a:xfrm>
          </p:grpSpPr>
          <p:grpSp>
            <p:nvGrpSpPr>
              <p:cNvPr id="107654" name="Group 134">
                <a:extLst>
                  <a:ext uri="{FF2B5EF4-FFF2-40B4-BE49-F238E27FC236}">
                    <a16:creationId xmlns:a16="http://schemas.microsoft.com/office/drawing/2014/main" id="{DE48D91F-8782-4E6C-9592-45B5C452F5DD}"/>
                  </a:ext>
                </a:extLst>
              </p:cNvPr>
              <p:cNvGrpSpPr>
                <a:grpSpLocks/>
              </p:cNvGrpSpPr>
              <p:nvPr/>
            </p:nvGrpSpPr>
            <p:grpSpPr bwMode="auto">
              <a:xfrm>
                <a:off x="4528" y="1165"/>
                <a:ext cx="149" cy="1377"/>
                <a:chOff x="4869" y="2587"/>
                <a:chExt cx="106" cy="877"/>
              </a:xfrm>
            </p:grpSpPr>
            <p:sp>
              <p:nvSpPr>
                <p:cNvPr id="107655" name="Freeform 135">
                  <a:extLst>
                    <a:ext uri="{FF2B5EF4-FFF2-40B4-BE49-F238E27FC236}">
                      <a16:creationId xmlns:a16="http://schemas.microsoft.com/office/drawing/2014/main" id="{3370276A-2E28-4B55-9E1A-34CB0DAE29A6}"/>
                    </a:ext>
                  </a:extLst>
                </p:cNvPr>
                <p:cNvSpPr>
                  <a:spLocks/>
                </p:cNvSpPr>
                <p:nvPr/>
              </p:nvSpPr>
              <p:spPr bwMode="auto">
                <a:xfrm>
                  <a:off x="4948" y="2587"/>
                  <a:ext cx="27" cy="877"/>
                </a:xfrm>
                <a:custGeom>
                  <a:avLst/>
                  <a:gdLst>
                    <a:gd name="T0" fmla="*/ 0 w 31"/>
                    <a:gd name="T1" fmla="*/ 1299 h 1299"/>
                    <a:gd name="T2" fmla="*/ 0 w 31"/>
                    <a:gd name="T3" fmla="*/ 22 h 1299"/>
                    <a:gd name="T4" fmla="*/ 31 w 31"/>
                    <a:gd name="T5" fmla="*/ 0 h 1299"/>
                    <a:gd name="T6" fmla="*/ 31 w 31"/>
                    <a:gd name="T7" fmla="*/ 1276 h 1299"/>
                    <a:gd name="T8" fmla="*/ 0 w 31"/>
                    <a:gd name="T9" fmla="*/ 1299 h 1299"/>
                  </a:gdLst>
                  <a:ahLst/>
                  <a:cxnLst>
                    <a:cxn ang="0">
                      <a:pos x="T0" y="T1"/>
                    </a:cxn>
                    <a:cxn ang="0">
                      <a:pos x="T2" y="T3"/>
                    </a:cxn>
                    <a:cxn ang="0">
                      <a:pos x="T4" y="T5"/>
                    </a:cxn>
                    <a:cxn ang="0">
                      <a:pos x="T6" y="T7"/>
                    </a:cxn>
                    <a:cxn ang="0">
                      <a:pos x="T8" y="T9"/>
                    </a:cxn>
                  </a:cxnLst>
                  <a:rect l="0" t="0" r="r" b="b"/>
                  <a:pathLst>
                    <a:path w="31" h="1299">
                      <a:moveTo>
                        <a:pt x="0" y="1299"/>
                      </a:moveTo>
                      <a:lnTo>
                        <a:pt x="0" y="22"/>
                      </a:lnTo>
                      <a:lnTo>
                        <a:pt x="31" y="0"/>
                      </a:lnTo>
                      <a:lnTo>
                        <a:pt x="31" y="1276"/>
                      </a:lnTo>
                      <a:lnTo>
                        <a:pt x="0" y="1299"/>
                      </a:lnTo>
                      <a:close/>
                    </a:path>
                  </a:pathLst>
                </a:custGeom>
                <a:solidFill>
                  <a:srgbClr val="4D4D80"/>
                </a:solidFill>
                <a:ln w="11113">
                  <a:solidFill>
                    <a:srgbClr val="000000"/>
                  </a:solidFill>
                  <a:prstDash val="solid"/>
                  <a:round/>
                  <a:headEnd/>
                  <a:tailEnd/>
                </a:ln>
              </p:spPr>
              <p:txBody>
                <a:bodyPr/>
                <a:lstStyle/>
                <a:p>
                  <a:endParaRPr lang="en-GB"/>
                </a:p>
              </p:txBody>
            </p:sp>
            <p:sp>
              <p:nvSpPr>
                <p:cNvPr id="107656" name="Rectangle 136">
                  <a:extLst>
                    <a:ext uri="{FF2B5EF4-FFF2-40B4-BE49-F238E27FC236}">
                      <a16:creationId xmlns:a16="http://schemas.microsoft.com/office/drawing/2014/main" id="{4758D01D-1076-4694-92AA-2892DF200984}"/>
                    </a:ext>
                  </a:extLst>
                </p:cNvPr>
                <p:cNvSpPr>
                  <a:spLocks noChangeArrowheads="1"/>
                </p:cNvSpPr>
                <p:nvPr/>
              </p:nvSpPr>
              <p:spPr bwMode="auto">
                <a:xfrm>
                  <a:off x="4869" y="2602"/>
                  <a:ext cx="79" cy="862"/>
                </a:xfrm>
                <a:prstGeom prst="rect">
                  <a:avLst/>
                </a:prstGeom>
                <a:solidFill>
                  <a:srgbClr val="0000FF"/>
                </a:solidFill>
                <a:ln w="11113">
                  <a:solidFill>
                    <a:srgbClr val="000000"/>
                  </a:solidFill>
                  <a:miter lim="800000"/>
                  <a:headEnd/>
                  <a:tailEnd/>
                </a:ln>
              </p:spPr>
              <p:txBody>
                <a:bodyPr/>
                <a:lstStyle/>
                <a:p>
                  <a:endParaRPr lang="en-GB"/>
                </a:p>
              </p:txBody>
            </p:sp>
            <p:sp>
              <p:nvSpPr>
                <p:cNvPr id="107657" name="Freeform 137">
                  <a:extLst>
                    <a:ext uri="{FF2B5EF4-FFF2-40B4-BE49-F238E27FC236}">
                      <a16:creationId xmlns:a16="http://schemas.microsoft.com/office/drawing/2014/main" id="{2656FBEB-D19B-4C66-9F7B-9456BEB9E0C1}"/>
                    </a:ext>
                  </a:extLst>
                </p:cNvPr>
                <p:cNvSpPr>
                  <a:spLocks/>
                </p:cNvSpPr>
                <p:nvPr/>
              </p:nvSpPr>
              <p:spPr bwMode="auto">
                <a:xfrm>
                  <a:off x="4869" y="2587"/>
                  <a:ext cx="106" cy="15"/>
                </a:xfrm>
                <a:custGeom>
                  <a:avLst/>
                  <a:gdLst>
                    <a:gd name="T0" fmla="*/ 92 w 123"/>
                    <a:gd name="T1" fmla="*/ 22 h 22"/>
                    <a:gd name="T2" fmla="*/ 123 w 123"/>
                    <a:gd name="T3" fmla="*/ 0 h 22"/>
                    <a:gd name="T4" fmla="*/ 31 w 123"/>
                    <a:gd name="T5" fmla="*/ 0 h 22"/>
                    <a:gd name="T6" fmla="*/ 0 w 123"/>
                    <a:gd name="T7" fmla="*/ 22 h 22"/>
                    <a:gd name="T8" fmla="*/ 92 w 123"/>
                    <a:gd name="T9" fmla="*/ 22 h 22"/>
                  </a:gdLst>
                  <a:ahLst/>
                  <a:cxnLst>
                    <a:cxn ang="0">
                      <a:pos x="T0" y="T1"/>
                    </a:cxn>
                    <a:cxn ang="0">
                      <a:pos x="T2" y="T3"/>
                    </a:cxn>
                    <a:cxn ang="0">
                      <a:pos x="T4" y="T5"/>
                    </a:cxn>
                    <a:cxn ang="0">
                      <a:pos x="T6" y="T7"/>
                    </a:cxn>
                    <a:cxn ang="0">
                      <a:pos x="T8" y="T9"/>
                    </a:cxn>
                  </a:cxnLst>
                  <a:rect l="0" t="0" r="r" b="b"/>
                  <a:pathLst>
                    <a:path w="123" h="22">
                      <a:moveTo>
                        <a:pt x="92" y="22"/>
                      </a:moveTo>
                      <a:lnTo>
                        <a:pt x="123" y="0"/>
                      </a:lnTo>
                      <a:lnTo>
                        <a:pt x="31" y="0"/>
                      </a:lnTo>
                      <a:lnTo>
                        <a:pt x="0" y="22"/>
                      </a:lnTo>
                      <a:lnTo>
                        <a:pt x="92" y="22"/>
                      </a:lnTo>
                      <a:close/>
                    </a:path>
                  </a:pathLst>
                </a:custGeom>
                <a:solidFill>
                  <a:srgbClr val="7373BF"/>
                </a:solidFill>
                <a:ln w="11113">
                  <a:solidFill>
                    <a:srgbClr val="000000"/>
                  </a:solidFill>
                  <a:prstDash val="solid"/>
                  <a:round/>
                  <a:headEnd/>
                  <a:tailEnd/>
                </a:ln>
              </p:spPr>
              <p:txBody>
                <a:bodyPr/>
                <a:lstStyle/>
                <a:p>
                  <a:endParaRPr lang="en-GB"/>
                </a:p>
              </p:txBody>
            </p:sp>
          </p:grpSp>
          <p:grpSp>
            <p:nvGrpSpPr>
              <p:cNvPr id="107658" name="Group 138">
                <a:extLst>
                  <a:ext uri="{FF2B5EF4-FFF2-40B4-BE49-F238E27FC236}">
                    <a16:creationId xmlns:a16="http://schemas.microsoft.com/office/drawing/2014/main" id="{D6A91E97-6E40-440B-982A-BDEA59153225}"/>
                  </a:ext>
                </a:extLst>
              </p:cNvPr>
              <p:cNvGrpSpPr>
                <a:grpSpLocks/>
              </p:cNvGrpSpPr>
              <p:nvPr/>
            </p:nvGrpSpPr>
            <p:grpSpPr bwMode="auto">
              <a:xfrm>
                <a:off x="4645" y="1759"/>
                <a:ext cx="148" cy="783"/>
                <a:chOff x="4040" y="1869"/>
                <a:chExt cx="139" cy="714"/>
              </a:xfrm>
            </p:grpSpPr>
            <p:sp>
              <p:nvSpPr>
                <p:cNvPr id="107659" name="Freeform 139">
                  <a:extLst>
                    <a:ext uri="{FF2B5EF4-FFF2-40B4-BE49-F238E27FC236}">
                      <a16:creationId xmlns:a16="http://schemas.microsoft.com/office/drawing/2014/main" id="{25A051C3-2B10-4890-9805-7A78D10C9CB8}"/>
                    </a:ext>
                  </a:extLst>
                </p:cNvPr>
                <p:cNvSpPr>
                  <a:spLocks/>
                </p:cNvSpPr>
                <p:nvPr/>
              </p:nvSpPr>
              <p:spPr bwMode="auto">
                <a:xfrm>
                  <a:off x="4144" y="1869"/>
                  <a:ext cx="35" cy="714"/>
                </a:xfrm>
                <a:custGeom>
                  <a:avLst/>
                  <a:gdLst>
                    <a:gd name="T0" fmla="*/ 0 w 31"/>
                    <a:gd name="T1" fmla="*/ 1299 h 1299"/>
                    <a:gd name="T2" fmla="*/ 0 w 31"/>
                    <a:gd name="T3" fmla="*/ 22 h 1299"/>
                    <a:gd name="T4" fmla="*/ 31 w 31"/>
                    <a:gd name="T5" fmla="*/ 0 h 1299"/>
                    <a:gd name="T6" fmla="*/ 31 w 31"/>
                    <a:gd name="T7" fmla="*/ 1276 h 1299"/>
                    <a:gd name="T8" fmla="*/ 0 w 31"/>
                    <a:gd name="T9" fmla="*/ 1299 h 1299"/>
                  </a:gdLst>
                  <a:ahLst/>
                  <a:cxnLst>
                    <a:cxn ang="0">
                      <a:pos x="T0" y="T1"/>
                    </a:cxn>
                    <a:cxn ang="0">
                      <a:pos x="T2" y="T3"/>
                    </a:cxn>
                    <a:cxn ang="0">
                      <a:pos x="T4" y="T5"/>
                    </a:cxn>
                    <a:cxn ang="0">
                      <a:pos x="T6" y="T7"/>
                    </a:cxn>
                    <a:cxn ang="0">
                      <a:pos x="T8" y="T9"/>
                    </a:cxn>
                  </a:cxnLst>
                  <a:rect l="0" t="0" r="r" b="b"/>
                  <a:pathLst>
                    <a:path w="31" h="1299">
                      <a:moveTo>
                        <a:pt x="0" y="1299"/>
                      </a:moveTo>
                      <a:lnTo>
                        <a:pt x="0" y="22"/>
                      </a:lnTo>
                      <a:lnTo>
                        <a:pt x="31" y="0"/>
                      </a:lnTo>
                      <a:lnTo>
                        <a:pt x="31" y="1276"/>
                      </a:lnTo>
                      <a:lnTo>
                        <a:pt x="0" y="1299"/>
                      </a:lnTo>
                      <a:close/>
                    </a:path>
                  </a:pathLst>
                </a:custGeom>
                <a:solidFill>
                  <a:srgbClr val="008582"/>
                </a:solidFill>
                <a:ln w="11113">
                  <a:solidFill>
                    <a:srgbClr val="000000"/>
                  </a:solidFill>
                  <a:prstDash val="solid"/>
                  <a:round/>
                  <a:headEnd/>
                  <a:tailEnd/>
                </a:ln>
              </p:spPr>
              <p:txBody>
                <a:bodyPr/>
                <a:lstStyle/>
                <a:p>
                  <a:endParaRPr lang="en-GB"/>
                </a:p>
              </p:txBody>
            </p:sp>
            <p:sp>
              <p:nvSpPr>
                <p:cNvPr id="107660" name="Rectangle 140">
                  <a:extLst>
                    <a:ext uri="{FF2B5EF4-FFF2-40B4-BE49-F238E27FC236}">
                      <a16:creationId xmlns:a16="http://schemas.microsoft.com/office/drawing/2014/main" id="{48D59889-2A89-45A1-87DC-450899765640}"/>
                    </a:ext>
                  </a:extLst>
                </p:cNvPr>
                <p:cNvSpPr>
                  <a:spLocks noChangeArrowheads="1"/>
                </p:cNvSpPr>
                <p:nvPr/>
              </p:nvSpPr>
              <p:spPr bwMode="auto">
                <a:xfrm>
                  <a:off x="4040" y="1881"/>
                  <a:ext cx="104" cy="702"/>
                </a:xfrm>
                <a:prstGeom prst="rect">
                  <a:avLst/>
                </a:prstGeom>
                <a:solidFill>
                  <a:srgbClr val="66FFFF"/>
                </a:solidFill>
                <a:ln w="11113">
                  <a:solidFill>
                    <a:srgbClr val="000000"/>
                  </a:solidFill>
                  <a:miter lim="800000"/>
                  <a:headEnd/>
                  <a:tailEnd/>
                </a:ln>
              </p:spPr>
              <p:txBody>
                <a:bodyPr/>
                <a:lstStyle/>
                <a:p>
                  <a:endParaRPr lang="en-GB"/>
                </a:p>
              </p:txBody>
            </p:sp>
            <p:sp>
              <p:nvSpPr>
                <p:cNvPr id="107661" name="Freeform 141">
                  <a:extLst>
                    <a:ext uri="{FF2B5EF4-FFF2-40B4-BE49-F238E27FC236}">
                      <a16:creationId xmlns:a16="http://schemas.microsoft.com/office/drawing/2014/main" id="{685D7CA1-5D2B-4D9E-8AC3-B99FEEA3C166}"/>
                    </a:ext>
                  </a:extLst>
                </p:cNvPr>
                <p:cNvSpPr>
                  <a:spLocks/>
                </p:cNvSpPr>
                <p:nvPr/>
              </p:nvSpPr>
              <p:spPr bwMode="auto">
                <a:xfrm>
                  <a:off x="4040" y="1869"/>
                  <a:ext cx="139" cy="12"/>
                </a:xfrm>
                <a:custGeom>
                  <a:avLst/>
                  <a:gdLst>
                    <a:gd name="T0" fmla="*/ 92 w 123"/>
                    <a:gd name="T1" fmla="*/ 22 h 22"/>
                    <a:gd name="T2" fmla="*/ 123 w 123"/>
                    <a:gd name="T3" fmla="*/ 0 h 22"/>
                    <a:gd name="T4" fmla="*/ 31 w 123"/>
                    <a:gd name="T5" fmla="*/ 0 h 22"/>
                    <a:gd name="T6" fmla="*/ 0 w 123"/>
                    <a:gd name="T7" fmla="*/ 22 h 22"/>
                    <a:gd name="T8" fmla="*/ 92 w 123"/>
                    <a:gd name="T9" fmla="*/ 22 h 22"/>
                  </a:gdLst>
                  <a:ahLst/>
                  <a:cxnLst>
                    <a:cxn ang="0">
                      <a:pos x="T0" y="T1"/>
                    </a:cxn>
                    <a:cxn ang="0">
                      <a:pos x="T2" y="T3"/>
                    </a:cxn>
                    <a:cxn ang="0">
                      <a:pos x="T4" y="T5"/>
                    </a:cxn>
                    <a:cxn ang="0">
                      <a:pos x="T6" y="T7"/>
                    </a:cxn>
                    <a:cxn ang="0">
                      <a:pos x="T8" y="T9"/>
                    </a:cxn>
                  </a:cxnLst>
                  <a:rect l="0" t="0" r="r" b="b"/>
                  <a:pathLst>
                    <a:path w="123" h="22">
                      <a:moveTo>
                        <a:pt x="92" y="22"/>
                      </a:moveTo>
                      <a:lnTo>
                        <a:pt x="123" y="0"/>
                      </a:lnTo>
                      <a:lnTo>
                        <a:pt x="31" y="0"/>
                      </a:lnTo>
                      <a:lnTo>
                        <a:pt x="0" y="22"/>
                      </a:lnTo>
                      <a:lnTo>
                        <a:pt x="92" y="22"/>
                      </a:lnTo>
                      <a:close/>
                    </a:path>
                  </a:pathLst>
                </a:custGeom>
                <a:solidFill>
                  <a:srgbClr val="66FFFF"/>
                </a:solidFill>
                <a:ln w="11113">
                  <a:solidFill>
                    <a:srgbClr val="000000"/>
                  </a:solidFill>
                  <a:prstDash val="solid"/>
                  <a:round/>
                  <a:headEnd/>
                  <a:tailEnd/>
                </a:ln>
              </p:spPr>
              <p:txBody>
                <a:bodyPr/>
                <a:lstStyle/>
                <a:p>
                  <a:endParaRPr lang="en-GB"/>
                </a:p>
              </p:txBody>
            </p:sp>
          </p:grpSp>
          <p:grpSp>
            <p:nvGrpSpPr>
              <p:cNvPr id="107662" name="Group 142">
                <a:extLst>
                  <a:ext uri="{FF2B5EF4-FFF2-40B4-BE49-F238E27FC236}">
                    <a16:creationId xmlns:a16="http://schemas.microsoft.com/office/drawing/2014/main" id="{F486CF22-3AE8-4E9E-B311-9534E6AA6C8B}"/>
                  </a:ext>
                </a:extLst>
              </p:cNvPr>
              <p:cNvGrpSpPr>
                <a:grpSpLocks/>
              </p:cNvGrpSpPr>
              <p:nvPr/>
            </p:nvGrpSpPr>
            <p:grpSpPr bwMode="auto">
              <a:xfrm>
                <a:off x="4759" y="1825"/>
                <a:ext cx="169" cy="723"/>
                <a:chOff x="4759" y="1825"/>
                <a:chExt cx="169" cy="723"/>
              </a:xfrm>
            </p:grpSpPr>
            <p:sp>
              <p:nvSpPr>
                <p:cNvPr id="107663" name="Freeform 143">
                  <a:extLst>
                    <a:ext uri="{FF2B5EF4-FFF2-40B4-BE49-F238E27FC236}">
                      <a16:creationId xmlns:a16="http://schemas.microsoft.com/office/drawing/2014/main" id="{C8E36BBA-B451-4BF8-96AE-805490385E90}"/>
                    </a:ext>
                  </a:extLst>
                </p:cNvPr>
                <p:cNvSpPr>
                  <a:spLocks/>
                </p:cNvSpPr>
                <p:nvPr/>
              </p:nvSpPr>
              <p:spPr bwMode="auto">
                <a:xfrm>
                  <a:off x="4885" y="1825"/>
                  <a:ext cx="43" cy="723"/>
                </a:xfrm>
                <a:custGeom>
                  <a:avLst/>
                  <a:gdLst>
                    <a:gd name="T0" fmla="*/ 0 w 31"/>
                    <a:gd name="T1" fmla="*/ 1299 h 1299"/>
                    <a:gd name="T2" fmla="*/ 0 w 31"/>
                    <a:gd name="T3" fmla="*/ 22 h 1299"/>
                    <a:gd name="T4" fmla="*/ 31 w 31"/>
                    <a:gd name="T5" fmla="*/ 0 h 1299"/>
                    <a:gd name="T6" fmla="*/ 31 w 31"/>
                    <a:gd name="T7" fmla="*/ 1276 h 1299"/>
                    <a:gd name="T8" fmla="*/ 0 w 31"/>
                    <a:gd name="T9" fmla="*/ 1299 h 1299"/>
                  </a:gdLst>
                  <a:ahLst/>
                  <a:cxnLst>
                    <a:cxn ang="0">
                      <a:pos x="T0" y="T1"/>
                    </a:cxn>
                    <a:cxn ang="0">
                      <a:pos x="T2" y="T3"/>
                    </a:cxn>
                    <a:cxn ang="0">
                      <a:pos x="T4" y="T5"/>
                    </a:cxn>
                    <a:cxn ang="0">
                      <a:pos x="T6" y="T7"/>
                    </a:cxn>
                    <a:cxn ang="0">
                      <a:pos x="T8" y="T9"/>
                    </a:cxn>
                  </a:cxnLst>
                  <a:rect l="0" t="0" r="r" b="b"/>
                  <a:pathLst>
                    <a:path w="31" h="1299">
                      <a:moveTo>
                        <a:pt x="0" y="1299"/>
                      </a:moveTo>
                      <a:lnTo>
                        <a:pt x="0" y="22"/>
                      </a:lnTo>
                      <a:lnTo>
                        <a:pt x="31" y="0"/>
                      </a:lnTo>
                      <a:lnTo>
                        <a:pt x="31" y="1276"/>
                      </a:lnTo>
                      <a:lnTo>
                        <a:pt x="0" y="1299"/>
                      </a:lnTo>
                      <a:close/>
                    </a:path>
                  </a:pathLst>
                </a:custGeom>
                <a:solidFill>
                  <a:srgbClr val="005600"/>
                </a:solidFill>
                <a:ln w="11113">
                  <a:solidFill>
                    <a:srgbClr val="000000"/>
                  </a:solidFill>
                  <a:prstDash val="solid"/>
                  <a:round/>
                  <a:headEnd/>
                  <a:tailEnd/>
                </a:ln>
              </p:spPr>
              <p:txBody>
                <a:bodyPr/>
                <a:lstStyle/>
                <a:p>
                  <a:endParaRPr lang="en-GB"/>
                </a:p>
              </p:txBody>
            </p:sp>
            <p:sp>
              <p:nvSpPr>
                <p:cNvPr id="107664" name="Rectangle 144">
                  <a:extLst>
                    <a:ext uri="{FF2B5EF4-FFF2-40B4-BE49-F238E27FC236}">
                      <a16:creationId xmlns:a16="http://schemas.microsoft.com/office/drawing/2014/main" id="{A083CBB1-E880-45A6-B584-2439486F8265}"/>
                    </a:ext>
                  </a:extLst>
                </p:cNvPr>
                <p:cNvSpPr>
                  <a:spLocks noChangeArrowheads="1"/>
                </p:cNvSpPr>
                <p:nvPr/>
              </p:nvSpPr>
              <p:spPr bwMode="auto">
                <a:xfrm>
                  <a:off x="4759" y="1837"/>
                  <a:ext cx="126" cy="711"/>
                </a:xfrm>
                <a:prstGeom prst="rect">
                  <a:avLst/>
                </a:prstGeom>
                <a:solidFill>
                  <a:srgbClr val="00CC00"/>
                </a:solidFill>
                <a:ln w="11113">
                  <a:solidFill>
                    <a:srgbClr val="000000"/>
                  </a:solidFill>
                  <a:miter lim="800000"/>
                  <a:headEnd/>
                  <a:tailEnd/>
                </a:ln>
              </p:spPr>
              <p:txBody>
                <a:bodyPr/>
                <a:lstStyle/>
                <a:p>
                  <a:endParaRPr lang="en-GB"/>
                </a:p>
              </p:txBody>
            </p:sp>
            <p:sp>
              <p:nvSpPr>
                <p:cNvPr id="107665" name="Freeform 145">
                  <a:extLst>
                    <a:ext uri="{FF2B5EF4-FFF2-40B4-BE49-F238E27FC236}">
                      <a16:creationId xmlns:a16="http://schemas.microsoft.com/office/drawing/2014/main" id="{4CA2AF9D-E418-4AAD-B465-2403FCD905F0}"/>
                    </a:ext>
                  </a:extLst>
                </p:cNvPr>
                <p:cNvSpPr>
                  <a:spLocks/>
                </p:cNvSpPr>
                <p:nvPr/>
              </p:nvSpPr>
              <p:spPr bwMode="auto">
                <a:xfrm>
                  <a:off x="4759" y="1825"/>
                  <a:ext cx="169" cy="12"/>
                </a:xfrm>
                <a:custGeom>
                  <a:avLst/>
                  <a:gdLst>
                    <a:gd name="T0" fmla="*/ 92 w 123"/>
                    <a:gd name="T1" fmla="*/ 22 h 22"/>
                    <a:gd name="T2" fmla="*/ 123 w 123"/>
                    <a:gd name="T3" fmla="*/ 0 h 22"/>
                    <a:gd name="T4" fmla="*/ 31 w 123"/>
                    <a:gd name="T5" fmla="*/ 0 h 22"/>
                    <a:gd name="T6" fmla="*/ 0 w 123"/>
                    <a:gd name="T7" fmla="*/ 22 h 22"/>
                    <a:gd name="T8" fmla="*/ 92 w 123"/>
                    <a:gd name="T9" fmla="*/ 22 h 22"/>
                  </a:gdLst>
                  <a:ahLst/>
                  <a:cxnLst>
                    <a:cxn ang="0">
                      <a:pos x="T0" y="T1"/>
                    </a:cxn>
                    <a:cxn ang="0">
                      <a:pos x="T2" y="T3"/>
                    </a:cxn>
                    <a:cxn ang="0">
                      <a:pos x="T4" y="T5"/>
                    </a:cxn>
                    <a:cxn ang="0">
                      <a:pos x="T6" y="T7"/>
                    </a:cxn>
                    <a:cxn ang="0">
                      <a:pos x="T8" y="T9"/>
                    </a:cxn>
                  </a:cxnLst>
                  <a:rect l="0" t="0" r="r" b="b"/>
                  <a:pathLst>
                    <a:path w="123" h="22">
                      <a:moveTo>
                        <a:pt x="92" y="22"/>
                      </a:moveTo>
                      <a:lnTo>
                        <a:pt x="123" y="0"/>
                      </a:lnTo>
                      <a:lnTo>
                        <a:pt x="31" y="0"/>
                      </a:lnTo>
                      <a:lnTo>
                        <a:pt x="0" y="22"/>
                      </a:lnTo>
                      <a:lnTo>
                        <a:pt x="92" y="22"/>
                      </a:lnTo>
                      <a:close/>
                    </a:path>
                  </a:pathLst>
                </a:custGeom>
                <a:solidFill>
                  <a:srgbClr val="00CC00"/>
                </a:solidFill>
                <a:ln w="11113">
                  <a:solidFill>
                    <a:srgbClr val="000000"/>
                  </a:solidFill>
                  <a:prstDash val="solid"/>
                  <a:round/>
                  <a:headEnd/>
                  <a:tailEnd/>
                </a:ln>
              </p:spPr>
              <p:txBody>
                <a:bodyPr/>
                <a:lstStyle/>
                <a:p>
                  <a:endParaRPr lang="en-GB"/>
                </a:p>
              </p:txBody>
            </p:sp>
          </p:grpSp>
          <p:grpSp>
            <p:nvGrpSpPr>
              <p:cNvPr id="107666" name="Group 146">
                <a:extLst>
                  <a:ext uri="{FF2B5EF4-FFF2-40B4-BE49-F238E27FC236}">
                    <a16:creationId xmlns:a16="http://schemas.microsoft.com/office/drawing/2014/main" id="{BABFB6EE-BAA8-46B8-A603-3F2A86D63DA9}"/>
                  </a:ext>
                </a:extLst>
              </p:cNvPr>
              <p:cNvGrpSpPr>
                <a:grpSpLocks/>
              </p:cNvGrpSpPr>
              <p:nvPr/>
            </p:nvGrpSpPr>
            <p:grpSpPr bwMode="auto">
              <a:xfrm>
                <a:off x="4880" y="1923"/>
                <a:ext cx="151" cy="628"/>
                <a:chOff x="4880" y="1923"/>
                <a:chExt cx="151" cy="628"/>
              </a:xfrm>
            </p:grpSpPr>
            <p:sp>
              <p:nvSpPr>
                <p:cNvPr id="107667" name="Freeform 147">
                  <a:extLst>
                    <a:ext uri="{FF2B5EF4-FFF2-40B4-BE49-F238E27FC236}">
                      <a16:creationId xmlns:a16="http://schemas.microsoft.com/office/drawing/2014/main" id="{39647A25-1C4E-42B9-BE9D-C3A0199D6FD8}"/>
                    </a:ext>
                  </a:extLst>
                </p:cNvPr>
                <p:cNvSpPr>
                  <a:spLocks/>
                </p:cNvSpPr>
                <p:nvPr/>
              </p:nvSpPr>
              <p:spPr bwMode="auto">
                <a:xfrm>
                  <a:off x="4993" y="1923"/>
                  <a:ext cx="38" cy="628"/>
                </a:xfrm>
                <a:custGeom>
                  <a:avLst/>
                  <a:gdLst>
                    <a:gd name="T0" fmla="*/ 0 w 31"/>
                    <a:gd name="T1" fmla="*/ 1299 h 1299"/>
                    <a:gd name="T2" fmla="*/ 0 w 31"/>
                    <a:gd name="T3" fmla="*/ 22 h 1299"/>
                    <a:gd name="T4" fmla="*/ 31 w 31"/>
                    <a:gd name="T5" fmla="*/ 0 h 1299"/>
                    <a:gd name="T6" fmla="*/ 31 w 31"/>
                    <a:gd name="T7" fmla="*/ 1276 h 1299"/>
                    <a:gd name="T8" fmla="*/ 0 w 31"/>
                    <a:gd name="T9" fmla="*/ 1299 h 1299"/>
                  </a:gdLst>
                  <a:ahLst/>
                  <a:cxnLst>
                    <a:cxn ang="0">
                      <a:pos x="T0" y="T1"/>
                    </a:cxn>
                    <a:cxn ang="0">
                      <a:pos x="T2" y="T3"/>
                    </a:cxn>
                    <a:cxn ang="0">
                      <a:pos x="T4" y="T5"/>
                    </a:cxn>
                    <a:cxn ang="0">
                      <a:pos x="T6" y="T7"/>
                    </a:cxn>
                    <a:cxn ang="0">
                      <a:pos x="T8" y="T9"/>
                    </a:cxn>
                  </a:cxnLst>
                  <a:rect l="0" t="0" r="r" b="b"/>
                  <a:pathLst>
                    <a:path w="31" h="1299">
                      <a:moveTo>
                        <a:pt x="0" y="1299"/>
                      </a:moveTo>
                      <a:lnTo>
                        <a:pt x="0" y="22"/>
                      </a:lnTo>
                      <a:lnTo>
                        <a:pt x="31" y="0"/>
                      </a:lnTo>
                      <a:lnTo>
                        <a:pt x="31" y="1276"/>
                      </a:lnTo>
                      <a:lnTo>
                        <a:pt x="0" y="1299"/>
                      </a:lnTo>
                      <a:close/>
                    </a:path>
                  </a:pathLst>
                </a:custGeom>
                <a:solidFill>
                  <a:srgbClr val="521000"/>
                </a:solidFill>
                <a:ln w="11113">
                  <a:solidFill>
                    <a:srgbClr val="000000"/>
                  </a:solidFill>
                  <a:prstDash val="solid"/>
                  <a:round/>
                  <a:headEnd/>
                  <a:tailEnd/>
                </a:ln>
              </p:spPr>
              <p:txBody>
                <a:bodyPr/>
                <a:lstStyle/>
                <a:p>
                  <a:endParaRPr lang="en-GB"/>
                </a:p>
              </p:txBody>
            </p:sp>
            <p:sp>
              <p:nvSpPr>
                <p:cNvPr id="107668" name="Rectangle 148">
                  <a:extLst>
                    <a:ext uri="{FF2B5EF4-FFF2-40B4-BE49-F238E27FC236}">
                      <a16:creationId xmlns:a16="http://schemas.microsoft.com/office/drawing/2014/main" id="{F304CE9D-4955-4A63-A32C-9A669293E6E1}"/>
                    </a:ext>
                  </a:extLst>
                </p:cNvPr>
                <p:cNvSpPr>
                  <a:spLocks noChangeArrowheads="1"/>
                </p:cNvSpPr>
                <p:nvPr/>
              </p:nvSpPr>
              <p:spPr bwMode="auto">
                <a:xfrm>
                  <a:off x="4880" y="1934"/>
                  <a:ext cx="113" cy="617"/>
                </a:xfrm>
                <a:prstGeom prst="rect">
                  <a:avLst/>
                </a:prstGeom>
                <a:solidFill>
                  <a:srgbClr val="FF3300"/>
                </a:solidFill>
                <a:ln w="11113">
                  <a:solidFill>
                    <a:srgbClr val="000000"/>
                  </a:solidFill>
                  <a:miter lim="800000"/>
                  <a:headEnd/>
                  <a:tailEnd/>
                </a:ln>
              </p:spPr>
              <p:txBody>
                <a:bodyPr/>
                <a:lstStyle/>
                <a:p>
                  <a:endParaRPr lang="en-GB"/>
                </a:p>
              </p:txBody>
            </p:sp>
            <p:sp>
              <p:nvSpPr>
                <p:cNvPr id="107669" name="Freeform 149">
                  <a:extLst>
                    <a:ext uri="{FF2B5EF4-FFF2-40B4-BE49-F238E27FC236}">
                      <a16:creationId xmlns:a16="http://schemas.microsoft.com/office/drawing/2014/main" id="{431A1654-86BE-448A-A360-7D99039A70C7}"/>
                    </a:ext>
                  </a:extLst>
                </p:cNvPr>
                <p:cNvSpPr>
                  <a:spLocks/>
                </p:cNvSpPr>
                <p:nvPr/>
              </p:nvSpPr>
              <p:spPr bwMode="auto">
                <a:xfrm>
                  <a:off x="4880" y="1923"/>
                  <a:ext cx="151" cy="11"/>
                </a:xfrm>
                <a:custGeom>
                  <a:avLst/>
                  <a:gdLst>
                    <a:gd name="T0" fmla="*/ 92 w 123"/>
                    <a:gd name="T1" fmla="*/ 22 h 22"/>
                    <a:gd name="T2" fmla="*/ 123 w 123"/>
                    <a:gd name="T3" fmla="*/ 0 h 22"/>
                    <a:gd name="T4" fmla="*/ 31 w 123"/>
                    <a:gd name="T5" fmla="*/ 0 h 22"/>
                    <a:gd name="T6" fmla="*/ 0 w 123"/>
                    <a:gd name="T7" fmla="*/ 22 h 22"/>
                    <a:gd name="T8" fmla="*/ 92 w 123"/>
                    <a:gd name="T9" fmla="*/ 22 h 22"/>
                  </a:gdLst>
                  <a:ahLst/>
                  <a:cxnLst>
                    <a:cxn ang="0">
                      <a:pos x="T0" y="T1"/>
                    </a:cxn>
                    <a:cxn ang="0">
                      <a:pos x="T2" y="T3"/>
                    </a:cxn>
                    <a:cxn ang="0">
                      <a:pos x="T4" y="T5"/>
                    </a:cxn>
                    <a:cxn ang="0">
                      <a:pos x="T6" y="T7"/>
                    </a:cxn>
                    <a:cxn ang="0">
                      <a:pos x="T8" y="T9"/>
                    </a:cxn>
                  </a:cxnLst>
                  <a:rect l="0" t="0" r="r" b="b"/>
                  <a:pathLst>
                    <a:path w="123" h="22">
                      <a:moveTo>
                        <a:pt x="92" y="22"/>
                      </a:moveTo>
                      <a:lnTo>
                        <a:pt x="123" y="0"/>
                      </a:lnTo>
                      <a:lnTo>
                        <a:pt x="31" y="0"/>
                      </a:lnTo>
                      <a:lnTo>
                        <a:pt x="0" y="22"/>
                      </a:lnTo>
                      <a:lnTo>
                        <a:pt x="92" y="22"/>
                      </a:lnTo>
                      <a:close/>
                    </a:path>
                  </a:pathLst>
                </a:custGeom>
                <a:solidFill>
                  <a:srgbClr val="FF3300"/>
                </a:solidFill>
                <a:ln w="11113">
                  <a:solidFill>
                    <a:srgbClr val="000000"/>
                  </a:solidFill>
                  <a:prstDash val="solid"/>
                  <a:round/>
                  <a:headEnd/>
                  <a:tailEnd/>
                </a:ln>
              </p:spPr>
              <p:txBody>
                <a:bodyPr/>
                <a:lstStyle/>
                <a:p>
                  <a:endParaRPr lang="en-GB"/>
                </a:p>
              </p:txBody>
            </p:sp>
          </p:grpSp>
        </p:grpSp>
        <p:sp>
          <p:nvSpPr>
            <p:cNvPr id="107670" name="Text Box 150">
              <a:extLst>
                <a:ext uri="{FF2B5EF4-FFF2-40B4-BE49-F238E27FC236}">
                  <a16:creationId xmlns:a16="http://schemas.microsoft.com/office/drawing/2014/main" id="{F83C9953-6512-414A-9B39-47A2B8008E2B}"/>
                </a:ext>
              </a:extLst>
            </p:cNvPr>
            <p:cNvSpPr txBox="1">
              <a:spLocks noChangeArrowheads="1"/>
            </p:cNvSpPr>
            <p:nvPr/>
          </p:nvSpPr>
          <p:spPr bwMode="auto">
            <a:xfrm rot="-5400000">
              <a:off x="4347" y="2056"/>
              <a:ext cx="8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t>Fixed &gt; 50km</a:t>
              </a:r>
            </a:p>
          </p:txBody>
        </p:sp>
        <p:sp>
          <p:nvSpPr>
            <p:cNvPr id="107671" name="Text Box 151">
              <a:extLst>
                <a:ext uri="{FF2B5EF4-FFF2-40B4-BE49-F238E27FC236}">
                  <a16:creationId xmlns:a16="http://schemas.microsoft.com/office/drawing/2014/main" id="{3E3D1AA0-5E0E-480E-8B1D-B0D62F8FA057}"/>
                </a:ext>
              </a:extLst>
            </p:cNvPr>
            <p:cNvSpPr txBox="1">
              <a:spLocks noChangeArrowheads="1"/>
            </p:cNvSpPr>
            <p:nvPr/>
          </p:nvSpPr>
          <p:spPr bwMode="auto">
            <a:xfrm rot="-5400000">
              <a:off x="4551" y="2103"/>
              <a:ext cx="72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solidFill>
                    <a:srgbClr val="000000"/>
                  </a:solidFill>
                </a:rPr>
                <a:t>Fixed Local</a:t>
              </a:r>
            </a:p>
          </p:txBody>
        </p:sp>
        <p:sp>
          <p:nvSpPr>
            <p:cNvPr id="107672" name="Text Box 152">
              <a:extLst>
                <a:ext uri="{FF2B5EF4-FFF2-40B4-BE49-F238E27FC236}">
                  <a16:creationId xmlns:a16="http://schemas.microsoft.com/office/drawing/2014/main" id="{B7CA2248-2682-4C9B-8C0B-4A89F6D6390E}"/>
                </a:ext>
              </a:extLst>
            </p:cNvPr>
            <p:cNvSpPr txBox="1">
              <a:spLocks noChangeArrowheads="1"/>
            </p:cNvSpPr>
            <p:nvPr/>
          </p:nvSpPr>
          <p:spPr bwMode="auto">
            <a:xfrm rot="-5400000">
              <a:off x="4672" y="2109"/>
              <a:ext cx="77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rgbClr val="FF3300"/>
                  </a:solidFill>
                </a:rPr>
                <a:t>Fixed Pre-paid</a:t>
              </a:r>
            </a:p>
          </p:txBody>
        </p:sp>
        <p:sp>
          <p:nvSpPr>
            <p:cNvPr id="107673" name="Text Box 153">
              <a:extLst>
                <a:ext uri="{FF2B5EF4-FFF2-40B4-BE49-F238E27FC236}">
                  <a16:creationId xmlns:a16="http://schemas.microsoft.com/office/drawing/2014/main" id="{3CFC7277-F0EB-498E-AF97-ACA0DFA41DAA}"/>
                </a:ext>
              </a:extLst>
            </p:cNvPr>
            <p:cNvSpPr txBox="1">
              <a:spLocks noChangeArrowheads="1"/>
            </p:cNvSpPr>
            <p:nvPr/>
          </p:nvSpPr>
          <p:spPr bwMode="auto">
            <a:xfrm rot="-5400000">
              <a:off x="4868" y="2160"/>
              <a:ext cx="7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solidFill>
                    <a:schemeClr val="bg1"/>
                  </a:solidFill>
                </a:rPr>
                <a:t>Cell Pre-paid</a:t>
              </a:r>
            </a:p>
          </p:txBody>
        </p:sp>
        <p:sp>
          <p:nvSpPr>
            <p:cNvPr id="107674" name="Text Box 154">
              <a:extLst>
                <a:ext uri="{FF2B5EF4-FFF2-40B4-BE49-F238E27FC236}">
                  <a16:creationId xmlns:a16="http://schemas.microsoft.com/office/drawing/2014/main" id="{3E15C2FB-260F-4EFD-A3CD-010761CDBC3B}"/>
                </a:ext>
              </a:extLst>
            </p:cNvPr>
            <p:cNvSpPr txBox="1">
              <a:spLocks noChangeArrowheads="1"/>
            </p:cNvSpPr>
            <p:nvPr/>
          </p:nvSpPr>
          <p:spPr bwMode="auto">
            <a:xfrm>
              <a:off x="4676" y="2569"/>
              <a:ext cx="777" cy="459"/>
            </a:xfrm>
            <a:prstGeom prst="rect">
              <a:avLst/>
            </a:prstGeom>
            <a:solidFill>
              <a:srgbClr val="FF3300">
                <a:alpha val="6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spcBef>
                  <a:spcPct val="15000"/>
                </a:spcBef>
              </a:pPr>
              <a:r>
                <a:rPr lang="en-US" altLang="en-US" sz="1400" b="1">
                  <a:solidFill>
                    <a:schemeClr val="bg1"/>
                  </a:solidFill>
                  <a:effectLst>
                    <a:outerShdw blurRad="38100" dist="38100" dir="2700000" algn="tl">
                      <a:srgbClr val="000000"/>
                    </a:outerShdw>
                  </a:effectLst>
                </a:rPr>
                <a:t>South Africa</a:t>
              </a:r>
            </a:p>
            <a:p>
              <a:pPr>
                <a:lnSpc>
                  <a:spcPct val="95000"/>
                </a:lnSpc>
                <a:spcBef>
                  <a:spcPct val="15000"/>
                </a:spcBef>
              </a:pPr>
              <a:r>
                <a:rPr lang="en-US" altLang="en-US" sz="1400" b="1">
                  <a:solidFill>
                    <a:schemeClr val="bg1"/>
                  </a:solidFill>
                  <a:effectLst>
                    <a:outerShdw blurRad="38100" dist="38100" dir="2700000" algn="tl">
                      <a:srgbClr val="000000"/>
                    </a:outerShdw>
                  </a:effectLst>
                </a:rPr>
                <a:t>2005 Tariffs</a:t>
              </a:r>
            </a:p>
          </p:txBody>
        </p:sp>
        <p:sp>
          <p:nvSpPr>
            <p:cNvPr id="107675" name="Text Box 155">
              <a:extLst>
                <a:ext uri="{FF2B5EF4-FFF2-40B4-BE49-F238E27FC236}">
                  <a16:creationId xmlns:a16="http://schemas.microsoft.com/office/drawing/2014/main" id="{E8492D0D-9CED-4C41-A96B-4BD5AA10511A}"/>
                </a:ext>
              </a:extLst>
            </p:cNvPr>
            <p:cNvSpPr txBox="1">
              <a:spLocks noChangeArrowheads="1"/>
            </p:cNvSpPr>
            <p:nvPr/>
          </p:nvSpPr>
          <p:spPr bwMode="auto">
            <a:xfrm>
              <a:off x="4662" y="978"/>
              <a:ext cx="285" cy="179"/>
            </a:xfrm>
            <a:prstGeom prst="rect">
              <a:avLst/>
            </a:prstGeom>
            <a:solidFill>
              <a:srgbClr val="0000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latin typeface="Times New Roman" panose="02020603050405020304" pitchFamily="18" charset="0"/>
                </a:rPr>
                <a:t>$88</a:t>
              </a:r>
            </a:p>
          </p:txBody>
        </p:sp>
        <p:sp>
          <p:nvSpPr>
            <p:cNvPr id="107676" name="Text Box 156">
              <a:extLst>
                <a:ext uri="{FF2B5EF4-FFF2-40B4-BE49-F238E27FC236}">
                  <a16:creationId xmlns:a16="http://schemas.microsoft.com/office/drawing/2014/main" id="{1F239399-9562-4D65-A8F0-F9BA4364257C}"/>
                </a:ext>
              </a:extLst>
            </p:cNvPr>
            <p:cNvSpPr txBox="1">
              <a:spLocks noChangeArrowheads="1"/>
            </p:cNvSpPr>
            <p:nvPr/>
          </p:nvSpPr>
          <p:spPr bwMode="auto">
            <a:xfrm>
              <a:off x="4775" y="1273"/>
              <a:ext cx="285" cy="179"/>
            </a:xfrm>
            <a:prstGeom prst="rect">
              <a:avLst/>
            </a:prstGeom>
            <a:solidFill>
              <a:srgbClr val="66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rgbClr val="000000"/>
                  </a:solidFill>
                  <a:latin typeface="Times New Roman" panose="02020603050405020304" pitchFamily="18" charset="0"/>
                </a:rPr>
                <a:t>$49</a:t>
              </a:r>
            </a:p>
          </p:txBody>
        </p:sp>
        <p:sp>
          <p:nvSpPr>
            <p:cNvPr id="107677" name="Text Box 157">
              <a:extLst>
                <a:ext uri="{FF2B5EF4-FFF2-40B4-BE49-F238E27FC236}">
                  <a16:creationId xmlns:a16="http://schemas.microsoft.com/office/drawing/2014/main" id="{5A3BFB40-B6F9-420E-B3EA-B5B9C4F945FA}"/>
                </a:ext>
              </a:extLst>
            </p:cNvPr>
            <p:cNvSpPr txBox="1">
              <a:spLocks noChangeArrowheads="1"/>
            </p:cNvSpPr>
            <p:nvPr/>
          </p:nvSpPr>
          <p:spPr bwMode="auto">
            <a:xfrm>
              <a:off x="4925" y="1459"/>
              <a:ext cx="285" cy="179"/>
            </a:xfrm>
            <a:prstGeom prst="rect">
              <a:avLst/>
            </a:prstGeom>
            <a:solidFill>
              <a:srgbClr val="00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rgbClr val="FF3300"/>
                  </a:solidFill>
                  <a:latin typeface="Times New Roman" panose="02020603050405020304" pitchFamily="18" charset="0"/>
                </a:rPr>
                <a:t>$47</a:t>
              </a:r>
            </a:p>
          </p:txBody>
        </p:sp>
        <p:sp>
          <p:nvSpPr>
            <p:cNvPr id="107678" name="Text Box 158">
              <a:extLst>
                <a:ext uri="{FF2B5EF4-FFF2-40B4-BE49-F238E27FC236}">
                  <a16:creationId xmlns:a16="http://schemas.microsoft.com/office/drawing/2014/main" id="{4F57241D-CE9E-4428-A4C4-228E360984F8}"/>
                </a:ext>
              </a:extLst>
            </p:cNvPr>
            <p:cNvSpPr txBox="1">
              <a:spLocks noChangeArrowheads="1"/>
            </p:cNvSpPr>
            <p:nvPr/>
          </p:nvSpPr>
          <p:spPr bwMode="auto">
            <a:xfrm>
              <a:off x="5120" y="1663"/>
              <a:ext cx="285" cy="179"/>
            </a:xfrm>
            <a:prstGeom prst="rect">
              <a:avLst/>
            </a:prstGeom>
            <a:solidFill>
              <a:srgbClr val="FF33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chemeClr val="bg1"/>
                  </a:solidFill>
                  <a:latin typeface="Times New Roman" panose="02020603050405020304" pitchFamily="18" charset="0"/>
                </a:rPr>
                <a:t>$40</a:t>
              </a:r>
            </a:p>
          </p:txBody>
        </p:sp>
        <p:sp>
          <p:nvSpPr>
            <p:cNvPr id="107679" name="Freeform 159">
              <a:extLst>
                <a:ext uri="{FF2B5EF4-FFF2-40B4-BE49-F238E27FC236}">
                  <a16:creationId xmlns:a16="http://schemas.microsoft.com/office/drawing/2014/main" id="{B219745D-A805-4774-B994-BE0EADDE97FB}"/>
                </a:ext>
              </a:extLst>
            </p:cNvPr>
            <p:cNvSpPr>
              <a:spLocks/>
            </p:cNvSpPr>
            <p:nvPr/>
          </p:nvSpPr>
          <p:spPr bwMode="auto">
            <a:xfrm>
              <a:off x="4429" y="2447"/>
              <a:ext cx="33" cy="116"/>
            </a:xfrm>
            <a:custGeom>
              <a:avLst/>
              <a:gdLst>
                <a:gd name="T0" fmla="*/ 0 w 40"/>
                <a:gd name="T1" fmla="*/ 180 h 180"/>
                <a:gd name="T2" fmla="*/ 0 w 40"/>
                <a:gd name="T3" fmla="*/ 29 h 180"/>
                <a:gd name="T4" fmla="*/ 40 w 40"/>
                <a:gd name="T5" fmla="*/ 0 h 180"/>
                <a:gd name="T6" fmla="*/ 40 w 40"/>
                <a:gd name="T7" fmla="*/ 150 h 180"/>
                <a:gd name="T8" fmla="*/ 0 w 40"/>
                <a:gd name="T9" fmla="*/ 180 h 180"/>
              </a:gdLst>
              <a:ahLst/>
              <a:cxnLst>
                <a:cxn ang="0">
                  <a:pos x="T0" y="T1"/>
                </a:cxn>
                <a:cxn ang="0">
                  <a:pos x="T2" y="T3"/>
                </a:cxn>
                <a:cxn ang="0">
                  <a:pos x="T4" y="T5"/>
                </a:cxn>
                <a:cxn ang="0">
                  <a:pos x="T6" y="T7"/>
                </a:cxn>
                <a:cxn ang="0">
                  <a:pos x="T8" y="T9"/>
                </a:cxn>
              </a:cxnLst>
              <a:rect l="0" t="0" r="r" b="b"/>
              <a:pathLst>
                <a:path w="40" h="180">
                  <a:moveTo>
                    <a:pt x="0" y="180"/>
                  </a:moveTo>
                  <a:lnTo>
                    <a:pt x="0" y="29"/>
                  </a:lnTo>
                  <a:lnTo>
                    <a:pt x="40" y="0"/>
                  </a:lnTo>
                  <a:lnTo>
                    <a:pt x="40" y="150"/>
                  </a:lnTo>
                  <a:lnTo>
                    <a:pt x="0" y="180"/>
                  </a:lnTo>
                  <a:close/>
                </a:path>
              </a:pathLst>
            </a:custGeom>
            <a:solidFill>
              <a:srgbClr val="800000"/>
            </a:solidFill>
            <a:ln w="12700">
              <a:solidFill>
                <a:srgbClr val="000000"/>
              </a:solidFill>
              <a:prstDash val="solid"/>
              <a:round/>
              <a:headEnd/>
              <a:tailEnd/>
            </a:ln>
          </p:spPr>
          <p:txBody>
            <a:bodyPr/>
            <a:lstStyle/>
            <a:p>
              <a:endParaRPr lang="en-GB"/>
            </a:p>
          </p:txBody>
        </p:sp>
        <p:sp>
          <p:nvSpPr>
            <p:cNvPr id="107680" name="Line 160">
              <a:extLst>
                <a:ext uri="{FF2B5EF4-FFF2-40B4-BE49-F238E27FC236}">
                  <a16:creationId xmlns:a16="http://schemas.microsoft.com/office/drawing/2014/main" id="{B830AFC3-02E0-4599-81E3-F12A31F2941E}"/>
                </a:ext>
              </a:extLst>
            </p:cNvPr>
            <p:cNvSpPr>
              <a:spLocks noChangeShapeType="1"/>
            </p:cNvSpPr>
            <p:nvPr/>
          </p:nvSpPr>
          <p:spPr bwMode="auto">
            <a:xfrm>
              <a:off x="4519" y="2578"/>
              <a:ext cx="0"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7681" name="Group 161">
            <a:extLst>
              <a:ext uri="{FF2B5EF4-FFF2-40B4-BE49-F238E27FC236}">
                <a16:creationId xmlns:a16="http://schemas.microsoft.com/office/drawing/2014/main" id="{C89C6A25-9E07-4E2E-B4BD-6756D824FAAB}"/>
              </a:ext>
            </a:extLst>
          </p:cNvPr>
          <p:cNvGrpSpPr>
            <a:grpSpLocks/>
          </p:cNvGrpSpPr>
          <p:nvPr/>
        </p:nvGrpSpPr>
        <p:grpSpPr bwMode="auto">
          <a:xfrm>
            <a:off x="1697038" y="1430338"/>
            <a:ext cx="4927600" cy="2119312"/>
            <a:chOff x="1298" y="988"/>
            <a:chExt cx="3104" cy="1335"/>
          </a:xfrm>
        </p:grpSpPr>
        <p:grpSp>
          <p:nvGrpSpPr>
            <p:cNvPr id="107682" name="Group 162">
              <a:extLst>
                <a:ext uri="{FF2B5EF4-FFF2-40B4-BE49-F238E27FC236}">
                  <a16:creationId xmlns:a16="http://schemas.microsoft.com/office/drawing/2014/main" id="{A84900B3-2171-4764-B6CD-8646121B57A4}"/>
                </a:ext>
              </a:extLst>
            </p:cNvPr>
            <p:cNvGrpSpPr>
              <a:grpSpLocks/>
            </p:cNvGrpSpPr>
            <p:nvPr/>
          </p:nvGrpSpPr>
          <p:grpSpPr bwMode="auto">
            <a:xfrm>
              <a:off x="1298" y="1002"/>
              <a:ext cx="181" cy="1188"/>
              <a:chOff x="1361" y="1002"/>
              <a:chExt cx="181" cy="1188"/>
            </a:xfrm>
          </p:grpSpPr>
          <p:grpSp>
            <p:nvGrpSpPr>
              <p:cNvPr id="107683" name="Group 163">
                <a:extLst>
                  <a:ext uri="{FF2B5EF4-FFF2-40B4-BE49-F238E27FC236}">
                    <a16:creationId xmlns:a16="http://schemas.microsoft.com/office/drawing/2014/main" id="{616131D7-4AFE-41F7-BAB8-470CAE578BC3}"/>
                  </a:ext>
                </a:extLst>
              </p:cNvPr>
              <p:cNvGrpSpPr>
                <a:grpSpLocks/>
              </p:cNvGrpSpPr>
              <p:nvPr/>
            </p:nvGrpSpPr>
            <p:grpSpPr bwMode="auto">
              <a:xfrm>
                <a:off x="1361" y="1002"/>
                <a:ext cx="181" cy="322"/>
                <a:chOff x="1361" y="1002"/>
                <a:chExt cx="181" cy="322"/>
              </a:xfrm>
            </p:grpSpPr>
            <p:sp>
              <p:nvSpPr>
                <p:cNvPr id="107684" name="Oval 164">
                  <a:extLst>
                    <a:ext uri="{FF2B5EF4-FFF2-40B4-BE49-F238E27FC236}">
                      <a16:creationId xmlns:a16="http://schemas.microsoft.com/office/drawing/2014/main" id="{DC1A6351-9AF3-4A29-BAEF-232E0373835A}"/>
                    </a:ext>
                  </a:extLst>
                </p:cNvPr>
                <p:cNvSpPr>
                  <a:spLocks noChangeArrowheads="1"/>
                </p:cNvSpPr>
                <p:nvPr/>
              </p:nvSpPr>
              <p:spPr bwMode="auto">
                <a:xfrm>
                  <a:off x="1362" y="1002"/>
                  <a:ext cx="180" cy="180"/>
                </a:xfrm>
                <a:prstGeom prst="ellipse">
                  <a:avLst/>
                </a:prstGeom>
                <a:solidFill>
                  <a:schemeClr val="bg1"/>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C0C0C0"/>
                        </a:outerShdw>
                      </a:effectLst>
                      <a:latin typeface="Tahoma" panose="020B0604030504040204" pitchFamily="34" charset="0"/>
                    </a:rPr>
                    <a:t>103</a:t>
                  </a:r>
                </a:p>
              </p:txBody>
            </p:sp>
            <p:sp>
              <p:nvSpPr>
                <p:cNvPr id="107685" name="Oval 165">
                  <a:extLst>
                    <a:ext uri="{FF2B5EF4-FFF2-40B4-BE49-F238E27FC236}">
                      <a16:creationId xmlns:a16="http://schemas.microsoft.com/office/drawing/2014/main" id="{2A61734E-FCC2-4B5F-A4B8-4F659081C7A5}"/>
                    </a:ext>
                  </a:extLst>
                </p:cNvPr>
                <p:cNvSpPr>
                  <a:spLocks noChangeArrowheads="1"/>
                </p:cNvSpPr>
                <p:nvPr/>
              </p:nvSpPr>
              <p:spPr bwMode="auto">
                <a:xfrm>
                  <a:off x="1361" y="1144"/>
                  <a:ext cx="180" cy="180"/>
                </a:xfrm>
                <a:prstGeom prst="ellipse">
                  <a:avLst/>
                </a:prstGeom>
                <a:solidFill>
                  <a:srgbClr val="0099FF"/>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FFFFFF"/>
                        </a:outerShdw>
                      </a:effectLst>
                      <a:latin typeface="Tahoma" panose="020B0604030504040204" pitchFamily="34" charset="0"/>
                    </a:rPr>
                    <a:t>35</a:t>
                  </a:r>
                </a:p>
              </p:txBody>
            </p:sp>
          </p:grpSp>
          <p:sp>
            <p:nvSpPr>
              <p:cNvPr id="107686" name="Line 166">
                <a:extLst>
                  <a:ext uri="{FF2B5EF4-FFF2-40B4-BE49-F238E27FC236}">
                    <a16:creationId xmlns:a16="http://schemas.microsoft.com/office/drawing/2014/main" id="{A35FD164-CE4E-4B66-AF59-8609452E0EAD}"/>
                  </a:ext>
                </a:extLst>
              </p:cNvPr>
              <p:cNvSpPr>
                <a:spLocks noChangeShapeType="1"/>
              </p:cNvSpPr>
              <p:nvPr/>
            </p:nvSpPr>
            <p:spPr bwMode="auto">
              <a:xfrm flipH="1">
                <a:off x="1440" y="1326"/>
                <a:ext cx="12" cy="864"/>
              </a:xfrm>
              <a:prstGeom prst="line">
                <a:avLst/>
              </a:prstGeom>
              <a:noFill/>
              <a:ln w="222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7687" name="Group 167">
              <a:extLst>
                <a:ext uri="{FF2B5EF4-FFF2-40B4-BE49-F238E27FC236}">
                  <a16:creationId xmlns:a16="http://schemas.microsoft.com/office/drawing/2014/main" id="{84578FC7-537B-41A0-A048-C791C2AAFD98}"/>
                </a:ext>
              </a:extLst>
            </p:cNvPr>
            <p:cNvGrpSpPr>
              <a:grpSpLocks/>
            </p:cNvGrpSpPr>
            <p:nvPr/>
          </p:nvGrpSpPr>
          <p:grpSpPr bwMode="auto">
            <a:xfrm>
              <a:off x="1708" y="1001"/>
              <a:ext cx="181" cy="1293"/>
              <a:chOff x="1726" y="1001"/>
              <a:chExt cx="181" cy="1293"/>
            </a:xfrm>
          </p:grpSpPr>
          <p:grpSp>
            <p:nvGrpSpPr>
              <p:cNvPr id="107688" name="Group 168">
                <a:extLst>
                  <a:ext uri="{FF2B5EF4-FFF2-40B4-BE49-F238E27FC236}">
                    <a16:creationId xmlns:a16="http://schemas.microsoft.com/office/drawing/2014/main" id="{EEC16D13-7B94-41E0-B62C-023BA9336632}"/>
                  </a:ext>
                </a:extLst>
              </p:cNvPr>
              <p:cNvGrpSpPr>
                <a:grpSpLocks/>
              </p:cNvGrpSpPr>
              <p:nvPr/>
            </p:nvGrpSpPr>
            <p:grpSpPr bwMode="auto">
              <a:xfrm>
                <a:off x="1726" y="1001"/>
                <a:ext cx="181" cy="322"/>
                <a:chOff x="1361" y="1002"/>
                <a:chExt cx="181" cy="322"/>
              </a:xfrm>
            </p:grpSpPr>
            <p:sp>
              <p:nvSpPr>
                <p:cNvPr id="107689" name="Oval 169">
                  <a:extLst>
                    <a:ext uri="{FF2B5EF4-FFF2-40B4-BE49-F238E27FC236}">
                      <a16:creationId xmlns:a16="http://schemas.microsoft.com/office/drawing/2014/main" id="{05E9C4E2-E05F-4F92-A85F-810565CF27B5}"/>
                    </a:ext>
                  </a:extLst>
                </p:cNvPr>
                <p:cNvSpPr>
                  <a:spLocks noChangeArrowheads="1"/>
                </p:cNvSpPr>
                <p:nvPr/>
              </p:nvSpPr>
              <p:spPr bwMode="auto">
                <a:xfrm>
                  <a:off x="1362" y="1002"/>
                  <a:ext cx="180" cy="180"/>
                </a:xfrm>
                <a:prstGeom prst="ellipse">
                  <a:avLst/>
                </a:prstGeom>
                <a:solidFill>
                  <a:schemeClr val="bg1"/>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C0C0C0"/>
                        </a:outerShdw>
                      </a:effectLst>
                      <a:latin typeface="Tahoma" panose="020B0604030504040204" pitchFamily="34" charset="0"/>
                    </a:rPr>
                    <a:t>69</a:t>
                  </a:r>
                </a:p>
              </p:txBody>
            </p:sp>
            <p:sp>
              <p:nvSpPr>
                <p:cNvPr id="107690" name="Oval 170">
                  <a:extLst>
                    <a:ext uri="{FF2B5EF4-FFF2-40B4-BE49-F238E27FC236}">
                      <a16:creationId xmlns:a16="http://schemas.microsoft.com/office/drawing/2014/main" id="{D096732B-E15C-4822-A027-FA4E96A429E0}"/>
                    </a:ext>
                  </a:extLst>
                </p:cNvPr>
                <p:cNvSpPr>
                  <a:spLocks noChangeArrowheads="1"/>
                </p:cNvSpPr>
                <p:nvPr/>
              </p:nvSpPr>
              <p:spPr bwMode="auto">
                <a:xfrm>
                  <a:off x="1361" y="1144"/>
                  <a:ext cx="180" cy="180"/>
                </a:xfrm>
                <a:prstGeom prst="ellipse">
                  <a:avLst/>
                </a:prstGeom>
                <a:solidFill>
                  <a:srgbClr val="0099FF"/>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FFFFFF"/>
                        </a:outerShdw>
                      </a:effectLst>
                      <a:latin typeface="Tahoma" panose="020B0604030504040204" pitchFamily="34" charset="0"/>
                    </a:rPr>
                    <a:t>57</a:t>
                  </a:r>
                </a:p>
              </p:txBody>
            </p:sp>
          </p:grpSp>
          <p:sp>
            <p:nvSpPr>
              <p:cNvPr id="107691" name="Line 171">
                <a:extLst>
                  <a:ext uri="{FF2B5EF4-FFF2-40B4-BE49-F238E27FC236}">
                    <a16:creationId xmlns:a16="http://schemas.microsoft.com/office/drawing/2014/main" id="{AA95A3EB-2671-40A2-B9D3-DE74F0234594}"/>
                  </a:ext>
                </a:extLst>
              </p:cNvPr>
              <p:cNvSpPr>
                <a:spLocks noChangeShapeType="1"/>
              </p:cNvSpPr>
              <p:nvPr/>
            </p:nvSpPr>
            <p:spPr bwMode="auto">
              <a:xfrm flipH="1">
                <a:off x="1811" y="1343"/>
                <a:ext cx="0" cy="951"/>
              </a:xfrm>
              <a:prstGeom prst="line">
                <a:avLst/>
              </a:prstGeom>
              <a:noFill/>
              <a:ln w="222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7692" name="Group 172">
              <a:extLst>
                <a:ext uri="{FF2B5EF4-FFF2-40B4-BE49-F238E27FC236}">
                  <a16:creationId xmlns:a16="http://schemas.microsoft.com/office/drawing/2014/main" id="{4E1A4558-E130-48BE-9A34-DFDFD406E621}"/>
                </a:ext>
              </a:extLst>
            </p:cNvPr>
            <p:cNvGrpSpPr>
              <a:grpSpLocks/>
            </p:cNvGrpSpPr>
            <p:nvPr/>
          </p:nvGrpSpPr>
          <p:grpSpPr bwMode="auto">
            <a:xfrm>
              <a:off x="2121" y="994"/>
              <a:ext cx="181" cy="1248"/>
              <a:chOff x="2121" y="994"/>
              <a:chExt cx="181" cy="1248"/>
            </a:xfrm>
          </p:grpSpPr>
          <p:grpSp>
            <p:nvGrpSpPr>
              <p:cNvPr id="107693" name="Group 173">
                <a:extLst>
                  <a:ext uri="{FF2B5EF4-FFF2-40B4-BE49-F238E27FC236}">
                    <a16:creationId xmlns:a16="http://schemas.microsoft.com/office/drawing/2014/main" id="{E742F9A9-1F06-4C2A-BA52-ECC58602E56D}"/>
                  </a:ext>
                </a:extLst>
              </p:cNvPr>
              <p:cNvGrpSpPr>
                <a:grpSpLocks/>
              </p:cNvGrpSpPr>
              <p:nvPr/>
            </p:nvGrpSpPr>
            <p:grpSpPr bwMode="auto">
              <a:xfrm>
                <a:off x="2121" y="994"/>
                <a:ext cx="181" cy="322"/>
                <a:chOff x="1361" y="1002"/>
                <a:chExt cx="181" cy="322"/>
              </a:xfrm>
            </p:grpSpPr>
            <p:sp>
              <p:nvSpPr>
                <p:cNvPr id="107694" name="Oval 174">
                  <a:extLst>
                    <a:ext uri="{FF2B5EF4-FFF2-40B4-BE49-F238E27FC236}">
                      <a16:creationId xmlns:a16="http://schemas.microsoft.com/office/drawing/2014/main" id="{92AF1FCA-C31F-49B7-AAE8-09827C3A0D60}"/>
                    </a:ext>
                  </a:extLst>
                </p:cNvPr>
                <p:cNvSpPr>
                  <a:spLocks noChangeArrowheads="1"/>
                </p:cNvSpPr>
                <p:nvPr/>
              </p:nvSpPr>
              <p:spPr bwMode="auto">
                <a:xfrm>
                  <a:off x="1362" y="1002"/>
                  <a:ext cx="180" cy="180"/>
                </a:xfrm>
                <a:prstGeom prst="ellipse">
                  <a:avLst/>
                </a:prstGeom>
                <a:solidFill>
                  <a:schemeClr val="bg1"/>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C0C0C0"/>
                        </a:outerShdw>
                      </a:effectLst>
                      <a:latin typeface="Tahoma" panose="020B0604030504040204" pitchFamily="34" charset="0"/>
                    </a:rPr>
                    <a:t>28</a:t>
                  </a:r>
                </a:p>
              </p:txBody>
            </p:sp>
            <p:sp>
              <p:nvSpPr>
                <p:cNvPr id="107695" name="Oval 175">
                  <a:extLst>
                    <a:ext uri="{FF2B5EF4-FFF2-40B4-BE49-F238E27FC236}">
                      <a16:creationId xmlns:a16="http://schemas.microsoft.com/office/drawing/2014/main" id="{D43E9A1D-7283-4F3A-8DCF-4B4ADC7EFC96}"/>
                    </a:ext>
                  </a:extLst>
                </p:cNvPr>
                <p:cNvSpPr>
                  <a:spLocks noChangeArrowheads="1"/>
                </p:cNvSpPr>
                <p:nvPr/>
              </p:nvSpPr>
              <p:spPr bwMode="auto">
                <a:xfrm>
                  <a:off x="1361" y="1144"/>
                  <a:ext cx="180" cy="180"/>
                </a:xfrm>
                <a:prstGeom prst="ellipse">
                  <a:avLst/>
                </a:prstGeom>
                <a:solidFill>
                  <a:srgbClr val="0099FF"/>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FFFFFF"/>
                        </a:outerShdw>
                      </a:effectLst>
                      <a:latin typeface="Tahoma" panose="020B0604030504040204" pitchFamily="34" charset="0"/>
                    </a:rPr>
                    <a:t>32</a:t>
                  </a:r>
                </a:p>
              </p:txBody>
            </p:sp>
          </p:grpSp>
          <p:sp>
            <p:nvSpPr>
              <p:cNvPr id="107696" name="Line 176">
                <a:extLst>
                  <a:ext uri="{FF2B5EF4-FFF2-40B4-BE49-F238E27FC236}">
                    <a16:creationId xmlns:a16="http://schemas.microsoft.com/office/drawing/2014/main" id="{8F36F4D0-EADB-4BB4-AC64-C91424E2DD29}"/>
                  </a:ext>
                </a:extLst>
              </p:cNvPr>
              <p:cNvSpPr>
                <a:spLocks noChangeShapeType="1"/>
              </p:cNvSpPr>
              <p:nvPr/>
            </p:nvSpPr>
            <p:spPr bwMode="auto">
              <a:xfrm flipH="1">
                <a:off x="2212" y="1318"/>
                <a:ext cx="0" cy="924"/>
              </a:xfrm>
              <a:prstGeom prst="line">
                <a:avLst/>
              </a:prstGeom>
              <a:noFill/>
              <a:ln w="222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7697" name="Group 177">
              <a:extLst>
                <a:ext uri="{FF2B5EF4-FFF2-40B4-BE49-F238E27FC236}">
                  <a16:creationId xmlns:a16="http://schemas.microsoft.com/office/drawing/2014/main" id="{5AEFEC78-9A62-4B24-982C-AFD06298A8A1}"/>
                </a:ext>
              </a:extLst>
            </p:cNvPr>
            <p:cNvGrpSpPr>
              <a:grpSpLocks/>
            </p:cNvGrpSpPr>
            <p:nvPr/>
          </p:nvGrpSpPr>
          <p:grpSpPr bwMode="auto">
            <a:xfrm>
              <a:off x="2498" y="1005"/>
              <a:ext cx="209" cy="1013"/>
              <a:chOff x="2498" y="1005"/>
              <a:chExt cx="209" cy="1013"/>
            </a:xfrm>
          </p:grpSpPr>
          <p:grpSp>
            <p:nvGrpSpPr>
              <p:cNvPr id="107698" name="Group 178">
                <a:extLst>
                  <a:ext uri="{FF2B5EF4-FFF2-40B4-BE49-F238E27FC236}">
                    <a16:creationId xmlns:a16="http://schemas.microsoft.com/office/drawing/2014/main" id="{3D8600BC-00D9-4676-A445-B96C0365FCA4}"/>
                  </a:ext>
                </a:extLst>
              </p:cNvPr>
              <p:cNvGrpSpPr>
                <a:grpSpLocks/>
              </p:cNvGrpSpPr>
              <p:nvPr/>
            </p:nvGrpSpPr>
            <p:grpSpPr bwMode="auto">
              <a:xfrm>
                <a:off x="2498" y="1005"/>
                <a:ext cx="209" cy="322"/>
                <a:chOff x="2498" y="1005"/>
                <a:chExt cx="209" cy="322"/>
              </a:xfrm>
            </p:grpSpPr>
            <p:sp>
              <p:nvSpPr>
                <p:cNvPr id="107699" name="Oval 179">
                  <a:extLst>
                    <a:ext uri="{FF2B5EF4-FFF2-40B4-BE49-F238E27FC236}">
                      <a16:creationId xmlns:a16="http://schemas.microsoft.com/office/drawing/2014/main" id="{8DAEFD6E-063A-412D-AAA8-CDB57E9FEAF9}"/>
                    </a:ext>
                  </a:extLst>
                </p:cNvPr>
                <p:cNvSpPr>
                  <a:spLocks noChangeArrowheads="1"/>
                </p:cNvSpPr>
                <p:nvPr/>
              </p:nvSpPr>
              <p:spPr bwMode="auto">
                <a:xfrm>
                  <a:off x="2499" y="1005"/>
                  <a:ext cx="208" cy="180"/>
                </a:xfrm>
                <a:prstGeom prst="ellipse">
                  <a:avLst/>
                </a:prstGeom>
                <a:solidFill>
                  <a:schemeClr val="bg1"/>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C0C0C0"/>
                        </a:outerShdw>
                      </a:effectLst>
                      <a:latin typeface="Tahoma" panose="020B0604030504040204" pitchFamily="34" charset="0"/>
                    </a:rPr>
                    <a:t>121</a:t>
                  </a:r>
                </a:p>
              </p:txBody>
            </p:sp>
            <p:sp>
              <p:nvSpPr>
                <p:cNvPr id="107700" name="Oval 180">
                  <a:extLst>
                    <a:ext uri="{FF2B5EF4-FFF2-40B4-BE49-F238E27FC236}">
                      <a16:creationId xmlns:a16="http://schemas.microsoft.com/office/drawing/2014/main" id="{F08F99D5-36A4-425C-862E-5DD8C64331A9}"/>
                    </a:ext>
                  </a:extLst>
                </p:cNvPr>
                <p:cNvSpPr>
                  <a:spLocks noChangeArrowheads="1"/>
                </p:cNvSpPr>
                <p:nvPr/>
              </p:nvSpPr>
              <p:spPr bwMode="auto">
                <a:xfrm>
                  <a:off x="2498" y="1147"/>
                  <a:ext cx="180" cy="180"/>
                </a:xfrm>
                <a:prstGeom prst="ellipse">
                  <a:avLst/>
                </a:prstGeom>
                <a:solidFill>
                  <a:schemeClr val="accent1"/>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FFFFFF"/>
                        </a:outerShdw>
                      </a:effectLst>
                      <a:latin typeface="Tahoma" panose="020B0604030504040204" pitchFamily="34" charset="0"/>
                    </a:rPr>
                    <a:t>58</a:t>
                  </a:r>
                </a:p>
              </p:txBody>
            </p:sp>
          </p:grpSp>
          <p:sp>
            <p:nvSpPr>
              <p:cNvPr id="107701" name="Line 181">
                <a:extLst>
                  <a:ext uri="{FF2B5EF4-FFF2-40B4-BE49-F238E27FC236}">
                    <a16:creationId xmlns:a16="http://schemas.microsoft.com/office/drawing/2014/main" id="{E9B72A9C-7D63-4392-BB74-D63E4FD5881C}"/>
                  </a:ext>
                </a:extLst>
              </p:cNvPr>
              <p:cNvSpPr>
                <a:spLocks noChangeShapeType="1"/>
              </p:cNvSpPr>
              <p:nvPr/>
            </p:nvSpPr>
            <p:spPr bwMode="auto">
              <a:xfrm flipH="1">
                <a:off x="2589" y="1311"/>
                <a:ext cx="6" cy="707"/>
              </a:xfrm>
              <a:prstGeom prst="line">
                <a:avLst/>
              </a:prstGeom>
              <a:noFill/>
              <a:ln w="222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7702" name="Group 182">
              <a:extLst>
                <a:ext uri="{FF2B5EF4-FFF2-40B4-BE49-F238E27FC236}">
                  <a16:creationId xmlns:a16="http://schemas.microsoft.com/office/drawing/2014/main" id="{EA3D9FC8-0E70-4FB8-AB43-C6020825CFD2}"/>
                </a:ext>
              </a:extLst>
            </p:cNvPr>
            <p:cNvGrpSpPr>
              <a:grpSpLocks/>
            </p:cNvGrpSpPr>
            <p:nvPr/>
          </p:nvGrpSpPr>
          <p:grpSpPr bwMode="auto">
            <a:xfrm>
              <a:off x="2944" y="995"/>
              <a:ext cx="181" cy="1103"/>
              <a:chOff x="2872" y="995"/>
              <a:chExt cx="181" cy="1103"/>
            </a:xfrm>
          </p:grpSpPr>
          <p:grpSp>
            <p:nvGrpSpPr>
              <p:cNvPr id="107703" name="Group 183">
                <a:extLst>
                  <a:ext uri="{FF2B5EF4-FFF2-40B4-BE49-F238E27FC236}">
                    <a16:creationId xmlns:a16="http://schemas.microsoft.com/office/drawing/2014/main" id="{3AFFA70E-9C40-4B1C-8C4F-53ADD910DF99}"/>
                  </a:ext>
                </a:extLst>
              </p:cNvPr>
              <p:cNvGrpSpPr>
                <a:grpSpLocks/>
              </p:cNvGrpSpPr>
              <p:nvPr/>
            </p:nvGrpSpPr>
            <p:grpSpPr bwMode="auto">
              <a:xfrm>
                <a:off x="2872" y="995"/>
                <a:ext cx="181" cy="322"/>
                <a:chOff x="1361" y="1002"/>
                <a:chExt cx="181" cy="322"/>
              </a:xfrm>
            </p:grpSpPr>
            <p:sp>
              <p:nvSpPr>
                <p:cNvPr id="107704" name="Oval 184">
                  <a:extLst>
                    <a:ext uri="{FF2B5EF4-FFF2-40B4-BE49-F238E27FC236}">
                      <a16:creationId xmlns:a16="http://schemas.microsoft.com/office/drawing/2014/main" id="{16ACE832-0AC3-4B13-8995-1B18188576CF}"/>
                    </a:ext>
                  </a:extLst>
                </p:cNvPr>
                <p:cNvSpPr>
                  <a:spLocks noChangeArrowheads="1"/>
                </p:cNvSpPr>
                <p:nvPr/>
              </p:nvSpPr>
              <p:spPr bwMode="auto">
                <a:xfrm>
                  <a:off x="1362" y="1002"/>
                  <a:ext cx="180" cy="180"/>
                </a:xfrm>
                <a:prstGeom prst="ellipse">
                  <a:avLst/>
                </a:prstGeom>
                <a:solidFill>
                  <a:schemeClr val="bg1"/>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C0C0C0"/>
                        </a:outerShdw>
                      </a:effectLst>
                      <a:latin typeface="Tahoma" panose="020B0604030504040204" pitchFamily="34" charset="0"/>
                    </a:rPr>
                    <a:t>73</a:t>
                  </a:r>
                </a:p>
              </p:txBody>
            </p:sp>
            <p:sp>
              <p:nvSpPr>
                <p:cNvPr id="107705" name="Oval 185">
                  <a:extLst>
                    <a:ext uri="{FF2B5EF4-FFF2-40B4-BE49-F238E27FC236}">
                      <a16:creationId xmlns:a16="http://schemas.microsoft.com/office/drawing/2014/main" id="{8C31B6B2-DE5D-4027-B0A2-1A2ED419D4F3}"/>
                    </a:ext>
                  </a:extLst>
                </p:cNvPr>
                <p:cNvSpPr>
                  <a:spLocks noChangeArrowheads="1"/>
                </p:cNvSpPr>
                <p:nvPr/>
              </p:nvSpPr>
              <p:spPr bwMode="auto">
                <a:xfrm>
                  <a:off x="1361" y="1144"/>
                  <a:ext cx="180" cy="180"/>
                </a:xfrm>
                <a:prstGeom prst="ellipse">
                  <a:avLst/>
                </a:prstGeom>
                <a:solidFill>
                  <a:srgbClr val="0099FF"/>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FFFFFF"/>
                        </a:outerShdw>
                      </a:effectLst>
                      <a:latin typeface="Tahoma" panose="020B0604030504040204" pitchFamily="34" charset="0"/>
                    </a:rPr>
                    <a:t>43</a:t>
                  </a:r>
                </a:p>
              </p:txBody>
            </p:sp>
          </p:grpSp>
          <p:sp>
            <p:nvSpPr>
              <p:cNvPr id="107706" name="Line 186">
                <a:extLst>
                  <a:ext uri="{FF2B5EF4-FFF2-40B4-BE49-F238E27FC236}">
                    <a16:creationId xmlns:a16="http://schemas.microsoft.com/office/drawing/2014/main" id="{0F3CB0AB-F4FE-4674-8B84-9ABB5B08FCD3}"/>
                  </a:ext>
                </a:extLst>
              </p:cNvPr>
              <p:cNvSpPr>
                <a:spLocks noChangeShapeType="1"/>
              </p:cNvSpPr>
              <p:nvPr/>
            </p:nvSpPr>
            <p:spPr bwMode="auto">
              <a:xfrm flipH="1">
                <a:off x="2960" y="1304"/>
                <a:ext cx="6" cy="794"/>
              </a:xfrm>
              <a:prstGeom prst="line">
                <a:avLst/>
              </a:prstGeom>
              <a:noFill/>
              <a:ln w="222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7707" name="Group 187">
              <a:extLst>
                <a:ext uri="{FF2B5EF4-FFF2-40B4-BE49-F238E27FC236}">
                  <a16:creationId xmlns:a16="http://schemas.microsoft.com/office/drawing/2014/main" id="{C60E133E-C355-46A1-AD1F-BCDB81206BB7}"/>
                </a:ext>
              </a:extLst>
            </p:cNvPr>
            <p:cNvGrpSpPr>
              <a:grpSpLocks/>
            </p:cNvGrpSpPr>
            <p:nvPr/>
          </p:nvGrpSpPr>
          <p:grpSpPr bwMode="auto">
            <a:xfrm>
              <a:off x="3387" y="988"/>
              <a:ext cx="181" cy="1110"/>
              <a:chOff x="3207" y="988"/>
              <a:chExt cx="181" cy="1110"/>
            </a:xfrm>
          </p:grpSpPr>
          <p:grpSp>
            <p:nvGrpSpPr>
              <p:cNvPr id="107708" name="Group 188">
                <a:extLst>
                  <a:ext uri="{FF2B5EF4-FFF2-40B4-BE49-F238E27FC236}">
                    <a16:creationId xmlns:a16="http://schemas.microsoft.com/office/drawing/2014/main" id="{EBF12166-AD90-441A-94B0-6A8595FE6BFD}"/>
                  </a:ext>
                </a:extLst>
              </p:cNvPr>
              <p:cNvGrpSpPr>
                <a:grpSpLocks/>
              </p:cNvGrpSpPr>
              <p:nvPr/>
            </p:nvGrpSpPr>
            <p:grpSpPr bwMode="auto">
              <a:xfrm>
                <a:off x="3207" y="988"/>
                <a:ext cx="181" cy="322"/>
                <a:chOff x="1361" y="1002"/>
                <a:chExt cx="181" cy="322"/>
              </a:xfrm>
            </p:grpSpPr>
            <p:sp>
              <p:nvSpPr>
                <p:cNvPr id="107709" name="Oval 189">
                  <a:extLst>
                    <a:ext uri="{FF2B5EF4-FFF2-40B4-BE49-F238E27FC236}">
                      <a16:creationId xmlns:a16="http://schemas.microsoft.com/office/drawing/2014/main" id="{11B1166F-8FBA-4C1A-9834-6BC7C4271A8C}"/>
                    </a:ext>
                  </a:extLst>
                </p:cNvPr>
                <p:cNvSpPr>
                  <a:spLocks noChangeArrowheads="1"/>
                </p:cNvSpPr>
                <p:nvPr/>
              </p:nvSpPr>
              <p:spPr bwMode="auto">
                <a:xfrm>
                  <a:off x="1362" y="1002"/>
                  <a:ext cx="180" cy="180"/>
                </a:xfrm>
                <a:prstGeom prst="ellipse">
                  <a:avLst/>
                </a:prstGeom>
                <a:solidFill>
                  <a:schemeClr val="bg1"/>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C0C0C0"/>
                        </a:outerShdw>
                      </a:effectLst>
                      <a:latin typeface="Tahoma" panose="020B0604030504040204" pitchFamily="34" charset="0"/>
                    </a:rPr>
                    <a:t>36</a:t>
                  </a:r>
                </a:p>
              </p:txBody>
            </p:sp>
            <p:sp>
              <p:nvSpPr>
                <p:cNvPr id="107710" name="Oval 190">
                  <a:extLst>
                    <a:ext uri="{FF2B5EF4-FFF2-40B4-BE49-F238E27FC236}">
                      <a16:creationId xmlns:a16="http://schemas.microsoft.com/office/drawing/2014/main" id="{B1CDCBED-05C9-4374-A7A0-9601411A7BE5}"/>
                    </a:ext>
                  </a:extLst>
                </p:cNvPr>
                <p:cNvSpPr>
                  <a:spLocks noChangeArrowheads="1"/>
                </p:cNvSpPr>
                <p:nvPr/>
              </p:nvSpPr>
              <p:spPr bwMode="auto">
                <a:xfrm>
                  <a:off x="1361" y="1144"/>
                  <a:ext cx="180" cy="180"/>
                </a:xfrm>
                <a:prstGeom prst="ellipse">
                  <a:avLst/>
                </a:prstGeom>
                <a:solidFill>
                  <a:srgbClr val="0099FF"/>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FFFFFF"/>
                        </a:outerShdw>
                      </a:effectLst>
                      <a:latin typeface="Tahoma" panose="020B0604030504040204" pitchFamily="34" charset="0"/>
                    </a:rPr>
                    <a:t>34</a:t>
                  </a:r>
                </a:p>
              </p:txBody>
            </p:sp>
          </p:grpSp>
          <p:sp>
            <p:nvSpPr>
              <p:cNvPr id="107711" name="Line 191">
                <a:extLst>
                  <a:ext uri="{FF2B5EF4-FFF2-40B4-BE49-F238E27FC236}">
                    <a16:creationId xmlns:a16="http://schemas.microsoft.com/office/drawing/2014/main" id="{C39F52E3-7864-4895-B003-E65F6D43195F}"/>
                  </a:ext>
                </a:extLst>
              </p:cNvPr>
              <p:cNvSpPr>
                <a:spLocks noChangeShapeType="1"/>
              </p:cNvSpPr>
              <p:nvPr/>
            </p:nvSpPr>
            <p:spPr bwMode="auto">
              <a:xfrm flipH="1">
                <a:off x="3283" y="1304"/>
                <a:ext cx="6" cy="794"/>
              </a:xfrm>
              <a:prstGeom prst="line">
                <a:avLst/>
              </a:prstGeom>
              <a:noFill/>
              <a:ln w="222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7712" name="Group 192">
              <a:extLst>
                <a:ext uri="{FF2B5EF4-FFF2-40B4-BE49-F238E27FC236}">
                  <a16:creationId xmlns:a16="http://schemas.microsoft.com/office/drawing/2014/main" id="{D63A2B2F-84F0-4630-A52B-B528A6478CD7}"/>
                </a:ext>
              </a:extLst>
            </p:cNvPr>
            <p:cNvGrpSpPr>
              <a:grpSpLocks/>
            </p:cNvGrpSpPr>
            <p:nvPr/>
          </p:nvGrpSpPr>
          <p:grpSpPr bwMode="auto">
            <a:xfrm>
              <a:off x="3805" y="992"/>
              <a:ext cx="181" cy="802"/>
              <a:chOff x="3931" y="992"/>
              <a:chExt cx="181" cy="802"/>
            </a:xfrm>
          </p:grpSpPr>
          <p:grpSp>
            <p:nvGrpSpPr>
              <p:cNvPr id="107713" name="Group 193">
                <a:extLst>
                  <a:ext uri="{FF2B5EF4-FFF2-40B4-BE49-F238E27FC236}">
                    <a16:creationId xmlns:a16="http://schemas.microsoft.com/office/drawing/2014/main" id="{7F10D22B-58CE-45DE-8770-CB2BC87E21EF}"/>
                  </a:ext>
                </a:extLst>
              </p:cNvPr>
              <p:cNvGrpSpPr>
                <a:grpSpLocks/>
              </p:cNvGrpSpPr>
              <p:nvPr/>
            </p:nvGrpSpPr>
            <p:grpSpPr bwMode="auto">
              <a:xfrm>
                <a:off x="3931" y="992"/>
                <a:ext cx="181" cy="322"/>
                <a:chOff x="1361" y="1002"/>
                <a:chExt cx="181" cy="322"/>
              </a:xfrm>
            </p:grpSpPr>
            <p:sp>
              <p:nvSpPr>
                <p:cNvPr id="107714" name="Oval 194">
                  <a:extLst>
                    <a:ext uri="{FF2B5EF4-FFF2-40B4-BE49-F238E27FC236}">
                      <a16:creationId xmlns:a16="http://schemas.microsoft.com/office/drawing/2014/main" id="{6C2E7C42-B09E-406C-BF91-B33A30D8EE53}"/>
                    </a:ext>
                  </a:extLst>
                </p:cNvPr>
                <p:cNvSpPr>
                  <a:spLocks noChangeArrowheads="1"/>
                </p:cNvSpPr>
                <p:nvPr/>
              </p:nvSpPr>
              <p:spPr bwMode="auto">
                <a:xfrm>
                  <a:off x="1362" y="1002"/>
                  <a:ext cx="180" cy="180"/>
                </a:xfrm>
                <a:prstGeom prst="ellipse">
                  <a:avLst/>
                </a:prstGeom>
                <a:solidFill>
                  <a:schemeClr val="bg1"/>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C0C0C0"/>
                        </a:outerShdw>
                      </a:effectLst>
                      <a:latin typeface="Tahoma" panose="020B0604030504040204" pitchFamily="34" charset="0"/>
                    </a:rPr>
                    <a:t>75</a:t>
                  </a:r>
                </a:p>
              </p:txBody>
            </p:sp>
            <p:sp>
              <p:nvSpPr>
                <p:cNvPr id="107715" name="Oval 195">
                  <a:extLst>
                    <a:ext uri="{FF2B5EF4-FFF2-40B4-BE49-F238E27FC236}">
                      <a16:creationId xmlns:a16="http://schemas.microsoft.com/office/drawing/2014/main" id="{07775115-2FDC-4984-AAF5-80A669A24C98}"/>
                    </a:ext>
                  </a:extLst>
                </p:cNvPr>
                <p:cNvSpPr>
                  <a:spLocks noChangeArrowheads="1"/>
                </p:cNvSpPr>
                <p:nvPr/>
              </p:nvSpPr>
              <p:spPr bwMode="auto">
                <a:xfrm>
                  <a:off x="1361" y="1144"/>
                  <a:ext cx="180" cy="180"/>
                </a:xfrm>
                <a:prstGeom prst="ellipse">
                  <a:avLst/>
                </a:prstGeom>
                <a:solidFill>
                  <a:srgbClr val="0099FF"/>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FFFFFF"/>
                        </a:outerShdw>
                      </a:effectLst>
                      <a:latin typeface="Tahoma" panose="020B0604030504040204" pitchFamily="34" charset="0"/>
                    </a:rPr>
                    <a:t>49</a:t>
                  </a:r>
                </a:p>
              </p:txBody>
            </p:sp>
          </p:grpSp>
          <p:sp>
            <p:nvSpPr>
              <p:cNvPr id="107716" name="Line 196">
                <a:extLst>
                  <a:ext uri="{FF2B5EF4-FFF2-40B4-BE49-F238E27FC236}">
                    <a16:creationId xmlns:a16="http://schemas.microsoft.com/office/drawing/2014/main" id="{E1A5B1BA-564E-47DF-B143-F481C1B3E78D}"/>
                  </a:ext>
                </a:extLst>
              </p:cNvPr>
              <p:cNvSpPr>
                <a:spLocks noChangeShapeType="1"/>
              </p:cNvSpPr>
              <p:nvPr/>
            </p:nvSpPr>
            <p:spPr bwMode="auto">
              <a:xfrm flipH="1">
                <a:off x="4020" y="1304"/>
                <a:ext cx="0" cy="490"/>
              </a:xfrm>
              <a:prstGeom prst="line">
                <a:avLst/>
              </a:prstGeom>
              <a:noFill/>
              <a:ln w="222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7717" name="Group 197">
              <a:extLst>
                <a:ext uri="{FF2B5EF4-FFF2-40B4-BE49-F238E27FC236}">
                  <a16:creationId xmlns:a16="http://schemas.microsoft.com/office/drawing/2014/main" id="{3FC6C859-8071-4EF2-BE56-6C2C08BCA0F8}"/>
                </a:ext>
              </a:extLst>
            </p:cNvPr>
            <p:cNvGrpSpPr>
              <a:grpSpLocks/>
            </p:cNvGrpSpPr>
            <p:nvPr/>
          </p:nvGrpSpPr>
          <p:grpSpPr bwMode="auto">
            <a:xfrm>
              <a:off x="4221" y="1003"/>
              <a:ext cx="181" cy="1320"/>
              <a:chOff x="4284" y="1003"/>
              <a:chExt cx="181" cy="1320"/>
            </a:xfrm>
          </p:grpSpPr>
          <p:grpSp>
            <p:nvGrpSpPr>
              <p:cNvPr id="107718" name="Group 198">
                <a:extLst>
                  <a:ext uri="{FF2B5EF4-FFF2-40B4-BE49-F238E27FC236}">
                    <a16:creationId xmlns:a16="http://schemas.microsoft.com/office/drawing/2014/main" id="{B660425B-3CB6-4748-A4A0-A8C24BCF47EE}"/>
                  </a:ext>
                </a:extLst>
              </p:cNvPr>
              <p:cNvGrpSpPr>
                <a:grpSpLocks/>
              </p:cNvGrpSpPr>
              <p:nvPr/>
            </p:nvGrpSpPr>
            <p:grpSpPr bwMode="auto">
              <a:xfrm>
                <a:off x="4284" y="1003"/>
                <a:ext cx="181" cy="322"/>
                <a:chOff x="1361" y="1002"/>
                <a:chExt cx="181" cy="322"/>
              </a:xfrm>
            </p:grpSpPr>
            <p:sp>
              <p:nvSpPr>
                <p:cNvPr id="107719" name="Oval 199">
                  <a:extLst>
                    <a:ext uri="{FF2B5EF4-FFF2-40B4-BE49-F238E27FC236}">
                      <a16:creationId xmlns:a16="http://schemas.microsoft.com/office/drawing/2014/main" id="{3854F1CF-25E5-4CC7-8A63-DC537DB88348}"/>
                    </a:ext>
                  </a:extLst>
                </p:cNvPr>
                <p:cNvSpPr>
                  <a:spLocks noChangeArrowheads="1"/>
                </p:cNvSpPr>
                <p:nvPr/>
              </p:nvSpPr>
              <p:spPr bwMode="auto">
                <a:xfrm>
                  <a:off x="1362" y="1002"/>
                  <a:ext cx="180" cy="180"/>
                </a:xfrm>
                <a:prstGeom prst="ellipse">
                  <a:avLst/>
                </a:prstGeom>
                <a:solidFill>
                  <a:schemeClr val="bg1"/>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C0C0C0"/>
                        </a:outerShdw>
                      </a:effectLst>
                      <a:latin typeface="Tahoma" panose="020B0604030504040204" pitchFamily="34" charset="0"/>
                    </a:rPr>
                    <a:t>108</a:t>
                  </a:r>
                </a:p>
              </p:txBody>
            </p:sp>
            <p:sp>
              <p:nvSpPr>
                <p:cNvPr id="107720" name="Oval 200">
                  <a:extLst>
                    <a:ext uri="{FF2B5EF4-FFF2-40B4-BE49-F238E27FC236}">
                      <a16:creationId xmlns:a16="http://schemas.microsoft.com/office/drawing/2014/main" id="{183610B2-E50D-47BB-8EDE-B626F3FEB57D}"/>
                    </a:ext>
                  </a:extLst>
                </p:cNvPr>
                <p:cNvSpPr>
                  <a:spLocks noChangeArrowheads="1"/>
                </p:cNvSpPr>
                <p:nvPr/>
              </p:nvSpPr>
              <p:spPr bwMode="auto">
                <a:xfrm>
                  <a:off x="1361" y="1144"/>
                  <a:ext cx="180" cy="180"/>
                </a:xfrm>
                <a:prstGeom prst="ellipse">
                  <a:avLst/>
                </a:prstGeom>
                <a:solidFill>
                  <a:srgbClr val="0099FF"/>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FFFFFF"/>
                        </a:outerShdw>
                      </a:effectLst>
                      <a:latin typeface="Tahoma" panose="020B0604030504040204" pitchFamily="34" charset="0"/>
                    </a:rPr>
                    <a:t>37</a:t>
                  </a:r>
                </a:p>
              </p:txBody>
            </p:sp>
          </p:grpSp>
          <p:sp>
            <p:nvSpPr>
              <p:cNvPr id="107721" name="Line 201">
                <a:extLst>
                  <a:ext uri="{FF2B5EF4-FFF2-40B4-BE49-F238E27FC236}">
                    <a16:creationId xmlns:a16="http://schemas.microsoft.com/office/drawing/2014/main" id="{ED26639A-F9FF-47EA-98C3-CF104DF71514}"/>
                  </a:ext>
                </a:extLst>
              </p:cNvPr>
              <p:cNvSpPr>
                <a:spLocks noChangeShapeType="1"/>
              </p:cNvSpPr>
              <p:nvPr/>
            </p:nvSpPr>
            <p:spPr bwMode="auto">
              <a:xfrm flipH="1">
                <a:off x="4373" y="1339"/>
                <a:ext cx="0" cy="984"/>
              </a:xfrm>
              <a:prstGeom prst="line">
                <a:avLst/>
              </a:prstGeom>
              <a:noFill/>
              <a:ln w="222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grpSp>
        <p:nvGrpSpPr>
          <p:cNvPr id="107722" name="Group 202">
            <a:extLst>
              <a:ext uri="{FF2B5EF4-FFF2-40B4-BE49-F238E27FC236}">
                <a16:creationId xmlns:a16="http://schemas.microsoft.com/office/drawing/2014/main" id="{B0BBC93A-5462-4845-82EC-B9DBF5115B98}"/>
              </a:ext>
            </a:extLst>
          </p:cNvPr>
          <p:cNvGrpSpPr>
            <a:grpSpLocks/>
          </p:cNvGrpSpPr>
          <p:nvPr/>
        </p:nvGrpSpPr>
        <p:grpSpPr bwMode="auto">
          <a:xfrm>
            <a:off x="4959350" y="4803775"/>
            <a:ext cx="2859088" cy="301625"/>
            <a:chOff x="3353" y="3113"/>
            <a:chExt cx="1801" cy="190"/>
          </a:xfrm>
        </p:grpSpPr>
        <p:sp>
          <p:nvSpPr>
            <p:cNvPr id="107723" name="Oval 203">
              <a:extLst>
                <a:ext uri="{FF2B5EF4-FFF2-40B4-BE49-F238E27FC236}">
                  <a16:creationId xmlns:a16="http://schemas.microsoft.com/office/drawing/2014/main" id="{730B7125-A0C9-407A-8021-6876749613A1}"/>
                </a:ext>
              </a:extLst>
            </p:cNvPr>
            <p:cNvSpPr>
              <a:spLocks noChangeArrowheads="1"/>
            </p:cNvSpPr>
            <p:nvPr/>
          </p:nvSpPr>
          <p:spPr bwMode="auto">
            <a:xfrm>
              <a:off x="3353" y="3113"/>
              <a:ext cx="180" cy="180"/>
            </a:xfrm>
            <a:prstGeom prst="ellipse">
              <a:avLst/>
            </a:prstGeom>
            <a:solidFill>
              <a:schemeClr val="bg1"/>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C0C0C0"/>
                    </a:outerShdw>
                  </a:effectLst>
                  <a:latin typeface="Tahoma" panose="020B0604030504040204" pitchFamily="34" charset="0"/>
                </a:rPr>
                <a:t>XXX</a:t>
              </a:r>
            </a:p>
          </p:txBody>
        </p:sp>
        <p:sp>
          <p:nvSpPr>
            <p:cNvPr id="107724" name="Oval 204">
              <a:extLst>
                <a:ext uri="{FF2B5EF4-FFF2-40B4-BE49-F238E27FC236}">
                  <a16:creationId xmlns:a16="http://schemas.microsoft.com/office/drawing/2014/main" id="{B3243926-A71D-4E93-9112-FA6713932D89}"/>
                </a:ext>
              </a:extLst>
            </p:cNvPr>
            <p:cNvSpPr>
              <a:spLocks noChangeArrowheads="1"/>
            </p:cNvSpPr>
            <p:nvPr/>
          </p:nvSpPr>
          <p:spPr bwMode="auto">
            <a:xfrm>
              <a:off x="4306" y="3123"/>
              <a:ext cx="180" cy="180"/>
            </a:xfrm>
            <a:prstGeom prst="ellipse">
              <a:avLst/>
            </a:prstGeom>
            <a:solidFill>
              <a:srgbClr val="0099FF"/>
            </a:solidFill>
            <a:ln w="222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000" b="1">
                  <a:effectLst>
                    <a:outerShdw blurRad="38100" dist="38100" dir="2700000" algn="tl">
                      <a:srgbClr val="FFFFFF"/>
                    </a:outerShdw>
                  </a:effectLst>
                  <a:latin typeface="Tahoma" panose="020B0604030504040204" pitchFamily="34" charset="0"/>
                </a:rPr>
                <a:t>XX</a:t>
              </a:r>
            </a:p>
          </p:txBody>
        </p:sp>
        <p:sp>
          <p:nvSpPr>
            <p:cNvPr id="107725" name="Rectangle 205">
              <a:extLst>
                <a:ext uri="{FF2B5EF4-FFF2-40B4-BE49-F238E27FC236}">
                  <a16:creationId xmlns:a16="http://schemas.microsoft.com/office/drawing/2014/main" id="{D773AFF1-4B57-4EE4-914F-2B13C9F8468A}"/>
                </a:ext>
              </a:extLst>
            </p:cNvPr>
            <p:cNvSpPr>
              <a:spLocks noChangeArrowheads="1"/>
            </p:cNvSpPr>
            <p:nvPr/>
          </p:nvSpPr>
          <p:spPr bwMode="auto">
            <a:xfrm>
              <a:off x="3567" y="3133"/>
              <a:ext cx="56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1">
                  <a:solidFill>
                    <a:srgbClr val="000000"/>
                  </a:solidFill>
                </a:rPr>
                <a:t>HDI Rank</a:t>
              </a:r>
              <a:endParaRPr lang="en-US" altLang="en-US" sz="1600"/>
            </a:p>
          </p:txBody>
        </p:sp>
        <p:sp>
          <p:nvSpPr>
            <p:cNvPr id="107726" name="Rectangle 206">
              <a:extLst>
                <a:ext uri="{FF2B5EF4-FFF2-40B4-BE49-F238E27FC236}">
                  <a16:creationId xmlns:a16="http://schemas.microsoft.com/office/drawing/2014/main" id="{119C8D8F-D90E-4917-9BB3-FAAC02BD6F17}"/>
                </a:ext>
              </a:extLst>
            </p:cNvPr>
            <p:cNvSpPr>
              <a:spLocks noChangeArrowheads="1"/>
            </p:cNvSpPr>
            <p:nvPr/>
          </p:nvSpPr>
          <p:spPr bwMode="auto">
            <a:xfrm>
              <a:off x="4520" y="3132"/>
              <a:ext cx="6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1">
                  <a:solidFill>
                    <a:srgbClr val="000000"/>
                  </a:solidFill>
                </a:rPr>
                <a:t>GINI Index</a:t>
              </a:r>
              <a:endParaRPr lang="en-US" altLang="en-US" sz="1600"/>
            </a:p>
          </p:txBody>
        </p:sp>
      </p:grpSp>
      <p:sp>
        <p:nvSpPr>
          <p:cNvPr id="107727" name="Text Box 207">
            <a:extLst>
              <a:ext uri="{FF2B5EF4-FFF2-40B4-BE49-F238E27FC236}">
                <a16:creationId xmlns:a16="http://schemas.microsoft.com/office/drawing/2014/main" id="{E212C5E3-9863-4415-B738-5E9CA042A24D}"/>
              </a:ext>
            </a:extLst>
          </p:cNvPr>
          <p:cNvSpPr txBox="1">
            <a:spLocks noChangeArrowheads="1"/>
          </p:cNvSpPr>
          <p:nvPr/>
        </p:nvSpPr>
        <p:spPr bwMode="auto">
          <a:xfrm>
            <a:off x="0" y="5273675"/>
            <a:ext cx="9144000" cy="13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5000"/>
              </a:lnSpc>
              <a:spcBef>
                <a:spcPct val="15000"/>
              </a:spcBef>
            </a:pPr>
            <a:r>
              <a:rPr lang="en-GB" altLang="en-US" sz="2400" b="1">
                <a:solidFill>
                  <a:srgbClr val="66FFFF"/>
                </a:solidFill>
                <a:effectLst>
                  <a:outerShdw blurRad="38100" dist="38100" dir="2700000" algn="tl">
                    <a:srgbClr val="000000"/>
                  </a:outerShdw>
                </a:effectLst>
              </a:rPr>
              <a:t>Eight Developing Countries…</a:t>
            </a:r>
          </a:p>
          <a:p>
            <a:pPr algn="l">
              <a:lnSpc>
                <a:spcPct val="95000"/>
              </a:lnSpc>
              <a:spcBef>
                <a:spcPct val="15000"/>
              </a:spcBef>
            </a:pPr>
            <a:r>
              <a:rPr lang="en-GB" altLang="en-US" sz="2400" b="1">
                <a:solidFill>
                  <a:srgbClr val="FFFF00"/>
                </a:solidFill>
                <a:effectLst>
                  <a:outerShdw blurRad="38100" dist="38100" dir="2700000" algn="tl">
                    <a:srgbClr val="000000"/>
                  </a:outerShdw>
                </a:effectLst>
              </a:rPr>
              <a:t>South  Africa: Highest HDI: Highest GINI: Highest ICT Prices</a:t>
            </a:r>
          </a:p>
          <a:p>
            <a:pPr algn="l">
              <a:lnSpc>
                <a:spcPct val="95000"/>
              </a:lnSpc>
              <a:spcBef>
                <a:spcPct val="15000"/>
              </a:spcBef>
            </a:pPr>
            <a:r>
              <a:rPr lang="en-GB" altLang="en-US" sz="2800" b="1">
                <a:solidFill>
                  <a:srgbClr val="FF0000"/>
                </a:solidFill>
              </a:rPr>
              <a:t>Is Development with Costly Knowledge Possible?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07681"/>
                                        </p:tgtEl>
                                        <p:attrNameLst>
                                          <p:attrName>style.visibility</p:attrName>
                                        </p:attrNameLst>
                                      </p:cBhvr>
                                      <p:to>
                                        <p:strVal val="visible"/>
                                      </p:to>
                                    </p:set>
                                    <p:anim calcmode="lin" valueType="num">
                                      <p:cBhvr additive="base">
                                        <p:cTn id="7" dur="500" fill="hold"/>
                                        <p:tgtEl>
                                          <p:spTgt spid="107681"/>
                                        </p:tgtEl>
                                        <p:attrNameLst>
                                          <p:attrName>ppt_x</p:attrName>
                                        </p:attrNameLst>
                                      </p:cBhvr>
                                      <p:tavLst>
                                        <p:tav tm="0">
                                          <p:val>
                                            <p:strVal val="#ppt_x"/>
                                          </p:val>
                                        </p:tav>
                                        <p:tav tm="100000">
                                          <p:val>
                                            <p:strVal val="#ppt_x"/>
                                          </p:val>
                                        </p:tav>
                                      </p:tavLst>
                                    </p:anim>
                                    <p:anim calcmode="lin" valueType="num">
                                      <p:cBhvr additive="base">
                                        <p:cTn id="8" dur="500" fill="hold"/>
                                        <p:tgtEl>
                                          <p:spTgt spid="107681"/>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7722"/>
                                        </p:tgtEl>
                                        <p:attrNameLst>
                                          <p:attrName>style.visibility</p:attrName>
                                        </p:attrNameLst>
                                      </p:cBhvr>
                                      <p:to>
                                        <p:strVal val="visible"/>
                                      </p:to>
                                    </p:set>
                                    <p:anim calcmode="lin" valueType="num">
                                      <p:cBhvr additive="base">
                                        <p:cTn id="11" dur="500" fill="hold"/>
                                        <p:tgtEl>
                                          <p:spTgt spid="107722"/>
                                        </p:tgtEl>
                                        <p:attrNameLst>
                                          <p:attrName>ppt_x</p:attrName>
                                        </p:attrNameLst>
                                      </p:cBhvr>
                                      <p:tavLst>
                                        <p:tav tm="0">
                                          <p:val>
                                            <p:strVal val="1+#ppt_w/2"/>
                                          </p:val>
                                        </p:tav>
                                        <p:tav tm="100000">
                                          <p:val>
                                            <p:strVal val="#ppt_x"/>
                                          </p:val>
                                        </p:tav>
                                      </p:tavLst>
                                    </p:anim>
                                    <p:anim calcmode="lin" valueType="num">
                                      <p:cBhvr additive="base">
                                        <p:cTn id="12" dur="500" fill="hold"/>
                                        <p:tgtEl>
                                          <p:spTgt spid="107722"/>
                                        </p:tgtEl>
                                        <p:attrNameLst>
                                          <p:attrName>ppt_y</p:attrName>
                                        </p:attrNameLst>
                                      </p:cBhvr>
                                      <p:tavLst>
                                        <p:tav tm="0">
                                          <p:val>
                                            <p:strVal val="#ppt_y"/>
                                          </p:val>
                                        </p:tav>
                                        <p:tav tm="100000">
                                          <p:val>
                                            <p:strVal val="#ppt_y"/>
                                          </p:val>
                                        </p:tav>
                                      </p:tavLst>
                                    </p:anim>
                                  </p:childTnLst>
                                </p:cTn>
                              </p:par>
                              <p:par>
                                <p:cTn id="13" presetID="29" presetClass="entr" presetSubtype="0" fill="hold" grpId="0" nodeType="withEffect">
                                  <p:stCondLst>
                                    <p:cond delay="0"/>
                                  </p:stCondLst>
                                  <p:childTnLst>
                                    <p:set>
                                      <p:cBhvr>
                                        <p:cTn id="14" dur="1" fill="hold">
                                          <p:stCondLst>
                                            <p:cond delay="0"/>
                                          </p:stCondLst>
                                        </p:cTn>
                                        <p:tgtEl>
                                          <p:spTgt spid="107727"/>
                                        </p:tgtEl>
                                        <p:attrNameLst>
                                          <p:attrName>style.visibility</p:attrName>
                                        </p:attrNameLst>
                                      </p:cBhvr>
                                      <p:to>
                                        <p:strVal val="visible"/>
                                      </p:to>
                                    </p:set>
                                    <p:anim calcmode="lin" valueType="num">
                                      <p:cBhvr>
                                        <p:cTn id="15" dur="1000" fill="hold"/>
                                        <p:tgtEl>
                                          <p:spTgt spid="107727"/>
                                        </p:tgtEl>
                                        <p:attrNameLst>
                                          <p:attrName>ppt_x</p:attrName>
                                        </p:attrNameLst>
                                      </p:cBhvr>
                                      <p:tavLst>
                                        <p:tav tm="0">
                                          <p:val>
                                            <p:strVal val="#ppt_x-.2"/>
                                          </p:val>
                                        </p:tav>
                                        <p:tav tm="100000">
                                          <p:val>
                                            <p:strVal val="#ppt_x"/>
                                          </p:val>
                                        </p:tav>
                                      </p:tavLst>
                                    </p:anim>
                                    <p:anim calcmode="lin" valueType="num">
                                      <p:cBhvr>
                                        <p:cTn id="16" dur="1000" fill="hold"/>
                                        <p:tgtEl>
                                          <p:spTgt spid="10772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07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3D95649-CFBE-4639-AEC7-3F7C20047953}"/>
              </a:ext>
            </a:extLst>
          </p:cNvPr>
          <p:cNvSpPr>
            <a:spLocks noChangeArrowheads="1"/>
          </p:cNvSpPr>
          <p:nvPr/>
        </p:nvSpPr>
        <p:spPr bwMode="auto">
          <a:xfrm>
            <a:off x="57150" y="0"/>
            <a:ext cx="9086850" cy="779463"/>
          </a:xfrm>
          <a:prstGeom prst="rect">
            <a:avLst/>
          </a:prstGeom>
          <a:noFill/>
          <a:ln>
            <a:noFill/>
          </a:ln>
          <a:effectLst>
            <a:outerShdw dist="53882" dir="2700000" algn="ctr" rotWithShape="0">
              <a:srgbClr val="663300"/>
            </a:outerShdw>
          </a:effectLst>
          <a:extLst>
            <a:ext uri="{909E8E84-426E-40DD-AFC4-6F175D3DCCD1}">
              <a14:hiddenFill xmlns:a14="http://schemas.microsoft.com/office/drawing/2010/main">
                <a:gradFill rotWithShape="0">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12700">
                <a:solidFill>
                  <a:schemeClr val="bg2"/>
                </a:solidFill>
                <a:miter lim="800000"/>
                <a:headEnd/>
                <a:tailEnd/>
              </a14:hiddenLine>
            </a:ext>
          </a:extLst>
        </p:spPr>
        <p:txBody>
          <a:bodyPr lIns="90488" tIns="44450" rIns="90488" bIns="44450" anchor="ctr"/>
          <a:lstStyle/>
          <a:p>
            <a:pPr algn="l" eaLnBrk="0" hangingPunct="0">
              <a:lnSpc>
                <a:spcPct val="90000"/>
              </a:lnSpc>
              <a:buClr>
                <a:srgbClr val="FC0128"/>
              </a:buClr>
              <a:buSzPct val="75000"/>
              <a:buFont typeface="Wingdings" panose="05000000000000000000" pitchFamily="2" charset="2"/>
              <a:buNone/>
            </a:pPr>
            <a:r>
              <a:rPr lang="en-US" altLang="en-US" sz="4400" b="1" u="sng">
                <a:solidFill>
                  <a:srgbClr val="FF9900"/>
                </a:solidFill>
                <a:latin typeface="Times New Roman" panose="02020603050405020304" pitchFamily="18" charset="0"/>
              </a:rPr>
              <a:t>Africa: </a:t>
            </a:r>
            <a:r>
              <a:rPr lang="en-US" altLang="en-US" sz="3600" b="1" u="sng">
                <a:solidFill>
                  <a:srgbClr val="FFFF00"/>
                </a:solidFill>
                <a:latin typeface="Times New Roman" panose="02020603050405020304" pitchFamily="18" charset="0"/>
              </a:rPr>
              <a:t>Priced Out of Development:</a:t>
            </a:r>
            <a:r>
              <a:rPr lang="en-US" altLang="en-US" sz="3200" b="1" u="sng">
                <a:solidFill>
                  <a:srgbClr val="FFFF00"/>
                </a:solidFill>
                <a:latin typeface="Times New Roman" panose="02020603050405020304" pitchFamily="18" charset="0"/>
              </a:rPr>
              <a:t> </a:t>
            </a:r>
            <a:r>
              <a:rPr lang="en-US" altLang="en-US" sz="2400" b="1" u="sng">
                <a:solidFill>
                  <a:srgbClr val="FF0000"/>
                </a:solidFill>
                <a:latin typeface="Times New Roman" panose="02020603050405020304" pitchFamily="18" charset="0"/>
              </a:rPr>
              <a:t>Broadband</a:t>
            </a:r>
          </a:p>
        </p:txBody>
      </p:sp>
      <p:sp>
        <p:nvSpPr>
          <p:cNvPr id="108860" name="Text Box 316">
            <a:extLst>
              <a:ext uri="{FF2B5EF4-FFF2-40B4-BE49-F238E27FC236}">
                <a16:creationId xmlns:a16="http://schemas.microsoft.com/office/drawing/2014/main" id="{AAA9CAF8-8FC3-4872-8165-ACE5532E4B09}"/>
              </a:ext>
            </a:extLst>
          </p:cNvPr>
          <p:cNvSpPr txBox="1">
            <a:spLocks noChangeArrowheads="1"/>
          </p:cNvSpPr>
          <p:nvPr/>
        </p:nvSpPr>
        <p:spPr bwMode="auto">
          <a:xfrm rot="-5400000">
            <a:off x="7235826" y="2725737"/>
            <a:ext cx="1941512" cy="366713"/>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sz="1800" b="1">
                <a:latin typeface="Tahoma" panose="020B0604030504040204" pitchFamily="34" charset="0"/>
              </a:rPr>
              <a:t>Fixed or Mobile</a:t>
            </a:r>
          </a:p>
        </p:txBody>
      </p:sp>
      <p:sp>
        <p:nvSpPr>
          <p:cNvPr id="108861" name="Rectangle 317">
            <a:extLst>
              <a:ext uri="{FF2B5EF4-FFF2-40B4-BE49-F238E27FC236}">
                <a16:creationId xmlns:a16="http://schemas.microsoft.com/office/drawing/2014/main" id="{72039E9F-7C40-4EE7-931D-3C84EC9B749F}"/>
              </a:ext>
            </a:extLst>
          </p:cNvPr>
          <p:cNvSpPr>
            <a:spLocks noChangeArrowheads="1"/>
          </p:cNvSpPr>
          <p:nvPr/>
        </p:nvSpPr>
        <p:spPr bwMode="auto">
          <a:xfrm>
            <a:off x="746125" y="5454650"/>
            <a:ext cx="7696200" cy="1169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8862" name="Picture 318">
            <a:extLst>
              <a:ext uri="{FF2B5EF4-FFF2-40B4-BE49-F238E27FC236}">
                <a16:creationId xmlns:a16="http://schemas.microsoft.com/office/drawing/2014/main" id="{F5666DEF-BB94-4FF5-A501-29CD11C9F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89"/>
          <a:stretch>
            <a:fillRect/>
          </a:stretch>
        </p:blipFill>
        <p:spPr bwMode="auto">
          <a:xfrm>
            <a:off x="746125" y="773113"/>
            <a:ext cx="7696200" cy="4697412"/>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08880" name="Group 336">
            <a:extLst>
              <a:ext uri="{FF2B5EF4-FFF2-40B4-BE49-F238E27FC236}">
                <a16:creationId xmlns:a16="http://schemas.microsoft.com/office/drawing/2014/main" id="{B46879C1-067E-4472-9304-FD59F17A75CF}"/>
              </a:ext>
            </a:extLst>
          </p:cNvPr>
          <p:cNvGraphicFramePr>
            <a:graphicFrameLocks noGrp="1"/>
          </p:cNvGraphicFramePr>
          <p:nvPr/>
        </p:nvGraphicFramePr>
        <p:xfrm>
          <a:off x="1106488" y="5499100"/>
          <a:ext cx="7021512" cy="406400"/>
        </p:xfrm>
        <a:graphic>
          <a:graphicData uri="http://schemas.openxmlformats.org/drawingml/2006/table">
            <a:tbl>
              <a:tblPr/>
              <a:tblGrid>
                <a:gridCol w="3240087">
                  <a:extLst>
                    <a:ext uri="{9D8B030D-6E8A-4147-A177-3AD203B41FA5}">
                      <a16:colId xmlns:a16="http://schemas.microsoft.com/office/drawing/2014/main" val="2745811760"/>
                    </a:ext>
                  </a:extLst>
                </a:gridCol>
                <a:gridCol w="2922588">
                  <a:extLst>
                    <a:ext uri="{9D8B030D-6E8A-4147-A177-3AD203B41FA5}">
                      <a16:colId xmlns:a16="http://schemas.microsoft.com/office/drawing/2014/main" val="600317631"/>
                    </a:ext>
                  </a:extLst>
                </a:gridCol>
                <a:gridCol w="858837">
                  <a:extLst>
                    <a:ext uri="{9D8B030D-6E8A-4147-A177-3AD203B41FA5}">
                      <a16:colId xmlns:a16="http://schemas.microsoft.com/office/drawing/2014/main" val="3325473358"/>
                    </a:ext>
                  </a:extLst>
                </a:gridCol>
              </a:tblGrid>
              <a:tr h="4064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a:ln>
                            <a:noFill/>
                          </a:ln>
                          <a:solidFill>
                            <a:srgbClr val="FFFF00"/>
                          </a:solidFill>
                          <a:effectLst/>
                          <a:latin typeface="Arial Narrow" panose="020B0606020202030204" pitchFamily="34" charset="0"/>
                        </a:rPr>
                        <a:t>South Africa        Gamco Express (IS)</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a:ln>
                            <a:noFill/>
                          </a:ln>
                          <a:solidFill>
                            <a:srgbClr val="FFFF00"/>
                          </a:solidFill>
                          <a:effectLst/>
                          <a:latin typeface="Arial Narrow" panose="020B0606020202030204" pitchFamily="34" charset="0"/>
                        </a:rPr>
                        <a:t>       1,024        US$450        US$44</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a:ln>
                            <a:noFill/>
                          </a:ln>
                          <a:solidFill>
                            <a:srgbClr val="FFFF00"/>
                          </a:solidFill>
                          <a:effectLst/>
                          <a:latin typeface="Arial Narrow" panose="020B0606020202030204" pitchFamily="34" charset="0"/>
                        </a:rPr>
                        <a:t>       ?</a:t>
                      </a: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630070864"/>
                  </a:ext>
                </a:extLst>
              </a:tr>
            </a:tbl>
          </a:graphicData>
        </a:graphic>
      </p:graphicFrame>
      <p:sp>
        <p:nvSpPr>
          <p:cNvPr id="108873" name="Text Box 329">
            <a:extLst>
              <a:ext uri="{FF2B5EF4-FFF2-40B4-BE49-F238E27FC236}">
                <a16:creationId xmlns:a16="http://schemas.microsoft.com/office/drawing/2014/main" id="{E4FA26AB-95CA-447E-82AB-C49F8F721025}"/>
              </a:ext>
            </a:extLst>
          </p:cNvPr>
          <p:cNvSpPr txBox="1">
            <a:spLocks noChangeArrowheads="1"/>
          </p:cNvSpPr>
          <p:nvPr/>
        </p:nvSpPr>
        <p:spPr bwMode="auto">
          <a:xfrm>
            <a:off x="836613" y="6038850"/>
            <a:ext cx="751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1200" b="1"/>
              <a:t>Price Breakdown: ADSL Line Rental – US$65 per month: ADSL Service: US$385: Xch. Rate: 7:1</a:t>
            </a:r>
          </a:p>
          <a:p>
            <a:pPr algn="l"/>
            <a:r>
              <a:rPr lang="en-GB" altLang="en-US" sz="1200" b="1"/>
              <a:t>Source: </a:t>
            </a:r>
            <a:r>
              <a:rPr lang="en-GB" altLang="en-US" sz="1200" b="1">
                <a:hlinkClick r:id="rId4"/>
              </a:rPr>
              <a:t>http://www4.gam.co.za</a:t>
            </a:r>
            <a:r>
              <a:rPr lang="en-GB" altLang="en-US" sz="1200" b="1"/>
              <a:t>     Accessed: 10 October 2006</a:t>
            </a:r>
            <a:endParaRPr lang="en-GB" altLang="en-US" sz="1200"/>
          </a:p>
        </p:txBody>
      </p:sp>
      <p:sp>
        <p:nvSpPr>
          <p:cNvPr id="108874" name="Text Box 330">
            <a:extLst>
              <a:ext uri="{FF2B5EF4-FFF2-40B4-BE49-F238E27FC236}">
                <a16:creationId xmlns:a16="http://schemas.microsoft.com/office/drawing/2014/main" id="{EC323A89-13D6-4E22-95EB-FD8928850E1D}"/>
              </a:ext>
            </a:extLst>
          </p:cNvPr>
          <p:cNvSpPr txBox="1">
            <a:spLocks noChangeArrowheads="1"/>
          </p:cNvSpPr>
          <p:nvPr/>
        </p:nvSpPr>
        <p:spPr bwMode="auto">
          <a:xfrm rot="-5400000">
            <a:off x="-2504281" y="3485357"/>
            <a:ext cx="5849937" cy="3365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1600" b="1">
                <a:solidFill>
                  <a:srgbClr val="FFFF00"/>
                </a:solidFill>
                <a:effectLst>
                  <a:outerShdw blurRad="38100" dist="38100" dir="2700000" algn="tl">
                    <a:srgbClr val="000000"/>
                  </a:outerShdw>
                </a:effectLst>
              </a:rPr>
              <a:t>With Broadband Prices 440 times “Global Best Practice”</a:t>
            </a:r>
          </a:p>
        </p:txBody>
      </p:sp>
      <p:sp>
        <p:nvSpPr>
          <p:cNvPr id="108875" name="Rectangle 331">
            <a:extLst>
              <a:ext uri="{FF2B5EF4-FFF2-40B4-BE49-F238E27FC236}">
                <a16:creationId xmlns:a16="http://schemas.microsoft.com/office/drawing/2014/main" id="{17404FFE-87E5-4445-88E5-2DDE4E13F1DA}"/>
              </a:ext>
            </a:extLst>
          </p:cNvPr>
          <p:cNvSpPr>
            <a:spLocks noChangeArrowheads="1"/>
          </p:cNvSpPr>
          <p:nvPr/>
        </p:nvSpPr>
        <p:spPr bwMode="auto">
          <a:xfrm>
            <a:off x="0"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877" name="Rectangle 333">
            <a:extLst>
              <a:ext uri="{FF2B5EF4-FFF2-40B4-BE49-F238E27FC236}">
                <a16:creationId xmlns:a16="http://schemas.microsoft.com/office/drawing/2014/main" id="{DD602790-7AD4-4A6D-AFF0-0B4C22695861}"/>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878" name="Rectangle 334">
            <a:extLst>
              <a:ext uri="{FF2B5EF4-FFF2-40B4-BE49-F238E27FC236}">
                <a16:creationId xmlns:a16="http://schemas.microsoft.com/office/drawing/2014/main" id="{98C784EE-A716-4B48-ABAA-24237262149B}"/>
              </a:ext>
            </a:extLst>
          </p:cNvPr>
          <p:cNvSpPr>
            <a:spLocks noChangeArrowheads="1"/>
          </p:cNvSpPr>
          <p:nvPr/>
        </p:nvSpPr>
        <p:spPr bwMode="auto">
          <a:xfrm>
            <a:off x="26988" y="684213"/>
            <a:ext cx="9144000" cy="134937"/>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879" name="Text Box 335">
            <a:extLst>
              <a:ext uri="{FF2B5EF4-FFF2-40B4-BE49-F238E27FC236}">
                <a16:creationId xmlns:a16="http://schemas.microsoft.com/office/drawing/2014/main" id="{4DEA5876-A758-428F-9309-E0D810ABB063}"/>
              </a:ext>
            </a:extLst>
          </p:cNvPr>
          <p:cNvSpPr txBox="1">
            <a:spLocks noChangeArrowheads="1"/>
          </p:cNvSpPr>
          <p:nvPr/>
        </p:nvSpPr>
        <p:spPr bwMode="auto">
          <a:xfrm rot="-5400000">
            <a:off x="5868194" y="3525044"/>
            <a:ext cx="5754688" cy="3365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1600" b="1">
                <a:solidFill>
                  <a:srgbClr val="FFFF00"/>
                </a:solidFill>
                <a:effectLst>
                  <a:outerShdw blurRad="38100" dist="38100" dir="2700000" algn="tl">
                    <a:srgbClr val="000000"/>
                  </a:outerShdw>
                </a:effectLst>
              </a:rPr>
              <a:t>Will We Ever Catch up with Knowledge Front Runners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8874"/>
                                        </p:tgtEl>
                                        <p:attrNameLst>
                                          <p:attrName>style.visibility</p:attrName>
                                        </p:attrNameLst>
                                      </p:cBhvr>
                                      <p:to>
                                        <p:strVal val="visible"/>
                                      </p:to>
                                    </p:set>
                                    <p:animEffect transition="in" filter="slide(fromLeft)">
                                      <p:cBhvr>
                                        <p:cTn id="7" dur="500"/>
                                        <p:tgtEl>
                                          <p:spTgt spid="108874"/>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108879"/>
                                        </p:tgtEl>
                                        <p:attrNameLst>
                                          <p:attrName>style.visibility</p:attrName>
                                        </p:attrNameLst>
                                      </p:cBhvr>
                                      <p:to>
                                        <p:strVal val="visible"/>
                                      </p:to>
                                    </p:set>
                                    <p:animEffect transition="in" filter="slide(fromRight)">
                                      <p:cBhvr>
                                        <p:cTn id="10" dur="500"/>
                                        <p:tgtEl>
                                          <p:spTgt spid="108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74" grpId="0" animBg="1"/>
      <p:bldP spid="1088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27C732D1-E340-434E-B158-5D2830C86456}"/>
              </a:ext>
            </a:extLst>
          </p:cNvPr>
          <p:cNvSpPr>
            <a:spLocks noChangeArrowheads="1"/>
          </p:cNvSpPr>
          <p:nvPr/>
        </p:nvSpPr>
        <p:spPr bwMode="auto">
          <a:xfrm>
            <a:off x="0" y="0"/>
            <a:ext cx="9144000" cy="998538"/>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37923" name="Group 3">
            <a:extLst>
              <a:ext uri="{FF2B5EF4-FFF2-40B4-BE49-F238E27FC236}">
                <a16:creationId xmlns:a16="http://schemas.microsoft.com/office/drawing/2014/main" id="{70768880-34F7-42F7-A470-0362BACD7CB9}"/>
              </a:ext>
            </a:extLst>
          </p:cNvPr>
          <p:cNvGrpSpPr>
            <a:grpSpLocks/>
          </p:cNvGrpSpPr>
          <p:nvPr/>
        </p:nvGrpSpPr>
        <p:grpSpPr bwMode="auto">
          <a:xfrm>
            <a:off x="539750" y="1844675"/>
            <a:ext cx="7983538" cy="3368675"/>
            <a:chOff x="689" y="1216"/>
            <a:chExt cx="5029" cy="2122"/>
          </a:xfrm>
        </p:grpSpPr>
        <p:sp>
          <p:nvSpPr>
            <p:cNvPr id="337924" name="Freeform 4">
              <a:extLst>
                <a:ext uri="{FF2B5EF4-FFF2-40B4-BE49-F238E27FC236}">
                  <a16:creationId xmlns:a16="http://schemas.microsoft.com/office/drawing/2014/main" id="{D0D8985A-AB0B-447B-A3DC-9BDBE0B20DE4}"/>
                </a:ext>
              </a:extLst>
            </p:cNvPr>
            <p:cNvSpPr>
              <a:spLocks/>
            </p:cNvSpPr>
            <p:nvPr/>
          </p:nvSpPr>
          <p:spPr bwMode="auto">
            <a:xfrm>
              <a:off x="3408" y="1716"/>
              <a:ext cx="25" cy="23"/>
            </a:xfrm>
            <a:custGeom>
              <a:avLst/>
              <a:gdLst>
                <a:gd name="T0" fmla="*/ 24 w 25"/>
                <a:gd name="T1" fmla="*/ 1 h 23"/>
                <a:gd name="T2" fmla="*/ 24 w 25"/>
                <a:gd name="T3" fmla="*/ 21 h 23"/>
                <a:gd name="T4" fmla="*/ 16 w 25"/>
                <a:gd name="T5" fmla="*/ 22 h 23"/>
                <a:gd name="T6" fmla="*/ 0 w 25"/>
                <a:gd name="T7" fmla="*/ 4 h 23"/>
                <a:gd name="T8" fmla="*/ 10 w 25"/>
                <a:gd name="T9" fmla="*/ 0 h 23"/>
                <a:gd name="T10" fmla="*/ 24 w 25"/>
                <a:gd name="T11" fmla="*/ 1 h 23"/>
              </a:gdLst>
              <a:ahLst/>
              <a:cxnLst>
                <a:cxn ang="0">
                  <a:pos x="T0" y="T1"/>
                </a:cxn>
                <a:cxn ang="0">
                  <a:pos x="T2" y="T3"/>
                </a:cxn>
                <a:cxn ang="0">
                  <a:pos x="T4" y="T5"/>
                </a:cxn>
                <a:cxn ang="0">
                  <a:pos x="T6" y="T7"/>
                </a:cxn>
                <a:cxn ang="0">
                  <a:pos x="T8" y="T9"/>
                </a:cxn>
                <a:cxn ang="0">
                  <a:pos x="T10" y="T11"/>
                </a:cxn>
              </a:cxnLst>
              <a:rect l="0" t="0" r="r" b="b"/>
              <a:pathLst>
                <a:path w="25" h="23">
                  <a:moveTo>
                    <a:pt x="24" y="1"/>
                  </a:moveTo>
                  <a:lnTo>
                    <a:pt x="24" y="21"/>
                  </a:lnTo>
                  <a:lnTo>
                    <a:pt x="16" y="22"/>
                  </a:lnTo>
                  <a:lnTo>
                    <a:pt x="0" y="4"/>
                  </a:lnTo>
                  <a:lnTo>
                    <a:pt x="10" y="0"/>
                  </a:lnTo>
                  <a:lnTo>
                    <a:pt x="24" y="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25" name="Freeform 5">
              <a:extLst>
                <a:ext uri="{FF2B5EF4-FFF2-40B4-BE49-F238E27FC236}">
                  <a16:creationId xmlns:a16="http://schemas.microsoft.com/office/drawing/2014/main" id="{F97B2119-4D8A-4A8B-BCFA-D4CAD8CED5BF}"/>
                </a:ext>
              </a:extLst>
            </p:cNvPr>
            <p:cNvSpPr>
              <a:spLocks/>
            </p:cNvSpPr>
            <p:nvPr/>
          </p:nvSpPr>
          <p:spPr bwMode="auto">
            <a:xfrm>
              <a:off x="3363" y="1680"/>
              <a:ext cx="21" cy="31"/>
            </a:xfrm>
            <a:custGeom>
              <a:avLst/>
              <a:gdLst>
                <a:gd name="T0" fmla="*/ 20 w 21"/>
                <a:gd name="T1" fmla="*/ 0 h 31"/>
                <a:gd name="T2" fmla="*/ 0 w 21"/>
                <a:gd name="T3" fmla="*/ 6 h 31"/>
                <a:gd name="T4" fmla="*/ 3 w 21"/>
                <a:gd name="T5" fmla="*/ 30 h 31"/>
                <a:gd name="T6" fmla="*/ 17 w 21"/>
                <a:gd name="T7" fmla="*/ 27 h 31"/>
                <a:gd name="T8" fmla="*/ 20 w 21"/>
                <a:gd name="T9" fmla="*/ 0 h 31"/>
              </a:gdLst>
              <a:ahLst/>
              <a:cxnLst>
                <a:cxn ang="0">
                  <a:pos x="T0" y="T1"/>
                </a:cxn>
                <a:cxn ang="0">
                  <a:pos x="T2" y="T3"/>
                </a:cxn>
                <a:cxn ang="0">
                  <a:pos x="T4" y="T5"/>
                </a:cxn>
                <a:cxn ang="0">
                  <a:pos x="T6" y="T7"/>
                </a:cxn>
                <a:cxn ang="0">
                  <a:pos x="T8" y="T9"/>
                </a:cxn>
              </a:cxnLst>
              <a:rect l="0" t="0" r="r" b="b"/>
              <a:pathLst>
                <a:path w="21" h="31">
                  <a:moveTo>
                    <a:pt x="20" y="0"/>
                  </a:moveTo>
                  <a:lnTo>
                    <a:pt x="0" y="6"/>
                  </a:lnTo>
                  <a:lnTo>
                    <a:pt x="3" y="30"/>
                  </a:lnTo>
                  <a:lnTo>
                    <a:pt x="17" y="27"/>
                  </a:lnTo>
                  <a:lnTo>
                    <a:pt x="2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37926" name="Group 6">
              <a:extLst>
                <a:ext uri="{FF2B5EF4-FFF2-40B4-BE49-F238E27FC236}">
                  <a16:creationId xmlns:a16="http://schemas.microsoft.com/office/drawing/2014/main" id="{518C14F0-5DD3-441E-8DD3-0E9D532D8141}"/>
                </a:ext>
              </a:extLst>
            </p:cNvPr>
            <p:cNvGrpSpPr>
              <a:grpSpLocks/>
            </p:cNvGrpSpPr>
            <p:nvPr/>
          </p:nvGrpSpPr>
          <p:grpSpPr bwMode="auto">
            <a:xfrm>
              <a:off x="689" y="1216"/>
              <a:ext cx="5029" cy="2122"/>
              <a:chOff x="689" y="1216"/>
              <a:chExt cx="5029" cy="2122"/>
            </a:xfrm>
          </p:grpSpPr>
          <p:grpSp>
            <p:nvGrpSpPr>
              <p:cNvPr id="337927" name="Group 7">
                <a:extLst>
                  <a:ext uri="{FF2B5EF4-FFF2-40B4-BE49-F238E27FC236}">
                    <a16:creationId xmlns:a16="http://schemas.microsoft.com/office/drawing/2014/main" id="{DA09C083-9532-4C54-994A-041E0711EC45}"/>
                  </a:ext>
                </a:extLst>
              </p:cNvPr>
              <p:cNvGrpSpPr>
                <a:grpSpLocks/>
              </p:cNvGrpSpPr>
              <p:nvPr/>
            </p:nvGrpSpPr>
            <p:grpSpPr bwMode="auto">
              <a:xfrm>
                <a:off x="2922" y="1219"/>
                <a:ext cx="2796" cy="2112"/>
                <a:chOff x="2922" y="1219"/>
                <a:chExt cx="2796" cy="2112"/>
              </a:xfrm>
            </p:grpSpPr>
            <p:grpSp>
              <p:nvGrpSpPr>
                <p:cNvPr id="337928" name="Group 8">
                  <a:extLst>
                    <a:ext uri="{FF2B5EF4-FFF2-40B4-BE49-F238E27FC236}">
                      <a16:creationId xmlns:a16="http://schemas.microsoft.com/office/drawing/2014/main" id="{D5A52081-DEC9-4504-84AA-34C002CD4086}"/>
                    </a:ext>
                  </a:extLst>
                </p:cNvPr>
                <p:cNvGrpSpPr>
                  <a:grpSpLocks/>
                </p:cNvGrpSpPr>
                <p:nvPr/>
              </p:nvGrpSpPr>
              <p:grpSpPr bwMode="auto">
                <a:xfrm>
                  <a:off x="4845" y="2272"/>
                  <a:ext cx="873" cy="1059"/>
                  <a:chOff x="4845" y="2272"/>
                  <a:chExt cx="873" cy="1059"/>
                </a:xfrm>
              </p:grpSpPr>
              <p:sp>
                <p:nvSpPr>
                  <p:cNvPr id="337929" name="Freeform 9">
                    <a:extLst>
                      <a:ext uri="{FF2B5EF4-FFF2-40B4-BE49-F238E27FC236}">
                        <a16:creationId xmlns:a16="http://schemas.microsoft.com/office/drawing/2014/main" id="{97A3323A-0B61-4D52-89D5-39659A6261E5}"/>
                      </a:ext>
                    </a:extLst>
                  </p:cNvPr>
                  <p:cNvSpPr>
                    <a:spLocks/>
                  </p:cNvSpPr>
                  <p:nvPr/>
                </p:nvSpPr>
                <p:spPr bwMode="auto">
                  <a:xfrm>
                    <a:off x="4845" y="3130"/>
                    <a:ext cx="621" cy="201"/>
                  </a:xfrm>
                  <a:custGeom>
                    <a:avLst/>
                    <a:gdLst>
                      <a:gd name="T0" fmla="*/ 122 w 621"/>
                      <a:gd name="T1" fmla="*/ 8 h 201"/>
                      <a:gd name="T2" fmla="*/ 167 w 621"/>
                      <a:gd name="T3" fmla="*/ 12 h 201"/>
                      <a:gd name="T4" fmla="*/ 187 w 621"/>
                      <a:gd name="T5" fmla="*/ 11 h 201"/>
                      <a:gd name="T6" fmla="*/ 209 w 621"/>
                      <a:gd name="T7" fmla="*/ 3 h 201"/>
                      <a:gd name="T8" fmla="*/ 232 w 621"/>
                      <a:gd name="T9" fmla="*/ 2 h 201"/>
                      <a:gd name="T10" fmla="*/ 247 w 621"/>
                      <a:gd name="T11" fmla="*/ 0 h 201"/>
                      <a:gd name="T12" fmla="*/ 266 w 621"/>
                      <a:gd name="T13" fmla="*/ 11 h 201"/>
                      <a:gd name="T14" fmla="*/ 274 w 621"/>
                      <a:gd name="T15" fmla="*/ 18 h 201"/>
                      <a:gd name="T16" fmla="*/ 297 w 621"/>
                      <a:gd name="T17" fmla="*/ 17 h 201"/>
                      <a:gd name="T18" fmla="*/ 315 w 621"/>
                      <a:gd name="T19" fmla="*/ 17 h 201"/>
                      <a:gd name="T20" fmla="*/ 331 w 621"/>
                      <a:gd name="T21" fmla="*/ 11 h 201"/>
                      <a:gd name="T22" fmla="*/ 347 w 621"/>
                      <a:gd name="T23" fmla="*/ 6 h 201"/>
                      <a:gd name="T24" fmla="*/ 359 w 621"/>
                      <a:gd name="T25" fmla="*/ 5 h 201"/>
                      <a:gd name="T26" fmla="*/ 383 w 621"/>
                      <a:gd name="T27" fmla="*/ 9 h 201"/>
                      <a:gd name="T28" fmla="*/ 419 w 621"/>
                      <a:gd name="T29" fmla="*/ 14 h 201"/>
                      <a:gd name="T30" fmla="*/ 456 w 621"/>
                      <a:gd name="T31" fmla="*/ 23 h 201"/>
                      <a:gd name="T32" fmla="*/ 482 w 621"/>
                      <a:gd name="T33" fmla="*/ 27 h 201"/>
                      <a:gd name="T34" fmla="*/ 498 w 621"/>
                      <a:gd name="T35" fmla="*/ 33 h 201"/>
                      <a:gd name="T36" fmla="*/ 519 w 621"/>
                      <a:gd name="T37" fmla="*/ 26 h 201"/>
                      <a:gd name="T38" fmla="*/ 544 w 621"/>
                      <a:gd name="T39" fmla="*/ 30 h 201"/>
                      <a:gd name="T40" fmla="*/ 562 w 621"/>
                      <a:gd name="T41" fmla="*/ 33 h 201"/>
                      <a:gd name="T42" fmla="*/ 575 w 621"/>
                      <a:gd name="T43" fmla="*/ 39 h 201"/>
                      <a:gd name="T44" fmla="*/ 594 w 621"/>
                      <a:gd name="T45" fmla="*/ 45 h 201"/>
                      <a:gd name="T46" fmla="*/ 607 w 621"/>
                      <a:gd name="T47" fmla="*/ 54 h 201"/>
                      <a:gd name="T48" fmla="*/ 617 w 621"/>
                      <a:gd name="T49" fmla="*/ 63 h 201"/>
                      <a:gd name="T50" fmla="*/ 620 w 621"/>
                      <a:gd name="T51" fmla="*/ 72 h 201"/>
                      <a:gd name="T52" fmla="*/ 601 w 621"/>
                      <a:gd name="T53" fmla="*/ 81 h 201"/>
                      <a:gd name="T54" fmla="*/ 576 w 621"/>
                      <a:gd name="T55" fmla="*/ 92 h 201"/>
                      <a:gd name="T56" fmla="*/ 562 w 621"/>
                      <a:gd name="T57" fmla="*/ 105 h 201"/>
                      <a:gd name="T58" fmla="*/ 566 w 621"/>
                      <a:gd name="T59" fmla="*/ 114 h 201"/>
                      <a:gd name="T60" fmla="*/ 555 w 621"/>
                      <a:gd name="T61" fmla="*/ 125 h 201"/>
                      <a:gd name="T62" fmla="*/ 540 w 621"/>
                      <a:gd name="T63" fmla="*/ 137 h 201"/>
                      <a:gd name="T64" fmla="*/ 529 w 621"/>
                      <a:gd name="T65" fmla="*/ 138 h 201"/>
                      <a:gd name="T66" fmla="*/ 511 w 621"/>
                      <a:gd name="T67" fmla="*/ 150 h 201"/>
                      <a:gd name="T68" fmla="*/ 545 w 621"/>
                      <a:gd name="T69" fmla="*/ 162 h 201"/>
                      <a:gd name="T70" fmla="*/ 521 w 621"/>
                      <a:gd name="T71" fmla="*/ 173 h 201"/>
                      <a:gd name="T72" fmla="*/ 471 w 621"/>
                      <a:gd name="T73" fmla="*/ 173 h 201"/>
                      <a:gd name="T74" fmla="*/ 440 w 621"/>
                      <a:gd name="T75" fmla="*/ 186 h 201"/>
                      <a:gd name="T76" fmla="*/ 415 w 621"/>
                      <a:gd name="T77" fmla="*/ 200 h 201"/>
                      <a:gd name="T78" fmla="*/ 362 w 621"/>
                      <a:gd name="T79" fmla="*/ 194 h 201"/>
                      <a:gd name="T80" fmla="*/ 323 w 621"/>
                      <a:gd name="T81" fmla="*/ 185 h 201"/>
                      <a:gd name="T82" fmla="*/ 286 w 621"/>
                      <a:gd name="T83" fmla="*/ 179 h 201"/>
                      <a:gd name="T84" fmla="*/ 245 w 621"/>
                      <a:gd name="T85" fmla="*/ 168 h 201"/>
                      <a:gd name="T86" fmla="*/ 226 w 621"/>
                      <a:gd name="T87" fmla="*/ 164 h 201"/>
                      <a:gd name="T88" fmla="*/ 174 w 621"/>
                      <a:gd name="T89" fmla="*/ 147 h 201"/>
                      <a:gd name="T90" fmla="*/ 140 w 621"/>
                      <a:gd name="T91" fmla="*/ 134 h 201"/>
                      <a:gd name="T92" fmla="*/ 110 w 621"/>
                      <a:gd name="T93" fmla="*/ 122 h 201"/>
                      <a:gd name="T94" fmla="*/ 83 w 621"/>
                      <a:gd name="T95" fmla="*/ 108 h 201"/>
                      <a:gd name="T96" fmla="*/ 58 w 621"/>
                      <a:gd name="T97" fmla="*/ 90 h 201"/>
                      <a:gd name="T98" fmla="*/ 29 w 621"/>
                      <a:gd name="T99" fmla="*/ 71 h 201"/>
                      <a:gd name="T100" fmla="*/ 5 w 621"/>
                      <a:gd name="T101" fmla="*/ 56 h 201"/>
                      <a:gd name="T102" fmla="*/ 18 w 621"/>
                      <a:gd name="T103" fmla="*/ 44 h 201"/>
                      <a:gd name="T104" fmla="*/ 32 w 621"/>
                      <a:gd name="T105" fmla="*/ 23 h 201"/>
                      <a:gd name="T106" fmla="*/ 49 w 621"/>
                      <a:gd name="T107"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1" h="201">
                        <a:moveTo>
                          <a:pt x="58" y="8"/>
                        </a:moveTo>
                        <a:lnTo>
                          <a:pt x="122" y="8"/>
                        </a:lnTo>
                        <a:lnTo>
                          <a:pt x="143" y="9"/>
                        </a:lnTo>
                        <a:lnTo>
                          <a:pt x="167" y="12"/>
                        </a:lnTo>
                        <a:lnTo>
                          <a:pt x="177" y="17"/>
                        </a:lnTo>
                        <a:lnTo>
                          <a:pt x="187" y="11"/>
                        </a:lnTo>
                        <a:lnTo>
                          <a:pt x="200" y="6"/>
                        </a:lnTo>
                        <a:lnTo>
                          <a:pt x="209" y="3"/>
                        </a:lnTo>
                        <a:lnTo>
                          <a:pt x="224" y="2"/>
                        </a:lnTo>
                        <a:lnTo>
                          <a:pt x="232" y="2"/>
                        </a:lnTo>
                        <a:lnTo>
                          <a:pt x="239" y="2"/>
                        </a:lnTo>
                        <a:lnTo>
                          <a:pt x="247" y="0"/>
                        </a:lnTo>
                        <a:lnTo>
                          <a:pt x="261" y="11"/>
                        </a:lnTo>
                        <a:lnTo>
                          <a:pt x="266" y="11"/>
                        </a:lnTo>
                        <a:lnTo>
                          <a:pt x="271" y="17"/>
                        </a:lnTo>
                        <a:lnTo>
                          <a:pt x="274" y="18"/>
                        </a:lnTo>
                        <a:lnTo>
                          <a:pt x="287" y="17"/>
                        </a:lnTo>
                        <a:lnTo>
                          <a:pt x="297" y="17"/>
                        </a:lnTo>
                        <a:lnTo>
                          <a:pt x="308" y="17"/>
                        </a:lnTo>
                        <a:lnTo>
                          <a:pt x="315" y="17"/>
                        </a:lnTo>
                        <a:lnTo>
                          <a:pt x="325" y="17"/>
                        </a:lnTo>
                        <a:lnTo>
                          <a:pt x="331" y="11"/>
                        </a:lnTo>
                        <a:lnTo>
                          <a:pt x="338" y="8"/>
                        </a:lnTo>
                        <a:lnTo>
                          <a:pt x="347" y="6"/>
                        </a:lnTo>
                        <a:lnTo>
                          <a:pt x="351" y="6"/>
                        </a:lnTo>
                        <a:lnTo>
                          <a:pt x="359" y="5"/>
                        </a:lnTo>
                        <a:lnTo>
                          <a:pt x="372" y="8"/>
                        </a:lnTo>
                        <a:lnTo>
                          <a:pt x="383" y="9"/>
                        </a:lnTo>
                        <a:lnTo>
                          <a:pt x="396" y="11"/>
                        </a:lnTo>
                        <a:lnTo>
                          <a:pt x="419" y="14"/>
                        </a:lnTo>
                        <a:lnTo>
                          <a:pt x="446" y="21"/>
                        </a:lnTo>
                        <a:lnTo>
                          <a:pt x="456" y="23"/>
                        </a:lnTo>
                        <a:lnTo>
                          <a:pt x="469" y="26"/>
                        </a:lnTo>
                        <a:lnTo>
                          <a:pt x="482" y="27"/>
                        </a:lnTo>
                        <a:lnTo>
                          <a:pt x="492" y="32"/>
                        </a:lnTo>
                        <a:lnTo>
                          <a:pt x="498" y="33"/>
                        </a:lnTo>
                        <a:lnTo>
                          <a:pt x="513" y="30"/>
                        </a:lnTo>
                        <a:lnTo>
                          <a:pt x="519" y="26"/>
                        </a:lnTo>
                        <a:lnTo>
                          <a:pt x="531" y="26"/>
                        </a:lnTo>
                        <a:lnTo>
                          <a:pt x="544" y="30"/>
                        </a:lnTo>
                        <a:lnTo>
                          <a:pt x="549" y="32"/>
                        </a:lnTo>
                        <a:lnTo>
                          <a:pt x="562" y="33"/>
                        </a:lnTo>
                        <a:lnTo>
                          <a:pt x="566" y="36"/>
                        </a:lnTo>
                        <a:lnTo>
                          <a:pt x="575" y="39"/>
                        </a:lnTo>
                        <a:lnTo>
                          <a:pt x="586" y="44"/>
                        </a:lnTo>
                        <a:lnTo>
                          <a:pt x="594" y="45"/>
                        </a:lnTo>
                        <a:lnTo>
                          <a:pt x="599" y="50"/>
                        </a:lnTo>
                        <a:lnTo>
                          <a:pt x="607" y="54"/>
                        </a:lnTo>
                        <a:lnTo>
                          <a:pt x="612" y="57"/>
                        </a:lnTo>
                        <a:lnTo>
                          <a:pt x="617" y="63"/>
                        </a:lnTo>
                        <a:lnTo>
                          <a:pt x="617" y="68"/>
                        </a:lnTo>
                        <a:lnTo>
                          <a:pt x="620" y="72"/>
                        </a:lnTo>
                        <a:lnTo>
                          <a:pt x="612" y="78"/>
                        </a:lnTo>
                        <a:lnTo>
                          <a:pt x="601" y="81"/>
                        </a:lnTo>
                        <a:lnTo>
                          <a:pt x="591" y="90"/>
                        </a:lnTo>
                        <a:lnTo>
                          <a:pt x="576" y="92"/>
                        </a:lnTo>
                        <a:lnTo>
                          <a:pt x="566" y="99"/>
                        </a:lnTo>
                        <a:lnTo>
                          <a:pt x="562" y="105"/>
                        </a:lnTo>
                        <a:lnTo>
                          <a:pt x="557" y="110"/>
                        </a:lnTo>
                        <a:lnTo>
                          <a:pt x="566" y="114"/>
                        </a:lnTo>
                        <a:lnTo>
                          <a:pt x="566" y="119"/>
                        </a:lnTo>
                        <a:lnTo>
                          <a:pt x="555" y="125"/>
                        </a:lnTo>
                        <a:lnTo>
                          <a:pt x="547" y="131"/>
                        </a:lnTo>
                        <a:lnTo>
                          <a:pt x="540" y="137"/>
                        </a:lnTo>
                        <a:lnTo>
                          <a:pt x="534" y="138"/>
                        </a:lnTo>
                        <a:lnTo>
                          <a:pt x="529" y="138"/>
                        </a:lnTo>
                        <a:lnTo>
                          <a:pt x="516" y="141"/>
                        </a:lnTo>
                        <a:lnTo>
                          <a:pt x="511" y="150"/>
                        </a:lnTo>
                        <a:lnTo>
                          <a:pt x="503" y="156"/>
                        </a:lnTo>
                        <a:lnTo>
                          <a:pt x="545" y="162"/>
                        </a:lnTo>
                        <a:lnTo>
                          <a:pt x="540" y="168"/>
                        </a:lnTo>
                        <a:lnTo>
                          <a:pt x="521" y="173"/>
                        </a:lnTo>
                        <a:lnTo>
                          <a:pt x="493" y="170"/>
                        </a:lnTo>
                        <a:lnTo>
                          <a:pt x="471" y="173"/>
                        </a:lnTo>
                        <a:lnTo>
                          <a:pt x="450" y="179"/>
                        </a:lnTo>
                        <a:lnTo>
                          <a:pt x="440" y="186"/>
                        </a:lnTo>
                        <a:lnTo>
                          <a:pt x="437" y="198"/>
                        </a:lnTo>
                        <a:lnTo>
                          <a:pt x="415" y="200"/>
                        </a:lnTo>
                        <a:lnTo>
                          <a:pt x="394" y="197"/>
                        </a:lnTo>
                        <a:lnTo>
                          <a:pt x="362" y="194"/>
                        </a:lnTo>
                        <a:lnTo>
                          <a:pt x="347" y="189"/>
                        </a:lnTo>
                        <a:lnTo>
                          <a:pt x="323" y="185"/>
                        </a:lnTo>
                        <a:lnTo>
                          <a:pt x="305" y="182"/>
                        </a:lnTo>
                        <a:lnTo>
                          <a:pt x="286" y="179"/>
                        </a:lnTo>
                        <a:lnTo>
                          <a:pt x="261" y="176"/>
                        </a:lnTo>
                        <a:lnTo>
                          <a:pt x="245" y="168"/>
                        </a:lnTo>
                        <a:lnTo>
                          <a:pt x="230" y="165"/>
                        </a:lnTo>
                        <a:lnTo>
                          <a:pt x="226" y="164"/>
                        </a:lnTo>
                        <a:lnTo>
                          <a:pt x="200" y="158"/>
                        </a:lnTo>
                        <a:lnTo>
                          <a:pt x="174" y="147"/>
                        </a:lnTo>
                        <a:lnTo>
                          <a:pt x="151" y="140"/>
                        </a:lnTo>
                        <a:lnTo>
                          <a:pt x="140" y="134"/>
                        </a:lnTo>
                        <a:lnTo>
                          <a:pt x="123" y="128"/>
                        </a:lnTo>
                        <a:lnTo>
                          <a:pt x="110" y="122"/>
                        </a:lnTo>
                        <a:lnTo>
                          <a:pt x="96" y="116"/>
                        </a:lnTo>
                        <a:lnTo>
                          <a:pt x="83" y="108"/>
                        </a:lnTo>
                        <a:lnTo>
                          <a:pt x="71" y="99"/>
                        </a:lnTo>
                        <a:lnTo>
                          <a:pt x="58" y="90"/>
                        </a:lnTo>
                        <a:lnTo>
                          <a:pt x="45" y="83"/>
                        </a:lnTo>
                        <a:lnTo>
                          <a:pt x="29" y="71"/>
                        </a:lnTo>
                        <a:lnTo>
                          <a:pt x="16" y="63"/>
                        </a:lnTo>
                        <a:lnTo>
                          <a:pt x="5" y="56"/>
                        </a:lnTo>
                        <a:lnTo>
                          <a:pt x="0" y="48"/>
                        </a:lnTo>
                        <a:lnTo>
                          <a:pt x="18" y="44"/>
                        </a:lnTo>
                        <a:lnTo>
                          <a:pt x="8" y="29"/>
                        </a:lnTo>
                        <a:lnTo>
                          <a:pt x="32" y="23"/>
                        </a:lnTo>
                        <a:lnTo>
                          <a:pt x="23" y="17"/>
                        </a:lnTo>
                        <a:lnTo>
                          <a:pt x="49" y="14"/>
                        </a:lnTo>
                        <a:lnTo>
                          <a:pt x="58" y="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37930" name="Group 10">
                    <a:extLst>
                      <a:ext uri="{FF2B5EF4-FFF2-40B4-BE49-F238E27FC236}">
                        <a16:creationId xmlns:a16="http://schemas.microsoft.com/office/drawing/2014/main" id="{5D92B33F-E0E5-4CA7-AB8B-5FD51AD9BB56}"/>
                      </a:ext>
                    </a:extLst>
                  </p:cNvPr>
                  <p:cNvGrpSpPr>
                    <a:grpSpLocks/>
                  </p:cNvGrpSpPr>
                  <p:nvPr/>
                </p:nvGrpSpPr>
                <p:grpSpPr bwMode="auto">
                  <a:xfrm>
                    <a:off x="5307" y="2697"/>
                    <a:ext cx="411" cy="179"/>
                    <a:chOff x="5307" y="2697"/>
                    <a:chExt cx="411" cy="179"/>
                  </a:xfrm>
                </p:grpSpPr>
                <p:sp>
                  <p:nvSpPr>
                    <p:cNvPr id="337931" name="Freeform 11">
                      <a:extLst>
                        <a:ext uri="{FF2B5EF4-FFF2-40B4-BE49-F238E27FC236}">
                          <a16:creationId xmlns:a16="http://schemas.microsoft.com/office/drawing/2014/main" id="{D1F2B252-D8A8-419A-8719-E5853D52D478}"/>
                        </a:ext>
                      </a:extLst>
                    </p:cNvPr>
                    <p:cNvSpPr>
                      <a:spLocks/>
                    </p:cNvSpPr>
                    <p:nvPr/>
                  </p:nvSpPr>
                  <p:spPr bwMode="auto">
                    <a:xfrm>
                      <a:off x="5652" y="2697"/>
                      <a:ext cx="66" cy="109"/>
                    </a:xfrm>
                    <a:custGeom>
                      <a:avLst/>
                      <a:gdLst>
                        <a:gd name="T0" fmla="*/ 21 w 66"/>
                        <a:gd name="T1" fmla="*/ 2 h 109"/>
                        <a:gd name="T2" fmla="*/ 28 w 66"/>
                        <a:gd name="T3" fmla="*/ 0 h 109"/>
                        <a:gd name="T4" fmla="*/ 39 w 66"/>
                        <a:gd name="T5" fmla="*/ 12 h 109"/>
                        <a:gd name="T6" fmla="*/ 37 w 66"/>
                        <a:gd name="T7" fmla="*/ 47 h 109"/>
                        <a:gd name="T8" fmla="*/ 46 w 66"/>
                        <a:gd name="T9" fmla="*/ 47 h 109"/>
                        <a:gd name="T10" fmla="*/ 47 w 66"/>
                        <a:gd name="T11" fmla="*/ 51 h 109"/>
                        <a:gd name="T12" fmla="*/ 50 w 66"/>
                        <a:gd name="T13" fmla="*/ 59 h 109"/>
                        <a:gd name="T14" fmla="*/ 52 w 66"/>
                        <a:gd name="T15" fmla="*/ 63 h 109"/>
                        <a:gd name="T16" fmla="*/ 59 w 66"/>
                        <a:gd name="T17" fmla="*/ 62 h 109"/>
                        <a:gd name="T18" fmla="*/ 63 w 66"/>
                        <a:gd name="T19" fmla="*/ 54 h 109"/>
                        <a:gd name="T20" fmla="*/ 65 w 66"/>
                        <a:gd name="T21" fmla="*/ 59 h 109"/>
                        <a:gd name="T22" fmla="*/ 62 w 66"/>
                        <a:gd name="T23" fmla="*/ 65 h 109"/>
                        <a:gd name="T24" fmla="*/ 59 w 66"/>
                        <a:gd name="T25" fmla="*/ 69 h 109"/>
                        <a:gd name="T26" fmla="*/ 57 w 66"/>
                        <a:gd name="T27" fmla="*/ 78 h 109"/>
                        <a:gd name="T28" fmla="*/ 49 w 66"/>
                        <a:gd name="T29" fmla="*/ 83 h 109"/>
                        <a:gd name="T30" fmla="*/ 44 w 66"/>
                        <a:gd name="T31" fmla="*/ 84 h 109"/>
                        <a:gd name="T32" fmla="*/ 37 w 66"/>
                        <a:gd name="T33" fmla="*/ 89 h 109"/>
                        <a:gd name="T34" fmla="*/ 36 w 66"/>
                        <a:gd name="T35" fmla="*/ 93 h 109"/>
                        <a:gd name="T36" fmla="*/ 37 w 66"/>
                        <a:gd name="T37" fmla="*/ 98 h 109"/>
                        <a:gd name="T38" fmla="*/ 39 w 66"/>
                        <a:gd name="T39" fmla="*/ 102 h 109"/>
                        <a:gd name="T40" fmla="*/ 31 w 66"/>
                        <a:gd name="T41" fmla="*/ 105 h 109"/>
                        <a:gd name="T42" fmla="*/ 26 w 66"/>
                        <a:gd name="T43" fmla="*/ 107 h 109"/>
                        <a:gd name="T44" fmla="*/ 21 w 66"/>
                        <a:gd name="T45" fmla="*/ 108 h 109"/>
                        <a:gd name="T46" fmla="*/ 18 w 66"/>
                        <a:gd name="T47" fmla="*/ 107 h 109"/>
                        <a:gd name="T48" fmla="*/ 10 w 66"/>
                        <a:gd name="T49" fmla="*/ 105 h 109"/>
                        <a:gd name="T50" fmla="*/ 7 w 66"/>
                        <a:gd name="T51" fmla="*/ 102 h 109"/>
                        <a:gd name="T52" fmla="*/ 10 w 66"/>
                        <a:gd name="T53" fmla="*/ 99 h 109"/>
                        <a:gd name="T54" fmla="*/ 16 w 66"/>
                        <a:gd name="T55" fmla="*/ 98 h 109"/>
                        <a:gd name="T56" fmla="*/ 21 w 66"/>
                        <a:gd name="T57" fmla="*/ 90 h 109"/>
                        <a:gd name="T58" fmla="*/ 21 w 66"/>
                        <a:gd name="T59" fmla="*/ 87 h 109"/>
                        <a:gd name="T60" fmla="*/ 16 w 66"/>
                        <a:gd name="T61" fmla="*/ 84 h 109"/>
                        <a:gd name="T62" fmla="*/ 10 w 66"/>
                        <a:gd name="T63" fmla="*/ 80 h 109"/>
                        <a:gd name="T64" fmla="*/ 5 w 66"/>
                        <a:gd name="T65" fmla="*/ 80 h 109"/>
                        <a:gd name="T66" fmla="*/ 2 w 66"/>
                        <a:gd name="T67" fmla="*/ 78 h 109"/>
                        <a:gd name="T68" fmla="*/ 0 w 66"/>
                        <a:gd name="T69" fmla="*/ 74 h 109"/>
                        <a:gd name="T70" fmla="*/ 2 w 66"/>
                        <a:gd name="T71" fmla="*/ 71 h 109"/>
                        <a:gd name="T72" fmla="*/ 5 w 66"/>
                        <a:gd name="T73" fmla="*/ 71 h 109"/>
                        <a:gd name="T74" fmla="*/ 10 w 66"/>
                        <a:gd name="T75" fmla="*/ 69 h 109"/>
                        <a:gd name="T76" fmla="*/ 16 w 66"/>
                        <a:gd name="T77" fmla="*/ 65 h 109"/>
                        <a:gd name="T78" fmla="*/ 20 w 66"/>
                        <a:gd name="T79" fmla="*/ 63 h 109"/>
                        <a:gd name="T80" fmla="*/ 23 w 66"/>
                        <a:gd name="T81" fmla="*/ 47 h 109"/>
                        <a:gd name="T82" fmla="*/ 20 w 66"/>
                        <a:gd name="T83" fmla="*/ 42 h 109"/>
                        <a:gd name="T84" fmla="*/ 15 w 66"/>
                        <a:gd name="T85" fmla="*/ 39 h 109"/>
                        <a:gd name="T86" fmla="*/ 13 w 66"/>
                        <a:gd name="T87" fmla="*/ 30 h 109"/>
                        <a:gd name="T88" fmla="*/ 15 w 66"/>
                        <a:gd name="T89" fmla="*/ 21 h 109"/>
                        <a:gd name="T90" fmla="*/ 16 w 66"/>
                        <a:gd name="T91" fmla="*/ 15 h 109"/>
                        <a:gd name="T92" fmla="*/ 21 w 66"/>
                        <a:gd name="T93"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109">
                          <a:moveTo>
                            <a:pt x="21" y="2"/>
                          </a:moveTo>
                          <a:lnTo>
                            <a:pt x="28" y="0"/>
                          </a:lnTo>
                          <a:lnTo>
                            <a:pt x="39" y="12"/>
                          </a:lnTo>
                          <a:lnTo>
                            <a:pt x="37" y="47"/>
                          </a:lnTo>
                          <a:lnTo>
                            <a:pt x="46" y="47"/>
                          </a:lnTo>
                          <a:lnTo>
                            <a:pt x="47" y="51"/>
                          </a:lnTo>
                          <a:lnTo>
                            <a:pt x="50" y="59"/>
                          </a:lnTo>
                          <a:lnTo>
                            <a:pt x="52" y="63"/>
                          </a:lnTo>
                          <a:lnTo>
                            <a:pt x="59" y="62"/>
                          </a:lnTo>
                          <a:lnTo>
                            <a:pt x="63" y="54"/>
                          </a:lnTo>
                          <a:lnTo>
                            <a:pt x="65" y="59"/>
                          </a:lnTo>
                          <a:lnTo>
                            <a:pt x="62" y="65"/>
                          </a:lnTo>
                          <a:lnTo>
                            <a:pt x="59" y="69"/>
                          </a:lnTo>
                          <a:lnTo>
                            <a:pt x="57" y="78"/>
                          </a:lnTo>
                          <a:lnTo>
                            <a:pt x="49" y="83"/>
                          </a:lnTo>
                          <a:lnTo>
                            <a:pt x="44" y="84"/>
                          </a:lnTo>
                          <a:lnTo>
                            <a:pt x="37" y="89"/>
                          </a:lnTo>
                          <a:lnTo>
                            <a:pt x="36" y="93"/>
                          </a:lnTo>
                          <a:lnTo>
                            <a:pt x="37" y="98"/>
                          </a:lnTo>
                          <a:lnTo>
                            <a:pt x="39" y="102"/>
                          </a:lnTo>
                          <a:lnTo>
                            <a:pt x="31" y="105"/>
                          </a:lnTo>
                          <a:lnTo>
                            <a:pt x="26" y="107"/>
                          </a:lnTo>
                          <a:lnTo>
                            <a:pt x="21" y="108"/>
                          </a:lnTo>
                          <a:lnTo>
                            <a:pt x="18" y="107"/>
                          </a:lnTo>
                          <a:lnTo>
                            <a:pt x="10" y="105"/>
                          </a:lnTo>
                          <a:lnTo>
                            <a:pt x="7" y="102"/>
                          </a:lnTo>
                          <a:lnTo>
                            <a:pt x="10" y="99"/>
                          </a:lnTo>
                          <a:lnTo>
                            <a:pt x="16" y="98"/>
                          </a:lnTo>
                          <a:lnTo>
                            <a:pt x="21" y="90"/>
                          </a:lnTo>
                          <a:lnTo>
                            <a:pt x="21" y="87"/>
                          </a:lnTo>
                          <a:lnTo>
                            <a:pt x="16" y="84"/>
                          </a:lnTo>
                          <a:lnTo>
                            <a:pt x="10" y="80"/>
                          </a:lnTo>
                          <a:lnTo>
                            <a:pt x="5" y="80"/>
                          </a:lnTo>
                          <a:lnTo>
                            <a:pt x="2" y="78"/>
                          </a:lnTo>
                          <a:lnTo>
                            <a:pt x="0" y="74"/>
                          </a:lnTo>
                          <a:lnTo>
                            <a:pt x="2" y="71"/>
                          </a:lnTo>
                          <a:lnTo>
                            <a:pt x="5" y="71"/>
                          </a:lnTo>
                          <a:lnTo>
                            <a:pt x="10" y="69"/>
                          </a:lnTo>
                          <a:lnTo>
                            <a:pt x="16" y="65"/>
                          </a:lnTo>
                          <a:lnTo>
                            <a:pt x="20" y="63"/>
                          </a:lnTo>
                          <a:lnTo>
                            <a:pt x="23" y="47"/>
                          </a:lnTo>
                          <a:lnTo>
                            <a:pt x="20" y="42"/>
                          </a:lnTo>
                          <a:lnTo>
                            <a:pt x="15" y="39"/>
                          </a:lnTo>
                          <a:lnTo>
                            <a:pt x="13" y="30"/>
                          </a:lnTo>
                          <a:lnTo>
                            <a:pt x="15" y="21"/>
                          </a:lnTo>
                          <a:lnTo>
                            <a:pt x="16" y="15"/>
                          </a:lnTo>
                          <a:lnTo>
                            <a:pt x="21" y="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32" name="Freeform 12">
                      <a:extLst>
                        <a:ext uri="{FF2B5EF4-FFF2-40B4-BE49-F238E27FC236}">
                          <a16:creationId xmlns:a16="http://schemas.microsoft.com/office/drawing/2014/main" id="{7B80F4B2-727E-4BF8-9306-66934C1D8497}"/>
                        </a:ext>
                      </a:extLst>
                    </p:cNvPr>
                    <p:cNvSpPr>
                      <a:spLocks/>
                    </p:cNvSpPr>
                    <p:nvPr/>
                  </p:nvSpPr>
                  <p:spPr bwMode="auto">
                    <a:xfrm>
                      <a:off x="5527" y="2784"/>
                      <a:ext cx="121" cy="92"/>
                    </a:xfrm>
                    <a:custGeom>
                      <a:avLst/>
                      <a:gdLst>
                        <a:gd name="T0" fmla="*/ 84 w 121"/>
                        <a:gd name="T1" fmla="*/ 0 h 92"/>
                        <a:gd name="T2" fmla="*/ 99 w 121"/>
                        <a:gd name="T3" fmla="*/ 0 h 92"/>
                        <a:gd name="T4" fmla="*/ 120 w 121"/>
                        <a:gd name="T5" fmla="*/ 24 h 92"/>
                        <a:gd name="T6" fmla="*/ 97 w 121"/>
                        <a:gd name="T7" fmla="*/ 45 h 92"/>
                        <a:gd name="T8" fmla="*/ 97 w 121"/>
                        <a:gd name="T9" fmla="*/ 54 h 92"/>
                        <a:gd name="T10" fmla="*/ 92 w 121"/>
                        <a:gd name="T11" fmla="*/ 57 h 92"/>
                        <a:gd name="T12" fmla="*/ 79 w 121"/>
                        <a:gd name="T13" fmla="*/ 57 h 92"/>
                        <a:gd name="T14" fmla="*/ 63 w 121"/>
                        <a:gd name="T15" fmla="*/ 69 h 92"/>
                        <a:gd name="T16" fmla="*/ 49 w 121"/>
                        <a:gd name="T17" fmla="*/ 81 h 92"/>
                        <a:gd name="T18" fmla="*/ 39 w 121"/>
                        <a:gd name="T19" fmla="*/ 91 h 92"/>
                        <a:gd name="T20" fmla="*/ 39 w 121"/>
                        <a:gd name="T21" fmla="*/ 82 h 92"/>
                        <a:gd name="T22" fmla="*/ 21 w 121"/>
                        <a:gd name="T23" fmla="*/ 84 h 92"/>
                        <a:gd name="T24" fmla="*/ 13 w 121"/>
                        <a:gd name="T25" fmla="*/ 84 h 92"/>
                        <a:gd name="T26" fmla="*/ 0 w 121"/>
                        <a:gd name="T27" fmla="*/ 84 h 92"/>
                        <a:gd name="T28" fmla="*/ 18 w 121"/>
                        <a:gd name="T29" fmla="*/ 69 h 92"/>
                        <a:gd name="T30" fmla="*/ 24 w 121"/>
                        <a:gd name="T31" fmla="*/ 61 h 92"/>
                        <a:gd name="T32" fmla="*/ 31 w 121"/>
                        <a:gd name="T33" fmla="*/ 61 h 92"/>
                        <a:gd name="T34" fmla="*/ 44 w 121"/>
                        <a:gd name="T35" fmla="*/ 49 h 92"/>
                        <a:gd name="T36" fmla="*/ 49 w 121"/>
                        <a:gd name="T37" fmla="*/ 49 h 92"/>
                        <a:gd name="T38" fmla="*/ 49 w 121"/>
                        <a:gd name="T39" fmla="*/ 48 h 92"/>
                        <a:gd name="T40" fmla="*/ 55 w 121"/>
                        <a:gd name="T41" fmla="*/ 43 h 92"/>
                        <a:gd name="T42" fmla="*/ 63 w 121"/>
                        <a:gd name="T43" fmla="*/ 43 h 92"/>
                        <a:gd name="T44" fmla="*/ 60 w 121"/>
                        <a:gd name="T45" fmla="*/ 30 h 92"/>
                        <a:gd name="T46" fmla="*/ 62 w 121"/>
                        <a:gd name="T47" fmla="*/ 30 h 92"/>
                        <a:gd name="T48" fmla="*/ 70 w 121"/>
                        <a:gd name="T49" fmla="*/ 22 h 92"/>
                        <a:gd name="T50" fmla="*/ 73 w 121"/>
                        <a:gd name="T51" fmla="*/ 28 h 92"/>
                        <a:gd name="T52" fmla="*/ 86 w 121"/>
                        <a:gd name="T53" fmla="*/ 18 h 92"/>
                        <a:gd name="T54" fmla="*/ 84 w 12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92">
                          <a:moveTo>
                            <a:pt x="84" y="0"/>
                          </a:moveTo>
                          <a:lnTo>
                            <a:pt x="99" y="0"/>
                          </a:lnTo>
                          <a:lnTo>
                            <a:pt x="120" y="24"/>
                          </a:lnTo>
                          <a:lnTo>
                            <a:pt x="97" y="45"/>
                          </a:lnTo>
                          <a:lnTo>
                            <a:pt x="97" y="54"/>
                          </a:lnTo>
                          <a:lnTo>
                            <a:pt x="92" y="57"/>
                          </a:lnTo>
                          <a:lnTo>
                            <a:pt x="79" y="57"/>
                          </a:lnTo>
                          <a:lnTo>
                            <a:pt x="63" y="69"/>
                          </a:lnTo>
                          <a:lnTo>
                            <a:pt x="49" y="81"/>
                          </a:lnTo>
                          <a:lnTo>
                            <a:pt x="39" y="91"/>
                          </a:lnTo>
                          <a:lnTo>
                            <a:pt x="39" y="82"/>
                          </a:lnTo>
                          <a:lnTo>
                            <a:pt x="21" y="84"/>
                          </a:lnTo>
                          <a:lnTo>
                            <a:pt x="13" y="84"/>
                          </a:lnTo>
                          <a:lnTo>
                            <a:pt x="0" y="84"/>
                          </a:lnTo>
                          <a:lnTo>
                            <a:pt x="18" y="69"/>
                          </a:lnTo>
                          <a:lnTo>
                            <a:pt x="24" y="61"/>
                          </a:lnTo>
                          <a:lnTo>
                            <a:pt x="31" y="61"/>
                          </a:lnTo>
                          <a:lnTo>
                            <a:pt x="44" y="49"/>
                          </a:lnTo>
                          <a:lnTo>
                            <a:pt x="49" y="49"/>
                          </a:lnTo>
                          <a:lnTo>
                            <a:pt x="49" y="48"/>
                          </a:lnTo>
                          <a:lnTo>
                            <a:pt x="55" y="43"/>
                          </a:lnTo>
                          <a:lnTo>
                            <a:pt x="63" y="43"/>
                          </a:lnTo>
                          <a:lnTo>
                            <a:pt x="60" y="30"/>
                          </a:lnTo>
                          <a:lnTo>
                            <a:pt x="62" y="30"/>
                          </a:lnTo>
                          <a:lnTo>
                            <a:pt x="70" y="22"/>
                          </a:lnTo>
                          <a:lnTo>
                            <a:pt x="73" y="28"/>
                          </a:lnTo>
                          <a:lnTo>
                            <a:pt x="86" y="18"/>
                          </a:lnTo>
                          <a:lnTo>
                            <a:pt x="8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33" name="Freeform 13">
                      <a:extLst>
                        <a:ext uri="{FF2B5EF4-FFF2-40B4-BE49-F238E27FC236}">
                          <a16:creationId xmlns:a16="http://schemas.microsoft.com/office/drawing/2014/main" id="{4DF0540C-AD7A-40D6-923A-9B63ED36A111}"/>
                        </a:ext>
                      </a:extLst>
                    </p:cNvPr>
                    <p:cNvSpPr>
                      <a:spLocks/>
                    </p:cNvSpPr>
                    <p:nvPr/>
                  </p:nvSpPr>
                  <p:spPr bwMode="auto">
                    <a:xfrm>
                      <a:off x="5307" y="2790"/>
                      <a:ext cx="47" cy="49"/>
                    </a:xfrm>
                    <a:custGeom>
                      <a:avLst/>
                      <a:gdLst>
                        <a:gd name="T0" fmla="*/ 0 w 47"/>
                        <a:gd name="T1" fmla="*/ 0 h 49"/>
                        <a:gd name="T2" fmla="*/ 10 w 47"/>
                        <a:gd name="T3" fmla="*/ 0 h 49"/>
                        <a:gd name="T4" fmla="*/ 21 w 47"/>
                        <a:gd name="T5" fmla="*/ 6 h 49"/>
                        <a:gd name="T6" fmla="*/ 46 w 47"/>
                        <a:gd name="T7" fmla="*/ 6 h 49"/>
                        <a:gd name="T8" fmla="*/ 43 w 47"/>
                        <a:gd name="T9" fmla="*/ 14 h 49"/>
                        <a:gd name="T10" fmla="*/ 46 w 47"/>
                        <a:gd name="T11" fmla="*/ 23 h 49"/>
                        <a:gd name="T12" fmla="*/ 38 w 47"/>
                        <a:gd name="T13" fmla="*/ 23 h 49"/>
                        <a:gd name="T14" fmla="*/ 36 w 47"/>
                        <a:gd name="T15" fmla="*/ 24 h 49"/>
                        <a:gd name="T16" fmla="*/ 31 w 47"/>
                        <a:gd name="T17" fmla="*/ 26 h 49"/>
                        <a:gd name="T18" fmla="*/ 36 w 47"/>
                        <a:gd name="T19" fmla="*/ 48 h 49"/>
                        <a:gd name="T20" fmla="*/ 21 w 47"/>
                        <a:gd name="T21" fmla="*/ 47 h 49"/>
                        <a:gd name="T22" fmla="*/ 8 w 47"/>
                        <a:gd name="T23" fmla="*/ 39 h 49"/>
                        <a:gd name="T24" fmla="*/ 8 w 47"/>
                        <a:gd name="T25" fmla="*/ 24 h 49"/>
                        <a:gd name="T26" fmla="*/ 8 w 47"/>
                        <a:gd name="T27" fmla="*/ 18 h 49"/>
                        <a:gd name="T28" fmla="*/ 0 w 47"/>
                        <a:gd name="T29" fmla="*/ 14 h 49"/>
                        <a:gd name="T30" fmla="*/ 0 w 47"/>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9">
                          <a:moveTo>
                            <a:pt x="0" y="0"/>
                          </a:moveTo>
                          <a:lnTo>
                            <a:pt x="10" y="0"/>
                          </a:lnTo>
                          <a:lnTo>
                            <a:pt x="21" y="6"/>
                          </a:lnTo>
                          <a:lnTo>
                            <a:pt x="46" y="6"/>
                          </a:lnTo>
                          <a:lnTo>
                            <a:pt x="43" y="14"/>
                          </a:lnTo>
                          <a:lnTo>
                            <a:pt x="46" y="23"/>
                          </a:lnTo>
                          <a:lnTo>
                            <a:pt x="38" y="23"/>
                          </a:lnTo>
                          <a:lnTo>
                            <a:pt x="36" y="24"/>
                          </a:lnTo>
                          <a:lnTo>
                            <a:pt x="31" y="26"/>
                          </a:lnTo>
                          <a:lnTo>
                            <a:pt x="36" y="48"/>
                          </a:lnTo>
                          <a:lnTo>
                            <a:pt x="21" y="47"/>
                          </a:lnTo>
                          <a:lnTo>
                            <a:pt x="8" y="39"/>
                          </a:lnTo>
                          <a:lnTo>
                            <a:pt x="8" y="24"/>
                          </a:lnTo>
                          <a:lnTo>
                            <a:pt x="8" y="18"/>
                          </a:lnTo>
                          <a:lnTo>
                            <a:pt x="0"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37934" name="Freeform 14">
                    <a:extLst>
                      <a:ext uri="{FF2B5EF4-FFF2-40B4-BE49-F238E27FC236}">
                        <a16:creationId xmlns:a16="http://schemas.microsoft.com/office/drawing/2014/main" id="{582DAB86-C60D-4841-B630-3F2162488482}"/>
                      </a:ext>
                    </a:extLst>
                  </p:cNvPr>
                  <p:cNvSpPr>
                    <a:spLocks/>
                  </p:cNvSpPr>
                  <p:nvPr/>
                </p:nvSpPr>
                <p:spPr bwMode="auto">
                  <a:xfrm>
                    <a:off x="5391" y="2272"/>
                    <a:ext cx="73" cy="54"/>
                  </a:xfrm>
                  <a:custGeom>
                    <a:avLst/>
                    <a:gdLst>
                      <a:gd name="T0" fmla="*/ 13 w 73"/>
                      <a:gd name="T1" fmla="*/ 20 h 54"/>
                      <a:gd name="T2" fmla="*/ 0 w 73"/>
                      <a:gd name="T3" fmla="*/ 42 h 54"/>
                      <a:gd name="T4" fmla="*/ 5 w 73"/>
                      <a:gd name="T5" fmla="*/ 51 h 54"/>
                      <a:gd name="T6" fmla="*/ 26 w 73"/>
                      <a:gd name="T7" fmla="*/ 53 h 54"/>
                      <a:gd name="T8" fmla="*/ 43 w 73"/>
                      <a:gd name="T9" fmla="*/ 53 h 54"/>
                      <a:gd name="T10" fmla="*/ 50 w 73"/>
                      <a:gd name="T11" fmla="*/ 44 h 54"/>
                      <a:gd name="T12" fmla="*/ 53 w 73"/>
                      <a:gd name="T13" fmla="*/ 35 h 54"/>
                      <a:gd name="T14" fmla="*/ 72 w 73"/>
                      <a:gd name="T15" fmla="*/ 35 h 54"/>
                      <a:gd name="T16" fmla="*/ 69 w 73"/>
                      <a:gd name="T17" fmla="*/ 21 h 54"/>
                      <a:gd name="T18" fmla="*/ 69 w 73"/>
                      <a:gd name="T19" fmla="*/ 8 h 54"/>
                      <a:gd name="T20" fmla="*/ 50 w 73"/>
                      <a:gd name="T21" fmla="*/ 0 h 54"/>
                      <a:gd name="T22" fmla="*/ 48 w 73"/>
                      <a:gd name="T23" fmla="*/ 15 h 54"/>
                      <a:gd name="T24" fmla="*/ 59 w 73"/>
                      <a:gd name="T25" fmla="*/ 24 h 54"/>
                      <a:gd name="T26" fmla="*/ 42 w 73"/>
                      <a:gd name="T27" fmla="*/ 24 h 54"/>
                      <a:gd name="T28" fmla="*/ 35 w 73"/>
                      <a:gd name="T29" fmla="*/ 30 h 54"/>
                      <a:gd name="T30" fmla="*/ 13 w 73"/>
                      <a:gd name="T3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4">
                        <a:moveTo>
                          <a:pt x="13" y="20"/>
                        </a:moveTo>
                        <a:lnTo>
                          <a:pt x="0" y="42"/>
                        </a:lnTo>
                        <a:lnTo>
                          <a:pt x="5" y="51"/>
                        </a:lnTo>
                        <a:lnTo>
                          <a:pt x="26" y="53"/>
                        </a:lnTo>
                        <a:lnTo>
                          <a:pt x="43" y="53"/>
                        </a:lnTo>
                        <a:lnTo>
                          <a:pt x="50" y="44"/>
                        </a:lnTo>
                        <a:lnTo>
                          <a:pt x="53" y="35"/>
                        </a:lnTo>
                        <a:lnTo>
                          <a:pt x="72" y="35"/>
                        </a:lnTo>
                        <a:lnTo>
                          <a:pt x="69" y="21"/>
                        </a:lnTo>
                        <a:lnTo>
                          <a:pt x="69" y="8"/>
                        </a:lnTo>
                        <a:lnTo>
                          <a:pt x="50" y="0"/>
                        </a:lnTo>
                        <a:lnTo>
                          <a:pt x="48" y="15"/>
                        </a:lnTo>
                        <a:lnTo>
                          <a:pt x="59" y="24"/>
                        </a:lnTo>
                        <a:lnTo>
                          <a:pt x="42" y="24"/>
                        </a:lnTo>
                        <a:lnTo>
                          <a:pt x="35" y="30"/>
                        </a:lnTo>
                        <a:lnTo>
                          <a:pt x="13" y="2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7935" name="Group 15">
                  <a:extLst>
                    <a:ext uri="{FF2B5EF4-FFF2-40B4-BE49-F238E27FC236}">
                      <a16:creationId xmlns:a16="http://schemas.microsoft.com/office/drawing/2014/main" id="{643906F3-9DE9-43D8-B44D-2D2B3B343975}"/>
                    </a:ext>
                  </a:extLst>
                </p:cNvPr>
                <p:cNvGrpSpPr>
                  <a:grpSpLocks/>
                </p:cNvGrpSpPr>
                <p:nvPr/>
              </p:nvGrpSpPr>
              <p:grpSpPr bwMode="auto">
                <a:xfrm>
                  <a:off x="4576" y="1480"/>
                  <a:ext cx="869" cy="1288"/>
                  <a:chOff x="4576" y="1480"/>
                  <a:chExt cx="869" cy="1288"/>
                </a:xfrm>
              </p:grpSpPr>
              <p:grpSp>
                <p:nvGrpSpPr>
                  <p:cNvPr id="337936" name="Group 16">
                    <a:extLst>
                      <a:ext uri="{FF2B5EF4-FFF2-40B4-BE49-F238E27FC236}">
                        <a16:creationId xmlns:a16="http://schemas.microsoft.com/office/drawing/2014/main" id="{B4E951A0-9140-4EC4-B463-E07EFFE53320}"/>
                      </a:ext>
                    </a:extLst>
                  </p:cNvPr>
                  <p:cNvGrpSpPr>
                    <a:grpSpLocks/>
                  </p:cNvGrpSpPr>
                  <p:nvPr/>
                </p:nvGrpSpPr>
                <p:grpSpPr bwMode="auto">
                  <a:xfrm>
                    <a:off x="4716" y="1612"/>
                    <a:ext cx="195" cy="387"/>
                    <a:chOff x="4716" y="1612"/>
                    <a:chExt cx="195" cy="387"/>
                  </a:xfrm>
                </p:grpSpPr>
                <p:sp>
                  <p:nvSpPr>
                    <p:cNvPr id="337937" name="Freeform 17">
                      <a:extLst>
                        <a:ext uri="{FF2B5EF4-FFF2-40B4-BE49-F238E27FC236}">
                          <a16:creationId xmlns:a16="http://schemas.microsoft.com/office/drawing/2014/main" id="{349043C6-F067-4713-9F3D-CA48A1F53521}"/>
                        </a:ext>
                      </a:extLst>
                    </p:cNvPr>
                    <p:cNvSpPr>
                      <a:spLocks/>
                    </p:cNvSpPr>
                    <p:nvPr/>
                  </p:nvSpPr>
                  <p:spPr bwMode="auto">
                    <a:xfrm>
                      <a:off x="4716" y="1959"/>
                      <a:ext cx="46" cy="40"/>
                    </a:xfrm>
                    <a:custGeom>
                      <a:avLst/>
                      <a:gdLst>
                        <a:gd name="T0" fmla="*/ 0 w 46"/>
                        <a:gd name="T1" fmla="*/ 30 h 40"/>
                        <a:gd name="T2" fmla="*/ 8 w 46"/>
                        <a:gd name="T3" fmla="*/ 38 h 40"/>
                        <a:gd name="T4" fmla="*/ 18 w 46"/>
                        <a:gd name="T5" fmla="*/ 36 h 40"/>
                        <a:gd name="T6" fmla="*/ 32 w 46"/>
                        <a:gd name="T7" fmla="*/ 39 h 40"/>
                        <a:gd name="T8" fmla="*/ 43 w 46"/>
                        <a:gd name="T9" fmla="*/ 39 h 40"/>
                        <a:gd name="T10" fmla="*/ 45 w 46"/>
                        <a:gd name="T11" fmla="*/ 26 h 40"/>
                        <a:gd name="T12" fmla="*/ 42 w 46"/>
                        <a:gd name="T13" fmla="*/ 17 h 40"/>
                        <a:gd name="T14" fmla="*/ 34 w 46"/>
                        <a:gd name="T15" fmla="*/ 6 h 40"/>
                        <a:gd name="T16" fmla="*/ 26 w 46"/>
                        <a:gd name="T17" fmla="*/ 6 h 40"/>
                        <a:gd name="T18" fmla="*/ 23 w 46"/>
                        <a:gd name="T19" fmla="*/ 0 h 40"/>
                        <a:gd name="T20" fmla="*/ 11 w 46"/>
                        <a:gd name="T21" fmla="*/ 0 h 40"/>
                        <a:gd name="T22" fmla="*/ 11 w 46"/>
                        <a:gd name="T23" fmla="*/ 12 h 40"/>
                        <a:gd name="T24" fmla="*/ 0 w 46"/>
                        <a:gd name="T2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0">
                          <a:moveTo>
                            <a:pt x="0" y="30"/>
                          </a:moveTo>
                          <a:lnTo>
                            <a:pt x="8" y="38"/>
                          </a:lnTo>
                          <a:lnTo>
                            <a:pt x="18" y="36"/>
                          </a:lnTo>
                          <a:lnTo>
                            <a:pt x="32" y="39"/>
                          </a:lnTo>
                          <a:lnTo>
                            <a:pt x="43" y="39"/>
                          </a:lnTo>
                          <a:lnTo>
                            <a:pt x="45" y="26"/>
                          </a:lnTo>
                          <a:lnTo>
                            <a:pt x="42" y="17"/>
                          </a:lnTo>
                          <a:lnTo>
                            <a:pt x="34" y="6"/>
                          </a:lnTo>
                          <a:lnTo>
                            <a:pt x="26" y="6"/>
                          </a:lnTo>
                          <a:lnTo>
                            <a:pt x="23" y="0"/>
                          </a:lnTo>
                          <a:lnTo>
                            <a:pt x="11" y="0"/>
                          </a:lnTo>
                          <a:lnTo>
                            <a:pt x="11" y="12"/>
                          </a:lnTo>
                          <a:lnTo>
                            <a:pt x="0" y="3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38" name="Freeform 18">
                      <a:extLst>
                        <a:ext uri="{FF2B5EF4-FFF2-40B4-BE49-F238E27FC236}">
                          <a16:creationId xmlns:a16="http://schemas.microsoft.com/office/drawing/2014/main" id="{5B7DEFAE-47FE-40E7-A41E-752955F5C936}"/>
                        </a:ext>
                      </a:extLst>
                    </p:cNvPr>
                    <p:cNvSpPr>
                      <a:spLocks/>
                    </p:cNvSpPr>
                    <p:nvPr/>
                  </p:nvSpPr>
                  <p:spPr bwMode="auto">
                    <a:xfrm>
                      <a:off x="4839" y="1890"/>
                      <a:ext cx="46" cy="50"/>
                    </a:xfrm>
                    <a:custGeom>
                      <a:avLst/>
                      <a:gdLst>
                        <a:gd name="T0" fmla="*/ 10 w 46"/>
                        <a:gd name="T1" fmla="*/ 0 h 50"/>
                        <a:gd name="T2" fmla="*/ 30 w 46"/>
                        <a:gd name="T3" fmla="*/ 1 h 50"/>
                        <a:gd name="T4" fmla="*/ 37 w 46"/>
                        <a:gd name="T5" fmla="*/ 15 h 50"/>
                        <a:gd name="T6" fmla="*/ 45 w 46"/>
                        <a:gd name="T7" fmla="*/ 22 h 50"/>
                        <a:gd name="T8" fmla="*/ 38 w 46"/>
                        <a:gd name="T9" fmla="*/ 28 h 50"/>
                        <a:gd name="T10" fmla="*/ 45 w 46"/>
                        <a:gd name="T11" fmla="*/ 36 h 50"/>
                        <a:gd name="T12" fmla="*/ 42 w 46"/>
                        <a:gd name="T13" fmla="*/ 45 h 50"/>
                        <a:gd name="T14" fmla="*/ 35 w 46"/>
                        <a:gd name="T15" fmla="*/ 49 h 50"/>
                        <a:gd name="T16" fmla="*/ 22 w 46"/>
                        <a:gd name="T17" fmla="*/ 48 h 50"/>
                        <a:gd name="T18" fmla="*/ 13 w 46"/>
                        <a:gd name="T19" fmla="*/ 48 h 50"/>
                        <a:gd name="T20" fmla="*/ 8 w 46"/>
                        <a:gd name="T21" fmla="*/ 42 h 50"/>
                        <a:gd name="T22" fmla="*/ 3 w 46"/>
                        <a:gd name="T23" fmla="*/ 34 h 50"/>
                        <a:gd name="T24" fmla="*/ 3 w 46"/>
                        <a:gd name="T25" fmla="*/ 27 h 50"/>
                        <a:gd name="T26" fmla="*/ 0 w 46"/>
                        <a:gd name="T27" fmla="*/ 16 h 50"/>
                        <a:gd name="T28" fmla="*/ 10 w 46"/>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0" y="0"/>
                          </a:moveTo>
                          <a:lnTo>
                            <a:pt x="30" y="1"/>
                          </a:lnTo>
                          <a:lnTo>
                            <a:pt x="37" y="15"/>
                          </a:lnTo>
                          <a:lnTo>
                            <a:pt x="45" y="22"/>
                          </a:lnTo>
                          <a:lnTo>
                            <a:pt x="38" y="28"/>
                          </a:lnTo>
                          <a:lnTo>
                            <a:pt x="45" y="36"/>
                          </a:lnTo>
                          <a:lnTo>
                            <a:pt x="42" y="45"/>
                          </a:lnTo>
                          <a:lnTo>
                            <a:pt x="35" y="49"/>
                          </a:lnTo>
                          <a:lnTo>
                            <a:pt x="22" y="48"/>
                          </a:lnTo>
                          <a:lnTo>
                            <a:pt x="13" y="48"/>
                          </a:lnTo>
                          <a:lnTo>
                            <a:pt x="8" y="42"/>
                          </a:lnTo>
                          <a:lnTo>
                            <a:pt x="3" y="34"/>
                          </a:lnTo>
                          <a:lnTo>
                            <a:pt x="3" y="27"/>
                          </a:lnTo>
                          <a:lnTo>
                            <a:pt x="0" y="16"/>
                          </a:lnTo>
                          <a:lnTo>
                            <a:pt x="1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39" name="Freeform 19">
                      <a:extLst>
                        <a:ext uri="{FF2B5EF4-FFF2-40B4-BE49-F238E27FC236}">
                          <a16:creationId xmlns:a16="http://schemas.microsoft.com/office/drawing/2014/main" id="{5387DE10-6926-4373-882A-531A314E1450}"/>
                        </a:ext>
                      </a:extLst>
                    </p:cNvPr>
                    <p:cNvSpPr>
                      <a:spLocks/>
                    </p:cNvSpPr>
                    <p:nvPr/>
                  </p:nvSpPr>
                  <p:spPr bwMode="auto">
                    <a:xfrm>
                      <a:off x="4832" y="1612"/>
                      <a:ext cx="79" cy="48"/>
                    </a:xfrm>
                    <a:custGeom>
                      <a:avLst/>
                      <a:gdLst>
                        <a:gd name="T0" fmla="*/ 11 w 79"/>
                        <a:gd name="T1" fmla="*/ 0 h 48"/>
                        <a:gd name="T2" fmla="*/ 21 w 79"/>
                        <a:gd name="T3" fmla="*/ 8 h 48"/>
                        <a:gd name="T4" fmla="*/ 31 w 79"/>
                        <a:gd name="T5" fmla="*/ 6 h 48"/>
                        <a:gd name="T6" fmla="*/ 46 w 79"/>
                        <a:gd name="T7" fmla="*/ 8 h 48"/>
                        <a:gd name="T8" fmla="*/ 59 w 79"/>
                        <a:gd name="T9" fmla="*/ 8 h 48"/>
                        <a:gd name="T10" fmla="*/ 65 w 79"/>
                        <a:gd name="T11" fmla="*/ 12 h 48"/>
                        <a:gd name="T12" fmla="*/ 73 w 79"/>
                        <a:gd name="T13" fmla="*/ 23 h 48"/>
                        <a:gd name="T14" fmla="*/ 78 w 79"/>
                        <a:gd name="T15" fmla="*/ 27 h 48"/>
                        <a:gd name="T16" fmla="*/ 60 w 79"/>
                        <a:gd name="T17" fmla="*/ 30 h 48"/>
                        <a:gd name="T18" fmla="*/ 55 w 79"/>
                        <a:gd name="T19" fmla="*/ 33 h 48"/>
                        <a:gd name="T20" fmla="*/ 60 w 79"/>
                        <a:gd name="T21" fmla="*/ 39 h 48"/>
                        <a:gd name="T22" fmla="*/ 60 w 79"/>
                        <a:gd name="T23" fmla="*/ 45 h 48"/>
                        <a:gd name="T24" fmla="*/ 42 w 79"/>
                        <a:gd name="T25" fmla="*/ 39 h 48"/>
                        <a:gd name="T26" fmla="*/ 28 w 79"/>
                        <a:gd name="T27" fmla="*/ 35 h 48"/>
                        <a:gd name="T28" fmla="*/ 21 w 79"/>
                        <a:gd name="T29" fmla="*/ 36 h 48"/>
                        <a:gd name="T30" fmla="*/ 21 w 79"/>
                        <a:gd name="T31" fmla="*/ 45 h 48"/>
                        <a:gd name="T32" fmla="*/ 11 w 79"/>
                        <a:gd name="T33" fmla="*/ 47 h 48"/>
                        <a:gd name="T34" fmla="*/ 7 w 79"/>
                        <a:gd name="T35" fmla="*/ 39 h 48"/>
                        <a:gd name="T36" fmla="*/ 5 w 79"/>
                        <a:gd name="T37" fmla="*/ 30 h 48"/>
                        <a:gd name="T38" fmla="*/ 0 w 79"/>
                        <a:gd name="T39" fmla="*/ 29 h 48"/>
                        <a:gd name="T40" fmla="*/ 5 w 79"/>
                        <a:gd name="T41" fmla="*/ 20 h 48"/>
                        <a:gd name="T42" fmla="*/ 13 w 79"/>
                        <a:gd name="T43" fmla="*/ 17 h 48"/>
                        <a:gd name="T44" fmla="*/ 11 w 79"/>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8">
                          <a:moveTo>
                            <a:pt x="11" y="0"/>
                          </a:moveTo>
                          <a:lnTo>
                            <a:pt x="21" y="8"/>
                          </a:lnTo>
                          <a:lnTo>
                            <a:pt x="31" y="6"/>
                          </a:lnTo>
                          <a:lnTo>
                            <a:pt x="46" y="8"/>
                          </a:lnTo>
                          <a:lnTo>
                            <a:pt x="59" y="8"/>
                          </a:lnTo>
                          <a:lnTo>
                            <a:pt x="65" y="12"/>
                          </a:lnTo>
                          <a:lnTo>
                            <a:pt x="73" y="23"/>
                          </a:lnTo>
                          <a:lnTo>
                            <a:pt x="78" y="27"/>
                          </a:lnTo>
                          <a:lnTo>
                            <a:pt x="60" y="30"/>
                          </a:lnTo>
                          <a:lnTo>
                            <a:pt x="55" y="33"/>
                          </a:lnTo>
                          <a:lnTo>
                            <a:pt x="60" y="39"/>
                          </a:lnTo>
                          <a:lnTo>
                            <a:pt x="60" y="45"/>
                          </a:lnTo>
                          <a:lnTo>
                            <a:pt x="42" y="39"/>
                          </a:lnTo>
                          <a:lnTo>
                            <a:pt x="28" y="35"/>
                          </a:lnTo>
                          <a:lnTo>
                            <a:pt x="21" y="36"/>
                          </a:lnTo>
                          <a:lnTo>
                            <a:pt x="21" y="45"/>
                          </a:lnTo>
                          <a:lnTo>
                            <a:pt x="11" y="47"/>
                          </a:lnTo>
                          <a:lnTo>
                            <a:pt x="7" y="39"/>
                          </a:lnTo>
                          <a:lnTo>
                            <a:pt x="5" y="30"/>
                          </a:lnTo>
                          <a:lnTo>
                            <a:pt x="0" y="29"/>
                          </a:lnTo>
                          <a:lnTo>
                            <a:pt x="5" y="20"/>
                          </a:lnTo>
                          <a:lnTo>
                            <a:pt x="13" y="17"/>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37940" name="Freeform 20">
                    <a:extLst>
                      <a:ext uri="{FF2B5EF4-FFF2-40B4-BE49-F238E27FC236}">
                        <a16:creationId xmlns:a16="http://schemas.microsoft.com/office/drawing/2014/main" id="{C3D470EE-0E6B-4CAF-9967-30DD97CCFCAF}"/>
                      </a:ext>
                    </a:extLst>
                  </p:cNvPr>
                  <p:cNvSpPr>
                    <a:spLocks/>
                  </p:cNvSpPr>
                  <p:nvPr/>
                </p:nvSpPr>
                <p:spPr bwMode="auto">
                  <a:xfrm>
                    <a:off x="4898" y="2394"/>
                    <a:ext cx="547" cy="374"/>
                  </a:xfrm>
                  <a:custGeom>
                    <a:avLst/>
                    <a:gdLst>
                      <a:gd name="T0" fmla="*/ 423 w 547"/>
                      <a:gd name="T1" fmla="*/ 30 h 374"/>
                      <a:gd name="T2" fmla="*/ 444 w 547"/>
                      <a:gd name="T3" fmla="*/ 42 h 374"/>
                      <a:gd name="T4" fmla="*/ 466 w 547"/>
                      <a:gd name="T5" fmla="*/ 97 h 374"/>
                      <a:gd name="T6" fmla="*/ 517 w 547"/>
                      <a:gd name="T7" fmla="*/ 154 h 374"/>
                      <a:gd name="T8" fmla="*/ 546 w 547"/>
                      <a:gd name="T9" fmla="*/ 213 h 374"/>
                      <a:gd name="T10" fmla="*/ 525 w 547"/>
                      <a:gd name="T11" fmla="*/ 267 h 374"/>
                      <a:gd name="T12" fmla="*/ 504 w 547"/>
                      <a:gd name="T13" fmla="*/ 301 h 374"/>
                      <a:gd name="T14" fmla="*/ 491 w 547"/>
                      <a:gd name="T15" fmla="*/ 334 h 374"/>
                      <a:gd name="T16" fmla="*/ 478 w 547"/>
                      <a:gd name="T17" fmla="*/ 354 h 374"/>
                      <a:gd name="T18" fmla="*/ 452 w 547"/>
                      <a:gd name="T19" fmla="*/ 367 h 374"/>
                      <a:gd name="T20" fmla="*/ 410 w 547"/>
                      <a:gd name="T21" fmla="*/ 363 h 374"/>
                      <a:gd name="T22" fmla="*/ 367 w 547"/>
                      <a:gd name="T23" fmla="*/ 354 h 374"/>
                      <a:gd name="T24" fmla="*/ 345 w 547"/>
                      <a:gd name="T25" fmla="*/ 333 h 374"/>
                      <a:gd name="T26" fmla="*/ 338 w 547"/>
                      <a:gd name="T27" fmla="*/ 306 h 374"/>
                      <a:gd name="T28" fmla="*/ 323 w 547"/>
                      <a:gd name="T29" fmla="*/ 294 h 374"/>
                      <a:gd name="T30" fmla="*/ 301 w 547"/>
                      <a:gd name="T31" fmla="*/ 295 h 374"/>
                      <a:gd name="T32" fmla="*/ 280 w 547"/>
                      <a:gd name="T33" fmla="*/ 274 h 374"/>
                      <a:gd name="T34" fmla="*/ 262 w 547"/>
                      <a:gd name="T35" fmla="*/ 271 h 374"/>
                      <a:gd name="T36" fmla="*/ 232 w 547"/>
                      <a:gd name="T37" fmla="*/ 274 h 374"/>
                      <a:gd name="T38" fmla="*/ 208 w 547"/>
                      <a:gd name="T39" fmla="*/ 277 h 374"/>
                      <a:gd name="T40" fmla="*/ 187 w 547"/>
                      <a:gd name="T41" fmla="*/ 289 h 374"/>
                      <a:gd name="T42" fmla="*/ 156 w 547"/>
                      <a:gd name="T43" fmla="*/ 298 h 374"/>
                      <a:gd name="T44" fmla="*/ 125 w 547"/>
                      <a:gd name="T45" fmla="*/ 312 h 374"/>
                      <a:gd name="T46" fmla="*/ 109 w 547"/>
                      <a:gd name="T47" fmla="*/ 318 h 374"/>
                      <a:gd name="T48" fmla="*/ 63 w 547"/>
                      <a:gd name="T49" fmla="*/ 315 h 374"/>
                      <a:gd name="T50" fmla="*/ 54 w 547"/>
                      <a:gd name="T51" fmla="*/ 307 h 374"/>
                      <a:gd name="T52" fmla="*/ 54 w 547"/>
                      <a:gd name="T53" fmla="*/ 267 h 374"/>
                      <a:gd name="T54" fmla="*/ 39 w 547"/>
                      <a:gd name="T55" fmla="*/ 243 h 374"/>
                      <a:gd name="T56" fmla="*/ 24 w 547"/>
                      <a:gd name="T57" fmla="*/ 223 h 374"/>
                      <a:gd name="T58" fmla="*/ 5 w 547"/>
                      <a:gd name="T59" fmla="*/ 154 h 374"/>
                      <a:gd name="T60" fmla="*/ 7 w 547"/>
                      <a:gd name="T61" fmla="*/ 132 h 374"/>
                      <a:gd name="T62" fmla="*/ 46 w 547"/>
                      <a:gd name="T63" fmla="*/ 120 h 374"/>
                      <a:gd name="T64" fmla="*/ 75 w 547"/>
                      <a:gd name="T65" fmla="*/ 117 h 374"/>
                      <a:gd name="T66" fmla="*/ 91 w 547"/>
                      <a:gd name="T67" fmla="*/ 111 h 374"/>
                      <a:gd name="T68" fmla="*/ 101 w 547"/>
                      <a:gd name="T69" fmla="*/ 91 h 374"/>
                      <a:gd name="T70" fmla="*/ 98 w 547"/>
                      <a:gd name="T71" fmla="*/ 81 h 374"/>
                      <a:gd name="T72" fmla="*/ 137 w 547"/>
                      <a:gd name="T73" fmla="*/ 54 h 374"/>
                      <a:gd name="T74" fmla="*/ 167 w 547"/>
                      <a:gd name="T75" fmla="*/ 34 h 374"/>
                      <a:gd name="T76" fmla="*/ 195 w 547"/>
                      <a:gd name="T77" fmla="*/ 48 h 374"/>
                      <a:gd name="T78" fmla="*/ 216 w 547"/>
                      <a:gd name="T79" fmla="*/ 33 h 374"/>
                      <a:gd name="T80" fmla="*/ 237 w 547"/>
                      <a:gd name="T81" fmla="*/ 15 h 374"/>
                      <a:gd name="T82" fmla="*/ 260 w 547"/>
                      <a:gd name="T83" fmla="*/ 4 h 374"/>
                      <a:gd name="T84" fmla="*/ 296 w 547"/>
                      <a:gd name="T85" fmla="*/ 7 h 374"/>
                      <a:gd name="T86" fmla="*/ 309 w 547"/>
                      <a:gd name="T87" fmla="*/ 21 h 374"/>
                      <a:gd name="T88" fmla="*/ 309 w 547"/>
                      <a:gd name="T89" fmla="*/ 37 h 374"/>
                      <a:gd name="T90" fmla="*/ 340 w 547"/>
                      <a:gd name="T91" fmla="*/ 67 h 374"/>
                      <a:gd name="T92" fmla="*/ 366 w 547"/>
                      <a:gd name="T93" fmla="*/ 76 h 374"/>
                      <a:gd name="T94" fmla="*/ 387 w 547"/>
                      <a:gd name="T95" fmla="*/ 48 h 374"/>
                      <a:gd name="T96" fmla="*/ 393 w 547"/>
                      <a:gd name="T9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374">
                        <a:moveTo>
                          <a:pt x="393" y="0"/>
                        </a:moveTo>
                        <a:lnTo>
                          <a:pt x="423" y="0"/>
                        </a:lnTo>
                        <a:lnTo>
                          <a:pt x="423" y="30"/>
                        </a:lnTo>
                        <a:lnTo>
                          <a:pt x="434" y="37"/>
                        </a:lnTo>
                        <a:lnTo>
                          <a:pt x="437" y="42"/>
                        </a:lnTo>
                        <a:lnTo>
                          <a:pt x="444" y="42"/>
                        </a:lnTo>
                        <a:lnTo>
                          <a:pt x="447" y="48"/>
                        </a:lnTo>
                        <a:lnTo>
                          <a:pt x="450" y="78"/>
                        </a:lnTo>
                        <a:lnTo>
                          <a:pt x="466" y="97"/>
                        </a:lnTo>
                        <a:lnTo>
                          <a:pt x="491" y="126"/>
                        </a:lnTo>
                        <a:lnTo>
                          <a:pt x="491" y="130"/>
                        </a:lnTo>
                        <a:lnTo>
                          <a:pt x="517" y="154"/>
                        </a:lnTo>
                        <a:lnTo>
                          <a:pt x="517" y="159"/>
                        </a:lnTo>
                        <a:lnTo>
                          <a:pt x="543" y="178"/>
                        </a:lnTo>
                        <a:lnTo>
                          <a:pt x="546" y="213"/>
                        </a:lnTo>
                        <a:lnTo>
                          <a:pt x="543" y="244"/>
                        </a:lnTo>
                        <a:lnTo>
                          <a:pt x="535" y="259"/>
                        </a:lnTo>
                        <a:lnTo>
                          <a:pt x="525" y="267"/>
                        </a:lnTo>
                        <a:lnTo>
                          <a:pt x="522" y="282"/>
                        </a:lnTo>
                        <a:lnTo>
                          <a:pt x="512" y="295"/>
                        </a:lnTo>
                        <a:lnTo>
                          <a:pt x="504" y="301"/>
                        </a:lnTo>
                        <a:lnTo>
                          <a:pt x="505" y="306"/>
                        </a:lnTo>
                        <a:lnTo>
                          <a:pt x="496" y="315"/>
                        </a:lnTo>
                        <a:lnTo>
                          <a:pt x="491" y="334"/>
                        </a:lnTo>
                        <a:lnTo>
                          <a:pt x="489" y="345"/>
                        </a:lnTo>
                        <a:lnTo>
                          <a:pt x="479" y="349"/>
                        </a:lnTo>
                        <a:lnTo>
                          <a:pt x="478" y="354"/>
                        </a:lnTo>
                        <a:lnTo>
                          <a:pt x="471" y="363"/>
                        </a:lnTo>
                        <a:lnTo>
                          <a:pt x="460" y="364"/>
                        </a:lnTo>
                        <a:lnTo>
                          <a:pt x="452" y="367"/>
                        </a:lnTo>
                        <a:lnTo>
                          <a:pt x="440" y="373"/>
                        </a:lnTo>
                        <a:lnTo>
                          <a:pt x="426" y="361"/>
                        </a:lnTo>
                        <a:lnTo>
                          <a:pt x="410" y="363"/>
                        </a:lnTo>
                        <a:lnTo>
                          <a:pt x="405" y="363"/>
                        </a:lnTo>
                        <a:lnTo>
                          <a:pt x="382" y="366"/>
                        </a:lnTo>
                        <a:lnTo>
                          <a:pt x="367" y="354"/>
                        </a:lnTo>
                        <a:lnTo>
                          <a:pt x="358" y="342"/>
                        </a:lnTo>
                        <a:lnTo>
                          <a:pt x="351" y="343"/>
                        </a:lnTo>
                        <a:lnTo>
                          <a:pt x="345" y="333"/>
                        </a:lnTo>
                        <a:lnTo>
                          <a:pt x="341" y="324"/>
                        </a:lnTo>
                        <a:lnTo>
                          <a:pt x="338" y="321"/>
                        </a:lnTo>
                        <a:lnTo>
                          <a:pt x="338" y="306"/>
                        </a:lnTo>
                        <a:lnTo>
                          <a:pt x="340" y="297"/>
                        </a:lnTo>
                        <a:lnTo>
                          <a:pt x="336" y="291"/>
                        </a:lnTo>
                        <a:lnTo>
                          <a:pt x="323" y="294"/>
                        </a:lnTo>
                        <a:lnTo>
                          <a:pt x="317" y="295"/>
                        </a:lnTo>
                        <a:lnTo>
                          <a:pt x="306" y="295"/>
                        </a:lnTo>
                        <a:lnTo>
                          <a:pt x="301" y="295"/>
                        </a:lnTo>
                        <a:lnTo>
                          <a:pt x="296" y="295"/>
                        </a:lnTo>
                        <a:lnTo>
                          <a:pt x="288" y="286"/>
                        </a:lnTo>
                        <a:lnTo>
                          <a:pt x="280" y="274"/>
                        </a:lnTo>
                        <a:lnTo>
                          <a:pt x="278" y="276"/>
                        </a:lnTo>
                        <a:lnTo>
                          <a:pt x="263" y="276"/>
                        </a:lnTo>
                        <a:lnTo>
                          <a:pt x="262" y="271"/>
                        </a:lnTo>
                        <a:lnTo>
                          <a:pt x="254" y="276"/>
                        </a:lnTo>
                        <a:lnTo>
                          <a:pt x="245" y="274"/>
                        </a:lnTo>
                        <a:lnTo>
                          <a:pt x="232" y="274"/>
                        </a:lnTo>
                        <a:lnTo>
                          <a:pt x="224" y="271"/>
                        </a:lnTo>
                        <a:lnTo>
                          <a:pt x="221" y="276"/>
                        </a:lnTo>
                        <a:lnTo>
                          <a:pt x="208" y="277"/>
                        </a:lnTo>
                        <a:lnTo>
                          <a:pt x="205" y="274"/>
                        </a:lnTo>
                        <a:lnTo>
                          <a:pt x="197" y="282"/>
                        </a:lnTo>
                        <a:lnTo>
                          <a:pt x="187" y="289"/>
                        </a:lnTo>
                        <a:lnTo>
                          <a:pt x="180" y="289"/>
                        </a:lnTo>
                        <a:lnTo>
                          <a:pt x="171" y="298"/>
                        </a:lnTo>
                        <a:lnTo>
                          <a:pt x="156" y="298"/>
                        </a:lnTo>
                        <a:lnTo>
                          <a:pt x="145" y="301"/>
                        </a:lnTo>
                        <a:lnTo>
                          <a:pt x="132" y="306"/>
                        </a:lnTo>
                        <a:lnTo>
                          <a:pt x="125" y="312"/>
                        </a:lnTo>
                        <a:lnTo>
                          <a:pt x="120" y="310"/>
                        </a:lnTo>
                        <a:lnTo>
                          <a:pt x="115" y="316"/>
                        </a:lnTo>
                        <a:lnTo>
                          <a:pt x="109" y="318"/>
                        </a:lnTo>
                        <a:lnTo>
                          <a:pt x="101" y="325"/>
                        </a:lnTo>
                        <a:lnTo>
                          <a:pt x="75" y="325"/>
                        </a:lnTo>
                        <a:lnTo>
                          <a:pt x="63" y="315"/>
                        </a:lnTo>
                        <a:lnTo>
                          <a:pt x="62" y="310"/>
                        </a:lnTo>
                        <a:lnTo>
                          <a:pt x="59" y="315"/>
                        </a:lnTo>
                        <a:lnTo>
                          <a:pt x="54" y="307"/>
                        </a:lnTo>
                        <a:lnTo>
                          <a:pt x="55" y="288"/>
                        </a:lnTo>
                        <a:lnTo>
                          <a:pt x="59" y="276"/>
                        </a:lnTo>
                        <a:lnTo>
                          <a:pt x="54" y="267"/>
                        </a:lnTo>
                        <a:lnTo>
                          <a:pt x="49" y="258"/>
                        </a:lnTo>
                        <a:lnTo>
                          <a:pt x="47" y="247"/>
                        </a:lnTo>
                        <a:lnTo>
                          <a:pt x="39" y="243"/>
                        </a:lnTo>
                        <a:lnTo>
                          <a:pt x="37" y="241"/>
                        </a:lnTo>
                        <a:lnTo>
                          <a:pt x="36" y="237"/>
                        </a:lnTo>
                        <a:lnTo>
                          <a:pt x="24" y="223"/>
                        </a:lnTo>
                        <a:lnTo>
                          <a:pt x="10" y="190"/>
                        </a:lnTo>
                        <a:lnTo>
                          <a:pt x="5" y="168"/>
                        </a:lnTo>
                        <a:lnTo>
                          <a:pt x="5" y="154"/>
                        </a:lnTo>
                        <a:lnTo>
                          <a:pt x="0" y="150"/>
                        </a:lnTo>
                        <a:lnTo>
                          <a:pt x="2" y="138"/>
                        </a:lnTo>
                        <a:lnTo>
                          <a:pt x="7" y="132"/>
                        </a:lnTo>
                        <a:lnTo>
                          <a:pt x="24" y="115"/>
                        </a:lnTo>
                        <a:lnTo>
                          <a:pt x="42" y="117"/>
                        </a:lnTo>
                        <a:lnTo>
                          <a:pt x="46" y="120"/>
                        </a:lnTo>
                        <a:lnTo>
                          <a:pt x="68" y="120"/>
                        </a:lnTo>
                        <a:lnTo>
                          <a:pt x="70" y="115"/>
                        </a:lnTo>
                        <a:lnTo>
                          <a:pt x="75" y="117"/>
                        </a:lnTo>
                        <a:lnTo>
                          <a:pt x="81" y="112"/>
                        </a:lnTo>
                        <a:lnTo>
                          <a:pt x="86" y="114"/>
                        </a:lnTo>
                        <a:lnTo>
                          <a:pt x="91" y="111"/>
                        </a:lnTo>
                        <a:lnTo>
                          <a:pt x="89" y="106"/>
                        </a:lnTo>
                        <a:lnTo>
                          <a:pt x="94" y="96"/>
                        </a:lnTo>
                        <a:lnTo>
                          <a:pt x="101" y="91"/>
                        </a:lnTo>
                        <a:lnTo>
                          <a:pt x="98" y="88"/>
                        </a:lnTo>
                        <a:lnTo>
                          <a:pt x="101" y="85"/>
                        </a:lnTo>
                        <a:lnTo>
                          <a:pt x="98" y="81"/>
                        </a:lnTo>
                        <a:lnTo>
                          <a:pt x="107" y="73"/>
                        </a:lnTo>
                        <a:lnTo>
                          <a:pt x="122" y="72"/>
                        </a:lnTo>
                        <a:lnTo>
                          <a:pt x="137" y="54"/>
                        </a:lnTo>
                        <a:lnTo>
                          <a:pt x="154" y="39"/>
                        </a:lnTo>
                        <a:lnTo>
                          <a:pt x="163" y="37"/>
                        </a:lnTo>
                        <a:lnTo>
                          <a:pt x="167" y="34"/>
                        </a:lnTo>
                        <a:lnTo>
                          <a:pt x="176" y="34"/>
                        </a:lnTo>
                        <a:lnTo>
                          <a:pt x="190" y="46"/>
                        </a:lnTo>
                        <a:lnTo>
                          <a:pt x="195" y="48"/>
                        </a:lnTo>
                        <a:lnTo>
                          <a:pt x="200" y="42"/>
                        </a:lnTo>
                        <a:lnTo>
                          <a:pt x="210" y="34"/>
                        </a:lnTo>
                        <a:lnTo>
                          <a:pt x="216" y="33"/>
                        </a:lnTo>
                        <a:lnTo>
                          <a:pt x="223" y="21"/>
                        </a:lnTo>
                        <a:lnTo>
                          <a:pt x="229" y="19"/>
                        </a:lnTo>
                        <a:lnTo>
                          <a:pt x="237" y="15"/>
                        </a:lnTo>
                        <a:lnTo>
                          <a:pt x="245" y="10"/>
                        </a:lnTo>
                        <a:lnTo>
                          <a:pt x="254" y="10"/>
                        </a:lnTo>
                        <a:lnTo>
                          <a:pt x="260" y="4"/>
                        </a:lnTo>
                        <a:lnTo>
                          <a:pt x="270" y="4"/>
                        </a:lnTo>
                        <a:lnTo>
                          <a:pt x="281" y="4"/>
                        </a:lnTo>
                        <a:lnTo>
                          <a:pt x="296" y="7"/>
                        </a:lnTo>
                        <a:lnTo>
                          <a:pt x="306" y="13"/>
                        </a:lnTo>
                        <a:lnTo>
                          <a:pt x="307" y="18"/>
                        </a:lnTo>
                        <a:lnTo>
                          <a:pt x="309" y="21"/>
                        </a:lnTo>
                        <a:lnTo>
                          <a:pt x="310" y="28"/>
                        </a:lnTo>
                        <a:lnTo>
                          <a:pt x="309" y="31"/>
                        </a:lnTo>
                        <a:lnTo>
                          <a:pt x="309" y="37"/>
                        </a:lnTo>
                        <a:lnTo>
                          <a:pt x="307" y="42"/>
                        </a:lnTo>
                        <a:lnTo>
                          <a:pt x="332" y="58"/>
                        </a:lnTo>
                        <a:lnTo>
                          <a:pt x="340" y="67"/>
                        </a:lnTo>
                        <a:lnTo>
                          <a:pt x="349" y="70"/>
                        </a:lnTo>
                        <a:lnTo>
                          <a:pt x="359" y="75"/>
                        </a:lnTo>
                        <a:lnTo>
                          <a:pt x="366" y="76"/>
                        </a:lnTo>
                        <a:lnTo>
                          <a:pt x="375" y="72"/>
                        </a:lnTo>
                        <a:lnTo>
                          <a:pt x="384" y="58"/>
                        </a:lnTo>
                        <a:lnTo>
                          <a:pt x="387" y="48"/>
                        </a:lnTo>
                        <a:lnTo>
                          <a:pt x="390" y="28"/>
                        </a:lnTo>
                        <a:lnTo>
                          <a:pt x="393" y="19"/>
                        </a:lnTo>
                        <a:lnTo>
                          <a:pt x="393"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41" name="Freeform 21">
                    <a:extLst>
                      <a:ext uri="{FF2B5EF4-FFF2-40B4-BE49-F238E27FC236}">
                        <a16:creationId xmlns:a16="http://schemas.microsoft.com/office/drawing/2014/main" id="{EBADA6C3-80F7-472C-8670-3CEF3C59F19B}"/>
                      </a:ext>
                    </a:extLst>
                  </p:cNvPr>
                  <p:cNvSpPr>
                    <a:spLocks/>
                  </p:cNvSpPr>
                  <p:nvPr/>
                </p:nvSpPr>
                <p:spPr bwMode="auto">
                  <a:xfrm>
                    <a:off x="4770" y="2314"/>
                    <a:ext cx="303" cy="52"/>
                  </a:xfrm>
                  <a:custGeom>
                    <a:avLst/>
                    <a:gdLst>
                      <a:gd name="T0" fmla="*/ 23 w 303"/>
                      <a:gd name="T1" fmla="*/ 8 h 52"/>
                      <a:gd name="T2" fmla="*/ 60 w 303"/>
                      <a:gd name="T3" fmla="*/ 8 h 52"/>
                      <a:gd name="T4" fmla="*/ 83 w 303"/>
                      <a:gd name="T5" fmla="*/ 9 h 52"/>
                      <a:gd name="T6" fmla="*/ 102 w 303"/>
                      <a:gd name="T7" fmla="*/ 24 h 52"/>
                      <a:gd name="T8" fmla="*/ 120 w 303"/>
                      <a:gd name="T9" fmla="*/ 27 h 52"/>
                      <a:gd name="T10" fmla="*/ 148 w 303"/>
                      <a:gd name="T11" fmla="*/ 33 h 52"/>
                      <a:gd name="T12" fmla="*/ 164 w 303"/>
                      <a:gd name="T13" fmla="*/ 36 h 52"/>
                      <a:gd name="T14" fmla="*/ 170 w 303"/>
                      <a:gd name="T15" fmla="*/ 24 h 52"/>
                      <a:gd name="T16" fmla="*/ 206 w 303"/>
                      <a:gd name="T17" fmla="*/ 27 h 52"/>
                      <a:gd name="T18" fmla="*/ 232 w 303"/>
                      <a:gd name="T19" fmla="*/ 32 h 52"/>
                      <a:gd name="T20" fmla="*/ 250 w 303"/>
                      <a:gd name="T21" fmla="*/ 33 h 52"/>
                      <a:gd name="T22" fmla="*/ 263 w 303"/>
                      <a:gd name="T23" fmla="*/ 27 h 52"/>
                      <a:gd name="T24" fmla="*/ 284 w 303"/>
                      <a:gd name="T25" fmla="*/ 24 h 52"/>
                      <a:gd name="T26" fmla="*/ 302 w 303"/>
                      <a:gd name="T27" fmla="*/ 21 h 52"/>
                      <a:gd name="T28" fmla="*/ 297 w 303"/>
                      <a:gd name="T29" fmla="*/ 36 h 52"/>
                      <a:gd name="T30" fmla="*/ 284 w 303"/>
                      <a:gd name="T31" fmla="*/ 41 h 52"/>
                      <a:gd name="T32" fmla="*/ 274 w 303"/>
                      <a:gd name="T33" fmla="*/ 42 h 52"/>
                      <a:gd name="T34" fmla="*/ 261 w 303"/>
                      <a:gd name="T35" fmla="*/ 47 h 52"/>
                      <a:gd name="T36" fmla="*/ 248 w 303"/>
                      <a:gd name="T37" fmla="*/ 47 h 52"/>
                      <a:gd name="T38" fmla="*/ 237 w 303"/>
                      <a:gd name="T39" fmla="*/ 48 h 52"/>
                      <a:gd name="T40" fmla="*/ 219 w 303"/>
                      <a:gd name="T41" fmla="*/ 51 h 52"/>
                      <a:gd name="T42" fmla="*/ 208 w 303"/>
                      <a:gd name="T43" fmla="*/ 41 h 52"/>
                      <a:gd name="T44" fmla="*/ 195 w 303"/>
                      <a:gd name="T45" fmla="*/ 51 h 52"/>
                      <a:gd name="T46" fmla="*/ 177 w 303"/>
                      <a:gd name="T47" fmla="*/ 41 h 52"/>
                      <a:gd name="T48" fmla="*/ 167 w 303"/>
                      <a:gd name="T49" fmla="*/ 42 h 52"/>
                      <a:gd name="T50" fmla="*/ 153 w 303"/>
                      <a:gd name="T51" fmla="*/ 47 h 52"/>
                      <a:gd name="T52" fmla="*/ 138 w 303"/>
                      <a:gd name="T53" fmla="*/ 44 h 52"/>
                      <a:gd name="T54" fmla="*/ 122 w 303"/>
                      <a:gd name="T55" fmla="*/ 42 h 52"/>
                      <a:gd name="T56" fmla="*/ 106 w 303"/>
                      <a:gd name="T57" fmla="*/ 47 h 52"/>
                      <a:gd name="T58" fmla="*/ 84 w 303"/>
                      <a:gd name="T59" fmla="*/ 39 h 52"/>
                      <a:gd name="T60" fmla="*/ 55 w 303"/>
                      <a:gd name="T61" fmla="*/ 35 h 52"/>
                      <a:gd name="T62" fmla="*/ 34 w 303"/>
                      <a:gd name="T63" fmla="*/ 30 h 52"/>
                      <a:gd name="T64" fmla="*/ 13 w 303"/>
                      <a:gd name="T65" fmla="*/ 23 h 52"/>
                      <a:gd name="T66" fmla="*/ 2 w 303"/>
                      <a:gd name="T67" fmla="*/ 20 h 52"/>
                      <a:gd name="T68" fmla="*/ 0 w 303"/>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52">
                        <a:moveTo>
                          <a:pt x="0" y="0"/>
                        </a:moveTo>
                        <a:lnTo>
                          <a:pt x="23" y="8"/>
                        </a:lnTo>
                        <a:lnTo>
                          <a:pt x="42" y="8"/>
                        </a:lnTo>
                        <a:lnTo>
                          <a:pt x="60" y="8"/>
                        </a:lnTo>
                        <a:lnTo>
                          <a:pt x="73" y="8"/>
                        </a:lnTo>
                        <a:lnTo>
                          <a:pt x="83" y="9"/>
                        </a:lnTo>
                        <a:lnTo>
                          <a:pt x="96" y="14"/>
                        </a:lnTo>
                        <a:lnTo>
                          <a:pt x="102" y="24"/>
                        </a:lnTo>
                        <a:lnTo>
                          <a:pt x="109" y="29"/>
                        </a:lnTo>
                        <a:lnTo>
                          <a:pt x="120" y="27"/>
                        </a:lnTo>
                        <a:lnTo>
                          <a:pt x="133" y="27"/>
                        </a:lnTo>
                        <a:lnTo>
                          <a:pt x="148" y="33"/>
                        </a:lnTo>
                        <a:lnTo>
                          <a:pt x="157" y="36"/>
                        </a:lnTo>
                        <a:lnTo>
                          <a:pt x="164" y="36"/>
                        </a:lnTo>
                        <a:lnTo>
                          <a:pt x="166" y="29"/>
                        </a:lnTo>
                        <a:lnTo>
                          <a:pt x="170" y="24"/>
                        </a:lnTo>
                        <a:lnTo>
                          <a:pt x="190" y="27"/>
                        </a:lnTo>
                        <a:lnTo>
                          <a:pt x="206" y="27"/>
                        </a:lnTo>
                        <a:lnTo>
                          <a:pt x="221" y="27"/>
                        </a:lnTo>
                        <a:lnTo>
                          <a:pt x="232" y="32"/>
                        </a:lnTo>
                        <a:lnTo>
                          <a:pt x="239" y="35"/>
                        </a:lnTo>
                        <a:lnTo>
                          <a:pt x="250" y="33"/>
                        </a:lnTo>
                        <a:lnTo>
                          <a:pt x="258" y="30"/>
                        </a:lnTo>
                        <a:lnTo>
                          <a:pt x="263" y="27"/>
                        </a:lnTo>
                        <a:lnTo>
                          <a:pt x="276" y="27"/>
                        </a:lnTo>
                        <a:lnTo>
                          <a:pt x="284" y="24"/>
                        </a:lnTo>
                        <a:lnTo>
                          <a:pt x="296" y="21"/>
                        </a:lnTo>
                        <a:lnTo>
                          <a:pt x="302" y="21"/>
                        </a:lnTo>
                        <a:lnTo>
                          <a:pt x="300" y="32"/>
                        </a:lnTo>
                        <a:lnTo>
                          <a:pt x="297" y="36"/>
                        </a:lnTo>
                        <a:lnTo>
                          <a:pt x="291" y="41"/>
                        </a:lnTo>
                        <a:lnTo>
                          <a:pt x="284" y="41"/>
                        </a:lnTo>
                        <a:lnTo>
                          <a:pt x="283" y="41"/>
                        </a:lnTo>
                        <a:lnTo>
                          <a:pt x="274" y="42"/>
                        </a:lnTo>
                        <a:lnTo>
                          <a:pt x="268" y="48"/>
                        </a:lnTo>
                        <a:lnTo>
                          <a:pt x="261" y="47"/>
                        </a:lnTo>
                        <a:lnTo>
                          <a:pt x="255" y="44"/>
                        </a:lnTo>
                        <a:lnTo>
                          <a:pt x="248" y="47"/>
                        </a:lnTo>
                        <a:lnTo>
                          <a:pt x="242" y="48"/>
                        </a:lnTo>
                        <a:lnTo>
                          <a:pt x="237" y="48"/>
                        </a:lnTo>
                        <a:lnTo>
                          <a:pt x="232" y="51"/>
                        </a:lnTo>
                        <a:lnTo>
                          <a:pt x="219" y="51"/>
                        </a:lnTo>
                        <a:lnTo>
                          <a:pt x="214" y="47"/>
                        </a:lnTo>
                        <a:lnTo>
                          <a:pt x="208" y="41"/>
                        </a:lnTo>
                        <a:lnTo>
                          <a:pt x="200" y="47"/>
                        </a:lnTo>
                        <a:lnTo>
                          <a:pt x="195" y="51"/>
                        </a:lnTo>
                        <a:lnTo>
                          <a:pt x="188" y="51"/>
                        </a:lnTo>
                        <a:lnTo>
                          <a:pt x="177" y="41"/>
                        </a:lnTo>
                        <a:lnTo>
                          <a:pt x="174" y="42"/>
                        </a:lnTo>
                        <a:lnTo>
                          <a:pt x="167" y="42"/>
                        </a:lnTo>
                        <a:lnTo>
                          <a:pt x="162" y="48"/>
                        </a:lnTo>
                        <a:lnTo>
                          <a:pt x="153" y="47"/>
                        </a:lnTo>
                        <a:lnTo>
                          <a:pt x="143" y="47"/>
                        </a:lnTo>
                        <a:lnTo>
                          <a:pt x="138" y="44"/>
                        </a:lnTo>
                        <a:lnTo>
                          <a:pt x="132" y="41"/>
                        </a:lnTo>
                        <a:lnTo>
                          <a:pt x="122" y="42"/>
                        </a:lnTo>
                        <a:lnTo>
                          <a:pt x="112" y="48"/>
                        </a:lnTo>
                        <a:lnTo>
                          <a:pt x="106" y="47"/>
                        </a:lnTo>
                        <a:lnTo>
                          <a:pt x="96" y="44"/>
                        </a:lnTo>
                        <a:lnTo>
                          <a:pt x="84" y="39"/>
                        </a:lnTo>
                        <a:lnTo>
                          <a:pt x="75" y="39"/>
                        </a:lnTo>
                        <a:lnTo>
                          <a:pt x="55" y="35"/>
                        </a:lnTo>
                        <a:lnTo>
                          <a:pt x="42" y="32"/>
                        </a:lnTo>
                        <a:lnTo>
                          <a:pt x="34" y="30"/>
                        </a:lnTo>
                        <a:lnTo>
                          <a:pt x="21" y="29"/>
                        </a:lnTo>
                        <a:lnTo>
                          <a:pt x="13" y="23"/>
                        </a:lnTo>
                        <a:lnTo>
                          <a:pt x="5" y="21"/>
                        </a:lnTo>
                        <a:lnTo>
                          <a:pt x="2" y="20"/>
                        </a:lnTo>
                        <a:lnTo>
                          <a:pt x="0" y="17"/>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42" name="Freeform 22">
                    <a:extLst>
                      <a:ext uri="{FF2B5EF4-FFF2-40B4-BE49-F238E27FC236}">
                        <a16:creationId xmlns:a16="http://schemas.microsoft.com/office/drawing/2014/main" id="{C1081491-765B-439B-BC76-FB8637CAA55A}"/>
                      </a:ext>
                    </a:extLst>
                  </p:cNvPr>
                  <p:cNvSpPr>
                    <a:spLocks/>
                  </p:cNvSpPr>
                  <p:nvPr/>
                </p:nvSpPr>
                <p:spPr bwMode="auto">
                  <a:xfrm>
                    <a:off x="4936" y="2214"/>
                    <a:ext cx="137" cy="98"/>
                  </a:xfrm>
                  <a:custGeom>
                    <a:avLst/>
                    <a:gdLst>
                      <a:gd name="T0" fmla="*/ 66 w 137"/>
                      <a:gd name="T1" fmla="*/ 1 h 98"/>
                      <a:gd name="T2" fmla="*/ 113 w 137"/>
                      <a:gd name="T3" fmla="*/ 0 h 98"/>
                      <a:gd name="T4" fmla="*/ 121 w 137"/>
                      <a:gd name="T5" fmla="*/ 12 h 98"/>
                      <a:gd name="T6" fmla="*/ 108 w 137"/>
                      <a:gd name="T7" fmla="*/ 19 h 98"/>
                      <a:gd name="T8" fmla="*/ 105 w 137"/>
                      <a:gd name="T9" fmla="*/ 25 h 98"/>
                      <a:gd name="T10" fmla="*/ 96 w 137"/>
                      <a:gd name="T11" fmla="*/ 33 h 98"/>
                      <a:gd name="T12" fmla="*/ 84 w 137"/>
                      <a:gd name="T13" fmla="*/ 34 h 98"/>
                      <a:gd name="T14" fmla="*/ 73 w 137"/>
                      <a:gd name="T15" fmla="*/ 30 h 98"/>
                      <a:gd name="T16" fmla="*/ 60 w 137"/>
                      <a:gd name="T17" fmla="*/ 19 h 98"/>
                      <a:gd name="T18" fmla="*/ 44 w 137"/>
                      <a:gd name="T19" fmla="*/ 19 h 98"/>
                      <a:gd name="T20" fmla="*/ 42 w 137"/>
                      <a:gd name="T21" fmla="*/ 34 h 98"/>
                      <a:gd name="T22" fmla="*/ 44 w 137"/>
                      <a:gd name="T23" fmla="*/ 43 h 98"/>
                      <a:gd name="T24" fmla="*/ 60 w 137"/>
                      <a:gd name="T25" fmla="*/ 37 h 98"/>
                      <a:gd name="T26" fmla="*/ 71 w 137"/>
                      <a:gd name="T27" fmla="*/ 40 h 98"/>
                      <a:gd name="T28" fmla="*/ 68 w 137"/>
                      <a:gd name="T29" fmla="*/ 49 h 98"/>
                      <a:gd name="T30" fmla="*/ 66 w 137"/>
                      <a:gd name="T31" fmla="*/ 55 h 98"/>
                      <a:gd name="T32" fmla="*/ 68 w 137"/>
                      <a:gd name="T33" fmla="*/ 64 h 98"/>
                      <a:gd name="T34" fmla="*/ 76 w 137"/>
                      <a:gd name="T35" fmla="*/ 69 h 98"/>
                      <a:gd name="T36" fmla="*/ 73 w 137"/>
                      <a:gd name="T37" fmla="*/ 79 h 98"/>
                      <a:gd name="T38" fmla="*/ 68 w 137"/>
                      <a:gd name="T39" fmla="*/ 91 h 98"/>
                      <a:gd name="T40" fmla="*/ 57 w 137"/>
                      <a:gd name="T41" fmla="*/ 94 h 98"/>
                      <a:gd name="T42" fmla="*/ 52 w 137"/>
                      <a:gd name="T43" fmla="*/ 88 h 98"/>
                      <a:gd name="T44" fmla="*/ 45 w 137"/>
                      <a:gd name="T45" fmla="*/ 75 h 98"/>
                      <a:gd name="T46" fmla="*/ 45 w 137"/>
                      <a:gd name="T47" fmla="*/ 61 h 98"/>
                      <a:gd name="T48" fmla="*/ 29 w 137"/>
                      <a:gd name="T49" fmla="*/ 61 h 98"/>
                      <a:gd name="T50" fmla="*/ 19 w 137"/>
                      <a:gd name="T51" fmla="*/ 63 h 98"/>
                      <a:gd name="T52" fmla="*/ 32 w 137"/>
                      <a:gd name="T53" fmla="*/ 69 h 98"/>
                      <a:gd name="T54" fmla="*/ 39 w 137"/>
                      <a:gd name="T55" fmla="*/ 78 h 98"/>
                      <a:gd name="T56" fmla="*/ 34 w 137"/>
                      <a:gd name="T57" fmla="*/ 90 h 98"/>
                      <a:gd name="T58" fmla="*/ 24 w 137"/>
                      <a:gd name="T59" fmla="*/ 97 h 98"/>
                      <a:gd name="T60" fmla="*/ 24 w 137"/>
                      <a:gd name="T61" fmla="*/ 88 h 98"/>
                      <a:gd name="T62" fmla="*/ 18 w 137"/>
                      <a:gd name="T63" fmla="*/ 78 h 98"/>
                      <a:gd name="T64" fmla="*/ 8 w 137"/>
                      <a:gd name="T65" fmla="*/ 69 h 98"/>
                      <a:gd name="T66" fmla="*/ 2 w 137"/>
                      <a:gd name="T67" fmla="*/ 58 h 98"/>
                      <a:gd name="T68" fmla="*/ 13 w 137"/>
                      <a:gd name="T69" fmla="*/ 46 h 98"/>
                      <a:gd name="T70" fmla="*/ 19 w 137"/>
                      <a:gd name="T71" fmla="*/ 31 h 98"/>
                      <a:gd name="T72" fmla="*/ 21 w 137"/>
                      <a:gd name="T73" fmla="*/ 21 h 98"/>
                      <a:gd name="T74" fmla="*/ 19 w 137"/>
                      <a:gd name="T7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98">
                        <a:moveTo>
                          <a:pt x="34" y="0"/>
                        </a:moveTo>
                        <a:lnTo>
                          <a:pt x="66" y="1"/>
                        </a:lnTo>
                        <a:lnTo>
                          <a:pt x="97" y="1"/>
                        </a:lnTo>
                        <a:lnTo>
                          <a:pt x="113" y="0"/>
                        </a:lnTo>
                        <a:lnTo>
                          <a:pt x="136" y="9"/>
                        </a:lnTo>
                        <a:lnTo>
                          <a:pt x="121" y="12"/>
                        </a:lnTo>
                        <a:lnTo>
                          <a:pt x="113" y="16"/>
                        </a:lnTo>
                        <a:lnTo>
                          <a:pt x="108" y="19"/>
                        </a:lnTo>
                        <a:lnTo>
                          <a:pt x="105" y="22"/>
                        </a:lnTo>
                        <a:lnTo>
                          <a:pt x="105" y="25"/>
                        </a:lnTo>
                        <a:lnTo>
                          <a:pt x="105" y="30"/>
                        </a:lnTo>
                        <a:lnTo>
                          <a:pt x="96" y="33"/>
                        </a:lnTo>
                        <a:lnTo>
                          <a:pt x="87" y="33"/>
                        </a:lnTo>
                        <a:lnTo>
                          <a:pt x="84" y="34"/>
                        </a:lnTo>
                        <a:lnTo>
                          <a:pt x="76" y="34"/>
                        </a:lnTo>
                        <a:lnTo>
                          <a:pt x="73" y="30"/>
                        </a:lnTo>
                        <a:lnTo>
                          <a:pt x="66" y="24"/>
                        </a:lnTo>
                        <a:lnTo>
                          <a:pt x="60" y="19"/>
                        </a:lnTo>
                        <a:lnTo>
                          <a:pt x="47" y="19"/>
                        </a:lnTo>
                        <a:lnTo>
                          <a:pt x="44" y="19"/>
                        </a:lnTo>
                        <a:lnTo>
                          <a:pt x="40" y="27"/>
                        </a:lnTo>
                        <a:lnTo>
                          <a:pt x="42" y="34"/>
                        </a:lnTo>
                        <a:lnTo>
                          <a:pt x="42" y="39"/>
                        </a:lnTo>
                        <a:lnTo>
                          <a:pt x="44" y="43"/>
                        </a:lnTo>
                        <a:lnTo>
                          <a:pt x="50" y="42"/>
                        </a:lnTo>
                        <a:lnTo>
                          <a:pt x="60" y="37"/>
                        </a:lnTo>
                        <a:lnTo>
                          <a:pt x="66" y="37"/>
                        </a:lnTo>
                        <a:lnTo>
                          <a:pt x="71" y="40"/>
                        </a:lnTo>
                        <a:lnTo>
                          <a:pt x="71" y="43"/>
                        </a:lnTo>
                        <a:lnTo>
                          <a:pt x="68" y="49"/>
                        </a:lnTo>
                        <a:lnTo>
                          <a:pt x="66" y="52"/>
                        </a:lnTo>
                        <a:lnTo>
                          <a:pt x="66" y="55"/>
                        </a:lnTo>
                        <a:lnTo>
                          <a:pt x="65" y="60"/>
                        </a:lnTo>
                        <a:lnTo>
                          <a:pt x="68" y="64"/>
                        </a:lnTo>
                        <a:lnTo>
                          <a:pt x="74" y="70"/>
                        </a:lnTo>
                        <a:lnTo>
                          <a:pt x="76" y="69"/>
                        </a:lnTo>
                        <a:lnTo>
                          <a:pt x="76" y="75"/>
                        </a:lnTo>
                        <a:lnTo>
                          <a:pt x="73" y="79"/>
                        </a:lnTo>
                        <a:lnTo>
                          <a:pt x="70" y="84"/>
                        </a:lnTo>
                        <a:lnTo>
                          <a:pt x="68" y="91"/>
                        </a:lnTo>
                        <a:lnTo>
                          <a:pt x="62" y="94"/>
                        </a:lnTo>
                        <a:lnTo>
                          <a:pt x="57" y="94"/>
                        </a:lnTo>
                        <a:lnTo>
                          <a:pt x="52" y="94"/>
                        </a:lnTo>
                        <a:lnTo>
                          <a:pt x="52" y="88"/>
                        </a:lnTo>
                        <a:lnTo>
                          <a:pt x="50" y="78"/>
                        </a:lnTo>
                        <a:lnTo>
                          <a:pt x="45" y="75"/>
                        </a:lnTo>
                        <a:lnTo>
                          <a:pt x="44" y="70"/>
                        </a:lnTo>
                        <a:lnTo>
                          <a:pt x="45" y="61"/>
                        </a:lnTo>
                        <a:lnTo>
                          <a:pt x="40" y="58"/>
                        </a:lnTo>
                        <a:lnTo>
                          <a:pt x="29" y="61"/>
                        </a:lnTo>
                        <a:lnTo>
                          <a:pt x="24" y="58"/>
                        </a:lnTo>
                        <a:lnTo>
                          <a:pt x="19" y="63"/>
                        </a:lnTo>
                        <a:lnTo>
                          <a:pt x="24" y="66"/>
                        </a:lnTo>
                        <a:lnTo>
                          <a:pt x="32" y="69"/>
                        </a:lnTo>
                        <a:lnTo>
                          <a:pt x="34" y="72"/>
                        </a:lnTo>
                        <a:lnTo>
                          <a:pt x="39" y="78"/>
                        </a:lnTo>
                        <a:lnTo>
                          <a:pt x="39" y="82"/>
                        </a:lnTo>
                        <a:lnTo>
                          <a:pt x="34" y="90"/>
                        </a:lnTo>
                        <a:lnTo>
                          <a:pt x="28" y="96"/>
                        </a:lnTo>
                        <a:lnTo>
                          <a:pt x="24" y="97"/>
                        </a:lnTo>
                        <a:lnTo>
                          <a:pt x="24" y="93"/>
                        </a:lnTo>
                        <a:lnTo>
                          <a:pt x="24" y="88"/>
                        </a:lnTo>
                        <a:lnTo>
                          <a:pt x="26" y="82"/>
                        </a:lnTo>
                        <a:lnTo>
                          <a:pt x="18" y="78"/>
                        </a:lnTo>
                        <a:lnTo>
                          <a:pt x="10" y="73"/>
                        </a:lnTo>
                        <a:lnTo>
                          <a:pt x="8" y="69"/>
                        </a:lnTo>
                        <a:lnTo>
                          <a:pt x="0" y="66"/>
                        </a:lnTo>
                        <a:lnTo>
                          <a:pt x="2" y="58"/>
                        </a:lnTo>
                        <a:lnTo>
                          <a:pt x="8" y="54"/>
                        </a:lnTo>
                        <a:lnTo>
                          <a:pt x="13" y="46"/>
                        </a:lnTo>
                        <a:lnTo>
                          <a:pt x="18" y="39"/>
                        </a:lnTo>
                        <a:lnTo>
                          <a:pt x="19" y="31"/>
                        </a:lnTo>
                        <a:lnTo>
                          <a:pt x="18" y="24"/>
                        </a:lnTo>
                        <a:lnTo>
                          <a:pt x="21" y="21"/>
                        </a:lnTo>
                        <a:lnTo>
                          <a:pt x="24" y="18"/>
                        </a:lnTo>
                        <a:lnTo>
                          <a:pt x="19" y="12"/>
                        </a:lnTo>
                        <a:lnTo>
                          <a:pt x="3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43" name="Freeform 23">
                    <a:extLst>
                      <a:ext uri="{FF2B5EF4-FFF2-40B4-BE49-F238E27FC236}">
                        <a16:creationId xmlns:a16="http://schemas.microsoft.com/office/drawing/2014/main" id="{60A03107-8960-4670-8D51-384A4E68404F}"/>
                      </a:ext>
                    </a:extLst>
                  </p:cNvPr>
                  <p:cNvSpPr>
                    <a:spLocks/>
                  </p:cNvSpPr>
                  <p:nvPr/>
                </p:nvSpPr>
                <p:spPr bwMode="auto">
                  <a:xfrm>
                    <a:off x="4791" y="2170"/>
                    <a:ext cx="152" cy="136"/>
                  </a:xfrm>
                  <a:custGeom>
                    <a:avLst/>
                    <a:gdLst>
                      <a:gd name="T0" fmla="*/ 0 w 152"/>
                      <a:gd name="T1" fmla="*/ 45 h 136"/>
                      <a:gd name="T2" fmla="*/ 31 w 152"/>
                      <a:gd name="T3" fmla="*/ 24 h 136"/>
                      <a:gd name="T4" fmla="*/ 47 w 152"/>
                      <a:gd name="T5" fmla="*/ 15 h 136"/>
                      <a:gd name="T6" fmla="*/ 55 w 152"/>
                      <a:gd name="T7" fmla="*/ 8 h 136"/>
                      <a:gd name="T8" fmla="*/ 80 w 152"/>
                      <a:gd name="T9" fmla="*/ 0 h 136"/>
                      <a:gd name="T10" fmla="*/ 93 w 152"/>
                      <a:gd name="T11" fmla="*/ 17 h 136"/>
                      <a:gd name="T12" fmla="*/ 106 w 152"/>
                      <a:gd name="T13" fmla="*/ 9 h 136"/>
                      <a:gd name="T14" fmla="*/ 110 w 152"/>
                      <a:gd name="T15" fmla="*/ 5 h 136"/>
                      <a:gd name="T16" fmla="*/ 122 w 152"/>
                      <a:gd name="T17" fmla="*/ 0 h 136"/>
                      <a:gd name="T18" fmla="*/ 128 w 152"/>
                      <a:gd name="T19" fmla="*/ 0 h 136"/>
                      <a:gd name="T20" fmla="*/ 130 w 152"/>
                      <a:gd name="T21" fmla="*/ 6 h 136"/>
                      <a:gd name="T22" fmla="*/ 130 w 152"/>
                      <a:gd name="T23" fmla="*/ 11 h 136"/>
                      <a:gd name="T24" fmla="*/ 123 w 152"/>
                      <a:gd name="T25" fmla="*/ 18 h 136"/>
                      <a:gd name="T26" fmla="*/ 123 w 152"/>
                      <a:gd name="T27" fmla="*/ 23 h 136"/>
                      <a:gd name="T28" fmla="*/ 141 w 152"/>
                      <a:gd name="T29" fmla="*/ 42 h 136"/>
                      <a:gd name="T30" fmla="*/ 145 w 152"/>
                      <a:gd name="T31" fmla="*/ 54 h 136"/>
                      <a:gd name="T32" fmla="*/ 149 w 152"/>
                      <a:gd name="T33" fmla="*/ 54 h 136"/>
                      <a:gd name="T34" fmla="*/ 151 w 152"/>
                      <a:gd name="T35" fmla="*/ 60 h 136"/>
                      <a:gd name="T36" fmla="*/ 145 w 152"/>
                      <a:gd name="T37" fmla="*/ 66 h 136"/>
                      <a:gd name="T38" fmla="*/ 140 w 152"/>
                      <a:gd name="T39" fmla="*/ 63 h 136"/>
                      <a:gd name="T40" fmla="*/ 128 w 152"/>
                      <a:gd name="T41" fmla="*/ 68 h 136"/>
                      <a:gd name="T42" fmla="*/ 130 w 152"/>
                      <a:gd name="T43" fmla="*/ 80 h 136"/>
                      <a:gd name="T44" fmla="*/ 117 w 152"/>
                      <a:gd name="T45" fmla="*/ 87 h 136"/>
                      <a:gd name="T46" fmla="*/ 117 w 152"/>
                      <a:gd name="T47" fmla="*/ 107 h 136"/>
                      <a:gd name="T48" fmla="*/ 117 w 152"/>
                      <a:gd name="T49" fmla="*/ 120 h 136"/>
                      <a:gd name="T50" fmla="*/ 110 w 152"/>
                      <a:gd name="T51" fmla="*/ 126 h 136"/>
                      <a:gd name="T52" fmla="*/ 106 w 152"/>
                      <a:gd name="T53" fmla="*/ 135 h 136"/>
                      <a:gd name="T54" fmla="*/ 99 w 152"/>
                      <a:gd name="T55" fmla="*/ 134 h 136"/>
                      <a:gd name="T56" fmla="*/ 89 w 152"/>
                      <a:gd name="T57" fmla="*/ 129 h 136"/>
                      <a:gd name="T58" fmla="*/ 81 w 152"/>
                      <a:gd name="T59" fmla="*/ 125 h 136"/>
                      <a:gd name="T60" fmla="*/ 75 w 152"/>
                      <a:gd name="T61" fmla="*/ 117 h 136"/>
                      <a:gd name="T62" fmla="*/ 52 w 152"/>
                      <a:gd name="T63" fmla="*/ 119 h 136"/>
                      <a:gd name="T64" fmla="*/ 32 w 152"/>
                      <a:gd name="T65" fmla="*/ 114 h 136"/>
                      <a:gd name="T66" fmla="*/ 19 w 152"/>
                      <a:gd name="T67" fmla="*/ 102 h 136"/>
                      <a:gd name="T68" fmla="*/ 11 w 152"/>
                      <a:gd name="T69" fmla="*/ 93 h 136"/>
                      <a:gd name="T70" fmla="*/ 5 w 152"/>
                      <a:gd name="T71" fmla="*/ 86 h 136"/>
                      <a:gd name="T72" fmla="*/ 5 w 152"/>
                      <a:gd name="T73" fmla="*/ 71 h 136"/>
                      <a:gd name="T74" fmla="*/ 0 w 152"/>
                      <a:gd name="T75" fmla="*/ 4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36">
                        <a:moveTo>
                          <a:pt x="0" y="45"/>
                        </a:moveTo>
                        <a:lnTo>
                          <a:pt x="31" y="24"/>
                        </a:lnTo>
                        <a:lnTo>
                          <a:pt x="47" y="15"/>
                        </a:lnTo>
                        <a:lnTo>
                          <a:pt x="55" y="8"/>
                        </a:lnTo>
                        <a:lnTo>
                          <a:pt x="80" y="0"/>
                        </a:lnTo>
                        <a:lnTo>
                          <a:pt x="93" y="17"/>
                        </a:lnTo>
                        <a:lnTo>
                          <a:pt x="106" y="9"/>
                        </a:lnTo>
                        <a:lnTo>
                          <a:pt x="110" y="5"/>
                        </a:lnTo>
                        <a:lnTo>
                          <a:pt x="122" y="0"/>
                        </a:lnTo>
                        <a:lnTo>
                          <a:pt x="128" y="0"/>
                        </a:lnTo>
                        <a:lnTo>
                          <a:pt x="130" y="6"/>
                        </a:lnTo>
                        <a:lnTo>
                          <a:pt x="130" y="11"/>
                        </a:lnTo>
                        <a:lnTo>
                          <a:pt x="123" y="18"/>
                        </a:lnTo>
                        <a:lnTo>
                          <a:pt x="123" y="23"/>
                        </a:lnTo>
                        <a:lnTo>
                          <a:pt x="141" y="42"/>
                        </a:lnTo>
                        <a:lnTo>
                          <a:pt x="145" y="54"/>
                        </a:lnTo>
                        <a:lnTo>
                          <a:pt x="149" y="54"/>
                        </a:lnTo>
                        <a:lnTo>
                          <a:pt x="151" y="60"/>
                        </a:lnTo>
                        <a:lnTo>
                          <a:pt x="145" y="66"/>
                        </a:lnTo>
                        <a:lnTo>
                          <a:pt x="140" y="63"/>
                        </a:lnTo>
                        <a:lnTo>
                          <a:pt x="128" y="68"/>
                        </a:lnTo>
                        <a:lnTo>
                          <a:pt x="130" y="80"/>
                        </a:lnTo>
                        <a:lnTo>
                          <a:pt x="117" y="87"/>
                        </a:lnTo>
                        <a:lnTo>
                          <a:pt x="117" y="107"/>
                        </a:lnTo>
                        <a:lnTo>
                          <a:pt x="117" y="120"/>
                        </a:lnTo>
                        <a:lnTo>
                          <a:pt x="110" y="126"/>
                        </a:lnTo>
                        <a:lnTo>
                          <a:pt x="106" y="135"/>
                        </a:lnTo>
                        <a:lnTo>
                          <a:pt x="99" y="134"/>
                        </a:lnTo>
                        <a:lnTo>
                          <a:pt x="89" y="129"/>
                        </a:lnTo>
                        <a:lnTo>
                          <a:pt x="81" y="125"/>
                        </a:lnTo>
                        <a:lnTo>
                          <a:pt x="75" y="117"/>
                        </a:lnTo>
                        <a:lnTo>
                          <a:pt x="52" y="119"/>
                        </a:lnTo>
                        <a:lnTo>
                          <a:pt x="32" y="114"/>
                        </a:lnTo>
                        <a:lnTo>
                          <a:pt x="19" y="102"/>
                        </a:lnTo>
                        <a:lnTo>
                          <a:pt x="11" y="93"/>
                        </a:lnTo>
                        <a:lnTo>
                          <a:pt x="5" y="86"/>
                        </a:lnTo>
                        <a:lnTo>
                          <a:pt x="5" y="7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44" name="Freeform 24">
                    <a:extLst>
                      <a:ext uri="{FF2B5EF4-FFF2-40B4-BE49-F238E27FC236}">
                        <a16:creationId xmlns:a16="http://schemas.microsoft.com/office/drawing/2014/main" id="{AD36F383-1744-4311-BC4B-9EF9B0C15D2C}"/>
                      </a:ext>
                    </a:extLst>
                  </p:cNvPr>
                  <p:cNvSpPr>
                    <a:spLocks/>
                  </p:cNvSpPr>
                  <p:nvPr/>
                </p:nvSpPr>
                <p:spPr bwMode="auto">
                  <a:xfrm>
                    <a:off x="5112" y="2247"/>
                    <a:ext cx="291" cy="127"/>
                  </a:xfrm>
                  <a:custGeom>
                    <a:avLst/>
                    <a:gdLst>
                      <a:gd name="T0" fmla="*/ 26 w 291"/>
                      <a:gd name="T1" fmla="*/ 2 h 127"/>
                      <a:gd name="T2" fmla="*/ 57 w 291"/>
                      <a:gd name="T3" fmla="*/ 21 h 127"/>
                      <a:gd name="T4" fmla="*/ 62 w 291"/>
                      <a:gd name="T5" fmla="*/ 30 h 127"/>
                      <a:gd name="T6" fmla="*/ 80 w 291"/>
                      <a:gd name="T7" fmla="*/ 26 h 127"/>
                      <a:gd name="T8" fmla="*/ 90 w 291"/>
                      <a:gd name="T9" fmla="*/ 29 h 127"/>
                      <a:gd name="T10" fmla="*/ 101 w 291"/>
                      <a:gd name="T11" fmla="*/ 21 h 127"/>
                      <a:gd name="T12" fmla="*/ 117 w 291"/>
                      <a:gd name="T13" fmla="*/ 17 h 127"/>
                      <a:gd name="T14" fmla="*/ 155 w 291"/>
                      <a:gd name="T15" fmla="*/ 26 h 127"/>
                      <a:gd name="T16" fmla="*/ 178 w 291"/>
                      <a:gd name="T17" fmla="*/ 36 h 127"/>
                      <a:gd name="T18" fmla="*/ 196 w 291"/>
                      <a:gd name="T19" fmla="*/ 44 h 127"/>
                      <a:gd name="T20" fmla="*/ 226 w 291"/>
                      <a:gd name="T21" fmla="*/ 60 h 127"/>
                      <a:gd name="T22" fmla="*/ 230 w 291"/>
                      <a:gd name="T23" fmla="*/ 69 h 127"/>
                      <a:gd name="T24" fmla="*/ 244 w 291"/>
                      <a:gd name="T25" fmla="*/ 77 h 127"/>
                      <a:gd name="T26" fmla="*/ 256 w 291"/>
                      <a:gd name="T27" fmla="*/ 80 h 127"/>
                      <a:gd name="T28" fmla="*/ 269 w 291"/>
                      <a:gd name="T29" fmla="*/ 95 h 127"/>
                      <a:gd name="T30" fmla="*/ 279 w 291"/>
                      <a:gd name="T31" fmla="*/ 104 h 127"/>
                      <a:gd name="T32" fmla="*/ 280 w 291"/>
                      <a:gd name="T33" fmla="*/ 126 h 127"/>
                      <a:gd name="T34" fmla="*/ 267 w 291"/>
                      <a:gd name="T35" fmla="*/ 126 h 127"/>
                      <a:gd name="T36" fmla="*/ 259 w 291"/>
                      <a:gd name="T37" fmla="*/ 122 h 127"/>
                      <a:gd name="T38" fmla="*/ 230 w 291"/>
                      <a:gd name="T39" fmla="*/ 99 h 127"/>
                      <a:gd name="T40" fmla="*/ 200 w 291"/>
                      <a:gd name="T41" fmla="*/ 99 h 127"/>
                      <a:gd name="T42" fmla="*/ 191 w 291"/>
                      <a:gd name="T43" fmla="*/ 107 h 127"/>
                      <a:gd name="T44" fmla="*/ 182 w 291"/>
                      <a:gd name="T45" fmla="*/ 111 h 127"/>
                      <a:gd name="T46" fmla="*/ 165 w 291"/>
                      <a:gd name="T47" fmla="*/ 117 h 127"/>
                      <a:gd name="T48" fmla="*/ 148 w 291"/>
                      <a:gd name="T49" fmla="*/ 114 h 127"/>
                      <a:gd name="T50" fmla="*/ 134 w 291"/>
                      <a:gd name="T51" fmla="*/ 114 h 127"/>
                      <a:gd name="T52" fmla="*/ 116 w 291"/>
                      <a:gd name="T53" fmla="*/ 86 h 127"/>
                      <a:gd name="T54" fmla="*/ 94 w 291"/>
                      <a:gd name="T55" fmla="*/ 60 h 127"/>
                      <a:gd name="T56" fmla="*/ 68 w 291"/>
                      <a:gd name="T57" fmla="*/ 51 h 127"/>
                      <a:gd name="T58" fmla="*/ 44 w 291"/>
                      <a:gd name="T59" fmla="*/ 50 h 127"/>
                      <a:gd name="T60" fmla="*/ 20 w 291"/>
                      <a:gd name="T61" fmla="*/ 41 h 127"/>
                      <a:gd name="T62" fmla="*/ 21 w 291"/>
                      <a:gd name="T63"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127">
                        <a:moveTo>
                          <a:pt x="0" y="0"/>
                        </a:moveTo>
                        <a:lnTo>
                          <a:pt x="26" y="2"/>
                        </a:lnTo>
                        <a:lnTo>
                          <a:pt x="47" y="3"/>
                        </a:lnTo>
                        <a:lnTo>
                          <a:pt x="57" y="21"/>
                        </a:lnTo>
                        <a:lnTo>
                          <a:pt x="59" y="27"/>
                        </a:lnTo>
                        <a:lnTo>
                          <a:pt x="62" y="30"/>
                        </a:lnTo>
                        <a:lnTo>
                          <a:pt x="68" y="26"/>
                        </a:lnTo>
                        <a:lnTo>
                          <a:pt x="80" y="26"/>
                        </a:lnTo>
                        <a:lnTo>
                          <a:pt x="86" y="30"/>
                        </a:lnTo>
                        <a:lnTo>
                          <a:pt x="90" y="29"/>
                        </a:lnTo>
                        <a:lnTo>
                          <a:pt x="99" y="21"/>
                        </a:lnTo>
                        <a:lnTo>
                          <a:pt x="101" y="21"/>
                        </a:lnTo>
                        <a:lnTo>
                          <a:pt x="109" y="17"/>
                        </a:lnTo>
                        <a:lnTo>
                          <a:pt x="117" y="17"/>
                        </a:lnTo>
                        <a:lnTo>
                          <a:pt x="143" y="26"/>
                        </a:lnTo>
                        <a:lnTo>
                          <a:pt x="155" y="26"/>
                        </a:lnTo>
                        <a:lnTo>
                          <a:pt x="166" y="33"/>
                        </a:lnTo>
                        <a:lnTo>
                          <a:pt x="178" y="36"/>
                        </a:lnTo>
                        <a:lnTo>
                          <a:pt x="187" y="42"/>
                        </a:lnTo>
                        <a:lnTo>
                          <a:pt x="196" y="44"/>
                        </a:lnTo>
                        <a:lnTo>
                          <a:pt x="217" y="50"/>
                        </a:lnTo>
                        <a:lnTo>
                          <a:pt x="226" y="60"/>
                        </a:lnTo>
                        <a:lnTo>
                          <a:pt x="231" y="66"/>
                        </a:lnTo>
                        <a:lnTo>
                          <a:pt x="230" y="69"/>
                        </a:lnTo>
                        <a:lnTo>
                          <a:pt x="238" y="75"/>
                        </a:lnTo>
                        <a:lnTo>
                          <a:pt x="244" y="77"/>
                        </a:lnTo>
                        <a:lnTo>
                          <a:pt x="248" y="78"/>
                        </a:lnTo>
                        <a:lnTo>
                          <a:pt x="256" y="80"/>
                        </a:lnTo>
                        <a:lnTo>
                          <a:pt x="269" y="89"/>
                        </a:lnTo>
                        <a:lnTo>
                          <a:pt x="269" y="95"/>
                        </a:lnTo>
                        <a:lnTo>
                          <a:pt x="277" y="101"/>
                        </a:lnTo>
                        <a:lnTo>
                          <a:pt x="279" y="104"/>
                        </a:lnTo>
                        <a:lnTo>
                          <a:pt x="290" y="116"/>
                        </a:lnTo>
                        <a:lnTo>
                          <a:pt x="280" y="126"/>
                        </a:lnTo>
                        <a:lnTo>
                          <a:pt x="277" y="126"/>
                        </a:lnTo>
                        <a:lnTo>
                          <a:pt x="267" y="126"/>
                        </a:lnTo>
                        <a:lnTo>
                          <a:pt x="264" y="122"/>
                        </a:lnTo>
                        <a:lnTo>
                          <a:pt x="259" y="122"/>
                        </a:lnTo>
                        <a:lnTo>
                          <a:pt x="254" y="123"/>
                        </a:lnTo>
                        <a:lnTo>
                          <a:pt x="230" y="99"/>
                        </a:lnTo>
                        <a:lnTo>
                          <a:pt x="215" y="101"/>
                        </a:lnTo>
                        <a:lnTo>
                          <a:pt x="200" y="99"/>
                        </a:lnTo>
                        <a:lnTo>
                          <a:pt x="196" y="102"/>
                        </a:lnTo>
                        <a:lnTo>
                          <a:pt x="191" y="107"/>
                        </a:lnTo>
                        <a:lnTo>
                          <a:pt x="189" y="104"/>
                        </a:lnTo>
                        <a:lnTo>
                          <a:pt x="182" y="111"/>
                        </a:lnTo>
                        <a:lnTo>
                          <a:pt x="173" y="122"/>
                        </a:lnTo>
                        <a:lnTo>
                          <a:pt x="165" y="117"/>
                        </a:lnTo>
                        <a:lnTo>
                          <a:pt x="155" y="114"/>
                        </a:lnTo>
                        <a:lnTo>
                          <a:pt x="148" y="114"/>
                        </a:lnTo>
                        <a:lnTo>
                          <a:pt x="138" y="111"/>
                        </a:lnTo>
                        <a:lnTo>
                          <a:pt x="134" y="114"/>
                        </a:lnTo>
                        <a:lnTo>
                          <a:pt x="127" y="99"/>
                        </a:lnTo>
                        <a:lnTo>
                          <a:pt x="116" y="86"/>
                        </a:lnTo>
                        <a:lnTo>
                          <a:pt x="104" y="69"/>
                        </a:lnTo>
                        <a:lnTo>
                          <a:pt x="94" y="60"/>
                        </a:lnTo>
                        <a:lnTo>
                          <a:pt x="86" y="51"/>
                        </a:lnTo>
                        <a:lnTo>
                          <a:pt x="68" y="51"/>
                        </a:lnTo>
                        <a:lnTo>
                          <a:pt x="52" y="56"/>
                        </a:lnTo>
                        <a:lnTo>
                          <a:pt x="44" y="50"/>
                        </a:lnTo>
                        <a:lnTo>
                          <a:pt x="28" y="45"/>
                        </a:lnTo>
                        <a:lnTo>
                          <a:pt x="20" y="41"/>
                        </a:lnTo>
                        <a:lnTo>
                          <a:pt x="20" y="23"/>
                        </a:lnTo>
                        <a:lnTo>
                          <a:pt x="21"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45" name="Freeform 25">
                    <a:extLst>
                      <a:ext uri="{FF2B5EF4-FFF2-40B4-BE49-F238E27FC236}">
                        <a16:creationId xmlns:a16="http://schemas.microsoft.com/office/drawing/2014/main" id="{33557D53-CE5F-403D-9ED7-EA9D3B67DBBE}"/>
                      </a:ext>
                    </a:extLst>
                  </p:cNvPr>
                  <p:cNvSpPr>
                    <a:spLocks/>
                  </p:cNvSpPr>
                  <p:nvPr/>
                </p:nvSpPr>
                <p:spPr bwMode="auto">
                  <a:xfrm>
                    <a:off x="4576" y="2157"/>
                    <a:ext cx="177" cy="167"/>
                  </a:xfrm>
                  <a:custGeom>
                    <a:avLst/>
                    <a:gdLst>
                      <a:gd name="T0" fmla="*/ 0 w 177"/>
                      <a:gd name="T1" fmla="*/ 4 h 167"/>
                      <a:gd name="T2" fmla="*/ 18 w 177"/>
                      <a:gd name="T3" fmla="*/ 0 h 167"/>
                      <a:gd name="T4" fmla="*/ 39 w 177"/>
                      <a:gd name="T5" fmla="*/ 7 h 167"/>
                      <a:gd name="T6" fmla="*/ 42 w 177"/>
                      <a:gd name="T7" fmla="*/ 15 h 167"/>
                      <a:gd name="T8" fmla="*/ 42 w 177"/>
                      <a:gd name="T9" fmla="*/ 18 h 167"/>
                      <a:gd name="T10" fmla="*/ 47 w 177"/>
                      <a:gd name="T11" fmla="*/ 19 h 167"/>
                      <a:gd name="T12" fmla="*/ 47 w 177"/>
                      <a:gd name="T13" fmla="*/ 22 h 167"/>
                      <a:gd name="T14" fmla="*/ 54 w 177"/>
                      <a:gd name="T15" fmla="*/ 24 h 167"/>
                      <a:gd name="T16" fmla="*/ 54 w 177"/>
                      <a:gd name="T17" fmla="*/ 30 h 167"/>
                      <a:gd name="T18" fmla="*/ 75 w 177"/>
                      <a:gd name="T19" fmla="*/ 48 h 167"/>
                      <a:gd name="T20" fmla="*/ 78 w 177"/>
                      <a:gd name="T21" fmla="*/ 48 h 167"/>
                      <a:gd name="T22" fmla="*/ 81 w 177"/>
                      <a:gd name="T23" fmla="*/ 52 h 167"/>
                      <a:gd name="T24" fmla="*/ 85 w 177"/>
                      <a:gd name="T25" fmla="*/ 57 h 167"/>
                      <a:gd name="T26" fmla="*/ 88 w 177"/>
                      <a:gd name="T27" fmla="*/ 57 h 167"/>
                      <a:gd name="T28" fmla="*/ 103 w 177"/>
                      <a:gd name="T29" fmla="*/ 63 h 167"/>
                      <a:gd name="T30" fmla="*/ 130 w 177"/>
                      <a:gd name="T31" fmla="*/ 66 h 167"/>
                      <a:gd name="T32" fmla="*/ 132 w 177"/>
                      <a:gd name="T33" fmla="*/ 87 h 167"/>
                      <a:gd name="T34" fmla="*/ 139 w 177"/>
                      <a:gd name="T35" fmla="*/ 90 h 167"/>
                      <a:gd name="T36" fmla="*/ 137 w 177"/>
                      <a:gd name="T37" fmla="*/ 97 h 167"/>
                      <a:gd name="T38" fmla="*/ 153 w 177"/>
                      <a:gd name="T39" fmla="*/ 108 h 167"/>
                      <a:gd name="T40" fmla="*/ 168 w 177"/>
                      <a:gd name="T41" fmla="*/ 112 h 167"/>
                      <a:gd name="T42" fmla="*/ 168 w 177"/>
                      <a:gd name="T43" fmla="*/ 147 h 167"/>
                      <a:gd name="T44" fmla="*/ 176 w 177"/>
                      <a:gd name="T45" fmla="*/ 160 h 167"/>
                      <a:gd name="T46" fmla="*/ 171 w 177"/>
                      <a:gd name="T47" fmla="*/ 165 h 167"/>
                      <a:gd name="T48" fmla="*/ 161 w 177"/>
                      <a:gd name="T49" fmla="*/ 166 h 167"/>
                      <a:gd name="T50" fmla="*/ 160 w 177"/>
                      <a:gd name="T51" fmla="*/ 154 h 167"/>
                      <a:gd name="T52" fmla="*/ 143 w 177"/>
                      <a:gd name="T53" fmla="*/ 166 h 167"/>
                      <a:gd name="T54" fmla="*/ 132 w 177"/>
                      <a:gd name="T55" fmla="*/ 148 h 167"/>
                      <a:gd name="T56" fmla="*/ 125 w 177"/>
                      <a:gd name="T57" fmla="*/ 136 h 167"/>
                      <a:gd name="T58" fmla="*/ 106 w 177"/>
                      <a:gd name="T59" fmla="*/ 120 h 167"/>
                      <a:gd name="T60" fmla="*/ 101 w 177"/>
                      <a:gd name="T61" fmla="*/ 120 h 167"/>
                      <a:gd name="T62" fmla="*/ 83 w 177"/>
                      <a:gd name="T63" fmla="*/ 111 h 167"/>
                      <a:gd name="T64" fmla="*/ 80 w 177"/>
                      <a:gd name="T65" fmla="*/ 102 h 167"/>
                      <a:gd name="T66" fmla="*/ 80 w 177"/>
                      <a:gd name="T67" fmla="*/ 96 h 167"/>
                      <a:gd name="T68" fmla="*/ 65 w 177"/>
                      <a:gd name="T69" fmla="*/ 72 h 167"/>
                      <a:gd name="T70" fmla="*/ 59 w 177"/>
                      <a:gd name="T71" fmla="*/ 57 h 167"/>
                      <a:gd name="T72" fmla="*/ 41 w 177"/>
                      <a:gd name="T73" fmla="*/ 43 h 167"/>
                      <a:gd name="T74" fmla="*/ 16 w 177"/>
                      <a:gd name="T75" fmla="*/ 22 h 167"/>
                      <a:gd name="T76" fmla="*/ 0 w 177"/>
                      <a:gd name="T77"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67">
                        <a:moveTo>
                          <a:pt x="0" y="4"/>
                        </a:moveTo>
                        <a:lnTo>
                          <a:pt x="18" y="0"/>
                        </a:lnTo>
                        <a:lnTo>
                          <a:pt x="39" y="7"/>
                        </a:lnTo>
                        <a:lnTo>
                          <a:pt x="42" y="15"/>
                        </a:lnTo>
                        <a:lnTo>
                          <a:pt x="42" y="18"/>
                        </a:lnTo>
                        <a:lnTo>
                          <a:pt x="47" y="19"/>
                        </a:lnTo>
                        <a:lnTo>
                          <a:pt x="47" y="22"/>
                        </a:lnTo>
                        <a:lnTo>
                          <a:pt x="54" y="24"/>
                        </a:lnTo>
                        <a:lnTo>
                          <a:pt x="54" y="30"/>
                        </a:lnTo>
                        <a:lnTo>
                          <a:pt x="75" y="48"/>
                        </a:lnTo>
                        <a:lnTo>
                          <a:pt x="78" y="48"/>
                        </a:lnTo>
                        <a:lnTo>
                          <a:pt x="81" y="52"/>
                        </a:lnTo>
                        <a:lnTo>
                          <a:pt x="85" y="57"/>
                        </a:lnTo>
                        <a:lnTo>
                          <a:pt x="88" y="57"/>
                        </a:lnTo>
                        <a:lnTo>
                          <a:pt x="103" y="63"/>
                        </a:lnTo>
                        <a:lnTo>
                          <a:pt x="130" y="66"/>
                        </a:lnTo>
                        <a:lnTo>
                          <a:pt x="132" y="87"/>
                        </a:lnTo>
                        <a:lnTo>
                          <a:pt x="139" y="90"/>
                        </a:lnTo>
                        <a:lnTo>
                          <a:pt x="137" y="97"/>
                        </a:lnTo>
                        <a:lnTo>
                          <a:pt x="153" y="108"/>
                        </a:lnTo>
                        <a:lnTo>
                          <a:pt x="168" y="112"/>
                        </a:lnTo>
                        <a:lnTo>
                          <a:pt x="168" y="147"/>
                        </a:lnTo>
                        <a:lnTo>
                          <a:pt x="176" y="160"/>
                        </a:lnTo>
                        <a:lnTo>
                          <a:pt x="171" y="165"/>
                        </a:lnTo>
                        <a:lnTo>
                          <a:pt x="161" y="166"/>
                        </a:lnTo>
                        <a:lnTo>
                          <a:pt x="160" y="154"/>
                        </a:lnTo>
                        <a:lnTo>
                          <a:pt x="143" y="166"/>
                        </a:lnTo>
                        <a:lnTo>
                          <a:pt x="132" y="148"/>
                        </a:lnTo>
                        <a:lnTo>
                          <a:pt x="125" y="136"/>
                        </a:lnTo>
                        <a:lnTo>
                          <a:pt x="106" y="120"/>
                        </a:lnTo>
                        <a:lnTo>
                          <a:pt x="101" y="120"/>
                        </a:lnTo>
                        <a:lnTo>
                          <a:pt x="83" y="111"/>
                        </a:lnTo>
                        <a:lnTo>
                          <a:pt x="80" y="102"/>
                        </a:lnTo>
                        <a:lnTo>
                          <a:pt x="80" y="96"/>
                        </a:lnTo>
                        <a:lnTo>
                          <a:pt x="65" y="72"/>
                        </a:lnTo>
                        <a:lnTo>
                          <a:pt x="59" y="57"/>
                        </a:lnTo>
                        <a:lnTo>
                          <a:pt x="41" y="43"/>
                        </a:lnTo>
                        <a:lnTo>
                          <a:pt x="16" y="22"/>
                        </a:lnTo>
                        <a:lnTo>
                          <a:pt x="0" y="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46" name="Freeform 26">
                    <a:extLst>
                      <a:ext uri="{FF2B5EF4-FFF2-40B4-BE49-F238E27FC236}">
                        <a16:creationId xmlns:a16="http://schemas.microsoft.com/office/drawing/2014/main" id="{74D0AA79-3B69-4A3A-BAEE-5D144976B812}"/>
                      </a:ext>
                    </a:extLst>
                  </p:cNvPr>
                  <p:cNvSpPr>
                    <a:spLocks/>
                  </p:cNvSpPr>
                  <p:nvPr/>
                </p:nvSpPr>
                <p:spPr bwMode="auto">
                  <a:xfrm>
                    <a:off x="4888" y="1978"/>
                    <a:ext cx="170" cy="184"/>
                  </a:xfrm>
                  <a:custGeom>
                    <a:avLst/>
                    <a:gdLst>
                      <a:gd name="T0" fmla="*/ 11 w 170"/>
                      <a:gd name="T1" fmla="*/ 0 h 184"/>
                      <a:gd name="T2" fmla="*/ 26 w 170"/>
                      <a:gd name="T3" fmla="*/ 0 h 184"/>
                      <a:gd name="T4" fmla="*/ 42 w 170"/>
                      <a:gd name="T5" fmla="*/ 20 h 184"/>
                      <a:gd name="T6" fmla="*/ 39 w 170"/>
                      <a:gd name="T7" fmla="*/ 38 h 184"/>
                      <a:gd name="T8" fmla="*/ 49 w 170"/>
                      <a:gd name="T9" fmla="*/ 44 h 184"/>
                      <a:gd name="T10" fmla="*/ 54 w 170"/>
                      <a:gd name="T11" fmla="*/ 56 h 184"/>
                      <a:gd name="T12" fmla="*/ 65 w 170"/>
                      <a:gd name="T13" fmla="*/ 62 h 184"/>
                      <a:gd name="T14" fmla="*/ 78 w 170"/>
                      <a:gd name="T15" fmla="*/ 63 h 184"/>
                      <a:gd name="T16" fmla="*/ 98 w 170"/>
                      <a:gd name="T17" fmla="*/ 72 h 184"/>
                      <a:gd name="T18" fmla="*/ 111 w 170"/>
                      <a:gd name="T19" fmla="*/ 83 h 184"/>
                      <a:gd name="T20" fmla="*/ 114 w 170"/>
                      <a:gd name="T21" fmla="*/ 83 h 184"/>
                      <a:gd name="T22" fmla="*/ 130 w 170"/>
                      <a:gd name="T23" fmla="*/ 92 h 184"/>
                      <a:gd name="T24" fmla="*/ 130 w 170"/>
                      <a:gd name="T25" fmla="*/ 114 h 184"/>
                      <a:gd name="T26" fmla="*/ 135 w 170"/>
                      <a:gd name="T27" fmla="*/ 125 h 184"/>
                      <a:gd name="T28" fmla="*/ 140 w 170"/>
                      <a:gd name="T29" fmla="*/ 131 h 184"/>
                      <a:gd name="T30" fmla="*/ 146 w 170"/>
                      <a:gd name="T31" fmla="*/ 137 h 184"/>
                      <a:gd name="T32" fmla="*/ 153 w 170"/>
                      <a:gd name="T33" fmla="*/ 144 h 184"/>
                      <a:gd name="T34" fmla="*/ 156 w 170"/>
                      <a:gd name="T35" fmla="*/ 153 h 184"/>
                      <a:gd name="T36" fmla="*/ 169 w 170"/>
                      <a:gd name="T37" fmla="*/ 161 h 184"/>
                      <a:gd name="T38" fmla="*/ 167 w 170"/>
                      <a:gd name="T39" fmla="*/ 170 h 184"/>
                      <a:gd name="T40" fmla="*/ 154 w 170"/>
                      <a:gd name="T41" fmla="*/ 171 h 184"/>
                      <a:gd name="T42" fmla="*/ 150 w 170"/>
                      <a:gd name="T43" fmla="*/ 164 h 184"/>
                      <a:gd name="T44" fmla="*/ 140 w 170"/>
                      <a:gd name="T45" fmla="*/ 164 h 184"/>
                      <a:gd name="T46" fmla="*/ 140 w 170"/>
                      <a:gd name="T47" fmla="*/ 183 h 184"/>
                      <a:gd name="T48" fmla="*/ 132 w 170"/>
                      <a:gd name="T49" fmla="*/ 183 h 184"/>
                      <a:gd name="T50" fmla="*/ 122 w 170"/>
                      <a:gd name="T51" fmla="*/ 174 h 184"/>
                      <a:gd name="T52" fmla="*/ 115 w 170"/>
                      <a:gd name="T53" fmla="*/ 170 h 184"/>
                      <a:gd name="T54" fmla="*/ 115 w 170"/>
                      <a:gd name="T55" fmla="*/ 159 h 184"/>
                      <a:gd name="T56" fmla="*/ 101 w 170"/>
                      <a:gd name="T57" fmla="*/ 159 h 184"/>
                      <a:gd name="T58" fmla="*/ 96 w 170"/>
                      <a:gd name="T59" fmla="*/ 170 h 184"/>
                      <a:gd name="T60" fmla="*/ 91 w 170"/>
                      <a:gd name="T61" fmla="*/ 159 h 184"/>
                      <a:gd name="T62" fmla="*/ 89 w 170"/>
                      <a:gd name="T63" fmla="*/ 149 h 184"/>
                      <a:gd name="T64" fmla="*/ 107 w 170"/>
                      <a:gd name="T65" fmla="*/ 144 h 184"/>
                      <a:gd name="T66" fmla="*/ 117 w 170"/>
                      <a:gd name="T67" fmla="*/ 147 h 184"/>
                      <a:gd name="T68" fmla="*/ 119 w 170"/>
                      <a:gd name="T69" fmla="*/ 129 h 184"/>
                      <a:gd name="T70" fmla="*/ 109 w 170"/>
                      <a:gd name="T71" fmla="*/ 123 h 184"/>
                      <a:gd name="T72" fmla="*/ 102 w 170"/>
                      <a:gd name="T73" fmla="*/ 108 h 184"/>
                      <a:gd name="T74" fmla="*/ 98 w 170"/>
                      <a:gd name="T75" fmla="*/ 90 h 184"/>
                      <a:gd name="T76" fmla="*/ 80 w 170"/>
                      <a:gd name="T77" fmla="*/ 84 h 184"/>
                      <a:gd name="T78" fmla="*/ 72 w 170"/>
                      <a:gd name="T79" fmla="*/ 77 h 184"/>
                      <a:gd name="T80" fmla="*/ 57 w 170"/>
                      <a:gd name="T81" fmla="*/ 72 h 184"/>
                      <a:gd name="T82" fmla="*/ 65 w 170"/>
                      <a:gd name="T83" fmla="*/ 89 h 184"/>
                      <a:gd name="T84" fmla="*/ 49 w 170"/>
                      <a:gd name="T85" fmla="*/ 96 h 184"/>
                      <a:gd name="T86" fmla="*/ 39 w 170"/>
                      <a:gd name="T87" fmla="*/ 78 h 184"/>
                      <a:gd name="T88" fmla="*/ 31 w 170"/>
                      <a:gd name="T89" fmla="*/ 74 h 184"/>
                      <a:gd name="T90" fmla="*/ 31 w 170"/>
                      <a:gd name="T91" fmla="*/ 63 h 184"/>
                      <a:gd name="T92" fmla="*/ 20 w 170"/>
                      <a:gd name="T93" fmla="*/ 51 h 184"/>
                      <a:gd name="T94" fmla="*/ 7 w 170"/>
                      <a:gd name="T95" fmla="*/ 44 h 184"/>
                      <a:gd name="T96" fmla="*/ 0 w 170"/>
                      <a:gd name="T97" fmla="*/ 36 h 184"/>
                      <a:gd name="T98" fmla="*/ 3 w 170"/>
                      <a:gd name="T99" fmla="*/ 30 h 184"/>
                      <a:gd name="T100" fmla="*/ 13 w 170"/>
                      <a:gd name="T101" fmla="*/ 33 h 184"/>
                      <a:gd name="T102" fmla="*/ 16 w 170"/>
                      <a:gd name="T103" fmla="*/ 26 h 184"/>
                      <a:gd name="T104" fmla="*/ 13 w 170"/>
                      <a:gd name="T105" fmla="*/ 15 h 184"/>
                      <a:gd name="T106" fmla="*/ 11 w 170"/>
                      <a:gd name="T10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84">
                        <a:moveTo>
                          <a:pt x="11" y="0"/>
                        </a:moveTo>
                        <a:lnTo>
                          <a:pt x="26" y="0"/>
                        </a:lnTo>
                        <a:lnTo>
                          <a:pt x="42" y="20"/>
                        </a:lnTo>
                        <a:lnTo>
                          <a:pt x="39" y="38"/>
                        </a:lnTo>
                        <a:lnTo>
                          <a:pt x="49" y="44"/>
                        </a:lnTo>
                        <a:lnTo>
                          <a:pt x="54" y="56"/>
                        </a:lnTo>
                        <a:lnTo>
                          <a:pt x="65" y="62"/>
                        </a:lnTo>
                        <a:lnTo>
                          <a:pt x="78" y="63"/>
                        </a:lnTo>
                        <a:lnTo>
                          <a:pt x="98" y="72"/>
                        </a:lnTo>
                        <a:lnTo>
                          <a:pt x="111" y="83"/>
                        </a:lnTo>
                        <a:lnTo>
                          <a:pt x="114" y="83"/>
                        </a:lnTo>
                        <a:lnTo>
                          <a:pt x="130" y="92"/>
                        </a:lnTo>
                        <a:lnTo>
                          <a:pt x="130" y="114"/>
                        </a:lnTo>
                        <a:lnTo>
                          <a:pt x="135" y="125"/>
                        </a:lnTo>
                        <a:lnTo>
                          <a:pt x="140" y="131"/>
                        </a:lnTo>
                        <a:lnTo>
                          <a:pt x="146" y="137"/>
                        </a:lnTo>
                        <a:lnTo>
                          <a:pt x="153" y="144"/>
                        </a:lnTo>
                        <a:lnTo>
                          <a:pt x="156" y="153"/>
                        </a:lnTo>
                        <a:lnTo>
                          <a:pt x="169" y="161"/>
                        </a:lnTo>
                        <a:lnTo>
                          <a:pt x="167" y="170"/>
                        </a:lnTo>
                        <a:lnTo>
                          <a:pt x="154" y="171"/>
                        </a:lnTo>
                        <a:lnTo>
                          <a:pt x="150" y="164"/>
                        </a:lnTo>
                        <a:lnTo>
                          <a:pt x="140" y="164"/>
                        </a:lnTo>
                        <a:lnTo>
                          <a:pt x="140" y="183"/>
                        </a:lnTo>
                        <a:lnTo>
                          <a:pt x="132" y="183"/>
                        </a:lnTo>
                        <a:lnTo>
                          <a:pt x="122" y="174"/>
                        </a:lnTo>
                        <a:lnTo>
                          <a:pt x="115" y="170"/>
                        </a:lnTo>
                        <a:lnTo>
                          <a:pt x="115" y="159"/>
                        </a:lnTo>
                        <a:lnTo>
                          <a:pt x="101" y="159"/>
                        </a:lnTo>
                        <a:lnTo>
                          <a:pt x="96" y="170"/>
                        </a:lnTo>
                        <a:lnTo>
                          <a:pt x="91" y="159"/>
                        </a:lnTo>
                        <a:lnTo>
                          <a:pt x="89" y="149"/>
                        </a:lnTo>
                        <a:lnTo>
                          <a:pt x="107" y="144"/>
                        </a:lnTo>
                        <a:lnTo>
                          <a:pt x="117" y="147"/>
                        </a:lnTo>
                        <a:lnTo>
                          <a:pt x="119" y="129"/>
                        </a:lnTo>
                        <a:lnTo>
                          <a:pt x="109" y="123"/>
                        </a:lnTo>
                        <a:lnTo>
                          <a:pt x="102" y="108"/>
                        </a:lnTo>
                        <a:lnTo>
                          <a:pt x="98" y="90"/>
                        </a:lnTo>
                        <a:lnTo>
                          <a:pt x="80" y="84"/>
                        </a:lnTo>
                        <a:lnTo>
                          <a:pt x="72" y="77"/>
                        </a:lnTo>
                        <a:lnTo>
                          <a:pt x="57" y="72"/>
                        </a:lnTo>
                        <a:lnTo>
                          <a:pt x="65" y="89"/>
                        </a:lnTo>
                        <a:lnTo>
                          <a:pt x="49" y="96"/>
                        </a:lnTo>
                        <a:lnTo>
                          <a:pt x="39" y="78"/>
                        </a:lnTo>
                        <a:lnTo>
                          <a:pt x="31" y="74"/>
                        </a:lnTo>
                        <a:lnTo>
                          <a:pt x="31" y="63"/>
                        </a:lnTo>
                        <a:lnTo>
                          <a:pt x="20" y="51"/>
                        </a:lnTo>
                        <a:lnTo>
                          <a:pt x="7" y="44"/>
                        </a:lnTo>
                        <a:lnTo>
                          <a:pt x="0" y="36"/>
                        </a:lnTo>
                        <a:lnTo>
                          <a:pt x="3" y="30"/>
                        </a:lnTo>
                        <a:lnTo>
                          <a:pt x="13" y="33"/>
                        </a:lnTo>
                        <a:lnTo>
                          <a:pt x="16" y="26"/>
                        </a:lnTo>
                        <a:lnTo>
                          <a:pt x="13" y="15"/>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47" name="Freeform 27">
                    <a:extLst>
                      <a:ext uri="{FF2B5EF4-FFF2-40B4-BE49-F238E27FC236}">
                        <a16:creationId xmlns:a16="http://schemas.microsoft.com/office/drawing/2014/main" id="{3DD4A7E3-36BA-437A-9300-A3994D16834C}"/>
                      </a:ext>
                    </a:extLst>
                  </p:cNvPr>
                  <p:cNvSpPr>
                    <a:spLocks/>
                  </p:cNvSpPr>
                  <p:nvPr/>
                </p:nvSpPr>
                <p:spPr bwMode="auto">
                  <a:xfrm>
                    <a:off x="4849" y="1668"/>
                    <a:ext cx="127" cy="155"/>
                  </a:xfrm>
                  <a:custGeom>
                    <a:avLst/>
                    <a:gdLst>
                      <a:gd name="T0" fmla="*/ 26 w 127"/>
                      <a:gd name="T1" fmla="*/ 0 h 155"/>
                      <a:gd name="T2" fmla="*/ 51 w 127"/>
                      <a:gd name="T3" fmla="*/ 10 h 155"/>
                      <a:gd name="T4" fmla="*/ 65 w 127"/>
                      <a:gd name="T5" fmla="*/ 19 h 155"/>
                      <a:gd name="T6" fmla="*/ 75 w 127"/>
                      <a:gd name="T7" fmla="*/ 33 h 155"/>
                      <a:gd name="T8" fmla="*/ 83 w 127"/>
                      <a:gd name="T9" fmla="*/ 33 h 155"/>
                      <a:gd name="T10" fmla="*/ 82 w 127"/>
                      <a:gd name="T11" fmla="*/ 42 h 155"/>
                      <a:gd name="T12" fmla="*/ 92 w 127"/>
                      <a:gd name="T13" fmla="*/ 48 h 155"/>
                      <a:gd name="T14" fmla="*/ 98 w 127"/>
                      <a:gd name="T15" fmla="*/ 57 h 155"/>
                      <a:gd name="T16" fmla="*/ 115 w 127"/>
                      <a:gd name="T17" fmla="*/ 75 h 155"/>
                      <a:gd name="T18" fmla="*/ 126 w 127"/>
                      <a:gd name="T19" fmla="*/ 96 h 155"/>
                      <a:gd name="T20" fmla="*/ 105 w 127"/>
                      <a:gd name="T21" fmla="*/ 94 h 155"/>
                      <a:gd name="T22" fmla="*/ 88 w 127"/>
                      <a:gd name="T23" fmla="*/ 91 h 155"/>
                      <a:gd name="T24" fmla="*/ 100 w 127"/>
                      <a:gd name="T25" fmla="*/ 106 h 155"/>
                      <a:gd name="T26" fmla="*/ 100 w 127"/>
                      <a:gd name="T27" fmla="*/ 115 h 155"/>
                      <a:gd name="T28" fmla="*/ 100 w 127"/>
                      <a:gd name="T29" fmla="*/ 124 h 155"/>
                      <a:gd name="T30" fmla="*/ 93 w 127"/>
                      <a:gd name="T31" fmla="*/ 120 h 155"/>
                      <a:gd name="T32" fmla="*/ 85 w 127"/>
                      <a:gd name="T33" fmla="*/ 112 h 155"/>
                      <a:gd name="T34" fmla="*/ 70 w 127"/>
                      <a:gd name="T35" fmla="*/ 103 h 155"/>
                      <a:gd name="T36" fmla="*/ 62 w 127"/>
                      <a:gd name="T37" fmla="*/ 99 h 155"/>
                      <a:gd name="T38" fmla="*/ 49 w 127"/>
                      <a:gd name="T39" fmla="*/ 103 h 155"/>
                      <a:gd name="T40" fmla="*/ 41 w 127"/>
                      <a:gd name="T41" fmla="*/ 106 h 155"/>
                      <a:gd name="T42" fmla="*/ 46 w 127"/>
                      <a:gd name="T43" fmla="*/ 114 h 155"/>
                      <a:gd name="T44" fmla="*/ 59 w 127"/>
                      <a:gd name="T45" fmla="*/ 120 h 155"/>
                      <a:gd name="T46" fmla="*/ 72 w 127"/>
                      <a:gd name="T47" fmla="*/ 126 h 155"/>
                      <a:gd name="T48" fmla="*/ 77 w 127"/>
                      <a:gd name="T49" fmla="*/ 136 h 155"/>
                      <a:gd name="T50" fmla="*/ 75 w 127"/>
                      <a:gd name="T51" fmla="*/ 150 h 155"/>
                      <a:gd name="T52" fmla="*/ 75 w 127"/>
                      <a:gd name="T53" fmla="*/ 154 h 155"/>
                      <a:gd name="T54" fmla="*/ 70 w 127"/>
                      <a:gd name="T55" fmla="*/ 154 h 155"/>
                      <a:gd name="T56" fmla="*/ 62 w 127"/>
                      <a:gd name="T57" fmla="*/ 150 h 155"/>
                      <a:gd name="T58" fmla="*/ 59 w 127"/>
                      <a:gd name="T59" fmla="*/ 148 h 155"/>
                      <a:gd name="T60" fmla="*/ 54 w 127"/>
                      <a:gd name="T61" fmla="*/ 145 h 155"/>
                      <a:gd name="T62" fmla="*/ 49 w 127"/>
                      <a:gd name="T63" fmla="*/ 153 h 155"/>
                      <a:gd name="T64" fmla="*/ 41 w 127"/>
                      <a:gd name="T65" fmla="*/ 154 h 155"/>
                      <a:gd name="T66" fmla="*/ 34 w 127"/>
                      <a:gd name="T67" fmla="*/ 148 h 155"/>
                      <a:gd name="T68" fmla="*/ 34 w 127"/>
                      <a:gd name="T69" fmla="*/ 135 h 155"/>
                      <a:gd name="T70" fmla="*/ 33 w 127"/>
                      <a:gd name="T71" fmla="*/ 127 h 155"/>
                      <a:gd name="T72" fmla="*/ 25 w 127"/>
                      <a:gd name="T73" fmla="*/ 123 h 155"/>
                      <a:gd name="T74" fmla="*/ 16 w 127"/>
                      <a:gd name="T75" fmla="*/ 130 h 155"/>
                      <a:gd name="T76" fmla="*/ 3 w 127"/>
                      <a:gd name="T77" fmla="*/ 130 h 155"/>
                      <a:gd name="T78" fmla="*/ 0 w 127"/>
                      <a:gd name="T79" fmla="*/ 124 h 155"/>
                      <a:gd name="T80" fmla="*/ 3 w 127"/>
                      <a:gd name="T81" fmla="*/ 109 h 155"/>
                      <a:gd name="T82" fmla="*/ 13 w 127"/>
                      <a:gd name="T83" fmla="*/ 100 h 155"/>
                      <a:gd name="T84" fmla="*/ 11 w 127"/>
                      <a:gd name="T85" fmla="*/ 76 h 155"/>
                      <a:gd name="T86" fmla="*/ 11 w 127"/>
                      <a:gd name="T87" fmla="*/ 70 h 155"/>
                      <a:gd name="T88" fmla="*/ 21 w 127"/>
                      <a:gd name="T89" fmla="*/ 69 h 155"/>
                      <a:gd name="T90" fmla="*/ 29 w 127"/>
                      <a:gd name="T91" fmla="*/ 75 h 155"/>
                      <a:gd name="T92" fmla="*/ 44 w 127"/>
                      <a:gd name="T93" fmla="*/ 78 h 155"/>
                      <a:gd name="T94" fmla="*/ 44 w 127"/>
                      <a:gd name="T95" fmla="*/ 67 h 155"/>
                      <a:gd name="T96" fmla="*/ 38 w 127"/>
                      <a:gd name="T97" fmla="*/ 61 h 155"/>
                      <a:gd name="T98" fmla="*/ 34 w 127"/>
                      <a:gd name="T99" fmla="*/ 57 h 155"/>
                      <a:gd name="T100" fmla="*/ 39 w 127"/>
                      <a:gd name="T101" fmla="*/ 57 h 155"/>
                      <a:gd name="T102" fmla="*/ 43 w 127"/>
                      <a:gd name="T103" fmla="*/ 57 h 155"/>
                      <a:gd name="T104" fmla="*/ 46 w 127"/>
                      <a:gd name="T105" fmla="*/ 57 h 155"/>
                      <a:gd name="T106" fmla="*/ 49 w 127"/>
                      <a:gd name="T107" fmla="*/ 57 h 155"/>
                      <a:gd name="T108" fmla="*/ 54 w 127"/>
                      <a:gd name="T109" fmla="*/ 52 h 155"/>
                      <a:gd name="T110" fmla="*/ 52 w 127"/>
                      <a:gd name="T111" fmla="*/ 48 h 155"/>
                      <a:gd name="T112" fmla="*/ 47 w 127"/>
                      <a:gd name="T113" fmla="*/ 37 h 155"/>
                      <a:gd name="T114" fmla="*/ 38 w 127"/>
                      <a:gd name="T115" fmla="*/ 27 h 155"/>
                      <a:gd name="T116" fmla="*/ 25 w 127"/>
                      <a:gd name="T117" fmla="*/ 21 h 155"/>
                      <a:gd name="T118" fmla="*/ 20 w 127"/>
                      <a:gd name="T119" fmla="*/ 15 h 155"/>
                      <a:gd name="T120" fmla="*/ 26 w 127"/>
                      <a:gd name="T1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55">
                        <a:moveTo>
                          <a:pt x="26" y="0"/>
                        </a:moveTo>
                        <a:lnTo>
                          <a:pt x="51" y="10"/>
                        </a:lnTo>
                        <a:lnTo>
                          <a:pt x="65" y="19"/>
                        </a:lnTo>
                        <a:lnTo>
                          <a:pt x="75" y="33"/>
                        </a:lnTo>
                        <a:lnTo>
                          <a:pt x="83" y="33"/>
                        </a:lnTo>
                        <a:lnTo>
                          <a:pt x="82" y="42"/>
                        </a:lnTo>
                        <a:lnTo>
                          <a:pt x="92" y="48"/>
                        </a:lnTo>
                        <a:lnTo>
                          <a:pt x="98" y="57"/>
                        </a:lnTo>
                        <a:lnTo>
                          <a:pt x="115" y="75"/>
                        </a:lnTo>
                        <a:lnTo>
                          <a:pt x="126" y="96"/>
                        </a:lnTo>
                        <a:lnTo>
                          <a:pt x="105" y="94"/>
                        </a:lnTo>
                        <a:lnTo>
                          <a:pt x="88" y="91"/>
                        </a:lnTo>
                        <a:lnTo>
                          <a:pt x="100" y="106"/>
                        </a:lnTo>
                        <a:lnTo>
                          <a:pt x="100" y="115"/>
                        </a:lnTo>
                        <a:lnTo>
                          <a:pt x="100" y="124"/>
                        </a:lnTo>
                        <a:lnTo>
                          <a:pt x="93" y="120"/>
                        </a:lnTo>
                        <a:lnTo>
                          <a:pt x="85" y="112"/>
                        </a:lnTo>
                        <a:lnTo>
                          <a:pt x="70" y="103"/>
                        </a:lnTo>
                        <a:lnTo>
                          <a:pt x="62" y="99"/>
                        </a:lnTo>
                        <a:lnTo>
                          <a:pt x="49" y="103"/>
                        </a:lnTo>
                        <a:lnTo>
                          <a:pt x="41" y="106"/>
                        </a:lnTo>
                        <a:lnTo>
                          <a:pt x="46" y="114"/>
                        </a:lnTo>
                        <a:lnTo>
                          <a:pt x="59" y="120"/>
                        </a:lnTo>
                        <a:lnTo>
                          <a:pt x="72" y="126"/>
                        </a:lnTo>
                        <a:lnTo>
                          <a:pt x="77" y="136"/>
                        </a:lnTo>
                        <a:lnTo>
                          <a:pt x="75" y="150"/>
                        </a:lnTo>
                        <a:lnTo>
                          <a:pt x="75" y="154"/>
                        </a:lnTo>
                        <a:lnTo>
                          <a:pt x="70" y="154"/>
                        </a:lnTo>
                        <a:lnTo>
                          <a:pt x="62" y="150"/>
                        </a:lnTo>
                        <a:lnTo>
                          <a:pt x="59" y="148"/>
                        </a:lnTo>
                        <a:lnTo>
                          <a:pt x="54" y="145"/>
                        </a:lnTo>
                        <a:lnTo>
                          <a:pt x="49" y="153"/>
                        </a:lnTo>
                        <a:lnTo>
                          <a:pt x="41" y="154"/>
                        </a:lnTo>
                        <a:lnTo>
                          <a:pt x="34" y="148"/>
                        </a:lnTo>
                        <a:lnTo>
                          <a:pt x="34" y="135"/>
                        </a:lnTo>
                        <a:lnTo>
                          <a:pt x="33" y="127"/>
                        </a:lnTo>
                        <a:lnTo>
                          <a:pt x="25" y="123"/>
                        </a:lnTo>
                        <a:lnTo>
                          <a:pt x="16" y="130"/>
                        </a:lnTo>
                        <a:lnTo>
                          <a:pt x="3" y="130"/>
                        </a:lnTo>
                        <a:lnTo>
                          <a:pt x="0" y="124"/>
                        </a:lnTo>
                        <a:lnTo>
                          <a:pt x="3" y="109"/>
                        </a:lnTo>
                        <a:lnTo>
                          <a:pt x="13" y="100"/>
                        </a:lnTo>
                        <a:lnTo>
                          <a:pt x="11" y="76"/>
                        </a:lnTo>
                        <a:lnTo>
                          <a:pt x="11" y="70"/>
                        </a:lnTo>
                        <a:lnTo>
                          <a:pt x="21" y="69"/>
                        </a:lnTo>
                        <a:lnTo>
                          <a:pt x="29" y="75"/>
                        </a:lnTo>
                        <a:lnTo>
                          <a:pt x="44" y="78"/>
                        </a:lnTo>
                        <a:lnTo>
                          <a:pt x="44" y="67"/>
                        </a:lnTo>
                        <a:lnTo>
                          <a:pt x="38" y="61"/>
                        </a:lnTo>
                        <a:lnTo>
                          <a:pt x="34" y="57"/>
                        </a:lnTo>
                        <a:lnTo>
                          <a:pt x="39" y="57"/>
                        </a:lnTo>
                        <a:lnTo>
                          <a:pt x="43" y="57"/>
                        </a:lnTo>
                        <a:lnTo>
                          <a:pt x="46" y="57"/>
                        </a:lnTo>
                        <a:lnTo>
                          <a:pt x="49" y="57"/>
                        </a:lnTo>
                        <a:lnTo>
                          <a:pt x="54" y="52"/>
                        </a:lnTo>
                        <a:lnTo>
                          <a:pt x="52" y="48"/>
                        </a:lnTo>
                        <a:lnTo>
                          <a:pt x="47" y="37"/>
                        </a:lnTo>
                        <a:lnTo>
                          <a:pt x="38" y="27"/>
                        </a:lnTo>
                        <a:lnTo>
                          <a:pt x="25" y="21"/>
                        </a:lnTo>
                        <a:lnTo>
                          <a:pt x="20" y="15"/>
                        </a:lnTo>
                        <a:lnTo>
                          <a:pt x="26"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48" name="Freeform 28">
                    <a:extLst>
                      <a:ext uri="{FF2B5EF4-FFF2-40B4-BE49-F238E27FC236}">
                        <a16:creationId xmlns:a16="http://schemas.microsoft.com/office/drawing/2014/main" id="{4CFAD884-564F-41E9-9B9A-F52EC488CA7F}"/>
                      </a:ext>
                    </a:extLst>
                  </p:cNvPr>
                  <p:cNvSpPr>
                    <a:spLocks/>
                  </p:cNvSpPr>
                  <p:nvPr/>
                </p:nvSpPr>
                <p:spPr bwMode="auto">
                  <a:xfrm>
                    <a:off x="4706" y="1480"/>
                    <a:ext cx="138" cy="129"/>
                  </a:xfrm>
                  <a:custGeom>
                    <a:avLst/>
                    <a:gdLst>
                      <a:gd name="T0" fmla="*/ 0 w 138"/>
                      <a:gd name="T1" fmla="*/ 0 h 129"/>
                      <a:gd name="T2" fmla="*/ 13 w 138"/>
                      <a:gd name="T3" fmla="*/ 0 h 129"/>
                      <a:gd name="T4" fmla="*/ 18 w 138"/>
                      <a:gd name="T5" fmla="*/ 9 h 129"/>
                      <a:gd name="T6" fmla="*/ 36 w 138"/>
                      <a:gd name="T7" fmla="*/ 23 h 129"/>
                      <a:gd name="T8" fmla="*/ 44 w 138"/>
                      <a:gd name="T9" fmla="*/ 38 h 129"/>
                      <a:gd name="T10" fmla="*/ 57 w 138"/>
                      <a:gd name="T11" fmla="*/ 39 h 129"/>
                      <a:gd name="T12" fmla="*/ 67 w 138"/>
                      <a:gd name="T13" fmla="*/ 42 h 129"/>
                      <a:gd name="T14" fmla="*/ 75 w 138"/>
                      <a:gd name="T15" fmla="*/ 48 h 129"/>
                      <a:gd name="T16" fmla="*/ 85 w 138"/>
                      <a:gd name="T17" fmla="*/ 48 h 129"/>
                      <a:gd name="T18" fmla="*/ 96 w 138"/>
                      <a:gd name="T19" fmla="*/ 57 h 129"/>
                      <a:gd name="T20" fmla="*/ 106 w 138"/>
                      <a:gd name="T21" fmla="*/ 65 h 129"/>
                      <a:gd name="T22" fmla="*/ 117 w 138"/>
                      <a:gd name="T23" fmla="*/ 69 h 129"/>
                      <a:gd name="T24" fmla="*/ 116 w 138"/>
                      <a:gd name="T25" fmla="*/ 74 h 129"/>
                      <a:gd name="T26" fmla="*/ 109 w 138"/>
                      <a:gd name="T27" fmla="*/ 77 h 129"/>
                      <a:gd name="T28" fmla="*/ 103 w 138"/>
                      <a:gd name="T29" fmla="*/ 77 h 129"/>
                      <a:gd name="T30" fmla="*/ 99 w 138"/>
                      <a:gd name="T31" fmla="*/ 81 h 129"/>
                      <a:gd name="T32" fmla="*/ 113 w 138"/>
                      <a:gd name="T33" fmla="*/ 90 h 129"/>
                      <a:gd name="T34" fmla="*/ 122 w 138"/>
                      <a:gd name="T35" fmla="*/ 99 h 129"/>
                      <a:gd name="T36" fmla="*/ 137 w 138"/>
                      <a:gd name="T37" fmla="*/ 108 h 129"/>
                      <a:gd name="T38" fmla="*/ 127 w 138"/>
                      <a:gd name="T39" fmla="*/ 119 h 129"/>
                      <a:gd name="T40" fmla="*/ 119 w 138"/>
                      <a:gd name="T41" fmla="*/ 122 h 129"/>
                      <a:gd name="T42" fmla="*/ 121 w 138"/>
                      <a:gd name="T43" fmla="*/ 128 h 129"/>
                      <a:gd name="T44" fmla="*/ 106 w 138"/>
                      <a:gd name="T45" fmla="*/ 128 h 129"/>
                      <a:gd name="T46" fmla="*/ 101 w 138"/>
                      <a:gd name="T47" fmla="*/ 123 h 129"/>
                      <a:gd name="T48" fmla="*/ 90 w 138"/>
                      <a:gd name="T49" fmla="*/ 111 h 129"/>
                      <a:gd name="T50" fmla="*/ 82 w 138"/>
                      <a:gd name="T51" fmla="*/ 101 h 129"/>
                      <a:gd name="T52" fmla="*/ 69 w 138"/>
                      <a:gd name="T53" fmla="*/ 83 h 129"/>
                      <a:gd name="T54" fmla="*/ 54 w 138"/>
                      <a:gd name="T55" fmla="*/ 69 h 129"/>
                      <a:gd name="T56" fmla="*/ 38 w 138"/>
                      <a:gd name="T57" fmla="*/ 50 h 129"/>
                      <a:gd name="T58" fmla="*/ 28 w 138"/>
                      <a:gd name="T59" fmla="*/ 44 h 129"/>
                      <a:gd name="T60" fmla="*/ 20 w 138"/>
                      <a:gd name="T61" fmla="*/ 39 h 129"/>
                      <a:gd name="T62" fmla="*/ 16 w 138"/>
                      <a:gd name="T63" fmla="*/ 29 h 129"/>
                      <a:gd name="T64" fmla="*/ 2 w 138"/>
                      <a:gd name="T65" fmla="*/ 20 h 129"/>
                      <a:gd name="T66" fmla="*/ 2 w 138"/>
                      <a:gd name="T67" fmla="*/ 14 h 129"/>
                      <a:gd name="T68" fmla="*/ 0 w 138"/>
                      <a:gd name="T6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29">
                        <a:moveTo>
                          <a:pt x="0" y="0"/>
                        </a:moveTo>
                        <a:lnTo>
                          <a:pt x="13" y="0"/>
                        </a:lnTo>
                        <a:lnTo>
                          <a:pt x="18" y="9"/>
                        </a:lnTo>
                        <a:lnTo>
                          <a:pt x="36" y="23"/>
                        </a:lnTo>
                        <a:lnTo>
                          <a:pt x="44" y="38"/>
                        </a:lnTo>
                        <a:lnTo>
                          <a:pt x="57" y="39"/>
                        </a:lnTo>
                        <a:lnTo>
                          <a:pt x="67" y="42"/>
                        </a:lnTo>
                        <a:lnTo>
                          <a:pt x="75" y="48"/>
                        </a:lnTo>
                        <a:lnTo>
                          <a:pt x="85" y="48"/>
                        </a:lnTo>
                        <a:lnTo>
                          <a:pt x="96" y="57"/>
                        </a:lnTo>
                        <a:lnTo>
                          <a:pt x="106" y="65"/>
                        </a:lnTo>
                        <a:lnTo>
                          <a:pt x="117" y="69"/>
                        </a:lnTo>
                        <a:lnTo>
                          <a:pt x="116" y="74"/>
                        </a:lnTo>
                        <a:lnTo>
                          <a:pt x="109" y="77"/>
                        </a:lnTo>
                        <a:lnTo>
                          <a:pt x="103" y="77"/>
                        </a:lnTo>
                        <a:lnTo>
                          <a:pt x="99" y="81"/>
                        </a:lnTo>
                        <a:lnTo>
                          <a:pt x="113" y="90"/>
                        </a:lnTo>
                        <a:lnTo>
                          <a:pt x="122" y="99"/>
                        </a:lnTo>
                        <a:lnTo>
                          <a:pt x="137" y="108"/>
                        </a:lnTo>
                        <a:lnTo>
                          <a:pt x="127" y="119"/>
                        </a:lnTo>
                        <a:lnTo>
                          <a:pt x="119" y="122"/>
                        </a:lnTo>
                        <a:lnTo>
                          <a:pt x="121" y="128"/>
                        </a:lnTo>
                        <a:lnTo>
                          <a:pt x="106" y="128"/>
                        </a:lnTo>
                        <a:lnTo>
                          <a:pt x="101" y="123"/>
                        </a:lnTo>
                        <a:lnTo>
                          <a:pt x="90" y="111"/>
                        </a:lnTo>
                        <a:lnTo>
                          <a:pt x="82" y="101"/>
                        </a:lnTo>
                        <a:lnTo>
                          <a:pt x="69" y="83"/>
                        </a:lnTo>
                        <a:lnTo>
                          <a:pt x="54" y="69"/>
                        </a:lnTo>
                        <a:lnTo>
                          <a:pt x="38" y="50"/>
                        </a:lnTo>
                        <a:lnTo>
                          <a:pt x="28" y="44"/>
                        </a:lnTo>
                        <a:lnTo>
                          <a:pt x="20" y="39"/>
                        </a:lnTo>
                        <a:lnTo>
                          <a:pt x="16" y="29"/>
                        </a:lnTo>
                        <a:lnTo>
                          <a:pt x="2" y="20"/>
                        </a:lnTo>
                        <a:lnTo>
                          <a:pt x="2"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7949" name="Group 29">
                  <a:extLst>
                    <a:ext uri="{FF2B5EF4-FFF2-40B4-BE49-F238E27FC236}">
                      <a16:creationId xmlns:a16="http://schemas.microsoft.com/office/drawing/2014/main" id="{8CCA06B4-99F6-444D-A6CC-88357BFD369F}"/>
                    </a:ext>
                  </a:extLst>
                </p:cNvPr>
                <p:cNvGrpSpPr>
                  <a:grpSpLocks/>
                </p:cNvGrpSpPr>
                <p:nvPr/>
              </p:nvGrpSpPr>
              <p:grpSpPr bwMode="auto">
                <a:xfrm>
                  <a:off x="2922" y="1219"/>
                  <a:ext cx="1995" cy="2104"/>
                  <a:chOff x="2922" y="1219"/>
                  <a:chExt cx="1995" cy="2104"/>
                </a:xfrm>
              </p:grpSpPr>
              <p:sp>
                <p:nvSpPr>
                  <p:cNvPr id="337950" name="Freeform 30">
                    <a:extLst>
                      <a:ext uri="{FF2B5EF4-FFF2-40B4-BE49-F238E27FC236}">
                        <a16:creationId xmlns:a16="http://schemas.microsoft.com/office/drawing/2014/main" id="{5A4B0F9B-06EB-4FB7-802B-E638D0181267}"/>
                      </a:ext>
                    </a:extLst>
                  </p:cNvPr>
                  <p:cNvSpPr>
                    <a:spLocks/>
                  </p:cNvSpPr>
                  <p:nvPr/>
                </p:nvSpPr>
                <p:spPr bwMode="auto">
                  <a:xfrm>
                    <a:off x="2922" y="1740"/>
                    <a:ext cx="992" cy="967"/>
                  </a:xfrm>
                  <a:custGeom>
                    <a:avLst/>
                    <a:gdLst>
                      <a:gd name="T0" fmla="*/ 757 w 992"/>
                      <a:gd name="T1" fmla="*/ 156 h 967"/>
                      <a:gd name="T2" fmla="*/ 850 w 992"/>
                      <a:gd name="T3" fmla="*/ 317 h 967"/>
                      <a:gd name="T4" fmla="*/ 887 w 992"/>
                      <a:gd name="T5" fmla="*/ 357 h 967"/>
                      <a:gd name="T6" fmla="*/ 968 w 992"/>
                      <a:gd name="T7" fmla="*/ 347 h 967"/>
                      <a:gd name="T8" fmla="*/ 989 w 992"/>
                      <a:gd name="T9" fmla="*/ 386 h 967"/>
                      <a:gd name="T10" fmla="*/ 892 w 992"/>
                      <a:gd name="T11" fmla="*/ 494 h 967"/>
                      <a:gd name="T12" fmla="*/ 812 w 992"/>
                      <a:gd name="T13" fmla="*/ 618 h 967"/>
                      <a:gd name="T14" fmla="*/ 824 w 992"/>
                      <a:gd name="T15" fmla="*/ 663 h 967"/>
                      <a:gd name="T16" fmla="*/ 824 w 992"/>
                      <a:gd name="T17" fmla="*/ 708 h 967"/>
                      <a:gd name="T18" fmla="*/ 788 w 992"/>
                      <a:gd name="T19" fmla="*/ 725 h 967"/>
                      <a:gd name="T20" fmla="*/ 736 w 992"/>
                      <a:gd name="T21" fmla="*/ 786 h 967"/>
                      <a:gd name="T22" fmla="*/ 716 w 992"/>
                      <a:gd name="T23" fmla="*/ 839 h 967"/>
                      <a:gd name="T24" fmla="*/ 668 w 992"/>
                      <a:gd name="T25" fmla="*/ 911 h 967"/>
                      <a:gd name="T26" fmla="*/ 640 w 992"/>
                      <a:gd name="T27" fmla="*/ 927 h 967"/>
                      <a:gd name="T28" fmla="*/ 580 w 992"/>
                      <a:gd name="T29" fmla="*/ 963 h 967"/>
                      <a:gd name="T30" fmla="*/ 507 w 992"/>
                      <a:gd name="T31" fmla="*/ 951 h 967"/>
                      <a:gd name="T32" fmla="*/ 499 w 992"/>
                      <a:gd name="T33" fmla="*/ 917 h 967"/>
                      <a:gd name="T34" fmla="*/ 466 w 992"/>
                      <a:gd name="T35" fmla="*/ 869 h 967"/>
                      <a:gd name="T36" fmla="*/ 460 w 992"/>
                      <a:gd name="T37" fmla="*/ 828 h 967"/>
                      <a:gd name="T38" fmla="*/ 450 w 992"/>
                      <a:gd name="T39" fmla="*/ 801 h 967"/>
                      <a:gd name="T40" fmla="*/ 419 w 992"/>
                      <a:gd name="T41" fmla="*/ 771 h 967"/>
                      <a:gd name="T42" fmla="*/ 400 w 992"/>
                      <a:gd name="T43" fmla="*/ 732 h 967"/>
                      <a:gd name="T44" fmla="*/ 427 w 992"/>
                      <a:gd name="T45" fmla="*/ 666 h 967"/>
                      <a:gd name="T46" fmla="*/ 414 w 992"/>
                      <a:gd name="T47" fmla="*/ 573 h 967"/>
                      <a:gd name="T48" fmla="*/ 370 w 992"/>
                      <a:gd name="T49" fmla="*/ 527 h 967"/>
                      <a:gd name="T50" fmla="*/ 364 w 992"/>
                      <a:gd name="T51" fmla="*/ 453 h 967"/>
                      <a:gd name="T52" fmla="*/ 301 w 992"/>
                      <a:gd name="T53" fmla="*/ 426 h 967"/>
                      <a:gd name="T54" fmla="*/ 218 w 992"/>
                      <a:gd name="T55" fmla="*/ 434 h 967"/>
                      <a:gd name="T56" fmla="*/ 47 w 992"/>
                      <a:gd name="T57" fmla="*/ 375 h 967"/>
                      <a:gd name="T58" fmla="*/ 8 w 992"/>
                      <a:gd name="T59" fmla="*/ 281 h 967"/>
                      <a:gd name="T60" fmla="*/ 39 w 992"/>
                      <a:gd name="T61" fmla="*/ 213 h 967"/>
                      <a:gd name="T62" fmla="*/ 96 w 992"/>
                      <a:gd name="T63" fmla="*/ 140 h 967"/>
                      <a:gd name="T64" fmla="*/ 180 w 992"/>
                      <a:gd name="T65" fmla="*/ 84 h 967"/>
                      <a:gd name="T66" fmla="*/ 244 w 992"/>
                      <a:gd name="T67" fmla="*/ 26 h 967"/>
                      <a:gd name="T68" fmla="*/ 302 w 992"/>
                      <a:gd name="T69" fmla="*/ 41 h 967"/>
                      <a:gd name="T70" fmla="*/ 366 w 992"/>
                      <a:gd name="T71" fmla="*/ 15 h 967"/>
                      <a:gd name="T72" fmla="*/ 409 w 992"/>
                      <a:gd name="T73" fmla="*/ 3 h 967"/>
                      <a:gd name="T74" fmla="*/ 444 w 992"/>
                      <a:gd name="T75" fmla="*/ 33 h 967"/>
                      <a:gd name="T76" fmla="*/ 512 w 992"/>
                      <a:gd name="T77" fmla="*/ 81 h 967"/>
                      <a:gd name="T78" fmla="*/ 559 w 992"/>
                      <a:gd name="T79" fmla="*/ 59 h 967"/>
                      <a:gd name="T80" fmla="*/ 630 w 992"/>
                      <a:gd name="T81" fmla="*/ 75 h 967"/>
                      <a:gd name="T82" fmla="*/ 708 w 992"/>
                      <a:gd name="T83" fmla="*/ 7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2" h="967">
                        <a:moveTo>
                          <a:pt x="741" y="116"/>
                        </a:moveTo>
                        <a:lnTo>
                          <a:pt x="757" y="156"/>
                        </a:lnTo>
                        <a:lnTo>
                          <a:pt x="788" y="218"/>
                        </a:lnTo>
                        <a:lnTo>
                          <a:pt x="850" y="317"/>
                        </a:lnTo>
                        <a:lnTo>
                          <a:pt x="872" y="329"/>
                        </a:lnTo>
                        <a:lnTo>
                          <a:pt x="887" y="357"/>
                        </a:lnTo>
                        <a:lnTo>
                          <a:pt x="936" y="356"/>
                        </a:lnTo>
                        <a:lnTo>
                          <a:pt x="968" y="347"/>
                        </a:lnTo>
                        <a:lnTo>
                          <a:pt x="991" y="347"/>
                        </a:lnTo>
                        <a:lnTo>
                          <a:pt x="989" y="386"/>
                        </a:lnTo>
                        <a:lnTo>
                          <a:pt x="981" y="407"/>
                        </a:lnTo>
                        <a:lnTo>
                          <a:pt x="892" y="494"/>
                        </a:lnTo>
                        <a:lnTo>
                          <a:pt x="811" y="584"/>
                        </a:lnTo>
                        <a:lnTo>
                          <a:pt x="812" y="618"/>
                        </a:lnTo>
                        <a:lnTo>
                          <a:pt x="835" y="644"/>
                        </a:lnTo>
                        <a:lnTo>
                          <a:pt x="824" y="663"/>
                        </a:lnTo>
                        <a:lnTo>
                          <a:pt x="830" y="689"/>
                        </a:lnTo>
                        <a:lnTo>
                          <a:pt x="824" y="708"/>
                        </a:lnTo>
                        <a:lnTo>
                          <a:pt x="804" y="725"/>
                        </a:lnTo>
                        <a:lnTo>
                          <a:pt x="788" y="725"/>
                        </a:lnTo>
                        <a:lnTo>
                          <a:pt x="760" y="753"/>
                        </a:lnTo>
                        <a:lnTo>
                          <a:pt x="736" y="786"/>
                        </a:lnTo>
                        <a:lnTo>
                          <a:pt x="741" y="822"/>
                        </a:lnTo>
                        <a:lnTo>
                          <a:pt x="716" y="839"/>
                        </a:lnTo>
                        <a:lnTo>
                          <a:pt x="694" y="876"/>
                        </a:lnTo>
                        <a:lnTo>
                          <a:pt x="668" y="911"/>
                        </a:lnTo>
                        <a:lnTo>
                          <a:pt x="653" y="924"/>
                        </a:lnTo>
                        <a:lnTo>
                          <a:pt x="640" y="927"/>
                        </a:lnTo>
                        <a:lnTo>
                          <a:pt x="617" y="950"/>
                        </a:lnTo>
                        <a:lnTo>
                          <a:pt x="580" y="963"/>
                        </a:lnTo>
                        <a:lnTo>
                          <a:pt x="533" y="966"/>
                        </a:lnTo>
                        <a:lnTo>
                          <a:pt x="507" y="951"/>
                        </a:lnTo>
                        <a:lnTo>
                          <a:pt x="504" y="936"/>
                        </a:lnTo>
                        <a:lnTo>
                          <a:pt x="499" y="917"/>
                        </a:lnTo>
                        <a:lnTo>
                          <a:pt x="481" y="906"/>
                        </a:lnTo>
                        <a:lnTo>
                          <a:pt x="466" y="869"/>
                        </a:lnTo>
                        <a:lnTo>
                          <a:pt x="461" y="851"/>
                        </a:lnTo>
                        <a:lnTo>
                          <a:pt x="460" y="828"/>
                        </a:lnTo>
                        <a:lnTo>
                          <a:pt x="452" y="812"/>
                        </a:lnTo>
                        <a:lnTo>
                          <a:pt x="450" y="801"/>
                        </a:lnTo>
                        <a:lnTo>
                          <a:pt x="435" y="785"/>
                        </a:lnTo>
                        <a:lnTo>
                          <a:pt x="419" y="771"/>
                        </a:lnTo>
                        <a:lnTo>
                          <a:pt x="408" y="749"/>
                        </a:lnTo>
                        <a:lnTo>
                          <a:pt x="400" y="732"/>
                        </a:lnTo>
                        <a:lnTo>
                          <a:pt x="403" y="705"/>
                        </a:lnTo>
                        <a:lnTo>
                          <a:pt x="427" y="666"/>
                        </a:lnTo>
                        <a:lnTo>
                          <a:pt x="432" y="623"/>
                        </a:lnTo>
                        <a:lnTo>
                          <a:pt x="414" y="573"/>
                        </a:lnTo>
                        <a:lnTo>
                          <a:pt x="388" y="554"/>
                        </a:lnTo>
                        <a:lnTo>
                          <a:pt x="370" y="527"/>
                        </a:lnTo>
                        <a:lnTo>
                          <a:pt x="377" y="485"/>
                        </a:lnTo>
                        <a:lnTo>
                          <a:pt x="364" y="453"/>
                        </a:lnTo>
                        <a:lnTo>
                          <a:pt x="333" y="450"/>
                        </a:lnTo>
                        <a:lnTo>
                          <a:pt x="301" y="426"/>
                        </a:lnTo>
                        <a:lnTo>
                          <a:pt x="260" y="413"/>
                        </a:lnTo>
                        <a:lnTo>
                          <a:pt x="218" y="434"/>
                        </a:lnTo>
                        <a:lnTo>
                          <a:pt x="107" y="428"/>
                        </a:lnTo>
                        <a:lnTo>
                          <a:pt x="47" y="375"/>
                        </a:lnTo>
                        <a:lnTo>
                          <a:pt x="0" y="305"/>
                        </a:lnTo>
                        <a:lnTo>
                          <a:pt x="8" y="281"/>
                        </a:lnTo>
                        <a:lnTo>
                          <a:pt x="29" y="263"/>
                        </a:lnTo>
                        <a:lnTo>
                          <a:pt x="39" y="213"/>
                        </a:lnTo>
                        <a:lnTo>
                          <a:pt x="54" y="177"/>
                        </a:lnTo>
                        <a:lnTo>
                          <a:pt x="96" y="140"/>
                        </a:lnTo>
                        <a:lnTo>
                          <a:pt x="140" y="123"/>
                        </a:lnTo>
                        <a:lnTo>
                          <a:pt x="180" y="84"/>
                        </a:lnTo>
                        <a:lnTo>
                          <a:pt x="190" y="68"/>
                        </a:lnTo>
                        <a:lnTo>
                          <a:pt x="244" y="26"/>
                        </a:lnTo>
                        <a:lnTo>
                          <a:pt x="278" y="42"/>
                        </a:lnTo>
                        <a:lnTo>
                          <a:pt x="302" y="41"/>
                        </a:lnTo>
                        <a:lnTo>
                          <a:pt x="331" y="18"/>
                        </a:lnTo>
                        <a:lnTo>
                          <a:pt x="366" y="15"/>
                        </a:lnTo>
                        <a:lnTo>
                          <a:pt x="388" y="21"/>
                        </a:lnTo>
                        <a:lnTo>
                          <a:pt x="409" y="3"/>
                        </a:lnTo>
                        <a:lnTo>
                          <a:pt x="437" y="0"/>
                        </a:lnTo>
                        <a:lnTo>
                          <a:pt x="444" y="33"/>
                        </a:lnTo>
                        <a:lnTo>
                          <a:pt x="461" y="57"/>
                        </a:lnTo>
                        <a:lnTo>
                          <a:pt x="512" y="81"/>
                        </a:lnTo>
                        <a:lnTo>
                          <a:pt x="554" y="86"/>
                        </a:lnTo>
                        <a:lnTo>
                          <a:pt x="559" y="59"/>
                        </a:lnTo>
                        <a:lnTo>
                          <a:pt x="591" y="59"/>
                        </a:lnTo>
                        <a:lnTo>
                          <a:pt x="630" y="75"/>
                        </a:lnTo>
                        <a:lnTo>
                          <a:pt x="673" y="84"/>
                        </a:lnTo>
                        <a:lnTo>
                          <a:pt x="708" y="74"/>
                        </a:lnTo>
                        <a:lnTo>
                          <a:pt x="741" y="11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37951" name="Group 31">
                    <a:extLst>
                      <a:ext uri="{FF2B5EF4-FFF2-40B4-BE49-F238E27FC236}">
                        <a16:creationId xmlns:a16="http://schemas.microsoft.com/office/drawing/2014/main" id="{EBFB547A-1093-4997-BD20-AA94ECAF7E46}"/>
                      </a:ext>
                    </a:extLst>
                  </p:cNvPr>
                  <p:cNvGrpSpPr>
                    <a:grpSpLocks/>
                  </p:cNvGrpSpPr>
                  <p:nvPr/>
                </p:nvGrpSpPr>
                <p:grpSpPr bwMode="auto">
                  <a:xfrm>
                    <a:off x="2989" y="1219"/>
                    <a:ext cx="440" cy="333"/>
                    <a:chOff x="2989" y="1219"/>
                    <a:chExt cx="440" cy="333"/>
                  </a:xfrm>
                </p:grpSpPr>
                <p:grpSp>
                  <p:nvGrpSpPr>
                    <p:cNvPr id="337952" name="Group 32">
                      <a:extLst>
                        <a:ext uri="{FF2B5EF4-FFF2-40B4-BE49-F238E27FC236}">
                          <a16:creationId xmlns:a16="http://schemas.microsoft.com/office/drawing/2014/main" id="{335C069C-3D67-49FA-B357-B1AC8DA603A1}"/>
                        </a:ext>
                      </a:extLst>
                    </p:cNvPr>
                    <p:cNvGrpSpPr>
                      <a:grpSpLocks/>
                    </p:cNvGrpSpPr>
                    <p:nvPr/>
                  </p:nvGrpSpPr>
                  <p:grpSpPr bwMode="auto">
                    <a:xfrm>
                      <a:off x="3164" y="1426"/>
                      <a:ext cx="136" cy="126"/>
                      <a:chOff x="3164" y="1426"/>
                      <a:chExt cx="136" cy="126"/>
                    </a:xfrm>
                  </p:grpSpPr>
                  <p:sp>
                    <p:nvSpPr>
                      <p:cNvPr id="337953" name="Freeform 33">
                        <a:extLst>
                          <a:ext uri="{FF2B5EF4-FFF2-40B4-BE49-F238E27FC236}">
                            <a16:creationId xmlns:a16="http://schemas.microsoft.com/office/drawing/2014/main" id="{92B58586-A603-4134-BBA0-7AC0CD506C15}"/>
                          </a:ext>
                        </a:extLst>
                      </p:cNvPr>
                      <p:cNvSpPr>
                        <a:spLocks/>
                      </p:cNvSpPr>
                      <p:nvPr/>
                    </p:nvSpPr>
                    <p:spPr bwMode="auto">
                      <a:xfrm>
                        <a:off x="3164" y="1473"/>
                        <a:ext cx="64" cy="70"/>
                      </a:xfrm>
                      <a:custGeom>
                        <a:avLst/>
                        <a:gdLst>
                          <a:gd name="T0" fmla="*/ 15 w 64"/>
                          <a:gd name="T1" fmla="*/ 21 h 70"/>
                          <a:gd name="T2" fmla="*/ 19 w 64"/>
                          <a:gd name="T3" fmla="*/ 14 h 70"/>
                          <a:gd name="T4" fmla="*/ 31 w 64"/>
                          <a:gd name="T5" fmla="*/ 14 h 70"/>
                          <a:gd name="T6" fmla="*/ 47 w 64"/>
                          <a:gd name="T7" fmla="*/ 0 h 70"/>
                          <a:gd name="T8" fmla="*/ 52 w 64"/>
                          <a:gd name="T9" fmla="*/ 9 h 70"/>
                          <a:gd name="T10" fmla="*/ 60 w 64"/>
                          <a:gd name="T11" fmla="*/ 9 h 70"/>
                          <a:gd name="T12" fmla="*/ 63 w 64"/>
                          <a:gd name="T13" fmla="*/ 14 h 70"/>
                          <a:gd name="T14" fmla="*/ 58 w 64"/>
                          <a:gd name="T15" fmla="*/ 21 h 70"/>
                          <a:gd name="T16" fmla="*/ 52 w 64"/>
                          <a:gd name="T17" fmla="*/ 24 h 70"/>
                          <a:gd name="T18" fmla="*/ 52 w 64"/>
                          <a:gd name="T19" fmla="*/ 30 h 70"/>
                          <a:gd name="T20" fmla="*/ 50 w 64"/>
                          <a:gd name="T21" fmla="*/ 33 h 70"/>
                          <a:gd name="T22" fmla="*/ 48 w 64"/>
                          <a:gd name="T23" fmla="*/ 38 h 70"/>
                          <a:gd name="T24" fmla="*/ 52 w 64"/>
                          <a:gd name="T25" fmla="*/ 44 h 70"/>
                          <a:gd name="T26" fmla="*/ 47 w 64"/>
                          <a:gd name="T27" fmla="*/ 50 h 70"/>
                          <a:gd name="T28" fmla="*/ 42 w 64"/>
                          <a:gd name="T29" fmla="*/ 53 h 70"/>
                          <a:gd name="T30" fmla="*/ 37 w 64"/>
                          <a:gd name="T31" fmla="*/ 53 h 70"/>
                          <a:gd name="T32" fmla="*/ 36 w 64"/>
                          <a:gd name="T33" fmla="*/ 54 h 70"/>
                          <a:gd name="T34" fmla="*/ 34 w 64"/>
                          <a:gd name="T35" fmla="*/ 59 h 70"/>
                          <a:gd name="T36" fmla="*/ 26 w 64"/>
                          <a:gd name="T37" fmla="*/ 60 h 70"/>
                          <a:gd name="T38" fmla="*/ 24 w 64"/>
                          <a:gd name="T39" fmla="*/ 59 h 70"/>
                          <a:gd name="T40" fmla="*/ 18 w 64"/>
                          <a:gd name="T41" fmla="*/ 63 h 70"/>
                          <a:gd name="T42" fmla="*/ 16 w 64"/>
                          <a:gd name="T43" fmla="*/ 65 h 70"/>
                          <a:gd name="T44" fmla="*/ 8 w 64"/>
                          <a:gd name="T45" fmla="*/ 69 h 70"/>
                          <a:gd name="T46" fmla="*/ 5 w 64"/>
                          <a:gd name="T47" fmla="*/ 69 h 70"/>
                          <a:gd name="T48" fmla="*/ 3 w 64"/>
                          <a:gd name="T49" fmla="*/ 66 h 70"/>
                          <a:gd name="T50" fmla="*/ 2 w 64"/>
                          <a:gd name="T51" fmla="*/ 59 h 70"/>
                          <a:gd name="T52" fmla="*/ 0 w 64"/>
                          <a:gd name="T53" fmla="*/ 57 h 70"/>
                          <a:gd name="T54" fmla="*/ 0 w 64"/>
                          <a:gd name="T55" fmla="*/ 51 h 70"/>
                          <a:gd name="T56" fmla="*/ 5 w 64"/>
                          <a:gd name="T57" fmla="*/ 48 h 70"/>
                          <a:gd name="T58" fmla="*/ 10 w 64"/>
                          <a:gd name="T59" fmla="*/ 45 h 70"/>
                          <a:gd name="T60" fmla="*/ 13 w 64"/>
                          <a:gd name="T61" fmla="*/ 39 h 70"/>
                          <a:gd name="T62" fmla="*/ 18 w 64"/>
                          <a:gd name="T63" fmla="*/ 39 h 70"/>
                          <a:gd name="T64" fmla="*/ 21 w 64"/>
                          <a:gd name="T65" fmla="*/ 41 h 70"/>
                          <a:gd name="T66" fmla="*/ 26 w 64"/>
                          <a:gd name="T67" fmla="*/ 39 h 70"/>
                          <a:gd name="T68" fmla="*/ 21 w 64"/>
                          <a:gd name="T69" fmla="*/ 38 h 70"/>
                          <a:gd name="T70" fmla="*/ 15 w 64"/>
                          <a:gd name="T71"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70">
                            <a:moveTo>
                              <a:pt x="15" y="21"/>
                            </a:moveTo>
                            <a:lnTo>
                              <a:pt x="19" y="14"/>
                            </a:lnTo>
                            <a:lnTo>
                              <a:pt x="31" y="14"/>
                            </a:lnTo>
                            <a:lnTo>
                              <a:pt x="47" y="0"/>
                            </a:lnTo>
                            <a:lnTo>
                              <a:pt x="52" y="9"/>
                            </a:lnTo>
                            <a:lnTo>
                              <a:pt x="60" y="9"/>
                            </a:lnTo>
                            <a:lnTo>
                              <a:pt x="63" y="14"/>
                            </a:lnTo>
                            <a:lnTo>
                              <a:pt x="58" y="21"/>
                            </a:lnTo>
                            <a:lnTo>
                              <a:pt x="52" y="24"/>
                            </a:lnTo>
                            <a:lnTo>
                              <a:pt x="52" y="30"/>
                            </a:lnTo>
                            <a:lnTo>
                              <a:pt x="50" y="33"/>
                            </a:lnTo>
                            <a:lnTo>
                              <a:pt x="48" y="38"/>
                            </a:lnTo>
                            <a:lnTo>
                              <a:pt x="52" y="44"/>
                            </a:lnTo>
                            <a:lnTo>
                              <a:pt x="47" y="50"/>
                            </a:lnTo>
                            <a:lnTo>
                              <a:pt x="42" y="53"/>
                            </a:lnTo>
                            <a:lnTo>
                              <a:pt x="37" y="53"/>
                            </a:lnTo>
                            <a:lnTo>
                              <a:pt x="36" y="54"/>
                            </a:lnTo>
                            <a:lnTo>
                              <a:pt x="34" y="59"/>
                            </a:lnTo>
                            <a:lnTo>
                              <a:pt x="26" y="60"/>
                            </a:lnTo>
                            <a:lnTo>
                              <a:pt x="24" y="59"/>
                            </a:lnTo>
                            <a:lnTo>
                              <a:pt x="18" y="63"/>
                            </a:lnTo>
                            <a:lnTo>
                              <a:pt x="16" y="65"/>
                            </a:lnTo>
                            <a:lnTo>
                              <a:pt x="8" y="69"/>
                            </a:lnTo>
                            <a:lnTo>
                              <a:pt x="5" y="69"/>
                            </a:lnTo>
                            <a:lnTo>
                              <a:pt x="3" y="66"/>
                            </a:lnTo>
                            <a:lnTo>
                              <a:pt x="2" y="59"/>
                            </a:lnTo>
                            <a:lnTo>
                              <a:pt x="0" y="57"/>
                            </a:lnTo>
                            <a:lnTo>
                              <a:pt x="0" y="51"/>
                            </a:lnTo>
                            <a:lnTo>
                              <a:pt x="5" y="48"/>
                            </a:lnTo>
                            <a:lnTo>
                              <a:pt x="10" y="45"/>
                            </a:lnTo>
                            <a:lnTo>
                              <a:pt x="13" y="39"/>
                            </a:lnTo>
                            <a:lnTo>
                              <a:pt x="18" y="39"/>
                            </a:lnTo>
                            <a:lnTo>
                              <a:pt x="21" y="41"/>
                            </a:lnTo>
                            <a:lnTo>
                              <a:pt x="26" y="39"/>
                            </a:lnTo>
                            <a:lnTo>
                              <a:pt x="21" y="38"/>
                            </a:lnTo>
                            <a:lnTo>
                              <a:pt x="15" y="2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54" name="Freeform 34">
                        <a:extLst>
                          <a:ext uri="{FF2B5EF4-FFF2-40B4-BE49-F238E27FC236}">
                            <a16:creationId xmlns:a16="http://schemas.microsoft.com/office/drawing/2014/main" id="{A75F0C72-CDB7-495A-8A83-393DAD460C0A}"/>
                          </a:ext>
                        </a:extLst>
                      </p:cNvPr>
                      <p:cNvSpPr>
                        <a:spLocks/>
                      </p:cNvSpPr>
                      <p:nvPr/>
                    </p:nvSpPr>
                    <p:spPr bwMode="auto">
                      <a:xfrm>
                        <a:off x="3223" y="1426"/>
                        <a:ext cx="77" cy="126"/>
                      </a:xfrm>
                      <a:custGeom>
                        <a:avLst/>
                        <a:gdLst>
                          <a:gd name="T0" fmla="*/ 29 w 77"/>
                          <a:gd name="T1" fmla="*/ 14 h 126"/>
                          <a:gd name="T2" fmla="*/ 47 w 77"/>
                          <a:gd name="T3" fmla="*/ 12 h 126"/>
                          <a:gd name="T4" fmla="*/ 53 w 77"/>
                          <a:gd name="T5" fmla="*/ 8 h 126"/>
                          <a:gd name="T6" fmla="*/ 61 w 77"/>
                          <a:gd name="T7" fmla="*/ 3 h 126"/>
                          <a:gd name="T8" fmla="*/ 76 w 77"/>
                          <a:gd name="T9" fmla="*/ 2 h 126"/>
                          <a:gd name="T10" fmla="*/ 71 w 77"/>
                          <a:gd name="T11" fmla="*/ 12 h 126"/>
                          <a:gd name="T12" fmla="*/ 65 w 77"/>
                          <a:gd name="T13" fmla="*/ 15 h 126"/>
                          <a:gd name="T14" fmla="*/ 55 w 77"/>
                          <a:gd name="T15" fmla="*/ 24 h 126"/>
                          <a:gd name="T16" fmla="*/ 66 w 77"/>
                          <a:gd name="T17" fmla="*/ 24 h 126"/>
                          <a:gd name="T18" fmla="*/ 76 w 77"/>
                          <a:gd name="T19" fmla="*/ 24 h 126"/>
                          <a:gd name="T20" fmla="*/ 70 w 77"/>
                          <a:gd name="T21" fmla="*/ 35 h 126"/>
                          <a:gd name="T22" fmla="*/ 58 w 77"/>
                          <a:gd name="T23" fmla="*/ 39 h 126"/>
                          <a:gd name="T24" fmla="*/ 57 w 77"/>
                          <a:gd name="T25" fmla="*/ 47 h 126"/>
                          <a:gd name="T26" fmla="*/ 66 w 77"/>
                          <a:gd name="T27" fmla="*/ 57 h 126"/>
                          <a:gd name="T28" fmla="*/ 71 w 77"/>
                          <a:gd name="T29" fmla="*/ 68 h 126"/>
                          <a:gd name="T30" fmla="*/ 76 w 77"/>
                          <a:gd name="T31" fmla="*/ 81 h 126"/>
                          <a:gd name="T32" fmla="*/ 73 w 77"/>
                          <a:gd name="T33" fmla="*/ 98 h 126"/>
                          <a:gd name="T34" fmla="*/ 65 w 77"/>
                          <a:gd name="T35" fmla="*/ 105 h 126"/>
                          <a:gd name="T36" fmla="*/ 71 w 77"/>
                          <a:gd name="T37" fmla="*/ 117 h 126"/>
                          <a:gd name="T38" fmla="*/ 53 w 77"/>
                          <a:gd name="T39" fmla="*/ 117 h 126"/>
                          <a:gd name="T40" fmla="*/ 44 w 77"/>
                          <a:gd name="T41" fmla="*/ 116 h 126"/>
                          <a:gd name="T42" fmla="*/ 29 w 77"/>
                          <a:gd name="T43" fmla="*/ 120 h 126"/>
                          <a:gd name="T44" fmla="*/ 21 w 77"/>
                          <a:gd name="T45" fmla="*/ 122 h 126"/>
                          <a:gd name="T46" fmla="*/ 11 w 77"/>
                          <a:gd name="T47" fmla="*/ 123 h 126"/>
                          <a:gd name="T48" fmla="*/ 3 w 77"/>
                          <a:gd name="T49" fmla="*/ 119 h 126"/>
                          <a:gd name="T50" fmla="*/ 0 w 77"/>
                          <a:gd name="T51" fmla="*/ 111 h 126"/>
                          <a:gd name="T52" fmla="*/ 8 w 77"/>
                          <a:gd name="T53" fmla="*/ 104 h 126"/>
                          <a:gd name="T54" fmla="*/ 19 w 77"/>
                          <a:gd name="T55" fmla="*/ 102 h 126"/>
                          <a:gd name="T56" fmla="*/ 13 w 77"/>
                          <a:gd name="T57" fmla="*/ 98 h 126"/>
                          <a:gd name="T58" fmla="*/ 13 w 77"/>
                          <a:gd name="T59" fmla="*/ 90 h 126"/>
                          <a:gd name="T60" fmla="*/ 23 w 77"/>
                          <a:gd name="T61" fmla="*/ 86 h 126"/>
                          <a:gd name="T62" fmla="*/ 31 w 77"/>
                          <a:gd name="T63" fmla="*/ 84 h 126"/>
                          <a:gd name="T64" fmla="*/ 36 w 77"/>
                          <a:gd name="T65" fmla="*/ 71 h 126"/>
                          <a:gd name="T66" fmla="*/ 40 w 77"/>
                          <a:gd name="T67" fmla="*/ 57 h 126"/>
                          <a:gd name="T68" fmla="*/ 32 w 77"/>
                          <a:gd name="T69" fmla="*/ 48 h 126"/>
                          <a:gd name="T70" fmla="*/ 16 w 77"/>
                          <a:gd name="T71" fmla="*/ 45 h 126"/>
                          <a:gd name="T72" fmla="*/ 24 w 77"/>
                          <a:gd name="T73"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6">
                            <a:moveTo>
                              <a:pt x="24" y="18"/>
                            </a:moveTo>
                            <a:lnTo>
                              <a:pt x="29" y="14"/>
                            </a:lnTo>
                            <a:lnTo>
                              <a:pt x="44" y="15"/>
                            </a:lnTo>
                            <a:lnTo>
                              <a:pt x="47" y="12"/>
                            </a:lnTo>
                            <a:lnTo>
                              <a:pt x="50" y="8"/>
                            </a:lnTo>
                            <a:lnTo>
                              <a:pt x="53" y="8"/>
                            </a:lnTo>
                            <a:lnTo>
                              <a:pt x="57" y="6"/>
                            </a:lnTo>
                            <a:lnTo>
                              <a:pt x="61" y="3"/>
                            </a:lnTo>
                            <a:lnTo>
                              <a:pt x="68" y="0"/>
                            </a:lnTo>
                            <a:lnTo>
                              <a:pt x="76" y="2"/>
                            </a:lnTo>
                            <a:lnTo>
                              <a:pt x="74" y="8"/>
                            </a:lnTo>
                            <a:lnTo>
                              <a:pt x="71" y="12"/>
                            </a:lnTo>
                            <a:lnTo>
                              <a:pt x="68" y="14"/>
                            </a:lnTo>
                            <a:lnTo>
                              <a:pt x="65" y="15"/>
                            </a:lnTo>
                            <a:lnTo>
                              <a:pt x="55" y="18"/>
                            </a:lnTo>
                            <a:lnTo>
                              <a:pt x="55" y="24"/>
                            </a:lnTo>
                            <a:lnTo>
                              <a:pt x="57" y="27"/>
                            </a:lnTo>
                            <a:lnTo>
                              <a:pt x="66" y="24"/>
                            </a:lnTo>
                            <a:lnTo>
                              <a:pt x="74" y="21"/>
                            </a:lnTo>
                            <a:lnTo>
                              <a:pt x="76" y="24"/>
                            </a:lnTo>
                            <a:lnTo>
                              <a:pt x="76" y="33"/>
                            </a:lnTo>
                            <a:lnTo>
                              <a:pt x="70" y="35"/>
                            </a:lnTo>
                            <a:lnTo>
                              <a:pt x="63" y="35"/>
                            </a:lnTo>
                            <a:lnTo>
                              <a:pt x="58" y="39"/>
                            </a:lnTo>
                            <a:lnTo>
                              <a:pt x="57" y="42"/>
                            </a:lnTo>
                            <a:lnTo>
                              <a:pt x="57" y="47"/>
                            </a:lnTo>
                            <a:lnTo>
                              <a:pt x="61" y="53"/>
                            </a:lnTo>
                            <a:lnTo>
                              <a:pt x="66" y="57"/>
                            </a:lnTo>
                            <a:lnTo>
                              <a:pt x="70" y="62"/>
                            </a:lnTo>
                            <a:lnTo>
                              <a:pt x="71" y="68"/>
                            </a:lnTo>
                            <a:lnTo>
                              <a:pt x="73" y="74"/>
                            </a:lnTo>
                            <a:lnTo>
                              <a:pt x="76" y="81"/>
                            </a:lnTo>
                            <a:lnTo>
                              <a:pt x="76" y="92"/>
                            </a:lnTo>
                            <a:lnTo>
                              <a:pt x="73" y="98"/>
                            </a:lnTo>
                            <a:lnTo>
                              <a:pt x="66" y="102"/>
                            </a:lnTo>
                            <a:lnTo>
                              <a:pt x="65" y="105"/>
                            </a:lnTo>
                            <a:lnTo>
                              <a:pt x="68" y="111"/>
                            </a:lnTo>
                            <a:lnTo>
                              <a:pt x="71" y="117"/>
                            </a:lnTo>
                            <a:lnTo>
                              <a:pt x="61" y="117"/>
                            </a:lnTo>
                            <a:lnTo>
                              <a:pt x="53" y="117"/>
                            </a:lnTo>
                            <a:lnTo>
                              <a:pt x="50" y="116"/>
                            </a:lnTo>
                            <a:lnTo>
                              <a:pt x="44" y="116"/>
                            </a:lnTo>
                            <a:lnTo>
                              <a:pt x="36" y="117"/>
                            </a:lnTo>
                            <a:lnTo>
                              <a:pt x="29" y="120"/>
                            </a:lnTo>
                            <a:lnTo>
                              <a:pt x="24" y="120"/>
                            </a:lnTo>
                            <a:lnTo>
                              <a:pt x="21" y="122"/>
                            </a:lnTo>
                            <a:lnTo>
                              <a:pt x="13" y="125"/>
                            </a:lnTo>
                            <a:lnTo>
                              <a:pt x="11" y="123"/>
                            </a:lnTo>
                            <a:lnTo>
                              <a:pt x="8" y="120"/>
                            </a:lnTo>
                            <a:lnTo>
                              <a:pt x="3" y="119"/>
                            </a:lnTo>
                            <a:lnTo>
                              <a:pt x="0" y="117"/>
                            </a:lnTo>
                            <a:lnTo>
                              <a:pt x="0" y="111"/>
                            </a:lnTo>
                            <a:lnTo>
                              <a:pt x="3" y="104"/>
                            </a:lnTo>
                            <a:lnTo>
                              <a:pt x="8" y="104"/>
                            </a:lnTo>
                            <a:lnTo>
                              <a:pt x="13" y="102"/>
                            </a:lnTo>
                            <a:lnTo>
                              <a:pt x="19" y="102"/>
                            </a:lnTo>
                            <a:lnTo>
                              <a:pt x="19" y="101"/>
                            </a:lnTo>
                            <a:lnTo>
                              <a:pt x="13" y="98"/>
                            </a:lnTo>
                            <a:lnTo>
                              <a:pt x="13" y="93"/>
                            </a:lnTo>
                            <a:lnTo>
                              <a:pt x="13" y="90"/>
                            </a:lnTo>
                            <a:lnTo>
                              <a:pt x="19" y="87"/>
                            </a:lnTo>
                            <a:lnTo>
                              <a:pt x="23" y="86"/>
                            </a:lnTo>
                            <a:lnTo>
                              <a:pt x="26" y="84"/>
                            </a:lnTo>
                            <a:lnTo>
                              <a:pt x="31" y="84"/>
                            </a:lnTo>
                            <a:lnTo>
                              <a:pt x="34" y="83"/>
                            </a:lnTo>
                            <a:lnTo>
                              <a:pt x="36" y="71"/>
                            </a:lnTo>
                            <a:lnTo>
                              <a:pt x="40" y="62"/>
                            </a:lnTo>
                            <a:lnTo>
                              <a:pt x="40" y="57"/>
                            </a:lnTo>
                            <a:lnTo>
                              <a:pt x="29" y="56"/>
                            </a:lnTo>
                            <a:lnTo>
                              <a:pt x="32" y="48"/>
                            </a:lnTo>
                            <a:lnTo>
                              <a:pt x="24" y="44"/>
                            </a:lnTo>
                            <a:lnTo>
                              <a:pt x="16" y="45"/>
                            </a:lnTo>
                            <a:lnTo>
                              <a:pt x="26" y="35"/>
                            </a:lnTo>
                            <a:lnTo>
                              <a:pt x="24" y="1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37955" name="Freeform 35">
                      <a:extLst>
                        <a:ext uri="{FF2B5EF4-FFF2-40B4-BE49-F238E27FC236}">
                          <a16:creationId xmlns:a16="http://schemas.microsoft.com/office/drawing/2014/main" id="{9F900BE4-658E-4EEC-B94D-58E91335FD87}"/>
                        </a:ext>
                      </a:extLst>
                    </p:cNvPr>
                    <p:cNvSpPr>
                      <a:spLocks/>
                    </p:cNvSpPr>
                    <p:nvPr/>
                  </p:nvSpPr>
                  <p:spPr bwMode="auto">
                    <a:xfrm>
                      <a:off x="2989" y="1219"/>
                      <a:ext cx="440" cy="210"/>
                    </a:xfrm>
                    <a:custGeom>
                      <a:avLst/>
                      <a:gdLst>
                        <a:gd name="T0" fmla="*/ 28 w 440"/>
                        <a:gd name="T1" fmla="*/ 204 h 210"/>
                        <a:gd name="T2" fmla="*/ 44 w 440"/>
                        <a:gd name="T3" fmla="*/ 189 h 210"/>
                        <a:gd name="T4" fmla="*/ 54 w 440"/>
                        <a:gd name="T5" fmla="*/ 185 h 210"/>
                        <a:gd name="T6" fmla="*/ 68 w 440"/>
                        <a:gd name="T7" fmla="*/ 180 h 210"/>
                        <a:gd name="T8" fmla="*/ 80 w 440"/>
                        <a:gd name="T9" fmla="*/ 180 h 210"/>
                        <a:gd name="T10" fmla="*/ 89 w 440"/>
                        <a:gd name="T11" fmla="*/ 174 h 210"/>
                        <a:gd name="T12" fmla="*/ 101 w 440"/>
                        <a:gd name="T13" fmla="*/ 165 h 210"/>
                        <a:gd name="T14" fmla="*/ 112 w 440"/>
                        <a:gd name="T15" fmla="*/ 161 h 210"/>
                        <a:gd name="T16" fmla="*/ 124 w 440"/>
                        <a:gd name="T17" fmla="*/ 156 h 210"/>
                        <a:gd name="T18" fmla="*/ 137 w 440"/>
                        <a:gd name="T19" fmla="*/ 150 h 210"/>
                        <a:gd name="T20" fmla="*/ 153 w 440"/>
                        <a:gd name="T21" fmla="*/ 147 h 210"/>
                        <a:gd name="T22" fmla="*/ 179 w 440"/>
                        <a:gd name="T23" fmla="*/ 150 h 210"/>
                        <a:gd name="T24" fmla="*/ 200 w 440"/>
                        <a:gd name="T25" fmla="*/ 144 h 210"/>
                        <a:gd name="T26" fmla="*/ 211 w 440"/>
                        <a:gd name="T27" fmla="*/ 129 h 210"/>
                        <a:gd name="T28" fmla="*/ 226 w 440"/>
                        <a:gd name="T29" fmla="*/ 117 h 210"/>
                        <a:gd name="T30" fmla="*/ 236 w 440"/>
                        <a:gd name="T31" fmla="*/ 107 h 210"/>
                        <a:gd name="T32" fmla="*/ 244 w 440"/>
                        <a:gd name="T33" fmla="*/ 98 h 210"/>
                        <a:gd name="T34" fmla="*/ 263 w 440"/>
                        <a:gd name="T35" fmla="*/ 89 h 210"/>
                        <a:gd name="T36" fmla="*/ 260 w 440"/>
                        <a:gd name="T37" fmla="*/ 101 h 210"/>
                        <a:gd name="T38" fmla="*/ 275 w 440"/>
                        <a:gd name="T39" fmla="*/ 107 h 210"/>
                        <a:gd name="T40" fmla="*/ 288 w 440"/>
                        <a:gd name="T41" fmla="*/ 102 h 210"/>
                        <a:gd name="T42" fmla="*/ 293 w 440"/>
                        <a:gd name="T43" fmla="*/ 93 h 210"/>
                        <a:gd name="T44" fmla="*/ 298 w 440"/>
                        <a:gd name="T45" fmla="*/ 84 h 210"/>
                        <a:gd name="T46" fmla="*/ 306 w 440"/>
                        <a:gd name="T47" fmla="*/ 75 h 210"/>
                        <a:gd name="T48" fmla="*/ 330 w 440"/>
                        <a:gd name="T49" fmla="*/ 75 h 210"/>
                        <a:gd name="T50" fmla="*/ 354 w 440"/>
                        <a:gd name="T51" fmla="*/ 60 h 210"/>
                        <a:gd name="T52" fmla="*/ 379 w 440"/>
                        <a:gd name="T53" fmla="*/ 50 h 210"/>
                        <a:gd name="T54" fmla="*/ 405 w 440"/>
                        <a:gd name="T55" fmla="*/ 24 h 210"/>
                        <a:gd name="T56" fmla="*/ 428 w 440"/>
                        <a:gd name="T57" fmla="*/ 12 h 210"/>
                        <a:gd name="T58" fmla="*/ 419 w 440"/>
                        <a:gd name="T59" fmla="*/ 0 h 210"/>
                        <a:gd name="T60" fmla="*/ 380 w 440"/>
                        <a:gd name="T61" fmla="*/ 8 h 210"/>
                        <a:gd name="T62" fmla="*/ 354 w 440"/>
                        <a:gd name="T63" fmla="*/ 15 h 210"/>
                        <a:gd name="T64" fmla="*/ 327 w 440"/>
                        <a:gd name="T65" fmla="*/ 20 h 210"/>
                        <a:gd name="T66" fmla="*/ 293 w 440"/>
                        <a:gd name="T67" fmla="*/ 32 h 210"/>
                        <a:gd name="T68" fmla="*/ 263 w 440"/>
                        <a:gd name="T69" fmla="*/ 39 h 210"/>
                        <a:gd name="T70" fmla="*/ 233 w 440"/>
                        <a:gd name="T71" fmla="*/ 50 h 210"/>
                        <a:gd name="T72" fmla="*/ 211 w 440"/>
                        <a:gd name="T73" fmla="*/ 65 h 210"/>
                        <a:gd name="T74" fmla="*/ 193 w 440"/>
                        <a:gd name="T75" fmla="*/ 75 h 210"/>
                        <a:gd name="T76" fmla="*/ 158 w 440"/>
                        <a:gd name="T77" fmla="*/ 93 h 210"/>
                        <a:gd name="T78" fmla="*/ 122 w 440"/>
                        <a:gd name="T79" fmla="*/ 116 h 210"/>
                        <a:gd name="T80" fmla="*/ 91 w 440"/>
                        <a:gd name="T81" fmla="*/ 132 h 210"/>
                        <a:gd name="T82" fmla="*/ 67 w 440"/>
                        <a:gd name="T83" fmla="*/ 155 h 210"/>
                        <a:gd name="T84" fmla="*/ 41 w 440"/>
                        <a:gd name="T85" fmla="*/ 170 h 210"/>
                        <a:gd name="T86" fmla="*/ 0 w 440"/>
                        <a:gd name="T8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210">
                          <a:moveTo>
                            <a:pt x="0" y="209"/>
                          </a:moveTo>
                          <a:lnTo>
                            <a:pt x="28" y="204"/>
                          </a:lnTo>
                          <a:lnTo>
                            <a:pt x="37" y="195"/>
                          </a:lnTo>
                          <a:lnTo>
                            <a:pt x="44" y="189"/>
                          </a:lnTo>
                          <a:lnTo>
                            <a:pt x="47" y="185"/>
                          </a:lnTo>
                          <a:lnTo>
                            <a:pt x="54" y="185"/>
                          </a:lnTo>
                          <a:lnTo>
                            <a:pt x="60" y="180"/>
                          </a:lnTo>
                          <a:lnTo>
                            <a:pt x="68" y="180"/>
                          </a:lnTo>
                          <a:lnTo>
                            <a:pt x="73" y="180"/>
                          </a:lnTo>
                          <a:lnTo>
                            <a:pt x="80" y="180"/>
                          </a:lnTo>
                          <a:lnTo>
                            <a:pt x="83" y="180"/>
                          </a:lnTo>
                          <a:lnTo>
                            <a:pt x="89" y="174"/>
                          </a:lnTo>
                          <a:lnTo>
                            <a:pt x="93" y="170"/>
                          </a:lnTo>
                          <a:lnTo>
                            <a:pt x="101" y="165"/>
                          </a:lnTo>
                          <a:lnTo>
                            <a:pt x="107" y="164"/>
                          </a:lnTo>
                          <a:lnTo>
                            <a:pt x="112" y="161"/>
                          </a:lnTo>
                          <a:lnTo>
                            <a:pt x="119" y="159"/>
                          </a:lnTo>
                          <a:lnTo>
                            <a:pt x="124" y="156"/>
                          </a:lnTo>
                          <a:lnTo>
                            <a:pt x="130" y="153"/>
                          </a:lnTo>
                          <a:lnTo>
                            <a:pt x="137" y="150"/>
                          </a:lnTo>
                          <a:lnTo>
                            <a:pt x="145" y="146"/>
                          </a:lnTo>
                          <a:lnTo>
                            <a:pt x="153" y="147"/>
                          </a:lnTo>
                          <a:lnTo>
                            <a:pt x="166" y="150"/>
                          </a:lnTo>
                          <a:lnTo>
                            <a:pt x="179" y="150"/>
                          </a:lnTo>
                          <a:lnTo>
                            <a:pt x="193" y="146"/>
                          </a:lnTo>
                          <a:lnTo>
                            <a:pt x="200" y="144"/>
                          </a:lnTo>
                          <a:lnTo>
                            <a:pt x="205" y="135"/>
                          </a:lnTo>
                          <a:lnTo>
                            <a:pt x="211" y="129"/>
                          </a:lnTo>
                          <a:lnTo>
                            <a:pt x="223" y="122"/>
                          </a:lnTo>
                          <a:lnTo>
                            <a:pt x="226" y="117"/>
                          </a:lnTo>
                          <a:lnTo>
                            <a:pt x="226" y="111"/>
                          </a:lnTo>
                          <a:lnTo>
                            <a:pt x="236" y="107"/>
                          </a:lnTo>
                          <a:lnTo>
                            <a:pt x="241" y="102"/>
                          </a:lnTo>
                          <a:lnTo>
                            <a:pt x="244" y="98"/>
                          </a:lnTo>
                          <a:lnTo>
                            <a:pt x="247" y="98"/>
                          </a:lnTo>
                          <a:lnTo>
                            <a:pt x="263" y="89"/>
                          </a:lnTo>
                          <a:lnTo>
                            <a:pt x="263" y="98"/>
                          </a:lnTo>
                          <a:lnTo>
                            <a:pt x="260" y="101"/>
                          </a:lnTo>
                          <a:lnTo>
                            <a:pt x="263" y="105"/>
                          </a:lnTo>
                          <a:lnTo>
                            <a:pt x="275" y="107"/>
                          </a:lnTo>
                          <a:lnTo>
                            <a:pt x="281" y="107"/>
                          </a:lnTo>
                          <a:lnTo>
                            <a:pt x="288" y="102"/>
                          </a:lnTo>
                          <a:lnTo>
                            <a:pt x="293" y="98"/>
                          </a:lnTo>
                          <a:lnTo>
                            <a:pt x="293" y="93"/>
                          </a:lnTo>
                          <a:lnTo>
                            <a:pt x="298" y="89"/>
                          </a:lnTo>
                          <a:lnTo>
                            <a:pt x="298" y="84"/>
                          </a:lnTo>
                          <a:lnTo>
                            <a:pt x="302" y="78"/>
                          </a:lnTo>
                          <a:lnTo>
                            <a:pt x="306" y="75"/>
                          </a:lnTo>
                          <a:lnTo>
                            <a:pt x="314" y="75"/>
                          </a:lnTo>
                          <a:lnTo>
                            <a:pt x="330" y="75"/>
                          </a:lnTo>
                          <a:lnTo>
                            <a:pt x="343" y="69"/>
                          </a:lnTo>
                          <a:lnTo>
                            <a:pt x="354" y="60"/>
                          </a:lnTo>
                          <a:lnTo>
                            <a:pt x="367" y="57"/>
                          </a:lnTo>
                          <a:lnTo>
                            <a:pt x="379" y="50"/>
                          </a:lnTo>
                          <a:lnTo>
                            <a:pt x="387" y="38"/>
                          </a:lnTo>
                          <a:lnTo>
                            <a:pt x="405" y="24"/>
                          </a:lnTo>
                          <a:lnTo>
                            <a:pt x="416" y="18"/>
                          </a:lnTo>
                          <a:lnTo>
                            <a:pt x="428" y="12"/>
                          </a:lnTo>
                          <a:lnTo>
                            <a:pt x="439" y="5"/>
                          </a:lnTo>
                          <a:lnTo>
                            <a:pt x="419" y="0"/>
                          </a:lnTo>
                          <a:lnTo>
                            <a:pt x="400" y="0"/>
                          </a:lnTo>
                          <a:lnTo>
                            <a:pt x="380" y="8"/>
                          </a:lnTo>
                          <a:lnTo>
                            <a:pt x="371" y="12"/>
                          </a:lnTo>
                          <a:lnTo>
                            <a:pt x="354" y="15"/>
                          </a:lnTo>
                          <a:lnTo>
                            <a:pt x="337" y="17"/>
                          </a:lnTo>
                          <a:lnTo>
                            <a:pt x="327" y="20"/>
                          </a:lnTo>
                          <a:lnTo>
                            <a:pt x="306" y="27"/>
                          </a:lnTo>
                          <a:lnTo>
                            <a:pt x="293" y="32"/>
                          </a:lnTo>
                          <a:lnTo>
                            <a:pt x="280" y="36"/>
                          </a:lnTo>
                          <a:lnTo>
                            <a:pt x="263" y="39"/>
                          </a:lnTo>
                          <a:lnTo>
                            <a:pt x="247" y="44"/>
                          </a:lnTo>
                          <a:lnTo>
                            <a:pt x="233" y="50"/>
                          </a:lnTo>
                          <a:lnTo>
                            <a:pt x="221" y="57"/>
                          </a:lnTo>
                          <a:lnTo>
                            <a:pt x="211" y="65"/>
                          </a:lnTo>
                          <a:lnTo>
                            <a:pt x="202" y="71"/>
                          </a:lnTo>
                          <a:lnTo>
                            <a:pt x="193" y="75"/>
                          </a:lnTo>
                          <a:lnTo>
                            <a:pt x="176" y="84"/>
                          </a:lnTo>
                          <a:lnTo>
                            <a:pt x="158" y="93"/>
                          </a:lnTo>
                          <a:lnTo>
                            <a:pt x="137" y="102"/>
                          </a:lnTo>
                          <a:lnTo>
                            <a:pt x="122" y="116"/>
                          </a:lnTo>
                          <a:lnTo>
                            <a:pt x="106" y="126"/>
                          </a:lnTo>
                          <a:lnTo>
                            <a:pt x="91" y="132"/>
                          </a:lnTo>
                          <a:lnTo>
                            <a:pt x="76" y="146"/>
                          </a:lnTo>
                          <a:lnTo>
                            <a:pt x="67" y="155"/>
                          </a:lnTo>
                          <a:lnTo>
                            <a:pt x="54" y="164"/>
                          </a:lnTo>
                          <a:lnTo>
                            <a:pt x="41" y="170"/>
                          </a:lnTo>
                          <a:lnTo>
                            <a:pt x="28" y="176"/>
                          </a:lnTo>
                          <a:lnTo>
                            <a:pt x="0" y="20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37956" name="Freeform 36">
                    <a:extLst>
                      <a:ext uri="{FF2B5EF4-FFF2-40B4-BE49-F238E27FC236}">
                        <a16:creationId xmlns:a16="http://schemas.microsoft.com/office/drawing/2014/main" id="{A16E803F-DCFE-4E74-9C4E-350245083E04}"/>
                      </a:ext>
                    </a:extLst>
                  </p:cNvPr>
                  <p:cNvSpPr>
                    <a:spLocks/>
                  </p:cNvSpPr>
                  <p:nvPr/>
                </p:nvSpPr>
                <p:spPr bwMode="auto">
                  <a:xfrm>
                    <a:off x="3192" y="3129"/>
                    <a:ext cx="653" cy="194"/>
                  </a:xfrm>
                  <a:custGeom>
                    <a:avLst/>
                    <a:gdLst>
                      <a:gd name="T0" fmla="*/ 63 w 653"/>
                      <a:gd name="T1" fmla="*/ 58 h 194"/>
                      <a:gd name="T2" fmla="*/ 89 w 653"/>
                      <a:gd name="T3" fmla="*/ 52 h 194"/>
                      <a:gd name="T4" fmla="*/ 166 w 653"/>
                      <a:gd name="T5" fmla="*/ 49 h 194"/>
                      <a:gd name="T6" fmla="*/ 189 w 653"/>
                      <a:gd name="T7" fmla="*/ 42 h 194"/>
                      <a:gd name="T8" fmla="*/ 208 w 653"/>
                      <a:gd name="T9" fmla="*/ 37 h 194"/>
                      <a:gd name="T10" fmla="*/ 215 w 653"/>
                      <a:gd name="T11" fmla="*/ 37 h 194"/>
                      <a:gd name="T12" fmla="*/ 241 w 653"/>
                      <a:gd name="T13" fmla="*/ 42 h 194"/>
                      <a:gd name="T14" fmla="*/ 254 w 653"/>
                      <a:gd name="T15" fmla="*/ 49 h 194"/>
                      <a:gd name="T16" fmla="*/ 275 w 653"/>
                      <a:gd name="T17" fmla="*/ 55 h 194"/>
                      <a:gd name="T18" fmla="*/ 301 w 653"/>
                      <a:gd name="T19" fmla="*/ 49 h 194"/>
                      <a:gd name="T20" fmla="*/ 325 w 653"/>
                      <a:gd name="T21" fmla="*/ 40 h 194"/>
                      <a:gd name="T22" fmla="*/ 345 w 653"/>
                      <a:gd name="T23" fmla="*/ 39 h 194"/>
                      <a:gd name="T24" fmla="*/ 361 w 653"/>
                      <a:gd name="T25" fmla="*/ 39 h 194"/>
                      <a:gd name="T26" fmla="*/ 400 w 653"/>
                      <a:gd name="T27" fmla="*/ 45 h 194"/>
                      <a:gd name="T28" fmla="*/ 426 w 653"/>
                      <a:gd name="T29" fmla="*/ 39 h 194"/>
                      <a:gd name="T30" fmla="*/ 436 w 653"/>
                      <a:gd name="T31" fmla="*/ 34 h 194"/>
                      <a:gd name="T32" fmla="*/ 468 w 653"/>
                      <a:gd name="T33" fmla="*/ 24 h 194"/>
                      <a:gd name="T34" fmla="*/ 493 w 653"/>
                      <a:gd name="T35" fmla="*/ 19 h 194"/>
                      <a:gd name="T36" fmla="*/ 515 w 653"/>
                      <a:gd name="T37" fmla="*/ 9 h 194"/>
                      <a:gd name="T38" fmla="*/ 525 w 653"/>
                      <a:gd name="T39" fmla="*/ 4 h 194"/>
                      <a:gd name="T40" fmla="*/ 537 w 653"/>
                      <a:gd name="T41" fmla="*/ 0 h 194"/>
                      <a:gd name="T42" fmla="*/ 543 w 653"/>
                      <a:gd name="T43" fmla="*/ 13 h 194"/>
                      <a:gd name="T44" fmla="*/ 553 w 653"/>
                      <a:gd name="T45" fmla="*/ 25 h 194"/>
                      <a:gd name="T46" fmla="*/ 563 w 653"/>
                      <a:gd name="T47" fmla="*/ 28 h 194"/>
                      <a:gd name="T48" fmla="*/ 569 w 653"/>
                      <a:gd name="T49" fmla="*/ 31 h 194"/>
                      <a:gd name="T50" fmla="*/ 615 w 653"/>
                      <a:gd name="T51" fmla="*/ 40 h 194"/>
                      <a:gd name="T52" fmla="*/ 621 w 653"/>
                      <a:gd name="T53" fmla="*/ 45 h 194"/>
                      <a:gd name="T54" fmla="*/ 650 w 653"/>
                      <a:gd name="T55" fmla="*/ 46 h 194"/>
                      <a:gd name="T56" fmla="*/ 652 w 653"/>
                      <a:gd name="T57" fmla="*/ 63 h 194"/>
                      <a:gd name="T58" fmla="*/ 608 w 653"/>
                      <a:gd name="T59" fmla="*/ 93 h 194"/>
                      <a:gd name="T60" fmla="*/ 541 w 653"/>
                      <a:gd name="T61" fmla="*/ 138 h 194"/>
                      <a:gd name="T62" fmla="*/ 468 w 653"/>
                      <a:gd name="T63" fmla="*/ 169 h 194"/>
                      <a:gd name="T64" fmla="*/ 421 w 653"/>
                      <a:gd name="T65" fmla="*/ 180 h 194"/>
                      <a:gd name="T66" fmla="*/ 389 w 653"/>
                      <a:gd name="T67" fmla="*/ 184 h 194"/>
                      <a:gd name="T68" fmla="*/ 356 w 653"/>
                      <a:gd name="T69" fmla="*/ 187 h 194"/>
                      <a:gd name="T70" fmla="*/ 315 w 653"/>
                      <a:gd name="T71" fmla="*/ 189 h 194"/>
                      <a:gd name="T72" fmla="*/ 275 w 653"/>
                      <a:gd name="T73" fmla="*/ 193 h 194"/>
                      <a:gd name="T74" fmla="*/ 239 w 653"/>
                      <a:gd name="T75" fmla="*/ 186 h 194"/>
                      <a:gd name="T76" fmla="*/ 198 w 653"/>
                      <a:gd name="T77" fmla="*/ 186 h 194"/>
                      <a:gd name="T78" fmla="*/ 164 w 653"/>
                      <a:gd name="T79" fmla="*/ 181 h 194"/>
                      <a:gd name="T80" fmla="*/ 137 w 653"/>
                      <a:gd name="T81" fmla="*/ 174 h 194"/>
                      <a:gd name="T82" fmla="*/ 98 w 653"/>
                      <a:gd name="T83" fmla="*/ 156 h 194"/>
                      <a:gd name="T84" fmla="*/ 59 w 653"/>
                      <a:gd name="T85" fmla="*/ 135 h 194"/>
                      <a:gd name="T86" fmla="*/ 28 w 653"/>
                      <a:gd name="T87" fmla="*/ 111 h 194"/>
                      <a:gd name="T88" fmla="*/ 0 w 653"/>
                      <a:gd name="T8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3" h="194">
                        <a:moveTo>
                          <a:pt x="0" y="84"/>
                        </a:moveTo>
                        <a:lnTo>
                          <a:pt x="63" y="58"/>
                        </a:lnTo>
                        <a:lnTo>
                          <a:pt x="80" y="57"/>
                        </a:lnTo>
                        <a:lnTo>
                          <a:pt x="89" y="52"/>
                        </a:lnTo>
                        <a:lnTo>
                          <a:pt x="161" y="55"/>
                        </a:lnTo>
                        <a:lnTo>
                          <a:pt x="166" y="49"/>
                        </a:lnTo>
                        <a:lnTo>
                          <a:pt x="174" y="46"/>
                        </a:lnTo>
                        <a:lnTo>
                          <a:pt x="189" y="42"/>
                        </a:lnTo>
                        <a:lnTo>
                          <a:pt x="198" y="37"/>
                        </a:lnTo>
                        <a:lnTo>
                          <a:pt x="208" y="37"/>
                        </a:lnTo>
                        <a:lnTo>
                          <a:pt x="211" y="37"/>
                        </a:lnTo>
                        <a:lnTo>
                          <a:pt x="215" y="37"/>
                        </a:lnTo>
                        <a:lnTo>
                          <a:pt x="228" y="39"/>
                        </a:lnTo>
                        <a:lnTo>
                          <a:pt x="241" y="42"/>
                        </a:lnTo>
                        <a:lnTo>
                          <a:pt x="249" y="51"/>
                        </a:lnTo>
                        <a:lnTo>
                          <a:pt x="254" y="49"/>
                        </a:lnTo>
                        <a:lnTo>
                          <a:pt x="257" y="57"/>
                        </a:lnTo>
                        <a:lnTo>
                          <a:pt x="275" y="55"/>
                        </a:lnTo>
                        <a:lnTo>
                          <a:pt x="291" y="51"/>
                        </a:lnTo>
                        <a:lnTo>
                          <a:pt x="301" y="49"/>
                        </a:lnTo>
                        <a:lnTo>
                          <a:pt x="312" y="45"/>
                        </a:lnTo>
                        <a:lnTo>
                          <a:pt x="325" y="40"/>
                        </a:lnTo>
                        <a:lnTo>
                          <a:pt x="337" y="40"/>
                        </a:lnTo>
                        <a:lnTo>
                          <a:pt x="345" y="39"/>
                        </a:lnTo>
                        <a:lnTo>
                          <a:pt x="354" y="34"/>
                        </a:lnTo>
                        <a:lnTo>
                          <a:pt x="361" y="39"/>
                        </a:lnTo>
                        <a:lnTo>
                          <a:pt x="380" y="42"/>
                        </a:lnTo>
                        <a:lnTo>
                          <a:pt x="400" y="45"/>
                        </a:lnTo>
                        <a:lnTo>
                          <a:pt x="419" y="45"/>
                        </a:lnTo>
                        <a:lnTo>
                          <a:pt x="426" y="39"/>
                        </a:lnTo>
                        <a:lnTo>
                          <a:pt x="431" y="39"/>
                        </a:lnTo>
                        <a:lnTo>
                          <a:pt x="436" y="34"/>
                        </a:lnTo>
                        <a:lnTo>
                          <a:pt x="450" y="27"/>
                        </a:lnTo>
                        <a:lnTo>
                          <a:pt x="468" y="24"/>
                        </a:lnTo>
                        <a:lnTo>
                          <a:pt x="478" y="24"/>
                        </a:lnTo>
                        <a:lnTo>
                          <a:pt x="493" y="19"/>
                        </a:lnTo>
                        <a:lnTo>
                          <a:pt x="499" y="19"/>
                        </a:lnTo>
                        <a:lnTo>
                          <a:pt x="515" y="9"/>
                        </a:lnTo>
                        <a:lnTo>
                          <a:pt x="520" y="10"/>
                        </a:lnTo>
                        <a:lnTo>
                          <a:pt x="525" y="4"/>
                        </a:lnTo>
                        <a:lnTo>
                          <a:pt x="530" y="3"/>
                        </a:lnTo>
                        <a:lnTo>
                          <a:pt x="537" y="0"/>
                        </a:lnTo>
                        <a:lnTo>
                          <a:pt x="537" y="7"/>
                        </a:lnTo>
                        <a:lnTo>
                          <a:pt x="543" y="13"/>
                        </a:lnTo>
                        <a:lnTo>
                          <a:pt x="548" y="21"/>
                        </a:lnTo>
                        <a:lnTo>
                          <a:pt x="553" y="25"/>
                        </a:lnTo>
                        <a:lnTo>
                          <a:pt x="558" y="25"/>
                        </a:lnTo>
                        <a:lnTo>
                          <a:pt x="563" y="28"/>
                        </a:lnTo>
                        <a:lnTo>
                          <a:pt x="569" y="28"/>
                        </a:lnTo>
                        <a:lnTo>
                          <a:pt x="569" y="31"/>
                        </a:lnTo>
                        <a:lnTo>
                          <a:pt x="602" y="31"/>
                        </a:lnTo>
                        <a:lnTo>
                          <a:pt x="615" y="40"/>
                        </a:lnTo>
                        <a:lnTo>
                          <a:pt x="618" y="40"/>
                        </a:lnTo>
                        <a:lnTo>
                          <a:pt x="621" y="45"/>
                        </a:lnTo>
                        <a:lnTo>
                          <a:pt x="629" y="42"/>
                        </a:lnTo>
                        <a:lnTo>
                          <a:pt x="650" y="46"/>
                        </a:lnTo>
                        <a:lnTo>
                          <a:pt x="645" y="55"/>
                        </a:lnTo>
                        <a:lnTo>
                          <a:pt x="652" y="63"/>
                        </a:lnTo>
                        <a:lnTo>
                          <a:pt x="628" y="79"/>
                        </a:lnTo>
                        <a:lnTo>
                          <a:pt x="608" y="93"/>
                        </a:lnTo>
                        <a:lnTo>
                          <a:pt x="584" y="112"/>
                        </a:lnTo>
                        <a:lnTo>
                          <a:pt x="541" y="138"/>
                        </a:lnTo>
                        <a:lnTo>
                          <a:pt x="501" y="154"/>
                        </a:lnTo>
                        <a:lnTo>
                          <a:pt x="468" y="169"/>
                        </a:lnTo>
                        <a:lnTo>
                          <a:pt x="447" y="174"/>
                        </a:lnTo>
                        <a:lnTo>
                          <a:pt x="421" y="180"/>
                        </a:lnTo>
                        <a:lnTo>
                          <a:pt x="402" y="184"/>
                        </a:lnTo>
                        <a:lnTo>
                          <a:pt x="389" y="184"/>
                        </a:lnTo>
                        <a:lnTo>
                          <a:pt x="367" y="189"/>
                        </a:lnTo>
                        <a:lnTo>
                          <a:pt x="356" y="187"/>
                        </a:lnTo>
                        <a:lnTo>
                          <a:pt x="337" y="190"/>
                        </a:lnTo>
                        <a:lnTo>
                          <a:pt x="315" y="189"/>
                        </a:lnTo>
                        <a:lnTo>
                          <a:pt x="289" y="190"/>
                        </a:lnTo>
                        <a:lnTo>
                          <a:pt x="275" y="193"/>
                        </a:lnTo>
                        <a:lnTo>
                          <a:pt x="259" y="189"/>
                        </a:lnTo>
                        <a:lnTo>
                          <a:pt x="239" y="186"/>
                        </a:lnTo>
                        <a:lnTo>
                          <a:pt x="220" y="187"/>
                        </a:lnTo>
                        <a:lnTo>
                          <a:pt x="198" y="186"/>
                        </a:lnTo>
                        <a:lnTo>
                          <a:pt x="180" y="183"/>
                        </a:lnTo>
                        <a:lnTo>
                          <a:pt x="164" y="181"/>
                        </a:lnTo>
                        <a:lnTo>
                          <a:pt x="151" y="181"/>
                        </a:lnTo>
                        <a:lnTo>
                          <a:pt x="137" y="174"/>
                        </a:lnTo>
                        <a:lnTo>
                          <a:pt x="115" y="166"/>
                        </a:lnTo>
                        <a:lnTo>
                          <a:pt x="98" y="156"/>
                        </a:lnTo>
                        <a:lnTo>
                          <a:pt x="80" y="147"/>
                        </a:lnTo>
                        <a:lnTo>
                          <a:pt x="59" y="135"/>
                        </a:lnTo>
                        <a:lnTo>
                          <a:pt x="41" y="123"/>
                        </a:lnTo>
                        <a:lnTo>
                          <a:pt x="28" y="111"/>
                        </a:lnTo>
                        <a:lnTo>
                          <a:pt x="15" y="100"/>
                        </a:lnTo>
                        <a:lnTo>
                          <a:pt x="0" y="8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57" name="Freeform 37">
                    <a:extLst>
                      <a:ext uri="{FF2B5EF4-FFF2-40B4-BE49-F238E27FC236}">
                        <a16:creationId xmlns:a16="http://schemas.microsoft.com/office/drawing/2014/main" id="{C43A95C6-88F3-437C-9065-9A5F8B389913}"/>
                      </a:ext>
                    </a:extLst>
                  </p:cNvPr>
                  <p:cNvSpPr>
                    <a:spLocks/>
                  </p:cNvSpPr>
                  <p:nvPr/>
                </p:nvSpPr>
                <p:spPr bwMode="auto">
                  <a:xfrm>
                    <a:off x="3767" y="2401"/>
                    <a:ext cx="131" cy="204"/>
                  </a:xfrm>
                  <a:custGeom>
                    <a:avLst/>
                    <a:gdLst>
                      <a:gd name="T0" fmla="*/ 24 w 131"/>
                      <a:gd name="T1" fmla="*/ 63 h 204"/>
                      <a:gd name="T2" fmla="*/ 21 w 131"/>
                      <a:gd name="T3" fmla="*/ 104 h 204"/>
                      <a:gd name="T4" fmla="*/ 10 w 131"/>
                      <a:gd name="T5" fmla="*/ 129 h 204"/>
                      <a:gd name="T6" fmla="*/ 0 w 131"/>
                      <a:gd name="T7" fmla="*/ 153 h 204"/>
                      <a:gd name="T8" fmla="*/ 0 w 131"/>
                      <a:gd name="T9" fmla="*/ 171 h 204"/>
                      <a:gd name="T10" fmla="*/ 3 w 131"/>
                      <a:gd name="T11" fmla="*/ 186 h 204"/>
                      <a:gd name="T12" fmla="*/ 15 w 131"/>
                      <a:gd name="T13" fmla="*/ 200 h 204"/>
                      <a:gd name="T14" fmla="*/ 24 w 131"/>
                      <a:gd name="T15" fmla="*/ 201 h 204"/>
                      <a:gd name="T16" fmla="*/ 33 w 131"/>
                      <a:gd name="T17" fmla="*/ 201 h 204"/>
                      <a:gd name="T18" fmla="*/ 42 w 131"/>
                      <a:gd name="T19" fmla="*/ 203 h 204"/>
                      <a:gd name="T20" fmla="*/ 47 w 131"/>
                      <a:gd name="T21" fmla="*/ 192 h 204"/>
                      <a:gd name="T22" fmla="*/ 52 w 131"/>
                      <a:gd name="T23" fmla="*/ 165 h 204"/>
                      <a:gd name="T24" fmla="*/ 67 w 131"/>
                      <a:gd name="T25" fmla="*/ 147 h 204"/>
                      <a:gd name="T26" fmla="*/ 70 w 131"/>
                      <a:gd name="T27" fmla="*/ 120 h 204"/>
                      <a:gd name="T28" fmla="*/ 76 w 131"/>
                      <a:gd name="T29" fmla="*/ 110 h 204"/>
                      <a:gd name="T30" fmla="*/ 83 w 131"/>
                      <a:gd name="T31" fmla="*/ 102 h 204"/>
                      <a:gd name="T32" fmla="*/ 88 w 131"/>
                      <a:gd name="T33" fmla="*/ 83 h 204"/>
                      <a:gd name="T34" fmla="*/ 98 w 131"/>
                      <a:gd name="T35" fmla="*/ 71 h 204"/>
                      <a:gd name="T36" fmla="*/ 104 w 131"/>
                      <a:gd name="T37" fmla="*/ 62 h 204"/>
                      <a:gd name="T38" fmla="*/ 111 w 131"/>
                      <a:gd name="T39" fmla="*/ 54 h 204"/>
                      <a:gd name="T40" fmla="*/ 111 w 131"/>
                      <a:gd name="T41" fmla="*/ 50 h 204"/>
                      <a:gd name="T42" fmla="*/ 125 w 131"/>
                      <a:gd name="T43" fmla="*/ 39 h 204"/>
                      <a:gd name="T44" fmla="*/ 127 w 131"/>
                      <a:gd name="T45" fmla="*/ 23 h 204"/>
                      <a:gd name="T46" fmla="*/ 130 w 131"/>
                      <a:gd name="T47" fmla="*/ 12 h 204"/>
                      <a:gd name="T48" fmla="*/ 117 w 131"/>
                      <a:gd name="T49" fmla="*/ 8 h 204"/>
                      <a:gd name="T50" fmla="*/ 109 w 131"/>
                      <a:gd name="T51" fmla="*/ 0 h 204"/>
                      <a:gd name="T52" fmla="*/ 98 w 131"/>
                      <a:gd name="T53" fmla="*/ 8 h 204"/>
                      <a:gd name="T54" fmla="*/ 88 w 131"/>
                      <a:gd name="T55" fmla="*/ 26 h 204"/>
                      <a:gd name="T56" fmla="*/ 76 w 131"/>
                      <a:gd name="T57" fmla="*/ 38 h 204"/>
                      <a:gd name="T58" fmla="*/ 67 w 131"/>
                      <a:gd name="T59" fmla="*/ 48 h 204"/>
                      <a:gd name="T60" fmla="*/ 62 w 131"/>
                      <a:gd name="T61" fmla="*/ 48 h 204"/>
                      <a:gd name="T62" fmla="*/ 52 w 131"/>
                      <a:gd name="T63" fmla="*/ 54 h 204"/>
                      <a:gd name="T64" fmla="*/ 47 w 131"/>
                      <a:gd name="T65" fmla="*/ 60 h 204"/>
                      <a:gd name="T66" fmla="*/ 24 w 131"/>
                      <a:gd name="T67" fmla="*/ 6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04">
                        <a:moveTo>
                          <a:pt x="24" y="63"/>
                        </a:moveTo>
                        <a:lnTo>
                          <a:pt x="21" y="104"/>
                        </a:lnTo>
                        <a:lnTo>
                          <a:pt x="10" y="129"/>
                        </a:lnTo>
                        <a:lnTo>
                          <a:pt x="0" y="153"/>
                        </a:lnTo>
                        <a:lnTo>
                          <a:pt x="0" y="171"/>
                        </a:lnTo>
                        <a:lnTo>
                          <a:pt x="3" y="186"/>
                        </a:lnTo>
                        <a:lnTo>
                          <a:pt x="15" y="200"/>
                        </a:lnTo>
                        <a:lnTo>
                          <a:pt x="24" y="201"/>
                        </a:lnTo>
                        <a:lnTo>
                          <a:pt x="33" y="201"/>
                        </a:lnTo>
                        <a:lnTo>
                          <a:pt x="42" y="203"/>
                        </a:lnTo>
                        <a:lnTo>
                          <a:pt x="47" y="192"/>
                        </a:lnTo>
                        <a:lnTo>
                          <a:pt x="52" y="165"/>
                        </a:lnTo>
                        <a:lnTo>
                          <a:pt x="67" y="147"/>
                        </a:lnTo>
                        <a:lnTo>
                          <a:pt x="70" y="120"/>
                        </a:lnTo>
                        <a:lnTo>
                          <a:pt x="76" y="110"/>
                        </a:lnTo>
                        <a:lnTo>
                          <a:pt x="83" y="102"/>
                        </a:lnTo>
                        <a:lnTo>
                          <a:pt x="88" y="83"/>
                        </a:lnTo>
                        <a:lnTo>
                          <a:pt x="98" y="71"/>
                        </a:lnTo>
                        <a:lnTo>
                          <a:pt x="104" y="62"/>
                        </a:lnTo>
                        <a:lnTo>
                          <a:pt x="111" y="54"/>
                        </a:lnTo>
                        <a:lnTo>
                          <a:pt x="111" y="50"/>
                        </a:lnTo>
                        <a:lnTo>
                          <a:pt x="125" y="39"/>
                        </a:lnTo>
                        <a:lnTo>
                          <a:pt x="127" y="23"/>
                        </a:lnTo>
                        <a:lnTo>
                          <a:pt x="130" y="12"/>
                        </a:lnTo>
                        <a:lnTo>
                          <a:pt x="117" y="8"/>
                        </a:lnTo>
                        <a:lnTo>
                          <a:pt x="109" y="0"/>
                        </a:lnTo>
                        <a:lnTo>
                          <a:pt x="98" y="8"/>
                        </a:lnTo>
                        <a:lnTo>
                          <a:pt x="88" y="26"/>
                        </a:lnTo>
                        <a:lnTo>
                          <a:pt x="76" y="38"/>
                        </a:lnTo>
                        <a:lnTo>
                          <a:pt x="67" y="48"/>
                        </a:lnTo>
                        <a:lnTo>
                          <a:pt x="62" y="48"/>
                        </a:lnTo>
                        <a:lnTo>
                          <a:pt x="52" y="54"/>
                        </a:lnTo>
                        <a:lnTo>
                          <a:pt x="47" y="60"/>
                        </a:lnTo>
                        <a:lnTo>
                          <a:pt x="24" y="6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58" name="Freeform 38">
                    <a:extLst>
                      <a:ext uri="{FF2B5EF4-FFF2-40B4-BE49-F238E27FC236}">
                        <a16:creationId xmlns:a16="http://schemas.microsoft.com/office/drawing/2014/main" id="{FD91B630-252F-44B0-BFD2-008EEAF56FB2}"/>
                      </a:ext>
                    </a:extLst>
                  </p:cNvPr>
                  <p:cNvSpPr>
                    <a:spLocks/>
                  </p:cNvSpPr>
                  <p:nvPr/>
                </p:nvSpPr>
                <p:spPr bwMode="auto">
                  <a:xfrm>
                    <a:off x="3140" y="1239"/>
                    <a:ext cx="1777" cy="962"/>
                  </a:xfrm>
                  <a:custGeom>
                    <a:avLst/>
                    <a:gdLst>
                      <a:gd name="T0" fmla="*/ 104 w 1777"/>
                      <a:gd name="T1" fmla="*/ 403 h 962"/>
                      <a:gd name="T2" fmla="*/ 119 w 1777"/>
                      <a:gd name="T3" fmla="*/ 333 h 962"/>
                      <a:gd name="T4" fmla="*/ 179 w 1777"/>
                      <a:gd name="T5" fmla="*/ 292 h 962"/>
                      <a:gd name="T6" fmla="*/ 247 w 1777"/>
                      <a:gd name="T7" fmla="*/ 273 h 962"/>
                      <a:gd name="T8" fmla="*/ 266 w 1777"/>
                      <a:gd name="T9" fmla="*/ 232 h 962"/>
                      <a:gd name="T10" fmla="*/ 354 w 1777"/>
                      <a:gd name="T11" fmla="*/ 196 h 962"/>
                      <a:gd name="T12" fmla="*/ 411 w 1777"/>
                      <a:gd name="T13" fmla="*/ 145 h 962"/>
                      <a:gd name="T14" fmla="*/ 385 w 1777"/>
                      <a:gd name="T15" fmla="*/ 120 h 962"/>
                      <a:gd name="T16" fmla="*/ 390 w 1777"/>
                      <a:gd name="T17" fmla="*/ 96 h 962"/>
                      <a:gd name="T18" fmla="*/ 333 w 1777"/>
                      <a:gd name="T19" fmla="*/ 130 h 962"/>
                      <a:gd name="T20" fmla="*/ 315 w 1777"/>
                      <a:gd name="T21" fmla="*/ 199 h 962"/>
                      <a:gd name="T22" fmla="*/ 276 w 1777"/>
                      <a:gd name="T23" fmla="*/ 220 h 962"/>
                      <a:gd name="T24" fmla="*/ 257 w 1777"/>
                      <a:gd name="T25" fmla="*/ 184 h 962"/>
                      <a:gd name="T26" fmla="*/ 203 w 1777"/>
                      <a:gd name="T27" fmla="*/ 201 h 962"/>
                      <a:gd name="T28" fmla="*/ 188 w 1777"/>
                      <a:gd name="T29" fmla="*/ 174 h 962"/>
                      <a:gd name="T30" fmla="*/ 190 w 1777"/>
                      <a:gd name="T31" fmla="*/ 147 h 962"/>
                      <a:gd name="T32" fmla="*/ 247 w 1777"/>
                      <a:gd name="T33" fmla="*/ 129 h 962"/>
                      <a:gd name="T34" fmla="*/ 284 w 1777"/>
                      <a:gd name="T35" fmla="*/ 82 h 962"/>
                      <a:gd name="T36" fmla="*/ 344 w 1777"/>
                      <a:gd name="T37" fmla="*/ 28 h 962"/>
                      <a:gd name="T38" fmla="*/ 427 w 1777"/>
                      <a:gd name="T39" fmla="*/ 13 h 962"/>
                      <a:gd name="T40" fmla="*/ 536 w 1777"/>
                      <a:gd name="T41" fmla="*/ 55 h 962"/>
                      <a:gd name="T42" fmla="*/ 497 w 1777"/>
                      <a:gd name="T43" fmla="*/ 120 h 962"/>
                      <a:gd name="T44" fmla="*/ 536 w 1777"/>
                      <a:gd name="T45" fmla="*/ 153 h 962"/>
                      <a:gd name="T46" fmla="*/ 570 w 1777"/>
                      <a:gd name="T47" fmla="*/ 115 h 962"/>
                      <a:gd name="T48" fmla="*/ 718 w 1777"/>
                      <a:gd name="T49" fmla="*/ 100 h 962"/>
                      <a:gd name="T50" fmla="*/ 897 w 1777"/>
                      <a:gd name="T51" fmla="*/ 18 h 962"/>
                      <a:gd name="T52" fmla="*/ 1175 w 1777"/>
                      <a:gd name="T53" fmla="*/ 55 h 962"/>
                      <a:gd name="T54" fmla="*/ 1675 w 1777"/>
                      <a:gd name="T55" fmla="*/ 121 h 962"/>
                      <a:gd name="T56" fmla="*/ 1719 w 1777"/>
                      <a:gd name="T57" fmla="*/ 160 h 962"/>
                      <a:gd name="T58" fmla="*/ 1735 w 1777"/>
                      <a:gd name="T59" fmla="*/ 291 h 962"/>
                      <a:gd name="T60" fmla="*/ 1589 w 1777"/>
                      <a:gd name="T61" fmla="*/ 186 h 962"/>
                      <a:gd name="T62" fmla="*/ 1474 w 1777"/>
                      <a:gd name="T63" fmla="*/ 234 h 962"/>
                      <a:gd name="T64" fmla="*/ 1633 w 1777"/>
                      <a:gd name="T65" fmla="*/ 417 h 962"/>
                      <a:gd name="T66" fmla="*/ 1568 w 1777"/>
                      <a:gd name="T67" fmla="*/ 495 h 962"/>
                      <a:gd name="T68" fmla="*/ 1674 w 1777"/>
                      <a:gd name="T69" fmla="*/ 673 h 962"/>
                      <a:gd name="T70" fmla="*/ 1566 w 1777"/>
                      <a:gd name="T71" fmla="*/ 766 h 962"/>
                      <a:gd name="T72" fmla="*/ 1539 w 1777"/>
                      <a:gd name="T73" fmla="*/ 838 h 962"/>
                      <a:gd name="T74" fmla="*/ 1532 w 1777"/>
                      <a:gd name="T75" fmla="*/ 909 h 962"/>
                      <a:gd name="T76" fmla="*/ 1495 w 1777"/>
                      <a:gd name="T77" fmla="*/ 906 h 962"/>
                      <a:gd name="T78" fmla="*/ 1386 w 1777"/>
                      <a:gd name="T79" fmla="*/ 759 h 962"/>
                      <a:gd name="T80" fmla="*/ 1230 w 1777"/>
                      <a:gd name="T81" fmla="*/ 754 h 962"/>
                      <a:gd name="T82" fmla="*/ 1136 w 1777"/>
                      <a:gd name="T83" fmla="*/ 840 h 962"/>
                      <a:gd name="T84" fmla="*/ 942 w 1777"/>
                      <a:gd name="T85" fmla="*/ 652 h 962"/>
                      <a:gd name="T86" fmla="*/ 687 w 1777"/>
                      <a:gd name="T87" fmla="*/ 586 h 962"/>
                      <a:gd name="T88" fmla="*/ 881 w 1777"/>
                      <a:gd name="T89" fmla="*/ 703 h 962"/>
                      <a:gd name="T90" fmla="*/ 655 w 1777"/>
                      <a:gd name="T91" fmla="*/ 808 h 962"/>
                      <a:gd name="T92" fmla="*/ 596 w 1777"/>
                      <a:gd name="T93" fmla="*/ 709 h 962"/>
                      <a:gd name="T94" fmla="*/ 502 w 1777"/>
                      <a:gd name="T95" fmla="*/ 594 h 962"/>
                      <a:gd name="T96" fmla="*/ 448 w 1777"/>
                      <a:gd name="T97" fmla="*/ 508 h 962"/>
                      <a:gd name="T98" fmla="*/ 422 w 1777"/>
                      <a:gd name="T99" fmla="*/ 469 h 962"/>
                      <a:gd name="T100" fmla="*/ 388 w 1777"/>
                      <a:gd name="T101" fmla="*/ 447 h 962"/>
                      <a:gd name="T102" fmla="*/ 375 w 1777"/>
                      <a:gd name="T103" fmla="*/ 489 h 962"/>
                      <a:gd name="T104" fmla="*/ 328 w 1777"/>
                      <a:gd name="T105" fmla="*/ 423 h 962"/>
                      <a:gd name="T106" fmla="*/ 275 w 1777"/>
                      <a:gd name="T107" fmla="*/ 399 h 962"/>
                      <a:gd name="T108" fmla="*/ 331 w 1777"/>
                      <a:gd name="T109" fmla="*/ 456 h 962"/>
                      <a:gd name="T110" fmla="*/ 307 w 1777"/>
                      <a:gd name="T111" fmla="*/ 469 h 962"/>
                      <a:gd name="T112" fmla="*/ 262 w 1777"/>
                      <a:gd name="T113" fmla="*/ 432 h 962"/>
                      <a:gd name="T114" fmla="*/ 210 w 1777"/>
                      <a:gd name="T115" fmla="*/ 405 h 962"/>
                      <a:gd name="T116" fmla="*/ 141 w 1777"/>
                      <a:gd name="T117" fmla="*/ 439 h 962"/>
                      <a:gd name="T118" fmla="*/ 127 w 1777"/>
                      <a:gd name="T119" fmla="*/ 478 h 962"/>
                      <a:gd name="T120" fmla="*/ 80 w 1777"/>
                      <a:gd name="T121" fmla="*/ 507 h 962"/>
                      <a:gd name="T122" fmla="*/ 10 w 1777"/>
                      <a:gd name="T123" fmla="*/ 48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7" h="962">
                        <a:moveTo>
                          <a:pt x="0" y="432"/>
                        </a:moveTo>
                        <a:lnTo>
                          <a:pt x="16" y="418"/>
                        </a:lnTo>
                        <a:lnTo>
                          <a:pt x="26" y="408"/>
                        </a:lnTo>
                        <a:lnTo>
                          <a:pt x="47" y="408"/>
                        </a:lnTo>
                        <a:lnTo>
                          <a:pt x="70" y="411"/>
                        </a:lnTo>
                        <a:lnTo>
                          <a:pt x="86" y="405"/>
                        </a:lnTo>
                        <a:lnTo>
                          <a:pt x="104" y="403"/>
                        </a:lnTo>
                        <a:lnTo>
                          <a:pt x="106" y="385"/>
                        </a:lnTo>
                        <a:lnTo>
                          <a:pt x="115" y="373"/>
                        </a:lnTo>
                        <a:lnTo>
                          <a:pt x="91" y="360"/>
                        </a:lnTo>
                        <a:lnTo>
                          <a:pt x="88" y="349"/>
                        </a:lnTo>
                        <a:lnTo>
                          <a:pt x="89" y="334"/>
                        </a:lnTo>
                        <a:lnTo>
                          <a:pt x="107" y="334"/>
                        </a:lnTo>
                        <a:lnTo>
                          <a:pt x="119" y="333"/>
                        </a:lnTo>
                        <a:lnTo>
                          <a:pt x="120" y="334"/>
                        </a:lnTo>
                        <a:lnTo>
                          <a:pt x="133" y="325"/>
                        </a:lnTo>
                        <a:lnTo>
                          <a:pt x="146" y="321"/>
                        </a:lnTo>
                        <a:lnTo>
                          <a:pt x="151" y="321"/>
                        </a:lnTo>
                        <a:lnTo>
                          <a:pt x="159" y="312"/>
                        </a:lnTo>
                        <a:lnTo>
                          <a:pt x="169" y="309"/>
                        </a:lnTo>
                        <a:lnTo>
                          <a:pt x="179" y="292"/>
                        </a:lnTo>
                        <a:lnTo>
                          <a:pt x="185" y="297"/>
                        </a:lnTo>
                        <a:lnTo>
                          <a:pt x="198" y="286"/>
                        </a:lnTo>
                        <a:lnTo>
                          <a:pt x="200" y="286"/>
                        </a:lnTo>
                        <a:lnTo>
                          <a:pt x="216" y="274"/>
                        </a:lnTo>
                        <a:lnTo>
                          <a:pt x="226" y="273"/>
                        </a:lnTo>
                        <a:lnTo>
                          <a:pt x="239" y="273"/>
                        </a:lnTo>
                        <a:lnTo>
                          <a:pt x="247" y="273"/>
                        </a:lnTo>
                        <a:lnTo>
                          <a:pt x="240" y="258"/>
                        </a:lnTo>
                        <a:lnTo>
                          <a:pt x="237" y="246"/>
                        </a:lnTo>
                        <a:lnTo>
                          <a:pt x="234" y="220"/>
                        </a:lnTo>
                        <a:lnTo>
                          <a:pt x="253" y="219"/>
                        </a:lnTo>
                        <a:lnTo>
                          <a:pt x="263" y="214"/>
                        </a:lnTo>
                        <a:lnTo>
                          <a:pt x="258" y="225"/>
                        </a:lnTo>
                        <a:lnTo>
                          <a:pt x="266" y="232"/>
                        </a:lnTo>
                        <a:lnTo>
                          <a:pt x="275" y="241"/>
                        </a:lnTo>
                        <a:lnTo>
                          <a:pt x="279" y="247"/>
                        </a:lnTo>
                        <a:lnTo>
                          <a:pt x="302" y="246"/>
                        </a:lnTo>
                        <a:lnTo>
                          <a:pt x="322" y="223"/>
                        </a:lnTo>
                        <a:lnTo>
                          <a:pt x="336" y="213"/>
                        </a:lnTo>
                        <a:lnTo>
                          <a:pt x="344" y="205"/>
                        </a:lnTo>
                        <a:lnTo>
                          <a:pt x="354" y="196"/>
                        </a:lnTo>
                        <a:lnTo>
                          <a:pt x="364" y="184"/>
                        </a:lnTo>
                        <a:lnTo>
                          <a:pt x="372" y="189"/>
                        </a:lnTo>
                        <a:lnTo>
                          <a:pt x="372" y="181"/>
                        </a:lnTo>
                        <a:lnTo>
                          <a:pt x="377" y="177"/>
                        </a:lnTo>
                        <a:lnTo>
                          <a:pt x="392" y="180"/>
                        </a:lnTo>
                        <a:lnTo>
                          <a:pt x="416" y="199"/>
                        </a:lnTo>
                        <a:lnTo>
                          <a:pt x="411" y="145"/>
                        </a:lnTo>
                        <a:lnTo>
                          <a:pt x="390" y="169"/>
                        </a:lnTo>
                        <a:lnTo>
                          <a:pt x="374" y="168"/>
                        </a:lnTo>
                        <a:lnTo>
                          <a:pt x="369" y="153"/>
                        </a:lnTo>
                        <a:lnTo>
                          <a:pt x="369" y="145"/>
                        </a:lnTo>
                        <a:lnTo>
                          <a:pt x="364" y="141"/>
                        </a:lnTo>
                        <a:lnTo>
                          <a:pt x="377" y="129"/>
                        </a:lnTo>
                        <a:lnTo>
                          <a:pt x="385" y="120"/>
                        </a:lnTo>
                        <a:lnTo>
                          <a:pt x="393" y="117"/>
                        </a:lnTo>
                        <a:lnTo>
                          <a:pt x="400" y="115"/>
                        </a:lnTo>
                        <a:lnTo>
                          <a:pt x="405" y="108"/>
                        </a:lnTo>
                        <a:lnTo>
                          <a:pt x="411" y="106"/>
                        </a:lnTo>
                        <a:lnTo>
                          <a:pt x="419" y="106"/>
                        </a:lnTo>
                        <a:lnTo>
                          <a:pt x="405" y="93"/>
                        </a:lnTo>
                        <a:lnTo>
                          <a:pt x="390" y="96"/>
                        </a:lnTo>
                        <a:lnTo>
                          <a:pt x="380" y="96"/>
                        </a:lnTo>
                        <a:lnTo>
                          <a:pt x="372" y="91"/>
                        </a:lnTo>
                        <a:lnTo>
                          <a:pt x="372" y="100"/>
                        </a:lnTo>
                        <a:lnTo>
                          <a:pt x="364" y="109"/>
                        </a:lnTo>
                        <a:lnTo>
                          <a:pt x="353" y="124"/>
                        </a:lnTo>
                        <a:lnTo>
                          <a:pt x="341" y="130"/>
                        </a:lnTo>
                        <a:lnTo>
                          <a:pt x="333" y="130"/>
                        </a:lnTo>
                        <a:lnTo>
                          <a:pt x="330" y="141"/>
                        </a:lnTo>
                        <a:lnTo>
                          <a:pt x="330" y="145"/>
                        </a:lnTo>
                        <a:lnTo>
                          <a:pt x="323" y="150"/>
                        </a:lnTo>
                        <a:lnTo>
                          <a:pt x="331" y="168"/>
                        </a:lnTo>
                        <a:lnTo>
                          <a:pt x="336" y="177"/>
                        </a:lnTo>
                        <a:lnTo>
                          <a:pt x="327" y="190"/>
                        </a:lnTo>
                        <a:lnTo>
                          <a:pt x="315" y="199"/>
                        </a:lnTo>
                        <a:lnTo>
                          <a:pt x="312" y="213"/>
                        </a:lnTo>
                        <a:lnTo>
                          <a:pt x="305" y="223"/>
                        </a:lnTo>
                        <a:lnTo>
                          <a:pt x="299" y="223"/>
                        </a:lnTo>
                        <a:lnTo>
                          <a:pt x="289" y="225"/>
                        </a:lnTo>
                        <a:lnTo>
                          <a:pt x="279" y="229"/>
                        </a:lnTo>
                        <a:lnTo>
                          <a:pt x="276" y="228"/>
                        </a:lnTo>
                        <a:lnTo>
                          <a:pt x="276" y="220"/>
                        </a:lnTo>
                        <a:lnTo>
                          <a:pt x="275" y="208"/>
                        </a:lnTo>
                        <a:lnTo>
                          <a:pt x="266" y="208"/>
                        </a:lnTo>
                        <a:lnTo>
                          <a:pt x="262" y="201"/>
                        </a:lnTo>
                        <a:lnTo>
                          <a:pt x="263" y="190"/>
                        </a:lnTo>
                        <a:lnTo>
                          <a:pt x="265" y="184"/>
                        </a:lnTo>
                        <a:lnTo>
                          <a:pt x="263" y="181"/>
                        </a:lnTo>
                        <a:lnTo>
                          <a:pt x="257" y="184"/>
                        </a:lnTo>
                        <a:lnTo>
                          <a:pt x="253" y="184"/>
                        </a:lnTo>
                        <a:lnTo>
                          <a:pt x="249" y="183"/>
                        </a:lnTo>
                        <a:lnTo>
                          <a:pt x="245" y="181"/>
                        </a:lnTo>
                        <a:lnTo>
                          <a:pt x="237" y="187"/>
                        </a:lnTo>
                        <a:lnTo>
                          <a:pt x="229" y="195"/>
                        </a:lnTo>
                        <a:lnTo>
                          <a:pt x="221" y="202"/>
                        </a:lnTo>
                        <a:lnTo>
                          <a:pt x="203" y="201"/>
                        </a:lnTo>
                        <a:lnTo>
                          <a:pt x="192" y="199"/>
                        </a:lnTo>
                        <a:lnTo>
                          <a:pt x="184" y="192"/>
                        </a:lnTo>
                        <a:lnTo>
                          <a:pt x="184" y="187"/>
                        </a:lnTo>
                        <a:lnTo>
                          <a:pt x="188" y="181"/>
                        </a:lnTo>
                        <a:lnTo>
                          <a:pt x="195" y="177"/>
                        </a:lnTo>
                        <a:lnTo>
                          <a:pt x="200" y="171"/>
                        </a:lnTo>
                        <a:lnTo>
                          <a:pt x="188" y="174"/>
                        </a:lnTo>
                        <a:lnTo>
                          <a:pt x="184" y="166"/>
                        </a:lnTo>
                        <a:lnTo>
                          <a:pt x="184" y="162"/>
                        </a:lnTo>
                        <a:lnTo>
                          <a:pt x="200" y="160"/>
                        </a:lnTo>
                        <a:lnTo>
                          <a:pt x="214" y="159"/>
                        </a:lnTo>
                        <a:lnTo>
                          <a:pt x="205" y="154"/>
                        </a:lnTo>
                        <a:lnTo>
                          <a:pt x="190" y="156"/>
                        </a:lnTo>
                        <a:lnTo>
                          <a:pt x="190" y="147"/>
                        </a:lnTo>
                        <a:lnTo>
                          <a:pt x="197" y="141"/>
                        </a:lnTo>
                        <a:lnTo>
                          <a:pt x="211" y="135"/>
                        </a:lnTo>
                        <a:lnTo>
                          <a:pt x="216" y="129"/>
                        </a:lnTo>
                        <a:lnTo>
                          <a:pt x="221" y="126"/>
                        </a:lnTo>
                        <a:lnTo>
                          <a:pt x="232" y="124"/>
                        </a:lnTo>
                        <a:lnTo>
                          <a:pt x="242" y="126"/>
                        </a:lnTo>
                        <a:lnTo>
                          <a:pt x="247" y="129"/>
                        </a:lnTo>
                        <a:lnTo>
                          <a:pt x="255" y="124"/>
                        </a:lnTo>
                        <a:lnTo>
                          <a:pt x="247" y="123"/>
                        </a:lnTo>
                        <a:lnTo>
                          <a:pt x="247" y="111"/>
                        </a:lnTo>
                        <a:lnTo>
                          <a:pt x="268" y="97"/>
                        </a:lnTo>
                        <a:lnTo>
                          <a:pt x="279" y="88"/>
                        </a:lnTo>
                        <a:lnTo>
                          <a:pt x="286" y="87"/>
                        </a:lnTo>
                        <a:lnTo>
                          <a:pt x="284" y="82"/>
                        </a:lnTo>
                        <a:lnTo>
                          <a:pt x="294" y="73"/>
                        </a:lnTo>
                        <a:lnTo>
                          <a:pt x="305" y="60"/>
                        </a:lnTo>
                        <a:lnTo>
                          <a:pt x="318" y="54"/>
                        </a:lnTo>
                        <a:lnTo>
                          <a:pt x="309" y="48"/>
                        </a:lnTo>
                        <a:lnTo>
                          <a:pt x="335" y="34"/>
                        </a:lnTo>
                        <a:lnTo>
                          <a:pt x="346" y="36"/>
                        </a:lnTo>
                        <a:lnTo>
                          <a:pt x="344" y="28"/>
                        </a:lnTo>
                        <a:lnTo>
                          <a:pt x="367" y="27"/>
                        </a:lnTo>
                        <a:lnTo>
                          <a:pt x="409" y="3"/>
                        </a:lnTo>
                        <a:lnTo>
                          <a:pt x="416" y="0"/>
                        </a:lnTo>
                        <a:lnTo>
                          <a:pt x="408" y="18"/>
                        </a:lnTo>
                        <a:lnTo>
                          <a:pt x="418" y="9"/>
                        </a:lnTo>
                        <a:lnTo>
                          <a:pt x="429" y="6"/>
                        </a:lnTo>
                        <a:lnTo>
                          <a:pt x="427" y="13"/>
                        </a:lnTo>
                        <a:lnTo>
                          <a:pt x="460" y="4"/>
                        </a:lnTo>
                        <a:lnTo>
                          <a:pt x="474" y="12"/>
                        </a:lnTo>
                        <a:lnTo>
                          <a:pt x="453" y="19"/>
                        </a:lnTo>
                        <a:lnTo>
                          <a:pt x="461" y="28"/>
                        </a:lnTo>
                        <a:lnTo>
                          <a:pt x="492" y="27"/>
                        </a:lnTo>
                        <a:lnTo>
                          <a:pt x="539" y="40"/>
                        </a:lnTo>
                        <a:lnTo>
                          <a:pt x="536" y="55"/>
                        </a:lnTo>
                        <a:lnTo>
                          <a:pt x="517" y="69"/>
                        </a:lnTo>
                        <a:lnTo>
                          <a:pt x="487" y="76"/>
                        </a:lnTo>
                        <a:lnTo>
                          <a:pt x="483" y="91"/>
                        </a:lnTo>
                        <a:lnTo>
                          <a:pt x="484" y="106"/>
                        </a:lnTo>
                        <a:lnTo>
                          <a:pt x="492" y="109"/>
                        </a:lnTo>
                        <a:lnTo>
                          <a:pt x="494" y="117"/>
                        </a:lnTo>
                        <a:lnTo>
                          <a:pt x="497" y="120"/>
                        </a:lnTo>
                        <a:lnTo>
                          <a:pt x="504" y="123"/>
                        </a:lnTo>
                        <a:lnTo>
                          <a:pt x="505" y="132"/>
                        </a:lnTo>
                        <a:lnTo>
                          <a:pt x="515" y="142"/>
                        </a:lnTo>
                        <a:lnTo>
                          <a:pt x="515" y="147"/>
                        </a:lnTo>
                        <a:lnTo>
                          <a:pt x="525" y="147"/>
                        </a:lnTo>
                        <a:lnTo>
                          <a:pt x="528" y="150"/>
                        </a:lnTo>
                        <a:lnTo>
                          <a:pt x="536" y="153"/>
                        </a:lnTo>
                        <a:lnTo>
                          <a:pt x="541" y="148"/>
                        </a:lnTo>
                        <a:lnTo>
                          <a:pt x="546" y="141"/>
                        </a:lnTo>
                        <a:lnTo>
                          <a:pt x="549" y="136"/>
                        </a:lnTo>
                        <a:lnTo>
                          <a:pt x="557" y="139"/>
                        </a:lnTo>
                        <a:lnTo>
                          <a:pt x="567" y="129"/>
                        </a:lnTo>
                        <a:lnTo>
                          <a:pt x="567" y="121"/>
                        </a:lnTo>
                        <a:lnTo>
                          <a:pt x="570" y="115"/>
                        </a:lnTo>
                        <a:lnTo>
                          <a:pt x="572" y="111"/>
                        </a:lnTo>
                        <a:lnTo>
                          <a:pt x="591" y="106"/>
                        </a:lnTo>
                        <a:lnTo>
                          <a:pt x="608" y="102"/>
                        </a:lnTo>
                        <a:lnTo>
                          <a:pt x="629" y="96"/>
                        </a:lnTo>
                        <a:lnTo>
                          <a:pt x="653" y="100"/>
                        </a:lnTo>
                        <a:lnTo>
                          <a:pt x="678" y="100"/>
                        </a:lnTo>
                        <a:lnTo>
                          <a:pt x="718" y="100"/>
                        </a:lnTo>
                        <a:lnTo>
                          <a:pt x="725" y="64"/>
                        </a:lnTo>
                        <a:lnTo>
                          <a:pt x="747" y="66"/>
                        </a:lnTo>
                        <a:lnTo>
                          <a:pt x="764" y="93"/>
                        </a:lnTo>
                        <a:lnTo>
                          <a:pt x="767" y="70"/>
                        </a:lnTo>
                        <a:lnTo>
                          <a:pt x="842" y="4"/>
                        </a:lnTo>
                        <a:lnTo>
                          <a:pt x="871" y="4"/>
                        </a:lnTo>
                        <a:lnTo>
                          <a:pt x="897" y="18"/>
                        </a:lnTo>
                        <a:lnTo>
                          <a:pt x="931" y="16"/>
                        </a:lnTo>
                        <a:lnTo>
                          <a:pt x="977" y="40"/>
                        </a:lnTo>
                        <a:lnTo>
                          <a:pt x="1029" y="54"/>
                        </a:lnTo>
                        <a:lnTo>
                          <a:pt x="1066" y="51"/>
                        </a:lnTo>
                        <a:lnTo>
                          <a:pt x="1115" y="66"/>
                        </a:lnTo>
                        <a:lnTo>
                          <a:pt x="1155" y="66"/>
                        </a:lnTo>
                        <a:lnTo>
                          <a:pt x="1175" y="55"/>
                        </a:lnTo>
                        <a:lnTo>
                          <a:pt x="1220" y="55"/>
                        </a:lnTo>
                        <a:lnTo>
                          <a:pt x="1245" y="67"/>
                        </a:lnTo>
                        <a:lnTo>
                          <a:pt x="1306" y="67"/>
                        </a:lnTo>
                        <a:lnTo>
                          <a:pt x="1358" y="87"/>
                        </a:lnTo>
                        <a:lnTo>
                          <a:pt x="1451" y="84"/>
                        </a:lnTo>
                        <a:lnTo>
                          <a:pt x="1602" y="93"/>
                        </a:lnTo>
                        <a:lnTo>
                          <a:pt x="1675" y="121"/>
                        </a:lnTo>
                        <a:lnTo>
                          <a:pt x="1737" y="139"/>
                        </a:lnTo>
                        <a:lnTo>
                          <a:pt x="1776" y="154"/>
                        </a:lnTo>
                        <a:lnTo>
                          <a:pt x="1765" y="159"/>
                        </a:lnTo>
                        <a:lnTo>
                          <a:pt x="1737" y="147"/>
                        </a:lnTo>
                        <a:lnTo>
                          <a:pt x="1674" y="142"/>
                        </a:lnTo>
                        <a:lnTo>
                          <a:pt x="1692" y="154"/>
                        </a:lnTo>
                        <a:lnTo>
                          <a:pt x="1719" y="160"/>
                        </a:lnTo>
                        <a:lnTo>
                          <a:pt x="1711" y="180"/>
                        </a:lnTo>
                        <a:lnTo>
                          <a:pt x="1682" y="192"/>
                        </a:lnTo>
                        <a:lnTo>
                          <a:pt x="1672" y="211"/>
                        </a:lnTo>
                        <a:lnTo>
                          <a:pt x="1711" y="229"/>
                        </a:lnTo>
                        <a:lnTo>
                          <a:pt x="1739" y="253"/>
                        </a:lnTo>
                        <a:lnTo>
                          <a:pt x="1753" y="288"/>
                        </a:lnTo>
                        <a:lnTo>
                          <a:pt x="1735" y="291"/>
                        </a:lnTo>
                        <a:lnTo>
                          <a:pt x="1696" y="280"/>
                        </a:lnTo>
                        <a:lnTo>
                          <a:pt x="1656" y="255"/>
                        </a:lnTo>
                        <a:lnTo>
                          <a:pt x="1640" y="241"/>
                        </a:lnTo>
                        <a:lnTo>
                          <a:pt x="1630" y="223"/>
                        </a:lnTo>
                        <a:lnTo>
                          <a:pt x="1620" y="196"/>
                        </a:lnTo>
                        <a:lnTo>
                          <a:pt x="1604" y="187"/>
                        </a:lnTo>
                        <a:lnTo>
                          <a:pt x="1589" y="186"/>
                        </a:lnTo>
                        <a:lnTo>
                          <a:pt x="1576" y="189"/>
                        </a:lnTo>
                        <a:lnTo>
                          <a:pt x="1591" y="210"/>
                        </a:lnTo>
                        <a:lnTo>
                          <a:pt x="1552" y="213"/>
                        </a:lnTo>
                        <a:lnTo>
                          <a:pt x="1534" y="202"/>
                        </a:lnTo>
                        <a:lnTo>
                          <a:pt x="1500" y="208"/>
                        </a:lnTo>
                        <a:lnTo>
                          <a:pt x="1474" y="225"/>
                        </a:lnTo>
                        <a:lnTo>
                          <a:pt x="1474" y="234"/>
                        </a:lnTo>
                        <a:lnTo>
                          <a:pt x="1484" y="249"/>
                        </a:lnTo>
                        <a:lnTo>
                          <a:pt x="1524" y="253"/>
                        </a:lnTo>
                        <a:lnTo>
                          <a:pt x="1557" y="271"/>
                        </a:lnTo>
                        <a:lnTo>
                          <a:pt x="1612" y="321"/>
                        </a:lnTo>
                        <a:lnTo>
                          <a:pt x="1635" y="354"/>
                        </a:lnTo>
                        <a:lnTo>
                          <a:pt x="1638" y="388"/>
                        </a:lnTo>
                        <a:lnTo>
                          <a:pt x="1633" y="417"/>
                        </a:lnTo>
                        <a:lnTo>
                          <a:pt x="1620" y="417"/>
                        </a:lnTo>
                        <a:lnTo>
                          <a:pt x="1605" y="406"/>
                        </a:lnTo>
                        <a:lnTo>
                          <a:pt x="1584" y="420"/>
                        </a:lnTo>
                        <a:lnTo>
                          <a:pt x="1563" y="432"/>
                        </a:lnTo>
                        <a:lnTo>
                          <a:pt x="1560" y="451"/>
                        </a:lnTo>
                        <a:lnTo>
                          <a:pt x="1583" y="475"/>
                        </a:lnTo>
                        <a:lnTo>
                          <a:pt x="1568" y="495"/>
                        </a:lnTo>
                        <a:lnTo>
                          <a:pt x="1563" y="528"/>
                        </a:lnTo>
                        <a:lnTo>
                          <a:pt x="1591" y="549"/>
                        </a:lnTo>
                        <a:lnTo>
                          <a:pt x="1622" y="555"/>
                        </a:lnTo>
                        <a:lnTo>
                          <a:pt x="1654" y="577"/>
                        </a:lnTo>
                        <a:lnTo>
                          <a:pt x="1682" y="607"/>
                        </a:lnTo>
                        <a:lnTo>
                          <a:pt x="1683" y="652"/>
                        </a:lnTo>
                        <a:lnTo>
                          <a:pt x="1674" y="673"/>
                        </a:lnTo>
                        <a:lnTo>
                          <a:pt x="1644" y="691"/>
                        </a:lnTo>
                        <a:lnTo>
                          <a:pt x="1609" y="700"/>
                        </a:lnTo>
                        <a:lnTo>
                          <a:pt x="1586" y="714"/>
                        </a:lnTo>
                        <a:lnTo>
                          <a:pt x="1573" y="706"/>
                        </a:lnTo>
                        <a:lnTo>
                          <a:pt x="1562" y="714"/>
                        </a:lnTo>
                        <a:lnTo>
                          <a:pt x="1558" y="747"/>
                        </a:lnTo>
                        <a:lnTo>
                          <a:pt x="1566" y="766"/>
                        </a:lnTo>
                        <a:lnTo>
                          <a:pt x="1602" y="789"/>
                        </a:lnTo>
                        <a:lnTo>
                          <a:pt x="1617" y="811"/>
                        </a:lnTo>
                        <a:lnTo>
                          <a:pt x="1628" y="823"/>
                        </a:lnTo>
                        <a:lnTo>
                          <a:pt x="1625" y="847"/>
                        </a:lnTo>
                        <a:lnTo>
                          <a:pt x="1602" y="867"/>
                        </a:lnTo>
                        <a:lnTo>
                          <a:pt x="1578" y="867"/>
                        </a:lnTo>
                        <a:lnTo>
                          <a:pt x="1539" y="838"/>
                        </a:lnTo>
                        <a:lnTo>
                          <a:pt x="1511" y="828"/>
                        </a:lnTo>
                        <a:lnTo>
                          <a:pt x="1500" y="822"/>
                        </a:lnTo>
                        <a:lnTo>
                          <a:pt x="1488" y="837"/>
                        </a:lnTo>
                        <a:lnTo>
                          <a:pt x="1492" y="858"/>
                        </a:lnTo>
                        <a:lnTo>
                          <a:pt x="1501" y="874"/>
                        </a:lnTo>
                        <a:lnTo>
                          <a:pt x="1508" y="900"/>
                        </a:lnTo>
                        <a:lnTo>
                          <a:pt x="1532" y="909"/>
                        </a:lnTo>
                        <a:lnTo>
                          <a:pt x="1524" y="922"/>
                        </a:lnTo>
                        <a:lnTo>
                          <a:pt x="1526" y="942"/>
                        </a:lnTo>
                        <a:lnTo>
                          <a:pt x="1534" y="961"/>
                        </a:lnTo>
                        <a:lnTo>
                          <a:pt x="1518" y="960"/>
                        </a:lnTo>
                        <a:lnTo>
                          <a:pt x="1500" y="937"/>
                        </a:lnTo>
                        <a:lnTo>
                          <a:pt x="1501" y="913"/>
                        </a:lnTo>
                        <a:lnTo>
                          <a:pt x="1495" y="906"/>
                        </a:lnTo>
                        <a:lnTo>
                          <a:pt x="1488" y="879"/>
                        </a:lnTo>
                        <a:lnTo>
                          <a:pt x="1480" y="871"/>
                        </a:lnTo>
                        <a:lnTo>
                          <a:pt x="1477" y="834"/>
                        </a:lnTo>
                        <a:lnTo>
                          <a:pt x="1466" y="811"/>
                        </a:lnTo>
                        <a:lnTo>
                          <a:pt x="1446" y="790"/>
                        </a:lnTo>
                        <a:lnTo>
                          <a:pt x="1410" y="778"/>
                        </a:lnTo>
                        <a:lnTo>
                          <a:pt x="1386" y="759"/>
                        </a:lnTo>
                        <a:lnTo>
                          <a:pt x="1376" y="744"/>
                        </a:lnTo>
                        <a:lnTo>
                          <a:pt x="1358" y="727"/>
                        </a:lnTo>
                        <a:lnTo>
                          <a:pt x="1331" y="690"/>
                        </a:lnTo>
                        <a:lnTo>
                          <a:pt x="1306" y="693"/>
                        </a:lnTo>
                        <a:lnTo>
                          <a:pt x="1274" y="711"/>
                        </a:lnTo>
                        <a:lnTo>
                          <a:pt x="1259" y="726"/>
                        </a:lnTo>
                        <a:lnTo>
                          <a:pt x="1230" y="754"/>
                        </a:lnTo>
                        <a:lnTo>
                          <a:pt x="1209" y="784"/>
                        </a:lnTo>
                        <a:lnTo>
                          <a:pt x="1201" y="795"/>
                        </a:lnTo>
                        <a:lnTo>
                          <a:pt x="1209" y="829"/>
                        </a:lnTo>
                        <a:lnTo>
                          <a:pt x="1207" y="864"/>
                        </a:lnTo>
                        <a:lnTo>
                          <a:pt x="1181" y="888"/>
                        </a:lnTo>
                        <a:lnTo>
                          <a:pt x="1167" y="889"/>
                        </a:lnTo>
                        <a:lnTo>
                          <a:pt x="1136" y="840"/>
                        </a:lnTo>
                        <a:lnTo>
                          <a:pt x="1111" y="805"/>
                        </a:lnTo>
                        <a:lnTo>
                          <a:pt x="1063" y="739"/>
                        </a:lnTo>
                        <a:lnTo>
                          <a:pt x="1061" y="714"/>
                        </a:lnTo>
                        <a:lnTo>
                          <a:pt x="1050" y="702"/>
                        </a:lnTo>
                        <a:lnTo>
                          <a:pt x="1042" y="718"/>
                        </a:lnTo>
                        <a:lnTo>
                          <a:pt x="999" y="681"/>
                        </a:lnTo>
                        <a:lnTo>
                          <a:pt x="942" y="652"/>
                        </a:lnTo>
                        <a:lnTo>
                          <a:pt x="907" y="658"/>
                        </a:lnTo>
                        <a:lnTo>
                          <a:pt x="855" y="655"/>
                        </a:lnTo>
                        <a:lnTo>
                          <a:pt x="830" y="634"/>
                        </a:lnTo>
                        <a:lnTo>
                          <a:pt x="803" y="637"/>
                        </a:lnTo>
                        <a:lnTo>
                          <a:pt x="764" y="628"/>
                        </a:lnTo>
                        <a:lnTo>
                          <a:pt x="682" y="558"/>
                        </a:lnTo>
                        <a:lnTo>
                          <a:pt x="687" y="586"/>
                        </a:lnTo>
                        <a:lnTo>
                          <a:pt x="712" y="627"/>
                        </a:lnTo>
                        <a:lnTo>
                          <a:pt x="739" y="655"/>
                        </a:lnTo>
                        <a:lnTo>
                          <a:pt x="769" y="670"/>
                        </a:lnTo>
                        <a:lnTo>
                          <a:pt x="801" y="658"/>
                        </a:lnTo>
                        <a:lnTo>
                          <a:pt x="827" y="658"/>
                        </a:lnTo>
                        <a:lnTo>
                          <a:pt x="861" y="684"/>
                        </a:lnTo>
                        <a:lnTo>
                          <a:pt x="881" y="703"/>
                        </a:lnTo>
                        <a:lnTo>
                          <a:pt x="877" y="715"/>
                        </a:lnTo>
                        <a:lnTo>
                          <a:pt x="819" y="771"/>
                        </a:lnTo>
                        <a:lnTo>
                          <a:pt x="780" y="792"/>
                        </a:lnTo>
                        <a:lnTo>
                          <a:pt x="699" y="819"/>
                        </a:lnTo>
                        <a:lnTo>
                          <a:pt x="674" y="828"/>
                        </a:lnTo>
                        <a:lnTo>
                          <a:pt x="660" y="819"/>
                        </a:lnTo>
                        <a:lnTo>
                          <a:pt x="655" y="808"/>
                        </a:lnTo>
                        <a:lnTo>
                          <a:pt x="653" y="792"/>
                        </a:lnTo>
                        <a:lnTo>
                          <a:pt x="647" y="775"/>
                        </a:lnTo>
                        <a:lnTo>
                          <a:pt x="635" y="762"/>
                        </a:lnTo>
                        <a:lnTo>
                          <a:pt x="626" y="750"/>
                        </a:lnTo>
                        <a:lnTo>
                          <a:pt x="611" y="733"/>
                        </a:lnTo>
                        <a:lnTo>
                          <a:pt x="603" y="723"/>
                        </a:lnTo>
                        <a:lnTo>
                          <a:pt x="596" y="709"/>
                        </a:lnTo>
                        <a:lnTo>
                          <a:pt x="585" y="697"/>
                        </a:lnTo>
                        <a:lnTo>
                          <a:pt x="567" y="667"/>
                        </a:lnTo>
                        <a:lnTo>
                          <a:pt x="557" y="655"/>
                        </a:lnTo>
                        <a:lnTo>
                          <a:pt x="544" y="639"/>
                        </a:lnTo>
                        <a:lnTo>
                          <a:pt x="523" y="616"/>
                        </a:lnTo>
                        <a:lnTo>
                          <a:pt x="512" y="603"/>
                        </a:lnTo>
                        <a:lnTo>
                          <a:pt x="502" y="594"/>
                        </a:lnTo>
                        <a:lnTo>
                          <a:pt x="491" y="574"/>
                        </a:lnTo>
                        <a:lnTo>
                          <a:pt x="525" y="556"/>
                        </a:lnTo>
                        <a:lnTo>
                          <a:pt x="539" y="517"/>
                        </a:lnTo>
                        <a:lnTo>
                          <a:pt x="507" y="507"/>
                        </a:lnTo>
                        <a:lnTo>
                          <a:pt x="463" y="513"/>
                        </a:lnTo>
                        <a:lnTo>
                          <a:pt x="453" y="508"/>
                        </a:lnTo>
                        <a:lnTo>
                          <a:pt x="448" y="508"/>
                        </a:lnTo>
                        <a:lnTo>
                          <a:pt x="442" y="508"/>
                        </a:lnTo>
                        <a:lnTo>
                          <a:pt x="437" y="508"/>
                        </a:lnTo>
                        <a:lnTo>
                          <a:pt x="435" y="501"/>
                        </a:lnTo>
                        <a:lnTo>
                          <a:pt x="432" y="495"/>
                        </a:lnTo>
                        <a:lnTo>
                          <a:pt x="432" y="483"/>
                        </a:lnTo>
                        <a:lnTo>
                          <a:pt x="424" y="477"/>
                        </a:lnTo>
                        <a:lnTo>
                          <a:pt x="422" y="469"/>
                        </a:lnTo>
                        <a:lnTo>
                          <a:pt x="418" y="468"/>
                        </a:lnTo>
                        <a:lnTo>
                          <a:pt x="413" y="462"/>
                        </a:lnTo>
                        <a:lnTo>
                          <a:pt x="411" y="456"/>
                        </a:lnTo>
                        <a:lnTo>
                          <a:pt x="408" y="450"/>
                        </a:lnTo>
                        <a:lnTo>
                          <a:pt x="405" y="447"/>
                        </a:lnTo>
                        <a:lnTo>
                          <a:pt x="395" y="447"/>
                        </a:lnTo>
                        <a:lnTo>
                          <a:pt x="388" y="447"/>
                        </a:lnTo>
                        <a:lnTo>
                          <a:pt x="385" y="447"/>
                        </a:lnTo>
                        <a:lnTo>
                          <a:pt x="383" y="454"/>
                        </a:lnTo>
                        <a:lnTo>
                          <a:pt x="383" y="462"/>
                        </a:lnTo>
                        <a:lnTo>
                          <a:pt x="383" y="471"/>
                        </a:lnTo>
                        <a:lnTo>
                          <a:pt x="383" y="480"/>
                        </a:lnTo>
                        <a:lnTo>
                          <a:pt x="383" y="486"/>
                        </a:lnTo>
                        <a:lnTo>
                          <a:pt x="375" y="489"/>
                        </a:lnTo>
                        <a:lnTo>
                          <a:pt x="369" y="495"/>
                        </a:lnTo>
                        <a:lnTo>
                          <a:pt x="359" y="486"/>
                        </a:lnTo>
                        <a:lnTo>
                          <a:pt x="353" y="474"/>
                        </a:lnTo>
                        <a:lnTo>
                          <a:pt x="354" y="460"/>
                        </a:lnTo>
                        <a:lnTo>
                          <a:pt x="344" y="442"/>
                        </a:lnTo>
                        <a:lnTo>
                          <a:pt x="340" y="430"/>
                        </a:lnTo>
                        <a:lnTo>
                          <a:pt x="328" y="423"/>
                        </a:lnTo>
                        <a:lnTo>
                          <a:pt x="315" y="415"/>
                        </a:lnTo>
                        <a:lnTo>
                          <a:pt x="309" y="405"/>
                        </a:lnTo>
                        <a:lnTo>
                          <a:pt x="304" y="397"/>
                        </a:lnTo>
                        <a:lnTo>
                          <a:pt x="292" y="396"/>
                        </a:lnTo>
                        <a:lnTo>
                          <a:pt x="289" y="391"/>
                        </a:lnTo>
                        <a:lnTo>
                          <a:pt x="281" y="391"/>
                        </a:lnTo>
                        <a:lnTo>
                          <a:pt x="275" y="399"/>
                        </a:lnTo>
                        <a:lnTo>
                          <a:pt x="268" y="405"/>
                        </a:lnTo>
                        <a:lnTo>
                          <a:pt x="283" y="412"/>
                        </a:lnTo>
                        <a:lnTo>
                          <a:pt x="291" y="423"/>
                        </a:lnTo>
                        <a:lnTo>
                          <a:pt x="305" y="436"/>
                        </a:lnTo>
                        <a:lnTo>
                          <a:pt x="312" y="442"/>
                        </a:lnTo>
                        <a:lnTo>
                          <a:pt x="323" y="447"/>
                        </a:lnTo>
                        <a:lnTo>
                          <a:pt x="331" y="456"/>
                        </a:lnTo>
                        <a:lnTo>
                          <a:pt x="322" y="466"/>
                        </a:lnTo>
                        <a:lnTo>
                          <a:pt x="320" y="462"/>
                        </a:lnTo>
                        <a:lnTo>
                          <a:pt x="320" y="456"/>
                        </a:lnTo>
                        <a:lnTo>
                          <a:pt x="315" y="469"/>
                        </a:lnTo>
                        <a:lnTo>
                          <a:pt x="314" y="481"/>
                        </a:lnTo>
                        <a:lnTo>
                          <a:pt x="304" y="484"/>
                        </a:lnTo>
                        <a:lnTo>
                          <a:pt x="307" y="469"/>
                        </a:lnTo>
                        <a:lnTo>
                          <a:pt x="305" y="462"/>
                        </a:lnTo>
                        <a:lnTo>
                          <a:pt x="294" y="457"/>
                        </a:lnTo>
                        <a:lnTo>
                          <a:pt x="289" y="454"/>
                        </a:lnTo>
                        <a:lnTo>
                          <a:pt x="284" y="448"/>
                        </a:lnTo>
                        <a:lnTo>
                          <a:pt x="275" y="445"/>
                        </a:lnTo>
                        <a:lnTo>
                          <a:pt x="268" y="441"/>
                        </a:lnTo>
                        <a:lnTo>
                          <a:pt x="262" y="432"/>
                        </a:lnTo>
                        <a:lnTo>
                          <a:pt x="253" y="427"/>
                        </a:lnTo>
                        <a:lnTo>
                          <a:pt x="249" y="418"/>
                        </a:lnTo>
                        <a:lnTo>
                          <a:pt x="247" y="411"/>
                        </a:lnTo>
                        <a:lnTo>
                          <a:pt x="240" y="408"/>
                        </a:lnTo>
                        <a:lnTo>
                          <a:pt x="234" y="403"/>
                        </a:lnTo>
                        <a:lnTo>
                          <a:pt x="221" y="403"/>
                        </a:lnTo>
                        <a:lnTo>
                          <a:pt x="210" y="405"/>
                        </a:lnTo>
                        <a:lnTo>
                          <a:pt x="197" y="403"/>
                        </a:lnTo>
                        <a:lnTo>
                          <a:pt x="174" y="405"/>
                        </a:lnTo>
                        <a:lnTo>
                          <a:pt x="158" y="406"/>
                        </a:lnTo>
                        <a:lnTo>
                          <a:pt x="153" y="409"/>
                        </a:lnTo>
                        <a:lnTo>
                          <a:pt x="151" y="418"/>
                        </a:lnTo>
                        <a:lnTo>
                          <a:pt x="151" y="429"/>
                        </a:lnTo>
                        <a:lnTo>
                          <a:pt x="141" y="439"/>
                        </a:lnTo>
                        <a:lnTo>
                          <a:pt x="135" y="444"/>
                        </a:lnTo>
                        <a:lnTo>
                          <a:pt x="132" y="447"/>
                        </a:lnTo>
                        <a:lnTo>
                          <a:pt x="127" y="454"/>
                        </a:lnTo>
                        <a:lnTo>
                          <a:pt x="123" y="460"/>
                        </a:lnTo>
                        <a:lnTo>
                          <a:pt x="128" y="465"/>
                        </a:lnTo>
                        <a:lnTo>
                          <a:pt x="128" y="474"/>
                        </a:lnTo>
                        <a:lnTo>
                          <a:pt x="127" y="478"/>
                        </a:lnTo>
                        <a:lnTo>
                          <a:pt x="123" y="484"/>
                        </a:lnTo>
                        <a:lnTo>
                          <a:pt x="115" y="495"/>
                        </a:lnTo>
                        <a:lnTo>
                          <a:pt x="110" y="490"/>
                        </a:lnTo>
                        <a:lnTo>
                          <a:pt x="106" y="493"/>
                        </a:lnTo>
                        <a:lnTo>
                          <a:pt x="99" y="498"/>
                        </a:lnTo>
                        <a:lnTo>
                          <a:pt x="89" y="499"/>
                        </a:lnTo>
                        <a:lnTo>
                          <a:pt x="80" y="507"/>
                        </a:lnTo>
                        <a:lnTo>
                          <a:pt x="70" y="508"/>
                        </a:lnTo>
                        <a:lnTo>
                          <a:pt x="60" y="508"/>
                        </a:lnTo>
                        <a:lnTo>
                          <a:pt x="50" y="508"/>
                        </a:lnTo>
                        <a:lnTo>
                          <a:pt x="29" y="513"/>
                        </a:lnTo>
                        <a:lnTo>
                          <a:pt x="19" y="513"/>
                        </a:lnTo>
                        <a:lnTo>
                          <a:pt x="15" y="502"/>
                        </a:lnTo>
                        <a:lnTo>
                          <a:pt x="10" y="489"/>
                        </a:lnTo>
                        <a:lnTo>
                          <a:pt x="6" y="477"/>
                        </a:lnTo>
                        <a:lnTo>
                          <a:pt x="5" y="465"/>
                        </a:lnTo>
                        <a:lnTo>
                          <a:pt x="5" y="450"/>
                        </a:lnTo>
                        <a:lnTo>
                          <a:pt x="0" y="43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37959" name="Group 39">
                <a:extLst>
                  <a:ext uri="{FF2B5EF4-FFF2-40B4-BE49-F238E27FC236}">
                    <a16:creationId xmlns:a16="http://schemas.microsoft.com/office/drawing/2014/main" id="{247F54DE-272C-40C1-80F8-6BC2CAFABF36}"/>
                  </a:ext>
                </a:extLst>
              </p:cNvPr>
              <p:cNvGrpSpPr>
                <a:grpSpLocks/>
              </p:cNvGrpSpPr>
              <p:nvPr/>
            </p:nvGrpSpPr>
            <p:grpSpPr bwMode="auto">
              <a:xfrm>
                <a:off x="689" y="1216"/>
                <a:ext cx="1932" cy="2122"/>
                <a:chOff x="689" y="1216"/>
                <a:chExt cx="1932" cy="2122"/>
              </a:xfrm>
            </p:grpSpPr>
            <p:sp>
              <p:nvSpPr>
                <p:cNvPr id="337960" name="Freeform 40">
                  <a:extLst>
                    <a:ext uri="{FF2B5EF4-FFF2-40B4-BE49-F238E27FC236}">
                      <a16:creationId xmlns:a16="http://schemas.microsoft.com/office/drawing/2014/main" id="{436C9440-2C13-4AC1-AFFA-8062F6F26785}"/>
                    </a:ext>
                  </a:extLst>
                </p:cNvPr>
                <p:cNvSpPr>
                  <a:spLocks/>
                </p:cNvSpPr>
                <p:nvPr/>
              </p:nvSpPr>
              <p:spPr bwMode="auto">
                <a:xfrm>
                  <a:off x="689" y="3186"/>
                  <a:ext cx="485" cy="142"/>
                </a:xfrm>
                <a:custGeom>
                  <a:avLst/>
                  <a:gdLst>
                    <a:gd name="T0" fmla="*/ 101 w 485"/>
                    <a:gd name="T1" fmla="*/ 53 h 142"/>
                    <a:gd name="T2" fmla="*/ 125 w 485"/>
                    <a:gd name="T3" fmla="*/ 54 h 142"/>
                    <a:gd name="T4" fmla="*/ 158 w 485"/>
                    <a:gd name="T5" fmla="*/ 45 h 142"/>
                    <a:gd name="T6" fmla="*/ 177 w 485"/>
                    <a:gd name="T7" fmla="*/ 42 h 142"/>
                    <a:gd name="T8" fmla="*/ 197 w 485"/>
                    <a:gd name="T9" fmla="*/ 44 h 142"/>
                    <a:gd name="T10" fmla="*/ 236 w 485"/>
                    <a:gd name="T11" fmla="*/ 27 h 142"/>
                    <a:gd name="T12" fmla="*/ 270 w 485"/>
                    <a:gd name="T13" fmla="*/ 23 h 142"/>
                    <a:gd name="T14" fmla="*/ 309 w 485"/>
                    <a:gd name="T15" fmla="*/ 24 h 142"/>
                    <a:gd name="T16" fmla="*/ 351 w 485"/>
                    <a:gd name="T17" fmla="*/ 24 h 142"/>
                    <a:gd name="T18" fmla="*/ 387 w 485"/>
                    <a:gd name="T19" fmla="*/ 33 h 142"/>
                    <a:gd name="T20" fmla="*/ 424 w 485"/>
                    <a:gd name="T21" fmla="*/ 17 h 142"/>
                    <a:gd name="T22" fmla="*/ 456 w 485"/>
                    <a:gd name="T23" fmla="*/ 2 h 142"/>
                    <a:gd name="T24" fmla="*/ 474 w 485"/>
                    <a:gd name="T25" fmla="*/ 11 h 142"/>
                    <a:gd name="T26" fmla="*/ 455 w 485"/>
                    <a:gd name="T27" fmla="*/ 26 h 142"/>
                    <a:gd name="T28" fmla="*/ 432 w 485"/>
                    <a:gd name="T29" fmla="*/ 44 h 142"/>
                    <a:gd name="T30" fmla="*/ 409 w 485"/>
                    <a:gd name="T31" fmla="*/ 56 h 142"/>
                    <a:gd name="T32" fmla="*/ 391 w 485"/>
                    <a:gd name="T33" fmla="*/ 66 h 142"/>
                    <a:gd name="T34" fmla="*/ 369 w 485"/>
                    <a:gd name="T35" fmla="*/ 72 h 142"/>
                    <a:gd name="T36" fmla="*/ 339 w 485"/>
                    <a:gd name="T37" fmla="*/ 87 h 142"/>
                    <a:gd name="T38" fmla="*/ 309 w 485"/>
                    <a:gd name="T39" fmla="*/ 98 h 142"/>
                    <a:gd name="T40" fmla="*/ 278 w 485"/>
                    <a:gd name="T41" fmla="*/ 108 h 142"/>
                    <a:gd name="T42" fmla="*/ 245 w 485"/>
                    <a:gd name="T43" fmla="*/ 119 h 142"/>
                    <a:gd name="T44" fmla="*/ 216 w 485"/>
                    <a:gd name="T45" fmla="*/ 125 h 142"/>
                    <a:gd name="T46" fmla="*/ 182 w 485"/>
                    <a:gd name="T47" fmla="*/ 132 h 142"/>
                    <a:gd name="T48" fmla="*/ 149 w 485"/>
                    <a:gd name="T49" fmla="*/ 138 h 142"/>
                    <a:gd name="T50" fmla="*/ 112 w 485"/>
                    <a:gd name="T51" fmla="*/ 141 h 142"/>
                    <a:gd name="T52" fmla="*/ 76 w 485"/>
                    <a:gd name="T53" fmla="*/ 141 h 142"/>
                    <a:gd name="T54" fmla="*/ 45 w 485"/>
                    <a:gd name="T55" fmla="*/ 128 h 142"/>
                    <a:gd name="T56" fmla="*/ 15 w 485"/>
                    <a:gd name="T57" fmla="*/ 108 h 142"/>
                    <a:gd name="T58" fmla="*/ 42 w 485"/>
                    <a:gd name="T59" fmla="*/ 95 h 142"/>
                    <a:gd name="T60" fmla="*/ 52 w 485"/>
                    <a:gd name="T61" fmla="*/ 92 h 142"/>
                    <a:gd name="T62" fmla="*/ 78 w 485"/>
                    <a:gd name="T63" fmla="*/ 95 h 142"/>
                    <a:gd name="T64" fmla="*/ 93 w 485"/>
                    <a:gd name="T65" fmla="*/ 102 h 142"/>
                    <a:gd name="T66" fmla="*/ 109 w 485"/>
                    <a:gd name="T67" fmla="*/ 102 h 142"/>
                    <a:gd name="T68" fmla="*/ 115 w 485"/>
                    <a:gd name="T6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5" h="142">
                      <a:moveTo>
                        <a:pt x="102" y="68"/>
                      </a:moveTo>
                      <a:lnTo>
                        <a:pt x="101" y="53"/>
                      </a:lnTo>
                      <a:lnTo>
                        <a:pt x="110" y="50"/>
                      </a:lnTo>
                      <a:lnTo>
                        <a:pt x="125" y="54"/>
                      </a:lnTo>
                      <a:lnTo>
                        <a:pt x="143" y="59"/>
                      </a:lnTo>
                      <a:lnTo>
                        <a:pt x="158" y="45"/>
                      </a:lnTo>
                      <a:lnTo>
                        <a:pt x="156" y="36"/>
                      </a:lnTo>
                      <a:lnTo>
                        <a:pt x="177" y="42"/>
                      </a:lnTo>
                      <a:lnTo>
                        <a:pt x="187" y="42"/>
                      </a:lnTo>
                      <a:lnTo>
                        <a:pt x="197" y="44"/>
                      </a:lnTo>
                      <a:lnTo>
                        <a:pt x="214" y="32"/>
                      </a:lnTo>
                      <a:lnTo>
                        <a:pt x="236" y="27"/>
                      </a:lnTo>
                      <a:lnTo>
                        <a:pt x="257" y="27"/>
                      </a:lnTo>
                      <a:lnTo>
                        <a:pt x="270" y="23"/>
                      </a:lnTo>
                      <a:lnTo>
                        <a:pt x="291" y="24"/>
                      </a:lnTo>
                      <a:lnTo>
                        <a:pt x="309" y="24"/>
                      </a:lnTo>
                      <a:lnTo>
                        <a:pt x="325" y="23"/>
                      </a:lnTo>
                      <a:lnTo>
                        <a:pt x="351" y="24"/>
                      </a:lnTo>
                      <a:lnTo>
                        <a:pt x="362" y="23"/>
                      </a:lnTo>
                      <a:lnTo>
                        <a:pt x="387" y="33"/>
                      </a:lnTo>
                      <a:lnTo>
                        <a:pt x="409" y="30"/>
                      </a:lnTo>
                      <a:lnTo>
                        <a:pt x="424" y="17"/>
                      </a:lnTo>
                      <a:lnTo>
                        <a:pt x="437" y="14"/>
                      </a:lnTo>
                      <a:lnTo>
                        <a:pt x="456" y="2"/>
                      </a:lnTo>
                      <a:lnTo>
                        <a:pt x="484" y="0"/>
                      </a:lnTo>
                      <a:lnTo>
                        <a:pt x="474" y="11"/>
                      </a:lnTo>
                      <a:lnTo>
                        <a:pt x="465" y="17"/>
                      </a:lnTo>
                      <a:lnTo>
                        <a:pt x="455" y="26"/>
                      </a:lnTo>
                      <a:lnTo>
                        <a:pt x="440" y="35"/>
                      </a:lnTo>
                      <a:lnTo>
                        <a:pt x="432" y="44"/>
                      </a:lnTo>
                      <a:lnTo>
                        <a:pt x="419" y="50"/>
                      </a:lnTo>
                      <a:lnTo>
                        <a:pt x="409" y="56"/>
                      </a:lnTo>
                      <a:lnTo>
                        <a:pt x="400" y="60"/>
                      </a:lnTo>
                      <a:lnTo>
                        <a:pt x="391" y="66"/>
                      </a:lnTo>
                      <a:lnTo>
                        <a:pt x="378" y="68"/>
                      </a:lnTo>
                      <a:lnTo>
                        <a:pt x="369" y="72"/>
                      </a:lnTo>
                      <a:lnTo>
                        <a:pt x="359" y="78"/>
                      </a:lnTo>
                      <a:lnTo>
                        <a:pt x="339" y="87"/>
                      </a:lnTo>
                      <a:lnTo>
                        <a:pt x="325" y="90"/>
                      </a:lnTo>
                      <a:lnTo>
                        <a:pt x="309" y="98"/>
                      </a:lnTo>
                      <a:lnTo>
                        <a:pt x="292" y="102"/>
                      </a:lnTo>
                      <a:lnTo>
                        <a:pt x="278" y="108"/>
                      </a:lnTo>
                      <a:lnTo>
                        <a:pt x="261" y="113"/>
                      </a:lnTo>
                      <a:lnTo>
                        <a:pt x="245" y="119"/>
                      </a:lnTo>
                      <a:lnTo>
                        <a:pt x="231" y="122"/>
                      </a:lnTo>
                      <a:lnTo>
                        <a:pt x="216" y="125"/>
                      </a:lnTo>
                      <a:lnTo>
                        <a:pt x="201" y="129"/>
                      </a:lnTo>
                      <a:lnTo>
                        <a:pt x="182" y="132"/>
                      </a:lnTo>
                      <a:lnTo>
                        <a:pt x="166" y="134"/>
                      </a:lnTo>
                      <a:lnTo>
                        <a:pt x="149" y="138"/>
                      </a:lnTo>
                      <a:lnTo>
                        <a:pt x="130" y="141"/>
                      </a:lnTo>
                      <a:lnTo>
                        <a:pt x="112" y="141"/>
                      </a:lnTo>
                      <a:lnTo>
                        <a:pt x="94" y="140"/>
                      </a:lnTo>
                      <a:lnTo>
                        <a:pt x="76" y="141"/>
                      </a:lnTo>
                      <a:lnTo>
                        <a:pt x="60" y="134"/>
                      </a:lnTo>
                      <a:lnTo>
                        <a:pt x="45" y="128"/>
                      </a:lnTo>
                      <a:lnTo>
                        <a:pt x="31" y="120"/>
                      </a:lnTo>
                      <a:lnTo>
                        <a:pt x="15" y="108"/>
                      </a:lnTo>
                      <a:lnTo>
                        <a:pt x="0" y="99"/>
                      </a:lnTo>
                      <a:lnTo>
                        <a:pt x="42" y="95"/>
                      </a:lnTo>
                      <a:lnTo>
                        <a:pt x="49" y="95"/>
                      </a:lnTo>
                      <a:lnTo>
                        <a:pt x="52" y="92"/>
                      </a:lnTo>
                      <a:lnTo>
                        <a:pt x="65" y="90"/>
                      </a:lnTo>
                      <a:lnTo>
                        <a:pt x="78" y="95"/>
                      </a:lnTo>
                      <a:lnTo>
                        <a:pt x="88" y="102"/>
                      </a:lnTo>
                      <a:lnTo>
                        <a:pt x="93" y="102"/>
                      </a:lnTo>
                      <a:lnTo>
                        <a:pt x="99" y="107"/>
                      </a:lnTo>
                      <a:lnTo>
                        <a:pt x="109" y="102"/>
                      </a:lnTo>
                      <a:lnTo>
                        <a:pt x="112" y="90"/>
                      </a:lnTo>
                      <a:lnTo>
                        <a:pt x="115" y="80"/>
                      </a:lnTo>
                      <a:lnTo>
                        <a:pt x="102" y="6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1" name="Freeform 41">
                  <a:extLst>
                    <a:ext uri="{FF2B5EF4-FFF2-40B4-BE49-F238E27FC236}">
                      <a16:creationId xmlns:a16="http://schemas.microsoft.com/office/drawing/2014/main" id="{6629A4C9-C6C3-4874-8349-18935C0FA2C6}"/>
                    </a:ext>
                  </a:extLst>
                </p:cNvPr>
                <p:cNvSpPr>
                  <a:spLocks/>
                </p:cNvSpPr>
                <p:nvPr/>
              </p:nvSpPr>
              <p:spPr bwMode="auto">
                <a:xfrm>
                  <a:off x="2025" y="3090"/>
                  <a:ext cx="497" cy="248"/>
                </a:xfrm>
                <a:custGeom>
                  <a:avLst/>
                  <a:gdLst>
                    <a:gd name="T0" fmla="*/ 242 w 497"/>
                    <a:gd name="T1" fmla="*/ 33 h 248"/>
                    <a:gd name="T2" fmla="*/ 226 w 497"/>
                    <a:gd name="T3" fmla="*/ 48 h 248"/>
                    <a:gd name="T4" fmla="*/ 211 w 497"/>
                    <a:gd name="T5" fmla="*/ 54 h 248"/>
                    <a:gd name="T6" fmla="*/ 228 w 497"/>
                    <a:gd name="T7" fmla="*/ 73 h 248"/>
                    <a:gd name="T8" fmla="*/ 250 w 497"/>
                    <a:gd name="T9" fmla="*/ 109 h 248"/>
                    <a:gd name="T10" fmla="*/ 247 w 497"/>
                    <a:gd name="T11" fmla="*/ 141 h 248"/>
                    <a:gd name="T12" fmla="*/ 208 w 497"/>
                    <a:gd name="T13" fmla="*/ 174 h 248"/>
                    <a:gd name="T14" fmla="*/ 174 w 497"/>
                    <a:gd name="T15" fmla="*/ 175 h 248"/>
                    <a:gd name="T16" fmla="*/ 151 w 497"/>
                    <a:gd name="T17" fmla="*/ 174 h 248"/>
                    <a:gd name="T18" fmla="*/ 158 w 497"/>
                    <a:gd name="T19" fmla="*/ 187 h 248"/>
                    <a:gd name="T20" fmla="*/ 174 w 497"/>
                    <a:gd name="T21" fmla="*/ 195 h 248"/>
                    <a:gd name="T22" fmla="*/ 237 w 497"/>
                    <a:gd name="T23" fmla="*/ 201 h 248"/>
                    <a:gd name="T24" fmla="*/ 314 w 497"/>
                    <a:gd name="T25" fmla="*/ 201 h 248"/>
                    <a:gd name="T26" fmla="*/ 364 w 497"/>
                    <a:gd name="T27" fmla="*/ 184 h 248"/>
                    <a:gd name="T28" fmla="*/ 390 w 497"/>
                    <a:gd name="T29" fmla="*/ 169 h 248"/>
                    <a:gd name="T30" fmla="*/ 411 w 497"/>
                    <a:gd name="T31" fmla="*/ 159 h 248"/>
                    <a:gd name="T32" fmla="*/ 447 w 497"/>
                    <a:gd name="T33" fmla="*/ 145 h 248"/>
                    <a:gd name="T34" fmla="*/ 491 w 497"/>
                    <a:gd name="T35" fmla="*/ 141 h 248"/>
                    <a:gd name="T36" fmla="*/ 472 w 497"/>
                    <a:gd name="T37" fmla="*/ 166 h 248"/>
                    <a:gd name="T38" fmla="*/ 446 w 497"/>
                    <a:gd name="T39" fmla="*/ 187 h 248"/>
                    <a:gd name="T40" fmla="*/ 420 w 497"/>
                    <a:gd name="T41" fmla="*/ 205 h 248"/>
                    <a:gd name="T42" fmla="*/ 379 w 497"/>
                    <a:gd name="T43" fmla="*/ 228 h 248"/>
                    <a:gd name="T44" fmla="*/ 340 w 497"/>
                    <a:gd name="T45" fmla="*/ 240 h 248"/>
                    <a:gd name="T46" fmla="*/ 278 w 497"/>
                    <a:gd name="T47" fmla="*/ 247 h 248"/>
                    <a:gd name="T48" fmla="*/ 215 w 497"/>
                    <a:gd name="T49" fmla="*/ 246 h 248"/>
                    <a:gd name="T50" fmla="*/ 164 w 497"/>
                    <a:gd name="T51" fmla="*/ 238 h 248"/>
                    <a:gd name="T52" fmla="*/ 127 w 497"/>
                    <a:gd name="T53" fmla="*/ 222 h 248"/>
                    <a:gd name="T54" fmla="*/ 94 w 497"/>
                    <a:gd name="T55" fmla="*/ 210 h 248"/>
                    <a:gd name="T56" fmla="*/ 72 w 497"/>
                    <a:gd name="T57" fmla="*/ 201 h 248"/>
                    <a:gd name="T58" fmla="*/ 44 w 497"/>
                    <a:gd name="T59" fmla="*/ 186 h 248"/>
                    <a:gd name="T60" fmla="*/ 26 w 497"/>
                    <a:gd name="T61" fmla="*/ 171 h 248"/>
                    <a:gd name="T62" fmla="*/ 8 w 497"/>
                    <a:gd name="T63" fmla="*/ 157 h 248"/>
                    <a:gd name="T64" fmla="*/ 16 w 497"/>
                    <a:gd name="T65" fmla="*/ 138 h 248"/>
                    <a:gd name="T66" fmla="*/ 33 w 497"/>
                    <a:gd name="T67" fmla="*/ 136 h 248"/>
                    <a:gd name="T68" fmla="*/ 55 w 497"/>
                    <a:gd name="T69" fmla="*/ 130 h 248"/>
                    <a:gd name="T70" fmla="*/ 78 w 497"/>
                    <a:gd name="T71" fmla="*/ 129 h 248"/>
                    <a:gd name="T72" fmla="*/ 106 w 497"/>
                    <a:gd name="T73" fmla="*/ 129 h 248"/>
                    <a:gd name="T74" fmla="*/ 124 w 497"/>
                    <a:gd name="T75" fmla="*/ 130 h 248"/>
                    <a:gd name="T76" fmla="*/ 138 w 497"/>
                    <a:gd name="T77" fmla="*/ 132 h 248"/>
                    <a:gd name="T78" fmla="*/ 164 w 497"/>
                    <a:gd name="T79" fmla="*/ 127 h 248"/>
                    <a:gd name="T80" fmla="*/ 190 w 497"/>
                    <a:gd name="T81" fmla="*/ 127 h 248"/>
                    <a:gd name="T82" fmla="*/ 189 w 497"/>
                    <a:gd name="T83" fmla="*/ 117 h 248"/>
                    <a:gd name="T84" fmla="*/ 184 w 497"/>
                    <a:gd name="T85" fmla="*/ 105 h 248"/>
                    <a:gd name="T86" fmla="*/ 189 w 497"/>
                    <a:gd name="T87" fmla="*/ 91 h 248"/>
                    <a:gd name="T88" fmla="*/ 203 w 497"/>
                    <a:gd name="T89" fmla="*/ 73 h 248"/>
                    <a:gd name="T90" fmla="*/ 194 w 497"/>
                    <a:gd name="T91" fmla="*/ 64 h 248"/>
                    <a:gd name="T92" fmla="*/ 195 w 497"/>
                    <a:gd name="T93" fmla="*/ 49 h 248"/>
                    <a:gd name="T94" fmla="*/ 207 w 497"/>
                    <a:gd name="T95" fmla="*/ 30 h 248"/>
                    <a:gd name="T96" fmla="*/ 218 w 497"/>
                    <a:gd name="T97" fmla="*/ 21 h 248"/>
                    <a:gd name="T98" fmla="*/ 233 w 497"/>
                    <a:gd name="T99" fmla="*/ 7 h 248"/>
                    <a:gd name="T100" fmla="*/ 249 w 497"/>
                    <a:gd name="T101" fmla="*/ 1 h 248"/>
                    <a:gd name="T102" fmla="*/ 265 w 497"/>
                    <a:gd name="T103" fmla="*/ 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248">
                      <a:moveTo>
                        <a:pt x="272" y="19"/>
                      </a:moveTo>
                      <a:lnTo>
                        <a:pt x="242" y="33"/>
                      </a:lnTo>
                      <a:lnTo>
                        <a:pt x="237" y="42"/>
                      </a:lnTo>
                      <a:lnTo>
                        <a:pt x="226" y="48"/>
                      </a:lnTo>
                      <a:lnTo>
                        <a:pt x="221" y="49"/>
                      </a:lnTo>
                      <a:lnTo>
                        <a:pt x="211" y="54"/>
                      </a:lnTo>
                      <a:lnTo>
                        <a:pt x="223" y="67"/>
                      </a:lnTo>
                      <a:lnTo>
                        <a:pt x="228" y="73"/>
                      </a:lnTo>
                      <a:lnTo>
                        <a:pt x="228" y="82"/>
                      </a:lnTo>
                      <a:lnTo>
                        <a:pt x="250" y="109"/>
                      </a:lnTo>
                      <a:lnTo>
                        <a:pt x="250" y="126"/>
                      </a:lnTo>
                      <a:lnTo>
                        <a:pt x="247" y="141"/>
                      </a:lnTo>
                      <a:lnTo>
                        <a:pt x="218" y="165"/>
                      </a:lnTo>
                      <a:lnTo>
                        <a:pt x="208" y="174"/>
                      </a:lnTo>
                      <a:lnTo>
                        <a:pt x="195" y="178"/>
                      </a:lnTo>
                      <a:lnTo>
                        <a:pt x="174" y="175"/>
                      </a:lnTo>
                      <a:lnTo>
                        <a:pt x="169" y="171"/>
                      </a:lnTo>
                      <a:lnTo>
                        <a:pt x="151" y="174"/>
                      </a:lnTo>
                      <a:lnTo>
                        <a:pt x="158" y="178"/>
                      </a:lnTo>
                      <a:lnTo>
                        <a:pt x="158" y="187"/>
                      </a:lnTo>
                      <a:lnTo>
                        <a:pt x="168" y="196"/>
                      </a:lnTo>
                      <a:lnTo>
                        <a:pt x="174" y="195"/>
                      </a:lnTo>
                      <a:lnTo>
                        <a:pt x="195" y="201"/>
                      </a:lnTo>
                      <a:lnTo>
                        <a:pt x="237" y="201"/>
                      </a:lnTo>
                      <a:lnTo>
                        <a:pt x="244" y="205"/>
                      </a:lnTo>
                      <a:lnTo>
                        <a:pt x="314" y="201"/>
                      </a:lnTo>
                      <a:lnTo>
                        <a:pt x="346" y="190"/>
                      </a:lnTo>
                      <a:lnTo>
                        <a:pt x="364" y="184"/>
                      </a:lnTo>
                      <a:lnTo>
                        <a:pt x="384" y="175"/>
                      </a:lnTo>
                      <a:lnTo>
                        <a:pt x="390" y="169"/>
                      </a:lnTo>
                      <a:lnTo>
                        <a:pt x="397" y="165"/>
                      </a:lnTo>
                      <a:lnTo>
                        <a:pt x="411" y="159"/>
                      </a:lnTo>
                      <a:lnTo>
                        <a:pt x="426" y="150"/>
                      </a:lnTo>
                      <a:lnTo>
                        <a:pt x="447" y="145"/>
                      </a:lnTo>
                      <a:lnTo>
                        <a:pt x="496" y="121"/>
                      </a:lnTo>
                      <a:lnTo>
                        <a:pt x="491" y="141"/>
                      </a:lnTo>
                      <a:lnTo>
                        <a:pt x="481" y="154"/>
                      </a:lnTo>
                      <a:lnTo>
                        <a:pt x="472" y="166"/>
                      </a:lnTo>
                      <a:lnTo>
                        <a:pt x="462" y="177"/>
                      </a:lnTo>
                      <a:lnTo>
                        <a:pt x="446" y="187"/>
                      </a:lnTo>
                      <a:lnTo>
                        <a:pt x="433" y="196"/>
                      </a:lnTo>
                      <a:lnTo>
                        <a:pt x="420" y="205"/>
                      </a:lnTo>
                      <a:lnTo>
                        <a:pt x="402" y="216"/>
                      </a:lnTo>
                      <a:lnTo>
                        <a:pt x="379" y="228"/>
                      </a:lnTo>
                      <a:lnTo>
                        <a:pt x="359" y="235"/>
                      </a:lnTo>
                      <a:lnTo>
                        <a:pt x="340" y="240"/>
                      </a:lnTo>
                      <a:lnTo>
                        <a:pt x="311" y="244"/>
                      </a:lnTo>
                      <a:lnTo>
                        <a:pt x="278" y="247"/>
                      </a:lnTo>
                      <a:lnTo>
                        <a:pt x="249" y="247"/>
                      </a:lnTo>
                      <a:lnTo>
                        <a:pt x="215" y="246"/>
                      </a:lnTo>
                      <a:lnTo>
                        <a:pt x="194" y="243"/>
                      </a:lnTo>
                      <a:lnTo>
                        <a:pt x="164" y="238"/>
                      </a:lnTo>
                      <a:lnTo>
                        <a:pt x="146" y="232"/>
                      </a:lnTo>
                      <a:lnTo>
                        <a:pt x="127" y="222"/>
                      </a:lnTo>
                      <a:lnTo>
                        <a:pt x="107" y="216"/>
                      </a:lnTo>
                      <a:lnTo>
                        <a:pt x="94" y="210"/>
                      </a:lnTo>
                      <a:lnTo>
                        <a:pt x="81" y="204"/>
                      </a:lnTo>
                      <a:lnTo>
                        <a:pt x="72" y="201"/>
                      </a:lnTo>
                      <a:lnTo>
                        <a:pt x="55" y="193"/>
                      </a:lnTo>
                      <a:lnTo>
                        <a:pt x="44" y="186"/>
                      </a:lnTo>
                      <a:lnTo>
                        <a:pt x="34" y="180"/>
                      </a:lnTo>
                      <a:lnTo>
                        <a:pt x="26" y="171"/>
                      </a:lnTo>
                      <a:lnTo>
                        <a:pt x="16" y="163"/>
                      </a:lnTo>
                      <a:lnTo>
                        <a:pt x="8" y="157"/>
                      </a:lnTo>
                      <a:lnTo>
                        <a:pt x="0" y="151"/>
                      </a:lnTo>
                      <a:lnTo>
                        <a:pt x="16" y="138"/>
                      </a:lnTo>
                      <a:lnTo>
                        <a:pt x="26" y="136"/>
                      </a:lnTo>
                      <a:lnTo>
                        <a:pt x="33" y="136"/>
                      </a:lnTo>
                      <a:lnTo>
                        <a:pt x="42" y="135"/>
                      </a:lnTo>
                      <a:lnTo>
                        <a:pt x="55" y="130"/>
                      </a:lnTo>
                      <a:lnTo>
                        <a:pt x="65" y="132"/>
                      </a:lnTo>
                      <a:lnTo>
                        <a:pt x="78" y="129"/>
                      </a:lnTo>
                      <a:lnTo>
                        <a:pt x="94" y="127"/>
                      </a:lnTo>
                      <a:lnTo>
                        <a:pt x="106" y="129"/>
                      </a:lnTo>
                      <a:lnTo>
                        <a:pt x="115" y="130"/>
                      </a:lnTo>
                      <a:lnTo>
                        <a:pt x="124" y="130"/>
                      </a:lnTo>
                      <a:lnTo>
                        <a:pt x="128" y="132"/>
                      </a:lnTo>
                      <a:lnTo>
                        <a:pt x="138" y="132"/>
                      </a:lnTo>
                      <a:lnTo>
                        <a:pt x="143" y="130"/>
                      </a:lnTo>
                      <a:lnTo>
                        <a:pt x="164" y="127"/>
                      </a:lnTo>
                      <a:lnTo>
                        <a:pt x="181" y="126"/>
                      </a:lnTo>
                      <a:lnTo>
                        <a:pt x="190" y="127"/>
                      </a:lnTo>
                      <a:lnTo>
                        <a:pt x="192" y="123"/>
                      </a:lnTo>
                      <a:lnTo>
                        <a:pt x="189" y="117"/>
                      </a:lnTo>
                      <a:lnTo>
                        <a:pt x="185" y="109"/>
                      </a:lnTo>
                      <a:lnTo>
                        <a:pt x="184" y="105"/>
                      </a:lnTo>
                      <a:lnTo>
                        <a:pt x="181" y="99"/>
                      </a:lnTo>
                      <a:lnTo>
                        <a:pt x="189" y="91"/>
                      </a:lnTo>
                      <a:lnTo>
                        <a:pt x="195" y="84"/>
                      </a:lnTo>
                      <a:lnTo>
                        <a:pt x="203" y="73"/>
                      </a:lnTo>
                      <a:lnTo>
                        <a:pt x="195" y="69"/>
                      </a:lnTo>
                      <a:lnTo>
                        <a:pt x="194" y="64"/>
                      </a:lnTo>
                      <a:lnTo>
                        <a:pt x="189" y="60"/>
                      </a:lnTo>
                      <a:lnTo>
                        <a:pt x="195" y="49"/>
                      </a:lnTo>
                      <a:lnTo>
                        <a:pt x="202" y="40"/>
                      </a:lnTo>
                      <a:lnTo>
                        <a:pt x="207" y="30"/>
                      </a:lnTo>
                      <a:lnTo>
                        <a:pt x="213" y="22"/>
                      </a:lnTo>
                      <a:lnTo>
                        <a:pt x="218" y="21"/>
                      </a:lnTo>
                      <a:lnTo>
                        <a:pt x="226" y="10"/>
                      </a:lnTo>
                      <a:lnTo>
                        <a:pt x="233" y="7"/>
                      </a:lnTo>
                      <a:lnTo>
                        <a:pt x="237" y="7"/>
                      </a:lnTo>
                      <a:lnTo>
                        <a:pt x="249" y="1"/>
                      </a:lnTo>
                      <a:lnTo>
                        <a:pt x="255" y="0"/>
                      </a:lnTo>
                      <a:lnTo>
                        <a:pt x="265" y="1"/>
                      </a:lnTo>
                      <a:lnTo>
                        <a:pt x="272" y="1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2" name="Freeform 42">
                  <a:extLst>
                    <a:ext uri="{FF2B5EF4-FFF2-40B4-BE49-F238E27FC236}">
                      <a16:creationId xmlns:a16="http://schemas.microsoft.com/office/drawing/2014/main" id="{15942AD7-3C01-4634-9645-AAD6D233494F}"/>
                    </a:ext>
                  </a:extLst>
                </p:cNvPr>
                <p:cNvSpPr>
                  <a:spLocks/>
                </p:cNvSpPr>
                <p:nvPr/>
              </p:nvSpPr>
              <p:spPr bwMode="auto">
                <a:xfrm>
                  <a:off x="1063" y="1296"/>
                  <a:ext cx="1056" cy="835"/>
                </a:xfrm>
                <a:custGeom>
                  <a:avLst/>
                  <a:gdLst>
                    <a:gd name="T0" fmla="*/ 85 w 1056"/>
                    <a:gd name="T1" fmla="*/ 156 h 835"/>
                    <a:gd name="T2" fmla="*/ 68 w 1056"/>
                    <a:gd name="T3" fmla="*/ 110 h 835"/>
                    <a:gd name="T4" fmla="*/ 151 w 1056"/>
                    <a:gd name="T5" fmla="*/ 71 h 835"/>
                    <a:gd name="T6" fmla="*/ 189 w 1056"/>
                    <a:gd name="T7" fmla="*/ 41 h 835"/>
                    <a:gd name="T8" fmla="*/ 254 w 1056"/>
                    <a:gd name="T9" fmla="*/ 35 h 835"/>
                    <a:gd name="T10" fmla="*/ 455 w 1056"/>
                    <a:gd name="T11" fmla="*/ 36 h 835"/>
                    <a:gd name="T12" fmla="*/ 558 w 1056"/>
                    <a:gd name="T13" fmla="*/ 51 h 835"/>
                    <a:gd name="T14" fmla="*/ 519 w 1056"/>
                    <a:gd name="T15" fmla="*/ 50 h 835"/>
                    <a:gd name="T16" fmla="*/ 493 w 1056"/>
                    <a:gd name="T17" fmla="*/ 2 h 835"/>
                    <a:gd name="T18" fmla="*/ 543 w 1056"/>
                    <a:gd name="T19" fmla="*/ 0 h 835"/>
                    <a:gd name="T20" fmla="*/ 582 w 1056"/>
                    <a:gd name="T21" fmla="*/ 21 h 835"/>
                    <a:gd name="T22" fmla="*/ 642 w 1056"/>
                    <a:gd name="T23" fmla="*/ 56 h 835"/>
                    <a:gd name="T24" fmla="*/ 631 w 1056"/>
                    <a:gd name="T25" fmla="*/ 18 h 835"/>
                    <a:gd name="T26" fmla="*/ 740 w 1056"/>
                    <a:gd name="T27" fmla="*/ 54 h 835"/>
                    <a:gd name="T28" fmla="*/ 741 w 1056"/>
                    <a:gd name="T29" fmla="*/ 69 h 835"/>
                    <a:gd name="T30" fmla="*/ 709 w 1056"/>
                    <a:gd name="T31" fmla="*/ 107 h 835"/>
                    <a:gd name="T32" fmla="*/ 681 w 1056"/>
                    <a:gd name="T33" fmla="*/ 168 h 835"/>
                    <a:gd name="T34" fmla="*/ 782 w 1056"/>
                    <a:gd name="T35" fmla="*/ 203 h 835"/>
                    <a:gd name="T36" fmla="*/ 785 w 1056"/>
                    <a:gd name="T37" fmla="*/ 257 h 835"/>
                    <a:gd name="T38" fmla="*/ 800 w 1056"/>
                    <a:gd name="T39" fmla="*/ 215 h 835"/>
                    <a:gd name="T40" fmla="*/ 800 w 1056"/>
                    <a:gd name="T41" fmla="*/ 137 h 835"/>
                    <a:gd name="T42" fmla="*/ 873 w 1056"/>
                    <a:gd name="T43" fmla="*/ 158 h 835"/>
                    <a:gd name="T44" fmla="*/ 918 w 1056"/>
                    <a:gd name="T45" fmla="*/ 135 h 835"/>
                    <a:gd name="T46" fmla="*/ 1000 w 1056"/>
                    <a:gd name="T47" fmla="*/ 192 h 835"/>
                    <a:gd name="T48" fmla="*/ 1055 w 1056"/>
                    <a:gd name="T49" fmla="*/ 242 h 835"/>
                    <a:gd name="T50" fmla="*/ 1011 w 1056"/>
                    <a:gd name="T51" fmla="*/ 261 h 835"/>
                    <a:gd name="T52" fmla="*/ 935 w 1056"/>
                    <a:gd name="T53" fmla="*/ 278 h 835"/>
                    <a:gd name="T54" fmla="*/ 988 w 1056"/>
                    <a:gd name="T55" fmla="*/ 288 h 835"/>
                    <a:gd name="T56" fmla="*/ 1011 w 1056"/>
                    <a:gd name="T57" fmla="*/ 333 h 835"/>
                    <a:gd name="T58" fmla="*/ 990 w 1056"/>
                    <a:gd name="T59" fmla="*/ 336 h 835"/>
                    <a:gd name="T60" fmla="*/ 959 w 1056"/>
                    <a:gd name="T61" fmla="*/ 354 h 835"/>
                    <a:gd name="T62" fmla="*/ 910 w 1056"/>
                    <a:gd name="T63" fmla="*/ 393 h 835"/>
                    <a:gd name="T64" fmla="*/ 905 w 1056"/>
                    <a:gd name="T65" fmla="*/ 452 h 835"/>
                    <a:gd name="T66" fmla="*/ 853 w 1056"/>
                    <a:gd name="T67" fmla="*/ 540 h 835"/>
                    <a:gd name="T68" fmla="*/ 868 w 1056"/>
                    <a:gd name="T69" fmla="*/ 615 h 835"/>
                    <a:gd name="T70" fmla="*/ 839 w 1056"/>
                    <a:gd name="T71" fmla="*/ 564 h 835"/>
                    <a:gd name="T72" fmla="*/ 788 w 1056"/>
                    <a:gd name="T73" fmla="*/ 542 h 835"/>
                    <a:gd name="T74" fmla="*/ 745 w 1056"/>
                    <a:gd name="T75" fmla="*/ 557 h 835"/>
                    <a:gd name="T76" fmla="*/ 673 w 1056"/>
                    <a:gd name="T77" fmla="*/ 564 h 835"/>
                    <a:gd name="T78" fmla="*/ 636 w 1056"/>
                    <a:gd name="T79" fmla="*/ 620 h 835"/>
                    <a:gd name="T80" fmla="*/ 719 w 1056"/>
                    <a:gd name="T81" fmla="*/ 695 h 835"/>
                    <a:gd name="T82" fmla="*/ 732 w 1056"/>
                    <a:gd name="T83" fmla="*/ 653 h 835"/>
                    <a:gd name="T84" fmla="*/ 779 w 1056"/>
                    <a:gd name="T85" fmla="*/ 683 h 835"/>
                    <a:gd name="T86" fmla="*/ 805 w 1056"/>
                    <a:gd name="T87" fmla="*/ 725 h 835"/>
                    <a:gd name="T88" fmla="*/ 826 w 1056"/>
                    <a:gd name="T89" fmla="*/ 762 h 835"/>
                    <a:gd name="T90" fmla="*/ 875 w 1056"/>
                    <a:gd name="T91" fmla="*/ 819 h 835"/>
                    <a:gd name="T92" fmla="*/ 948 w 1056"/>
                    <a:gd name="T93" fmla="*/ 818 h 835"/>
                    <a:gd name="T94" fmla="*/ 904 w 1056"/>
                    <a:gd name="T95" fmla="*/ 825 h 835"/>
                    <a:gd name="T96" fmla="*/ 818 w 1056"/>
                    <a:gd name="T97" fmla="*/ 816 h 835"/>
                    <a:gd name="T98" fmla="*/ 758 w 1056"/>
                    <a:gd name="T99" fmla="*/ 765 h 835"/>
                    <a:gd name="T100" fmla="*/ 714 w 1056"/>
                    <a:gd name="T101" fmla="*/ 746 h 835"/>
                    <a:gd name="T102" fmla="*/ 644 w 1056"/>
                    <a:gd name="T103" fmla="*/ 722 h 835"/>
                    <a:gd name="T104" fmla="*/ 520 w 1056"/>
                    <a:gd name="T105" fmla="*/ 641 h 835"/>
                    <a:gd name="T106" fmla="*/ 419 w 1056"/>
                    <a:gd name="T107" fmla="*/ 522 h 835"/>
                    <a:gd name="T108" fmla="*/ 454 w 1056"/>
                    <a:gd name="T109" fmla="*/ 629 h 835"/>
                    <a:gd name="T110" fmla="*/ 389 w 1056"/>
                    <a:gd name="T111" fmla="*/ 555 h 835"/>
                    <a:gd name="T112" fmla="*/ 328 w 1056"/>
                    <a:gd name="T113" fmla="*/ 411 h 835"/>
                    <a:gd name="T114" fmla="*/ 335 w 1056"/>
                    <a:gd name="T115" fmla="*/ 306 h 835"/>
                    <a:gd name="T116" fmla="*/ 314 w 1056"/>
                    <a:gd name="T117" fmla="*/ 225 h 835"/>
                    <a:gd name="T118" fmla="*/ 296 w 1056"/>
                    <a:gd name="T119" fmla="*/ 177 h 835"/>
                    <a:gd name="T120" fmla="*/ 255 w 1056"/>
                    <a:gd name="T121" fmla="*/ 149 h 835"/>
                    <a:gd name="T122" fmla="*/ 169 w 1056"/>
                    <a:gd name="T123" fmla="*/ 156 h 835"/>
                    <a:gd name="T124" fmla="*/ 104 w 1056"/>
                    <a:gd name="T125" fmla="*/ 1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6" h="835">
                      <a:moveTo>
                        <a:pt x="0" y="215"/>
                      </a:moveTo>
                      <a:lnTo>
                        <a:pt x="50" y="186"/>
                      </a:lnTo>
                      <a:lnTo>
                        <a:pt x="80" y="174"/>
                      </a:lnTo>
                      <a:lnTo>
                        <a:pt x="85" y="156"/>
                      </a:lnTo>
                      <a:lnTo>
                        <a:pt x="62" y="146"/>
                      </a:lnTo>
                      <a:lnTo>
                        <a:pt x="60" y="125"/>
                      </a:lnTo>
                      <a:lnTo>
                        <a:pt x="70" y="119"/>
                      </a:lnTo>
                      <a:lnTo>
                        <a:pt x="68" y="110"/>
                      </a:lnTo>
                      <a:lnTo>
                        <a:pt x="107" y="107"/>
                      </a:lnTo>
                      <a:lnTo>
                        <a:pt x="117" y="90"/>
                      </a:lnTo>
                      <a:lnTo>
                        <a:pt x="119" y="75"/>
                      </a:lnTo>
                      <a:lnTo>
                        <a:pt x="151" y="71"/>
                      </a:lnTo>
                      <a:lnTo>
                        <a:pt x="154" y="56"/>
                      </a:lnTo>
                      <a:lnTo>
                        <a:pt x="124" y="51"/>
                      </a:lnTo>
                      <a:lnTo>
                        <a:pt x="138" y="41"/>
                      </a:lnTo>
                      <a:lnTo>
                        <a:pt x="189" y="41"/>
                      </a:lnTo>
                      <a:lnTo>
                        <a:pt x="203" y="29"/>
                      </a:lnTo>
                      <a:lnTo>
                        <a:pt x="224" y="27"/>
                      </a:lnTo>
                      <a:lnTo>
                        <a:pt x="237" y="18"/>
                      </a:lnTo>
                      <a:lnTo>
                        <a:pt x="254" y="35"/>
                      </a:lnTo>
                      <a:lnTo>
                        <a:pt x="317" y="32"/>
                      </a:lnTo>
                      <a:lnTo>
                        <a:pt x="346" y="50"/>
                      </a:lnTo>
                      <a:lnTo>
                        <a:pt x="441" y="45"/>
                      </a:lnTo>
                      <a:lnTo>
                        <a:pt x="455" y="36"/>
                      </a:lnTo>
                      <a:lnTo>
                        <a:pt x="491" y="51"/>
                      </a:lnTo>
                      <a:lnTo>
                        <a:pt x="528" y="65"/>
                      </a:lnTo>
                      <a:lnTo>
                        <a:pt x="546" y="59"/>
                      </a:lnTo>
                      <a:lnTo>
                        <a:pt x="558" y="51"/>
                      </a:lnTo>
                      <a:lnTo>
                        <a:pt x="588" y="56"/>
                      </a:lnTo>
                      <a:lnTo>
                        <a:pt x="567" y="45"/>
                      </a:lnTo>
                      <a:lnTo>
                        <a:pt x="548" y="47"/>
                      </a:lnTo>
                      <a:lnTo>
                        <a:pt x="519" y="50"/>
                      </a:lnTo>
                      <a:lnTo>
                        <a:pt x="504" y="35"/>
                      </a:lnTo>
                      <a:lnTo>
                        <a:pt x="488" y="27"/>
                      </a:lnTo>
                      <a:lnTo>
                        <a:pt x="488" y="15"/>
                      </a:lnTo>
                      <a:lnTo>
                        <a:pt x="493" y="2"/>
                      </a:lnTo>
                      <a:lnTo>
                        <a:pt x="506" y="0"/>
                      </a:lnTo>
                      <a:lnTo>
                        <a:pt x="523" y="12"/>
                      </a:lnTo>
                      <a:lnTo>
                        <a:pt x="528" y="6"/>
                      </a:lnTo>
                      <a:lnTo>
                        <a:pt x="543" y="0"/>
                      </a:lnTo>
                      <a:lnTo>
                        <a:pt x="561" y="9"/>
                      </a:lnTo>
                      <a:lnTo>
                        <a:pt x="571" y="2"/>
                      </a:lnTo>
                      <a:lnTo>
                        <a:pt x="580" y="14"/>
                      </a:lnTo>
                      <a:lnTo>
                        <a:pt x="582" y="21"/>
                      </a:lnTo>
                      <a:lnTo>
                        <a:pt x="608" y="32"/>
                      </a:lnTo>
                      <a:lnTo>
                        <a:pt x="598" y="41"/>
                      </a:lnTo>
                      <a:lnTo>
                        <a:pt x="598" y="53"/>
                      </a:lnTo>
                      <a:lnTo>
                        <a:pt x="642" y="56"/>
                      </a:lnTo>
                      <a:lnTo>
                        <a:pt x="653" y="41"/>
                      </a:lnTo>
                      <a:lnTo>
                        <a:pt x="645" y="33"/>
                      </a:lnTo>
                      <a:lnTo>
                        <a:pt x="626" y="35"/>
                      </a:lnTo>
                      <a:lnTo>
                        <a:pt x="631" y="18"/>
                      </a:lnTo>
                      <a:lnTo>
                        <a:pt x="670" y="27"/>
                      </a:lnTo>
                      <a:lnTo>
                        <a:pt x="678" y="39"/>
                      </a:lnTo>
                      <a:lnTo>
                        <a:pt x="710" y="39"/>
                      </a:lnTo>
                      <a:lnTo>
                        <a:pt x="740" y="54"/>
                      </a:lnTo>
                      <a:lnTo>
                        <a:pt x="756" y="51"/>
                      </a:lnTo>
                      <a:lnTo>
                        <a:pt x="774" y="65"/>
                      </a:lnTo>
                      <a:lnTo>
                        <a:pt x="756" y="83"/>
                      </a:lnTo>
                      <a:lnTo>
                        <a:pt x="741" y="69"/>
                      </a:lnTo>
                      <a:lnTo>
                        <a:pt x="732" y="74"/>
                      </a:lnTo>
                      <a:lnTo>
                        <a:pt x="719" y="84"/>
                      </a:lnTo>
                      <a:lnTo>
                        <a:pt x="697" y="93"/>
                      </a:lnTo>
                      <a:lnTo>
                        <a:pt x="709" y="107"/>
                      </a:lnTo>
                      <a:lnTo>
                        <a:pt x="689" y="108"/>
                      </a:lnTo>
                      <a:lnTo>
                        <a:pt x="673" y="126"/>
                      </a:lnTo>
                      <a:lnTo>
                        <a:pt x="657" y="149"/>
                      </a:lnTo>
                      <a:lnTo>
                        <a:pt x="681" y="168"/>
                      </a:lnTo>
                      <a:lnTo>
                        <a:pt x="701" y="191"/>
                      </a:lnTo>
                      <a:lnTo>
                        <a:pt x="735" y="194"/>
                      </a:lnTo>
                      <a:lnTo>
                        <a:pt x="767" y="191"/>
                      </a:lnTo>
                      <a:lnTo>
                        <a:pt x="782" y="203"/>
                      </a:lnTo>
                      <a:lnTo>
                        <a:pt x="775" y="209"/>
                      </a:lnTo>
                      <a:lnTo>
                        <a:pt x="766" y="221"/>
                      </a:lnTo>
                      <a:lnTo>
                        <a:pt x="780" y="242"/>
                      </a:lnTo>
                      <a:lnTo>
                        <a:pt x="785" y="257"/>
                      </a:lnTo>
                      <a:lnTo>
                        <a:pt x="803" y="264"/>
                      </a:lnTo>
                      <a:lnTo>
                        <a:pt x="827" y="251"/>
                      </a:lnTo>
                      <a:lnTo>
                        <a:pt x="821" y="231"/>
                      </a:lnTo>
                      <a:lnTo>
                        <a:pt x="800" y="215"/>
                      </a:lnTo>
                      <a:lnTo>
                        <a:pt x="824" y="195"/>
                      </a:lnTo>
                      <a:lnTo>
                        <a:pt x="803" y="162"/>
                      </a:lnTo>
                      <a:lnTo>
                        <a:pt x="784" y="149"/>
                      </a:lnTo>
                      <a:lnTo>
                        <a:pt x="800" y="137"/>
                      </a:lnTo>
                      <a:lnTo>
                        <a:pt x="797" y="119"/>
                      </a:lnTo>
                      <a:lnTo>
                        <a:pt x="808" y="108"/>
                      </a:lnTo>
                      <a:lnTo>
                        <a:pt x="827" y="119"/>
                      </a:lnTo>
                      <a:lnTo>
                        <a:pt x="873" y="158"/>
                      </a:lnTo>
                      <a:lnTo>
                        <a:pt x="901" y="164"/>
                      </a:lnTo>
                      <a:lnTo>
                        <a:pt x="909" y="153"/>
                      </a:lnTo>
                      <a:lnTo>
                        <a:pt x="902" y="132"/>
                      </a:lnTo>
                      <a:lnTo>
                        <a:pt x="918" y="135"/>
                      </a:lnTo>
                      <a:lnTo>
                        <a:pt x="946" y="159"/>
                      </a:lnTo>
                      <a:lnTo>
                        <a:pt x="951" y="173"/>
                      </a:lnTo>
                      <a:lnTo>
                        <a:pt x="967" y="182"/>
                      </a:lnTo>
                      <a:lnTo>
                        <a:pt x="1000" y="192"/>
                      </a:lnTo>
                      <a:lnTo>
                        <a:pt x="1016" y="212"/>
                      </a:lnTo>
                      <a:lnTo>
                        <a:pt x="1040" y="225"/>
                      </a:lnTo>
                      <a:lnTo>
                        <a:pt x="1053" y="230"/>
                      </a:lnTo>
                      <a:lnTo>
                        <a:pt x="1055" y="242"/>
                      </a:lnTo>
                      <a:lnTo>
                        <a:pt x="1035" y="249"/>
                      </a:lnTo>
                      <a:lnTo>
                        <a:pt x="1024" y="240"/>
                      </a:lnTo>
                      <a:lnTo>
                        <a:pt x="1014" y="242"/>
                      </a:lnTo>
                      <a:lnTo>
                        <a:pt x="1011" y="261"/>
                      </a:lnTo>
                      <a:lnTo>
                        <a:pt x="995" y="266"/>
                      </a:lnTo>
                      <a:lnTo>
                        <a:pt x="977" y="255"/>
                      </a:lnTo>
                      <a:lnTo>
                        <a:pt x="940" y="255"/>
                      </a:lnTo>
                      <a:lnTo>
                        <a:pt x="935" y="278"/>
                      </a:lnTo>
                      <a:lnTo>
                        <a:pt x="944" y="291"/>
                      </a:lnTo>
                      <a:lnTo>
                        <a:pt x="959" y="284"/>
                      </a:lnTo>
                      <a:lnTo>
                        <a:pt x="974" y="281"/>
                      </a:lnTo>
                      <a:lnTo>
                        <a:pt x="988" y="288"/>
                      </a:lnTo>
                      <a:lnTo>
                        <a:pt x="969" y="305"/>
                      </a:lnTo>
                      <a:lnTo>
                        <a:pt x="988" y="320"/>
                      </a:lnTo>
                      <a:lnTo>
                        <a:pt x="1014" y="324"/>
                      </a:lnTo>
                      <a:lnTo>
                        <a:pt x="1011" y="333"/>
                      </a:lnTo>
                      <a:lnTo>
                        <a:pt x="1001" y="335"/>
                      </a:lnTo>
                      <a:lnTo>
                        <a:pt x="977" y="386"/>
                      </a:lnTo>
                      <a:lnTo>
                        <a:pt x="979" y="353"/>
                      </a:lnTo>
                      <a:lnTo>
                        <a:pt x="990" y="336"/>
                      </a:lnTo>
                      <a:lnTo>
                        <a:pt x="977" y="329"/>
                      </a:lnTo>
                      <a:lnTo>
                        <a:pt x="962" y="339"/>
                      </a:lnTo>
                      <a:lnTo>
                        <a:pt x="970" y="348"/>
                      </a:lnTo>
                      <a:lnTo>
                        <a:pt x="959" y="354"/>
                      </a:lnTo>
                      <a:lnTo>
                        <a:pt x="948" y="362"/>
                      </a:lnTo>
                      <a:lnTo>
                        <a:pt x="949" y="384"/>
                      </a:lnTo>
                      <a:lnTo>
                        <a:pt x="933" y="392"/>
                      </a:lnTo>
                      <a:lnTo>
                        <a:pt x="910" y="393"/>
                      </a:lnTo>
                      <a:lnTo>
                        <a:pt x="918" y="405"/>
                      </a:lnTo>
                      <a:lnTo>
                        <a:pt x="910" y="419"/>
                      </a:lnTo>
                      <a:lnTo>
                        <a:pt x="918" y="429"/>
                      </a:lnTo>
                      <a:lnTo>
                        <a:pt x="905" y="452"/>
                      </a:lnTo>
                      <a:lnTo>
                        <a:pt x="901" y="473"/>
                      </a:lnTo>
                      <a:lnTo>
                        <a:pt x="881" y="485"/>
                      </a:lnTo>
                      <a:lnTo>
                        <a:pt x="857" y="518"/>
                      </a:lnTo>
                      <a:lnTo>
                        <a:pt x="853" y="540"/>
                      </a:lnTo>
                      <a:lnTo>
                        <a:pt x="862" y="558"/>
                      </a:lnTo>
                      <a:lnTo>
                        <a:pt x="873" y="581"/>
                      </a:lnTo>
                      <a:lnTo>
                        <a:pt x="879" y="605"/>
                      </a:lnTo>
                      <a:lnTo>
                        <a:pt x="868" y="615"/>
                      </a:lnTo>
                      <a:lnTo>
                        <a:pt x="853" y="608"/>
                      </a:lnTo>
                      <a:lnTo>
                        <a:pt x="857" y="596"/>
                      </a:lnTo>
                      <a:lnTo>
                        <a:pt x="849" y="569"/>
                      </a:lnTo>
                      <a:lnTo>
                        <a:pt x="839" y="564"/>
                      </a:lnTo>
                      <a:lnTo>
                        <a:pt x="832" y="548"/>
                      </a:lnTo>
                      <a:lnTo>
                        <a:pt x="819" y="548"/>
                      </a:lnTo>
                      <a:lnTo>
                        <a:pt x="805" y="539"/>
                      </a:lnTo>
                      <a:lnTo>
                        <a:pt x="788" y="542"/>
                      </a:lnTo>
                      <a:lnTo>
                        <a:pt x="774" y="536"/>
                      </a:lnTo>
                      <a:lnTo>
                        <a:pt x="756" y="543"/>
                      </a:lnTo>
                      <a:lnTo>
                        <a:pt x="723" y="537"/>
                      </a:lnTo>
                      <a:lnTo>
                        <a:pt x="745" y="557"/>
                      </a:lnTo>
                      <a:lnTo>
                        <a:pt x="719" y="555"/>
                      </a:lnTo>
                      <a:lnTo>
                        <a:pt x="701" y="540"/>
                      </a:lnTo>
                      <a:lnTo>
                        <a:pt x="668" y="540"/>
                      </a:lnTo>
                      <a:lnTo>
                        <a:pt x="673" y="564"/>
                      </a:lnTo>
                      <a:lnTo>
                        <a:pt x="649" y="557"/>
                      </a:lnTo>
                      <a:lnTo>
                        <a:pt x="636" y="581"/>
                      </a:lnTo>
                      <a:lnTo>
                        <a:pt x="645" y="591"/>
                      </a:lnTo>
                      <a:lnTo>
                        <a:pt x="636" y="620"/>
                      </a:lnTo>
                      <a:lnTo>
                        <a:pt x="647" y="653"/>
                      </a:lnTo>
                      <a:lnTo>
                        <a:pt x="660" y="675"/>
                      </a:lnTo>
                      <a:lnTo>
                        <a:pt x="675" y="696"/>
                      </a:lnTo>
                      <a:lnTo>
                        <a:pt x="719" y="695"/>
                      </a:lnTo>
                      <a:lnTo>
                        <a:pt x="736" y="690"/>
                      </a:lnTo>
                      <a:lnTo>
                        <a:pt x="740" y="675"/>
                      </a:lnTo>
                      <a:lnTo>
                        <a:pt x="730" y="663"/>
                      </a:lnTo>
                      <a:lnTo>
                        <a:pt x="732" y="653"/>
                      </a:lnTo>
                      <a:lnTo>
                        <a:pt x="759" y="656"/>
                      </a:lnTo>
                      <a:lnTo>
                        <a:pt x="787" y="650"/>
                      </a:lnTo>
                      <a:lnTo>
                        <a:pt x="787" y="663"/>
                      </a:lnTo>
                      <a:lnTo>
                        <a:pt x="779" y="683"/>
                      </a:lnTo>
                      <a:lnTo>
                        <a:pt x="766" y="698"/>
                      </a:lnTo>
                      <a:lnTo>
                        <a:pt x="762" y="719"/>
                      </a:lnTo>
                      <a:lnTo>
                        <a:pt x="780" y="728"/>
                      </a:lnTo>
                      <a:lnTo>
                        <a:pt x="805" y="725"/>
                      </a:lnTo>
                      <a:lnTo>
                        <a:pt x="819" y="732"/>
                      </a:lnTo>
                      <a:lnTo>
                        <a:pt x="832" y="729"/>
                      </a:lnTo>
                      <a:lnTo>
                        <a:pt x="837" y="743"/>
                      </a:lnTo>
                      <a:lnTo>
                        <a:pt x="826" y="762"/>
                      </a:lnTo>
                      <a:lnTo>
                        <a:pt x="836" y="774"/>
                      </a:lnTo>
                      <a:lnTo>
                        <a:pt x="837" y="798"/>
                      </a:lnTo>
                      <a:lnTo>
                        <a:pt x="853" y="815"/>
                      </a:lnTo>
                      <a:lnTo>
                        <a:pt x="875" y="819"/>
                      </a:lnTo>
                      <a:lnTo>
                        <a:pt x="889" y="815"/>
                      </a:lnTo>
                      <a:lnTo>
                        <a:pt x="896" y="816"/>
                      </a:lnTo>
                      <a:lnTo>
                        <a:pt x="923" y="816"/>
                      </a:lnTo>
                      <a:lnTo>
                        <a:pt x="948" y="818"/>
                      </a:lnTo>
                      <a:lnTo>
                        <a:pt x="954" y="807"/>
                      </a:lnTo>
                      <a:lnTo>
                        <a:pt x="933" y="825"/>
                      </a:lnTo>
                      <a:lnTo>
                        <a:pt x="918" y="824"/>
                      </a:lnTo>
                      <a:lnTo>
                        <a:pt x="904" y="825"/>
                      </a:lnTo>
                      <a:lnTo>
                        <a:pt x="875" y="834"/>
                      </a:lnTo>
                      <a:lnTo>
                        <a:pt x="850" y="822"/>
                      </a:lnTo>
                      <a:lnTo>
                        <a:pt x="827" y="815"/>
                      </a:lnTo>
                      <a:lnTo>
                        <a:pt x="818" y="816"/>
                      </a:lnTo>
                      <a:lnTo>
                        <a:pt x="819" y="806"/>
                      </a:lnTo>
                      <a:lnTo>
                        <a:pt x="818" y="789"/>
                      </a:lnTo>
                      <a:lnTo>
                        <a:pt x="798" y="774"/>
                      </a:lnTo>
                      <a:lnTo>
                        <a:pt x="758" y="765"/>
                      </a:lnTo>
                      <a:lnTo>
                        <a:pt x="751" y="759"/>
                      </a:lnTo>
                      <a:lnTo>
                        <a:pt x="740" y="761"/>
                      </a:lnTo>
                      <a:lnTo>
                        <a:pt x="728" y="753"/>
                      </a:lnTo>
                      <a:lnTo>
                        <a:pt x="714" y="746"/>
                      </a:lnTo>
                      <a:lnTo>
                        <a:pt x="694" y="725"/>
                      </a:lnTo>
                      <a:lnTo>
                        <a:pt x="671" y="719"/>
                      </a:lnTo>
                      <a:lnTo>
                        <a:pt x="658" y="732"/>
                      </a:lnTo>
                      <a:lnTo>
                        <a:pt x="644" y="722"/>
                      </a:lnTo>
                      <a:lnTo>
                        <a:pt x="626" y="722"/>
                      </a:lnTo>
                      <a:lnTo>
                        <a:pt x="590" y="714"/>
                      </a:lnTo>
                      <a:lnTo>
                        <a:pt x="525" y="678"/>
                      </a:lnTo>
                      <a:lnTo>
                        <a:pt x="520" y="641"/>
                      </a:lnTo>
                      <a:lnTo>
                        <a:pt x="514" y="626"/>
                      </a:lnTo>
                      <a:lnTo>
                        <a:pt x="502" y="615"/>
                      </a:lnTo>
                      <a:lnTo>
                        <a:pt x="488" y="594"/>
                      </a:lnTo>
                      <a:lnTo>
                        <a:pt x="419" y="522"/>
                      </a:lnTo>
                      <a:lnTo>
                        <a:pt x="419" y="549"/>
                      </a:lnTo>
                      <a:lnTo>
                        <a:pt x="462" y="597"/>
                      </a:lnTo>
                      <a:lnTo>
                        <a:pt x="480" y="638"/>
                      </a:lnTo>
                      <a:lnTo>
                        <a:pt x="454" y="629"/>
                      </a:lnTo>
                      <a:lnTo>
                        <a:pt x="449" y="605"/>
                      </a:lnTo>
                      <a:lnTo>
                        <a:pt x="415" y="590"/>
                      </a:lnTo>
                      <a:lnTo>
                        <a:pt x="434" y="581"/>
                      </a:lnTo>
                      <a:lnTo>
                        <a:pt x="389" y="555"/>
                      </a:lnTo>
                      <a:lnTo>
                        <a:pt x="406" y="540"/>
                      </a:lnTo>
                      <a:lnTo>
                        <a:pt x="390" y="510"/>
                      </a:lnTo>
                      <a:lnTo>
                        <a:pt x="335" y="447"/>
                      </a:lnTo>
                      <a:lnTo>
                        <a:pt x="328" y="411"/>
                      </a:lnTo>
                      <a:lnTo>
                        <a:pt x="332" y="384"/>
                      </a:lnTo>
                      <a:lnTo>
                        <a:pt x="346" y="354"/>
                      </a:lnTo>
                      <a:lnTo>
                        <a:pt x="346" y="324"/>
                      </a:lnTo>
                      <a:lnTo>
                        <a:pt x="335" y="306"/>
                      </a:lnTo>
                      <a:lnTo>
                        <a:pt x="366" y="300"/>
                      </a:lnTo>
                      <a:lnTo>
                        <a:pt x="328" y="264"/>
                      </a:lnTo>
                      <a:lnTo>
                        <a:pt x="330" y="248"/>
                      </a:lnTo>
                      <a:lnTo>
                        <a:pt x="314" y="225"/>
                      </a:lnTo>
                      <a:lnTo>
                        <a:pt x="320" y="212"/>
                      </a:lnTo>
                      <a:lnTo>
                        <a:pt x="309" y="204"/>
                      </a:lnTo>
                      <a:lnTo>
                        <a:pt x="307" y="189"/>
                      </a:lnTo>
                      <a:lnTo>
                        <a:pt x="296" y="177"/>
                      </a:lnTo>
                      <a:lnTo>
                        <a:pt x="309" y="167"/>
                      </a:lnTo>
                      <a:lnTo>
                        <a:pt x="291" y="159"/>
                      </a:lnTo>
                      <a:lnTo>
                        <a:pt x="276" y="170"/>
                      </a:lnTo>
                      <a:lnTo>
                        <a:pt x="255" y="149"/>
                      </a:lnTo>
                      <a:lnTo>
                        <a:pt x="232" y="143"/>
                      </a:lnTo>
                      <a:lnTo>
                        <a:pt x="200" y="143"/>
                      </a:lnTo>
                      <a:lnTo>
                        <a:pt x="179" y="162"/>
                      </a:lnTo>
                      <a:lnTo>
                        <a:pt x="169" y="156"/>
                      </a:lnTo>
                      <a:lnTo>
                        <a:pt x="187" y="131"/>
                      </a:lnTo>
                      <a:lnTo>
                        <a:pt x="171" y="135"/>
                      </a:lnTo>
                      <a:lnTo>
                        <a:pt x="138" y="162"/>
                      </a:lnTo>
                      <a:lnTo>
                        <a:pt x="104" y="186"/>
                      </a:lnTo>
                      <a:lnTo>
                        <a:pt x="73" y="192"/>
                      </a:lnTo>
                      <a:lnTo>
                        <a:pt x="21" y="216"/>
                      </a:lnTo>
                      <a:lnTo>
                        <a:pt x="0" y="21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3" name="Freeform 43">
                  <a:extLst>
                    <a:ext uri="{FF2B5EF4-FFF2-40B4-BE49-F238E27FC236}">
                      <a16:creationId xmlns:a16="http://schemas.microsoft.com/office/drawing/2014/main" id="{02EC07F1-4BA0-4F07-8C7B-C2A74F66859E}"/>
                    </a:ext>
                  </a:extLst>
                </p:cNvPr>
                <p:cNvSpPr>
                  <a:spLocks/>
                </p:cNvSpPr>
                <p:nvPr/>
              </p:nvSpPr>
              <p:spPr bwMode="auto">
                <a:xfrm>
                  <a:off x="1817" y="1216"/>
                  <a:ext cx="360" cy="220"/>
                </a:xfrm>
                <a:custGeom>
                  <a:avLst/>
                  <a:gdLst>
                    <a:gd name="T0" fmla="*/ 0 w 360"/>
                    <a:gd name="T1" fmla="*/ 45 h 220"/>
                    <a:gd name="T2" fmla="*/ 8 w 360"/>
                    <a:gd name="T3" fmla="*/ 29 h 220"/>
                    <a:gd name="T4" fmla="*/ 8 w 360"/>
                    <a:gd name="T5" fmla="*/ 17 h 220"/>
                    <a:gd name="T6" fmla="*/ 21 w 360"/>
                    <a:gd name="T7" fmla="*/ 0 h 220"/>
                    <a:gd name="T8" fmla="*/ 86 w 360"/>
                    <a:gd name="T9" fmla="*/ 11 h 220"/>
                    <a:gd name="T10" fmla="*/ 198 w 360"/>
                    <a:gd name="T11" fmla="*/ 30 h 220"/>
                    <a:gd name="T12" fmla="*/ 242 w 360"/>
                    <a:gd name="T13" fmla="*/ 47 h 220"/>
                    <a:gd name="T14" fmla="*/ 301 w 360"/>
                    <a:gd name="T15" fmla="*/ 62 h 220"/>
                    <a:gd name="T16" fmla="*/ 330 w 360"/>
                    <a:gd name="T17" fmla="*/ 90 h 220"/>
                    <a:gd name="T18" fmla="*/ 359 w 360"/>
                    <a:gd name="T19" fmla="*/ 104 h 220"/>
                    <a:gd name="T20" fmla="*/ 348 w 360"/>
                    <a:gd name="T21" fmla="*/ 114 h 220"/>
                    <a:gd name="T22" fmla="*/ 348 w 360"/>
                    <a:gd name="T23" fmla="*/ 128 h 220"/>
                    <a:gd name="T24" fmla="*/ 336 w 360"/>
                    <a:gd name="T25" fmla="*/ 131 h 220"/>
                    <a:gd name="T26" fmla="*/ 327 w 360"/>
                    <a:gd name="T27" fmla="*/ 143 h 220"/>
                    <a:gd name="T28" fmla="*/ 336 w 360"/>
                    <a:gd name="T29" fmla="*/ 155 h 220"/>
                    <a:gd name="T30" fmla="*/ 335 w 360"/>
                    <a:gd name="T31" fmla="*/ 164 h 220"/>
                    <a:gd name="T32" fmla="*/ 323 w 360"/>
                    <a:gd name="T33" fmla="*/ 176 h 220"/>
                    <a:gd name="T34" fmla="*/ 325 w 360"/>
                    <a:gd name="T35" fmla="*/ 188 h 220"/>
                    <a:gd name="T36" fmla="*/ 344 w 360"/>
                    <a:gd name="T37" fmla="*/ 200 h 220"/>
                    <a:gd name="T38" fmla="*/ 346 w 360"/>
                    <a:gd name="T39" fmla="*/ 212 h 220"/>
                    <a:gd name="T40" fmla="*/ 341 w 360"/>
                    <a:gd name="T41" fmla="*/ 218 h 220"/>
                    <a:gd name="T42" fmla="*/ 322 w 360"/>
                    <a:gd name="T43" fmla="*/ 219 h 220"/>
                    <a:gd name="T44" fmla="*/ 307 w 360"/>
                    <a:gd name="T45" fmla="*/ 213 h 220"/>
                    <a:gd name="T46" fmla="*/ 291 w 360"/>
                    <a:gd name="T47" fmla="*/ 198 h 220"/>
                    <a:gd name="T48" fmla="*/ 284 w 360"/>
                    <a:gd name="T49" fmla="*/ 198 h 220"/>
                    <a:gd name="T50" fmla="*/ 276 w 360"/>
                    <a:gd name="T51" fmla="*/ 192 h 220"/>
                    <a:gd name="T52" fmla="*/ 268 w 360"/>
                    <a:gd name="T53" fmla="*/ 174 h 220"/>
                    <a:gd name="T54" fmla="*/ 258 w 360"/>
                    <a:gd name="T55" fmla="*/ 168 h 220"/>
                    <a:gd name="T56" fmla="*/ 237 w 360"/>
                    <a:gd name="T57" fmla="*/ 159 h 220"/>
                    <a:gd name="T58" fmla="*/ 219 w 360"/>
                    <a:gd name="T59" fmla="*/ 153 h 220"/>
                    <a:gd name="T60" fmla="*/ 193 w 360"/>
                    <a:gd name="T61" fmla="*/ 137 h 220"/>
                    <a:gd name="T62" fmla="*/ 182 w 360"/>
                    <a:gd name="T63" fmla="*/ 125 h 220"/>
                    <a:gd name="T64" fmla="*/ 184 w 360"/>
                    <a:gd name="T65" fmla="*/ 116 h 220"/>
                    <a:gd name="T66" fmla="*/ 195 w 360"/>
                    <a:gd name="T67" fmla="*/ 108 h 220"/>
                    <a:gd name="T68" fmla="*/ 185 w 360"/>
                    <a:gd name="T69" fmla="*/ 99 h 220"/>
                    <a:gd name="T70" fmla="*/ 175 w 360"/>
                    <a:gd name="T71" fmla="*/ 104 h 220"/>
                    <a:gd name="T72" fmla="*/ 159 w 360"/>
                    <a:gd name="T73" fmla="*/ 90 h 220"/>
                    <a:gd name="T74" fmla="*/ 156 w 360"/>
                    <a:gd name="T75" fmla="*/ 98 h 220"/>
                    <a:gd name="T76" fmla="*/ 141 w 360"/>
                    <a:gd name="T77" fmla="*/ 98 h 220"/>
                    <a:gd name="T78" fmla="*/ 138 w 360"/>
                    <a:gd name="T79" fmla="*/ 92 h 220"/>
                    <a:gd name="T80" fmla="*/ 138 w 360"/>
                    <a:gd name="T81" fmla="*/ 81 h 220"/>
                    <a:gd name="T82" fmla="*/ 132 w 360"/>
                    <a:gd name="T83" fmla="*/ 75 h 220"/>
                    <a:gd name="T84" fmla="*/ 122 w 360"/>
                    <a:gd name="T85" fmla="*/ 77 h 220"/>
                    <a:gd name="T86" fmla="*/ 109 w 360"/>
                    <a:gd name="T87" fmla="*/ 60 h 220"/>
                    <a:gd name="T88" fmla="*/ 99 w 360"/>
                    <a:gd name="T89" fmla="*/ 59 h 220"/>
                    <a:gd name="T90" fmla="*/ 84 w 360"/>
                    <a:gd name="T91" fmla="*/ 51 h 220"/>
                    <a:gd name="T92" fmla="*/ 54 w 360"/>
                    <a:gd name="T93" fmla="*/ 53 h 220"/>
                    <a:gd name="T94" fmla="*/ 23 w 360"/>
                    <a:gd name="T95" fmla="*/ 51 h 220"/>
                    <a:gd name="T96" fmla="*/ 0 w 360"/>
                    <a:gd name="T97"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20">
                      <a:moveTo>
                        <a:pt x="0" y="45"/>
                      </a:moveTo>
                      <a:lnTo>
                        <a:pt x="8" y="29"/>
                      </a:lnTo>
                      <a:lnTo>
                        <a:pt x="8" y="17"/>
                      </a:lnTo>
                      <a:lnTo>
                        <a:pt x="21" y="0"/>
                      </a:lnTo>
                      <a:lnTo>
                        <a:pt x="86" y="11"/>
                      </a:lnTo>
                      <a:lnTo>
                        <a:pt x="198" y="30"/>
                      </a:lnTo>
                      <a:lnTo>
                        <a:pt x="242" y="47"/>
                      </a:lnTo>
                      <a:lnTo>
                        <a:pt x="301" y="62"/>
                      </a:lnTo>
                      <a:lnTo>
                        <a:pt x="330" y="90"/>
                      </a:lnTo>
                      <a:lnTo>
                        <a:pt x="359" y="104"/>
                      </a:lnTo>
                      <a:lnTo>
                        <a:pt x="348" y="114"/>
                      </a:lnTo>
                      <a:lnTo>
                        <a:pt x="348" y="128"/>
                      </a:lnTo>
                      <a:lnTo>
                        <a:pt x="336" y="131"/>
                      </a:lnTo>
                      <a:lnTo>
                        <a:pt x="327" y="143"/>
                      </a:lnTo>
                      <a:lnTo>
                        <a:pt x="336" y="155"/>
                      </a:lnTo>
                      <a:lnTo>
                        <a:pt x="335" y="164"/>
                      </a:lnTo>
                      <a:lnTo>
                        <a:pt x="323" y="176"/>
                      </a:lnTo>
                      <a:lnTo>
                        <a:pt x="325" y="188"/>
                      </a:lnTo>
                      <a:lnTo>
                        <a:pt x="344" y="200"/>
                      </a:lnTo>
                      <a:lnTo>
                        <a:pt x="346" y="212"/>
                      </a:lnTo>
                      <a:lnTo>
                        <a:pt x="341" y="218"/>
                      </a:lnTo>
                      <a:lnTo>
                        <a:pt x="322" y="219"/>
                      </a:lnTo>
                      <a:lnTo>
                        <a:pt x="307" y="213"/>
                      </a:lnTo>
                      <a:lnTo>
                        <a:pt x="291" y="198"/>
                      </a:lnTo>
                      <a:lnTo>
                        <a:pt x="284" y="198"/>
                      </a:lnTo>
                      <a:lnTo>
                        <a:pt x="276" y="192"/>
                      </a:lnTo>
                      <a:lnTo>
                        <a:pt x="268" y="174"/>
                      </a:lnTo>
                      <a:lnTo>
                        <a:pt x="258" y="168"/>
                      </a:lnTo>
                      <a:lnTo>
                        <a:pt x="237" y="159"/>
                      </a:lnTo>
                      <a:lnTo>
                        <a:pt x="219" y="153"/>
                      </a:lnTo>
                      <a:lnTo>
                        <a:pt x="193" y="137"/>
                      </a:lnTo>
                      <a:lnTo>
                        <a:pt x="182" y="125"/>
                      </a:lnTo>
                      <a:lnTo>
                        <a:pt x="184" y="116"/>
                      </a:lnTo>
                      <a:lnTo>
                        <a:pt x="195" y="108"/>
                      </a:lnTo>
                      <a:lnTo>
                        <a:pt x="185" y="99"/>
                      </a:lnTo>
                      <a:lnTo>
                        <a:pt x="175" y="104"/>
                      </a:lnTo>
                      <a:lnTo>
                        <a:pt x="159" y="90"/>
                      </a:lnTo>
                      <a:lnTo>
                        <a:pt x="156" y="98"/>
                      </a:lnTo>
                      <a:lnTo>
                        <a:pt x="141" y="98"/>
                      </a:lnTo>
                      <a:lnTo>
                        <a:pt x="138" y="92"/>
                      </a:lnTo>
                      <a:lnTo>
                        <a:pt x="138" y="81"/>
                      </a:lnTo>
                      <a:lnTo>
                        <a:pt x="132" y="75"/>
                      </a:lnTo>
                      <a:lnTo>
                        <a:pt x="122" y="77"/>
                      </a:lnTo>
                      <a:lnTo>
                        <a:pt x="109" y="60"/>
                      </a:lnTo>
                      <a:lnTo>
                        <a:pt x="99" y="59"/>
                      </a:lnTo>
                      <a:lnTo>
                        <a:pt x="84" y="51"/>
                      </a:lnTo>
                      <a:lnTo>
                        <a:pt x="54" y="53"/>
                      </a:lnTo>
                      <a:lnTo>
                        <a:pt x="23" y="5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4" name="Freeform 44">
                  <a:extLst>
                    <a:ext uri="{FF2B5EF4-FFF2-40B4-BE49-F238E27FC236}">
                      <a16:creationId xmlns:a16="http://schemas.microsoft.com/office/drawing/2014/main" id="{D51A5A27-9AD8-4D49-B40D-D46619FC5970}"/>
                    </a:ext>
                  </a:extLst>
                </p:cNvPr>
                <p:cNvSpPr>
                  <a:spLocks/>
                </p:cNvSpPr>
                <p:nvPr/>
              </p:nvSpPr>
              <p:spPr bwMode="auto">
                <a:xfrm>
                  <a:off x="1744" y="1294"/>
                  <a:ext cx="232" cy="114"/>
                </a:xfrm>
                <a:custGeom>
                  <a:avLst/>
                  <a:gdLst>
                    <a:gd name="T0" fmla="*/ 8 w 232"/>
                    <a:gd name="T1" fmla="*/ 0 h 114"/>
                    <a:gd name="T2" fmla="*/ 0 w 232"/>
                    <a:gd name="T3" fmla="*/ 9 h 114"/>
                    <a:gd name="T4" fmla="*/ 0 w 232"/>
                    <a:gd name="T5" fmla="*/ 20 h 114"/>
                    <a:gd name="T6" fmla="*/ 16 w 232"/>
                    <a:gd name="T7" fmla="*/ 30 h 114"/>
                    <a:gd name="T8" fmla="*/ 26 w 232"/>
                    <a:gd name="T9" fmla="*/ 27 h 114"/>
                    <a:gd name="T10" fmla="*/ 29 w 232"/>
                    <a:gd name="T11" fmla="*/ 32 h 114"/>
                    <a:gd name="T12" fmla="*/ 39 w 232"/>
                    <a:gd name="T13" fmla="*/ 33 h 114"/>
                    <a:gd name="T14" fmla="*/ 46 w 232"/>
                    <a:gd name="T15" fmla="*/ 26 h 114"/>
                    <a:gd name="T16" fmla="*/ 68 w 232"/>
                    <a:gd name="T17" fmla="*/ 27 h 114"/>
                    <a:gd name="T18" fmla="*/ 72 w 232"/>
                    <a:gd name="T19" fmla="*/ 35 h 114"/>
                    <a:gd name="T20" fmla="*/ 80 w 232"/>
                    <a:gd name="T21" fmla="*/ 38 h 114"/>
                    <a:gd name="T22" fmla="*/ 99 w 232"/>
                    <a:gd name="T23" fmla="*/ 36 h 114"/>
                    <a:gd name="T24" fmla="*/ 106 w 232"/>
                    <a:gd name="T25" fmla="*/ 41 h 114"/>
                    <a:gd name="T26" fmla="*/ 116 w 232"/>
                    <a:gd name="T27" fmla="*/ 45 h 114"/>
                    <a:gd name="T28" fmla="*/ 124 w 232"/>
                    <a:gd name="T29" fmla="*/ 54 h 114"/>
                    <a:gd name="T30" fmla="*/ 124 w 232"/>
                    <a:gd name="T31" fmla="*/ 66 h 114"/>
                    <a:gd name="T32" fmla="*/ 117 w 232"/>
                    <a:gd name="T33" fmla="*/ 69 h 114"/>
                    <a:gd name="T34" fmla="*/ 120 w 232"/>
                    <a:gd name="T35" fmla="*/ 74 h 114"/>
                    <a:gd name="T36" fmla="*/ 111 w 232"/>
                    <a:gd name="T37" fmla="*/ 81 h 114"/>
                    <a:gd name="T38" fmla="*/ 111 w 232"/>
                    <a:gd name="T39" fmla="*/ 92 h 114"/>
                    <a:gd name="T40" fmla="*/ 125 w 232"/>
                    <a:gd name="T41" fmla="*/ 93 h 114"/>
                    <a:gd name="T42" fmla="*/ 133 w 232"/>
                    <a:gd name="T43" fmla="*/ 90 h 114"/>
                    <a:gd name="T44" fmla="*/ 137 w 232"/>
                    <a:gd name="T45" fmla="*/ 86 h 114"/>
                    <a:gd name="T46" fmla="*/ 142 w 232"/>
                    <a:gd name="T47" fmla="*/ 90 h 114"/>
                    <a:gd name="T48" fmla="*/ 150 w 232"/>
                    <a:gd name="T49" fmla="*/ 87 h 114"/>
                    <a:gd name="T50" fmla="*/ 168 w 232"/>
                    <a:gd name="T51" fmla="*/ 93 h 114"/>
                    <a:gd name="T52" fmla="*/ 179 w 232"/>
                    <a:gd name="T53" fmla="*/ 104 h 114"/>
                    <a:gd name="T54" fmla="*/ 182 w 232"/>
                    <a:gd name="T55" fmla="*/ 104 h 114"/>
                    <a:gd name="T56" fmla="*/ 184 w 232"/>
                    <a:gd name="T57" fmla="*/ 110 h 114"/>
                    <a:gd name="T58" fmla="*/ 195 w 232"/>
                    <a:gd name="T59" fmla="*/ 113 h 114"/>
                    <a:gd name="T60" fmla="*/ 208 w 232"/>
                    <a:gd name="T61" fmla="*/ 113 h 114"/>
                    <a:gd name="T62" fmla="*/ 200 w 232"/>
                    <a:gd name="T63" fmla="*/ 107 h 114"/>
                    <a:gd name="T64" fmla="*/ 203 w 232"/>
                    <a:gd name="T65" fmla="*/ 101 h 114"/>
                    <a:gd name="T66" fmla="*/ 213 w 232"/>
                    <a:gd name="T67" fmla="*/ 107 h 114"/>
                    <a:gd name="T68" fmla="*/ 224 w 232"/>
                    <a:gd name="T69" fmla="*/ 108 h 114"/>
                    <a:gd name="T70" fmla="*/ 226 w 232"/>
                    <a:gd name="T71" fmla="*/ 99 h 114"/>
                    <a:gd name="T72" fmla="*/ 215 w 232"/>
                    <a:gd name="T73" fmla="*/ 92 h 114"/>
                    <a:gd name="T74" fmla="*/ 207 w 232"/>
                    <a:gd name="T75" fmla="*/ 92 h 114"/>
                    <a:gd name="T76" fmla="*/ 195 w 232"/>
                    <a:gd name="T77" fmla="*/ 84 h 114"/>
                    <a:gd name="T78" fmla="*/ 207 w 232"/>
                    <a:gd name="T79" fmla="*/ 84 h 114"/>
                    <a:gd name="T80" fmla="*/ 215 w 232"/>
                    <a:gd name="T81" fmla="*/ 89 h 114"/>
                    <a:gd name="T82" fmla="*/ 231 w 232"/>
                    <a:gd name="T83" fmla="*/ 89 h 114"/>
                    <a:gd name="T84" fmla="*/ 228 w 232"/>
                    <a:gd name="T85" fmla="*/ 80 h 114"/>
                    <a:gd name="T86" fmla="*/ 213 w 232"/>
                    <a:gd name="T87" fmla="*/ 71 h 114"/>
                    <a:gd name="T88" fmla="*/ 203 w 232"/>
                    <a:gd name="T89" fmla="*/ 69 h 114"/>
                    <a:gd name="T90" fmla="*/ 189 w 232"/>
                    <a:gd name="T91" fmla="*/ 59 h 114"/>
                    <a:gd name="T92" fmla="*/ 171 w 232"/>
                    <a:gd name="T93" fmla="*/ 56 h 114"/>
                    <a:gd name="T94" fmla="*/ 156 w 232"/>
                    <a:gd name="T95" fmla="*/ 51 h 114"/>
                    <a:gd name="T96" fmla="*/ 145 w 232"/>
                    <a:gd name="T97" fmla="*/ 38 h 114"/>
                    <a:gd name="T98" fmla="*/ 137 w 232"/>
                    <a:gd name="T99" fmla="*/ 21 h 114"/>
                    <a:gd name="T100" fmla="*/ 125 w 232"/>
                    <a:gd name="T101" fmla="*/ 21 h 114"/>
                    <a:gd name="T102" fmla="*/ 122 w 232"/>
                    <a:gd name="T103" fmla="*/ 17 h 114"/>
                    <a:gd name="T104" fmla="*/ 116 w 232"/>
                    <a:gd name="T105" fmla="*/ 18 h 114"/>
                    <a:gd name="T106" fmla="*/ 104 w 232"/>
                    <a:gd name="T107" fmla="*/ 11 h 114"/>
                    <a:gd name="T108" fmla="*/ 85 w 232"/>
                    <a:gd name="T109" fmla="*/ 8 h 114"/>
                    <a:gd name="T110" fmla="*/ 76 w 232"/>
                    <a:gd name="T111" fmla="*/ 12 h 114"/>
                    <a:gd name="T112" fmla="*/ 59 w 232"/>
                    <a:gd name="T113" fmla="*/ 8 h 114"/>
                    <a:gd name="T114" fmla="*/ 47 w 232"/>
                    <a:gd name="T115" fmla="*/ 8 h 114"/>
                    <a:gd name="T116" fmla="*/ 42 w 232"/>
                    <a:gd name="T117" fmla="*/ 2 h 114"/>
                    <a:gd name="T118" fmla="*/ 37 w 232"/>
                    <a:gd name="T119" fmla="*/ 0 h 114"/>
                    <a:gd name="T120" fmla="*/ 29 w 232"/>
                    <a:gd name="T121" fmla="*/ 2 h 114"/>
                    <a:gd name="T122" fmla="*/ 8 w 232"/>
                    <a:gd name="T1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14">
                      <a:moveTo>
                        <a:pt x="8" y="0"/>
                      </a:moveTo>
                      <a:lnTo>
                        <a:pt x="0" y="9"/>
                      </a:lnTo>
                      <a:lnTo>
                        <a:pt x="0" y="20"/>
                      </a:lnTo>
                      <a:lnTo>
                        <a:pt x="16" y="30"/>
                      </a:lnTo>
                      <a:lnTo>
                        <a:pt x="26" y="27"/>
                      </a:lnTo>
                      <a:lnTo>
                        <a:pt x="29" y="32"/>
                      </a:lnTo>
                      <a:lnTo>
                        <a:pt x="39" y="33"/>
                      </a:lnTo>
                      <a:lnTo>
                        <a:pt x="46" y="26"/>
                      </a:lnTo>
                      <a:lnTo>
                        <a:pt x="68" y="27"/>
                      </a:lnTo>
                      <a:lnTo>
                        <a:pt x="72" y="35"/>
                      </a:lnTo>
                      <a:lnTo>
                        <a:pt x="80" y="38"/>
                      </a:lnTo>
                      <a:lnTo>
                        <a:pt x="99" y="36"/>
                      </a:lnTo>
                      <a:lnTo>
                        <a:pt x="106" y="41"/>
                      </a:lnTo>
                      <a:lnTo>
                        <a:pt x="116" y="45"/>
                      </a:lnTo>
                      <a:lnTo>
                        <a:pt x="124" y="54"/>
                      </a:lnTo>
                      <a:lnTo>
                        <a:pt x="124" y="66"/>
                      </a:lnTo>
                      <a:lnTo>
                        <a:pt x="117" y="69"/>
                      </a:lnTo>
                      <a:lnTo>
                        <a:pt x="120" y="74"/>
                      </a:lnTo>
                      <a:lnTo>
                        <a:pt x="111" y="81"/>
                      </a:lnTo>
                      <a:lnTo>
                        <a:pt x="111" y="92"/>
                      </a:lnTo>
                      <a:lnTo>
                        <a:pt x="125" y="93"/>
                      </a:lnTo>
                      <a:lnTo>
                        <a:pt x="133" y="90"/>
                      </a:lnTo>
                      <a:lnTo>
                        <a:pt x="137" y="86"/>
                      </a:lnTo>
                      <a:lnTo>
                        <a:pt x="142" y="90"/>
                      </a:lnTo>
                      <a:lnTo>
                        <a:pt x="150" y="87"/>
                      </a:lnTo>
                      <a:lnTo>
                        <a:pt x="168" y="93"/>
                      </a:lnTo>
                      <a:lnTo>
                        <a:pt x="179" y="104"/>
                      </a:lnTo>
                      <a:lnTo>
                        <a:pt x="182" y="104"/>
                      </a:lnTo>
                      <a:lnTo>
                        <a:pt x="184" y="110"/>
                      </a:lnTo>
                      <a:lnTo>
                        <a:pt x="195" y="113"/>
                      </a:lnTo>
                      <a:lnTo>
                        <a:pt x="208" y="113"/>
                      </a:lnTo>
                      <a:lnTo>
                        <a:pt x="200" y="107"/>
                      </a:lnTo>
                      <a:lnTo>
                        <a:pt x="203" y="101"/>
                      </a:lnTo>
                      <a:lnTo>
                        <a:pt x="213" y="107"/>
                      </a:lnTo>
                      <a:lnTo>
                        <a:pt x="224" y="108"/>
                      </a:lnTo>
                      <a:lnTo>
                        <a:pt x="226" y="99"/>
                      </a:lnTo>
                      <a:lnTo>
                        <a:pt x="215" y="92"/>
                      </a:lnTo>
                      <a:lnTo>
                        <a:pt x="207" y="92"/>
                      </a:lnTo>
                      <a:lnTo>
                        <a:pt x="195" y="84"/>
                      </a:lnTo>
                      <a:lnTo>
                        <a:pt x="207" y="84"/>
                      </a:lnTo>
                      <a:lnTo>
                        <a:pt x="215" y="89"/>
                      </a:lnTo>
                      <a:lnTo>
                        <a:pt x="231" y="89"/>
                      </a:lnTo>
                      <a:lnTo>
                        <a:pt x="228" y="80"/>
                      </a:lnTo>
                      <a:lnTo>
                        <a:pt x="213" y="71"/>
                      </a:lnTo>
                      <a:lnTo>
                        <a:pt x="203" y="69"/>
                      </a:lnTo>
                      <a:lnTo>
                        <a:pt x="189" y="59"/>
                      </a:lnTo>
                      <a:lnTo>
                        <a:pt x="171" y="56"/>
                      </a:lnTo>
                      <a:lnTo>
                        <a:pt x="156" y="51"/>
                      </a:lnTo>
                      <a:lnTo>
                        <a:pt x="145" y="38"/>
                      </a:lnTo>
                      <a:lnTo>
                        <a:pt x="137" y="21"/>
                      </a:lnTo>
                      <a:lnTo>
                        <a:pt x="125" y="21"/>
                      </a:lnTo>
                      <a:lnTo>
                        <a:pt x="122" y="17"/>
                      </a:lnTo>
                      <a:lnTo>
                        <a:pt x="116" y="18"/>
                      </a:lnTo>
                      <a:lnTo>
                        <a:pt x="104" y="11"/>
                      </a:lnTo>
                      <a:lnTo>
                        <a:pt x="85" y="8"/>
                      </a:lnTo>
                      <a:lnTo>
                        <a:pt x="76" y="12"/>
                      </a:lnTo>
                      <a:lnTo>
                        <a:pt x="59" y="8"/>
                      </a:lnTo>
                      <a:lnTo>
                        <a:pt x="47" y="8"/>
                      </a:lnTo>
                      <a:lnTo>
                        <a:pt x="42" y="2"/>
                      </a:lnTo>
                      <a:lnTo>
                        <a:pt x="37" y="0"/>
                      </a:lnTo>
                      <a:lnTo>
                        <a:pt x="29" y="2"/>
                      </a:lnTo>
                      <a:lnTo>
                        <a:pt x="8"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5" name="Freeform 45">
                  <a:extLst>
                    <a:ext uri="{FF2B5EF4-FFF2-40B4-BE49-F238E27FC236}">
                      <a16:creationId xmlns:a16="http://schemas.microsoft.com/office/drawing/2014/main" id="{37971A67-84C4-4CD1-9446-BA513AD5E2D9}"/>
                    </a:ext>
                  </a:extLst>
                </p:cNvPr>
                <p:cNvSpPr>
                  <a:spLocks/>
                </p:cNvSpPr>
                <p:nvPr/>
              </p:nvSpPr>
              <p:spPr bwMode="auto">
                <a:xfrm>
                  <a:off x="1874" y="1923"/>
                  <a:ext cx="165" cy="52"/>
                </a:xfrm>
                <a:custGeom>
                  <a:avLst/>
                  <a:gdLst>
                    <a:gd name="T0" fmla="*/ 0 w 165"/>
                    <a:gd name="T1" fmla="*/ 26 h 52"/>
                    <a:gd name="T2" fmla="*/ 15 w 165"/>
                    <a:gd name="T3" fmla="*/ 11 h 52"/>
                    <a:gd name="T4" fmla="*/ 21 w 165"/>
                    <a:gd name="T5" fmla="*/ 11 h 52"/>
                    <a:gd name="T6" fmla="*/ 32 w 165"/>
                    <a:gd name="T7" fmla="*/ 3 h 52"/>
                    <a:gd name="T8" fmla="*/ 45 w 165"/>
                    <a:gd name="T9" fmla="*/ 3 h 52"/>
                    <a:gd name="T10" fmla="*/ 49 w 165"/>
                    <a:gd name="T11" fmla="*/ 2 h 52"/>
                    <a:gd name="T12" fmla="*/ 54 w 165"/>
                    <a:gd name="T13" fmla="*/ 0 h 52"/>
                    <a:gd name="T14" fmla="*/ 70 w 165"/>
                    <a:gd name="T15" fmla="*/ 9 h 52"/>
                    <a:gd name="T16" fmla="*/ 75 w 165"/>
                    <a:gd name="T17" fmla="*/ 15 h 52"/>
                    <a:gd name="T18" fmla="*/ 78 w 165"/>
                    <a:gd name="T19" fmla="*/ 12 h 52"/>
                    <a:gd name="T20" fmla="*/ 91 w 165"/>
                    <a:gd name="T21" fmla="*/ 18 h 52"/>
                    <a:gd name="T22" fmla="*/ 99 w 165"/>
                    <a:gd name="T23" fmla="*/ 18 h 52"/>
                    <a:gd name="T24" fmla="*/ 106 w 165"/>
                    <a:gd name="T25" fmla="*/ 23 h 52"/>
                    <a:gd name="T26" fmla="*/ 117 w 165"/>
                    <a:gd name="T27" fmla="*/ 26 h 52"/>
                    <a:gd name="T28" fmla="*/ 117 w 165"/>
                    <a:gd name="T29" fmla="*/ 33 h 52"/>
                    <a:gd name="T30" fmla="*/ 138 w 165"/>
                    <a:gd name="T31" fmla="*/ 33 h 52"/>
                    <a:gd name="T32" fmla="*/ 143 w 165"/>
                    <a:gd name="T33" fmla="*/ 41 h 52"/>
                    <a:gd name="T34" fmla="*/ 156 w 165"/>
                    <a:gd name="T35" fmla="*/ 41 h 52"/>
                    <a:gd name="T36" fmla="*/ 164 w 165"/>
                    <a:gd name="T37" fmla="*/ 50 h 52"/>
                    <a:gd name="T38" fmla="*/ 159 w 165"/>
                    <a:gd name="T39" fmla="*/ 51 h 52"/>
                    <a:gd name="T40" fmla="*/ 156 w 165"/>
                    <a:gd name="T41" fmla="*/ 48 h 52"/>
                    <a:gd name="T42" fmla="*/ 154 w 165"/>
                    <a:gd name="T43" fmla="*/ 47 h 52"/>
                    <a:gd name="T44" fmla="*/ 143 w 165"/>
                    <a:gd name="T45" fmla="*/ 48 h 52"/>
                    <a:gd name="T46" fmla="*/ 140 w 165"/>
                    <a:gd name="T47" fmla="*/ 50 h 52"/>
                    <a:gd name="T48" fmla="*/ 130 w 165"/>
                    <a:gd name="T49" fmla="*/ 51 h 52"/>
                    <a:gd name="T50" fmla="*/ 115 w 165"/>
                    <a:gd name="T51" fmla="*/ 51 h 52"/>
                    <a:gd name="T52" fmla="*/ 106 w 165"/>
                    <a:gd name="T53" fmla="*/ 51 h 52"/>
                    <a:gd name="T54" fmla="*/ 106 w 165"/>
                    <a:gd name="T55" fmla="*/ 47 h 52"/>
                    <a:gd name="T56" fmla="*/ 91 w 165"/>
                    <a:gd name="T57" fmla="*/ 35 h 52"/>
                    <a:gd name="T58" fmla="*/ 91 w 165"/>
                    <a:gd name="T59" fmla="*/ 27 h 52"/>
                    <a:gd name="T60" fmla="*/ 75 w 165"/>
                    <a:gd name="T61" fmla="*/ 27 h 52"/>
                    <a:gd name="T62" fmla="*/ 68 w 165"/>
                    <a:gd name="T63" fmla="*/ 23 h 52"/>
                    <a:gd name="T64" fmla="*/ 63 w 165"/>
                    <a:gd name="T65" fmla="*/ 27 h 52"/>
                    <a:gd name="T66" fmla="*/ 58 w 165"/>
                    <a:gd name="T67" fmla="*/ 21 h 52"/>
                    <a:gd name="T68" fmla="*/ 54 w 165"/>
                    <a:gd name="T69" fmla="*/ 21 h 52"/>
                    <a:gd name="T70" fmla="*/ 54 w 165"/>
                    <a:gd name="T71" fmla="*/ 14 h 52"/>
                    <a:gd name="T72" fmla="*/ 49 w 165"/>
                    <a:gd name="T73" fmla="*/ 11 h 52"/>
                    <a:gd name="T74" fmla="*/ 34 w 165"/>
                    <a:gd name="T75" fmla="*/ 12 h 52"/>
                    <a:gd name="T76" fmla="*/ 24 w 165"/>
                    <a:gd name="T77" fmla="*/ 21 h 52"/>
                    <a:gd name="T78" fmla="*/ 13 w 165"/>
                    <a:gd name="T79" fmla="*/ 23 h 52"/>
                    <a:gd name="T80" fmla="*/ 0 w 165"/>
                    <a:gd name="T8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52">
                      <a:moveTo>
                        <a:pt x="0" y="26"/>
                      </a:moveTo>
                      <a:lnTo>
                        <a:pt x="15" y="11"/>
                      </a:lnTo>
                      <a:lnTo>
                        <a:pt x="21" y="11"/>
                      </a:lnTo>
                      <a:lnTo>
                        <a:pt x="32" y="3"/>
                      </a:lnTo>
                      <a:lnTo>
                        <a:pt x="45" y="3"/>
                      </a:lnTo>
                      <a:lnTo>
                        <a:pt x="49" y="2"/>
                      </a:lnTo>
                      <a:lnTo>
                        <a:pt x="54" y="0"/>
                      </a:lnTo>
                      <a:lnTo>
                        <a:pt x="70" y="9"/>
                      </a:lnTo>
                      <a:lnTo>
                        <a:pt x="75" y="15"/>
                      </a:lnTo>
                      <a:lnTo>
                        <a:pt x="78" y="12"/>
                      </a:lnTo>
                      <a:lnTo>
                        <a:pt x="91" y="18"/>
                      </a:lnTo>
                      <a:lnTo>
                        <a:pt x="99" y="18"/>
                      </a:lnTo>
                      <a:lnTo>
                        <a:pt x="106" y="23"/>
                      </a:lnTo>
                      <a:lnTo>
                        <a:pt x="117" y="26"/>
                      </a:lnTo>
                      <a:lnTo>
                        <a:pt x="117" y="33"/>
                      </a:lnTo>
                      <a:lnTo>
                        <a:pt x="138" y="33"/>
                      </a:lnTo>
                      <a:lnTo>
                        <a:pt x="143" y="41"/>
                      </a:lnTo>
                      <a:lnTo>
                        <a:pt x="156" y="41"/>
                      </a:lnTo>
                      <a:lnTo>
                        <a:pt x="164" y="50"/>
                      </a:lnTo>
                      <a:lnTo>
                        <a:pt x="159" y="51"/>
                      </a:lnTo>
                      <a:lnTo>
                        <a:pt x="156" y="48"/>
                      </a:lnTo>
                      <a:lnTo>
                        <a:pt x="154" y="47"/>
                      </a:lnTo>
                      <a:lnTo>
                        <a:pt x="143" y="48"/>
                      </a:lnTo>
                      <a:lnTo>
                        <a:pt x="140" y="50"/>
                      </a:lnTo>
                      <a:lnTo>
                        <a:pt x="130" y="51"/>
                      </a:lnTo>
                      <a:lnTo>
                        <a:pt x="115" y="51"/>
                      </a:lnTo>
                      <a:lnTo>
                        <a:pt x="106" y="51"/>
                      </a:lnTo>
                      <a:lnTo>
                        <a:pt x="106" y="47"/>
                      </a:lnTo>
                      <a:lnTo>
                        <a:pt x="91" y="35"/>
                      </a:lnTo>
                      <a:lnTo>
                        <a:pt x="91" y="27"/>
                      </a:lnTo>
                      <a:lnTo>
                        <a:pt x="75" y="27"/>
                      </a:lnTo>
                      <a:lnTo>
                        <a:pt x="68" y="23"/>
                      </a:lnTo>
                      <a:lnTo>
                        <a:pt x="63" y="27"/>
                      </a:lnTo>
                      <a:lnTo>
                        <a:pt x="58" y="21"/>
                      </a:lnTo>
                      <a:lnTo>
                        <a:pt x="54" y="21"/>
                      </a:lnTo>
                      <a:lnTo>
                        <a:pt x="54" y="14"/>
                      </a:lnTo>
                      <a:lnTo>
                        <a:pt x="49" y="11"/>
                      </a:lnTo>
                      <a:lnTo>
                        <a:pt x="34" y="12"/>
                      </a:lnTo>
                      <a:lnTo>
                        <a:pt x="24" y="21"/>
                      </a:lnTo>
                      <a:lnTo>
                        <a:pt x="13" y="23"/>
                      </a:lnTo>
                      <a:lnTo>
                        <a:pt x="0" y="2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6" name="Freeform 46">
                  <a:extLst>
                    <a:ext uri="{FF2B5EF4-FFF2-40B4-BE49-F238E27FC236}">
                      <a16:creationId xmlns:a16="http://schemas.microsoft.com/office/drawing/2014/main" id="{F864CA51-ED44-4119-B861-2E5F2CEBF588}"/>
                    </a:ext>
                  </a:extLst>
                </p:cNvPr>
                <p:cNvSpPr>
                  <a:spLocks/>
                </p:cNvSpPr>
                <p:nvPr/>
              </p:nvSpPr>
              <p:spPr bwMode="auto">
                <a:xfrm>
                  <a:off x="2018" y="1960"/>
                  <a:ext cx="105" cy="45"/>
                </a:xfrm>
                <a:custGeom>
                  <a:avLst/>
                  <a:gdLst>
                    <a:gd name="T0" fmla="*/ 0 w 105"/>
                    <a:gd name="T1" fmla="*/ 33 h 45"/>
                    <a:gd name="T2" fmla="*/ 10 w 105"/>
                    <a:gd name="T3" fmla="*/ 35 h 45"/>
                    <a:gd name="T4" fmla="*/ 33 w 105"/>
                    <a:gd name="T5" fmla="*/ 33 h 45"/>
                    <a:gd name="T6" fmla="*/ 42 w 105"/>
                    <a:gd name="T7" fmla="*/ 42 h 45"/>
                    <a:gd name="T8" fmla="*/ 55 w 105"/>
                    <a:gd name="T9" fmla="*/ 44 h 45"/>
                    <a:gd name="T10" fmla="*/ 62 w 105"/>
                    <a:gd name="T11" fmla="*/ 33 h 45"/>
                    <a:gd name="T12" fmla="*/ 59 w 105"/>
                    <a:gd name="T13" fmla="*/ 30 h 45"/>
                    <a:gd name="T14" fmla="*/ 65 w 105"/>
                    <a:gd name="T15" fmla="*/ 26 h 45"/>
                    <a:gd name="T16" fmla="*/ 78 w 105"/>
                    <a:gd name="T17" fmla="*/ 33 h 45"/>
                    <a:gd name="T18" fmla="*/ 88 w 105"/>
                    <a:gd name="T19" fmla="*/ 33 h 45"/>
                    <a:gd name="T20" fmla="*/ 88 w 105"/>
                    <a:gd name="T21" fmla="*/ 29 h 45"/>
                    <a:gd name="T22" fmla="*/ 94 w 105"/>
                    <a:gd name="T23" fmla="*/ 29 h 45"/>
                    <a:gd name="T24" fmla="*/ 104 w 105"/>
                    <a:gd name="T25" fmla="*/ 21 h 45"/>
                    <a:gd name="T26" fmla="*/ 98 w 105"/>
                    <a:gd name="T27" fmla="*/ 20 h 45"/>
                    <a:gd name="T28" fmla="*/ 98 w 105"/>
                    <a:gd name="T29" fmla="*/ 12 h 45"/>
                    <a:gd name="T30" fmla="*/ 98 w 105"/>
                    <a:gd name="T31" fmla="*/ 6 h 45"/>
                    <a:gd name="T32" fmla="*/ 83 w 105"/>
                    <a:gd name="T33" fmla="*/ 5 h 45"/>
                    <a:gd name="T34" fmla="*/ 72 w 105"/>
                    <a:gd name="T35" fmla="*/ 6 h 45"/>
                    <a:gd name="T36" fmla="*/ 62 w 105"/>
                    <a:gd name="T37" fmla="*/ 6 h 45"/>
                    <a:gd name="T38" fmla="*/ 47 w 105"/>
                    <a:gd name="T39" fmla="*/ 5 h 45"/>
                    <a:gd name="T40" fmla="*/ 36 w 105"/>
                    <a:gd name="T41" fmla="*/ 0 h 45"/>
                    <a:gd name="T42" fmla="*/ 33 w 105"/>
                    <a:gd name="T43" fmla="*/ 5 h 45"/>
                    <a:gd name="T44" fmla="*/ 31 w 105"/>
                    <a:gd name="T45" fmla="*/ 14 h 45"/>
                    <a:gd name="T46" fmla="*/ 20 w 105"/>
                    <a:gd name="T47" fmla="*/ 14 h 45"/>
                    <a:gd name="T48" fmla="*/ 16 w 105"/>
                    <a:gd name="T49" fmla="*/ 21 h 45"/>
                    <a:gd name="T50" fmla="*/ 10 w 105"/>
                    <a:gd name="T51" fmla="*/ 24 h 45"/>
                    <a:gd name="T52" fmla="*/ 0 w 105"/>
                    <a:gd name="T5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45">
                      <a:moveTo>
                        <a:pt x="0" y="33"/>
                      </a:moveTo>
                      <a:lnTo>
                        <a:pt x="10" y="35"/>
                      </a:lnTo>
                      <a:lnTo>
                        <a:pt x="33" y="33"/>
                      </a:lnTo>
                      <a:lnTo>
                        <a:pt x="42" y="42"/>
                      </a:lnTo>
                      <a:lnTo>
                        <a:pt x="55" y="44"/>
                      </a:lnTo>
                      <a:lnTo>
                        <a:pt x="62" y="33"/>
                      </a:lnTo>
                      <a:lnTo>
                        <a:pt x="59" y="30"/>
                      </a:lnTo>
                      <a:lnTo>
                        <a:pt x="65" y="26"/>
                      </a:lnTo>
                      <a:lnTo>
                        <a:pt x="78" y="33"/>
                      </a:lnTo>
                      <a:lnTo>
                        <a:pt x="88" y="33"/>
                      </a:lnTo>
                      <a:lnTo>
                        <a:pt x="88" y="29"/>
                      </a:lnTo>
                      <a:lnTo>
                        <a:pt x="94" y="29"/>
                      </a:lnTo>
                      <a:lnTo>
                        <a:pt x="104" y="21"/>
                      </a:lnTo>
                      <a:lnTo>
                        <a:pt x="98" y="20"/>
                      </a:lnTo>
                      <a:lnTo>
                        <a:pt x="98" y="12"/>
                      </a:lnTo>
                      <a:lnTo>
                        <a:pt x="98" y="6"/>
                      </a:lnTo>
                      <a:lnTo>
                        <a:pt x="83" y="5"/>
                      </a:lnTo>
                      <a:lnTo>
                        <a:pt x="72" y="6"/>
                      </a:lnTo>
                      <a:lnTo>
                        <a:pt x="62" y="6"/>
                      </a:lnTo>
                      <a:lnTo>
                        <a:pt x="47" y="5"/>
                      </a:lnTo>
                      <a:lnTo>
                        <a:pt x="36" y="0"/>
                      </a:lnTo>
                      <a:lnTo>
                        <a:pt x="33" y="5"/>
                      </a:lnTo>
                      <a:lnTo>
                        <a:pt x="31" y="14"/>
                      </a:lnTo>
                      <a:lnTo>
                        <a:pt x="20" y="14"/>
                      </a:lnTo>
                      <a:lnTo>
                        <a:pt x="16" y="21"/>
                      </a:lnTo>
                      <a:lnTo>
                        <a:pt x="10" y="24"/>
                      </a:lnTo>
                      <a:lnTo>
                        <a:pt x="0" y="3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7967" name="Freeform 47">
                  <a:extLst>
                    <a:ext uri="{FF2B5EF4-FFF2-40B4-BE49-F238E27FC236}">
                      <a16:creationId xmlns:a16="http://schemas.microsoft.com/office/drawing/2014/main" id="{39CBB7EC-E712-4304-8FBF-8AF154A4CA93}"/>
                    </a:ext>
                  </a:extLst>
                </p:cNvPr>
                <p:cNvSpPr>
                  <a:spLocks/>
                </p:cNvSpPr>
                <p:nvPr/>
              </p:nvSpPr>
              <p:spPr bwMode="auto">
                <a:xfrm>
                  <a:off x="1952" y="2086"/>
                  <a:ext cx="669" cy="913"/>
                </a:xfrm>
                <a:custGeom>
                  <a:avLst/>
                  <a:gdLst>
                    <a:gd name="T0" fmla="*/ 76 w 669"/>
                    <a:gd name="T1" fmla="*/ 15 h 913"/>
                    <a:gd name="T2" fmla="*/ 127 w 669"/>
                    <a:gd name="T3" fmla="*/ 2 h 913"/>
                    <a:gd name="T4" fmla="*/ 106 w 669"/>
                    <a:gd name="T5" fmla="*/ 32 h 913"/>
                    <a:gd name="T6" fmla="*/ 127 w 669"/>
                    <a:gd name="T7" fmla="*/ 30 h 913"/>
                    <a:gd name="T8" fmla="*/ 148 w 669"/>
                    <a:gd name="T9" fmla="*/ 29 h 913"/>
                    <a:gd name="T10" fmla="*/ 177 w 669"/>
                    <a:gd name="T11" fmla="*/ 39 h 913"/>
                    <a:gd name="T12" fmla="*/ 268 w 669"/>
                    <a:gd name="T13" fmla="*/ 56 h 913"/>
                    <a:gd name="T14" fmla="*/ 310 w 669"/>
                    <a:gd name="T15" fmla="*/ 72 h 913"/>
                    <a:gd name="T16" fmla="*/ 364 w 669"/>
                    <a:gd name="T17" fmla="*/ 81 h 913"/>
                    <a:gd name="T18" fmla="*/ 442 w 669"/>
                    <a:gd name="T19" fmla="*/ 126 h 913"/>
                    <a:gd name="T20" fmla="*/ 484 w 669"/>
                    <a:gd name="T21" fmla="*/ 182 h 913"/>
                    <a:gd name="T22" fmla="*/ 650 w 669"/>
                    <a:gd name="T23" fmla="*/ 228 h 913"/>
                    <a:gd name="T24" fmla="*/ 652 w 669"/>
                    <a:gd name="T25" fmla="*/ 305 h 913"/>
                    <a:gd name="T26" fmla="*/ 609 w 669"/>
                    <a:gd name="T27" fmla="*/ 345 h 913"/>
                    <a:gd name="T28" fmla="*/ 603 w 669"/>
                    <a:gd name="T29" fmla="*/ 404 h 913"/>
                    <a:gd name="T30" fmla="*/ 579 w 669"/>
                    <a:gd name="T31" fmla="*/ 429 h 913"/>
                    <a:gd name="T32" fmla="*/ 540 w 669"/>
                    <a:gd name="T33" fmla="*/ 473 h 913"/>
                    <a:gd name="T34" fmla="*/ 483 w 669"/>
                    <a:gd name="T35" fmla="*/ 488 h 913"/>
                    <a:gd name="T36" fmla="*/ 453 w 669"/>
                    <a:gd name="T37" fmla="*/ 533 h 913"/>
                    <a:gd name="T38" fmla="*/ 447 w 669"/>
                    <a:gd name="T39" fmla="*/ 570 h 913"/>
                    <a:gd name="T40" fmla="*/ 401 w 669"/>
                    <a:gd name="T41" fmla="*/ 605 h 913"/>
                    <a:gd name="T42" fmla="*/ 374 w 669"/>
                    <a:gd name="T43" fmla="*/ 632 h 913"/>
                    <a:gd name="T44" fmla="*/ 356 w 669"/>
                    <a:gd name="T45" fmla="*/ 645 h 913"/>
                    <a:gd name="T46" fmla="*/ 346 w 669"/>
                    <a:gd name="T47" fmla="*/ 681 h 913"/>
                    <a:gd name="T48" fmla="*/ 301 w 669"/>
                    <a:gd name="T49" fmla="*/ 696 h 913"/>
                    <a:gd name="T50" fmla="*/ 265 w 669"/>
                    <a:gd name="T51" fmla="*/ 711 h 913"/>
                    <a:gd name="T52" fmla="*/ 263 w 669"/>
                    <a:gd name="T53" fmla="*/ 746 h 913"/>
                    <a:gd name="T54" fmla="*/ 229 w 669"/>
                    <a:gd name="T55" fmla="*/ 773 h 913"/>
                    <a:gd name="T56" fmla="*/ 250 w 669"/>
                    <a:gd name="T57" fmla="*/ 797 h 913"/>
                    <a:gd name="T58" fmla="*/ 216 w 669"/>
                    <a:gd name="T59" fmla="*/ 819 h 913"/>
                    <a:gd name="T60" fmla="*/ 198 w 669"/>
                    <a:gd name="T61" fmla="*/ 858 h 913"/>
                    <a:gd name="T62" fmla="*/ 244 w 669"/>
                    <a:gd name="T63" fmla="*/ 912 h 913"/>
                    <a:gd name="T64" fmla="*/ 190 w 669"/>
                    <a:gd name="T65" fmla="*/ 885 h 913"/>
                    <a:gd name="T66" fmla="*/ 156 w 669"/>
                    <a:gd name="T67" fmla="*/ 837 h 913"/>
                    <a:gd name="T68" fmla="*/ 153 w 669"/>
                    <a:gd name="T69" fmla="*/ 711 h 913"/>
                    <a:gd name="T70" fmla="*/ 148 w 669"/>
                    <a:gd name="T71" fmla="*/ 657 h 913"/>
                    <a:gd name="T72" fmla="*/ 151 w 669"/>
                    <a:gd name="T73" fmla="*/ 599 h 913"/>
                    <a:gd name="T74" fmla="*/ 158 w 669"/>
                    <a:gd name="T75" fmla="*/ 552 h 913"/>
                    <a:gd name="T76" fmla="*/ 154 w 669"/>
                    <a:gd name="T77" fmla="*/ 477 h 913"/>
                    <a:gd name="T78" fmla="*/ 159 w 669"/>
                    <a:gd name="T79" fmla="*/ 416 h 913"/>
                    <a:gd name="T80" fmla="*/ 120 w 669"/>
                    <a:gd name="T81" fmla="*/ 374 h 913"/>
                    <a:gd name="T82" fmla="*/ 60 w 669"/>
                    <a:gd name="T83" fmla="*/ 341 h 913"/>
                    <a:gd name="T84" fmla="*/ 39 w 669"/>
                    <a:gd name="T85" fmla="*/ 290 h 913"/>
                    <a:gd name="T86" fmla="*/ 11 w 669"/>
                    <a:gd name="T87" fmla="*/ 261 h 913"/>
                    <a:gd name="T88" fmla="*/ 13 w 669"/>
                    <a:gd name="T89" fmla="*/ 213 h 913"/>
                    <a:gd name="T90" fmla="*/ 7 w 669"/>
                    <a:gd name="T91" fmla="*/ 167 h 913"/>
                    <a:gd name="T92" fmla="*/ 49 w 669"/>
                    <a:gd name="T93" fmla="*/ 7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913">
                      <a:moveTo>
                        <a:pt x="52" y="41"/>
                      </a:moveTo>
                      <a:lnTo>
                        <a:pt x="60" y="30"/>
                      </a:lnTo>
                      <a:lnTo>
                        <a:pt x="76" y="15"/>
                      </a:lnTo>
                      <a:lnTo>
                        <a:pt x="101" y="6"/>
                      </a:lnTo>
                      <a:lnTo>
                        <a:pt x="114" y="0"/>
                      </a:lnTo>
                      <a:lnTo>
                        <a:pt x="127" y="2"/>
                      </a:lnTo>
                      <a:lnTo>
                        <a:pt x="124" y="9"/>
                      </a:lnTo>
                      <a:lnTo>
                        <a:pt x="109" y="17"/>
                      </a:lnTo>
                      <a:lnTo>
                        <a:pt x="106" y="32"/>
                      </a:lnTo>
                      <a:lnTo>
                        <a:pt x="109" y="44"/>
                      </a:lnTo>
                      <a:lnTo>
                        <a:pt x="122" y="44"/>
                      </a:lnTo>
                      <a:lnTo>
                        <a:pt x="127" y="30"/>
                      </a:lnTo>
                      <a:lnTo>
                        <a:pt x="130" y="17"/>
                      </a:lnTo>
                      <a:lnTo>
                        <a:pt x="138" y="21"/>
                      </a:lnTo>
                      <a:lnTo>
                        <a:pt x="148" y="29"/>
                      </a:lnTo>
                      <a:lnTo>
                        <a:pt x="164" y="26"/>
                      </a:lnTo>
                      <a:lnTo>
                        <a:pt x="174" y="32"/>
                      </a:lnTo>
                      <a:lnTo>
                        <a:pt x="177" y="39"/>
                      </a:lnTo>
                      <a:lnTo>
                        <a:pt x="202" y="36"/>
                      </a:lnTo>
                      <a:lnTo>
                        <a:pt x="250" y="32"/>
                      </a:lnTo>
                      <a:lnTo>
                        <a:pt x="268" y="56"/>
                      </a:lnTo>
                      <a:lnTo>
                        <a:pt x="299" y="68"/>
                      </a:lnTo>
                      <a:lnTo>
                        <a:pt x="297" y="78"/>
                      </a:lnTo>
                      <a:lnTo>
                        <a:pt x="310" y="72"/>
                      </a:lnTo>
                      <a:lnTo>
                        <a:pt x="325" y="72"/>
                      </a:lnTo>
                      <a:lnTo>
                        <a:pt x="343" y="83"/>
                      </a:lnTo>
                      <a:lnTo>
                        <a:pt x="364" y="81"/>
                      </a:lnTo>
                      <a:lnTo>
                        <a:pt x="382" y="83"/>
                      </a:lnTo>
                      <a:lnTo>
                        <a:pt x="411" y="102"/>
                      </a:lnTo>
                      <a:lnTo>
                        <a:pt x="442" y="126"/>
                      </a:lnTo>
                      <a:lnTo>
                        <a:pt x="455" y="153"/>
                      </a:lnTo>
                      <a:lnTo>
                        <a:pt x="447" y="174"/>
                      </a:lnTo>
                      <a:lnTo>
                        <a:pt x="484" y="182"/>
                      </a:lnTo>
                      <a:lnTo>
                        <a:pt x="546" y="192"/>
                      </a:lnTo>
                      <a:lnTo>
                        <a:pt x="609" y="204"/>
                      </a:lnTo>
                      <a:lnTo>
                        <a:pt x="650" y="228"/>
                      </a:lnTo>
                      <a:lnTo>
                        <a:pt x="668" y="251"/>
                      </a:lnTo>
                      <a:lnTo>
                        <a:pt x="668" y="279"/>
                      </a:lnTo>
                      <a:lnTo>
                        <a:pt x="652" y="305"/>
                      </a:lnTo>
                      <a:lnTo>
                        <a:pt x="634" y="318"/>
                      </a:lnTo>
                      <a:lnTo>
                        <a:pt x="622" y="327"/>
                      </a:lnTo>
                      <a:lnTo>
                        <a:pt x="609" y="345"/>
                      </a:lnTo>
                      <a:lnTo>
                        <a:pt x="608" y="362"/>
                      </a:lnTo>
                      <a:lnTo>
                        <a:pt x="609" y="383"/>
                      </a:lnTo>
                      <a:lnTo>
                        <a:pt x="603" y="404"/>
                      </a:lnTo>
                      <a:lnTo>
                        <a:pt x="593" y="408"/>
                      </a:lnTo>
                      <a:lnTo>
                        <a:pt x="590" y="420"/>
                      </a:lnTo>
                      <a:lnTo>
                        <a:pt x="579" y="429"/>
                      </a:lnTo>
                      <a:lnTo>
                        <a:pt x="577" y="440"/>
                      </a:lnTo>
                      <a:lnTo>
                        <a:pt x="562" y="452"/>
                      </a:lnTo>
                      <a:lnTo>
                        <a:pt x="540" y="473"/>
                      </a:lnTo>
                      <a:lnTo>
                        <a:pt x="520" y="479"/>
                      </a:lnTo>
                      <a:lnTo>
                        <a:pt x="507" y="477"/>
                      </a:lnTo>
                      <a:lnTo>
                        <a:pt x="483" y="488"/>
                      </a:lnTo>
                      <a:lnTo>
                        <a:pt x="458" y="512"/>
                      </a:lnTo>
                      <a:lnTo>
                        <a:pt x="453" y="521"/>
                      </a:lnTo>
                      <a:lnTo>
                        <a:pt x="453" y="533"/>
                      </a:lnTo>
                      <a:lnTo>
                        <a:pt x="458" y="546"/>
                      </a:lnTo>
                      <a:lnTo>
                        <a:pt x="447" y="560"/>
                      </a:lnTo>
                      <a:lnTo>
                        <a:pt x="447" y="570"/>
                      </a:lnTo>
                      <a:lnTo>
                        <a:pt x="427" y="582"/>
                      </a:lnTo>
                      <a:lnTo>
                        <a:pt x="413" y="591"/>
                      </a:lnTo>
                      <a:lnTo>
                        <a:pt x="401" y="605"/>
                      </a:lnTo>
                      <a:lnTo>
                        <a:pt x="397" y="618"/>
                      </a:lnTo>
                      <a:lnTo>
                        <a:pt x="380" y="635"/>
                      </a:lnTo>
                      <a:lnTo>
                        <a:pt x="374" y="632"/>
                      </a:lnTo>
                      <a:lnTo>
                        <a:pt x="361" y="632"/>
                      </a:lnTo>
                      <a:lnTo>
                        <a:pt x="345" y="638"/>
                      </a:lnTo>
                      <a:lnTo>
                        <a:pt x="356" y="645"/>
                      </a:lnTo>
                      <a:lnTo>
                        <a:pt x="356" y="660"/>
                      </a:lnTo>
                      <a:lnTo>
                        <a:pt x="354" y="672"/>
                      </a:lnTo>
                      <a:lnTo>
                        <a:pt x="346" y="681"/>
                      </a:lnTo>
                      <a:lnTo>
                        <a:pt x="325" y="683"/>
                      </a:lnTo>
                      <a:lnTo>
                        <a:pt x="309" y="687"/>
                      </a:lnTo>
                      <a:lnTo>
                        <a:pt x="301" y="696"/>
                      </a:lnTo>
                      <a:lnTo>
                        <a:pt x="301" y="711"/>
                      </a:lnTo>
                      <a:lnTo>
                        <a:pt x="281" y="713"/>
                      </a:lnTo>
                      <a:lnTo>
                        <a:pt x="265" y="711"/>
                      </a:lnTo>
                      <a:lnTo>
                        <a:pt x="260" y="717"/>
                      </a:lnTo>
                      <a:lnTo>
                        <a:pt x="268" y="723"/>
                      </a:lnTo>
                      <a:lnTo>
                        <a:pt x="263" y="746"/>
                      </a:lnTo>
                      <a:lnTo>
                        <a:pt x="257" y="765"/>
                      </a:lnTo>
                      <a:lnTo>
                        <a:pt x="236" y="765"/>
                      </a:lnTo>
                      <a:lnTo>
                        <a:pt x="229" y="773"/>
                      </a:lnTo>
                      <a:lnTo>
                        <a:pt x="231" y="788"/>
                      </a:lnTo>
                      <a:lnTo>
                        <a:pt x="242" y="788"/>
                      </a:lnTo>
                      <a:lnTo>
                        <a:pt x="250" y="797"/>
                      </a:lnTo>
                      <a:lnTo>
                        <a:pt x="245" y="812"/>
                      </a:lnTo>
                      <a:lnTo>
                        <a:pt x="234" y="813"/>
                      </a:lnTo>
                      <a:lnTo>
                        <a:pt x="216" y="819"/>
                      </a:lnTo>
                      <a:lnTo>
                        <a:pt x="211" y="831"/>
                      </a:lnTo>
                      <a:lnTo>
                        <a:pt x="210" y="849"/>
                      </a:lnTo>
                      <a:lnTo>
                        <a:pt x="198" y="858"/>
                      </a:lnTo>
                      <a:lnTo>
                        <a:pt x="239" y="888"/>
                      </a:lnTo>
                      <a:lnTo>
                        <a:pt x="250" y="903"/>
                      </a:lnTo>
                      <a:lnTo>
                        <a:pt x="244" y="912"/>
                      </a:lnTo>
                      <a:lnTo>
                        <a:pt x="226" y="906"/>
                      </a:lnTo>
                      <a:lnTo>
                        <a:pt x="211" y="894"/>
                      </a:lnTo>
                      <a:lnTo>
                        <a:pt x="190" y="885"/>
                      </a:lnTo>
                      <a:lnTo>
                        <a:pt x="171" y="870"/>
                      </a:lnTo>
                      <a:lnTo>
                        <a:pt x="158" y="852"/>
                      </a:lnTo>
                      <a:lnTo>
                        <a:pt x="156" y="837"/>
                      </a:lnTo>
                      <a:lnTo>
                        <a:pt x="159" y="825"/>
                      </a:lnTo>
                      <a:lnTo>
                        <a:pt x="158" y="728"/>
                      </a:lnTo>
                      <a:lnTo>
                        <a:pt x="153" y="711"/>
                      </a:lnTo>
                      <a:lnTo>
                        <a:pt x="138" y="693"/>
                      </a:lnTo>
                      <a:lnTo>
                        <a:pt x="138" y="677"/>
                      </a:lnTo>
                      <a:lnTo>
                        <a:pt x="148" y="657"/>
                      </a:lnTo>
                      <a:lnTo>
                        <a:pt x="156" y="633"/>
                      </a:lnTo>
                      <a:lnTo>
                        <a:pt x="153" y="609"/>
                      </a:lnTo>
                      <a:lnTo>
                        <a:pt x="151" y="599"/>
                      </a:lnTo>
                      <a:lnTo>
                        <a:pt x="150" y="585"/>
                      </a:lnTo>
                      <a:lnTo>
                        <a:pt x="154" y="579"/>
                      </a:lnTo>
                      <a:lnTo>
                        <a:pt x="158" y="552"/>
                      </a:lnTo>
                      <a:lnTo>
                        <a:pt x="154" y="539"/>
                      </a:lnTo>
                      <a:lnTo>
                        <a:pt x="161" y="506"/>
                      </a:lnTo>
                      <a:lnTo>
                        <a:pt x="154" y="477"/>
                      </a:lnTo>
                      <a:lnTo>
                        <a:pt x="159" y="462"/>
                      </a:lnTo>
                      <a:lnTo>
                        <a:pt x="167" y="434"/>
                      </a:lnTo>
                      <a:lnTo>
                        <a:pt x="159" y="416"/>
                      </a:lnTo>
                      <a:lnTo>
                        <a:pt x="143" y="402"/>
                      </a:lnTo>
                      <a:lnTo>
                        <a:pt x="138" y="387"/>
                      </a:lnTo>
                      <a:lnTo>
                        <a:pt x="120" y="374"/>
                      </a:lnTo>
                      <a:lnTo>
                        <a:pt x="101" y="365"/>
                      </a:lnTo>
                      <a:lnTo>
                        <a:pt x="73" y="360"/>
                      </a:lnTo>
                      <a:lnTo>
                        <a:pt x="60" y="341"/>
                      </a:lnTo>
                      <a:lnTo>
                        <a:pt x="42" y="321"/>
                      </a:lnTo>
                      <a:lnTo>
                        <a:pt x="41" y="305"/>
                      </a:lnTo>
                      <a:lnTo>
                        <a:pt x="39" y="290"/>
                      </a:lnTo>
                      <a:lnTo>
                        <a:pt x="34" y="279"/>
                      </a:lnTo>
                      <a:lnTo>
                        <a:pt x="24" y="267"/>
                      </a:lnTo>
                      <a:lnTo>
                        <a:pt x="11" y="261"/>
                      </a:lnTo>
                      <a:lnTo>
                        <a:pt x="2" y="249"/>
                      </a:lnTo>
                      <a:lnTo>
                        <a:pt x="13" y="239"/>
                      </a:lnTo>
                      <a:lnTo>
                        <a:pt x="13" y="213"/>
                      </a:lnTo>
                      <a:lnTo>
                        <a:pt x="7" y="200"/>
                      </a:lnTo>
                      <a:lnTo>
                        <a:pt x="0" y="186"/>
                      </a:lnTo>
                      <a:lnTo>
                        <a:pt x="7" y="167"/>
                      </a:lnTo>
                      <a:lnTo>
                        <a:pt x="33" y="119"/>
                      </a:lnTo>
                      <a:lnTo>
                        <a:pt x="34" y="98"/>
                      </a:lnTo>
                      <a:lnTo>
                        <a:pt x="49" y="75"/>
                      </a:lnTo>
                      <a:lnTo>
                        <a:pt x="49" y="63"/>
                      </a:lnTo>
                      <a:lnTo>
                        <a:pt x="52" y="4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337968" name="Rectangle 48">
            <a:extLst>
              <a:ext uri="{FF2B5EF4-FFF2-40B4-BE49-F238E27FC236}">
                <a16:creationId xmlns:a16="http://schemas.microsoft.com/office/drawing/2014/main" id="{5D0DD4F1-2E4A-4F20-BE75-4AD7BF5E07C8}"/>
              </a:ext>
            </a:extLst>
          </p:cNvPr>
          <p:cNvSpPr>
            <a:spLocks noChangeArrowheads="1"/>
          </p:cNvSpPr>
          <p:nvPr/>
        </p:nvSpPr>
        <p:spPr bwMode="auto">
          <a:xfrm>
            <a:off x="0" y="0"/>
            <a:ext cx="9144000" cy="828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6600" b="1">
                <a:solidFill>
                  <a:srgbClr val="FAFD00"/>
                </a:solidFill>
                <a:effectLst>
                  <a:outerShdw blurRad="38100" dist="38100" dir="2700000" algn="tl">
                    <a:srgbClr val="000000"/>
                  </a:outerShdw>
                </a:effectLst>
                <a:latin typeface="Tahoma" panose="020B0604030504040204" pitchFamily="34" charset="0"/>
              </a:rPr>
              <a:t>Consequences</a:t>
            </a:r>
          </a:p>
        </p:txBody>
      </p:sp>
      <p:sp>
        <p:nvSpPr>
          <p:cNvPr id="337969" name="Text Box 49">
            <a:extLst>
              <a:ext uri="{FF2B5EF4-FFF2-40B4-BE49-F238E27FC236}">
                <a16:creationId xmlns:a16="http://schemas.microsoft.com/office/drawing/2014/main" id="{80CFD052-4239-412F-A7BC-562FE2B95CFB}"/>
              </a:ext>
            </a:extLst>
          </p:cNvPr>
          <p:cNvSpPr txBox="1">
            <a:spLocks noChangeArrowheads="1"/>
          </p:cNvSpPr>
          <p:nvPr/>
        </p:nvSpPr>
        <p:spPr bwMode="auto">
          <a:xfrm>
            <a:off x="20638" y="1608138"/>
            <a:ext cx="9142412" cy="488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defRPr>
                <a:solidFill>
                  <a:schemeClr val="tx1"/>
                </a:solidFill>
                <a:latin typeface="Arial" panose="020B0604020202020204" pitchFamily="34" charset="0"/>
              </a:defRPr>
            </a:lvl1pPr>
            <a:lvl2pPr marL="893763" indent="-265113" algn="l">
              <a:defRPr>
                <a:solidFill>
                  <a:schemeClr val="tx1"/>
                </a:solidFill>
                <a:latin typeface="Arial" panose="020B0604020202020204" pitchFamily="34" charset="0"/>
              </a:defRPr>
            </a:lvl2pPr>
            <a:lvl3pPr marL="1073150"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5000"/>
              </a:lnSpc>
              <a:spcBef>
                <a:spcPct val="30000"/>
              </a:spcBef>
              <a:spcAft>
                <a:spcPct val="15000"/>
              </a:spcAft>
              <a:buClr>
                <a:srgbClr val="FC0128"/>
              </a:buClr>
              <a:buSzPct val="75000"/>
              <a:buFont typeface="Wingdings" panose="05000000000000000000" pitchFamily="2" charset="2"/>
              <a:buChar char="("/>
            </a:pPr>
            <a:r>
              <a:rPr lang="en-US" altLang="en-US" sz="4400" b="1">
                <a:solidFill>
                  <a:srgbClr val="FF9900"/>
                </a:solidFill>
                <a:effectLst>
                  <a:outerShdw blurRad="38100" dist="38100" dir="2700000" algn="tl">
                    <a:srgbClr val="000000"/>
                  </a:outerShdw>
                </a:effectLst>
                <a:latin typeface="Tahoma" panose="020B0604030504040204" pitchFamily="34" charset="0"/>
              </a:rPr>
              <a:t>Ignorance is NOT Bliss!</a:t>
            </a:r>
            <a:endParaRPr lang="en-US" altLang="en-US" sz="4400" b="1">
              <a:solidFill>
                <a:schemeClr val="bg1"/>
              </a:solidFill>
              <a:effectLst>
                <a:outerShdw blurRad="38100" dist="38100" dir="2700000" algn="tl">
                  <a:srgbClr val="000000"/>
                </a:outerShdw>
              </a:effectLst>
              <a:latin typeface="Tahoma" panose="020B0604030504040204" pitchFamily="34" charset="0"/>
            </a:endParaRPr>
          </a:p>
          <a:p>
            <a:pPr eaLnBrk="0" hangingPunct="0">
              <a:lnSpc>
                <a:spcPct val="95000"/>
              </a:lnSpc>
              <a:spcBef>
                <a:spcPct val="30000"/>
              </a:spcBef>
              <a:spcAft>
                <a:spcPct val="15000"/>
              </a:spcAft>
              <a:buClr>
                <a:srgbClr val="FF0000"/>
              </a:buClr>
              <a:buSzPct val="75000"/>
              <a:buFont typeface="Wingdings" panose="05000000000000000000" pitchFamily="2" charset="2"/>
              <a:buChar char="þ"/>
            </a:pPr>
            <a:r>
              <a:rPr lang="en-US" altLang="en-US" sz="2800" b="1">
                <a:solidFill>
                  <a:schemeClr val="bg1"/>
                </a:solidFill>
                <a:effectLst>
                  <a:outerShdw blurRad="38100" dist="38100" dir="2700000" algn="tl">
                    <a:srgbClr val="000000"/>
                  </a:outerShdw>
                </a:effectLst>
                <a:latin typeface="Tahoma" panose="020B0604030504040204" pitchFamily="34" charset="0"/>
              </a:rPr>
              <a:t>Knowledge = Power = Progress</a:t>
            </a:r>
          </a:p>
          <a:p>
            <a:pPr eaLnBrk="0" hangingPunct="0">
              <a:lnSpc>
                <a:spcPct val="95000"/>
              </a:lnSpc>
              <a:spcBef>
                <a:spcPct val="30000"/>
              </a:spcBef>
              <a:spcAft>
                <a:spcPct val="15000"/>
              </a:spcAft>
              <a:buClr>
                <a:srgbClr val="FF0000"/>
              </a:buClr>
              <a:buSzPct val="75000"/>
              <a:buFont typeface="Wingdings" panose="05000000000000000000" pitchFamily="2" charset="2"/>
              <a:buChar char="M"/>
            </a:pPr>
            <a:r>
              <a:rPr lang="en-US" altLang="en-US" sz="2800" b="1">
                <a:solidFill>
                  <a:schemeClr val="bg1"/>
                </a:solidFill>
                <a:effectLst>
                  <a:outerShdw blurRad="38100" dist="38100" dir="2700000" algn="tl">
                    <a:srgbClr val="000000"/>
                  </a:outerShdw>
                </a:effectLst>
                <a:latin typeface="Tahoma" panose="020B0604030504040204" pitchFamily="34" charset="0"/>
              </a:rPr>
              <a:t>Ignorance = Everything Negative &amp; Wrong</a:t>
            </a:r>
            <a:endParaRPr lang="en-US" altLang="en-US" sz="2800" b="1">
              <a:solidFill>
                <a:srgbClr val="FF9900"/>
              </a:solidFill>
              <a:effectLst>
                <a:outerShdw blurRad="38100" dist="38100" dir="2700000" algn="tl">
                  <a:srgbClr val="000000"/>
                </a:outerShdw>
              </a:effectLst>
            </a:endParaRPr>
          </a:p>
          <a:p>
            <a:pPr eaLnBrk="0" hangingPunct="0">
              <a:lnSpc>
                <a:spcPct val="95000"/>
              </a:lnSpc>
              <a:spcBef>
                <a:spcPct val="30000"/>
              </a:spcBef>
              <a:spcAft>
                <a:spcPct val="15000"/>
              </a:spcAft>
              <a:buClr>
                <a:srgbClr val="FC0128"/>
              </a:buClr>
              <a:buSzPct val="75000"/>
              <a:buFont typeface="Wingdings" panose="05000000000000000000" pitchFamily="2" charset="2"/>
              <a:buChar char="("/>
            </a:pPr>
            <a:r>
              <a:rPr lang="en-US" altLang="en-US" sz="3800" b="1">
                <a:solidFill>
                  <a:srgbClr val="FF9900"/>
                </a:solidFill>
                <a:effectLst>
                  <a:outerShdw blurRad="38100" dist="38100" dir="2700000" algn="tl">
                    <a:srgbClr val="000000"/>
                  </a:outerShdw>
                </a:effectLst>
                <a:latin typeface="Tahoma" panose="020B0604030504040204" pitchFamily="34" charset="0"/>
              </a:rPr>
              <a:t>Ignorance of Who We Are;</a:t>
            </a:r>
            <a:br>
              <a:rPr lang="en-US" altLang="en-US" sz="3800" b="1">
                <a:solidFill>
                  <a:srgbClr val="FF9900"/>
                </a:solidFill>
                <a:effectLst>
                  <a:outerShdw blurRad="38100" dist="38100" dir="2700000" algn="tl">
                    <a:srgbClr val="000000"/>
                  </a:outerShdw>
                </a:effectLst>
                <a:latin typeface="Tahoma" panose="020B0604030504040204" pitchFamily="34" charset="0"/>
              </a:rPr>
            </a:br>
            <a:r>
              <a:rPr lang="en-US" altLang="en-US" sz="3800" b="1">
                <a:solidFill>
                  <a:srgbClr val="FF9900"/>
                </a:solidFill>
                <a:effectLst>
                  <a:outerShdw blurRad="38100" dist="38100" dir="2700000" algn="tl">
                    <a:srgbClr val="000000"/>
                  </a:outerShdw>
                </a:effectLst>
                <a:latin typeface="Tahoma" panose="020B0604030504040204" pitchFamily="34" charset="0"/>
              </a:rPr>
              <a:t>Our Common Ancestry;</a:t>
            </a:r>
            <a:br>
              <a:rPr lang="en-US" altLang="en-US" sz="3800" b="1">
                <a:solidFill>
                  <a:srgbClr val="FF9900"/>
                </a:solidFill>
                <a:effectLst>
                  <a:outerShdw blurRad="38100" dist="38100" dir="2700000" algn="tl">
                    <a:srgbClr val="000000"/>
                  </a:outerShdw>
                </a:effectLst>
                <a:latin typeface="Tahoma" panose="020B0604030504040204" pitchFamily="34" charset="0"/>
              </a:rPr>
            </a:br>
            <a:r>
              <a:rPr lang="en-US" altLang="en-US" sz="3800" b="1">
                <a:solidFill>
                  <a:srgbClr val="FF9900"/>
                </a:solidFill>
                <a:effectLst>
                  <a:outerShdw blurRad="38100" dist="38100" dir="2700000" algn="tl">
                    <a:srgbClr val="000000"/>
                  </a:outerShdw>
                </a:effectLst>
                <a:latin typeface="Tahoma" panose="020B0604030504040204" pitchFamily="34" charset="0"/>
              </a:rPr>
              <a:t>Our Genetic Equality =</a:t>
            </a:r>
          </a:p>
          <a:p>
            <a:pPr eaLnBrk="0" hangingPunct="0">
              <a:lnSpc>
                <a:spcPct val="95000"/>
              </a:lnSpc>
              <a:spcBef>
                <a:spcPct val="30000"/>
              </a:spcBef>
              <a:spcAft>
                <a:spcPct val="15000"/>
              </a:spcAft>
              <a:buClr>
                <a:srgbClr val="FF0000"/>
              </a:buClr>
              <a:buSzPct val="75000"/>
              <a:buFont typeface="Wingdings" panose="05000000000000000000" pitchFamily="2" charset="2"/>
              <a:buChar char="M"/>
            </a:pPr>
            <a:r>
              <a:rPr lang="en-US" altLang="en-US" sz="2800" b="1">
                <a:solidFill>
                  <a:srgbClr val="FF0000"/>
                </a:solidFill>
                <a:effectLst>
                  <a:outerShdw blurRad="38100" dist="38100" dir="2700000" algn="tl">
                    <a:srgbClr val="000000"/>
                  </a:outerShdw>
                </a:effectLst>
                <a:latin typeface="Tahoma" panose="020B0604030504040204" pitchFamily="34" charset="0"/>
              </a:rPr>
              <a:t>Racism &amp; Slavery; Apartheid; Tribalism; Ethnic Conflicts, Wars &amp; Genocide; Global Terror…….</a:t>
            </a: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a:extLst>
              <a:ext uri="{FF2B5EF4-FFF2-40B4-BE49-F238E27FC236}">
                <a16:creationId xmlns:a16="http://schemas.microsoft.com/office/drawing/2014/main" id="{A84DA664-AE30-4466-A4E1-B9CF61B581CB}"/>
              </a:ext>
            </a:extLst>
          </p:cNvPr>
          <p:cNvSpPr txBox="1">
            <a:spLocks noChangeArrowheads="1"/>
          </p:cNvSpPr>
          <p:nvPr/>
        </p:nvSpPr>
        <p:spPr bwMode="auto">
          <a:xfrm>
            <a:off x="0" y="6130925"/>
            <a:ext cx="9144000" cy="669925"/>
          </a:xfrm>
          <a:prstGeom prst="rect">
            <a:avLst/>
          </a:prstGeom>
          <a:solidFill>
            <a:srgbClr val="009900"/>
          </a:solidFill>
          <a:ln>
            <a:noFill/>
          </a:ln>
          <a:effectLst/>
          <a:extLs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1900" b="1">
                <a:solidFill>
                  <a:srgbClr val="FFFF00"/>
                </a:solidFill>
                <a:effectLst>
                  <a:outerShdw blurRad="38100" dist="38100" dir="2700000" algn="tl">
                    <a:srgbClr val="000000"/>
                  </a:outerShdw>
                </a:effectLst>
                <a:latin typeface="Tahoma" panose="020B0604030504040204" pitchFamily="34" charset="0"/>
              </a:rPr>
              <a:t>We CAN re-create ourselves as a less violent species, BUT we need Knowledge for Socio-Inclusion to do this…..</a:t>
            </a:r>
            <a:r>
              <a:rPr lang="en-GB" altLang="en-US" sz="1900" b="1">
                <a:solidFill>
                  <a:schemeClr val="bg1"/>
                </a:solidFill>
                <a:effectLst>
                  <a:outerShdw blurRad="38100" dist="38100" dir="2700000" algn="tl">
                    <a:srgbClr val="000000"/>
                  </a:outerShdw>
                </a:effectLst>
                <a:latin typeface="Tahoma" panose="020B0604030504040204" pitchFamily="34" charset="0"/>
              </a:rPr>
              <a:t>Affordable Ubiquitous ICTs</a:t>
            </a:r>
          </a:p>
        </p:txBody>
      </p:sp>
      <p:pic>
        <p:nvPicPr>
          <p:cNvPr id="271363" name="Picture 3" descr="Crime2">
            <a:extLst>
              <a:ext uri="{FF2B5EF4-FFF2-40B4-BE49-F238E27FC236}">
                <a16:creationId xmlns:a16="http://schemas.microsoft.com/office/drawing/2014/main" id="{B2A55868-C6E6-424D-9895-36CD43AF53C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7488" y="846138"/>
            <a:ext cx="8697912" cy="509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1366" name="Rectangle 6">
            <a:extLst>
              <a:ext uri="{FF2B5EF4-FFF2-40B4-BE49-F238E27FC236}">
                <a16:creationId xmlns:a16="http://schemas.microsoft.com/office/drawing/2014/main" id="{3C114882-563A-46C7-9D69-073076480F59}"/>
              </a:ext>
            </a:extLst>
          </p:cNvPr>
          <p:cNvSpPr>
            <a:spLocks noChangeArrowheads="1"/>
          </p:cNvSpPr>
          <p:nvPr/>
        </p:nvSpPr>
        <p:spPr bwMode="auto">
          <a:xfrm>
            <a:off x="0" y="0"/>
            <a:ext cx="9144000" cy="836613"/>
          </a:xfrm>
          <a:prstGeom prst="rect">
            <a:avLst/>
          </a:prstGeom>
          <a:noFill/>
          <a:ln>
            <a:noFill/>
          </a:ln>
          <a:effectLst>
            <a:outerShdw dist="53882" dir="2700000" algn="ctr" rotWithShape="0">
              <a:srgbClr val="66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ZA" altLang="en-US" sz="3200" b="1">
                <a:solidFill>
                  <a:srgbClr val="FFFF00"/>
                </a:solidFill>
              </a:rPr>
              <a:t>Violence &amp; Crime: Bitter </a:t>
            </a:r>
            <a:r>
              <a:rPr lang="en-ZA" altLang="en-US" sz="2800" b="1">
                <a:solidFill>
                  <a:srgbClr val="FFFF00"/>
                </a:solidFill>
              </a:rPr>
              <a:t>Fruits of Social Divides</a:t>
            </a:r>
            <a:endParaRPr lang="en-ZA" altLang="en-US" sz="2800" b="1">
              <a:solidFill>
                <a:srgbClr val="FFFF66"/>
              </a:solidFill>
            </a:endParaRPr>
          </a:p>
        </p:txBody>
      </p:sp>
      <p:grpSp>
        <p:nvGrpSpPr>
          <p:cNvPr id="271368" name="Group 8">
            <a:extLst>
              <a:ext uri="{FF2B5EF4-FFF2-40B4-BE49-F238E27FC236}">
                <a16:creationId xmlns:a16="http://schemas.microsoft.com/office/drawing/2014/main" id="{E158AF41-008A-4D81-9698-869EA2D75BB9}"/>
              </a:ext>
            </a:extLst>
          </p:cNvPr>
          <p:cNvGrpSpPr>
            <a:grpSpLocks/>
          </p:cNvGrpSpPr>
          <p:nvPr/>
        </p:nvGrpSpPr>
        <p:grpSpPr bwMode="auto">
          <a:xfrm>
            <a:off x="252413" y="3338513"/>
            <a:ext cx="8662987" cy="2819400"/>
            <a:chOff x="159" y="2103"/>
            <a:chExt cx="5457" cy="1776"/>
          </a:xfrm>
        </p:grpSpPr>
        <p:sp>
          <p:nvSpPr>
            <p:cNvPr id="271364" name="Text Box 4">
              <a:extLst>
                <a:ext uri="{FF2B5EF4-FFF2-40B4-BE49-F238E27FC236}">
                  <a16:creationId xmlns:a16="http://schemas.microsoft.com/office/drawing/2014/main" id="{D7C26201-05A3-4958-B863-81640999A5CE}"/>
                </a:ext>
              </a:extLst>
            </p:cNvPr>
            <p:cNvSpPr txBox="1">
              <a:spLocks noChangeArrowheads="1"/>
            </p:cNvSpPr>
            <p:nvPr/>
          </p:nvSpPr>
          <p:spPr bwMode="auto">
            <a:xfrm>
              <a:off x="1392" y="2103"/>
              <a:ext cx="4224" cy="1581"/>
            </a:xfrm>
            <a:prstGeom prst="rect">
              <a:avLst/>
            </a:prstGeom>
            <a:solidFill>
              <a:srgbClr val="0000FF"/>
            </a:solidFill>
            <a:ln>
              <a:noFill/>
            </a:ln>
            <a:effectLst/>
            <a:extLs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5000"/>
                </a:lnSpc>
                <a:spcBef>
                  <a:spcPct val="5000"/>
                </a:spcBef>
                <a:spcAft>
                  <a:spcPct val="15000"/>
                </a:spcAft>
                <a:buClr>
                  <a:srgbClr val="FC0128"/>
                </a:buClr>
                <a:buSzPct val="75000"/>
                <a:buFont typeface="Wingdings" panose="05000000000000000000" pitchFamily="2" charset="2"/>
                <a:buChar char="("/>
              </a:pPr>
              <a:r>
                <a:rPr lang="en-US" altLang="en-US" sz="1700" b="1">
                  <a:solidFill>
                    <a:srgbClr val="FFFF00"/>
                  </a:solidFill>
                  <a:effectLst>
                    <a:outerShdw blurRad="38100" dist="38100" dir="2700000" algn="tl">
                      <a:srgbClr val="000000"/>
                    </a:outerShdw>
                  </a:effectLst>
                  <a:latin typeface="Tahoma" panose="020B0604030504040204" pitchFamily="34" charset="0"/>
                </a:rPr>
                <a:t>Human Species Predisposed to Extreme Violence: And Great Sympathy &amp; Caring</a:t>
              </a:r>
            </a:p>
            <a:p>
              <a:pPr eaLnBrk="0" hangingPunct="0">
                <a:lnSpc>
                  <a:spcPct val="95000"/>
                </a:lnSpc>
                <a:spcBef>
                  <a:spcPct val="5000"/>
                </a:spcBef>
                <a:spcAft>
                  <a:spcPct val="15000"/>
                </a:spcAft>
                <a:buClr>
                  <a:srgbClr val="FC0128"/>
                </a:buClr>
                <a:buSzPct val="75000"/>
                <a:buFont typeface="Wingdings" panose="05000000000000000000" pitchFamily="2" charset="2"/>
                <a:buChar char="("/>
              </a:pPr>
              <a:r>
                <a:rPr lang="en-US" altLang="en-US" sz="1700" b="1">
                  <a:solidFill>
                    <a:srgbClr val="FFFF00"/>
                  </a:solidFill>
                  <a:effectLst>
                    <a:outerShdw blurRad="38100" dist="38100" dir="2700000" algn="tl">
                      <a:srgbClr val="000000"/>
                    </a:outerShdw>
                  </a:effectLst>
                  <a:latin typeface="Tahoma" panose="020B0604030504040204" pitchFamily="34" charset="0"/>
                </a:rPr>
                <a:t>Culture &amp; environment determines where we are……</a:t>
              </a:r>
            </a:p>
            <a:p>
              <a:pPr eaLnBrk="0" hangingPunct="0">
                <a:lnSpc>
                  <a:spcPct val="95000"/>
                </a:lnSpc>
                <a:spcBef>
                  <a:spcPct val="5000"/>
                </a:spcBef>
                <a:spcAft>
                  <a:spcPct val="15000"/>
                </a:spcAft>
                <a:buClr>
                  <a:srgbClr val="FC0128"/>
                </a:buClr>
                <a:buSzPct val="75000"/>
                <a:buFont typeface="Wingdings" panose="05000000000000000000" pitchFamily="2" charset="2"/>
                <a:buChar char="("/>
              </a:pPr>
              <a:r>
                <a:rPr lang="en-US" altLang="en-US" sz="1700" b="1">
                  <a:solidFill>
                    <a:srgbClr val="FFFF00"/>
                  </a:solidFill>
                  <a:effectLst>
                    <a:outerShdw blurRad="38100" dist="38100" dir="2700000" algn="tl">
                      <a:srgbClr val="000000"/>
                    </a:outerShdw>
                  </a:effectLst>
                  <a:latin typeface="Tahoma" panose="020B0604030504040204" pitchFamily="34" charset="0"/>
                </a:rPr>
                <a:t>“Must we wait 1000 years for genetic evolution to breed out our propensity for violence?”</a:t>
              </a:r>
            </a:p>
            <a:p>
              <a:pPr eaLnBrk="0" hangingPunct="0">
                <a:lnSpc>
                  <a:spcPct val="95000"/>
                </a:lnSpc>
                <a:spcBef>
                  <a:spcPct val="5000"/>
                </a:spcBef>
                <a:spcAft>
                  <a:spcPct val="15000"/>
                </a:spcAft>
                <a:buClr>
                  <a:srgbClr val="FC0128"/>
                </a:buClr>
                <a:buSzPct val="75000"/>
                <a:buFont typeface="Wingdings" panose="05000000000000000000" pitchFamily="2" charset="2"/>
                <a:buChar char="("/>
              </a:pPr>
              <a:r>
                <a:rPr lang="en-US" altLang="en-US" sz="1700" b="1">
                  <a:solidFill>
                    <a:srgbClr val="FFFF00"/>
                  </a:solidFill>
                  <a:effectLst>
                    <a:outerShdw blurRad="38100" dist="38100" dir="2700000" algn="tl">
                      <a:srgbClr val="000000"/>
                    </a:outerShdw>
                  </a:effectLst>
                  <a:latin typeface="Tahoma" panose="020B0604030504040204" pitchFamily="34" charset="0"/>
                </a:rPr>
                <a:t>“Only if we are helpless products of our genes….”</a:t>
              </a:r>
            </a:p>
            <a:p>
              <a:pPr eaLnBrk="0" hangingPunct="0">
                <a:lnSpc>
                  <a:spcPct val="95000"/>
                </a:lnSpc>
                <a:spcBef>
                  <a:spcPct val="5000"/>
                </a:spcBef>
                <a:spcAft>
                  <a:spcPct val="15000"/>
                </a:spcAft>
                <a:buClr>
                  <a:srgbClr val="FC0128"/>
                </a:buClr>
                <a:buSzPct val="75000"/>
                <a:buFont typeface="Wingdings" panose="05000000000000000000" pitchFamily="2" charset="2"/>
                <a:buChar char="("/>
              </a:pPr>
              <a:r>
                <a:rPr lang="en-US" altLang="en-US" sz="1700" b="1">
                  <a:solidFill>
                    <a:srgbClr val="FFFF00"/>
                  </a:solidFill>
                  <a:effectLst>
                    <a:outerShdw blurRad="38100" dist="38100" dir="2700000" algn="tl">
                      <a:srgbClr val="000000"/>
                    </a:outerShdw>
                  </a:effectLst>
                  <a:latin typeface="Tahoma" panose="020B0604030504040204" pitchFamily="34" charset="0"/>
                </a:rPr>
                <a:t>But: We are masters of our culture &amp; society: We can change them in favour of Sympathy &amp; Caring over violence: We can defeat Crime &amp; Violence……</a:t>
              </a:r>
            </a:p>
          </p:txBody>
        </p:sp>
        <p:pic>
          <p:nvPicPr>
            <p:cNvPr id="271365" name="Picture 5" descr="philliptobias">
              <a:extLst>
                <a:ext uri="{FF2B5EF4-FFF2-40B4-BE49-F238E27FC236}">
                  <a16:creationId xmlns:a16="http://schemas.microsoft.com/office/drawing/2014/main" id="{3D1BB97B-356A-4E08-B729-8F2074B81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 y="2118"/>
              <a:ext cx="1224" cy="1744"/>
            </a:xfrm>
            <a:prstGeom prst="rect">
              <a:avLst/>
            </a:prstGeom>
            <a:noFill/>
            <a:ln w="38100" cmpd="sng">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1367" name="Rectangle 7">
              <a:extLst>
                <a:ext uri="{FF2B5EF4-FFF2-40B4-BE49-F238E27FC236}">
                  <a16:creationId xmlns:a16="http://schemas.microsoft.com/office/drawing/2014/main" id="{D08ED20D-EBF1-4D53-8B48-98846F21CB8F}"/>
                </a:ext>
              </a:extLst>
            </p:cNvPr>
            <p:cNvSpPr>
              <a:spLocks noChangeArrowheads="1"/>
            </p:cNvSpPr>
            <p:nvPr/>
          </p:nvSpPr>
          <p:spPr bwMode="auto">
            <a:xfrm>
              <a:off x="159" y="3667"/>
              <a:ext cx="5457" cy="21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rgbClr val="FC0128"/>
                </a:buClr>
                <a:buSzPct val="75000"/>
                <a:buFont typeface="Wingdings" panose="05000000000000000000" pitchFamily="2" charset="2"/>
                <a:buNone/>
              </a:pPr>
              <a:r>
                <a:rPr lang="en-US" altLang="en-US" sz="1600" b="1" i="1">
                  <a:solidFill>
                    <a:schemeClr val="bg1"/>
                  </a:solidFill>
                  <a:effectLst>
                    <a:outerShdw blurRad="38100" dist="38100" dir="2700000" algn="tl">
                      <a:srgbClr val="000000"/>
                    </a:outerShdw>
                  </a:effectLst>
                </a:rPr>
                <a:t>Professor Phillip Tobias – South African &amp; Internationally Celebrated Scientist.</a:t>
              </a:r>
            </a:p>
          </p:txBody>
        </p:sp>
      </p:gr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71363"/>
                                        </p:tgtEl>
                                        <p:attrNameLst>
                                          <p:attrName>style.visibility</p:attrName>
                                        </p:attrNameLst>
                                      </p:cBhvr>
                                      <p:to>
                                        <p:strVal val="visible"/>
                                      </p:to>
                                    </p:set>
                                    <p:animEffect transition="in" filter="fade">
                                      <p:cBhvr>
                                        <p:cTn id="7" dur="1000"/>
                                        <p:tgtEl>
                                          <p:spTgt spid="27136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71368"/>
                                        </p:tgtEl>
                                        <p:attrNameLst>
                                          <p:attrName>style.visibility</p:attrName>
                                        </p:attrNameLst>
                                      </p:cBhvr>
                                      <p:to>
                                        <p:strVal val="visible"/>
                                      </p:to>
                                    </p:set>
                                    <p:animEffect transition="in" filter="fade">
                                      <p:cBhvr>
                                        <p:cTn id="11" dur="1000"/>
                                        <p:tgtEl>
                                          <p:spTgt spid="271368"/>
                                        </p:tgtEl>
                                      </p:cBhvr>
                                    </p:animEffect>
                                  </p:childTnLst>
                                </p:cTn>
                              </p:par>
                            </p:childTnLst>
                          </p:cTn>
                        </p:par>
                        <p:par>
                          <p:cTn id="12" fill="hold" nodeType="afterGroup">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271362"/>
                                        </p:tgtEl>
                                        <p:attrNameLst>
                                          <p:attrName>style.visibility</p:attrName>
                                        </p:attrNameLst>
                                      </p:cBhvr>
                                      <p:to>
                                        <p:strVal val="visible"/>
                                      </p:to>
                                    </p:set>
                                    <p:animEffect transition="in" filter="wipe(left)">
                                      <p:cBhvr>
                                        <p:cTn id="15" dur="1000"/>
                                        <p:tgtEl>
                                          <p:spTgt spid="271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a:extLst>
              <a:ext uri="{FF2B5EF4-FFF2-40B4-BE49-F238E27FC236}">
                <a16:creationId xmlns:a16="http://schemas.microsoft.com/office/drawing/2014/main" id="{93F22B25-309C-4F2E-A5EC-9EB051A96D90}"/>
              </a:ext>
            </a:extLst>
          </p:cNvPr>
          <p:cNvPicPr>
            <a:picLocks noChangeAspect="1" noChangeArrowheads="1"/>
          </p:cNvPicPr>
          <p:nvPr/>
        </p:nvPicPr>
        <p:blipFill>
          <a:blip r:embed="rId3">
            <a:lum bright="20000" contrast="16000"/>
            <a:extLst>
              <a:ext uri="{28A0092B-C50C-407E-A947-70E740481C1C}">
                <a14:useLocalDpi xmlns:a14="http://schemas.microsoft.com/office/drawing/2010/main" val="0"/>
              </a:ext>
            </a:extLst>
          </a:blip>
          <a:srcRect/>
          <a:stretch>
            <a:fillRect/>
          </a:stretch>
        </p:blipFill>
        <p:spPr bwMode="auto">
          <a:xfrm>
            <a:off x="-9525" y="0"/>
            <a:ext cx="91535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5267" name="Text Box 3">
            <a:extLst>
              <a:ext uri="{FF2B5EF4-FFF2-40B4-BE49-F238E27FC236}">
                <a16:creationId xmlns:a16="http://schemas.microsoft.com/office/drawing/2014/main" id="{2008F56E-95BD-485E-9E77-4DA1A9BEEC19}"/>
              </a:ext>
            </a:extLst>
          </p:cNvPr>
          <p:cNvSpPr txBox="1">
            <a:spLocks noChangeArrowheads="1"/>
          </p:cNvSpPr>
          <p:nvPr/>
        </p:nvSpPr>
        <p:spPr bwMode="auto">
          <a:xfrm>
            <a:off x="0" y="3011488"/>
            <a:ext cx="9144000" cy="3387725"/>
          </a:xfrm>
          <a:prstGeom prst="rect">
            <a:avLst/>
          </a:prstGeom>
          <a:solidFill>
            <a:srgbClr val="00FFCC"/>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5000"/>
              </a:lnSpc>
              <a:spcAft>
                <a:spcPct val="5000"/>
              </a:spcAft>
              <a:buClr>
                <a:srgbClr val="FC0128"/>
              </a:buClr>
              <a:buSzPct val="75000"/>
              <a:buFont typeface="Wingdings" panose="05000000000000000000" pitchFamily="2" charset="2"/>
              <a:buNone/>
            </a:pPr>
            <a:r>
              <a:rPr lang="en-ZA" altLang="en-US" b="1">
                <a:solidFill>
                  <a:srgbClr val="FF0000"/>
                </a:solidFill>
                <a:latin typeface="Arial Narrow" panose="020B0606020202030204" pitchFamily="34" charset="0"/>
              </a:rPr>
              <a:t>EXTRACTS FROM “THE AFRICAN ELITES”: </a:t>
            </a:r>
          </a:p>
          <a:p>
            <a:pPr eaLnBrk="0" hangingPunct="0">
              <a:lnSpc>
                <a:spcPct val="95000"/>
              </a:lnSpc>
              <a:spcAft>
                <a:spcPct val="5000"/>
              </a:spcAft>
              <a:buClr>
                <a:srgbClr val="FC0128"/>
              </a:buClr>
              <a:buSzPct val="75000"/>
              <a:buFont typeface="Wingdings" panose="05000000000000000000" pitchFamily="2" charset="2"/>
              <a:buChar char="("/>
            </a:pPr>
            <a:r>
              <a:rPr lang="en-ZA" altLang="en-US" b="1">
                <a:solidFill>
                  <a:srgbClr val="000000"/>
                </a:solidFill>
                <a:latin typeface="Arial Narrow" panose="020B0606020202030204" pitchFamily="34" charset="0"/>
              </a:rPr>
              <a:t>Ethos of admiration for the educated replaced by wealth accumulation &amp; conspicuous consumption</a:t>
            </a:r>
          </a:p>
          <a:p>
            <a:pPr eaLnBrk="0" hangingPunct="0">
              <a:lnSpc>
                <a:spcPct val="95000"/>
              </a:lnSpc>
              <a:spcAft>
                <a:spcPct val="5000"/>
              </a:spcAft>
              <a:buClr>
                <a:srgbClr val="FC0128"/>
              </a:buClr>
              <a:buSzPct val="75000"/>
              <a:buFont typeface="Wingdings" panose="05000000000000000000" pitchFamily="2" charset="2"/>
              <a:buChar char="("/>
            </a:pPr>
            <a:r>
              <a:rPr lang="en-ZA" altLang="en-US" b="1">
                <a:solidFill>
                  <a:srgbClr val="000000"/>
                </a:solidFill>
                <a:latin typeface="Arial Narrow" panose="020B0606020202030204" pitchFamily="34" charset="0"/>
              </a:rPr>
              <a:t>Access to wealth by fair means or foul: Corruption, graft, greed becoming Societal Norms</a:t>
            </a:r>
          </a:p>
          <a:p>
            <a:pPr eaLnBrk="0" hangingPunct="0">
              <a:lnSpc>
                <a:spcPct val="95000"/>
              </a:lnSpc>
              <a:spcAft>
                <a:spcPct val="5000"/>
              </a:spcAft>
              <a:buClr>
                <a:srgbClr val="FC0128"/>
              </a:buClr>
              <a:buSzPct val="75000"/>
              <a:buFont typeface="Wingdings" panose="05000000000000000000" pitchFamily="2" charset="2"/>
              <a:buChar char="("/>
            </a:pPr>
            <a:r>
              <a:rPr lang="en-ZA" altLang="en-US" b="1">
                <a:solidFill>
                  <a:srgbClr val="000000"/>
                </a:solidFill>
                <a:latin typeface="Arial Narrow" panose="020B0606020202030204" pitchFamily="34" charset="0"/>
              </a:rPr>
              <a:t>Educated people unable to feed their families while Corrupt Public Figures flaunt ill-gotten wealth</a:t>
            </a:r>
          </a:p>
          <a:p>
            <a:pPr eaLnBrk="0" hangingPunct="0">
              <a:lnSpc>
                <a:spcPct val="95000"/>
              </a:lnSpc>
              <a:spcAft>
                <a:spcPct val="5000"/>
              </a:spcAft>
              <a:buClr>
                <a:srgbClr val="FC0128"/>
              </a:buClr>
              <a:buSzPct val="75000"/>
              <a:buFont typeface="Wingdings" panose="05000000000000000000" pitchFamily="2" charset="2"/>
              <a:buChar char="("/>
            </a:pPr>
            <a:r>
              <a:rPr lang="en-ZA" altLang="en-US" b="1">
                <a:solidFill>
                  <a:srgbClr val="000000"/>
                </a:solidFill>
                <a:latin typeface="Arial Narrow" panose="020B0606020202030204" pitchFamily="34" charset="0"/>
              </a:rPr>
              <a:t>Plundering of state coffers intensifies: Expanding pauperisation of the masses</a:t>
            </a:r>
          </a:p>
          <a:p>
            <a:pPr eaLnBrk="0" hangingPunct="0">
              <a:lnSpc>
                <a:spcPct val="95000"/>
              </a:lnSpc>
              <a:spcAft>
                <a:spcPct val="5000"/>
              </a:spcAft>
              <a:buClr>
                <a:srgbClr val="FC0128"/>
              </a:buClr>
              <a:buSzPct val="75000"/>
              <a:buFont typeface="Wingdings" panose="05000000000000000000" pitchFamily="2" charset="2"/>
              <a:buChar char="("/>
            </a:pPr>
            <a:r>
              <a:rPr lang="en-ZA" altLang="en-US" b="1">
                <a:solidFill>
                  <a:srgbClr val="000000"/>
                </a:solidFill>
                <a:latin typeface="Arial Narrow" panose="020B0606020202030204" pitchFamily="34" charset="0"/>
              </a:rPr>
              <a:t>Emergence of armed gangs, thugs and warlords who compete with the others for resources in collapsing economies”.</a:t>
            </a:r>
            <a:r>
              <a:rPr lang="en-ZA" altLang="en-US" b="1">
                <a:solidFill>
                  <a:schemeClr val="hlink"/>
                </a:solidFill>
                <a:latin typeface="Arial Narrow" panose="020B0606020202030204" pitchFamily="34" charset="0"/>
              </a:rPr>
              <a:t> </a:t>
            </a:r>
            <a:r>
              <a:rPr lang="en-ZA" altLang="en-US" b="1">
                <a:solidFill>
                  <a:srgbClr val="000099"/>
                </a:solidFill>
                <a:latin typeface="Arial Narrow" panose="020B0606020202030204" pitchFamily="34" charset="0"/>
              </a:rPr>
              <a:t>(Kwesi Kwa Prah – African Wars and Ethnic Conflicts – Rebuilding Failed States….UNDP Background Paper for HDR 2004)</a:t>
            </a:r>
            <a:endParaRPr lang="en-US" altLang="en-US" b="1">
              <a:solidFill>
                <a:srgbClr val="000099"/>
              </a:solidFill>
              <a:latin typeface="Arial Narrow" panose="020B0606020202030204" pitchFamily="34" charset="0"/>
            </a:endParaRPr>
          </a:p>
        </p:txBody>
      </p:sp>
      <p:sp>
        <p:nvSpPr>
          <p:cNvPr id="395268" name="Rectangle 4">
            <a:extLst>
              <a:ext uri="{FF2B5EF4-FFF2-40B4-BE49-F238E27FC236}">
                <a16:creationId xmlns:a16="http://schemas.microsoft.com/office/drawing/2014/main" id="{9843AE12-BB5B-499F-BAE6-BBE73CD888A2}"/>
              </a:ext>
            </a:extLst>
          </p:cNvPr>
          <p:cNvSpPr>
            <a:spLocks noChangeArrowheads="1"/>
          </p:cNvSpPr>
          <p:nvPr/>
        </p:nvSpPr>
        <p:spPr bwMode="auto">
          <a:xfrm>
            <a:off x="0" y="0"/>
            <a:ext cx="9144000" cy="6858000"/>
          </a:xfrm>
          <a:prstGeom prst="rect">
            <a:avLst/>
          </a:prstGeom>
          <a:noFill/>
          <a:ln w="101600" cmpd="thickThin" algn="ctr">
            <a:solidFill>
              <a:srgbClr val="000000"/>
            </a:solidFill>
            <a:miter lim="800000"/>
            <a:headEnd/>
            <a:tailEnd/>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95269" name="Rectangle 5">
            <a:extLst>
              <a:ext uri="{FF2B5EF4-FFF2-40B4-BE49-F238E27FC236}">
                <a16:creationId xmlns:a16="http://schemas.microsoft.com/office/drawing/2014/main" id="{F8D8C166-6C0B-4601-99C8-661724BC02F7}"/>
              </a:ext>
            </a:extLst>
          </p:cNvPr>
          <p:cNvSpPr>
            <a:spLocks noChangeArrowheads="1"/>
          </p:cNvSpPr>
          <p:nvPr/>
        </p:nvSpPr>
        <p:spPr bwMode="auto">
          <a:xfrm>
            <a:off x="0" y="-215900"/>
            <a:ext cx="9144000" cy="854075"/>
          </a:xfrm>
          <a:prstGeom prst="rect">
            <a:avLst/>
          </a:prstGeom>
          <a:noFill/>
          <a:ln>
            <a:noFill/>
          </a:ln>
          <a:effectLst>
            <a:outerShdw dist="53882" dir="2700000" algn="ctr" rotWithShape="0">
              <a:srgbClr val="66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ZA" altLang="en-US" sz="2800" b="1">
                <a:solidFill>
                  <a:srgbClr val="FFFF00"/>
                </a:solidFill>
              </a:rPr>
              <a:t>African Violence, War &amp; Crime: </a:t>
            </a:r>
            <a:r>
              <a:rPr lang="en-ZA" altLang="en-US" sz="2400" b="1">
                <a:solidFill>
                  <a:srgbClr val="FFFF00"/>
                </a:solidFill>
              </a:rPr>
              <a:t>A 21</a:t>
            </a:r>
            <a:r>
              <a:rPr lang="en-ZA" altLang="en-US" sz="2400" b="1" baseline="30000">
                <a:solidFill>
                  <a:srgbClr val="FFFF00"/>
                </a:solidFill>
              </a:rPr>
              <a:t>st</a:t>
            </a:r>
            <a:r>
              <a:rPr lang="en-ZA" altLang="en-US" sz="2400" b="1">
                <a:solidFill>
                  <a:srgbClr val="FFFF00"/>
                </a:solidFill>
              </a:rPr>
              <a:t> Century Tragedy</a:t>
            </a:r>
            <a:endParaRPr lang="en-ZA" altLang="en-US" sz="2400" b="1">
              <a:solidFill>
                <a:srgbClr val="FFFF66"/>
              </a:solidFill>
            </a:endParaRPr>
          </a:p>
        </p:txBody>
      </p:sp>
      <p:sp>
        <p:nvSpPr>
          <p:cNvPr id="395270" name="Text Box 6">
            <a:extLst>
              <a:ext uri="{FF2B5EF4-FFF2-40B4-BE49-F238E27FC236}">
                <a16:creationId xmlns:a16="http://schemas.microsoft.com/office/drawing/2014/main" id="{570891EB-5E3A-4468-91A5-602505C58A94}"/>
              </a:ext>
            </a:extLst>
          </p:cNvPr>
          <p:cNvSpPr txBox="1">
            <a:spLocks noChangeArrowheads="1"/>
          </p:cNvSpPr>
          <p:nvPr/>
        </p:nvSpPr>
        <p:spPr bwMode="auto">
          <a:xfrm>
            <a:off x="0" y="6399213"/>
            <a:ext cx="9144000" cy="473075"/>
          </a:xfrm>
          <a:prstGeom prst="rect">
            <a:avLst/>
          </a:prstGeom>
          <a:solidFill>
            <a:srgbClr val="33CC33"/>
          </a:solidFill>
          <a:ln>
            <a:noFill/>
          </a:ln>
          <a:effectLst/>
          <a:extLs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sz="2500" b="1">
                <a:solidFill>
                  <a:srgbClr val="FF3300"/>
                </a:solidFill>
                <a:effectLst>
                  <a:outerShdw blurRad="38100" dist="38100" dir="2700000" algn="tl">
                    <a:srgbClr val="000000"/>
                  </a:outerShdw>
                </a:effectLst>
                <a:latin typeface="Tahoma" panose="020B0604030504040204" pitchFamily="34" charset="0"/>
              </a:rPr>
              <a:t>Knowledge based Societies Overcome such Horrors……</a:t>
            </a:r>
          </a:p>
        </p:txBody>
      </p:sp>
      <p:sp>
        <p:nvSpPr>
          <p:cNvPr id="395271" name="Text Box 7">
            <a:extLst>
              <a:ext uri="{FF2B5EF4-FFF2-40B4-BE49-F238E27FC236}">
                <a16:creationId xmlns:a16="http://schemas.microsoft.com/office/drawing/2014/main" id="{3ADB076A-5BA2-4254-84A7-1BB554459553}"/>
              </a:ext>
            </a:extLst>
          </p:cNvPr>
          <p:cNvSpPr txBox="1">
            <a:spLocks noChangeArrowheads="1"/>
          </p:cNvSpPr>
          <p:nvPr/>
        </p:nvSpPr>
        <p:spPr bwMode="auto">
          <a:xfrm>
            <a:off x="836613" y="1898650"/>
            <a:ext cx="154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solidFill>
                  <a:schemeClr val="bg1"/>
                </a:solidFill>
                <a:effectLst>
                  <a:outerShdw blurRad="38100" dist="38100" dir="2700000" algn="tl">
                    <a:srgbClr val="000000"/>
                  </a:outerShdw>
                </a:effectLst>
              </a:rPr>
              <a:t>Rwanda</a:t>
            </a:r>
          </a:p>
        </p:txBody>
      </p:sp>
      <p:sp>
        <p:nvSpPr>
          <p:cNvPr id="395272" name="Text Box 8">
            <a:extLst>
              <a:ext uri="{FF2B5EF4-FFF2-40B4-BE49-F238E27FC236}">
                <a16:creationId xmlns:a16="http://schemas.microsoft.com/office/drawing/2014/main" id="{DC125CCD-72C4-41A3-9D1D-6E87EC8CC7DF}"/>
              </a:ext>
            </a:extLst>
          </p:cNvPr>
          <p:cNvSpPr txBox="1">
            <a:spLocks noChangeArrowheads="1"/>
          </p:cNvSpPr>
          <p:nvPr/>
        </p:nvSpPr>
        <p:spPr bwMode="auto">
          <a:xfrm>
            <a:off x="5741988" y="1673225"/>
            <a:ext cx="12525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b="1">
                <a:effectLst>
                  <a:outerShdw blurRad="38100" dist="38100" dir="2700000" algn="tl">
                    <a:srgbClr val="FFFFFF"/>
                  </a:outerShdw>
                </a:effectLst>
              </a:rPr>
              <a:t>Darfur</a:t>
            </a: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500"/>
                                  </p:stCondLst>
                                  <p:childTnLst>
                                    <p:set>
                                      <p:cBhvr>
                                        <p:cTn id="6" dur="1" fill="hold">
                                          <p:stCondLst>
                                            <p:cond delay="0"/>
                                          </p:stCondLst>
                                        </p:cTn>
                                        <p:tgtEl>
                                          <p:spTgt spid="395267"/>
                                        </p:tgtEl>
                                        <p:attrNameLst>
                                          <p:attrName>style.visibility</p:attrName>
                                        </p:attrNameLst>
                                      </p:cBhvr>
                                      <p:to>
                                        <p:strVal val="visible"/>
                                      </p:to>
                                    </p:set>
                                    <p:anim calcmode="lin" valueType="num">
                                      <p:cBhvr additive="base">
                                        <p:cTn id="7" dur="500" fill="hold"/>
                                        <p:tgtEl>
                                          <p:spTgt spid="395267"/>
                                        </p:tgtEl>
                                        <p:attrNameLst>
                                          <p:attrName>ppt_x</p:attrName>
                                        </p:attrNameLst>
                                      </p:cBhvr>
                                      <p:tavLst>
                                        <p:tav tm="0">
                                          <p:val>
                                            <p:strVal val="1+#ppt_w/2"/>
                                          </p:val>
                                        </p:tav>
                                        <p:tav tm="100000">
                                          <p:val>
                                            <p:strVal val="#ppt_x"/>
                                          </p:val>
                                        </p:tav>
                                      </p:tavLst>
                                    </p:anim>
                                    <p:anim calcmode="lin" valueType="num">
                                      <p:cBhvr additive="base">
                                        <p:cTn id="8" dur="500" fill="hold"/>
                                        <p:tgtEl>
                                          <p:spTgt spid="395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B60423CF-D77D-410D-BC5A-B9FB707EB1FD}"/>
              </a:ext>
            </a:extLst>
          </p:cNvPr>
          <p:cNvSpPr>
            <a:spLocks noChangeArrowheads="1"/>
          </p:cNvSpPr>
          <p:nvPr/>
        </p:nvSpPr>
        <p:spPr bwMode="auto">
          <a:xfrm>
            <a:off x="0" y="0"/>
            <a:ext cx="4302125" cy="1162050"/>
          </a:xfrm>
          <a:prstGeom prst="rect">
            <a:avLst/>
          </a:prstGeom>
          <a:solidFill>
            <a:srgbClr val="FF0000"/>
          </a:solidFill>
          <a:ln>
            <a:noFill/>
          </a:ln>
          <a:effectLst/>
          <a:extLs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nvGrpSpPr>
          <p:cNvPr id="265219" name="Group 3">
            <a:extLst>
              <a:ext uri="{FF2B5EF4-FFF2-40B4-BE49-F238E27FC236}">
                <a16:creationId xmlns:a16="http://schemas.microsoft.com/office/drawing/2014/main" id="{95B21562-11DC-401C-A10E-E70F61F89471}"/>
              </a:ext>
            </a:extLst>
          </p:cNvPr>
          <p:cNvGrpSpPr>
            <a:grpSpLocks/>
          </p:cNvGrpSpPr>
          <p:nvPr/>
        </p:nvGrpSpPr>
        <p:grpSpPr bwMode="auto">
          <a:xfrm>
            <a:off x="4314825" y="1066800"/>
            <a:ext cx="4829175" cy="3495675"/>
            <a:chOff x="2944" y="735"/>
            <a:chExt cx="3294" cy="2202"/>
          </a:xfrm>
        </p:grpSpPr>
        <p:pic>
          <p:nvPicPr>
            <p:cNvPr id="265220" name="Picture 4" descr="Slums">
              <a:extLst>
                <a:ext uri="{FF2B5EF4-FFF2-40B4-BE49-F238E27FC236}">
                  <a16:creationId xmlns:a16="http://schemas.microsoft.com/office/drawing/2014/main" id="{38A1874A-A298-4745-AD06-2E08DBEE04F8}"/>
                </a:ext>
              </a:extLst>
            </p:cNvPr>
            <p:cNvPicPr>
              <a:picLocks noChangeAspect="1" noChangeArrowheads="1"/>
            </p:cNvPicPr>
            <p:nvPr/>
          </p:nvPicPr>
          <p:blipFill>
            <a:blip r:embed="rId3">
              <a:lum bright="14000" contrast="30000"/>
              <a:extLst>
                <a:ext uri="{28A0092B-C50C-407E-A947-70E740481C1C}">
                  <a14:useLocalDpi xmlns:a14="http://schemas.microsoft.com/office/drawing/2010/main" val="0"/>
                </a:ext>
              </a:extLst>
            </a:blip>
            <a:srcRect/>
            <a:stretch>
              <a:fillRect/>
            </a:stretch>
          </p:blipFill>
          <p:spPr bwMode="auto">
            <a:xfrm>
              <a:off x="2944" y="735"/>
              <a:ext cx="3294" cy="2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5221" name="Text Box 5">
              <a:extLst>
                <a:ext uri="{FF2B5EF4-FFF2-40B4-BE49-F238E27FC236}">
                  <a16:creationId xmlns:a16="http://schemas.microsoft.com/office/drawing/2014/main" id="{F66617A4-F6A2-4CBB-B5E0-31E1BF6ACAAB}"/>
                </a:ext>
              </a:extLst>
            </p:cNvPr>
            <p:cNvSpPr txBox="1">
              <a:spLocks noChangeArrowheads="1"/>
            </p:cNvSpPr>
            <p:nvPr/>
          </p:nvSpPr>
          <p:spPr bwMode="auto">
            <a:xfrm>
              <a:off x="4922" y="871"/>
              <a:ext cx="1210" cy="365"/>
            </a:xfrm>
            <a:prstGeom prst="rect">
              <a:avLst/>
            </a:prstGeom>
            <a:solidFill>
              <a:srgbClr val="FF0000"/>
            </a:solidFill>
            <a:ln>
              <a:noFill/>
            </a:ln>
            <a:effectLst/>
            <a:extLs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sz="3200" b="1">
                  <a:effectLst>
                    <a:outerShdw blurRad="38100" dist="38100" dir="2700000" algn="tl">
                      <a:srgbClr val="FFFFFF"/>
                    </a:outerShdw>
                  </a:effectLst>
                  <a:latin typeface="Tahoma" panose="020B0604030504040204" pitchFamily="34" charset="0"/>
                </a:rPr>
                <a:t>To Here</a:t>
              </a:r>
            </a:p>
          </p:txBody>
        </p:sp>
      </p:grpSp>
      <p:grpSp>
        <p:nvGrpSpPr>
          <p:cNvPr id="265222" name="Group 6">
            <a:extLst>
              <a:ext uri="{FF2B5EF4-FFF2-40B4-BE49-F238E27FC236}">
                <a16:creationId xmlns:a16="http://schemas.microsoft.com/office/drawing/2014/main" id="{FDD915B9-5530-4006-B78A-253E68F72227}"/>
              </a:ext>
            </a:extLst>
          </p:cNvPr>
          <p:cNvGrpSpPr>
            <a:grpSpLocks/>
          </p:cNvGrpSpPr>
          <p:nvPr/>
        </p:nvGrpSpPr>
        <p:grpSpPr bwMode="auto">
          <a:xfrm>
            <a:off x="-93663" y="1066800"/>
            <a:ext cx="4419601" cy="3513138"/>
            <a:chOff x="-64" y="735"/>
            <a:chExt cx="3015" cy="2213"/>
          </a:xfrm>
        </p:grpSpPr>
        <p:pic>
          <p:nvPicPr>
            <p:cNvPr id="265223" name="Picture 7" descr="African Village3">
              <a:extLst>
                <a:ext uri="{FF2B5EF4-FFF2-40B4-BE49-F238E27FC236}">
                  <a16:creationId xmlns:a16="http://schemas.microsoft.com/office/drawing/2014/main" id="{4752D01F-3D8E-4DB5-BCB9-0E4D39473D57}"/>
                </a:ext>
              </a:extLst>
            </p:cNvPr>
            <p:cNvPicPr>
              <a:picLocks noChangeAspect="1" noChangeArrowheads="1"/>
            </p:cNvPicPr>
            <p:nvPr/>
          </p:nvPicPr>
          <p:blipFill>
            <a:blip r:embed="rId4">
              <a:lum bright="22000" contrast="50000"/>
              <a:extLst>
                <a:ext uri="{28A0092B-C50C-407E-A947-70E740481C1C}">
                  <a14:useLocalDpi xmlns:a14="http://schemas.microsoft.com/office/drawing/2010/main" val="0"/>
                </a:ext>
              </a:extLst>
            </a:blip>
            <a:srcRect/>
            <a:stretch>
              <a:fillRect/>
            </a:stretch>
          </p:blipFill>
          <p:spPr bwMode="auto">
            <a:xfrm>
              <a:off x="0" y="735"/>
              <a:ext cx="2951" cy="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5224" name="Text Box 8">
              <a:extLst>
                <a:ext uri="{FF2B5EF4-FFF2-40B4-BE49-F238E27FC236}">
                  <a16:creationId xmlns:a16="http://schemas.microsoft.com/office/drawing/2014/main" id="{609E48D6-8C87-4362-93A1-52354706367E}"/>
                </a:ext>
              </a:extLst>
            </p:cNvPr>
            <p:cNvSpPr txBox="1">
              <a:spLocks noChangeArrowheads="1"/>
            </p:cNvSpPr>
            <p:nvPr/>
          </p:nvSpPr>
          <p:spPr bwMode="auto">
            <a:xfrm>
              <a:off x="-64" y="841"/>
              <a:ext cx="2000" cy="288"/>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GB" altLang="en-US" sz="2400" b="1">
                  <a:effectLst>
                    <a:outerShdw blurRad="38100" dist="38100" dir="2700000" algn="tl">
                      <a:srgbClr val="FFFFFF"/>
                    </a:outerShdw>
                  </a:effectLst>
                  <a:latin typeface="Tahoma" panose="020B0604030504040204" pitchFamily="34" charset="0"/>
                </a:rPr>
                <a:t>Moving from Here</a:t>
              </a:r>
            </a:p>
          </p:txBody>
        </p:sp>
      </p:grpSp>
      <p:sp>
        <p:nvSpPr>
          <p:cNvPr id="265225" name="Rectangle 9">
            <a:extLst>
              <a:ext uri="{FF2B5EF4-FFF2-40B4-BE49-F238E27FC236}">
                <a16:creationId xmlns:a16="http://schemas.microsoft.com/office/drawing/2014/main" id="{3BCC7C12-C015-4D85-B063-E6A7D17ED63B}"/>
              </a:ext>
            </a:extLst>
          </p:cNvPr>
          <p:cNvSpPr>
            <a:spLocks noGrp="1" noChangeArrowheads="1"/>
          </p:cNvSpPr>
          <p:nvPr>
            <p:ph type="title"/>
          </p:nvPr>
        </p:nvSpPr>
        <p:spPr>
          <a:xfrm>
            <a:off x="26988" y="188913"/>
            <a:ext cx="9028112" cy="719137"/>
          </a:xfrm>
        </p:spPr>
        <p:txBody>
          <a:bodyPr/>
          <a:lstStyle/>
          <a:p>
            <a:r>
              <a:rPr lang="en-GB" altLang="en-US" sz="5400" b="1">
                <a:solidFill>
                  <a:srgbClr val="FFFF00"/>
                </a:solidFill>
                <a:effectLst>
                  <a:outerShdw blurRad="38100" dist="38100" dir="2700000" algn="tl">
                    <a:srgbClr val="000000"/>
                  </a:outerShdw>
                </a:effectLst>
              </a:rPr>
              <a:t>Urbanization: </a:t>
            </a:r>
            <a:r>
              <a:rPr lang="en-GB" altLang="en-US" sz="3200" b="1">
                <a:solidFill>
                  <a:srgbClr val="FFFF00"/>
                </a:solidFill>
                <a:effectLst>
                  <a:outerShdw blurRad="38100" dist="38100" dir="2700000" algn="tl">
                    <a:srgbClr val="000000"/>
                  </a:outerShdw>
                </a:effectLst>
              </a:rPr>
              <a:t>A 21</a:t>
            </a:r>
            <a:r>
              <a:rPr lang="en-GB" altLang="en-US" sz="3200" b="1" baseline="30000">
                <a:solidFill>
                  <a:srgbClr val="FFFF00"/>
                </a:solidFill>
                <a:effectLst>
                  <a:outerShdw blurRad="38100" dist="38100" dir="2700000" algn="tl">
                    <a:srgbClr val="000000"/>
                  </a:outerShdw>
                </a:effectLst>
              </a:rPr>
              <a:t>st</a:t>
            </a:r>
            <a:r>
              <a:rPr lang="en-GB" altLang="en-US" sz="3200" b="1">
                <a:solidFill>
                  <a:srgbClr val="FFFF00"/>
                </a:solidFill>
                <a:effectLst>
                  <a:outerShdw blurRad="38100" dist="38100" dir="2700000" algn="tl">
                    <a:srgbClr val="000000"/>
                  </a:outerShdw>
                </a:effectLst>
              </a:rPr>
              <a:t> Century Threat</a:t>
            </a:r>
          </a:p>
        </p:txBody>
      </p:sp>
      <p:grpSp>
        <p:nvGrpSpPr>
          <p:cNvPr id="265226" name="Group 10">
            <a:extLst>
              <a:ext uri="{FF2B5EF4-FFF2-40B4-BE49-F238E27FC236}">
                <a16:creationId xmlns:a16="http://schemas.microsoft.com/office/drawing/2014/main" id="{067A1676-B3B8-4AEF-B603-AE321BFD2594}"/>
              </a:ext>
            </a:extLst>
          </p:cNvPr>
          <p:cNvGrpSpPr>
            <a:grpSpLocks/>
          </p:cNvGrpSpPr>
          <p:nvPr/>
        </p:nvGrpSpPr>
        <p:grpSpPr bwMode="auto">
          <a:xfrm>
            <a:off x="4341813" y="1066800"/>
            <a:ext cx="2657475" cy="1865313"/>
            <a:chOff x="2962" y="735"/>
            <a:chExt cx="1813" cy="1175"/>
          </a:xfrm>
        </p:grpSpPr>
        <p:sp>
          <p:nvSpPr>
            <p:cNvPr id="265227" name="AutoShape 11">
              <a:extLst>
                <a:ext uri="{FF2B5EF4-FFF2-40B4-BE49-F238E27FC236}">
                  <a16:creationId xmlns:a16="http://schemas.microsoft.com/office/drawing/2014/main" id="{554DA21E-16C0-4F22-B3E2-68134C8EDD4B}"/>
                </a:ext>
              </a:extLst>
            </p:cNvPr>
            <p:cNvSpPr>
              <a:spLocks noChangeArrowheads="1"/>
            </p:cNvSpPr>
            <p:nvPr/>
          </p:nvSpPr>
          <p:spPr bwMode="auto">
            <a:xfrm>
              <a:off x="2962" y="735"/>
              <a:ext cx="1813" cy="1175"/>
            </a:xfrm>
            <a:prstGeom prst="wedgeRectCallout">
              <a:avLst>
                <a:gd name="adj1" fmla="val 71218"/>
                <a:gd name="adj2" fmla="val 82407"/>
              </a:avLst>
            </a:prstGeom>
            <a:solidFill>
              <a:srgbClr val="FF0000">
                <a:alpha val="55000"/>
              </a:srgbClr>
            </a:solidFill>
            <a:ln w="222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sz="1800">
                <a:latin typeface="Tahoma" panose="020B0604030504040204" pitchFamily="34" charset="0"/>
              </a:endParaRPr>
            </a:p>
          </p:txBody>
        </p:sp>
        <p:pic>
          <p:nvPicPr>
            <p:cNvPr id="265228" name="Picture 12" descr="SA Poverty4">
              <a:extLst>
                <a:ext uri="{FF2B5EF4-FFF2-40B4-BE49-F238E27FC236}">
                  <a16:creationId xmlns:a16="http://schemas.microsoft.com/office/drawing/2014/main" id="{63B11C2D-DF64-4EDE-9BC9-072430E9D32C}"/>
                </a:ext>
              </a:extLst>
            </p:cNvPr>
            <p:cNvPicPr>
              <a:picLocks noChangeAspect="1" noChangeArrowheads="1"/>
            </p:cNvPicPr>
            <p:nvPr/>
          </p:nvPicPr>
          <p:blipFill>
            <a:blip r:embed="rId5">
              <a:lum bright="8000" contrast="18000"/>
              <a:extLst>
                <a:ext uri="{28A0092B-C50C-407E-A947-70E740481C1C}">
                  <a14:useLocalDpi xmlns:a14="http://schemas.microsoft.com/office/drawing/2010/main" val="0"/>
                </a:ext>
              </a:extLst>
            </a:blip>
            <a:srcRect/>
            <a:stretch>
              <a:fillRect/>
            </a:stretch>
          </p:blipFill>
          <p:spPr bwMode="auto">
            <a:xfrm>
              <a:off x="3043" y="762"/>
              <a:ext cx="1671" cy="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65229" name="Text Box 13">
            <a:extLst>
              <a:ext uri="{FF2B5EF4-FFF2-40B4-BE49-F238E27FC236}">
                <a16:creationId xmlns:a16="http://schemas.microsoft.com/office/drawing/2014/main" id="{F88BB5B4-0A8A-475F-ADFF-BE0F3EDC26A0}"/>
              </a:ext>
            </a:extLst>
          </p:cNvPr>
          <p:cNvSpPr txBox="1">
            <a:spLocks noChangeArrowheads="1"/>
          </p:cNvSpPr>
          <p:nvPr/>
        </p:nvSpPr>
        <p:spPr bwMode="auto">
          <a:xfrm>
            <a:off x="0" y="4692650"/>
            <a:ext cx="9144000" cy="1922463"/>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lgn="l">
              <a:defRPr>
                <a:solidFill>
                  <a:schemeClr val="tx1"/>
                </a:solidFill>
                <a:latin typeface="Arial" panose="020B0604020202020204" pitchFamily="34" charset="0"/>
              </a:defRPr>
            </a:lvl1pPr>
            <a:lvl2pPr marL="914400" indent="-457200" algn="l">
              <a:defRPr>
                <a:solidFill>
                  <a:schemeClr val="tx1"/>
                </a:solidFill>
                <a:latin typeface="Arial" panose="020B0604020202020204" pitchFamily="34" charset="0"/>
              </a:defRPr>
            </a:lvl2pPr>
            <a:lvl3pPr marL="1371600" indent="-457200" algn="l">
              <a:defRPr>
                <a:solidFill>
                  <a:schemeClr val="tx1"/>
                </a:solidFill>
                <a:latin typeface="Arial" panose="020B0604020202020204" pitchFamily="34" charset="0"/>
              </a:defRPr>
            </a:lvl3pPr>
            <a:lvl4pPr marL="1828800" indent="-457200" algn="l">
              <a:defRPr>
                <a:solidFill>
                  <a:schemeClr val="tx1"/>
                </a:solidFill>
                <a:latin typeface="Arial" panose="020B0604020202020204" pitchFamily="34" charset="0"/>
              </a:defRPr>
            </a:lvl4pPr>
            <a:lvl5pPr marL="2286000" indent="-457200" algn="l">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nSpc>
                <a:spcPct val="95000"/>
              </a:lnSpc>
              <a:spcBef>
                <a:spcPct val="20000"/>
              </a:spcBef>
            </a:pPr>
            <a:r>
              <a:rPr lang="en-GB" altLang="en-US" b="1">
                <a:solidFill>
                  <a:srgbClr val="FFFF00"/>
                </a:solidFill>
                <a:effectLst>
                  <a:outerShdw blurRad="38100" dist="38100" dir="2700000" algn="tl">
                    <a:srgbClr val="000000"/>
                  </a:outerShdw>
                </a:effectLst>
                <a:latin typeface="Tahoma" panose="020B0604030504040204" pitchFamily="34" charset="0"/>
              </a:rPr>
              <a:t>An Irreversible 21</a:t>
            </a:r>
            <a:r>
              <a:rPr lang="en-GB" altLang="en-US" b="1" baseline="30000">
                <a:solidFill>
                  <a:srgbClr val="FFFF00"/>
                </a:solidFill>
                <a:effectLst>
                  <a:outerShdw blurRad="38100" dist="38100" dir="2700000" algn="tl">
                    <a:srgbClr val="000000"/>
                  </a:outerShdw>
                </a:effectLst>
                <a:latin typeface="Tahoma" panose="020B0604030504040204" pitchFamily="34" charset="0"/>
              </a:rPr>
              <a:t>st</a:t>
            </a:r>
            <a:r>
              <a:rPr lang="en-GB" altLang="en-US" b="1">
                <a:solidFill>
                  <a:srgbClr val="FFFF00"/>
                </a:solidFill>
                <a:effectLst>
                  <a:outerShdw blurRad="38100" dist="38100" dir="2700000" algn="tl">
                    <a:srgbClr val="000000"/>
                  </a:outerShdw>
                </a:effectLst>
                <a:latin typeface="Tahoma" panose="020B0604030504040204" pitchFamily="34" charset="0"/>
              </a:rPr>
              <a:t> Century Scourge - Driven by:</a:t>
            </a:r>
          </a:p>
          <a:p>
            <a:pPr lvl="1">
              <a:lnSpc>
                <a:spcPct val="95000"/>
              </a:lnSpc>
              <a:spcBef>
                <a:spcPct val="20000"/>
              </a:spcBef>
              <a:buClr>
                <a:srgbClr val="FF0000"/>
              </a:buClr>
              <a:buFont typeface="Wingdings" panose="05000000000000000000" pitchFamily="2" charset="2"/>
              <a:buChar char="Ø"/>
            </a:pPr>
            <a:r>
              <a:rPr lang="en-GB" altLang="en-US" sz="1600" b="1">
                <a:solidFill>
                  <a:srgbClr val="FF9900"/>
                </a:solidFill>
                <a:effectLst>
                  <a:outerShdw blurRad="38100" dist="38100" dir="2700000" algn="tl">
                    <a:srgbClr val="000000"/>
                  </a:outerShdw>
                </a:effectLst>
                <a:latin typeface="Tahoma" panose="020B0604030504040204" pitchFamily="34" charset="0"/>
              </a:rPr>
              <a:t>Population Growth: 2 Billion MORE to look after by 2015!</a:t>
            </a:r>
          </a:p>
          <a:p>
            <a:pPr lvl="1">
              <a:lnSpc>
                <a:spcPct val="95000"/>
              </a:lnSpc>
              <a:spcBef>
                <a:spcPct val="20000"/>
              </a:spcBef>
              <a:buClr>
                <a:srgbClr val="FF0000"/>
              </a:buClr>
              <a:buFont typeface="Wingdings" panose="05000000000000000000" pitchFamily="2" charset="2"/>
              <a:buChar char="Ø"/>
            </a:pPr>
            <a:r>
              <a:rPr lang="en-GB" altLang="en-US" sz="1600" b="1">
                <a:solidFill>
                  <a:srgbClr val="FF9900"/>
                </a:solidFill>
                <a:effectLst>
                  <a:outerShdw blurRad="38100" dist="38100" dir="2700000" algn="tl">
                    <a:srgbClr val="000000"/>
                  </a:outerShdw>
                </a:effectLst>
                <a:latin typeface="Tahoma" panose="020B0604030504040204" pitchFamily="34" charset="0"/>
              </a:rPr>
              <a:t>Unsustainable Rural Lifestyles: Impact of Globalisation, Technology</a:t>
            </a:r>
          </a:p>
          <a:p>
            <a:pPr lvl="1">
              <a:lnSpc>
                <a:spcPct val="95000"/>
              </a:lnSpc>
              <a:spcBef>
                <a:spcPct val="20000"/>
              </a:spcBef>
              <a:buClr>
                <a:srgbClr val="FF0000"/>
              </a:buClr>
              <a:buFont typeface="Wingdings" panose="05000000000000000000" pitchFamily="2" charset="2"/>
              <a:buChar char="Ø"/>
            </a:pPr>
            <a:r>
              <a:rPr lang="en-GB" altLang="en-US" sz="1600" b="1">
                <a:solidFill>
                  <a:srgbClr val="FF9900"/>
                </a:solidFill>
                <a:effectLst>
                  <a:outerShdw blurRad="38100" dist="38100" dir="2700000" algn="tl">
                    <a:srgbClr val="000000"/>
                  </a:outerShdw>
                </a:effectLst>
                <a:latin typeface="Tahoma" panose="020B0604030504040204" pitchFamily="34" charset="0"/>
              </a:rPr>
              <a:t>Competition for Commercial use of Land: </a:t>
            </a:r>
            <a:r>
              <a:rPr lang="en-GB" altLang="en-US" sz="1600" b="1">
                <a:solidFill>
                  <a:srgbClr val="FF0000"/>
                </a:solidFill>
                <a:effectLst>
                  <a:outerShdw blurRad="38100" dist="38100" dir="2700000" algn="tl">
                    <a:srgbClr val="000000"/>
                  </a:outerShdw>
                </a:effectLst>
                <a:latin typeface="Tahoma" panose="020B0604030504040204" pitchFamily="34" charset="0"/>
              </a:rPr>
              <a:t>Potential Economic/Social Disaster</a:t>
            </a:r>
          </a:p>
          <a:p>
            <a:pPr>
              <a:lnSpc>
                <a:spcPct val="95000"/>
              </a:lnSpc>
              <a:spcBef>
                <a:spcPct val="20000"/>
              </a:spcBef>
              <a:buClr>
                <a:srgbClr val="FF0000"/>
              </a:buClr>
              <a:buFont typeface="Wingdings" panose="05000000000000000000" pitchFamily="2" charset="2"/>
              <a:buNone/>
            </a:pPr>
            <a:r>
              <a:rPr lang="en-GB" altLang="en-US" b="1">
                <a:solidFill>
                  <a:srgbClr val="FFFF00"/>
                </a:solidFill>
                <a:effectLst>
                  <a:outerShdw blurRad="38100" dist="38100" dir="2700000" algn="tl">
                    <a:srgbClr val="000000"/>
                  </a:outerShdw>
                </a:effectLst>
                <a:latin typeface="Tahoma" panose="020B0604030504040204" pitchFamily="34" charset="0"/>
              </a:rPr>
              <a:t>Advanced Knowledge for Social Development Vital to Avert Disaster</a:t>
            </a:r>
          </a:p>
          <a:p>
            <a:pPr>
              <a:lnSpc>
                <a:spcPct val="95000"/>
              </a:lnSpc>
              <a:spcBef>
                <a:spcPct val="20000"/>
              </a:spcBef>
              <a:buClr>
                <a:srgbClr val="FF0000"/>
              </a:buClr>
              <a:buFont typeface="Wingdings" panose="05000000000000000000" pitchFamily="2" charset="2"/>
              <a:buNone/>
            </a:pPr>
            <a:r>
              <a:rPr lang="en-GB" altLang="en-US" b="1">
                <a:solidFill>
                  <a:srgbClr val="FFFF00"/>
                </a:solidFill>
                <a:effectLst>
                  <a:outerShdw blurRad="38100" dist="38100" dir="2700000" algn="tl">
                    <a:srgbClr val="000000"/>
                  </a:outerShdw>
                </a:effectLst>
                <a:latin typeface="Tahoma" panose="020B0604030504040204" pitchFamily="34" charset="0"/>
              </a:rPr>
              <a:t>Knowledge Accessed &amp; Disseminated Via Effective, Affordable ICTs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5222"/>
                                        </p:tgtEl>
                                        <p:attrNameLst>
                                          <p:attrName>style.visibility</p:attrName>
                                        </p:attrNameLst>
                                      </p:cBhvr>
                                      <p:to>
                                        <p:strVal val="visible"/>
                                      </p:to>
                                    </p:set>
                                    <p:animEffect transition="in" filter="box(out)">
                                      <p:cBhvr>
                                        <p:cTn id="7" dur="500"/>
                                        <p:tgtEl>
                                          <p:spTgt spid="265222"/>
                                        </p:tgtEl>
                                      </p:cBhvr>
                                    </p:animEffect>
                                  </p:childTnLst>
                                </p:cTn>
                              </p:par>
                            </p:childTnLst>
                          </p:cTn>
                        </p:par>
                        <p:par>
                          <p:cTn id="8" fill="hold" nodeType="afterGroup">
                            <p:stCondLst>
                              <p:cond delay="500"/>
                            </p:stCondLst>
                            <p:childTnLst>
                              <p:par>
                                <p:cTn id="9" presetID="12" presetClass="entr" presetSubtype="8" fill="hold" nodeType="afterEffect">
                                  <p:stCondLst>
                                    <p:cond delay="1000"/>
                                  </p:stCondLst>
                                  <p:childTnLst>
                                    <p:set>
                                      <p:cBhvr>
                                        <p:cTn id="10" dur="1" fill="hold">
                                          <p:stCondLst>
                                            <p:cond delay="0"/>
                                          </p:stCondLst>
                                        </p:cTn>
                                        <p:tgtEl>
                                          <p:spTgt spid="265219"/>
                                        </p:tgtEl>
                                        <p:attrNameLst>
                                          <p:attrName>style.visibility</p:attrName>
                                        </p:attrNameLst>
                                      </p:cBhvr>
                                      <p:to>
                                        <p:strVal val="visible"/>
                                      </p:to>
                                    </p:set>
                                    <p:animEffect transition="in" filter="slide(fromLeft)">
                                      <p:cBhvr>
                                        <p:cTn id="11" dur="500"/>
                                        <p:tgtEl>
                                          <p:spTgt spid="265219"/>
                                        </p:tgtEl>
                                      </p:cBhvr>
                                    </p:animEffect>
                                  </p:childTnLst>
                                </p:cTn>
                              </p:par>
                            </p:childTnLst>
                          </p:cTn>
                        </p:par>
                        <p:par>
                          <p:cTn id="12" fill="hold" nodeType="afterGroup">
                            <p:stCondLst>
                              <p:cond delay="2000"/>
                            </p:stCondLst>
                            <p:childTnLst>
                              <p:par>
                                <p:cTn id="13" presetID="12" presetClass="entr" presetSubtype="1" fill="hold" nodeType="afterEffect">
                                  <p:stCondLst>
                                    <p:cond delay="0"/>
                                  </p:stCondLst>
                                  <p:childTnLst>
                                    <p:set>
                                      <p:cBhvr>
                                        <p:cTn id="14" dur="1" fill="hold">
                                          <p:stCondLst>
                                            <p:cond delay="0"/>
                                          </p:stCondLst>
                                        </p:cTn>
                                        <p:tgtEl>
                                          <p:spTgt spid="265226"/>
                                        </p:tgtEl>
                                        <p:attrNameLst>
                                          <p:attrName>style.visibility</p:attrName>
                                        </p:attrNameLst>
                                      </p:cBhvr>
                                      <p:to>
                                        <p:strVal val="visible"/>
                                      </p:to>
                                    </p:set>
                                    <p:animEffect transition="in" filter="slide(fromTop)">
                                      <p:cBhvr>
                                        <p:cTn id="15" dur="500"/>
                                        <p:tgtEl>
                                          <p:spTgt spid="265226"/>
                                        </p:tgtEl>
                                      </p:cBhvr>
                                    </p:animEffect>
                                  </p:childTnLst>
                                </p:cTn>
                              </p:par>
                            </p:childTnLst>
                          </p:cTn>
                        </p:par>
                        <p:par>
                          <p:cTn id="16" fill="hold" nodeType="afterGroup">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265229"/>
                                        </p:tgtEl>
                                        <p:attrNameLst>
                                          <p:attrName>style.visibility</p:attrName>
                                        </p:attrNameLst>
                                      </p:cBhvr>
                                      <p:to>
                                        <p:strVal val="visible"/>
                                      </p:to>
                                    </p:set>
                                    <p:anim calcmode="lin" valueType="num">
                                      <p:cBhvr additive="base">
                                        <p:cTn id="19" dur="500" fill="hold"/>
                                        <p:tgtEl>
                                          <p:spTgt spid="265229"/>
                                        </p:tgtEl>
                                        <p:attrNameLst>
                                          <p:attrName>ppt_x</p:attrName>
                                        </p:attrNameLst>
                                      </p:cBhvr>
                                      <p:tavLst>
                                        <p:tav tm="0">
                                          <p:val>
                                            <p:strVal val="#ppt_x"/>
                                          </p:val>
                                        </p:tav>
                                        <p:tav tm="100000">
                                          <p:val>
                                            <p:strVal val="#ppt_x"/>
                                          </p:val>
                                        </p:tav>
                                      </p:tavLst>
                                    </p:anim>
                                    <p:anim calcmode="lin" valueType="num">
                                      <p:cBhvr additive="base">
                                        <p:cTn id="20" dur="500" fill="hold"/>
                                        <p:tgtEl>
                                          <p:spTgt spid="265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8344" name="Freeform 40">
            <a:extLst>
              <a:ext uri="{FF2B5EF4-FFF2-40B4-BE49-F238E27FC236}">
                <a16:creationId xmlns:a16="http://schemas.microsoft.com/office/drawing/2014/main" id="{A2940771-B3C0-48B8-88B9-EAFD5549390D}"/>
              </a:ext>
            </a:extLst>
          </p:cNvPr>
          <p:cNvSpPr>
            <a:spLocks/>
          </p:cNvSpPr>
          <p:nvPr/>
        </p:nvSpPr>
        <p:spPr bwMode="auto">
          <a:xfrm>
            <a:off x="4076700" y="3060700"/>
            <a:ext cx="1844675" cy="2573338"/>
          </a:xfrm>
          <a:custGeom>
            <a:avLst/>
            <a:gdLst>
              <a:gd name="T0" fmla="*/ 583 w 1128"/>
              <a:gd name="T1" fmla="*/ 1602 h 1621"/>
              <a:gd name="T2" fmla="*/ 595 w 1128"/>
              <a:gd name="T3" fmla="*/ 1557 h 1621"/>
              <a:gd name="T4" fmla="*/ 571 w 1128"/>
              <a:gd name="T5" fmla="*/ 1494 h 1621"/>
              <a:gd name="T6" fmla="*/ 541 w 1128"/>
              <a:gd name="T7" fmla="*/ 1449 h 1621"/>
              <a:gd name="T8" fmla="*/ 511 w 1128"/>
              <a:gd name="T9" fmla="*/ 1350 h 1621"/>
              <a:gd name="T10" fmla="*/ 481 w 1128"/>
              <a:gd name="T11" fmla="*/ 1251 h 1621"/>
              <a:gd name="T12" fmla="*/ 493 w 1128"/>
              <a:gd name="T13" fmla="*/ 1146 h 1621"/>
              <a:gd name="T14" fmla="*/ 517 w 1128"/>
              <a:gd name="T15" fmla="*/ 1080 h 1621"/>
              <a:gd name="T16" fmla="*/ 496 w 1128"/>
              <a:gd name="T17" fmla="*/ 1041 h 1621"/>
              <a:gd name="T18" fmla="*/ 523 w 1128"/>
              <a:gd name="T19" fmla="*/ 1005 h 1621"/>
              <a:gd name="T20" fmla="*/ 496 w 1128"/>
              <a:gd name="T21" fmla="*/ 1002 h 1621"/>
              <a:gd name="T22" fmla="*/ 415 w 1128"/>
              <a:gd name="T23" fmla="*/ 855 h 1621"/>
              <a:gd name="T24" fmla="*/ 430 w 1128"/>
              <a:gd name="T25" fmla="*/ 840 h 1621"/>
              <a:gd name="T26" fmla="*/ 427 w 1128"/>
              <a:gd name="T27" fmla="*/ 774 h 1621"/>
              <a:gd name="T28" fmla="*/ 346 w 1128"/>
              <a:gd name="T29" fmla="*/ 702 h 1621"/>
              <a:gd name="T30" fmla="*/ 253 w 1128"/>
              <a:gd name="T31" fmla="*/ 747 h 1621"/>
              <a:gd name="T32" fmla="*/ 184 w 1128"/>
              <a:gd name="T33" fmla="*/ 738 h 1621"/>
              <a:gd name="T34" fmla="*/ 133 w 1128"/>
              <a:gd name="T35" fmla="*/ 723 h 1621"/>
              <a:gd name="T36" fmla="*/ 67 w 1128"/>
              <a:gd name="T37" fmla="*/ 618 h 1621"/>
              <a:gd name="T38" fmla="*/ 25 w 1128"/>
              <a:gd name="T39" fmla="*/ 555 h 1621"/>
              <a:gd name="T40" fmla="*/ 46 w 1128"/>
              <a:gd name="T41" fmla="*/ 468 h 1621"/>
              <a:gd name="T42" fmla="*/ 22 w 1128"/>
              <a:gd name="T43" fmla="*/ 390 h 1621"/>
              <a:gd name="T44" fmla="*/ 76 w 1128"/>
              <a:gd name="T45" fmla="*/ 258 h 1621"/>
              <a:gd name="T46" fmla="*/ 142 w 1128"/>
              <a:gd name="T47" fmla="*/ 186 h 1621"/>
              <a:gd name="T48" fmla="*/ 193 w 1128"/>
              <a:gd name="T49" fmla="*/ 72 h 1621"/>
              <a:gd name="T50" fmla="*/ 247 w 1128"/>
              <a:gd name="T51" fmla="*/ 60 h 1621"/>
              <a:gd name="T52" fmla="*/ 343 w 1128"/>
              <a:gd name="T53" fmla="*/ 9 h 1621"/>
              <a:gd name="T54" fmla="*/ 454 w 1128"/>
              <a:gd name="T55" fmla="*/ 0 h 1621"/>
              <a:gd name="T56" fmla="*/ 478 w 1128"/>
              <a:gd name="T57" fmla="*/ 66 h 1621"/>
              <a:gd name="T58" fmla="*/ 454 w 1128"/>
              <a:gd name="T59" fmla="*/ 78 h 1621"/>
              <a:gd name="T60" fmla="*/ 526 w 1128"/>
              <a:gd name="T61" fmla="*/ 129 h 1621"/>
              <a:gd name="T62" fmla="*/ 592 w 1128"/>
              <a:gd name="T63" fmla="*/ 177 h 1621"/>
              <a:gd name="T64" fmla="*/ 625 w 1128"/>
              <a:gd name="T65" fmla="*/ 114 h 1621"/>
              <a:gd name="T66" fmla="*/ 742 w 1128"/>
              <a:gd name="T67" fmla="*/ 162 h 1621"/>
              <a:gd name="T68" fmla="*/ 790 w 1128"/>
              <a:gd name="T69" fmla="*/ 159 h 1621"/>
              <a:gd name="T70" fmla="*/ 838 w 1128"/>
              <a:gd name="T71" fmla="*/ 249 h 1621"/>
              <a:gd name="T72" fmla="*/ 865 w 1128"/>
              <a:gd name="T73" fmla="*/ 312 h 1621"/>
              <a:gd name="T74" fmla="*/ 928 w 1128"/>
              <a:gd name="T75" fmla="*/ 465 h 1621"/>
              <a:gd name="T76" fmla="*/ 964 w 1128"/>
              <a:gd name="T77" fmla="*/ 546 h 1621"/>
              <a:gd name="T78" fmla="*/ 985 w 1128"/>
              <a:gd name="T79" fmla="*/ 561 h 1621"/>
              <a:gd name="T80" fmla="*/ 1030 w 1128"/>
              <a:gd name="T81" fmla="*/ 615 h 1621"/>
              <a:gd name="T82" fmla="*/ 1117 w 1128"/>
              <a:gd name="T83" fmla="*/ 582 h 1621"/>
              <a:gd name="T84" fmla="*/ 1105 w 1128"/>
              <a:gd name="T85" fmla="*/ 645 h 1621"/>
              <a:gd name="T86" fmla="*/ 1093 w 1128"/>
              <a:gd name="T87" fmla="*/ 720 h 1621"/>
              <a:gd name="T88" fmla="*/ 1069 w 1128"/>
              <a:gd name="T89" fmla="*/ 753 h 1621"/>
              <a:gd name="T90" fmla="*/ 1036 w 1128"/>
              <a:gd name="T91" fmla="*/ 792 h 1621"/>
              <a:gd name="T92" fmla="*/ 985 w 1128"/>
              <a:gd name="T93" fmla="*/ 837 h 1621"/>
              <a:gd name="T94" fmla="*/ 946 w 1128"/>
              <a:gd name="T95" fmla="*/ 882 h 1621"/>
              <a:gd name="T96" fmla="*/ 937 w 1128"/>
              <a:gd name="T97" fmla="*/ 900 h 1621"/>
              <a:gd name="T98" fmla="*/ 928 w 1128"/>
              <a:gd name="T99" fmla="*/ 1005 h 1621"/>
              <a:gd name="T100" fmla="*/ 940 w 1128"/>
              <a:gd name="T101" fmla="*/ 1050 h 1621"/>
              <a:gd name="T102" fmla="*/ 931 w 1128"/>
              <a:gd name="T103" fmla="*/ 1092 h 1621"/>
              <a:gd name="T104" fmla="*/ 925 w 1128"/>
              <a:gd name="T105" fmla="*/ 1188 h 1621"/>
              <a:gd name="T106" fmla="*/ 850 w 1128"/>
              <a:gd name="T107" fmla="*/ 1263 h 1621"/>
              <a:gd name="T108" fmla="*/ 847 w 1128"/>
              <a:gd name="T109" fmla="*/ 1380 h 1621"/>
              <a:gd name="T110" fmla="*/ 817 w 1128"/>
              <a:gd name="T111" fmla="*/ 1401 h 1621"/>
              <a:gd name="T112" fmla="*/ 808 w 1128"/>
              <a:gd name="T113" fmla="*/ 1437 h 1621"/>
              <a:gd name="T114" fmla="*/ 748 w 1128"/>
              <a:gd name="T115" fmla="*/ 1539 h 1621"/>
              <a:gd name="T116" fmla="*/ 670 w 1128"/>
              <a:gd name="T117" fmla="*/ 1611 h 1621"/>
              <a:gd name="T118" fmla="*/ 613 w 1128"/>
              <a:gd name="T119" fmla="*/ 1611 h 1621"/>
              <a:gd name="T120" fmla="*/ 604 w 1128"/>
              <a:gd name="T121" fmla="*/ 1620 h 1621"/>
              <a:gd name="T122" fmla="*/ 610 w 1128"/>
              <a:gd name="T123" fmla="*/ 1620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8" h="1621">
                <a:moveTo>
                  <a:pt x="610" y="1620"/>
                </a:moveTo>
                <a:cubicBezTo>
                  <a:pt x="596" y="1617"/>
                  <a:pt x="591" y="1614"/>
                  <a:pt x="583" y="1602"/>
                </a:cubicBezTo>
                <a:cubicBezTo>
                  <a:pt x="584" y="1589"/>
                  <a:pt x="583" y="1576"/>
                  <a:pt x="586" y="1563"/>
                </a:cubicBezTo>
                <a:cubicBezTo>
                  <a:pt x="587" y="1560"/>
                  <a:pt x="594" y="1561"/>
                  <a:pt x="595" y="1557"/>
                </a:cubicBezTo>
                <a:cubicBezTo>
                  <a:pt x="596" y="1553"/>
                  <a:pt x="591" y="1551"/>
                  <a:pt x="589" y="1548"/>
                </a:cubicBezTo>
                <a:cubicBezTo>
                  <a:pt x="584" y="1532"/>
                  <a:pt x="578" y="1509"/>
                  <a:pt x="571" y="1494"/>
                </a:cubicBezTo>
                <a:cubicBezTo>
                  <a:pt x="568" y="1487"/>
                  <a:pt x="559" y="1476"/>
                  <a:pt x="559" y="1476"/>
                </a:cubicBezTo>
                <a:cubicBezTo>
                  <a:pt x="555" y="1461"/>
                  <a:pt x="549" y="1461"/>
                  <a:pt x="541" y="1449"/>
                </a:cubicBezTo>
                <a:cubicBezTo>
                  <a:pt x="538" y="1437"/>
                  <a:pt x="536" y="1429"/>
                  <a:pt x="529" y="1419"/>
                </a:cubicBezTo>
                <a:cubicBezTo>
                  <a:pt x="526" y="1380"/>
                  <a:pt x="530" y="1376"/>
                  <a:pt x="511" y="1350"/>
                </a:cubicBezTo>
                <a:cubicBezTo>
                  <a:pt x="520" y="1323"/>
                  <a:pt x="520" y="1334"/>
                  <a:pt x="505" y="1305"/>
                </a:cubicBezTo>
                <a:cubicBezTo>
                  <a:pt x="501" y="1286"/>
                  <a:pt x="491" y="1268"/>
                  <a:pt x="481" y="1251"/>
                </a:cubicBezTo>
                <a:cubicBezTo>
                  <a:pt x="477" y="1245"/>
                  <a:pt x="469" y="1233"/>
                  <a:pt x="469" y="1233"/>
                </a:cubicBezTo>
                <a:cubicBezTo>
                  <a:pt x="474" y="1185"/>
                  <a:pt x="469" y="1178"/>
                  <a:pt x="493" y="1146"/>
                </a:cubicBezTo>
                <a:cubicBezTo>
                  <a:pt x="495" y="1134"/>
                  <a:pt x="496" y="1118"/>
                  <a:pt x="502" y="1107"/>
                </a:cubicBezTo>
                <a:cubicBezTo>
                  <a:pt x="519" y="1076"/>
                  <a:pt x="510" y="1100"/>
                  <a:pt x="517" y="1080"/>
                </a:cubicBezTo>
                <a:cubicBezTo>
                  <a:pt x="509" y="1048"/>
                  <a:pt x="522" y="1089"/>
                  <a:pt x="502" y="1059"/>
                </a:cubicBezTo>
                <a:cubicBezTo>
                  <a:pt x="498" y="1054"/>
                  <a:pt x="496" y="1041"/>
                  <a:pt x="496" y="1041"/>
                </a:cubicBezTo>
                <a:cubicBezTo>
                  <a:pt x="503" y="1030"/>
                  <a:pt x="509" y="1021"/>
                  <a:pt x="520" y="1014"/>
                </a:cubicBezTo>
                <a:cubicBezTo>
                  <a:pt x="521" y="1011"/>
                  <a:pt x="526" y="1006"/>
                  <a:pt x="523" y="1005"/>
                </a:cubicBezTo>
                <a:cubicBezTo>
                  <a:pt x="520" y="1003"/>
                  <a:pt x="518" y="1010"/>
                  <a:pt x="514" y="1011"/>
                </a:cubicBezTo>
                <a:cubicBezTo>
                  <a:pt x="509" y="1012"/>
                  <a:pt x="499" y="1004"/>
                  <a:pt x="496" y="1002"/>
                </a:cubicBezTo>
                <a:cubicBezTo>
                  <a:pt x="478" y="967"/>
                  <a:pt x="471" y="914"/>
                  <a:pt x="436" y="891"/>
                </a:cubicBezTo>
                <a:cubicBezTo>
                  <a:pt x="432" y="878"/>
                  <a:pt x="425" y="865"/>
                  <a:pt x="415" y="855"/>
                </a:cubicBezTo>
                <a:cubicBezTo>
                  <a:pt x="417" y="852"/>
                  <a:pt x="418" y="849"/>
                  <a:pt x="421" y="846"/>
                </a:cubicBezTo>
                <a:cubicBezTo>
                  <a:pt x="424" y="843"/>
                  <a:pt x="428" y="843"/>
                  <a:pt x="430" y="840"/>
                </a:cubicBezTo>
                <a:cubicBezTo>
                  <a:pt x="435" y="835"/>
                  <a:pt x="442" y="822"/>
                  <a:pt x="442" y="822"/>
                </a:cubicBezTo>
                <a:cubicBezTo>
                  <a:pt x="446" y="801"/>
                  <a:pt x="442" y="789"/>
                  <a:pt x="427" y="774"/>
                </a:cubicBezTo>
                <a:cubicBezTo>
                  <a:pt x="422" y="745"/>
                  <a:pt x="418" y="755"/>
                  <a:pt x="397" y="741"/>
                </a:cubicBezTo>
                <a:cubicBezTo>
                  <a:pt x="386" y="724"/>
                  <a:pt x="366" y="709"/>
                  <a:pt x="346" y="702"/>
                </a:cubicBezTo>
                <a:cubicBezTo>
                  <a:pt x="328" y="696"/>
                  <a:pt x="310" y="712"/>
                  <a:pt x="295" y="720"/>
                </a:cubicBezTo>
                <a:cubicBezTo>
                  <a:pt x="280" y="728"/>
                  <a:pt x="264" y="746"/>
                  <a:pt x="253" y="747"/>
                </a:cubicBezTo>
                <a:cubicBezTo>
                  <a:pt x="243" y="740"/>
                  <a:pt x="237" y="733"/>
                  <a:pt x="226" y="729"/>
                </a:cubicBezTo>
                <a:cubicBezTo>
                  <a:pt x="196" y="733"/>
                  <a:pt x="210" y="729"/>
                  <a:pt x="184" y="738"/>
                </a:cubicBezTo>
                <a:cubicBezTo>
                  <a:pt x="178" y="740"/>
                  <a:pt x="166" y="744"/>
                  <a:pt x="166" y="744"/>
                </a:cubicBezTo>
                <a:cubicBezTo>
                  <a:pt x="151" y="739"/>
                  <a:pt x="146" y="727"/>
                  <a:pt x="133" y="723"/>
                </a:cubicBezTo>
                <a:cubicBezTo>
                  <a:pt x="118" y="708"/>
                  <a:pt x="106" y="696"/>
                  <a:pt x="94" y="678"/>
                </a:cubicBezTo>
                <a:cubicBezTo>
                  <a:pt x="82" y="659"/>
                  <a:pt x="87" y="631"/>
                  <a:pt x="67" y="618"/>
                </a:cubicBezTo>
                <a:cubicBezTo>
                  <a:pt x="57" y="603"/>
                  <a:pt x="40" y="595"/>
                  <a:pt x="25" y="585"/>
                </a:cubicBezTo>
                <a:cubicBezTo>
                  <a:pt x="15" y="570"/>
                  <a:pt x="0" y="561"/>
                  <a:pt x="25" y="555"/>
                </a:cubicBezTo>
                <a:cubicBezTo>
                  <a:pt x="24" y="545"/>
                  <a:pt x="18" y="535"/>
                  <a:pt x="19" y="525"/>
                </a:cubicBezTo>
                <a:cubicBezTo>
                  <a:pt x="21" y="504"/>
                  <a:pt x="34" y="484"/>
                  <a:pt x="46" y="468"/>
                </a:cubicBezTo>
                <a:cubicBezTo>
                  <a:pt x="41" y="454"/>
                  <a:pt x="30" y="446"/>
                  <a:pt x="25" y="432"/>
                </a:cubicBezTo>
                <a:cubicBezTo>
                  <a:pt x="29" y="417"/>
                  <a:pt x="27" y="405"/>
                  <a:pt x="22" y="390"/>
                </a:cubicBezTo>
                <a:cubicBezTo>
                  <a:pt x="26" y="366"/>
                  <a:pt x="31" y="330"/>
                  <a:pt x="58" y="321"/>
                </a:cubicBezTo>
                <a:cubicBezTo>
                  <a:pt x="65" y="300"/>
                  <a:pt x="69" y="279"/>
                  <a:pt x="76" y="258"/>
                </a:cubicBezTo>
                <a:cubicBezTo>
                  <a:pt x="77" y="255"/>
                  <a:pt x="116" y="225"/>
                  <a:pt x="121" y="222"/>
                </a:cubicBezTo>
                <a:cubicBezTo>
                  <a:pt x="126" y="208"/>
                  <a:pt x="137" y="200"/>
                  <a:pt x="142" y="186"/>
                </a:cubicBezTo>
                <a:cubicBezTo>
                  <a:pt x="137" y="170"/>
                  <a:pt x="150" y="120"/>
                  <a:pt x="169" y="114"/>
                </a:cubicBezTo>
                <a:cubicBezTo>
                  <a:pt x="174" y="98"/>
                  <a:pt x="179" y="81"/>
                  <a:pt x="193" y="72"/>
                </a:cubicBezTo>
                <a:cubicBezTo>
                  <a:pt x="197" y="59"/>
                  <a:pt x="202" y="46"/>
                  <a:pt x="205" y="33"/>
                </a:cubicBezTo>
                <a:cubicBezTo>
                  <a:pt x="212" y="34"/>
                  <a:pt x="235" y="53"/>
                  <a:pt x="247" y="60"/>
                </a:cubicBezTo>
                <a:cubicBezTo>
                  <a:pt x="260" y="60"/>
                  <a:pt x="267" y="52"/>
                  <a:pt x="280" y="51"/>
                </a:cubicBezTo>
                <a:cubicBezTo>
                  <a:pt x="304" y="35"/>
                  <a:pt x="316" y="7"/>
                  <a:pt x="343" y="9"/>
                </a:cubicBezTo>
                <a:cubicBezTo>
                  <a:pt x="366" y="6"/>
                  <a:pt x="388" y="14"/>
                  <a:pt x="406" y="6"/>
                </a:cubicBezTo>
                <a:cubicBezTo>
                  <a:pt x="415" y="2"/>
                  <a:pt x="454" y="0"/>
                  <a:pt x="454" y="0"/>
                </a:cubicBezTo>
                <a:cubicBezTo>
                  <a:pt x="460" y="6"/>
                  <a:pt x="480" y="31"/>
                  <a:pt x="484" y="42"/>
                </a:cubicBezTo>
                <a:cubicBezTo>
                  <a:pt x="488" y="53"/>
                  <a:pt x="479" y="61"/>
                  <a:pt x="478" y="66"/>
                </a:cubicBezTo>
                <a:cubicBezTo>
                  <a:pt x="481" y="67"/>
                  <a:pt x="478" y="74"/>
                  <a:pt x="475" y="75"/>
                </a:cubicBezTo>
                <a:cubicBezTo>
                  <a:pt x="469" y="78"/>
                  <a:pt x="461" y="77"/>
                  <a:pt x="454" y="78"/>
                </a:cubicBezTo>
                <a:cubicBezTo>
                  <a:pt x="457" y="95"/>
                  <a:pt x="459" y="97"/>
                  <a:pt x="475" y="102"/>
                </a:cubicBezTo>
                <a:cubicBezTo>
                  <a:pt x="488" y="121"/>
                  <a:pt x="508" y="117"/>
                  <a:pt x="526" y="129"/>
                </a:cubicBezTo>
                <a:cubicBezTo>
                  <a:pt x="530" y="141"/>
                  <a:pt x="534" y="146"/>
                  <a:pt x="544" y="153"/>
                </a:cubicBezTo>
                <a:cubicBezTo>
                  <a:pt x="561" y="178"/>
                  <a:pt x="559" y="173"/>
                  <a:pt x="592" y="177"/>
                </a:cubicBezTo>
                <a:cubicBezTo>
                  <a:pt x="602" y="208"/>
                  <a:pt x="592" y="192"/>
                  <a:pt x="610" y="180"/>
                </a:cubicBezTo>
                <a:cubicBezTo>
                  <a:pt x="612" y="161"/>
                  <a:pt x="608" y="125"/>
                  <a:pt x="625" y="114"/>
                </a:cubicBezTo>
                <a:cubicBezTo>
                  <a:pt x="652" y="121"/>
                  <a:pt x="683" y="139"/>
                  <a:pt x="709" y="150"/>
                </a:cubicBezTo>
                <a:cubicBezTo>
                  <a:pt x="730" y="158"/>
                  <a:pt x="719" y="154"/>
                  <a:pt x="742" y="162"/>
                </a:cubicBezTo>
                <a:cubicBezTo>
                  <a:pt x="748" y="164"/>
                  <a:pt x="760" y="168"/>
                  <a:pt x="760" y="168"/>
                </a:cubicBezTo>
                <a:cubicBezTo>
                  <a:pt x="773" y="160"/>
                  <a:pt x="776" y="150"/>
                  <a:pt x="790" y="159"/>
                </a:cubicBezTo>
                <a:cubicBezTo>
                  <a:pt x="775" y="181"/>
                  <a:pt x="792" y="185"/>
                  <a:pt x="811" y="189"/>
                </a:cubicBezTo>
                <a:cubicBezTo>
                  <a:pt x="833" y="203"/>
                  <a:pt x="812" y="240"/>
                  <a:pt x="838" y="249"/>
                </a:cubicBezTo>
                <a:cubicBezTo>
                  <a:pt x="849" y="265"/>
                  <a:pt x="853" y="276"/>
                  <a:pt x="859" y="294"/>
                </a:cubicBezTo>
                <a:cubicBezTo>
                  <a:pt x="861" y="300"/>
                  <a:pt x="865" y="312"/>
                  <a:pt x="865" y="312"/>
                </a:cubicBezTo>
                <a:cubicBezTo>
                  <a:pt x="867" y="335"/>
                  <a:pt x="865" y="364"/>
                  <a:pt x="886" y="378"/>
                </a:cubicBezTo>
                <a:cubicBezTo>
                  <a:pt x="896" y="409"/>
                  <a:pt x="918" y="434"/>
                  <a:pt x="928" y="465"/>
                </a:cubicBezTo>
                <a:cubicBezTo>
                  <a:pt x="922" y="494"/>
                  <a:pt x="923" y="511"/>
                  <a:pt x="949" y="528"/>
                </a:cubicBezTo>
                <a:cubicBezTo>
                  <a:pt x="953" y="534"/>
                  <a:pt x="960" y="540"/>
                  <a:pt x="964" y="546"/>
                </a:cubicBezTo>
                <a:cubicBezTo>
                  <a:pt x="966" y="549"/>
                  <a:pt x="964" y="553"/>
                  <a:pt x="967" y="555"/>
                </a:cubicBezTo>
                <a:cubicBezTo>
                  <a:pt x="972" y="559"/>
                  <a:pt x="985" y="561"/>
                  <a:pt x="985" y="561"/>
                </a:cubicBezTo>
                <a:cubicBezTo>
                  <a:pt x="993" y="573"/>
                  <a:pt x="989" y="578"/>
                  <a:pt x="985" y="591"/>
                </a:cubicBezTo>
                <a:cubicBezTo>
                  <a:pt x="991" y="627"/>
                  <a:pt x="999" y="605"/>
                  <a:pt x="1030" y="615"/>
                </a:cubicBezTo>
                <a:cubicBezTo>
                  <a:pt x="1056" y="597"/>
                  <a:pt x="1056" y="600"/>
                  <a:pt x="1093" y="597"/>
                </a:cubicBezTo>
                <a:cubicBezTo>
                  <a:pt x="1087" y="579"/>
                  <a:pt x="1104" y="586"/>
                  <a:pt x="1117" y="582"/>
                </a:cubicBezTo>
                <a:cubicBezTo>
                  <a:pt x="1128" y="598"/>
                  <a:pt x="1126" y="610"/>
                  <a:pt x="1117" y="627"/>
                </a:cubicBezTo>
                <a:cubicBezTo>
                  <a:pt x="1113" y="633"/>
                  <a:pt x="1105" y="645"/>
                  <a:pt x="1105" y="645"/>
                </a:cubicBezTo>
                <a:cubicBezTo>
                  <a:pt x="1110" y="668"/>
                  <a:pt x="1102" y="656"/>
                  <a:pt x="1093" y="675"/>
                </a:cubicBezTo>
                <a:cubicBezTo>
                  <a:pt x="1097" y="691"/>
                  <a:pt x="1103" y="705"/>
                  <a:pt x="1093" y="720"/>
                </a:cubicBezTo>
                <a:cubicBezTo>
                  <a:pt x="1096" y="729"/>
                  <a:pt x="1097" y="741"/>
                  <a:pt x="1087" y="747"/>
                </a:cubicBezTo>
                <a:cubicBezTo>
                  <a:pt x="1082" y="750"/>
                  <a:pt x="1075" y="751"/>
                  <a:pt x="1069" y="753"/>
                </a:cubicBezTo>
                <a:cubicBezTo>
                  <a:pt x="1066" y="754"/>
                  <a:pt x="1060" y="756"/>
                  <a:pt x="1060" y="756"/>
                </a:cubicBezTo>
                <a:cubicBezTo>
                  <a:pt x="1053" y="769"/>
                  <a:pt x="1048" y="784"/>
                  <a:pt x="1036" y="792"/>
                </a:cubicBezTo>
                <a:cubicBezTo>
                  <a:pt x="1024" y="810"/>
                  <a:pt x="1015" y="821"/>
                  <a:pt x="994" y="828"/>
                </a:cubicBezTo>
                <a:cubicBezTo>
                  <a:pt x="991" y="831"/>
                  <a:pt x="989" y="835"/>
                  <a:pt x="985" y="837"/>
                </a:cubicBezTo>
                <a:cubicBezTo>
                  <a:pt x="982" y="839"/>
                  <a:pt x="978" y="838"/>
                  <a:pt x="976" y="840"/>
                </a:cubicBezTo>
                <a:cubicBezTo>
                  <a:pt x="965" y="849"/>
                  <a:pt x="954" y="870"/>
                  <a:pt x="946" y="882"/>
                </a:cubicBezTo>
                <a:cubicBezTo>
                  <a:pt x="944" y="885"/>
                  <a:pt x="941" y="888"/>
                  <a:pt x="940" y="891"/>
                </a:cubicBezTo>
                <a:cubicBezTo>
                  <a:pt x="939" y="894"/>
                  <a:pt x="939" y="897"/>
                  <a:pt x="937" y="900"/>
                </a:cubicBezTo>
                <a:cubicBezTo>
                  <a:pt x="933" y="906"/>
                  <a:pt x="925" y="918"/>
                  <a:pt x="925" y="918"/>
                </a:cubicBezTo>
                <a:cubicBezTo>
                  <a:pt x="919" y="947"/>
                  <a:pt x="918" y="976"/>
                  <a:pt x="928" y="1005"/>
                </a:cubicBezTo>
                <a:cubicBezTo>
                  <a:pt x="929" y="1019"/>
                  <a:pt x="927" y="1033"/>
                  <a:pt x="931" y="1047"/>
                </a:cubicBezTo>
                <a:cubicBezTo>
                  <a:pt x="932" y="1050"/>
                  <a:pt x="938" y="1048"/>
                  <a:pt x="940" y="1050"/>
                </a:cubicBezTo>
                <a:cubicBezTo>
                  <a:pt x="945" y="1054"/>
                  <a:pt x="947" y="1062"/>
                  <a:pt x="949" y="1068"/>
                </a:cubicBezTo>
                <a:cubicBezTo>
                  <a:pt x="942" y="1079"/>
                  <a:pt x="942" y="1085"/>
                  <a:pt x="931" y="1092"/>
                </a:cubicBezTo>
                <a:cubicBezTo>
                  <a:pt x="947" y="1115"/>
                  <a:pt x="936" y="1146"/>
                  <a:pt x="952" y="1170"/>
                </a:cubicBezTo>
                <a:cubicBezTo>
                  <a:pt x="940" y="1174"/>
                  <a:pt x="934" y="1179"/>
                  <a:pt x="925" y="1188"/>
                </a:cubicBezTo>
                <a:cubicBezTo>
                  <a:pt x="917" y="1212"/>
                  <a:pt x="902" y="1221"/>
                  <a:pt x="880" y="1236"/>
                </a:cubicBezTo>
                <a:cubicBezTo>
                  <a:pt x="869" y="1243"/>
                  <a:pt x="850" y="1263"/>
                  <a:pt x="850" y="1263"/>
                </a:cubicBezTo>
                <a:cubicBezTo>
                  <a:pt x="845" y="1279"/>
                  <a:pt x="856" y="1299"/>
                  <a:pt x="868" y="1311"/>
                </a:cubicBezTo>
                <a:cubicBezTo>
                  <a:pt x="872" y="1324"/>
                  <a:pt x="857" y="1369"/>
                  <a:pt x="847" y="1380"/>
                </a:cubicBezTo>
                <a:cubicBezTo>
                  <a:pt x="842" y="1386"/>
                  <a:pt x="833" y="1388"/>
                  <a:pt x="826" y="1392"/>
                </a:cubicBezTo>
                <a:cubicBezTo>
                  <a:pt x="812" y="1413"/>
                  <a:pt x="812" y="1417"/>
                  <a:pt x="817" y="1401"/>
                </a:cubicBezTo>
                <a:cubicBezTo>
                  <a:pt x="823" y="1410"/>
                  <a:pt x="826" y="1409"/>
                  <a:pt x="820" y="1419"/>
                </a:cubicBezTo>
                <a:cubicBezTo>
                  <a:pt x="816" y="1425"/>
                  <a:pt x="808" y="1437"/>
                  <a:pt x="808" y="1437"/>
                </a:cubicBezTo>
                <a:cubicBezTo>
                  <a:pt x="805" y="1466"/>
                  <a:pt x="808" y="1479"/>
                  <a:pt x="781" y="1488"/>
                </a:cubicBezTo>
                <a:cubicBezTo>
                  <a:pt x="774" y="1510"/>
                  <a:pt x="771" y="1531"/>
                  <a:pt x="748" y="1539"/>
                </a:cubicBezTo>
                <a:cubicBezTo>
                  <a:pt x="745" y="1558"/>
                  <a:pt x="729" y="1592"/>
                  <a:pt x="709" y="1599"/>
                </a:cubicBezTo>
                <a:cubicBezTo>
                  <a:pt x="689" y="1589"/>
                  <a:pt x="687" y="1600"/>
                  <a:pt x="670" y="1611"/>
                </a:cubicBezTo>
                <a:cubicBezTo>
                  <a:pt x="660" y="1608"/>
                  <a:pt x="643" y="1596"/>
                  <a:pt x="643" y="1596"/>
                </a:cubicBezTo>
                <a:cubicBezTo>
                  <a:pt x="633" y="1611"/>
                  <a:pt x="632" y="1615"/>
                  <a:pt x="613" y="1611"/>
                </a:cubicBezTo>
                <a:cubicBezTo>
                  <a:pt x="607" y="1612"/>
                  <a:pt x="599" y="1610"/>
                  <a:pt x="595" y="1614"/>
                </a:cubicBezTo>
                <a:cubicBezTo>
                  <a:pt x="592" y="1617"/>
                  <a:pt x="600" y="1619"/>
                  <a:pt x="604" y="1620"/>
                </a:cubicBezTo>
                <a:cubicBezTo>
                  <a:pt x="607" y="1621"/>
                  <a:pt x="610" y="1617"/>
                  <a:pt x="613" y="1617"/>
                </a:cubicBezTo>
                <a:cubicBezTo>
                  <a:pt x="614" y="1617"/>
                  <a:pt x="611" y="1619"/>
                  <a:pt x="610" y="1620"/>
                </a:cubicBezTo>
                <a:close/>
              </a:path>
            </a:pathLst>
          </a:custGeom>
          <a:solidFill>
            <a:srgbClr val="006600"/>
          </a:solidFill>
          <a:ln w="2857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8374" name="Group 70">
            <a:extLst>
              <a:ext uri="{FF2B5EF4-FFF2-40B4-BE49-F238E27FC236}">
                <a16:creationId xmlns:a16="http://schemas.microsoft.com/office/drawing/2014/main" id="{6228E0B2-FF2F-43CB-91B0-324E1AE66A0C}"/>
              </a:ext>
            </a:extLst>
          </p:cNvPr>
          <p:cNvGrpSpPr>
            <a:grpSpLocks/>
          </p:cNvGrpSpPr>
          <p:nvPr/>
        </p:nvGrpSpPr>
        <p:grpSpPr bwMode="auto">
          <a:xfrm>
            <a:off x="0" y="1943100"/>
            <a:ext cx="9144000" cy="990600"/>
            <a:chOff x="0" y="1224"/>
            <a:chExt cx="5760" cy="482"/>
          </a:xfrm>
        </p:grpSpPr>
        <p:sp>
          <p:nvSpPr>
            <p:cNvPr id="98360" name="Rectangle 56">
              <a:extLst>
                <a:ext uri="{FF2B5EF4-FFF2-40B4-BE49-F238E27FC236}">
                  <a16:creationId xmlns:a16="http://schemas.microsoft.com/office/drawing/2014/main" id="{A18F93DB-C1D4-4107-B561-2736EDA625F0}"/>
                </a:ext>
              </a:extLst>
            </p:cNvPr>
            <p:cNvSpPr>
              <a:spLocks noChangeArrowheads="1"/>
            </p:cNvSpPr>
            <p:nvPr/>
          </p:nvSpPr>
          <p:spPr bwMode="auto">
            <a:xfrm>
              <a:off x="0" y="1224"/>
              <a:ext cx="5760" cy="482"/>
            </a:xfrm>
            <a:prstGeom prst="rect">
              <a:avLst/>
            </a:prstGeom>
            <a:solidFill>
              <a:srgbClr val="FFFF00">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GB"/>
            </a:p>
          </p:txBody>
        </p:sp>
        <p:sp>
          <p:nvSpPr>
            <p:cNvPr id="98345" name="Text Box 41">
              <a:extLst>
                <a:ext uri="{FF2B5EF4-FFF2-40B4-BE49-F238E27FC236}">
                  <a16:creationId xmlns:a16="http://schemas.microsoft.com/office/drawing/2014/main" id="{9A815BC5-DFE2-4768-9C10-3DDDE98D977E}"/>
                </a:ext>
              </a:extLst>
            </p:cNvPr>
            <p:cNvSpPr txBox="1">
              <a:spLocks noChangeArrowheads="1"/>
            </p:cNvSpPr>
            <p:nvPr/>
          </p:nvSpPr>
          <p:spPr bwMode="auto">
            <a:xfrm>
              <a:off x="0" y="1281"/>
              <a:ext cx="5528" cy="312"/>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49263" indent="-449263" algn="l">
                <a:defRPr>
                  <a:solidFill>
                    <a:schemeClr val="tx1"/>
                  </a:solidFill>
                  <a:latin typeface="Arial" panose="020B0604020202020204" pitchFamily="34" charset="0"/>
                </a:defRPr>
              </a:lvl1pPr>
              <a:lvl2pPr marL="803275" algn="l">
                <a:defRPr>
                  <a:solidFill>
                    <a:schemeClr val="tx1"/>
                  </a:solidFill>
                  <a:latin typeface="Arial" panose="020B0604020202020204" pitchFamily="34" charset="0"/>
                </a:defRPr>
              </a:lvl2pPr>
              <a:lvl3pPr marL="982663"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rgbClr val="FF0000"/>
                </a:buClr>
                <a:buFont typeface="Wingdings" panose="05000000000000000000" pitchFamily="2" charset="2"/>
                <a:buChar char="("/>
              </a:pPr>
              <a:r>
                <a:rPr lang="en-GB" altLang="en-US" sz="3600" b="1">
                  <a:solidFill>
                    <a:srgbClr val="00FF00"/>
                  </a:solidFill>
                </a:rPr>
                <a:t>A Short History of Humans &amp; ICTs</a:t>
              </a:r>
            </a:p>
          </p:txBody>
        </p:sp>
      </p:grpSp>
      <p:sp>
        <p:nvSpPr>
          <p:cNvPr id="98372" name="Text Box 68">
            <a:extLst>
              <a:ext uri="{FF2B5EF4-FFF2-40B4-BE49-F238E27FC236}">
                <a16:creationId xmlns:a16="http://schemas.microsoft.com/office/drawing/2014/main" id="{BD7145BA-56CA-4CF7-AB3C-766928AD3151}"/>
              </a:ext>
            </a:extLst>
          </p:cNvPr>
          <p:cNvSpPr txBox="1">
            <a:spLocks noChangeArrowheads="1"/>
          </p:cNvSpPr>
          <p:nvPr/>
        </p:nvSpPr>
        <p:spPr bwMode="auto">
          <a:xfrm>
            <a:off x="1588" y="5768975"/>
            <a:ext cx="91424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6000" b="1">
                <a:solidFill>
                  <a:schemeClr val="bg1"/>
                </a:solidFill>
                <a:effectLst>
                  <a:outerShdw blurRad="38100" dist="38100" dir="2700000" algn="tl">
                    <a:srgbClr val="C0C0C0"/>
                  </a:outerShdw>
                </a:effectLst>
              </a:rPr>
              <a:t>A Close Look at Africa</a:t>
            </a:r>
          </a:p>
        </p:txBody>
      </p:sp>
      <p:grpSp>
        <p:nvGrpSpPr>
          <p:cNvPr id="98375" name="Group 71">
            <a:extLst>
              <a:ext uri="{FF2B5EF4-FFF2-40B4-BE49-F238E27FC236}">
                <a16:creationId xmlns:a16="http://schemas.microsoft.com/office/drawing/2014/main" id="{FD1FEE9B-64CA-4DAC-9D52-C406EABCED3F}"/>
              </a:ext>
            </a:extLst>
          </p:cNvPr>
          <p:cNvGrpSpPr>
            <a:grpSpLocks/>
          </p:cNvGrpSpPr>
          <p:nvPr/>
        </p:nvGrpSpPr>
        <p:grpSpPr bwMode="auto">
          <a:xfrm>
            <a:off x="0" y="2933700"/>
            <a:ext cx="9144000" cy="900113"/>
            <a:chOff x="0" y="1224"/>
            <a:chExt cx="5760" cy="482"/>
          </a:xfrm>
        </p:grpSpPr>
        <p:sp>
          <p:nvSpPr>
            <p:cNvPr id="98376" name="Rectangle 72">
              <a:extLst>
                <a:ext uri="{FF2B5EF4-FFF2-40B4-BE49-F238E27FC236}">
                  <a16:creationId xmlns:a16="http://schemas.microsoft.com/office/drawing/2014/main" id="{CDB53ADD-8735-421B-9DC5-FB4B394C2EC4}"/>
                </a:ext>
              </a:extLst>
            </p:cNvPr>
            <p:cNvSpPr>
              <a:spLocks noChangeArrowheads="1"/>
            </p:cNvSpPr>
            <p:nvPr/>
          </p:nvSpPr>
          <p:spPr bwMode="auto">
            <a:xfrm>
              <a:off x="0" y="1224"/>
              <a:ext cx="5760" cy="482"/>
            </a:xfrm>
            <a:prstGeom prst="rect">
              <a:avLst/>
            </a:prstGeom>
            <a:solidFill>
              <a:srgbClr val="FFFF00">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GB"/>
            </a:p>
          </p:txBody>
        </p:sp>
        <p:sp>
          <p:nvSpPr>
            <p:cNvPr id="98377" name="Text Box 73">
              <a:extLst>
                <a:ext uri="{FF2B5EF4-FFF2-40B4-BE49-F238E27FC236}">
                  <a16:creationId xmlns:a16="http://schemas.microsoft.com/office/drawing/2014/main" id="{531793C7-C617-450B-AC8E-18B65A313815}"/>
                </a:ext>
              </a:extLst>
            </p:cNvPr>
            <p:cNvSpPr txBox="1">
              <a:spLocks noChangeArrowheads="1"/>
            </p:cNvSpPr>
            <p:nvPr/>
          </p:nvSpPr>
          <p:spPr bwMode="auto">
            <a:xfrm>
              <a:off x="0" y="1281"/>
              <a:ext cx="5528" cy="34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49263" indent="-449263" algn="l">
                <a:defRPr>
                  <a:solidFill>
                    <a:schemeClr val="tx1"/>
                  </a:solidFill>
                  <a:latin typeface="Arial" panose="020B0604020202020204" pitchFamily="34" charset="0"/>
                </a:defRPr>
              </a:lvl1pPr>
              <a:lvl2pPr marL="803275" algn="l">
                <a:defRPr>
                  <a:solidFill>
                    <a:schemeClr val="tx1"/>
                  </a:solidFill>
                  <a:latin typeface="Arial" panose="020B0604020202020204" pitchFamily="34" charset="0"/>
                </a:defRPr>
              </a:lvl2pPr>
              <a:lvl3pPr marL="982663"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rgbClr val="FF0000"/>
                </a:buClr>
                <a:buFont typeface="Wingdings" panose="05000000000000000000" pitchFamily="2" charset="2"/>
                <a:buChar char="("/>
              </a:pPr>
              <a:r>
                <a:rPr lang="en-GB" altLang="en-US" sz="3600" b="1">
                  <a:solidFill>
                    <a:srgbClr val="00FF00"/>
                  </a:solidFill>
                </a:rPr>
                <a:t>Africa’s ICT Performance</a:t>
              </a:r>
            </a:p>
          </p:txBody>
        </p:sp>
      </p:grpSp>
      <p:grpSp>
        <p:nvGrpSpPr>
          <p:cNvPr id="98378" name="Group 74">
            <a:extLst>
              <a:ext uri="{FF2B5EF4-FFF2-40B4-BE49-F238E27FC236}">
                <a16:creationId xmlns:a16="http://schemas.microsoft.com/office/drawing/2014/main" id="{8AE0F920-3E26-44C6-8C94-DC8498EC8429}"/>
              </a:ext>
            </a:extLst>
          </p:cNvPr>
          <p:cNvGrpSpPr>
            <a:grpSpLocks/>
          </p:cNvGrpSpPr>
          <p:nvPr/>
        </p:nvGrpSpPr>
        <p:grpSpPr bwMode="auto">
          <a:xfrm>
            <a:off x="0" y="3833813"/>
            <a:ext cx="9144000" cy="900112"/>
            <a:chOff x="0" y="1224"/>
            <a:chExt cx="5760" cy="482"/>
          </a:xfrm>
        </p:grpSpPr>
        <p:sp>
          <p:nvSpPr>
            <p:cNvPr id="98379" name="Rectangle 75">
              <a:extLst>
                <a:ext uri="{FF2B5EF4-FFF2-40B4-BE49-F238E27FC236}">
                  <a16:creationId xmlns:a16="http://schemas.microsoft.com/office/drawing/2014/main" id="{40BAB21C-560B-4CE8-968C-5ED5023569B6}"/>
                </a:ext>
              </a:extLst>
            </p:cNvPr>
            <p:cNvSpPr>
              <a:spLocks noChangeArrowheads="1"/>
            </p:cNvSpPr>
            <p:nvPr/>
          </p:nvSpPr>
          <p:spPr bwMode="auto">
            <a:xfrm>
              <a:off x="0" y="1224"/>
              <a:ext cx="5760" cy="482"/>
            </a:xfrm>
            <a:prstGeom prst="rect">
              <a:avLst/>
            </a:prstGeom>
            <a:solidFill>
              <a:srgbClr val="FFFF00">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GB"/>
            </a:p>
          </p:txBody>
        </p:sp>
        <p:sp>
          <p:nvSpPr>
            <p:cNvPr id="98380" name="Text Box 76">
              <a:extLst>
                <a:ext uri="{FF2B5EF4-FFF2-40B4-BE49-F238E27FC236}">
                  <a16:creationId xmlns:a16="http://schemas.microsoft.com/office/drawing/2014/main" id="{0BB6FA45-06DD-400F-BA1A-873B4861E7CC}"/>
                </a:ext>
              </a:extLst>
            </p:cNvPr>
            <p:cNvSpPr txBox="1">
              <a:spLocks noChangeArrowheads="1"/>
            </p:cNvSpPr>
            <p:nvPr/>
          </p:nvSpPr>
          <p:spPr bwMode="auto">
            <a:xfrm>
              <a:off x="0" y="1281"/>
              <a:ext cx="5528" cy="34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49263" indent="-449263" algn="l">
                <a:defRPr>
                  <a:solidFill>
                    <a:schemeClr val="tx1"/>
                  </a:solidFill>
                  <a:latin typeface="Arial" panose="020B0604020202020204" pitchFamily="34" charset="0"/>
                </a:defRPr>
              </a:lvl1pPr>
              <a:lvl2pPr marL="803275" algn="l">
                <a:defRPr>
                  <a:solidFill>
                    <a:schemeClr val="tx1"/>
                  </a:solidFill>
                  <a:latin typeface="Arial" panose="020B0604020202020204" pitchFamily="34" charset="0"/>
                </a:defRPr>
              </a:lvl2pPr>
              <a:lvl3pPr marL="982663"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rgbClr val="FF0000"/>
                </a:buClr>
                <a:buFont typeface="Wingdings" panose="05000000000000000000" pitchFamily="2" charset="2"/>
                <a:buChar char="("/>
              </a:pPr>
              <a:r>
                <a:rPr lang="en-GB" altLang="en-US" sz="3600" b="1">
                  <a:solidFill>
                    <a:srgbClr val="00FF00"/>
                  </a:solidFill>
                </a:rPr>
                <a:t>Consequences and Case Studies</a:t>
              </a:r>
            </a:p>
          </p:txBody>
        </p:sp>
      </p:grpSp>
      <p:grpSp>
        <p:nvGrpSpPr>
          <p:cNvPr id="98381" name="Group 77">
            <a:extLst>
              <a:ext uri="{FF2B5EF4-FFF2-40B4-BE49-F238E27FC236}">
                <a16:creationId xmlns:a16="http://schemas.microsoft.com/office/drawing/2014/main" id="{1B373CBC-DE39-4334-84C3-5730870A9C98}"/>
              </a:ext>
            </a:extLst>
          </p:cNvPr>
          <p:cNvGrpSpPr>
            <a:grpSpLocks/>
          </p:cNvGrpSpPr>
          <p:nvPr/>
        </p:nvGrpSpPr>
        <p:grpSpPr bwMode="auto">
          <a:xfrm>
            <a:off x="0" y="4733925"/>
            <a:ext cx="9144000" cy="944563"/>
            <a:chOff x="0" y="1224"/>
            <a:chExt cx="5760" cy="482"/>
          </a:xfrm>
        </p:grpSpPr>
        <p:sp>
          <p:nvSpPr>
            <p:cNvPr id="98382" name="Rectangle 78">
              <a:extLst>
                <a:ext uri="{FF2B5EF4-FFF2-40B4-BE49-F238E27FC236}">
                  <a16:creationId xmlns:a16="http://schemas.microsoft.com/office/drawing/2014/main" id="{4E420153-B9B8-4314-9FEC-2822027A8C73}"/>
                </a:ext>
              </a:extLst>
            </p:cNvPr>
            <p:cNvSpPr>
              <a:spLocks noChangeArrowheads="1"/>
            </p:cNvSpPr>
            <p:nvPr/>
          </p:nvSpPr>
          <p:spPr bwMode="auto">
            <a:xfrm>
              <a:off x="0" y="1224"/>
              <a:ext cx="5760" cy="482"/>
            </a:xfrm>
            <a:prstGeom prst="rect">
              <a:avLst/>
            </a:prstGeom>
            <a:solidFill>
              <a:srgbClr val="FFFF00">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GB"/>
            </a:p>
          </p:txBody>
        </p:sp>
        <p:sp>
          <p:nvSpPr>
            <p:cNvPr id="98383" name="Text Box 79">
              <a:extLst>
                <a:ext uri="{FF2B5EF4-FFF2-40B4-BE49-F238E27FC236}">
                  <a16:creationId xmlns:a16="http://schemas.microsoft.com/office/drawing/2014/main" id="{B840ABA8-6D2D-4383-A214-9D6A8D400221}"/>
                </a:ext>
              </a:extLst>
            </p:cNvPr>
            <p:cNvSpPr txBox="1">
              <a:spLocks noChangeArrowheads="1"/>
            </p:cNvSpPr>
            <p:nvPr/>
          </p:nvSpPr>
          <p:spPr bwMode="auto">
            <a:xfrm>
              <a:off x="0" y="1281"/>
              <a:ext cx="5528" cy="327"/>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49263" indent="-449263" algn="l">
                <a:defRPr>
                  <a:solidFill>
                    <a:schemeClr val="tx1"/>
                  </a:solidFill>
                  <a:latin typeface="Arial" panose="020B0604020202020204" pitchFamily="34" charset="0"/>
                </a:defRPr>
              </a:lvl1pPr>
              <a:lvl2pPr marL="803275" algn="l">
                <a:defRPr>
                  <a:solidFill>
                    <a:schemeClr val="tx1"/>
                  </a:solidFill>
                  <a:latin typeface="Arial" panose="020B0604020202020204" pitchFamily="34" charset="0"/>
                </a:defRPr>
              </a:lvl2pPr>
              <a:lvl3pPr marL="982663"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Clr>
                  <a:srgbClr val="FF0000"/>
                </a:buClr>
                <a:buFont typeface="Wingdings" panose="05000000000000000000" pitchFamily="2" charset="2"/>
                <a:buChar char="("/>
              </a:pPr>
              <a:r>
                <a:rPr lang="en-GB" altLang="en-US" sz="3600" b="1">
                  <a:solidFill>
                    <a:srgbClr val="00FF00"/>
                  </a:solidFill>
                </a:rPr>
                <a:t>The Way Forward</a:t>
              </a:r>
            </a:p>
          </p:txBody>
        </p:sp>
      </p:grpSp>
      <p:sp>
        <p:nvSpPr>
          <p:cNvPr id="98385" name="WordArt 81">
            <a:extLst>
              <a:ext uri="{FF2B5EF4-FFF2-40B4-BE49-F238E27FC236}">
                <a16:creationId xmlns:a16="http://schemas.microsoft.com/office/drawing/2014/main" id="{799A8E6F-985A-46B2-8CD1-1AD0A5860369}"/>
              </a:ext>
            </a:extLst>
          </p:cNvPr>
          <p:cNvSpPr>
            <a:spLocks noChangeArrowheads="1" noChangeShapeType="1" noTextEdit="1"/>
          </p:cNvSpPr>
          <p:nvPr/>
        </p:nvSpPr>
        <p:spPr bwMode="auto">
          <a:xfrm>
            <a:off x="206375" y="501650"/>
            <a:ext cx="8569325" cy="6778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
              <a:lightRig rig="legacyNormal3" dir="t"/>
            </a:scene3d>
            <a:sp3d extrusionH="430200" prstMaterial="legacyMatte">
              <a:extrusionClr>
                <a:srgbClr val="939676"/>
              </a:extrusionClr>
              <a:contourClr>
                <a:srgbClr val="FFFFFF"/>
              </a:contourClr>
            </a:sp3d>
          </a:bodyPr>
          <a:lstStyle/>
          <a:p>
            <a:r>
              <a:rPr lang="en-GB" sz="3600" kern="10" spc="72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ICTs for Human Development</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7274" name="Picture 10">
            <a:extLst>
              <a:ext uri="{FF2B5EF4-FFF2-40B4-BE49-F238E27FC236}">
                <a16:creationId xmlns:a16="http://schemas.microsoft.com/office/drawing/2014/main" id="{859C3B0E-E188-42F7-A9EA-8AE519A7E280}"/>
              </a:ext>
            </a:extLst>
          </p:cNvPr>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19050" y="1162050"/>
            <a:ext cx="92297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7266" name="Rectangle 2">
            <a:extLst>
              <a:ext uri="{FF2B5EF4-FFF2-40B4-BE49-F238E27FC236}">
                <a16:creationId xmlns:a16="http://schemas.microsoft.com/office/drawing/2014/main" id="{FCFBBD68-F184-4C61-A98C-CD625DB5EBB4}"/>
              </a:ext>
            </a:extLst>
          </p:cNvPr>
          <p:cNvSpPr>
            <a:spLocks noChangeArrowheads="1"/>
          </p:cNvSpPr>
          <p:nvPr/>
        </p:nvSpPr>
        <p:spPr bwMode="auto">
          <a:xfrm>
            <a:off x="0" y="0"/>
            <a:ext cx="3627438" cy="1162050"/>
          </a:xfrm>
          <a:prstGeom prst="rect">
            <a:avLst/>
          </a:prstGeom>
          <a:solidFill>
            <a:srgbClr val="FF0000"/>
          </a:solidFill>
          <a:ln>
            <a:noFill/>
          </a:ln>
          <a:effectLst/>
          <a:extLs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7267" name="Rectangle 3">
            <a:extLst>
              <a:ext uri="{FF2B5EF4-FFF2-40B4-BE49-F238E27FC236}">
                <a16:creationId xmlns:a16="http://schemas.microsoft.com/office/drawing/2014/main" id="{E18C0DA3-FB74-4E54-8892-7FBB4DC99FD3}"/>
              </a:ext>
            </a:extLst>
          </p:cNvPr>
          <p:cNvSpPr>
            <a:spLocks noGrp="1" noChangeArrowheads="1"/>
          </p:cNvSpPr>
          <p:nvPr>
            <p:ph type="title"/>
          </p:nvPr>
        </p:nvSpPr>
        <p:spPr>
          <a:xfrm>
            <a:off x="115888" y="192088"/>
            <a:ext cx="9028112" cy="695325"/>
          </a:xfrm>
        </p:spPr>
        <p:txBody>
          <a:bodyPr/>
          <a:lstStyle/>
          <a:p>
            <a:pPr algn="l"/>
            <a:r>
              <a:rPr lang="en-GB" altLang="en-US" sz="4800" b="1">
                <a:solidFill>
                  <a:srgbClr val="FFFF00"/>
                </a:solidFill>
              </a:rPr>
              <a:t>Agriculture: </a:t>
            </a:r>
            <a:r>
              <a:rPr lang="en-GB" altLang="en-US" sz="2800" b="1">
                <a:solidFill>
                  <a:srgbClr val="FFFF00"/>
                </a:solidFill>
              </a:rPr>
              <a:t>A 21</a:t>
            </a:r>
            <a:r>
              <a:rPr lang="en-GB" altLang="en-US" sz="2800" b="1" baseline="30000">
                <a:solidFill>
                  <a:srgbClr val="FFFF00"/>
                </a:solidFill>
              </a:rPr>
              <a:t>st</a:t>
            </a:r>
            <a:r>
              <a:rPr lang="en-GB" altLang="en-US" sz="2800" b="1">
                <a:solidFill>
                  <a:srgbClr val="FFFF00"/>
                </a:solidFill>
              </a:rPr>
              <a:t> Century Challenge</a:t>
            </a:r>
          </a:p>
        </p:txBody>
      </p:sp>
      <p:sp>
        <p:nvSpPr>
          <p:cNvPr id="267269" name="Text Box 5">
            <a:extLst>
              <a:ext uri="{FF2B5EF4-FFF2-40B4-BE49-F238E27FC236}">
                <a16:creationId xmlns:a16="http://schemas.microsoft.com/office/drawing/2014/main" id="{89DE2C95-243C-428F-985C-AF549D4D219F}"/>
              </a:ext>
            </a:extLst>
          </p:cNvPr>
          <p:cNvSpPr txBox="1">
            <a:spLocks noChangeArrowheads="1"/>
          </p:cNvSpPr>
          <p:nvPr/>
        </p:nvSpPr>
        <p:spPr bwMode="auto">
          <a:xfrm>
            <a:off x="0" y="4419600"/>
            <a:ext cx="9144000" cy="214312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panose="020B0604020202020204" pitchFamily="34" charset="0"/>
              </a:defRPr>
            </a:lvl1pPr>
            <a:lvl2pPr marL="536575" indent="-274638" algn="l">
              <a:defRPr>
                <a:solidFill>
                  <a:schemeClr val="tx1"/>
                </a:solidFill>
                <a:latin typeface="Arial" panose="020B0604020202020204" pitchFamily="34" charset="0"/>
              </a:defRPr>
            </a:lvl2pPr>
            <a:lvl3pPr marL="1722438" indent="-457200" algn="l">
              <a:defRPr>
                <a:solidFill>
                  <a:schemeClr val="tx1"/>
                </a:solidFill>
                <a:latin typeface="Arial" panose="020B0604020202020204" pitchFamily="34" charset="0"/>
              </a:defRPr>
            </a:lvl3pPr>
            <a:lvl4pPr marL="2359025" indent="-457200" algn="l">
              <a:defRPr>
                <a:solidFill>
                  <a:schemeClr val="tx1"/>
                </a:solidFill>
                <a:latin typeface="Arial" panose="020B0604020202020204" pitchFamily="34" charset="0"/>
              </a:defRPr>
            </a:lvl4pPr>
            <a:lvl5pPr marL="2995613" indent="-457200" algn="l">
              <a:defRPr>
                <a:solidFill>
                  <a:schemeClr val="tx1"/>
                </a:solidFill>
                <a:latin typeface="Arial" panose="020B0604020202020204" pitchFamily="34" charset="0"/>
              </a:defRPr>
            </a:lvl5pPr>
            <a:lvl6pPr marL="3452813" indent="-457200" fontAlgn="base">
              <a:spcBef>
                <a:spcPct val="0"/>
              </a:spcBef>
              <a:spcAft>
                <a:spcPct val="0"/>
              </a:spcAft>
              <a:defRPr>
                <a:solidFill>
                  <a:schemeClr val="tx1"/>
                </a:solidFill>
                <a:latin typeface="Arial" panose="020B0604020202020204" pitchFamily="34" charset="0"/>
              </a:defRPr>
            </a:lvl6pPr>
            <a:lvl7pPr marL="3910013" indent="-457200" fontAlgn="base">
              <a:spcBef>
                <a:spcPct val="0"/>
              </a:spcBef>
              <a:spcAft>
                <a:spcPct val="0"/>
              </a:spcAft>
              <a:defRPr>
                <a:solidFill>
                  <a:schemeClr val="tx1"/>
                </a:solidFill>
                <a:latin typeface="Arial" panose="020B0604020202020204" pitchFamily="34" charset="0"/>
              </a:defRPr>
            </a:lvl7pPr>
            <a:lvl8pPr marL="4367213" indent="-457200" fontAlgn="base">
              <a:spcBef>
                <a:spcPct val="0"/>
              </a:spcBef>
              <a:spcAft>
                <a:spcPct val="0"/>
              </a:spcAft>
              <a:defRPr>
                <a:solidFill>
                  <a:schemeClr val="tx1"/>
                </a:solidFill>
                <a:latin typeface="Arial" panose="020B0604020202020204" pitchFamily="34" charset="0"/>
              </a:defRPr>
            </a:lvl8pPr>
            <a:lvl9pPr marL="4824413" indent="-457200" fontAlgn="base">
              <a:spcBef>
                <a:spcPct val="0"/>
              </a:spcBef>
              <a:spcAft>
                <a:spcPct val="0"/>
              </a:spcAft>
              <a:defRPr>
                <a:solidFill>
                  <a:schemeClr val="tx1"/>
                </a:solidFill>
                <a:latin typeface="Arial" panose="020B0604020202020204" pitchFamily="34" charset="0"/>
              </a:defRPr>
            </a:lvl9pPr>
          </a:lstStyle>
          <a:p>
            <a:pPr>
              <a:lnSpc>
                <a:spcPct val="95000"/>
              </a:lnSpc>
              <a:spcBef>
                <a:spcPct val="20000"/>
              </a:spcBef>
            </a:pPr>
            <a:r>
              <a:rPr lang="en-GB" altLang="en-US" b="1">
                <a:solidFill>
                  <a:srgbClr val="FFFF00"/>
                </a:solidFill>
                <a:effectLst>
                  <a:outerShdw blurRad="38100" dist="38100" dir="2700000" algn="tl">
                    <a:srgbClr val="000000"/>
                  </a:outerShdw>
                </a:effectLst>
                <a:latin typeface="Tahoma" panose="020B0604030504040204" pitchFamily="34" charset="0"/>
              </a:rPr>
              <a:t>Rising Urban Population Demands Vast Quantities of Food:</a:t>
            </a:r>
          </a:p>
          <a:p>
            <a:pPr lvl="1">
              <a:lnSpc>
                <a:spcPct val="95000"/>
              </a:lnSpc>
              <a:spcBef>
                <a:spcPct val="20000"/>
              </a:spcBef>
              <a:buClr>
                <a:srgbClr val="FF0000"/>
              </a:buClr>
              <a:buFont typeface="Wingdings" panose="05000000000000000000" pitchFamily="2" charset="2"/>
              <a:buChar char="Ø"/>
            </a:pPr>
            <a:r>
              <a:rPr lang="en-GB" altLang="en-US" sz="1600" b="1">
                <a:solidFill>
                  <a:srgbClr val="FF9900"/>
                </a:solidFill>
                <a:effectLst>
                  <a:outerShdw blurRad="38100" dist="38100" dir="2700000" algn="tl">
                    <a:srgbClr val="000000"/>
                  </a:outerShdw>
                </a:effectLst>
                <a:latin typeface="Tahoma" panose="020B0604030504040204" pitchFamily="34" charset="0"/>
              </a:rPr>
              <a:t>Supermarkets replace Grocers-Demand Delivery, Quantity, Quality Guarantees</a:t>
            </a:r>
          </a:p>
          <a:p>
            <a:pPr lvl="1">
              <a:lnSpc>
                <a:spcPct val="95000"/>
              </a:lnSpc>
              <a:spcBef>
                <a:spcPct val="20000"/>
              </a:spcBef>
              <a:buClr>
                <a:srgbClr val="FF0000"/>
              </a:buClr>
              <a:buFont typeface="Wingdings" panose="05000000000000000000" pitchFamily="2" charset="2"/>
              <a:buChar char="Ø"/>
            </a:pPr>
            <a:r>
              <a:rPr lang="en-GB" altLang="en-US" sz="1600" b="1">
                <a:solidFill>
                  <a:srgbClr val="FF9900"/>
                </a:solidFill>
                <a:effectLst>
                  <a:outerShdw blurRad="38100" dist="38100" dir="2700000" algn="tl">
                    <a:srgbClr val="000000"/>
                  </a:outerShdw>
                </a:effectLst>
                <a:latin typeface="Tahoma" panose="020B0604030504040204" pitchFamily="34" charset="0"/>
              </a:rPr>
              <a:t>1</a:t>
            </a:r>
            <a:r>
              <a:rPr lang="en-GB" altLang="en-US" sz="1600" b="1" baseline="30000">
                <a:solidFill>
                  <a:srgbClr val="FF9900"/>
                </a:solidFill>
                <a:effectLst>
                  <a:outerShdw blurRad="38100" dist="38100" dir="2700000" algn="tl">
                    <a:srgbClr val="000000"/>
                  </a:outerShdw>
                </a:effectLst>
                <a:latin typeface="Tahoma" panose="020B0604030504040204" pitchFamily="34" charset="0"/>
              </a:rPr>
              <a:t>st</a:t>
            </a:r>
            <a:r>
              <a:rPr lang="en-GB" altLang="en-US" sz="1600" b="1">
                <a:solidFill>
                  <a:srgbClr val="FF9900"/>
                </a:solidFill>
                <a:effectLst>
                  <a:outerShdw blurRad="38100" dist="38100" dir="2700000" algn="tl">
                    <a:srgbClr val="000000"/>
                  </a:outerShdw>
                </a:effectLst>
                <a:latin typeface="Tahoma" panose="020B0604030504040204" pitchFamily="34" charset="0"/>
              </a:rPr>
              <a:t> World Trade Policies &amp; Farm Subsidies render Rural Farmers Un-competitive</a:t>
            </a:r>
          </a:p>
          <a:p>
            <a:pPr lvl="1">
              <a:lnSpc>
                <a:spcPct val="95000"/>
              </a:lnSpc>
              <a:spcBef>
                <a:spcPct val="20000"/>
              </a:spcBef>
              <a:buClr>
                <a:srgbClr val="FF0000"/>
              </a:buClr>
              <a:buFont typeface="Wingdings" panose="05000000000000000000" pitchFamily="2" charset="2"/>
              <a:buChar char="Ø"/>
            </a:pPr>
            <a:r>
              <a:rPr lang="en-GB" altLang="en-US" sz="1600" b="1">
                <a:solidFill>
                  <a:srgbClr val="FF9900"/>
                </a:solidFill>
                <a:effectLst>
                  <a:outerShdw blurRad="38100" dist="38100" dir="2700000" algn="tl">
                    <a:srgbClr val="000000"/>
                  </a:outerShdw>
                </a:effectLst>
                <a:latin typeface="Tahoma" panose="020B0604030504040204" pitchFamily="34" charset="0"/>
              </a:rPr>
              <a:t>Rural Farmers Migrate to Cities, often Shanty Dwellings in African Capital Cities</a:t>
            </a:r>
          </a:p>
          <a:p>
            <a:pPr lvl="1">
              <a:lnSpc>
                <a:spcPct val="95000"/>
              </a:lnSpc>
              <a:spcBef>
                <a:spcPct val="20000"/>
              </a:spcBef>
              <a:buClr>
                <a:srgbClr val="FF0000"/>
              </a:buClr>
              <a:buFont typeface="Wingdings" panose="05000000000000000000" pitchFamily="2" charset="2"/>
              <a:buChar char="Ø"/>
            </a:pPr>
            <a:r>
              <a:rPr lang="en-GB" altLang="en-US" sz="1600" b="1">
                <a:solidFill>
                  <a:srgbClr val="FF9900"/>
                </a:solidFill>
                <a:effectLst>
                  <a:outerShdw blurRad="38100" dist="38100" dir="2700000" algn="tl">
                    <a:srgbClr val="000000"/>
                  </a:outerShdw>
                </a:effectLst>
                <a:latin typeface="Tahoma" panose="020B0604030504040204" pitchFamily="34" charset="0"/>
              </a:rPr>
              <a:t>Job Losses in Rural Areas, Few jobs for unskilled Workers in Urban Areas</a:t>
            </a:r>
          </a:p>
          <a:p>
            <a:pPr>
              <a:lnSpc>
                <a:spcPct val="95000"/>
              </a:lnSpc>
              <a:spcBef>
                <a:spcPct val="20000"/>
              </a:spcBef>
              <a:buClr>
                <a:srgbClr val="FF0000"/>
              </a:buClr>
              <a:buFont typeface="Wingdings" panose="05000000000000000000" pitchFamily="2" charset="2"/>
              <a:buNone/>
            </a:pPr>
            <a:r>
              <a:rPr lang="en-GB" altLang="en-US" b="1">
                <a:solidFill>
                  <a:srgbClr val="FFFF00"/>
                </a:solidFill>
                <a:effectLst>
                  <a:outerShdw blurRad="38100" dist="38100" dir="2700000" algn="tl">
                    <a:srgbClr val="000000"/>
                  </a:outerShdw>
                </a:effectLst>
                <a:latin typeface="Tahoma" panose="020B0604030504040204" pitchFamily="34" charset="0"/>
              </a:rPr>
              <a:t>Complex Economic and Social Engineering Knowledge Demanded – Accessed Easily via Affordable Global ICT Access Links</a:t>
            </a:r>
          </a:p>
        </p:txBody>
      </p:sp>
      <p:sp>
        <p:nvSpPr>
          <p:cNvPr id="267271" name="AutoShape 7">
            <a:extLst>
              <a:ext uri="{FF2B5EF4-FFF2-40B4-BE49-F238E27FC236}">
                <a16:creationId xmlns:a16="http://schemas.microsoft.com/office/drawing/2014/main" id="{9645544C-9FC9-4968-B3D2-7FA300A8DE32}"/>
              </a:ext>
            </a:extLst>
          </p:cNvPr>
          <p:cNvSpPr>
            <a:spLocks noChangeArrowheads="1"/>
          </p:cNvSpPr>
          <p:nvPr/>
        </p:nvSpPr>
        <p:spPr bwMode="auto">
          <a:xfrm>
            <a:off x="388938" y="3540125"/>
            <a:ext cx="7947025" cy="798513"/>
          </a:xfrm>
          <a:prstGeom prst="rightArrow">
            <a:avLst>
              <a:gd name="adj1" fmla="val 50000"/>
              <a:gd name="adj2" fmla="val 248807"/>
            </a:avLst>
          </a:prstGeom>
          <a:solidFill>
            <a:srgbClr val="FF0000"/>
          </a:solidFill>
          <a:ln w="222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2400" b="1">
                <a:solidFill>
                  <a:schemeClr val="bg1"/>
                </a:solidFill>
                <a:effectLst>
                  <a:outerShdw blurRad="38100" dist="38100" dir="2700000" algn="tl">
                    <a:srgbClr val="000000"/>
                  </a:outerShdw>
                </a:effectLst>
                <a:latin typeface="Tahoma" panose="020B0604030504040204" pitchFamily="34" charset="0"/>
              </a:rPr>
              <a:t>An Unstoppable Global Trend</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repeatCount="2000" fill="hold" grpId="0" nodeType="afterEffect">
                                  <p:stCondLst>
                                    <p:cond delay="0"/>
                                  </p:stCondLst>
                                  <p:childTnLst>
                                    <p:set>
                                      <p:cBhvr>
                                        <p:cTn id="6" dur="1" fill="hold">
                                          <p:stCondLst>
                                            <p:cond delay="0"/>
                                          </p:stCondLst>
                                        </p:cTn>
                                        <p:tgtEl>
                                          <p:spTgt spid="267271"/>
                                        </p:tgtEl>
                                        <p:attrNameLst>
                                          <p:attrName>style.visibility</p:attrName>
                                        </p:attrNameLst>
                                      </p:cBhvr>
                                      <p:to>
                                        <p:strVal val="visible"/>
                                      </p:to>
                                    </p:set>
                                    <p:animEffect transition="in" filter="slide(fromLeft)">
                                      <p:cBhvr>
                                        <p:cTn id="7" dur="500"/>
                                        <p:tgtEl>
                                          <p:spTgt spid="267271"/>
                                        </p:tgtEl>
                                      </p:cBhvr>
                                    </p:animEffect>
                                  </p:childTnLst>
                                </p:cTn>
                              </p:par>
                            </p:childTnLst>
                          </p:cTn>
                        </p:par>
                        <p:par>
                          <p:cTn id="8" fill="hold" nodeType="afterGroup">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269"/>
                                        </p:tgtEl>
                                        <p:attrNameLst>
                                          <p:attrName>style.visibility</p:attrName>
                                        </p:attrNameLst>
                                      </p:cBhvr>
                                      <p:to>
                                        <p:strVal val="visible"/>
                                      </p:to>
                                    </p:set>
                                    <p:anim calcmode="lin" valueType="num">
                                      <p:cBhvr additive="base">
                                        <p:cTn id="11" dur="500" fill="hold"/>
                                        <p:tgtEl>
                                          <p:spTgt spid="267269"/>
                                        </p:tgtEl>
                                        <p:attrNameLst>
                                          <p:attrName>ppt_x</p:attrName>
                                        </p:attrNameLst>
                                      </p:cBhvr>
                                      <p:tavLst>
                                        <p:tav tm="0">
                                          <p:val>
                                            <p:strVal val="#ppt_x"/>
                                          </p:val>
                                        </p:tav>
                                        <p:tav tm="100000">
                                          <p:val>
                                            <p:strVal val="#ppt_x"/>
                                          </p:val>
                                        </p:tav>
                                      </p:tavLst>
                                    </p:anim>
                                    <p:anim calcmode="lin" valueType="num">
                                      <p:cBhvr additive="base">
                                        <p:cTn id="12" dur="500" fill="hold"/>
                                        <p:tgtEl>
                                          <p:spTgt spid="267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9" grpId="0"/>
      <p:bldP spid="26727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9328" name="Picture 16">
            <a:extLst>
              <a:ext uri="{FF2B5EF4-FFF2-40B4-BE49-F238E27FC236}">
                <a16:creationId xmlns:a16="http://schemas.microsoft.com/office/drawing/2014/main" id="{D9070166-D019-4023-9B1D-731C6DF8F45A}"/>
              </a:ext>
            </a:extLst>
          </p:cNvPr>
          <p:cNvPicPr>
            <a:picLocks noChangeAspect="1" noChangeArrowheads="1"/>
          </p:cNvPicPr>
          <p:nvPr/>
        </p:nvPicPr>
        <p:blipFill>
          <a:blip r:embed="rId3">
            <a:lum bright="14000" contrast="18000"/>
            <a:extLst>
              <a:ext uri="{28A0092B-C50C-407E-A947-70E740481C1C}">
                <a14:useLocalDpi xmlns:a14="http://schemas.microsoft.com/office/drawing/2010/main" val="0"/>
              </a:ext>
            </a:extLst>
          </a:blip>
          <a:srcRect/>
          <a:stretch>
            <a:fillRect/>
          </a:stretch>
        </p:blipFill>
        <p:spPr bwMode="auto">
          <a:xfrm>
            <a:off x="-19050" y="3249613"/>
            <a:ext cx="44481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327" name="Picture 15">
            <a:extLst>
              <a:ext uri="{FF2B5EF4-FFF2-40B4-BE49-F238E27FC236}">
                <a16:creationId xmlns:a16="http://schemas.microsoft.com/office/drawing/2014/main" id="{BF06FDBD-F4D7-4EBA-A692-85B88A758F5F}"/>
              </a:ext>
            </a:extLst>
          </p:cNvPr>
          <p:cNvPicPr>
            <a:picLocks noChangeAspect="1" noChangeArrowheads="1"/>
          </p:cNvPicPr>
          <p:nvPr/>
        </p:nvPicPr>
        <p:blipFill>
          <a:blip r:embed="rId4">
            <a:lum bright="12000" contrast="16000"/>
            <a:extLst>
              <a:ext uri="{28A0092B-C50C-407E-A947-70E740481C1C}">
                <a14:useLocalDpi xmlns:a14="http://schemas.microsoft.com/office/drawing/2010/main" val="0"/>
              </a:ext>
            </a:extLst>
          </a:blip>
          <a:srcRect/>
          <a:stretch>
            <a:fillRect/>
          </a:stretch>
        </p:blipFill>
        <p:spPr bwMode="auto">
          <a:xfrm>
            <a:off x="0" y="1144588"/>
            <a:ext cx="92011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314" name="Rectangle 2">
            <a:extLst>
              <a:ext uri="{FF2B5EF4-FFF2-40B4-BE49-F238E27FC236}">
                <a16:creationId xmlns:a16="http://schemas.microsoft.com/office/drawing/2014/main" id="{DC64E94E-8980-40AC-89D6-DCEA7C598C41}"/>
              </a:ext>
            </a:extLst>
          </p:cNvPr>
          <p:cNvSpPr>
            <a:spLocks noChangeArrowheads="1"/>
          </p:cNvSpPr>
          <p:nvPr/>
        </p:nvSpPr>
        <p:spPr bwMode="auto">
          <a:xfrm>
            <a:off x="0" y="0"/>
            <a:ext cx="4257675" cy="1162050"/>
          </a:xfrm>
          <a:prstGeom prst="rect">
            <a:avLst/>
          </a:prstGeom>
          <a:solidFill>
            <a:srgbClr val="FF0000"/>
          </a:solidFill>
          <a:ln>
            <a:noFill/>
          </a:ln>
          <a:effectLst/>
          <a:extLs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69315" name="Rectangle 3">
            <a:extLst>
              <a:ext uri="{FF2B5EF4-FFF2-40B4-BE49-F238E27FC236}">
                <a16:creationId xmlns:a16="http://schemas.microsoft.com/office/drawing/2014/main" id="{D65B4FE9-2B4F-4835-B61D-923D8F24409F}"/>
              </a:ext>
            </a:extLst>
          </p:cNvPr>
          <p:cNvSpPr>
            <a:spLocks noGrp="1" noChangeArrowheads="1"/>
          </p:cNvSpPr>
          <p:nvPr>
            <p:ph type="title"/>
          </p:nvPr>
        </p:nvSpPr>
        <p:spPr>
          <a:xfrm>
            <a:off x="115888" y="192088"/>
            <a:ext cx="8570912" cy="695325"/>
          </a:xfrm>
        </p:spPr>
        <p:txBody>
          <a:bodyPr/>
          <a:lstStyle/>
          <a:p>
            <a:r>
              <a:rPr lang="en-GB" altLang="en-US" sz="4800" b="1">
                <a:solidFill>
                  <a:srgbClr val="FFFF00"/>
                </a:solidFill>
                <a:effectLst>
                  <a:outerShdw blurRad="38100" dist="38100" dir="2700000" algn="tl">
                    <a:srgbClr val="000000"/>
                  </a:outerShdw>
                </a:effectLst>
              </a:rPr>
              <a:t>Environment: </a:t>
            </a:r>
            <a:r>
              <a:rPr lang="en-GB" altLang="en-US" sz="2800" b="1">
                <a:solidFill>
                  <a:srgbClr val="FFFF00"/>
                </a:solidFill>
                <a:effectLst>
                  <a:outerShdw blurRad="38100" dist="38100" dir="2700000" algn="tl">
                    <a:srgbClr val="000000"/>
                  </a:outerShdw>
                </a:effectLst>
              </a:rPr>
              <a:t>A 21</a:t>
            </a:r>
            <a:r>
              <a:rPr lang="en-GB" altLang="en-US" sz="2800" b="1" baseline="30000">
                <a:solidFill>
                  <a:srgbClr val="FFFF00"/>
                </a:solidFill>
                <a:effectLst>
                  <a:outerShdw blurRad="38100" dist="38100" dir="2700000" algn="tl">
                    <a:srgbClr val="000000"/>
                  </a:outerShdw>
                </a:effectLst>
              </a:rPr>
              <a:t>st</a:t>
            </a:r>
            <a:r>
              <a:rPr lang="en-GB" altLang="en-US" sz="2800" b="1">
                <a:solidFill>
                  <a:srgbClr val="FFFF00"/>
                </a:solidFill>
                <a:effectLst>
                  <a:outerShdw blurRad="38100" dist="38100" dir="2700000" algn="tl">
                    <a:srgbClr val="000000"/>
                  </a:outerShdw>
                </a:effectLst>
              </a:rPr>
              <a:t> Century Threat</a:t>
            </a:r>
          </a:p>
        </p:txBody>
      </p:sp>
      <p:sp>
        <p:nvSpPr>
          <p:cNvPr id="269321" name="Text Box 9">
            <a:extLst>
              <a:ext uri="{FF2B5EF4-FFF2-40B4-BE49-F238E27FC236}">
                <a16:creationId xmlns:a16="http://schemas.microsoft.com/office/drawing/2014/main" id="{D364C3D8-0B6C-45CB-8413-3A64BF951392}"/>
              </a:ext>
            </a:extLst>
          </p:cNvPr>
          <p:cNvSpPr txBox="1">
            <a:spLocks noChangeArrowheads="1"/>
          </p:cNvSpPr>
          <p:nvPr/>
        </p:nvSpPr>
        <p:spPr bwMode="auto">
          <a:xfrm>
            <a:off x="4425950" y="3271838"/>
            <a:ext cx="4718050" cy="396875"/>
          </a:xfrm>
          <a:prstGeom prst="rect">
            <a:avLst/>
          </a:prstGeom>
          <a:solidFill>
            <a:srgbClr val="FF0000"/>
          </a:solidFill>
          <a:ln>
            <a:noFill/>
          </a:ln>
          <a:effectLst/>
          <a:extLs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GB" altLang="en-US">
                <a:solidFill>
                  <a:schemeClr val="bg1"/>
                </a:solidFill>
                <a:latin typeface="Tahoma" panose="020B0604030504040204" pitchFamily="34" charset="0"/>
              </a:rPr>
              <a:t>Environmental &amp; Ecological Damage</a:t>
            </a:r>
          </a:p>
        </p:txBody>
      </p:sp>
      <p:sp>
        <p:nvSpPr>
          <p:cNvPr id="269322" name="Text Box 10">
            <a:extLst>
              <a:ext uri="{FF2B5EF4-FFF2-40B4-BE49-F238E27FC236}">
                <a16:creationId xmlns:a16="http://schemas.microsoft.com/office/drawing/2014/main" id="{D003056F-F0C0-4F14-AFBC-FA6B55FDA80C}"/>
              </a:ext>
            </a:extLst>
          </p:cNvPr>
          <p:cNvSpPr txBox="1">
            <a:spLocks noChangeArrowheads="1"/>
          </p:cNvSpPr>
          <p:nvPr/>
        </p:nvSpPr>
        <p:spPr bwMode="auto">
          <a:xfrm>
            <a:off x="4505325" y="3752850"/>
            <a:ext cx="4638675" cy="27971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66700" indent="-266700" algn="l">
              <a:defRPr>
                <a:solidFill>
                  <a:schemeClr val="tx1"/>
                </a:solidFill>
                <a:latin typeface="Arial" panose="020B0604020202020204" pitchFamily="34" charset="0"/>
              </a:defRPr>
            </a:lvl1pPr>
            <a:lvl2pPr marL="992188" indent="-457200" algn="l">
              <a:defRPr>
                <a:solidFill>
                  <a:schemeClr val="tx1"/>
                </a:solidFill>
                <a:latin typeface="Arial" panose="020B0604020202020204" pitchFamily="34" charset="0"/>
              </a:defRPr>
            </a:lvl2pPr>
            <a:lvl3pPr marL="1628775" indent="-457200" algn="l">
              <a:defRPr>
                <a:solidFill>
                  <a:schemeClr val="tx1"/>
                </a:solidFill>
                <a:latin typeface="Arial" panose="020B0604020202020204" pitchFamily="34" charset="0"/>
              </a:defRPr>
            </a:lvl3pPr>
            <a:lvl4pPr marL="2265363" indent="-457200" algn="l">
              <a:defRPr>
                <a:solidFill>
                  <a:schemeClr val="tx1"/>
                </a:solidFill>
                <a:latin typeface="Arial" panose="020B0604020202020204" pitchFamily="34" charset="0"/>
              </a:defRPr>
            </a:lvl4pPr>
            <a:lvl5pPr marL="2901950" indent="-457200" algn="l">
              <a:defRPr>
                <a:solidFill>
                  <a:schemeClr val="tx1"/>
                </a:solidFill>
                <a:latin typeface="Arial" panose="020B0604020202020204" pitchFamily="34" charset="0"/>
              </a:defRPr>
            </a:lvl5pPr>
            <a:lvl6pPr marL="3359150" indent="-457200" fontAlgn="base">
              <a:spcBef>
                <a:spcPct val="0"/>
              </a:spcBef>
              <a:spcAft>
                <a:spcPct val="0"/>
              </a:spcAft>
              <a:defRPr>
                <a:solidFill>
                  <a:schemeClr val="tx1"/>
                </a:solidFill>
                <a:latin typeface="Arial" panose="020B0604020202020204" pitchFamily="34" charset="0"/>
              </a:defRPr>
            </a:lvl6pPr>
            <a:lvl7pPr marL="3816350" indent="-457200" fontAlgn="base">
              <a:spcBef>
                <a:spcPct val="0"/>
              </a:spcBef>
              <a:spcAft>
                <a:spcPct val="0"/>
              </a:spcAft>
              <a:defRPr>
                <a:solidFill>
                  <a:schemeClr val="tx1"/>
                </a:solidFill>
                <a:latin typeface="Arial" panose="020B0604020202020204" pitchFamily="34" charset="0"/>
              </a:defRPr>
            </a:lvl7pPr>
            <a:lvl8pPr marL="4273550" indent="-457200" fontAlgn="base">
              <a:spcBef>
                <a:spcPct val="0"/>
              </a:spcBef>
              <a:spcAft>
                <a:spcPct val="0"/>
              </a:spcAft>
              <a:defRPr>
                <a:solidFill>
                  <a:schemeClr val="tx1"/>
                </a:solidFill>
                <a:latin typeface="Arial" panose="020B0604020202020204" pitchFamily="34" charset="0"/>
              </a:defRPr>
            </a:lvl8pPr>
            <a:lvl9pPr marL="4730750" indent="-457200" fontAlgn="base">
              <a:spcBef>
                <a:spcPct val="0"/>
              </a:spcBef>
              <a:spcAft>
                <a:spcPct val="0"/>
              </a:spcAft>
              <a:defRPr>
                <a:solidFill>
                  <a:schemeClr val="tx1"/>
                </a:solidFill>
                <a:latin typeface="Arial" panose="020B0604020202020204" pitchFamily="34" charset="0"/>
              </a:defRPr>
            </a:lvl9pPr>
          </a:lstStyle>
          <a:p>
            <a:pPr>
              <a:lnSpc>
                <a:spcPct val="95000"/>
              </a:lnSpc>
              <a:spcBef>
                <a:spcPct val="45000"/>
              </a:spcBef>
              <a:buFontTx/>
              <a:buAutoNum type="arabicPeriod"/>
            </a:pPr>
            <a:r>
              <a:rPr lang="en-GB" altLang="en-US" sz="1400" b="1">
                <a:solidFill>
                  <a:schemeClr val="bg1"/>
                </a:solidFill>
                <a:effectLst>
                  <a:outerShdw blurRad="38100" dist="38100" dir="2700000" algn="tl">
                    <a:srgbClr val="000000"/>
                  </a:outerShdw>
                </a:effectLst>
                <a:latin typeface="Tahoma" panose="020B0604030504040204" pitchFamily="34" charset="0"/>
              </a:rPr>
              <a:t>On the Farm: Excessive Use of Water, Destruction of indigenous flora &amp; fauna, Chemical pollution…..etc……..etc….</a:t>
            </a:r>
          </a:p>
          <a:p>
            <a:pPr>
              <a:lnSpc>
                <a:spcPct val="95000"/>
              </a:lnSpc>
              <a:spcBef>
                <a:spcPct val="45000"/>
              </a:spcBef>
              <a:buFontTx/>
              <a:buAutoNum type="arabicPeriod"/>
            </a:pPr>
            <a:r>
              <a:rPr lang="en-GB" altLang="en-US" sz="1400" b="1">
                <a:solidFill>
                  <a:schemeClr val="bg1"/>
                </a:solidFill>
                <a:effectLst>
                  <a:outerShdw blurRad="38100" dist="38100" dir="2700000" algn="tl">
                    <a:srgbClr val="000000"/>
                  </a:outerShdw>
                </a:effectLst>
                <a:latin typeface="Tahoma" panose="020B0604030504040204" pitchFamily="34" charset="0"/>
              </a:rPr>
              <a:t>In the Cities: Co2 Emission &amp; air pollution; Water Pollution, overuse, wastage; natural drainage destruction; garbage disposal deficiencies; human &amp; cross-species diseases……ecological damage….</a:t>
            </a:r>
          </a:p>
          <a:p>
            <a:pPr>
              <a:lnSpc>
                <a:spcPct val="95000"/>
              </a:lnSpc>
              <a:spcBef>
                <a:spcPct val="45000"/>
              </a:spcBef>
              <a:buFontTx/>
              <a:buAutoNum type="arabicPeriod"/>
            </a:pPr>
            <a:r>
              <a:rPr lang="en-GB" altLang="en-US" sz="1400" b="1">
                <a:solidFill>
                  <a:srgbClr val="FF9900"/>
                </a:solidFill>
                <a:effectLst>
                  <a:outerShdw blurRad="38100" dist="38100" dir="2700000" algn="tl">
                    <a:srgbClr val="000000"/>
                  </a:outerShdw>
                </a:effectLst>
                <a:latin typeface="Tahoma" panose="020B0604030504040204" pitchFamily="34" charset="0"/>
              </a:rPr>
              <a:t>Advanced Knowledge Needed for Prevention, Management &amp; Reversal</a:t>
            </a:r>
          </a:p>
          <a:p>
            <a:pPr>
              <a:lnSpc>
                <a:spcPct val="95000"/>
              </a:lnSpc>
              <a:spcBef>
                <a:spcPct val="45000"/>
              </a:spcBef>
              <a:buFontTx/>
              <a:buAutoNum type="arabicPeriod"/>
            </a:pPr>
            <a:r>
              <a:rPr lang="en-GB" altLang="en-US" sz="1400" b="1">
                <a:solidFill>
                  <a:srgbClr val="FF9900"/>
                </a:solidFill>
                <a:effectLst>
                  <a:outerShdw blurRad="38100" dist="38100" dir="2700000" algn="tl">
                    <a:srgbClr val="000000"/>
                  </a:outerShdw>
                </a:effectLst>
                <a:latin typeface="Tahoma" panose="020B0604030504040204" pitchFamily="34" charset="0"/>
              </a:rPr>
              <a:t>Access to and Effective Dissemination of Advanced Knowledge Critical for SURVIVAL!</a:t>
            </a:r>
          </a:p>
        </p:txBody>
      </p:sp>
      <p:sp>
        <p:nvSpPr>
          <p:cNvPr id="269323" name="Text Box 11">
            <a:extLst>
              <a:ext uri="{FF2B5EF4-FFF2-40B4-BE49-F238E27FC236}">
                <a16:creationId xmlns:a16="http://schemas.microsoft.com/office/drawing/2014/main" id="{387E5B16-390D-44E0-A95B-85BA957B7A4C}"/>
              </a:ext>
            </a:extLst>
          </p:cNvPr>
          <p:cNvSpPr txBox="1">
            <a:spLocks noChangeArrowheads="1"/>
          </p:cNvSpPr>
          <p:nvPr/>
        </p:nvSpPr>
        <p:spPr bwMode="auto">
          <a:xfrm>
            <a:off x="0" y="1181100"/>
            <a:ext cx="2862263" cy="30480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GB" altLang="en-US" sz="1400" b="1">
                <a:solidFill>
                  <a:srgbClr val="000000"/>
                </a:solidFill>
                <a:effectLst>
                  <a:outerShdw blurRad="38100" dist="38100" dir="2700000" algn="tl">
                    <a:srgbClr val="FFFFFF"/>
                  </a:outerShdw>
                </a:effectLst>
                <a:latin typeface="Tahoma" panose="020B0604030504040204" pitchFamily="34" charset="0"/>
              </a:rPr>
              <a:t>Chemical; Water; Eco-balance</a:t>
            </a:r>
          </a:p>
        </p:txBody>
      </p:sp>
      <p:sp>
        <p:nvSpPr>
          <p:cNvPr id="269324" name="Text Box 12">
            <a:extLst>
              <a:ext uri="{FF2B5EF4-FFF2-40B4-BE49-F238E27FC236}">
                <a16:creationId xmlns:a16="http://schemas.microsoft.com/office/drawing/2014/main" id="{9C9F1759-7671-4E5D-9A18-0D3259061742}"/>
              </a:ext>
            </a:extLst>
          </p:cNvPr>
          <p:cNvSpPr txBox="1">
            <a:spLocks noChangeArrowheads="1"/>
          </p:cNvSpPr>
          <p:nvPr/>
        </p:nvSpPr>
        <p:spPr bwMode="auto">
          <a:xfrm>
            <a:off x="3522663" y="1138238"/>
            <a:ext cx="1760537" cy="30480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GB" altLang="en-US" sz="1400" b="1">
                <a:solidFill>
                  <a:srgbClr val="000000"/>
                </a:solidFill>
                <a:effectLst>
                  <a:outerShdw blurRad="38100" dist="38100" dir="2700000" algn="tl">
                    <a:srgbClr val="FFFFFF"/>
                  </a:outerShdw>
                </a:effectLst>
                <a:latin typeface="Tahoma" panose="020B0604030504040204" pitchFamily="34" charset="0"/>
              </a:rPr>
              <a:t>Co2; Urban Waste</a:t>
            </a:r>
          </a:p>
        </p:txBody>
      </p:sp>
      <p:sp>
        <p:nvSpPr>
          <p:cNvPr id="269325" name="Text Box 13">
            <a:extLst>
              <a:ext uri="{FF2B5EF4-FFF2-40B4-BE49-F238E27FC236}">
                <a16:creationId xmlns:a16="http://schemas.microsoft.com/office/drawing/2014/main" id="{E41AC82C-3CFE-40C8-82D3-575681553BF0}"/>
              </a:ext>
            </a:extLst>
          </p:cNvPr>
          <p:cNvSpPr txBox="1">
            <a:spLocks noChangeArrowheads="1"/>
          </p:cNvSpPr>
          <p:nvPr/>
        </p:nvSpPr>
        <p:spPr bwMode="auto">
          <a:xfrm>
            <a:off x="5381625" y="1181100"/>
            <a:ext cx="3762375" cy="58102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22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GB" altLang="en-US" sz="1600" b="1">
                <a:solidFill>
                  <a:srgbClr val="FFFF00"/>
                </a:solidFill>
                <a:effectLst>
                  <a:outerShdw blurRad="38100" dist="38100" dir="2700000" algn="tl">
                    <a:srgbClr val="000000"/>
                  </a:outerShdw>
                </a:effectLst>
                <a:latin typeface="Tahoma" panose="020B0604030504040204" pitchFamily="34" charset="0"/>
              </a:rPr>
              <a:t>Water; Co2; Surface Drainage; Garbage; Disease; Many More </a:t>
            </a:r>
            <a:endParaRPr lang="en-GB" altLang="en-US" sz="1400" b="1">
              <a:solidFill>
                <a:srgbClr val="FFFF00"/>
              </a:solidFill>
              <a:effectLst>
                <a:outerShdw blurRad="38100" dist="38100" dir="2700000" algn="tl">
                  <a:srgbClr val="000000"/>
                </a:outerShdw>
              </a:effectLst>
              <a:latin typeface="Tahoma" panose="020B0604030504040204" pitchFamily="34" charset="0"/>
            </a:endParaRPr>
          </a:p>
        </p:txBody>
      </p:sp>
      <p:sp>
        <p:nvSpPr>
          <p:cNvPr id="269326" name="Text Box 14">
            <a:extLst>
              <a:ext uri="{FF2B5EF4-FFF2-40B4-BE49-F238E27FC236}">
                <a16:creationId xmlns:a16="http://schemas.microsoft.com/office/drawing/2014/main" id="{2127F9AF-7755-4AAC-AB10-702197DB91D2}"/>
              </a:ext>
            </a:extLst>
          </p:cNvPr>
          <p:cNvSpPr txBox="1">
            <a:spLocks noChangeArrowheads="1"/>
          </p:cNvSpPr>
          <p:nvPr/>
        </p:nvSpPr>
        <p:spPr bwMode="auto">
          <a:xfrm>
            <a:off x="0" y="4635500"/>
            <a:ext cx="4421188" cy="1214438"/>
          </a:xfrm>
          <a:prstGeom prst="rect">
            <a:avLst/>
          </a:prstGeom>
          <a:solidFill>
            <a:srgbClr val="00FF00">
              <a:alpha val="80000"/>
            </a:srgbClr>
          </a:solidFill>
          <a:ln w="222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ct val="50000"/>
              </a:spcBef>
            </a:pPr>
            <a:r>
              <a:rPr lang="en-GB" altLang="en-US" sz="1600" b="1">
                <a:solidFill>
                  <a:srgbClr val="FFFF00"/>
                </a:solidFill>
                <a:effectLst>
                  <a:outerShdw blurRad="38100" dist="38100" dir="2700000" algn="tl">
                    <a:srgbClr val="000000"/>
                  </a:outerShdw>
                </a:effectLst>
                <a:latin typeface="Tahoma" panose="020B0604030504040204" pitchFamily="34" charset="0"/>
              </a:rPr>
              <a:t>Homo Sapiens CAN avoid or survive this….</a:t>
            </a:r>
          </a:p>
          <a:p>
            <a:pPr algn="l">
              <a:spcBef>
                <a:spcPct val="50000"/>
              </a:spcBef>
            </a:pPr>
            <a:r>
              <a:rPr lang="en-GB" altLang="en-US" sz="1600" b="1">
                <a:solidFill>
                  <a:srgbClr val="FFFF00"/>
                </a:solidFill>
                <a:effectLst>
                  <a:outerShdw blurRad="38100" dist="38100" dir="2700000" algn="tl">
                    <a:srgbClr val="000000"/>
                  </a:outerShdw>
                </a:effectLst>
                <a:latin typeface="Tahoma" panose="020B0604030504040204" pitchFamily="34" charset="0"/>
              </a:rPr>
              <a:t>But only with Advanced Knowledge for Development Shared by MANY……..</a:t>
            </a:r>
          </a:p>
        </p:txBody>
      </p:sp>
      <p:sp>
        <p:nvSpPr>
          <p:cNvPr id="269330" name="WordArt 18">
            <a:extLst>
              <a:ext uri="{FF2B5EF4-FFF2-40B4-BE49-F238E27FC236}">
                <a16:creationId xmlns:a16="http://schemas.microsoft.com/office/drawing/2014/main" id="{E715D759-C1CD-47BA-BCF9-06463D0EC757}"/>
              </a:ext>
            </a:extLst>
          </p:cNvPr>
          <p:cNvSpPr>
            <a:spLocks noChangeArrowheads="1" noChangeShapeType="1" noTextEdit="1"/>
          </p:cNvSpPr>
          <p:nvPr/>
        </p:nvSpPr>
        <p:spPr bwMode="auto">
          <a:xfrm rot="-379398">
            <a:off x="5980113" y="2179638"/>
            <a:ext cx="2706687" cy="80962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808080"/>
              </a:extrusionClr>
              <a:contourClr>
                <a:srgbClr val="FFFFFF"/>
              </a:contourClr>
            </a:sp3d>
          </a:bodyPr>
          <a:lstStyle/>
          <a:p>
            <a:r>
              <a:rPr lang="en-GB" sz="3600" kern="10" spc="720">
                <a:ln w="9525">
                  <a:round/>
                  <a:headEnd/>
                  <a:tailEnd/>
                </a:ln>
                <a:blipFill dpi="0" rotWithShape="0">
                  <a:blip r:embed="rId5"/>
                  <a:srcRect/>
                  <a:tile tx="0" ty="0" sx="100000" sy="100000" flip="none" algn="tl"/>
                </a:blipFill>
                <a:latin typeface="Arial Black" panose="020B0A04020102020204" pitchFamily="34" charset="0"/>
              </a:rPr>
              <a:t>Soweto</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9328"/>
                                        </p:tgtEl>
                                        <p:attrNameLst>
                                          <p:attrName>style.visibility</p:attrName>
                                        </p:attrNameLst>
                                      </p:cBhvr>
                                      <p:to>
                                        <p:strVal val="visible"/>
                                      </p:to>
                                    </p:set>
                                    <p:animEffect transition="in" filter="fade">
                                      <p:cBhvr>
                                        <p:cTn id="7" dur="2000"/>
                                        <p:tgtEl>
                                          <p:spTgt spid="269328"/>
                                        </p:tgtEl>
                                      </p:cBhvr>
                                    </p:animEffect>
                                  </p:childTnLst>
                                </p:cTn>
                              </p:par>
                            </p:childTnLst>
                          </p:cTn>
                        </p:par>
                        <p:par>
                          <p:cTn id="8" fill="hold" nodeType="afterGroup">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69326"/>
                                        </p:tgtEl>
                                        <p:attrNameLst>
                                          <p:attrName>style.visibility</p:attrName>
                                        </p:attrNameLst>
                                      </p:cBhvr>
                                      <p:to>
                                        <p:strVal val="visible"/>
                                      </p:to>
                                    </p:set>
                                    <p:animEffect transition="in" filter="barn(inVertical)">
                                      <p:cBhvr>
                                        <p:cTn id="11" dur="500"/>
                                        <p:tgtEl>
                                          <p:spTgt spid="269326"/>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69321"/>
                                        </p:tgtEl>
                                        <p:attrNameLst>
                                          <p:attrName>style.visibility</p:attrName>
                                        </p:attrNameLst>
                                      </p:cBhvr>
                                      <p:to>
                                        <p:strVal val="visible"/>
                                      </p:to>
                                    </p:set>
                                    <p:animEffect transition="in" filter="fade">
                                      <p:cBhvr>
                                        <p:cTn id="15" dur="500"/>
                                        <p:tgtEl>
                                          <p:spTgt spid="269321"/>
                                        </p:tgtEl>
                                      </p:cBhvr>
                                    </p:animEffect>
                                  </p:childTnLst>
                                </p:cTn>
                              </p:par>
                            </p:childTnLst>
                          </p:cTn>
                        </p:par>
                        <p:par>
                          <p:cTn id="16" fill="hold" nodeType="afterGroup">
                            <p:stCondLst>
                              <p:cond delay="3000"/>
                            </p:stCondLst>
                            <p:childTnLst>
                              <p:par>
                                <p:cTn id="17" presetID="12" presetClass="entr" presetSubtype="8" fill="hold" grpId="0" nodeType="afterEffect">
                                  <p:stCondLst>
                                    <p:cond delay="500"/>
                                  </p:stCondLst>
                                  <p:childTnLst>
                                    <p:set>
                                      <p:cBhvr>
                                        <p:cTn id="18" dur="1" fill="hold">
                                          <p:stCondLst>
                                            <p:cond delay="0"/>
                                          </p:stCondLst>
                                        </p:cTn>
                                        <p:tgtEl>
                                          <p:spTgt spid="269322"/>
                                        </p:tgtEl>
                                        <p:attrNameLst>
                                          <p:attrName>style.visibility</p:attrName>
                                        </p:attrNameLst>
                                      </p:cBhvr>
                                      <p:to>
                                        <p:strVal val="visible"/>
                                      </p:to>
                                    </p:set>
                                    <p:animEffect transition="in" filter="slide(fromLeft)">
                                      <p:cBhvr>
                                        <p:cTn id="19" dur="500"/>
                                        <p:tgtEl>
                                          <p:spTgt spid="269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1" grpId="0" animBg="1"/>
      <p:bldP spid="269322" grpId="0"/>
      <p:bldP spid="2693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76834" name="Group 2">
            <a:extLst>
              <a:ext uri="{FF2B5EF4-FFF2-40B4-BE49-F238E27FC236}">
                <a16:creationId xmlns:a16="http://schemas.microsoft.com/office/drawing/2014/main" id="{F68DC80D-E37E-4608-942A-72FB5DC53822}"/>
              </a:ext>
            </a:extLst>
          </p:cNvPr>
          <p:cNvGrpSpPr>
            <a:grpSpLocks/>
          </p:cNvGrpSpPr>
          <p:nvPr/>
        </p:nvGrpSpPr>
        <p:grpSpPr bwMode="auto">
          <a:xfrm>
            <a:off x="0" y="998538"/>
            <a:ext cx="6057900" cy="3960812"/>
            <a:chOff x="187" y="592"/>
            <a:chExt cx="3090" cy="1909"/>
          </a:xfrm>
        </p:grpSpPr>
        <p:pic>
          <p:nvPicPr>
            <p:cNvPr id="376835" name="Picture 3" descr="Sandton CCT2">
              <a:extLst>
                <a:ext uri="{FF2B5EF4-FFF2-40B4-BE49-F238E27FC236}">
                  <a16:creationId xmlns:a16="http://schemas.microsoft.com/office/drawing/2014/main" id="{F8F751FA-43FB-4BC4-92AA-F7FBB4F2B3A2}"/>
                </a:ext>
              </a:extLst>
            </p:cNvPr>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187" y="1168"/>
              <a:ext cx="1774"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836" name="Picture 4" descr="sandtonconv15">
              <a:extLst>
                <a:ext uri="{FF2B5EF4-FFF2-40B4-BE49-F238E27FC236}">
                  <a16:creationId xmlns:a16="http://schemas.microsoft.com/office/drawing/2014/main" id="{ACEC703C-F071-4214-BD5A-1295199A4264}"/>
                </a:ext>
              </a:extLst>
            </p:cNvPr>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87" y="592"/>
              <a:ext cx="309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837" name="Picture 5" descr="sandtonconv14">
              <a:extLst>
                <a:ext uri="{FF2B5EF4-FFF2-40B4-BE49-F238E27FC236}">
                  <a16:creationId xmlns:a16="http://schemas.microsoft.com/office/drawing/2014/main" id="{DB4AD7A9-A896-46F1-935A-F14239438BD4}"/>
                </a:ext>
              </a:extLst>
            </p:cNvPr>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1944" y="1168"/>
              <a:ext cx="1333" cy="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6838" name="Text Box 6">
            <a:extLst>
              <a:ext uri="{FF2B5EF4-FFF2-40B4-BE49-F238E27FC236}">
                <a16:creationId xmlns:a16="http://schemas.microsoft.com/office/drawing/2014/main" id="{D05CBF29-0997-40EC-BECB-2E0005FD225F}"/>
              </a:ext>
            </a:extLst>
          </p:cNvPr>
          <p:cNvSpPr txBox="1">
            <a:spLocks noChangeArrowheads="1"/>
          </p:cNvSpPr>
          <p:nvPr/>
        </p:nvSpPr>
        <p:spPr bwMode="auto">
          <a:xfrm>
            <a:off x="0" y="4973638"/>
            <a:ext cx="9144000" cy="406400"/>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p>
            <a:pPr>
              <a:spcBef>
                <a:spcPct val="50000"/>
              </a:spcBef>
            </a:pPr>
            <a:r>
              <a:rPr lang="en-GB" altLang="en-US" b="1">
                <a:solidFill>
                  <a:srgbClr val="FFFF00"/>
                </a:solidFill>
                <a:effectLst>
                  <a:outerShdw blurRad="38100" dist="38100" dir="2700000" algn="tl">
                    <a:srgbClr val="000000"/>
                  </a:outerShdw>
                </a:effectLst>
              </a:rPr>
              <a:t>Three Km. away in Alex, They do not listen, They know not how……….</a:t>
            </a:r>
          </a:p>
        </p:txBody>
      </p:sp>
      <p:sp>
        <p:nvSpPr>
          <p:cNvPr id="376842" name="Text Box 10">
            <a:extLst>
              <a:ext uri="{FF2B5EF4-FFF2-40B4-BE49-F238E27FC236}">
                <a16:creationId xmlns:a16="http://schemas.microsoft.com/office/drawing/2014/main" id="{BAFD51DF-475E-4665-9B07-FA20EEA61B00}"/>
              </a:ext>
            </a:extLst>
          </p:cNvPr>
          <p:cNvSpPr txBox="1">
            <a:spLocks noChangeArrowheads="1"/>
          </p:cNvSpPr>
          <p:nvPr/>
        </p:nvSpPr>
        <p:spPr bwMode="auto">
          <a:xfrm>
            <a:off x="6076950" y="908050"/>
            <a:ext cx="3086100" cy="405288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l">
              <a:lnSpc>
                <a:spcPct val="95000"/>
              </a:lnSpc>
              <a:spcBef>
                <a:spcPct val="20000"/>
              </a:spcBef>
            </a:pPr>
            <a:r>
              <a:rPr lang="en-GB" altLang="en-US" sz="1800" b="1">
                <a:solidFill>
                  <a:srgbClr val="FF9900"/>
                </a:solidFill>
              </a:rPr>
              <a:t>While World Leaders, Intellectuals, Hangers-on, Businesspersons, Politicians, Delegates Gather in the Luxuries of Sandton City,  Jomo Kenyata Conference Centre, Abudja, Addis Ababa, Geneva… </a:t>
            </a:r>
            <a:r>
              <a:rPr lang="en-GB" altLang="en-US" sz="1800" b="1">
                <a:solidFill>
                  <a:srgbClr val="FFFF00"/>
                </a:solidFill>
              </a:rPr>
              <a:t>Discussing</a:t>
            </a:r>
          </a:p>
          <a:p>
            <a:pPr algn="l">
              <a:lnSpc>
                <a:spcPct val="95000"/>
              </a:lnSpc>
              <a:spcBef>
                <a:spcPct val="20000"/>
              </a:spcBef>
            </a:pPr>
            <a:r>
              <a:rPr lang="en-GB" altLang="en-US" sz="1800" b="1">
                <a:solidFill>
                  <a:schemeClr val="bg1"/>
                </a:solidFill>
                <a:effectLst>
                  <a:outerShdw blurRad="38100" dist="38100" dir="2700000" algn="tl">
                    <a:srgbClr val="808080"/>
                  </a:outerShdw>
                </a:effectLst>
              </a:rPr>
              <a:t>World Summits on Sustainable Development, ICT Pricing, WSIS, Global Warming, ICT Billing, Urbanization, NGNs ………</a:t>
            </a:r>
          </a:p>
        </p:txBody>
      </p:sp>
      <p:sp>
        <p:nvSpPr>
          <p:cNvPr id="376843" name="Rectangle 11">
            <a:extLst>
              <a:ext uri="{FF2B5EF4-FFF2-40B4-BE49-F238E27FC236}">
                <a16:creationId xmlns:a16="http://schemas.microsoft.com/office/drawing/2014/main" id="{39C1AB19-989F-4394-8E1E-FDEDD23D31BB}"/>
              </a:ext>
            </a:extLst>
          </p:cNvPr>
          <p:cNvSpPr>
            <a:spLocks noGrp="1" noChangeArrowheads="1"/>
          </p:cNvSpPr>
          <p:nvPr>
            <p:ph type="ctrTitle"/>
          </p:nvPr>
        </p:nvSpPr>
        <p:spPr>
          <a:xfrm>
            <a:off x="0" y="0"/>
            <a:ext cx="8216900" cy="819150"/>
          </a:xfrm>
          <a:noFill/>
          <a:ln/>
          <a:effectLst>
            <a:outerShdw dist="28398" dir="1593903" algn="ctr" rotWithShape="0">
              <a:srgbClr val="CC9900"/>
            </a:outerShdw>
          </a:effectLst>
        </p:spPr>
        <p:txBody>
          <a:bodyPr anchorCtr="1"/>
          <a:lstStyle/>
          <a:p>
            <a:pPr algn="l"/>
            <a:r>
              <a:rPr lang="en-US" altLang="en-US" sz="5400">
                <a:solidFill>
                  <a:srgbClr val="FFFF00"/>
                </a:solidFill>
              </a:rPr>
              <a:t>An Urgent Call for Action</a:t>
            </a:r>
          </a:p>
        </p:txBody>
      </p:sp>
      <p:pic>
        <p:nvPicPr>
          <p:cNvPr id="376853" name="Picture 21" descr="sa Riots">
            <a:extLst>
              <a:ext uri="{FF2B5EF4-FFF2-40B4-BE49-F238E27FC236}">
                <a16:creationId xmlns:a16="http://schemas.microsoft.com/office/drawing/2014/main" id="{6B610188-6B0F-44CC-A0D1-D617727F19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81088" y="4183063"/>
            <a:ext cx="1138237" cy="755650"/>
          </a:xfrm>
          <a:prstGeom prst="rect">
            <a:avLst/>
          </a:prstGeom>
          <a:noFill/>
          <a:extLst>
            <a:ext uri="{909E8E84-426E-40DD-AFC4-6F175D3DCCD1}">
              <a14:hiddenFill xmlns:a14="http://schemas.microsoft.com/office/drawing/2010/main">
                <a:solidFill>
                  <a:srgbClr val="FFFFFF"/>
                </a:solidFill>
              </a14:hiddenFill>
            </a:ext>
          </a:extLst>
        </p:spPr>
      </p:pic>
      <p:grpSp>
        <p:nvGrpSpPr>
          <p:cNvPr id="376858" name="Group 26">
            <a:extLst>
              <a:ext uri="{FF2B5EF4-FFF2-40B4-BE49-F238E27FC236}">
                <a16:creationId xmlns:a16="http://schemas.microsoft.com/office/drawing/2014/main" id="{2BAF5B4C-16A0-4B6C-BA86-67287DA9ABFC}"/>
              </a:ext>
            </a:extLst>
          </p:cNvPr>
          <p:cNvGrpSpPr>
            <a:grpSpLocks/>
          </p:cNvGrpSpPr>
          <p:nvPr/>
        </p:nvGrpSpPr>
        <p:grpSpPr bwMode="auto">
          <a:xfrm>
            <a:off x="4752975" y="7804150"/>
            <a:ext cx="2185988" cy="1350963"/>
            <a:chOff x="0" y="3379"/>
            <a:chExt cx="1377" cy="851"/>
          </a:xfrm>
        </p:grpSpPr>
        <p:pic>
          <p:nvPicPr>
            <p:cNvPr id="376859" name="Picture 27" descr="Alex Floods2">
              <a:extLst>
                <a:ext uri="{FF2B5EF4-FFF2-40B4-BE49-F238E27FC236}">
                  <a16:creationId xmlns:a16="http://schemas.microsoft.com/office/drawing/2014/main" id="{BB584FDE-AFD9-4E42-A485-0E1A8D34832B}"/>
                </a:ext>
              </a:extLst>
            </p:cNvPr>
            <p:cNvPicPr>
              <a:picLocks noChangeAspect="1" noChangeArrowheads="1"/>
            </p:cNvPicPr>
            <p:nvPr/>
          </p:nvPicPr>
          <p:blipFill>
            <a:blip r:embed="rId7">
              <a:lum contrast="28000"/>
              <a:extLst>
                <a:ext uri="{28A0092B-C50C-407E-A947-70E740481C1C}">
                  <a14:useLocalDpi xmlns:a14="http://schemas.microsoft.com/office/drawing/2010/main" val="0"/>
                </a:ext>
              </a:extLst>
            </a:blip>
            <a:srcRect/>
            <a:stretch>
              <a:fillRect/>
            </a:stretch>
          </p:blipFill>
          <p:spPr bwMode="auto">
            <a:xfrm>
              <a:off x="0" y="3379"/>
              <a:ext cx="1349" cy="85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6860" name="Text Box 28">
              <a:extLst>
                <a:ext uri="{FF2B5EF4-FFF2-40B4-BE49-F238E27FC236}">
                  <a16:creationId xmlns:a16="http://schemas.microsoft.com/office/drawing/2014/main" id="{2C614690-0DC6-4FC9-A555-C09BB5E8984B}"/>
                </a:ext>
              </a:extLst>
            </p:cNvPr>
            <p:cNvSpPr txBox="1">
              <a:spLocks noChangeArrowheads="1"/>
            </p:cNvSpPr>
            <p:nvPr/>
          </p:nvSpPr>
          <p:spPr bwMode="auto">
            <a:xfrm>
              <a:off x="0" y="3379"/>
              <a:ext cx="1377" cy="366"/>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GB" altLang="en-US" sz="1600" b="1">
                  <a:solidFill>
                    <a:srgbClr val="00CC00"/>
                  </a:solidFill>
                </a:rPr>
                <a:t>An Environmental Challenge</a:t>
              </a:r>
            </a:p>
          </p:txBody>
        </p:sp>
      </p:grpSp>
      <p:grpSp>
        <p:nvGrpSpPr>
          <p:cNvPr id="376881" name="Group 49">
            <a:extLst>
              <a:ext uri="{FF2B5EF4-FFF2-40B4-BE49-F238E27FC236}">
                <a16:creationId xmlns:a16="http://schemas.microsoft.com/office/drawing/2014/main" id="{07CD707B-654D-451F-9F7B-B74FA005F427}"/>
              </a:ext>
            </a:extLst>
          </p:cNvPr>
          <p:cNvGrpSpPr>
            <a:grpSpLocks/>
          </p:cNvGrpSpPr>
          <p:nvPr/>
        </p:nvGrpSpPr>
        <p:grpSpPr bwMode="auto">
          <a:xfrm>
            <a:off x="0" y="998538"/>
            <a:ext cx="6076950" cy="3646487"/>
            <a:chOff x="0" y="629"/>
            <a:chExt cx="3828" cy="2297"/>
          </a:xfrm>
        </p:grpSpPr>
        <p:pic>
          <p:nvPicPr>
            <p:cNvPr id="376861" name="Picture 29" descr="Alex Floods2">
              <a:extLst>
                <a:ext uri="{FF2B5EF4-FFF2-40B4-BE49-F238E27FC236}">
                  <a16:creationId xmlns:a16="http://schemas.microsoft.com/office/drawing/2014/main" id="{C61E60BA-EA9B-48F0-AAA1-ED6B89DD8ABE}"/>
                </a:ext>
              </a:extLst>
            </p:cNvPr>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0" y="629"/>
              <a:ext cx="3828" cy="229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6880" name="AutoShape 48">
              <a:extLst>
                <a:ext uri="{FF2B5EF4-FFF2-40B4-BE49-F238E27FC236}">
                  <a16:creationId xmlns:a16="http://schemas.microsoft.com/office/drawing/2014/main" id="{3AA371CD-EFB9-4C67-BDBE-2C9462027179}"/>
                </a:ext>
              </a:extLst>
            </p:cNvPr>
            <p:cNvSpPr>
              <a:spLocks noChangeArrowheads="1"/>
            </p:cNvSpPr>
            <p:nvPr/>
          </p:nvSpPr>
          <p:spPr bwMode="auto">
            <a:xfrm>
              <a:off x="2441" y="783"/>
              <a:ext cx="1105" cy="679"/>
            </a:xfrm>
            <a:prstGeom prst="wedgeRoundRectCallout">
              <a:avLst>
                <a:gd name="adj1" fmla="val -82759"/>
                <a:gd name="adj2" fmla="val 63106"/>
                <a:gd name="adj3" fmla="val 16667"/>
              </a:avLst>
            </a:prstGeom>
            <a:solidFill>
              <a:srgbClr val="0000CC">
                <a:alpha val="47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b="1">
                  <a:solidFill>
                    <a:srgbClr val="FF0000"/>
                  </a:solidFill>
                  <a:effectLst>
                    <a:outerShdw blurRad="38100" dist="38100" dir="2700000" algn="tl">
                      <a:srgbClr val="000000"/>
                    </a:outerShdw>
                  </a:effectLst>
                </a:rPr>
                <a:t>Oh No! Not Another Flood</a:t>
              </a:r>
            </a:p>
          </p:txBody>
        </p:sp>
      </p:grpSp>
      <p:grpSp>
        <p:nvGrpSpPr>
          <p:cNvPr id="376879" name="Group 47">
            <a:extLst>
              <a:ext uri="{FF2B5EF4-FFF2-40B4-BE49-F238E27FC236}">
                <a16:creationId xmlns:a16="http://schemas.microsoft.com/office/drawing/2014/main" id="{CC9D5FD1-15A1-4ACC-AB64-5C1456722A29}"/>
              </a:ext>
            </a:extLst>
          </p:cNvPr>
          <p:cNvGrpSpPr>
            <a:grpSpLocks/>
          </p:cNvGrpSpPr>
          <p:nvPr/>
        </p:nvGrpSpPr>
        <p:grpSpPr bwMode="auto">
          <a:xfrm>
            <a:off x="0" y="1012825"/>
            <a:ext cx="6076950" cy="3630613"/>
            <a:chOff x="0" y="629"/>
            <a:chExt cx="3828" cy="2287"/>
          </a:xfrm>
        </p:grpSpPr>
        <p:pic>
          <p:nvPicPr>
            <p:cNvPr id="376864" name="Picture 32" descr="Alex Homes1">
              <a:extLst>
                <a:ext uri="{FF2B5EF4-FFF2-40B4-BE49-F238E27FC236}">
                  <a16:creationId xmlns:a16="http://schemas.microsoft.com/office/drawing/2014/main" id="{783FCB35-DE55-4456-BA8C-EA444DEA7239}"/>
                </a:ext>
              </a:extLst>
            </p:cNvPr>
            <p:cNvPicPr>
              <a:picLocks noChangeAspect="1" noChangeArrowheads="1"/>
            </p:cNvPicPr>
            <p:nvPr/>
          </p:nvPicPr>
          <p:blipFill>
            <a:blip r:embed="rId9">
              <a:lum contrast="30000"/>
              <a:extLst>
                <a:ext uri="{28A0092B-C50C-407E-A947-70E740481C1C}">
                  <a14:useLocalDpi xmlns:a14="http://schemas.microsoft.com/office/drawing/2010/main" val="0"/>
                </a:ext>
              </a:extLst>
            </a:blip>
            <a:srcRect/>
            <a:stretch>
              <a:fillRect/>
            </a:stretch>
          </p:blipFill>
          <p:spPr bwMode="auto">
            <a:xfrm>
              <a:off x="0" y="629"/>
              <a:ext cx="3828" cy="22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6878" name="Text Box 46">
              <a:extLst>
                <a:ext uri="{FF2B5EF4-FFF2-40B4-BE49-F238E27FC236}">
                  <a16:creationId xmlns:a16="http://schemas.microsoft.com/office/drawing/2014/main" id="{BF62127A-92EB-4460-B149-A730A83531CC}"/>
                </a:ext>
              </a:extLst>
            </p:cNvPr>
            <p:cNvSpPr txBox="1">
              <a:spLocks noChangeArrowheads="1"/>
            </p:cNvSpPr>
            <p:nvPr/>
          </p:nvSpPr>
          <p:spPr bwMode="auto">
            <a:xfrm>
              <a:off x="669" y="686"/>
              <a:ext cx="19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effectLst>
                    <a:outerShdw blurRad="38100" dist="38100" dir="2700000" algn="tl">
                      <a:srgbClr val="FFFFFF"/>
                    </a:outerShdw>
                  </a:effectLst>
                </a:rPr>
                <a:t>Home Sweet??? Home!</a:t>
              </a:r>
            </a:p>
          </p:txBody>
        </p:sp>
      </p:grpSp>
      <p:grpSp>
        <p:nvGrpSpPr>
          <p:cNvPr id="376877" name="Group 45">
            <a:extLst>
              <a:ext uri="{FF2B5EF4-FFF2-40B4-BE49-F238E27FC236}">
                <a16:creationId xmlns:a16="http://schemas.microsoft.com/office/drawing/2014/main" id="{2BA841F1-750A-40CC-89FC-78E89C27DE41}"/>
              </a:ext>
            </a:extLst>
          </p:cNvPr>
          <p:cNvGrpSpPr>
            <a:grpSpLocks/>
          </p:cNvGrpSpPr>
          <p:nvPr/>
        </p:nvGrpSpPr>
        <p:grpSpPr bwMode="auto">
          <a:xfrm>
            <a:off x="1062038" y="1012825"/>
            <a:ext cx="3613150" cy="3646488"/>
            <a:chOff x="697" y="629"/>
            <a:chExt cx="2276" cy="2297"/>
          </a:xfrm>
        </p:grpSpPr>
        <p:pic>
          <p:nvPicPr>
            <p:cNvPr id="376865" name="Picture 33" descr="Alex Learner">
              <a:extLst>
                <a:ext uri="{FF2B5EF4-FFF2-40B4-BE49-F238E27FC236}">
                  <a16:creationId xmlns:a16="http://schemas.microsoft.com/office/drawing/2014/main" id="{BCB7AB8A-E73C-435A-86DB-92981C5998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 y="629"/>
              <a:ext cx="2276" cy="229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6876" name="Text Box 44">
              <a:extLst>
                <a:ext uri="{FF2B5EF4-FFF2-40B4-BE49-F238E27FC236}">
                  <a16:creationId xmlns:a16="http://schemas.microsoft.com/office/drawing/2014/main" id="{87EB9001-C052-4391-8927-A35ED15BCFED}"/>
                </a:ext>
              </a:extLst>
            </p:cNvPr>
            <p:cNvSpPr txBox="1">
              <a:spLocks noChangeArrowheads="1"/>
            </p:cNvSpPr>
            <p:nvPr/>
          </p:nvSpPr>
          <p:spPr bwMode="auto">
            <a:xfrm>
              <a:off x="839" y="686"/>
              <a:ext cx="19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00FF00"/>
                  </a:solidFill>
                  <a:effectLst>
                    <a:outerShdw blurRad="38100" dist="38100" dir="2700000" algn="tl">
                      <a:srgbClr val="FFFFFF"/>
                    </a:outerShdw>
                  </a:effectLst>
                </a:rPr>
                <a:t>Seeking Knowledge</a:t>
              </a:r>
            </a:p>
          </p:txBody>
        </p:sp>
      </p:grpSp>
      <p:grpSp>
        <p:nvGrpSpPr>
          <p:cNvPr id="376875" name="Group 43">
            <a:extLst>
              <a:ext uri="{FF2B5EF4-FFF2-40B4-BE49-F238E27FC236}">
                <a16:creationId xmlns:a16="http://schemas.microsoft.com/office/drawing/2014/main" id="{60A8C7A6-A80A-411C-BDEA-F1B394A1D2A7}"/>
              </a:ext>
            </a:extLst>
          </p:cNvPr>
          <p:cNvGrpSpPr>
            <a:grpSpLocks/>
          </p:cNvGrpSpPr>
          <p:nvPr/>
        </p:nvGrpSpPr>
        <p:grpSpPr bwMode="auto">
          <a:xfrm>
            <a:off x="1776413" y="1012825"/>
            <a:ext cx="2447925" cy="3657600"/>
            <a:chOff x="3211" y="629"/>
            <a:chExt cx="1542" cy="2304"/>
          </a:xfrm>
        </p:grpSpPr>
        <p:pic>
          <p:nvPicPr>
            <p:cNvPr id="376866" name="Picture 34" descr="CT Riots">
              <a:extLst>
                <a:ext uri="{FF2B5EF4-FFF2-40B4-BE49-F238E27FC236}">
                  <a16:creationId xmlns:a16="http://schemas.microsoft.com/office/drawing/2014/main" id="{53C810DA-D30C-4611-A0DE-FA2A388C83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1" y="629"/>
              <a:ext cx="1542" cy="230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6873" name="Text Box 41">
              <a:extLst>
                <a:ext uri="{FF2B5EF4-FFF2-40B4-BE49-F238E27FC236}">
                  <a16:creationId xmlns:a16="http://schemas.microsoft.com/office/drawing/2014/main" id="{697254E2-540E-4261-AEF6-4B9A1A8E6BCD}"/>
                </a:ext>
              </a:extLst>
            </p:cNvPr>
            <p:cNvSpPr txBox="1">
              <a:spLocks noChangeArrowheads="1"/>
            </p:cNvSpPr>
            <p:nvPr/>
          </p:nvSpPr>
          <p:spPr bwMode="auto">
            <a:xfrm>
              <a:off x="3211" y="646"/>
              <a:ext cx="1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FF0000"/>
                  </a:solidFill>
                  <a:effectLst>
                    <a:outerShdw blurRad="38100" dist="38100" dir="2700000" algn="tl">
                      <a:srgbClr val="FFFFFF"/>
                    </a:outerShdw>
                  </a:effectLst>
                </a:rPr>
                <a:t>Tired of Waiting</a:t>
              </a:r>
            </a:p>
          </p:txBody>
        </p:sp>
      </p:grpSp>
      <p:grpSp>
        <p:nvGrpSpPr>
          <p:cNvPr id="376869" name="Group 37">
            <a:extLst>
              <a:ext uri="{FF2B5EF4-FFF2-40B4-BE49-F238E27FC236}">
                <a16:creationId xmlns:a16="http://schemas.microsoft.com/office/drawing/2014/main" id="{CC58675C-6009-4EAE-91AF-B6F2BA5CB91F}"/>
              </a:ext>
            </a:extLst>
          </p:cNvPr>
          <p:cNvGrpSpPr>
            <a:grpSpLocks/>
          </p:cNvGrpSpPr>
          <p:nvPr/>
        </p:nvGrpSpPr>
        <p:grpSpPr bwMode="auto">
          <a:xfrm>
            <a:off x="0" y="1025525"/>
            <a:ext cx="6057900" cy="3633788"/>
            <a:chOff x="0" y="629"/>
            <a:chExt cx="3816" cy="2289"/>
          </a:xfrm>
        </p:grpSpPr>
        <p:pic>
          <p:nvPicPr>
            <p:cNvPr id="376867" name="Picture 35" descr="SA Poverty2">
              <a:extLst>
                <a:ext uri="{FF2B5EF4-FFF2-40B4-BE49-F238E27FC236}">
                  <a16:creationId xmlns:a16="http://schemas.microsoft.com/office/drawing/2014/main" id="{4229744E-886F-466A-B044-BD18DF60DE7D}"/>
                </a:ext>
              </a:extLst>
            </p:cNvPr>
            <p:cNvPicPr>
              <a:picLocks noChangeAspect="1" noChangeArrowheads="1"/>
            </p:cNvPicPr>
            <p:nvPr/>
          </p:nvPicPr>
          <p:blipFill>
            <a:blip r:embed="rId12">
              <a:lum contrast="18000"/>
              <a:extLst>
                <a:ext uri="{28A0092B-C50C-407E-A947-70E740481C1C}">
                  <a14:useLocalDpi xmlns:a14="http://schemas.microsoft.com/office/drawing/2010/main" val="0"/>
                </a:ext>
              </a:extLst>
            </a:blip>
            <a:srcRect/>
            <a:stretch>
              <a:fillRect/>
            </a:stretch>
          </p:blipFill>
          <p:spPr bwMode="auto">
            <a:xfrm>
              <a:off x="0" y="629"/>
              <a:ext cx="3816" cy="2289"/>
            </a:xfrm>
            <a:prstGeom prst="rect">
              <a:avLst/>
            </a:prstGeom>
            <a:noFill/>
            <a:extLst>
              <a:ext uri="{909E8E84-426E-40DD-AFC4-6F175D3DCCD1}">
                <a14:hiddenFill xmlns:a14="http://schemas.microsoft.com/office/drawing/2010/main">
                  <a:solidFill>
                    <a:srgbClr val="FFFFFF"/>
                  </a:solidFill>
                </a14:hiddenFill>
              </a:ext>
            </a:extLst>
          </p:spPr>
        </p:pic>
        <p:sp>
          <p:nvSpPr>
            <p:cNvPr id="376868" name="Text Box 36">
              <a:extLst>
                <a:ext uri="{FF2B5EF4-FFF2-40B4-BE49-F238E27FC236}">
                  <a16:creationId xmlns:a16="http://schemas.microsoft.com/office/drawing/2014/main" id="{83DC88B9-EAFD-49DF-BA40-A82F58662472}"/>
                </a:ext>
              </a:extLst>
            </p:cNvPr>
            <p:cNvSpPr txBox="1">
              <a:spLocks noChangeArrowheads="1"/>
            </p:cNvSpPr>
            <p:nvPr/>
          </p:nvSpPr>
          <p:spPr bwMode="auto">
            <a:xfrm>
              <a:off x="891" y="671"/>
              <a:ext cx="22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effectLst>
                    <a:outerShdw blurRad="38100" dist="38100" dir="2700000" algn="tl">
                      <a:srgbClr val="FFFFFF"/>
                    </a:outerShdw>
                  </a:effectLst>
                </a:rPr>
                <a:t>Sad way to feed your family</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76834"/>
                                        </p:tgtEl>
                                        <p:attrNameLst>
                                          <p:attrName>style.visibility</p:attrName>
                                        </p:attrNameLst>
                                      </p:cBhvr>
                                      <p:to>
                                        <p:strVal val="visible"/>
                                      </p:to>
                                    </p:set>
                                    <p:animEffect transition="in" filter="fade">
                                      <p:cBhvr>
                                        <p:cTn id="7" dur="500"/>
                                        <p:tgtEl>
                                          <p:spTgt spid="376834"/>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76842">
                                            <p:txEl>
                                              <p:pRg st="0" end="0"/>
                                            </p:txEl>
                                          </p:spTgt>
                                        </p:tgtEl>
                                        <p:attrNameLst>
                                          <p:attrName>style.visibility</p:attrName>
                                        </p:attrNameLst>
                                      </p:cBhvr>
                                      <p:to>
                                        <p:strVal val="visible"/>
                                      </p:to>
                                    </p:set>
                                    <p:anim calcmode="lin" valueType="num">
                                      <p:cBhvr>
                                        <p:cTn id="11" dur="500" fill="hold"/>
                                        <p:tgtEl>
                                          <p:spTgt spid="37684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7684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76842">
                                            <p:txEl>
                                              <p:pRg st="0" end="0"/>
                                            </p:txEl>
                                          </p:spTgt>
                                        </p:tgtEl>
                                      </p:cBhvr>
                                    </p:animEffect>
                                  </p:childTnLst>
                                </p:cTn>
                              </p:par>
                            </p:childTnLst>
                          </p:cTn>
                        </p:par>
                        <p:par>
                          <p:cTn id="14" fill="hold" nodeType="afterGroup">
                            <p:stCondLst>
                              <p:cond delay="1000"/>
                            </p:stCondLst>
                            <p:childTnLst>
                              <p:par>
                                <p:cTn id="15" presetID="53" presetClass="entr" presetSubtype="0" fill="hold" grpId="0" nodeType="afterEffect">
                                  <p:stCondLst>
                                    <p:cond delay="1000"/>
                                  </p:stCondLst>
                                  <p:childTnLst>
                                    <p:set>
                                      <p:cBhvr>
                                        <p:cTn id="16" dur="1" fill="hold">
                                          <p:stCondLst>
                                            <p:cond delay="0"/>
                                          </p:stCondLst>
                                        </p:cTn>
                                        <p:tgtEl>
                                          <p:spTgt spid="376842">
                                            <p:txEl>
                                              <p:pRg st="1" end="1"/>
                                            </p:txEl>
                                          </p:spTgt>
                                        </p:tgtEl>
                                        <p:attrNameLst>
                                          <p:attrName>style.visibility</p:attrName>
                                        </p:attrNameLst>
                                      </p:cBhvr>
                                      <p:to>
                                        <p:strVal val="visible"/>
                                      </p:to>
                                    </p:set>
                                    <p:anim calcmode="lin" valueType="num">
                                      <p:cBhvr>
                                        <p:cTn id="17" dur="500" fill="hold"/>
                                        <p:tgtEl>
                                          <p:spTgt spid="37684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76842">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76842">
                                            <p:txEl>
                                              <p:pRg st="1" end="1"/>
                                            </p:txEl>
                                          </p:spTgt>
                                        </p:tgtEl>
                                      </p:cBhvr>
                                    </p:animEffect>
                                  </p:childTnLst>
                                </p:cTn>
                              </p:par>
                            </p:childTnLst>
                          </p:cTn>
                        </p:par>
                        <p:par>
                          <p:cTn id="20" fill="hold" nodeType="afterGroup">
                            <p:stCondLst>
                              <p:cond delay="2500"/>
                            </p:stCondLst>
                            <p:childTnLst>
                              <p:par>
                                <p:cTn id="21" presetID="2" presetClass="entr" presetSubtype="4" fill="hold" grpId="0" nodeType="afterEffect">
                                  <p:stCondLst>
                                    <p:cond delay="1000"/>
                                  </p:stCondLst>
                                  <p:childTnLst>
                                    <p:set>
                                      <p:cBhvr>
                                        <p:cTn id="22" dur="1" fill="hold">
                                          <p:stCondLst>
                                            <p:cond delay="0"/>
                                          </p:stCondLst>
                                        </p:cTn>
                                        <p:tgtEl>
                                          <p:spTgt spid="376838"/>
                                        </p:tgtEl>
                                        <p:attrNameLst>
                                          <p:attrName>style.visibility</p:attrName>
                                        </p:attrNameLst>
                                      </p:cBhvr>
                                      <p:to>
                                        <p:strVal val="visible"/>
                                      </p:to>
                                    </p:set>
                                    <p:anim calcmode="lin" valueType="num">
                                      <p:cBhvr additive="base">
                                        <p:cTn id="23" dur="500" fill="hold"/>
                                        <p:tgtEl>
                                          <p:spTgt spid="376838"/>
                                        </p:tgtEl>
                                        <p:attrNameLst>
                                          <p:attrName>ppt_x</p:attrName>
                                        </p:attrNameLst>
                                      </p:cBhvr>
                                      <p:tavLst>
                                        <p:tav tm="0">
                                          <p:val>
                                            <p:strVal val="#ppt_x"/>
                                          </p:val>
                                        </p:tav>
                                        <p:tav tm="100000">
                                          <p:val>
                                            <p:strVal val="#ppt_x"/>
                                          </p:val>
                                        </p:tav>
                                      </p:tavLst>
                                    </p:anim>
                                    <p:anim calcmode="lin" valueType="num">
                                      <p:cBhvr additive="base">
                                        <p:cTn id="24" dur="500" fill="hold"/>
                                        <p:tgtEl>
                                          <p:spTgt spid="37683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76881"/>
                                        </p:tgtEl>
                                        <p:attrNameLst>
                                          <p:attrName>style.visibility</p:attrName>
                                        </p:attrNameLst>
                                      </p:cBhvr>
                                      <p:to>
                                        <p:strVal val="visible"/>
                                      </p:to>
                                    </p:set>
                                    <p:animEffect transition="in" filter="fade">
                                      <p:cBhvr>
                                        <p:cTn id="29" dur="500"/>
                                        <p:tgtEl>
                                          <p:spTgt spid="376881"/>
                                        </p:tgtEl>
                                      </p:cBhvr>
                                    </p:animEffect>
                                  </p:childTnLst>
                                </p:cTn>
                              </p:par>
                            </p:childTnLst>
                          </p:cTn>
                        </p:par>
                        <p:par>
                          <p:cTn id="30" fill="hold" nodeType="afterGroup">
                            <p:stCondLst>
                              <p:cond delay="500"/>
                            </p:stCondLst>
                            <p:childTnLst>
                              <p:par>
                                <p:cTn id="31" presetID="6" presetClass="emph" presetSubtype="0" fill="hold" nodeType="afterEffect">
                                  <p:stCondLst>
                                    <p:cond delay="500"/>
                                  </p:stCondLst>
                                  <p:childTnLst>
                                    <p:animScale>
                                      <p:cBhvr>
                                        <p:cTn id="32" dur="1000" fill="hold"/>
                                        <p:tgtEl>
                                          <p:spTgt spid="376881"/>
                                        </p:tgtEl>
                                      </p:cBhvr>
                                      <p:by x="40000" y="40000"/>
                                    </p:animScale>
                                  </p:childTnLst>
                                </p:cTn>
                              </p:par>
                            </p:childTnLst>
                          </p:cTn>
                        </p:par>
                        <p:par>
                          <p:cTn id="33" fill="hold" nodeType="afterGroup">
                            <p:stCondLst>
                              <p:cond delay="2000"/>
                            </p:stCondLst>
                            <p:childTnLst>
                              <p:par>
                                <p:cTn id="34" presetID="0" presetClass="path" presetSubtype="0" accel="50000" decel="50000" fill="hold" nodeType="afterEffect">
                                  <p:stCondLst>
                                    <p:cond delay="0"/>
                                  </p:stCondLst>
                                  <p:childTnLst>
                                    <p:animMotion origin="layout" path="M -0.00451 0.00416 L -0.22569 0.48185 " pathEditMode="relative" rAng="0" ptsTypes="AA">
                                      <p:cBhvr>
                                        <p:cTn id="35" dur="1000" fill="hold"/>
                                        <p:tgtEl>
                                          <p:spTgt spid="376881"/>
                                        </p:tgtEl>
                                        <p:attrNameLst>
                                          <p:attrName>ppt_x</p:attrName>
                                          <p:attrName>ppt_y</p:attrName>
                                        </p:attrNameLst>
                                      </p:cBhvr>
                                      <p:rCtr x="-11059" y="23884"/>
                                    </p:animMotion>
                                  </p:childTnLst>
                                </p:cTn>
                              </p:par>
                            </p:childTnLst>
                          </p:cTn>
                        </p:par>
                        <p:par>
                          <p:cTn id="36" fill="hold" nodeType="afterGroup">
                            <p:stCondLst>
                              <p:cond delay="3000"/>
                            </p:stCondLst>
                            <p:childTnLst>
                              <p:par>
                                <p:cTn id="37" presetID="10" presetClass="entr" presetSubtype="0" fill="hold" nodeType="afterEffect">
                                  <p:stCondLst>
                                    <p:cond delay="0"/>
                                  </p:stCondLst>
                                  <p:childTnLst>
                                    <p:set>
                                      <p:cBhvr>
                                        <p:cTn id="38" dur="1" fill="hold">
                                          <p:stCondLst>
                                            <p:cond delay="0"/>
                                          </p:stCondLst>
                                        </p:cTn>
                                        <p:tgtEl>
                                          <p:spTgt spid="376879"/>
                                        </p:tgtEl>
                                        <p:attrNameLst>
                                          <p:attrName>style.visibility</p:attrName>
                                        </p:attrNameLst>
                                      </p:cBhvr>
                                      <p:to>
                                        <p:strVal val="visible"/>
                                      </p:to>
                                    </p:set>
                                    <p:animEffect transition="in" filter="fade">
                                      <p:cBhvr>
                                        <p:cTn id="39" dur="500"/>
                                        <p:tgtEl>
                                          <p:spTgt spid="376879"/>
                                        </p:tgtEl>
                                      </p:cBhvr>
                                    </p:animEffect>
                                  </p:childTnLst>
                                </p:cTn>
                              </p:par>
                            </p:childTnLst>
                          </p:cTn>
                        </p:par>
                        <p:par>
                          <p:cTn id="40" fill="hold" nodeType="afterGroup">
                            <p:stCondLst>
                              <p:cond delay="3500"/>
                            </p:stCondLst>
                            <p:childTnLst>
                              <p:par>
                                <p:cTn id="41" presetID="6" presetClass="emph" presetSubtype="0" fill="hold" nodeType="afterEffect">
                                  <p:stCondLst>
                                    <p:cond delay="500"/>
                                  </p:stCondLst>
                                  <p:childTnLst>
                                    <p:animScale>
                                      <p:cBhvr>
                                        <p:cTn id="42" dur="1000" fill="hold"/>
                                        <p:tgtEl>
                                          <p:spTgt spid="376879"/>
                                        </p:tgtEl>
                                      </p:cBhvr>
                                      <p:by x="40000" y="40000"/>
                                    </p:animScale>
                                  </p:childTnLst>
                                </p:cTn>
                              </p:par>
                            </p:childTnLst>
                          </p:cTn>
                        </p:par>
                        <p:par>
                          <p:cTn id="43" fill="hold" nodeType="afterGroup">
                            <p:stCondLst>
                              <p:cond delay="5000"/>
                            </p:stCondLst>
                            <p:childTnLst>
                              <p:par>
                                <p:cTn id="44" presetID="0" presetClass="path" presetSubtype="0" accel="50000" decel="50000" fill="hold" nodeType="afterEffect">
                                  <p:stCondLst>
                                    <p:cond delay="0"/>
                                  </p:stCondLst>
                                  <p:childTnLst>
                                    <p:animMotion origin="layout" path="M -0.00451 0.00648 L 0.04011 0.48093 " pathEditMode="relative" rAng="0" ptsTypes="AA">
                                      <p:cBhvr>
                                        <p:cTn id="45" dur="1000" fill="hold"/>
                                        <p:tgtEl>
                                          <p:spTgt spid="376879"/>
                                        </p:tgtEl>
                                        <p:attrNameLst>
                                          <p:attrName>ppt_x</p:attrName>
                                          <p:attrName>ppt_y</p:attrName>
                                        </p:attrNameLst>
                                      </p:cBhvr>
                                      <p:rCtr x="2222" y="23723"/>
                                    </p:animMotion>
                                  </p:childTnLst>
                                </p:cTn>
                              </p:par>
                            </p:childTnLst>
                          </p:cTn>
                        </p:par>
                        <p:par>
                          <p:cTn id="46" fill="hold" nodeType="afterGroup">
                            <p:stCondLst>
                              <p:cond delay="6000"/>
                            </p:stCondLst>
                            <p:childTnLst>
                              <p:par>
                                <p:cTn id="47" presetID="10" presetClass="entr" presetSubtype="0" fill="hold" nodeType="afterEffect">
                                  <p:stCondLst>
                                    <p:cond delay="0"/>
                                  </p:stCondLst>
                                  <p:childTnLst>
                                    <p:set>
                                      <p:cBhvr>
                                        <p:cTn id="48" dur="1" fill="hold">
                                          <p:stCondLst>
                                            <p:cond delay="0"/>
                                          </p:stCondLst>
                                        </p:cTn>
                                        <p:tgtEl>
                                          <p:spTgt spid="376877"/>
                                        </p:tgtEl>
                                        <p:attrNameLst>
                                          <p:attrName>style.visibility</p:attrName>
                                        </p:attrNameLst>
                                      </p:cBhvr>
                                      <p:to>
                                        <p:strVal val="visible"/>
                                      </p:to>
                                    </p:set>
                                    <p:animEffect transition="in" filter="fade">
                                      <p:cBhvr>
                                        <p:cTn id="49" dur="500"/>
                                        <p:tgtEl>
                                          <p:spTgt spid="376877"/>
                                        </p:tgtEl>
                                      </p:cBhvr>
                                    </p:animEffect>
                                  </p:childTnLst>
                                </p:cTn>
                              </p:par>
                            </p:childTnLst>
                          </p:cTn>
                        </p:par>
                        <p:par>
                          <p:cTn id="50" fill="hold" nodeType="afterGroup">
                            <p:stCondLst>
                              <p:cond delay="6500"/>
                            </p:stCondLst>
                            <p:childTnLst>
                              <p:par>
                                <p:cTn id="51" presetID="6" presetClass="emph" presetSubtype="0" fill="hold" nodeType="afterEffect">
                                  <p:stCondLst>
                                    <p:cond delay="500"/>
                                  </p:stCondLst>
                                  <p:childTnLst>
                                    <p:animScale>
                                      <p:cBhvr>
                                        <p:cTn id="52" dur="1000" fill="hold"/>
                                        <p:tgtEl>
                                          <p:spTgt spid="376877"/>
                                        </p:tgtEl>
                                      </p:cBhvr>
                                      <p:by x="40000" y="40000"/>
                                    </p:animScale>
                                  </p:childTnLst>
                                </p:cTn>
                              </p:par>
                            </p:childTnLst>
                          </p:cTn>
                        </p:par>
                        <p:par>
                          <p:cTn id="53" fill="hold" nodeType="afterGroup">
                            <p:stCondLst>
                              <p:cond delay="8000"/>
                            </p:stCondLst>
                            <p:childTnLst>
                              <p:par>
                                <p:cTn id="54" presetID="0" presetClass="path" presetSubtype="0" accel="50000" decel="50000" fill="hold" nodeType="afterEffect">
                                  <p:stCondLst>
                                    <p:cond delay="0"/>
                                  </p:stCondLst>
                                  <p:childTnLst>
                                    <p:animMotion origin="layout" path="M 0.00381 0.00532 L 0.2552 0.47977 " pathEditMode="relative" rAng="0" ptsTypes="AA">
                                      <p:cBhvr>
                                        <p:cTn id="55" dur="1000" fill="hold"/>
                                        <p:tgtEl>
                                          <p:spTgt spid="376877"/>
                                        </p:tgtEl>
                                        <p:attrNameLst>
                                          <p:attrName>ppt_x</p:attrName>
                                          <p:attrName>ppt_y</p:attrName>
                                        </p:attrNameLst>
                                      </p:cBhvr>
                                      <p:rCtr x="12569" y="23723"/>
                                    </p:animMotion>
                                  </p:childTnLst>
                                </p:cTn>
                              </p:par>
                            </p:childTnLst>
                          </p:cTn>
                        </p:par>
                        <p:par>
                          <p:cTn id="56" fill="hold" nodeType="afterGroup">
                            <p:stCondLst>
                              <p:cond delay="9000"/>
                            </p:stCondLst>
                            <p:childTnLst>
                              <p:par>
                                <p:cTn id="57" presetID="10" presetClass="entr" presetSubtype="0" fill="hold" nodeType="afterEffect">
                                  <p:stCondLst>
                                    <p:cond delay="0"/>
                                  </p:stCondLst>
                                  <p:childTnLst>
                                    <p:set>
                                      <p:cBhvr>
                                        <p:cTn id="58" dur="1" fill="hold">
                                          <p:stCondLst>
                                            <p:cond delay="0"/>
                                          </p:stCondLst>
                                        </p:cTn>
                                        <p:tgtEl>
                                          <p:spTgt spid="376875"/>
                                        </p:tgtEl>
                                        <p:attrNameLst>
                                          <p:attrName>style.visibility</p:attrName>
                                        </p:attrNameLst>
                                      </p:cBhvr>
                                      <p:to>
                                        <p:strVal val="visible"/>
                                      </p:to>
                                    </p:set>
                                    <p:animEffect transition="in" filter="fade">
                                      <p:cBhvr>
                                        <p:cTn id="59" dur="500"/>
                                        <p:tgtEl>
                                          <p:spTgt spid="376875"/>
                                        </p:tgtEl>
                                      </p:cBhvr>
                                    </p:animEffect>
                                  </p:childTnLst>
                                </p:cTn>
                              </p:par>
                            </p:childTnLst>
                          </p:cTn>
                        </p:par>
                        <p:par>
                          <p:cTn id="60" fill="hold" nodeType="afterGroup">
                            <p:stCondLst>
                              <p:cond delay="9500"/>
                            </p:stCondLst>
                            <p:childTnLst>
                              <p:par>
                                <p:cTn id="61" presetID="6" presetClass="emph" presetSubtype="0" fill="hold" nodeType="afterEffect">
                                  <p:stCondLst>
                                    <p:cond delay="500"/>
                                  </p:stCondLst>
                                  <p:childTnLst>
                                    <p:animScale>
                                      <p:cBhvr>
                                        <p:cTn id="62" dur="1000" fill="hold"/>
                                        <p:tgtEl>
                                          <p:spTgt spid="376875"/>
                                        </p:tgtEl>
                                      </p:cBhvr>
                                      <p:by x="40000" y="40000"/>
                                    </p:animScale>
                                  </p:childTnLst>
                                </p:cTn>
                              </p:par>
                            </p:childTnLst>
                          </p:cTn>
                        </p:par>
                        <p:par>
                          <p:cTn id="63" fill="hold" nodeType="afterGroup">
                            <p:stCondLst>
                              <p:cond delay="11000"/>
                            </p:stCondLst>
                            <p:childTnLst>
                              <p:par>
                                <p:cTn id="64" presetID="0" presetClass="path" presetSubtype="0" accel="50000" decel="50000" fill="hold" nodeType="afterEffect">
                                  <p:stCondLst>
                                    <p:cond delay="0"/>
                                  </p:stCondLst>
                                  <p:childTnLst>
                                    <p:animMotion origin="layout" path="M 5E-6 0.00555 L 0.36355 0.47885 " pathEditMode="relative" rAng="0" ptsTypes="AA">
                                      <p:cBhvr>
                                        <p:cTn id="65" dur="1000" fill="hold"/>
                                        <p:tgtEl>
                                          <p:spTgt spid="376875"/>
                                        </p:tgtEl>
                                        <p:attrNameLst>
                                          <p:attrName>ppt_x</p:attrName>
                                          <p:attrName>ppt_y</p:attrName>
                                        </p:attrNameLst>
                                      </p:cBhvr>
                                      <p:rCtr x="18177" y="23653"/>
                                    </p:animMotion>
                                  </p:childTnLst>
                                </p:cTn>
                              </p:par>
                            </p:childTnLst>
                          </p:cTn>
                        </p:par>
                        <p:par>
                          <p:cTn id="66" fill="hold" nodeType="afterGroup">
                            <p:stCondLst>
                              <p:cond delay="12000"/>
                            </p:stCondLst>
                            <p:childTnLst>
                              <p:par>
                                <p:cTn id="67" presetID="10" presetClass="entr" presetSubtype="0" fill="hold" nodeType="afterEffect">
                                  <p:stCondLst>
                                    <p:cond delay="0"/>
                                  </p:stCondLst>
                                  <p:childTnLst>
                                    <p:set>
                                      <p:cBhvr>
                                        <p:cTn id="68" dur="1" fill="hold">
                                          <p:stCondLst>
                                            <p:cond delay="0"/>
                                          </p:stCondLst>
                                        </p:cTn>
                                        <p:tgtEl>
                                          <p:spTgt spid="376869"/>
                                        </p:tgtEl>
                                        <p:attrNameLst>
                                          <p:attrName>style.visibility</p:attrName>
                                        </p:attrNameLst>
                                      </p:cBhvr>
                                      <p:to>
                                        <p:strVal val="visible"/>
                                      </p:to>
                                    </p:set>
                                    <p:animEffect transition="in" filter="fade">
                                      <p:cBhvr>
                                        <p:cTn id="69" dur="500"/>
                                        <p:tgtEl>
                                          <p:spTgt spid="376869"/>
                                        </p:tgtEl>
                                      </p:cBhvr>
                                    </p:animEffect>
                                  </p:childTnLst>
                                </p:cTn>
                              </p:par>
                            </p:childTnLst>
                          </p:cTn>
                        </p:par>
                        <p:par>
                          <p:cTn id="70" fill="hold" nodeType="afterGroup">
                            <p:stCondLst>
                              <p:cond delay="12500"/>
                            </p:stCondLst>
                            <p:childTnLst>
                              <p:par>
                                <p:cTn id="71" presetID="6" presetClass="emph" presetSubtype="0" fill="hold" nodeType="afterEffect">
                                  <p:stCondLst>
                                    <p:cond delay="500"/>
                                  </p:stCondLst>
                                  <p:childTnLst>
                                    <p:animScale>
                                      <p:cBhvr>
                                        <p:cTn id="72" dur="1000" fill="hold"/>
                                        <p:tgtEl>
                                          <p:spTgt spid="376869"/>
                                        </p:tgtEl>
                                      </p:cBhvr>
                                      <p:by x="40000" y="40000"/>
                                    </p:animScale>
                                  </p:childTnLst>
                                </p:cTn>
                              </p:par>
                            </p:childTnLst>
                          </p:cTn>
                        </p:par>
                        <p:par>
                          <p:cTn id="73" fill="hold" nodeType="afterGroup">
                            <p:stCondLst>
                              <p:cond delay="14000"/>
                            </p:stCondLst>
                            <p:childTnLst>
                              <p:par>
                                <p:cTn id="74" presetID="0" presetClass="path" presetSubtype="0" accel="50000" decel="50000" fill="hold" nodeType="afterEffect">
                                  <p:stCondLst>
                                    <p:cond delay="0"/>
                                  </p:stCondLst>
                                  <p:childTnLst>
                                    <p:animMotion origin="layout" path="M -0.00347 0.00231 L 0.54809 0.47885 " pathEditMode="relative" rAng="0" ptsTypes="AA">
                                      <p:cBhvr>
                                        <p:cTn id="75" dur="1000" fill="hold"/>
                                        <p:tgtEl>
                                          <p:spTgt spid="376869"/>
                                        </p:tgtEl>
                                        <p:attrNameLst>
                                          <p:attrName>ppt_x</p:attrName>
                                          <p:attrName>ppt_y</p:attrName>
                                        </p:attrNameLst>
                                      </p:cBhvr>
                                      <p:rCtr x="27569" y="23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8" grpId="0" animBg="1"/>
      <p:bldP spid="37684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EF16B579-A63A-437C-8B52-491C013E63B5}"/>
              </a:ext>
            </a:extLst>
          </p:cNvPr>
          <p:cNvSpPr>
            <a:spLocks noChangeArrowheads="1"/>
          </p:cNvSpPr>
          <p:nvPr/>
        </p:nvSpPr>
        <p:spPr bwMode="auto">
          <a:xfrm>
            <a:off x="0" y="0"/>
            <a:ext cx="9144000" cy="998538"/>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38947" name="Group 3">
            <a:extLst>
              <a:ext uri="{FF2B5EF4-FFF2-40B4-BE49-F238E27FC236}">
                <a16:creationId xmlns:a16="http://schemas.microsoft.com/office/drawing/2014/main" id="{B181286C-D50E-4143-A1F4-9F82B8DC0BAA}"/>
              </a:ext>
            </a:extLst>
          </p:cNvPr>
          <p:cNvGrpSpPr>
            <a:grpSpLocks/>
          </p:cNvGrpSpPr>
          <p:nvPr/>
        </p:nvGrpSpPr>
        <p:grpSpPr bwMode="auto">
          <a:xfrm>
            <a:off x="539750" y="1844675"/>
            <a:ext cx="7983538" cy="3368675"/>
            <a:chOff x="689" y="1216"/>
            <a:chExt cx="5029" cy="2122"/>
          </a:xfrm>
        </p:grpSpPr>
        <p:sp>
          <p:nvSpPr>
            <p:cNvPr id="338948" name="Freeform 4">
              <a:extLst>
                <a:ext uri="{FF2B5EF4-FFF2-40B4-BE49-F238E27FC236}">
                  <a16:creationId xmlns:a16="http://schemas.microsoft.com/office/drawing/2014/main" id="{11775114-EE78-4082-A2F7-3C06107AD5D9}"/>
                </a:ext>
              </a:extLst>
            </p:cNvPr>
            <p:cNvSpPr>
              <a:spLocks/>
            </p:cNvSpPr>
            <p:nvPr/>
          </p:nvSpPr>
          <p:spPr bwMode="auto">
            <a:xfrm>
              <a:off x="3408" y="1716"/>
              <a:ext cx="25" cy="23"/>
            </a:xfrm>
            <a:custGeom>
              <a:avLst/>
              <a:gdLst>
                <a:gd name="T0" fmla="*/ 24 w 25"/>
                <a:gd name="T1" fmla="*/ 1 h 23"/>
                <a:gd name="T2" fmla="*/ 24 w 25"/>
                <a:gd name="T3" fmla="*/ 21 h 23"/>
                <a:gd name="T4" fmla="*/ 16 w 25"/>
                <a:gd name="T5" fmla="*/ 22 h 23"/>
                <a:gd name="T6" fmla="*/ 0 w 25"/>
                <a:gd name="T7" fmla="*/ 4 h 23"/>
                <a:gd name="T8" fmla="*/ 10 w 25"/>
                <a:gd name="T9" fmla="*/ 0 h 23"/>
                <a:gd name="T10" fmla="*/ 24 w 25"/>
                <a:gd name="T11" fmla="*/ 1 h 23"/>
              </a:gdLst>
              <a:ahLst/>
              <a:cxnLst>
                <a:cxn ang="0">
                  <a:pos x="T0" y="T1"/>
                </a:cxn>
                <a:cxn ang="0">
                  <a:pos x="T2" y="T3"/>
                </a:cxn>
                <a:cxn ang="0">
                  <a:pos x="T4" y="T5"/>
                </a:cxn>
                <a:cxn ang="0">
                  <a:pos x="T6" y="T7"/>
                </a:cxn>
                <a:cxn ang="0">
                  <a:pos x="T8" y="T9"/>
                </a:cxn>
                <a:cxn ang="0">
                  <a:pos x="T10" y="T11"/>
                </a:cxn>
              </a:cxnLst>
              <a:rect l="0" t="0" r="r" b="b"/>
              <a:pathLst>
                <a:path w="25" h="23">
                  <a:moveTo>
                    <a:pt x="24" y="1"/>
                  </a:moveTo>
                  <a:lnTo>
                    <a:pt x="24" y="21"/>
                  </a:lnTo>
                  <a:lnTo>
                    <a:pt x="16" y="22"/>
                  </a:lnTo>
                  <a:lnTo>
                    <a:pt x="0" y="4"/>
                  </a:lnTo>
                  <a:lnTo>
                    <a:pt x="10" y="0"/>
                  </a:lnTo>
                  <a:lnTo>
                    <a:pt x="24" y="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49" name="Freeform 5">
              <a:extLst>
                <a:ext uri="{FF2B5EF4-FFF2-40B4-BE49-F238E27FC236}">
                  <a16:creationId xmlns:a16="http://schemas.microsoft.com/office/drawing/2014/main" id="{D6D294AC-88FB-474A-9CD4-448B87170A90}"/>
                </a:ext>
              </a:extLst>
            </p:cNvPr>
            <p:cNvSpPr>
              <a:spLocks/>
            </p:cNvSpPr>
            <p:nvPr/>
          </p:nvSpPr>
          <p:spPr bwMode="auto">
            <a:xfrm>
              <a:off x="3363" y="1680"/>
              <a:ext cx="21" cy="31"/>
            </a:xfrm>
            <a:custGeom>
              <a:avLst/>
              <a:gdLst>
                <a:gd name="T0" fmla="*/ 20 w 21"/>
                <a:gd name="T1" fmla="*/ 0 h 31"/>
                <a:gd name="T2" fmla="*/ 0 w 21"/>
                <a:gd name="T3" fmla="*/ 6 h 31"/>
                <a:gd name="T4" fmla="*/ 3 w 21"/>
                <a:gd name="T5" fmla="*/ 30 h 31"/>
                <a:gd name="T6" fmla="*/ 17 w 21"/>
                <a:gd name="T7" fmla="*/ 27 h 31"/>
                <a:gd name="T8" fmla="*/ 20 w 21"/>
                <a:gd name="T9" fmla="*/ 0 h 31"/>
              </a:gdLst>
              <a:ahLst/>
              <a:cxnLst>
                <a:cxn ang="0">
                  <a:pos x="T0" y="T1"/>
                </a:cxn>
                <a:cxn ang="0">
                  <a:pos x="T2" y="T3"/>
                </a:cxn>
                <a:cxn ang="0">
                  <a:pos x="T4" y="T5"/>
                </a:cxn>
                <a:cxn ang="0">
                  <a:pos x="T6" y="T7"/>
                </a:cxn>
                <a:cxn ang="0">
                  <a:pos x="T8" y="T9"/>
                </a:cxn>
              </a:cxnLst>
              <a:rect l="0" t="0" r="r" b="b"/>
              <a:pathLst>
                <a:path w="21" h="31">
                  <a:moveTo>
                    <a:pt x="20" y="0"/>
                  </a:moveTo>
                  <a:lnTo>
                    <a:pt x="0" y="6"/>
                  </a:lnTo>
                  <a:lnTo>
                    <a:pt x="3" y="30"/>
                  </a:lnTo>
                  <a:lnTo>
                    <a:pt x="17" y="27"/>
                  </a:lnTo>
                  <a:lnTo>
                    <a:pt x="2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38950" name="Group 6">
              <a:extLst>
                <a:ext uri="{FF2B5EF4-FFF2-40B4-BE49-F238E27FC236}">
                  <a16:creationId xmlns:a16="http://schemas.microsoft.com/office/drawing/2014/main" id="{04DC7138-22E5-4ADC-A4EA-44C367AB38F5}"/>
                </a:ext>
              </a:extLst>
            </p:cNvPr>
            <p:cNvGrpSpPr>
              <a:grpSpLocks/>
            </p:cNvGrpSpPr>
            <p:nvPr/>
          </p:nvGrpSpPr>
          <p:grpSpPr bwMode="auto">
            <a:xfrm>
              <a:off x="689" y="1216"/>
              <a:ext cx="5029" cy="2122"/>
              <a:chOff x="689" y="1216"/>
              <a:chExt cx="5029" cy="2122"/>
            </a:xfrm>
          </p:grpSpPr>
          <p:grpSp>
            <p:nvGrpSpPr>
              <p:cNvPr id="338951" name="Group 7">
                <a:extLst>
                  <a:ext uri="{FF2B5EF4-FFF2-40B4-BE49-F238E27FC236}">
                    <a16:creationId xmlns:a16="http://schemas.microsoft.com/office/drawing/2014/main" id="{8D11AFD0-117A-4705-975A-2BC2EECD89C3}"/>
                  </a:ext>
                </a:extLst>
              </p:cNvPr>
              <p:cNvGrpSpPr>
                <a:grpSpLocks/>
              </p:cNvGrpSpPr>
              <p:nvPr/>
            </p:nvGrpSpPr>
            <p:grpSpPr bwMode="auto">
              <a:xfrm>
                <a:off x="2922" y="1219"/>
                <a:ext cx="2796" cy="2112"/>
                <a:chOff x="2922" y="1219"/>
                <a:chExt cx="2796" cy="2112"/>
              </a:xfrm>
            </p:grpSpPr>
            <p:grpSp>
              <p:nvGrpSpPr>
                <p:cNvPr id="338952" name="Group 8">
                  <a:extLst>
                    <a:ext uri="{FF2B5EF4-FFF2-40B4-BE49-F238E27FC236}">
                      <a16:creationId xmlns:a16="http://schemas.microsoft.com/office/drawing/2014/main" id="{BE23AB83-5A57-43C7-B503-19896704E009}"/>
                    </a:ext>
                  </a:extLst>
                </p:cNvPr>
                <p:cNvGrpSpPr>
                  <a:grpSpLocks/>
                </p:cNvGrpSpPr>
                <p:nvPr/>
              </p:nvGrpSpPr>
              <p:grpSpPr bwMode="auto">
                <a:xfrm>
                  <a:off x="4845" y="2272"/>
                  <a:ext cx="873" cy="1059"/>
                  <a:chOff x="4845" y="2272"/>
                  <a:chExt cx="873" cy="1059"/>
                </a:xfrm>
              </p:grpSpPr>
              <p:sp>
                <p:nvSpPr>
                  <p:cNvPr id="338953" name="Freeform 9">
                    <a:extLst>
                      <a:ext uri="{FF2B5EF4-FFF2-40B4-BE49-F238E27FC236}">
                        <a16:creationId xmlns:a16="http://schemas.microsoft.com/office/drawing/2014/main" id="{0DF75420-0D7F-4A3A-A071-FF3BDCBF86CA}"/>
                      </a:ext>
                    </a:extLst>
                  </p:cNvPr>
                  <p:cNvSpPr>
                    <a:spLocks/>
                  </p:cNvSpPr>
                  <p:nvPr/>
                </p:nvSpPr>
                <p:spPr bwMode="auto">
                  <a:xfrm>
                    <a:off x="4845" y="3130"/>
                    <a:ext cx="621" cy="201"/>
                  </a:xfrm>
                  <a:custGeom>
                    <a:avLst/>
                    <a:gdLst>
                      <a:gd name="T0" fmla="*/ 122 w 621"/>
                      <a:gd name="T1" fmla="*/ 8 h 201"/>
                      <a:gd name="T2" fmla="*/ 167 w 621"/>
                      <a:gd name="T3" fmla="*/ 12 h 201"/>
                      <a:gd name="T4" fmla="*/ 187 w 621"/>
                      <a:gd name="T5" fmla="*/ 11 h 201"/>
                      <a:gd name="T6" fmla="*/ 209 w 621"/>
                      <a:gd name="T7" fmla="*/ 3 h 201"/>
                      <a:gd name="T8" fmla="*/ 232 w 621"/>
                      <a:gd name="T9" fmla="*/ 2 h 201"/>
                      <a:gd name="T10" fmla="*/ 247 w 621"/>
                      <a:gd name="T11" fmla="*/ 0 h 201"/>
                      <a:gd name="T12" fmla="*/ 266 w 621"/>
                      <a:gd name="T13" fmla="*/ 11 h 201"/>
                      <a:gd name="T14" fmla="*/ 274 w 621"/>
                      <a:gd name="T15" fmla="*/ 18 h 201"/>
                      <a:gd name="T16" fmla="*/ 297 w 621"/>
                      <a:gd name="T17" fmla="*/ 17 h 201"/>
                      <a:gd name="T18" fmla="*/ 315 w 621"/>
                      <a:gd name="T19" fmla="*/ 17 h 201"/>
                      <a:gd name="T20" fmla="*/ 331 w 621"/>
                      <a:gd name="T21" fmla="*/ 11 h 201"/>
                      <a:gd name="T22" fmla="*/ 347 w 621"/>
                      <a:gd name="T23" fmla="*/ 6 h 201"/>
                      <a:gd name="T24" fmla="*/ 359 w 621"/>
                      <a:gd name="T25" fmla="*/ 5 h 201"/>
                      <a:gd name="T26" fmla="*/ 383 w 621"/>
                      <a:gd name="T27" fmla="*/ 9 h 201"/>
                      <a:gd name="T28" fmla="*/ 419 w 621"/>
                      <a:gd name="T29" fmla="*/ 14 h 201"/>
                      <a:gd name="T30" fmla="*/ 456 w 621"/>
                      <a:gd name="T31" fmla="*/ 23 h 201"/>
                      <a:gd name="T32" fmla="*/ 482 w 621"/>
                      <a:gd name="T33" fmla="*/ 27 h 201"/>
                      <a:gd name="T34" fmla="*/ 498 w 621"/>
                      <a:gd name="T35" fmla="*/ 33 h 201"/>
                      <a:gd name="T36" fmla="*/ 519 w 621"/>
                      <a:gd name="T37" fmla="*/ 26 h 201"/>
                      <a:gd name="T38" fmla="*/ 544 w 621"/>
                      <a:gd name="T39" fmla="*/ 30 h 201"/>
                      <a:gd name="T40" fmla="*/ 562 w 621"/>
                      <a:gd name="T41" fmla="*/ 33 h 201"/>
                      <a:gd name="T42" fmla="*/ 575 w 621"/>
                      <a:gd name="T43" fmla="*/ 39 h 201"/>
                      <a:gd name="T44" fmla="*/ 594 w 621"/>
                      <a:gd name="T45" fmla="*/ 45 h 201"/>
                      <a:gd name="T46" fmla="*/ 607 w 621"/>
                      <a:gd name="T47" fmla="*/ 54 h 201"/>
                      <a:gd name="T48" fmla="*/ 617 w 621"/>
                      <a:gd name="T49" fmla="*/ 63 h 201"/>
                      <a:gd name="T50" fmla="*/ 620 w 621"/>
                      <a:gd name="T51" fmla="*/ 72 h 201"/>
                      <a:gd name="T52" fmla="*/ 601 w 621"/>
                      <a:gd name="T53" fmla="*/ 81 h 201"/>
                      <a:gd name="T54" fmla="*/ 576 w 621"/>
                      <a:gd name="T55" fmla="*/ 92 h 201"/>
                      <a:gd name="T56" fmla="*/ 562 w 621"/>
                      <a:gd name="T57" fmla="*/ 105 h 201"/>
                      <a:gd name="T58" fmla="*/ 566 w 621"/>
                      <a:gd name="T59" fmla="*/ 114 h 201"/>
                      <a:gd name="T60" fmla="*/ 555 w 621"/>
                      <a:gd name="T61" fmla="*/ 125 h 201"/>
                      <a:gd name="T62" fmla="*/ 540 w 621"/>
                      <a:gd name="T63" fmla="*/ 137 h 201"/>
                      <a:gd name="T64" fmla="*/ 529 w 621"/>
                      <a:gd name="T65" fmla="*/ 138 h 201"/>
                      <a:gd name="T66" fmla="*/ 511 w 621"/>
                      <a:gd name="T67" fmla="*/ 150 h 201"/>
                      <a:gd name="T68" fmla="*/ 545 w 621"/>
                      <a:gd name="T69" fmla="*/ 162 h 201"/>
                      <a:gd name="T70" fmla="*/ 521 w 621"/>
                      <a:gd name="T71" fmla="*/ 173 h 201"/>
                      <a:gd name="T72" fmla="*/ 471 w 621"/>
                      <a:gd name="T73" fmla="*/ 173 h 201"/>
                      <a:gd name="T74" fmla="*/ 440 w 621"/>
                      <a:gd name="T75" fmla="*/ 186 h 201"/>
                      <a:gd name="T76" fmla="*/ 415 w 621"/>
                      <a:gd name="T77" fmla="*/ 200 h 201"/>
                      <a:gd name="T78" fmla="*/ 362 w 621"/>
                      <a:gd name="T79" fmla="*/ 194 h 201"/>
                      <a:gd name="T80" fmla="*/ 323 w 621"/>
                      <a:gd name="T81" fmla="*/ 185 h 201"/>
                      <a:gd name="T82" fmla="*/ 286 w 621"/>
                      <a:gd name="T83" fmla="*/ 179 h 201"/>
                      <a:gd name="T84" fmla="*/ 245 w 621"/>
                      <a:gd name="T85" fmla="*/ 168 h 201"/>
                      <a:gd name="T86" fmla="*/ 226 w 621"/>
                      <a:gd name="T87" fmla="*/ 164 h 201"/>
                      <a:gd name="T88" fmla="*/ 174 w 621"/>
                      <a:gd name="T89" fmla="*/ 147 h 201"/>
                      <a:gd name="T90" fmla="*/ 140 w 621"/>
                      <a:gd name="T91" fmla="*/ 134 h 201"/>
                      <a:gd name="T92" fmla="*/ 110 w 621"/>
                      <a:gd name="T93" fmla="*/ 122 h 201"/>
                      <a:gd name="T94" fmla="*/ 83 w 621"/>
                      <a:gd name="T95" fmla="*/ 108 h 201"/>
                      <a:gd name="T96" fmla="*/ 58 w 621"/>
                      <a:gd name="T97" fmla="*/ 90 h 201"/>
                      <a:gd name="T98" fmla="*/ 29 w 621"/>
                      <a:gd name="T99" fmla="*/ 71 h 201"/>
                      <a:gd name="T100" fmla="*/ 5 w 621"/>
                      <a:gd name="T101" fmla="*/ 56 h 201"/>
                      <a:gd name="T102" fmla="*/ 18 w 621"/>
                      <a:gd name="T103" fmla="*/ 44 h 201"/>
                      <a:gd name="T104" fmla="*/ 32 w 621"/>
                      <a:gd name="T105" fmla="*/ 23 h 201"/>
                      <a:gd name="T106" fmla="*/ 49 w 621"/>
                      <a:gd name="T107"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1" h="201">
                        <a:moveTo>
                          <a:pt x="58" y="8"/>
                        </a:moveTo>
                        <a:lnTo>
                          <a:pt x="122" y="8"/>
                        </a:lnTo>
                        <a:lnTo>
                          <a:pt x="143" y="9"/>
                        </a:lnTo>
                        <a:lnTo>
                          <a:pt x="167" y="12"/>
                        </a:lnTo>
                        <a:lnTo>
                          <a:pt x="177" y="17"/>
                        </a:lnTo>
                        <a:lnTo>
                          <a:pt x="187" y="11"/>
                        </a:lnTo>
                        <a:lnTo>
                          <a:pt x="200" y="6"/>
                        </a:lnTo>
                        <a:lnTo>
                          <a:pt x="209" y="3"/>
                        </a:lnTo>
                        <a:lnTo>
                          <a:pt x="224" y="2"/>
                        </a:lnTo>
                        <a:lnTo>
                          <a:pt x="232" y="2"/>
                        </a:lnTo>
                        <a:lnTo>
                          <a:pt x="239" y="2"/>
                        </a:lnTo>
                        <a:lnTo>
                          <a:pt x="247" y="0"/>
                        </a:lnTo>
                        <a:lnTo>
                          <a:pt x="261" y="11"/>
                        </a:lnTo>
                        <a:lnTo>
                          <a:pt x="266" y="11"/>
                        </a:lnTo>
                        <a:lnTo>
                          <a:pt x="271" y="17"/>
                        </a:lnTo>
                        <a:lnTo>
                          <a:pt x="274" y="18"/>
                        </a:lnTo>
                        <a:lnTo>
                          <a:pt x="287" y="17"/>
                        </a:lnTo>
                        <a:lnTo>
                          <a:pt x="297" y="17"/>
                        </a:lnTo>
                        <a:lnTo>
                          <a:pt x="308" y="17"/>
                        </a:lnTo>
                        <a:lnTo>
                          <a:pt x="315" y="17"/>
                        </a:lnTo>
                        <a:lnTo>
                          <a:pt x="325" y="17"/>
                        </a:lnTo>
                        <a:lnTo>
                          <a:pt x="331" y="11"/>
                        </a:lnTo>
                        <a:lnTo>
                          <a:pt x="338" y="8"/>
                        </a:lnTo>
                        <a:lnTo>
                          <a:pt x="347" y="6"/>
                        </a:lnTo>
                        <a:lnTo>
                          <a:pt x="351" y="6"/>
                        </a:lnTo>
                        <a:lnTo>
                          <a:pt x="359" y="5"/>
                        </a:lnTo>
                        <a:lnTo>
                          <a:pt x="372" y="8"/>
                        </a:lnTo>
                        <a:lnTo>
                          <a:pt x="383" y="9"/>
                        </a:lnTo>
                        <a:lnTo>
                          <a:pt x="396" y="11"/>
                        </a:lnTo>
                        <a:lnTo>
                          <a:pt x="419" y="14"/>
                        </a:lnTo>
                        <a:lnTo>
                          <a:pt x="446" y="21"/>
                        </a:lnTo>
                        <a:lnTo>
                          <a:pt x="456" y="23"/>
                        </a:lnTo>
                        <a:lnTo>
                          <a:pt x="469" y="26"/>
                        </a:lnTo>
                        <a:lnTo>
                          <a:pt x="482" y="27"/>
                        </a:lnTo>
                        <a:lnTo>
                          <a:pt x="492" y="32"/>
                        </a:lnTo>
                        <a:lnTo>
                          <a:pt x="498" y="33"/>
                        </a:lnTo>
                        <a:lnTo>
                          <a:pt x="513" y="30"/>
                        </a:lnTo>
                        <a:lnTo>
                          <a:pt x="519" y="26"/>
                        </a:lnTo>
                        <a:lnTo>
                          <a:pt x="531" y="26"/>
                        </a:lnTo>
                        <a:lnTo>
                          <a:pt x="544" y="30"/>
                        </a:lnTo>
                        <a:lnTo>
                          <a:pt x="549" y="32"/>
                        </a:lnTo>
                        <a:lnTo>
                          <a:pt x="562" y="33"/>
                        </a:lnTo>
                        <a:lnTo>
                          <a:pt x="566" y="36"/>
                        </a:lnTo>
                        <a:lnTo>
                          <a:pt x="575" y="39"/>
                        </a:lnTo>
                        <a:lnTo>
                          <a:pt x="586" y="44"/>
                        </a:lnTo>
                        <a:lnTo>
                          <a:pt x="594" y="45"/>
                        </a:lnTo>
                        <a:lnTo>
                          <a:pt x="599" y="50"/>
                        </a:lnTo>
                        <a:lnTo>
                          <a:pt x="607" y="54"/>
                        </a:lnTo>
                        <a:lnTo>
                          <a:pt x="612" y="57"/>
                        </a:lnTo>
                        <a:lnTo>
                          <a:pt x="617" y="63"/>
                        </a:lnTo>
                        <a:lnTo>
                          <a:pt x="617" y="68"/>
                        </a:lnTo>
                        <a:lnTo>
                          <a:pt x="620" y="72"/>
                        </a:lnTo>
                        <a:lnTo>
                          <a:pt x="612" y="78"/>
                        </a:lnTo>
                        <a:lnTo>
                          <a:pt x="601" y="81"/>
                        </a:lnTo>
                        <a:lnTo>
                          <a:pt x="591" y="90"/>
                        </a:lnTo>
                        <a:lnTo>
                          <a:pt x="576" y="92"/>
                        </a:lnTo>
                        <a:lnTo>
                          <a:pt x="566" y="99"/>
                        </a:lnTo>
                        <a:lnTo>
                          <a:pt x="562" y="105"/>
                        </a:lnTo>
                        <a:lnTo>
                          <a:pt x="557" y="110"/>
                        </a:lnTo>
                        <a:lnTo>
                          <a:pt x="566" y="114"/>
                        </a:lnTo>
                        <a:lnTo>
                          <a:pt x="566" y="119"/>
                        </a:lnTo>
                        <a:lnTo>
                          <a:pt x="555" y="125"/>
                        </a:lnTo>
                        <a:lnTo>
                          <a:pt x="547" y="131"/>
                        </a:lnTo>
                        <a:lnTo>
                          <a:pt x="540" y="137"/>
                        </a:lnTo>
                        <a:lnTo>
                          <a:pt x="534" y="138"/>
                        </a:lnTo>
                        <a:lnTo>
                          <a:pt x="529" y="138"/>
                        </a:lnTo>
                        <a:lnTo>
                          <a:pt x="516" y="141"/>
                        </a:lnTo>
                        <a:lnTo>
                          <a:pt x="511" y="150"/>
                        </a:lnTo>
                        <a:lnTo>
                          <a:pt x="503" y="156"/>
                        </a:lnTo>
                        <a:lnTo>
                          <a:pt x="545" y="162"/>
                        </a:lnTo>
                        <a:lnTo>
                          <a:pt x="540" y="168"/>
                        </a:lnTo>
                        <a:lnTo>
                          <a:pt x="521" y="173"/>
                        </a:lnTo>
                        <a:lnTo>
                          <a:pt x="493" y="170"/>
                        </a:lnTo>
                        <a:lnTo>
                          <a:pt x="471" y="173"/>
                        </a:lnTo>
                        <a:lnTo>
                          <a:pt x="450" y="179"/>
                        </a:lnTo>
                        <a:lnTo>
                          <a:pt x="440" y="186"/>
                        </a:lnTo>
                        <a:lnTo>
                          <a:pt x="437" y="198"/>
                        </a:lnTo>
                        <a:lnTo>
                          <a:pt x="415" y="200"/>
                        </a:lnTo>
                        <a:lnTo>
                          <a:pt x="394" y="197"/>
                        </a:lnTo>
                        <a:lnTo>
                          <a:pt x="362" y="194"/>
                        </a:lnTo>
                        <a:lnTo>
                          <a:pt x="347" y="189"/>
                        </a:lnTo>
                        <a:lnTo>
                          <a:pt x="323" y="185"/>
                        </a:lnTo>
                        <a:lnTo>
                          <a:pt x="305" y="182"/>
                        </a:lnTo>
                        <a:lnTo>
                          <a:pt x="286" y="179"/>
                        </a:lnTo>
                        <a:lnTo>
                          <a:pt x="261" y="176"/>
                        </a:lnTo>
                        <a:lnTo>
                          <a:pt x="245" y="168"/>
                        </a:lnTo>
                        <a:lnTo>
                          <a:pt x="230" y="165"/>
                        </a:lnTo>
                        <a:lnTo>
                          <a:pt x="226" y="164"/>
                        </a:lnTo>
                        <a:lnTo>
                          <a:pt x="200" y="158"/>
                        </a:lnTo>
                        <a:lnTo>
                          <a:pt x="174" y="147"/>
                        </a:lnTo>
                        <a:lnTo>
                          <a:pt x="151" y="140"/>
                        </a:lnTo>
                        <a:lnTo>
                          <a:pt x="140" y="134"/>
                        </a:lnTo>
                        <a:lnTo>
                          <a:pt x="123" y="128"/>
                        </a:lnTo>
                        <a:lnTo>
                          <a:pt x="110" y="122"/>
                        </a:lnTo>
                        <a:lnTo>
                          <a:pt x="96" y="116"/>
                        </a:lnTo>
                        <a:lnTo>
                          <a:pt x="83" y="108"/>
                        </a:lnTo>
                        <a:lnTo>
                          <a:pt x="71" y="99"/>
                        </a:lnTo>
                        <a:lnTo>
                          <a:pt x="58" y="90"/>
                        </a:lnTo>
                        <a:lnTo>
                          <a:pt x="45" y="83"/>
                        </a:lnTo>
                        <a:lnTo>
                          <a:pt x="29" y="71"/>
                        </a:lnTo>
                        <a:lnTo>
                          <a:pt x="16" y="63"/>
                        </a:lnTo>
                        <a:lnTo>
                          <a:pt x="5" y="56"/>
                        </a:lnTo>
                        <a:lnTo>
                          <a:pt x="0" y="48"/>
                        </a:lnTo>
                        <a:lnTo>
                          <a:pt x="18" y="44"/>
                        </a:lnTo>
                        <a:lnTo>
                          <a:pt x="8" y="29"/>
                        </a:lnTo>
                        <a:lnTo>
                          <a:pt x="32" y="23"/>
                        </a:lnTo>
                        <a:lnTo>
                          <a:pt x="23" y="17"/>
                        </a:lnTo>
                        <a:lnTo>
                          <a:pt x="49" y="14"/>
                        </a:lnTo>
                        <a:lnTo>
                          <a:pt x="58" y="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38954" name="Group 10">
                    <a:extLst>
                      <a:ext uri="{FF2B5EF4-FFF2-40B4-BE49-F238E27FC236}">
                        <a16:creationId xmlns:a16="http://schemas.microsoft.com/office/drawing/2014/main" id="{463FD9A9-7D1E-49E6-8C4B-52A8D301EA53}"/>
                      </a:ext>
                    </a:extLst>
                  </p:cNvPr>
                  <p:cNvGrpSpPr>
                    <a:grpSpLocks/>
                  </p:cNvGrpSpPr>
                  <p:nvPr/>
                </p:nvGrpSpPr>
                <p:grpSpPr bwMode="auto">
                  <a:xfrm>
                    <a:off x="5307" y="2697"/>
                    <a:ext cx="411" cy="179"/>
                    <a:chOff x="5307" y="2697"/>
                    <a:chExt cx="411" cy="179"/>
                  </a:xfrm>
                </p:grpSpPr>
                <p:sp>
                  <p:nvSpPr>
                    <p:cNvPr id="338955" name="Freeform 11">
                      <a:extLst>
                        <a:ext uri="{FF2B5EF4-FFF2-40B4-BE49-F238E27FC236}">
                          <a16:creationId xmlns:a16="http://schemas.microsoft.com/office/drawing/2014/main" id="{EAFD81F8-BF2F-47D1-BFF1-4404FE599334}"/>
                        </a:ext>
                      </a:extLst>
                    </p:cNvPr>
                    <p:cNvSpPr>
                      <a:spLocks/>
                    </p:cNvSpPr>
                    <p:nvPr/>
                  </p:nvSpPr>
                  <p:spPr bwMode="auto">
                    <a:xfrm>
                      <a:off x="5652" y="2697"/>
                      <a:ext cx="66" cy="109"/>
                    </a:xfrm>
                    <a:custGeom>
                      <a:avLst/>
                      <a:gdLst>
                        <a:gd name="T0" fmla="*/ 21 w 66"/>
                        <a:gd name="T1" fmla="*/ 2 h 109"/>
                        <a:gd name="T2" fmla="*/ 28 w 66"/>
                        <a:gd name="T3" fmla="*/ 0 h 109"/>
                        <a:gd name="T4" fmla="*/ 39 w 66"/>
                        <a:gd name="T5" fmla="*/ 12 h 109"/>
                        <a:gd name="T6" fmla="*/ 37 w 66"/>
                        <a:gd name="T7" fmla="*/ 47 h 109"/>
                        <a:gd name="T8" fmla="*/ 46 w 66"/>
                        <a:gd name="T9" fmla="*/ 47 h 109"/>
                        <a:gd name="T10" fmla="*/ 47 w 66"/>
                        <a:gd name="T11" fmla="*/ 51 h 109"/>
                        <a:gd name="T12" fmla="*/ 50 w 66"/>
                        <a:gd name="T13" fmla="*/ 59 h 109"/>
                        <a:gd name="T14" fmla="*/ 52 w 66"/>
                        <a:gd name="T15" fmla="*/ 63 h 109"/>
                        <a:gd name="T16" fmla="*/ 59 w 66"/>
                        <a:gd name="T17" fmla="*/ 62 h 109"/>
                        <a:gd name="T18" fmla="*/ 63 w 66"/>
                        <a:gd name="T19" fmla="*/ 54 h 109"/>
                        <a:gd name="T20" fmla="*/ 65 w 66"/>
                        <a:gd name="T21" fmla="*/ 59 h 109"/>
                        <a:gd name="T22" fmla="*/ 62 w 66"/>
                        <a:gd name="T23" fmla="*/ 65 h 109"/>
                        <a:gd name="T24" fmla="*/ 59 w 66"/>
                        <a:gd name="T25" fmla="*/ 69 h 109"/>
                        <a:gd name="T26" fmla="*/ 57 w 66"/>
                        <a:gd name="T27" fmla="*/ 78 h 109"/>
                        <a:gd name="T28" fmla="*/ 49 w 66"/>
                        <a:gd name="T29" fmla="*/ 83 h 109"/>
                        <a:gd name="T30" fmla="*/ 44 w 66"/>
                        <a:gd name="T31" fmla="*/ 84 h 109"/>
                        <a:gd name="T32" fmla="*/ 37 w 66"/>
                        <a:gd name="T33" fmla="*/ 89 h 109"/>
                        <a:gd name="T34" fmla="*/ 36 w 66"/>
                        <a:gd name="T35" fmla="*/ 93 h 109"/>
                        <a:gd name="T36" fmla="*/ 37 w 66"/>
                        <a:gd name="T37" fmla="*/ 98 h 109"/>
                        <a:gd name="T38" fmla="*/ 39 w 66"/>
                        <a:gd name="T39" fmla="*/ 102 h 109"/>
                        <a:gd name="T40" fmla="*/ 31 w 66"/>
                        <a:gd name="T41" fmla="*/ 105 h 109"/>
                        <a:gd name="T42" fmla="*/ 26 w 66"/>
                        <a:gd name="T43" fmla="*/ 107 h 109"/>
                        <a:gd name="T44" fmla="*/ 21 w 66"/>
                        <a:gd name="T45" fmla="*/ 108 h 109"/>
                        <a:gd name="T46" fmla="*/ 18 w 66"/>
                        <a:gd name="T47" fmla="*/ 107 h 109"/>
                        <a:gd name="T48" fmla="*/ 10 w 66"/>
                        <a:gd name="T49" fmla="*/ 105 h 109"/>
                        <a:gd name="T50" fmla="*/ 7 w 66"/>
                        <a:gd name="T51" fmla="*/ 102 h 109"/>
                        <a:gd name="T52" fmla="*/ 10 w 66"/>
                        <a:gd name="T53" fmla="*/ 99 h 109"/>
                        <a:gd name="T54" fmla="*/ 16 w 66"/>
                        <a:gd name="T55" fmla="*/ 98 h 109"/>
                        <a:gd name="T56" fmla="*/ 21 w 66"/>
                        <a:gd name="T57" fmla="*/ 90 h 109"/>
                        <a:gd name="T58" fmla="*/ 21 w 66"/>
                        <a:gd name="T59" fmla="*/ 87 h 109"/>
                        <a:gd name="T60" fmla="*/ 16 w 66"/>
                        <a:gd name="T61" fmla="*/ 84 h 109"/>
                        <a:gd name="T62" fmla="*/ 10 w 66"/>
                        <a:gd name="T63" fmla="*/ 80 h 109"/>
                        <a:gd name="T64" fmla="*/ 5 w 66"/>
                        <a:gd name="T65" fmla="*/ 80 h 109"/>
                        <a:gd name="T66" fmla="*/ 2 w 66"/>
                        <a:gd name="T67" fmla="*/ 78 h 109"/>
                        <a:gd name="T68" fmla="*/ 0 w 66"/>
                        <a:gd name="T69" fmla="*/ 74 h 109"/>
                        <a:gd name="T70" fmla="*/ 2 w 66"/>
                        <a:gd name="T71" fmla="*/ 71 h 109"/>
                        <a:gd name="T72" fmla="*/ 5 w 66"/>
                        <a:gd name="T73" fmla="*/ 71 h 109"/>
                        <a:gd name="T74" fmla="*/ 10 w 66"/>
                        <a:gd name="T75" fmla="*/ 69 h 109"/>
                        <a:gd name="T76" fmla="*/ 16 w 66"/>
                        <a:gd name="T77" fmla="*/ 65 h 109"/>
                        <a:gd name="T78" fmla="*/ 20 w 66"/>
                        <a:gd name="T79" fmla="*/ 63 h 109"/>
                        <a:gd name="T80" fmla="*/ 23 w 66"/>
                        <a:gd name="T81" fmla="*/ 47 h 109"/>
                        <a:gd name="T82" fmla="*/ 20 w 66"/>
                        <a:gd name="T83" fmla="*/ 42 h 109"/>
                        <a:gd name="T84" fmla="*/ 15 w 66"/>
                        <a:gd name="T85" fmla="*/ 39 h 109"/>
                        <a:gd name="T86" fmla="*/ 13 w 66"/>
                        <a:gd name="T87" fmla="*/ 30 h 109"/>
                        <a:gd name="T88" fmla="*/ 15 w 66"/>
                        <a:gd name="T89" fmla="*/ 21 h 109"/>
                        <a:gd name="T90" fmla="*/ 16 w 66"/>
                        <a:gd name="T91" fmla="*/ 15 h 109"/>
                        <a:gd name="T92" fmla="*/ 21 w 66"/>
                        <a:gd name="T93"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109">
                          <a:moveTo>
                            <a:pt x="21" y="2"/>
                          </a:moveTo>
                          <a:lnTo>
                            <a:pt x="28" y="0"/>
                          </a:lnTo>
                          <a:lnTo>
                            <a:pt x="39" y="12"/>
                          </a:lnTo>
                          <a:lnTo>
                            <a:pt x="37" y="47"/>
                          </a:lnTo>
                          <a:lnTo>
                            <a:pt x="46" y="47"/>
                          </a:lnTo>
                          <a:lnTo>
                            <a:pt x="47" y="51"/>
                          </a:lnTo>
                          <a:lnTo>
                            <a:pt x="50" y="59"/>
                          </a:lnTo>
                          <a:lnTo>
                            <a:pt x="52" y="63"/>
                          </a:lnTo>
                          <a:lnTo>
                            <a:pt x="59" y="62"/>
                          </a:lnTo>
                          <a:lnTo>
                            <a:pt x="63" y="54"/>
                          </a:lnTo>
                          <a:lnTo>
                            <a:pt x="65" y="59"/>
                          </a:lnTo>
                          <a:lnTo>
                            <a:pt x="62" y="65"/>
                          </a:lnTo>
                          <a:lnTo>
                            <a:pt x="59" y="69"/>
                          </a:lnTo>
                          <a:lnTo>
                            <a:pt x="57" y="78"/>
                          </a:lnTo>
                          <a:lnTo>
                            <a:pt x="49" y="83"/>
                          </a:lnTo>
                          <a:lnTo>
                            <a:pt x="44" y="84"/>
                          </a:lnTo>
                          <a:lnTo>
                            <a:pt x="37" y="89"/>
                          </a:lnTo>
                          <a:lnTo>
                            <a:pt x="36" y="93"/>
                          </a:lnTo>
                          <a:lnTo>
                            <a:pt x="37" y="98"/>
                          </a:lnTo>
                          <a:lnTo>
                            <a:pt x="39" y="102"/>
                          </a:lnTo>
                          <a:lnTo>
                            <a:pt x="31" y="105"/>
                          </a:lnTo>
                          <a:lnTo>
                            <a:pt x="26" y="107"/>
                          </a:lnTo>
                          <a:lnTo>
                            <a:pt x="21" y="108"/>
                          </a:lnTo>
                          <a:lnTo>
                            <a:pt x="18" y="107"/>
                          </a:lnTo>
                          <a:lnTo>
                            <a:pt x="10" y="105"/>
                          </a:lnTo>
                          <a:lnTo>
                            <a:pt x="7" y="102"/>
                          </a:lnTo>
                          <a:lnTo>
                            <a:pt x="10" y="99"/>
                          </a:lnTo>
                          <a:lnTo>
                            <a:pt x="16" y="98"/>
                          </a:lnTo>
                          <a:lnTo>
                            <a:pt x="21" y="90"/>
                          </a:lnTo>
                          <a:lnTo>
                            <a:pt x="21" y="87"/>
                          </a:lnTo>
                          <a:lnTo>
                            <a:pt x="16" y="84"/>
                          </a:lnTo>
                          <a:lnTo>
                            <a:pt x="10" y="80"/>
                          </a:lnTo>
                          <a:lnTo>
                            <a:pt x="5" y="80"/>
                          </a:lnTo>
                          <a:lnTo>
                            <a:pt x="2" y="78"/>
                          </a:lnTo>
                          <a:lnTo>
                            <a:pt x="0" y="74"/>
                          </a:lnTo>
                          <a:lnTo>
                            <a:pt x="2" y="71"/>
                          </a:lnTo>
                          <a:lnTo>
                            <a:pt x="5" y="71"/>
                          </a:lnTo>
                          <a:lnTo>
                            <a:pt x="10" y="69"/>
                          </a:lnTo>
                          <a:lnTo>
                            <a:pt x="16" y="65"/>
                          </a:lnTo>
                          <a:lnTo>
                            <a:pt x="20" y="63"/>
                          </a:lnTo>
                          <a:lnTo>
                            <a:pt x="23" y="47"/>
                          </a:lnTo>
                          <a:lnTo>
                            <a:pt x="20" y="42"/>
                          </a:lnTo>
                          <a:lnTo>
                            <a:pt x="15" y="39"/>
                          </a:lnTo>
                          <a:lnTo>
                            <a:pt x="13" y="30"/>
                          </a:lnTo>
                          <a:lnTo>
                            <a:pt x="15" y="21"/>
                          </a:lnTo>
                          <a:lnTo>
                            <a:pt x="16" y="15"/>
                          </a:lnTo>
                          <a:lnTo>
                            <a:pt x="21" y="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56" name="Freeform 12">
                      <a:extLst>
                        <a:ext uri="{FF2B5EF4-FFF2-40B4-BE49-F238E27FC236}">
                          <a16:creationId xmlns:a16="http://schemas.microsoft.com/office/drawing/2014/main" id="{24003BF6-5929-4294-8534-3FBBD6B1C238}"/>
                        </a:ext>
                      </a:extLst>
                    </p:cNvPr>
                    <p:cNvSpPr>
                      <a:spLocks/>
                    </p:cNvSpPr>
                    <p:nvPr/>
                  </p:nvSpPr>
                  <p:spPr bwMode="auto">
                    <a:xfrm>
                      <a:off x="5527" y="2784"/>
                      <a:ext cx="121" cy="92"/>
                    </a:xfrm>
                    <a:custGeom>
                      <a:avLst/>
                      <a:gdLst>
                        <a:gd name="T0" fmla="*/ 84 w 121"/>
                        <a:gd name="T1" fmla="*/ 0 h 92"/>
                        <a:gd name="T2" fmla="*/ 99 w 121"/>
                        <a:gd name="T3" fmla="*/ 0 h 92"/>
                        <a:gd name="T4" fmla="*/ 120 w 121"/>
                        <a:gd name="T5" fmla="*/ 24 h 92"/>
                        <a:gd name="T6" fmla="*/ 97 w 121"/>
                        <a:gd name="T7" fmla="*/ 45 h 92"/>
                        <a:gd name="T8" fmla="*/ 97 w 121"/>
                        <a:gd name="T9" fmla="*/ 54 h 92"/>
                        <a:gd name="T10" fmla="*/ 92 w 121"/>
                        <a:gd name="T11" fmla="*/ 57 h 92"/>
                        <a:gd name="T12" fmla="*/ 79 w 121"/>
                        <a:gd name="T13" fmla="*/ 57 h 92"/>
                        <a:gd name="T14" fmla="*/ 63 w 121"/>
                        <a:gd name="T15" fmla="*/ 69 h 92"/>
                        <a:gd name="T16" fmla="*/ 49 w 121"/>
                        <a:gd name="T17" fmla="*/ 81 h 92"/>
                        <a:gd name="T18" fmla="*/ 39 w 121"/>
                        <a:gd name="T19" fmla="*/ 91 h 92"/>
                        <a:gd name="T20" fmla="*/ 39 w 121"/>
                        <a:gd name="T21" fmla="*/ 82 h 92"/>
                        <a:gd name="T22" fmla="*/ 21 w 121"/>
                        <a:gd name="T23" fmla="*/ 84 h 92"/>
                        <a:gd name="T24" fmla="*/ 13 w 121"/>
                        <a:gd name="T25" fmla="*/ 84 h 92"/>
                        <a:gd name="T26" fmla="*/ 0 w 121"/>
                        <a:gd name="T27" fmla="*/ 84 h 92"/>
                        <a:gd name="T28" fmla="*/ 18 w 121"/>
                        <a:gd name="T29" fmla="*/ 69 h 92"/>
                        <a:gd name="T30" fmla="*/ 24 w 121"/>
                        <a:gd name="T31" fmla="*/ 61 h 92"/>
                        <a:gd name="T32" fmla="*/ 31 w 121"/>
                        <a:gd name="T33" fmla="*/ 61 h 92"/>
                        <a:gd name="T34" fmla="*/ 44 w 121"/>
                        <a:gd name="T35" fmla="*/ 49 h 92"/>
                        <a:gd name="T36" fmla="*/ 49 w 121"/>
                        <a:gd name="T37" fmla="*/ 49 h 92"/>
                        <a:gd name="T38" fmla="*/ 49 w 121"/>
                        <a:gd name="T39" fmla="*/ 48 h 92"/>
                        <a:gd name="T40" fmla="*/ 55 w 121"/>
                        <a:gd name="T41" fmla="*/ 43 h 92"/>
                        <a:gd name="T42" fmla="*/ 63 w 121"/>
                        <a:gd name="T43" fmla="*/ 43 h 92"/>
                        <a:gd name="T44" fmla="*/ 60 w 121"/>
                        <a:gd name="T45" fmla="*/ 30 h 92"/>
                        <a:gd name="T46" fmla="*/ 62 w 121"/>
                        <a:gd name="T47" fmla="*/ 30 h 92"/>
                        <a:gd name="T48" fmla="*/ 70 w 121"/>
                        <a:gd name="T49" fmla="*/ 22 h 92"/>
                        <a:gd name="T50" fmla="*/ 73 w 121"/>
                        <a:gd name="T51" fmla="*/ 28 h 92"/>
                        <a:gd name="T52" fmla="*/ 86 w 121"/>
                        <a:gd name="T53" fmla="*/ 18 h 92"/>
                        <a:gd name="T54" fmla="*/ 84 w 12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92">
                          <a:moveTo>
                            <a:pt x="84" y="0"/>
                          </a:moveTo>
                          <a:lnTo>
                            <a:pt x="99" y="0"/>
                          </a:lnTo>
                          <a:lnTo>
                            <a:pt x="120" y="24"/>
                          </a:lnTo>
                          <a:lnTo>
                            <a:pt x="97" y="45"/>
                          </a:lnTo>
                          <a:lnTo>
                            <a:pt x="97" y="54"/>
                          </a:lnTo>
                          <a:lnTo>
                            <a:pt x="92" y="57"/>
                          </a:lnTo>
                          <a:lnTo>
                            <a:pt x="79" y="57"/>
                          </a:lnTo>
                          <a:lnTo>
                            <a:pt x="63" y="69"/>
                          </a:lnTo>
                          <a:lnTo>
                            <a:pt x="49" y="81"/>
                          </a:lnTo>
                          <a:lnTo>
                            <a:pt x="39" y="91"/>
                          </a:lnTo>
                          <a:lnTo>
                            <a:pt x="39" y="82"/>
                          </a:lnTo>
                          <a:lnTo>
                            <a:pt x="21" y="84"/>
                          </a:lnTo>
                          <a:lnTo>
                            <a:pt x="13" y="84"/>
                          </a:lnTo>
                          <a:lnTo>
                            <a:pt x="0" y="84"/>
                          </a:lnTo>
                          <a:lnTo>
                            <a:pt x="18" y="69"/>
                          </a:lnTo>
                          <a:lnTo>
                            <a:pt x="24" y="61"/>
                          </a:lnTo>
                          <a:lnTo>
                            <a:pt x="31" y="61"/>
                          </a:lnTo>
                          <a:lnTo>
                            <a:pt x="44" y="49"/>
                          </a:lnTo>
                          <a:lnTo>
                            <a:pt x="49" y="49"/>
                          </a:lnTo>
                          <a:lnTo>
                            <a:pt x="49" y="48"/>
                          </a:lnTo>
                          <a:lnTo>
                            <a:pt x="55" y="43"/>
                          </a:lnTo>
                          <a:lnTo>
                            <a:pt x="63" y="43"/>
                          </a:lnTo>
                          <a:lnTo>
                            <a:pt x="60" y="30"/>
                          </a:lnTo>
                          <a:lnTo>
                            <a:pt x="62" y="30"/>
                          </a:lnTo>
                          <a:lnTo>
                            <a:pt x="70" y="22"/>
                          </a:lnTo>
                          <a:lnTo>
                            <a:pt x="73" y="28"/>
                          </a:lnTo>
                          <a:lnTo>
                            <a:pt x="86" y="18"/>
                          </a:lnTo>
                          <a:lnTo>
                            <a:pt x="8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57" name="Freeform 13">
                      <a:extLst>
                        <a:ext uri="{FF2B5EF4-FFF2-40B4-BE49-F238E27FC236}">
                          <a16:creationId xmlns:a16="http://schemas.microsoft.com/office/drawing/2014/main" id="{762350C5-41BF-455C-A32F-CF19A15A659C}"/>
                        </a:ext>
                      </a:extLst>
                    </p:cNvPr>
                    <p:cNvSpPr>
                      <a:spLocks/>
                    </p:cNvSpPr>
                    <p:nvPr/>
                  </p:nvSpPr>
                  <p:spPr bwMode="auto">
                    <a:xfrm>
                      <a:off x="5307" y="2790"/>
                      <a:ext cx="47" cy="49"/>
                    </a:xfrm>
                    <a:custGeom>
                      <a:avLst/>
                      <a:gdLst>
                        <a:gd name="T0" fmla="*/ 0 w 47"/>
                        <a:gd name="T1" fmla="*/ 0 h 49"/>
                        <a:gd name="T2" fmla="*/ 10 w 47"/>
                        <a:gd name="T3" fmla="*/ 0 h 49"/>
                        <a:gd name="T4" fmla="*/ 21 w 47"/>
                        <a:gd name="T5" fmla="*/ 6 h 49"/>
                        <a:gd name="T6" fmla="*/ 46 w 47"/>
                        <a:gd name="T7" fmla="*/ 6 h 49"/>
                        <a:gd name="T8" fmla="*/ 43 w 47"/>
                        <a:gd name="T9" fmla="*/ 14 h 49"/>
                        <a:gd name="T10" fmla="*/ 46 w 47"/>
                        <a:gd name="T11" fmla="*/ 23 h 49"/>
                        <a:gd name="T12" fmla="*/ 38 w 47"/>
                        <a:gd name="T13" fmla="*/ 23 h 49"/>
                        <a:gd name="T14" fmla="*/ 36 w 47"/>
                        <a:gd name="T15" fmla="*/ 24 h 49"/>
                        <a:gd name="T16" fmla="*/ 31 w 47"/>
                        <a:gd name="T17" fmla="*/ 26 h 49"/>
                        <a:gd name="T18" fmla="*/ 36 w 47"/>
                        <a:gd name="T19" fmla="*/ 48 h 49"/>
                        <a:gd name="T20" fmla="*/ 21 w 47"/>
                        <a:gd name="T21" fmla="*/ 47 h 49"/>
                        <a:gd name="T22" fmla="*/ 8 w 47"/>
                        <a:gd name="T23" fmla="*/ 39 h 49"/>
                        <a:gd name="T24" fmla="*/ 8 w 47"/>
                        <a:gd name="T25" fmla="*/ 24 h 49"/>
                        <a:gd name="T26" fmla="*/ 8 w 47"/>
                        <a:gd name="T27" fmla="*/ 18 h 49"/>
                        <a:gd name="T28" fmla="*/ 0 w 47"/>
                        <a:gd name="T29" fmla="*/ 14 h 49"/>
                        <a:gd name="T30" fmla="*/ 0 w 47"/>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9">
                          <a:moveTo>
                            <a:pt x="0" y="0"/>
                          </a:moveTo>
                          <a:lnTo>
                            <a:pt x="10" y="0"/>
                          </a:lnTo>
                          <a:lnTo>
                            <a:pt x="21" y="6"/>
                          </a:lnTo>
                          <a:lnTo>
                            <a:pt x="46" y="6"/>
                          </a:lnTo>
                          <a:lnTo>
                            <a:pt x="43" y="14"/>
                          </a:lnTo>
                          <a:lnTo>
                            <a:pt x="46" y="23"/>
                          </a:lnTo>
                          <a:lnTo>
                            <a:pt x="38" y="23"/>
                          </a:lnTo>
                          <a:lnTo>
                            <a:pt x="36" y="24"/>
                          </a:lnTo>
                          <a:lnTo>
                            <a:pt x="31" y="26"/>
                          </a:lnTo>
                          <a:lnTo>
                            <a:pt x="36" y="48"/>
                          </a:lnTo>
                          <a:lnTo>
                            <a:pt x="21" y="47"/>
                          </a:lnTo>
                          <a:lnTo>
                            <a:pt x="8" y="39"/>
                          </a:lnTo>
                          <a:lnTo>
                            <a:pt x="8" y="24"/>
                          </a:lnTo>
                          <a:lnTo>
                            <a:pt x="8" y="18"/>
                          </a:lnTo>
                          <a:lnTo>
                            <a:pt x="0"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38958" name="Freeform 14">
                    <a:extLst>
                      <a:ext uri="{FF2B5EF4-FFF2-40B4-BE49-F238E27FC236}">
                        <a16:creationId xmlns:a16="http://schemas.microsoft.com/office/drawing/2014/main" id="{A0A0BE61-5559-4F91-8393-623ADC7F627B}"/>
                      </a:ext>
                    </a:extLst>
                  </p:cNvPr>
                  <p:cNvSpPr>
                    <a:spLocks/>
                  </p:cNvSpPr>
                  <p:nvPr/>
                </p:nvSpPr>
                <p:spPr bwMode="auto">
                  <a:xfrm>
                    <a:off x="5391" y="2272"/>
                    <a:ext cx="73" cy="54"/>
                  </a:xfrm>
                  <a:custGeom>
                    <a:avLst/>
                    <a:gdLst>
                      <a:gd name="T0" fmla="*/ 13 w 73"/>
                      <a:gd name="T1" fmla="*/ 20 h 54"/>
                      <a:gd name="T2" fmla="*/ 0 w 73"/>
                      <a:gd name="T3" fmla="*/ 42 h 54"/>
                      <a:gd name="T4" fmla="*/ 5 w 73"/>
                      <a:gd name="T5" fmla="*/ 51 h 54"/>
                      <a:gd name="T6" fmla="*/ 26 w 73"/>
                      <a:gd name="T7" fmla="*/ 53 h 54"/>
                      <a:gd name="T8" fmla="*/ 43 w 73"/>
                      <a:gd name="T9" fmla="*/ 53 h 54"/>
                      <a:gd name="T10" fmla="*/ 50 w 73"/>
                      <a:gd name="T11" fmla="*/ 44 h 54"/>
                      <a:gd name="T12" fmla="*/ 53 w 73"/>
                      <a:gd name="T13" fmla="*/ 35 h 54"/>
                      <a:gd name="T14" fmla="*/ 72 w 73"/>
                      <a:gd name="T15" fmla="*/ 35 h 54"/>
                      <a:gd name="T16" fmla="*/ 69 w 73"/>
                      <a:gd name="T17" fmla="*/ 21 h 54"/>
                      <a:gd name="T18" fmla="*/ 69 w 73"/>
                      <a:gd name="T19" fmla="*/ 8 h 54"/>
                      <a:gd name="T20" fmla="*/ 50 w 73"/>
                      <a:gd name="T21" fmla="*/ 0 h 54"/>
                      <a:gd name="T22" fmla="*/ 48 w 73"/>
                      <a:gd name="T23" fmla="*/ 15 h 54"/>
                      <a:gd name="T24" fmla="*/ 59 w 73"/>
                      <a:gd name="T25" fmla="*/ 24 h 54"/>
                      <a:gd name="T26" fmla="*/ 42 w 73"/>
                      <a:gd name="T27" fmla="*/ 24 h 54"/>
                      <a:gd name="T28" fmla="*/ 35 w 73"/>
                      <a:gd name="T29" fmla="*/ 30 h 54"/>
                      <a:gd name="T30" fmla="*/ 13 w 73"/>
                      <a:gd name="T3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4">
                        <a:moveTo>
                          <a:pt x="13" y="20"/>
                        </a:moveTo>
                        <a:lnTo>
                          <a:pt x="0" y="42"/>
                        </a:lnTo>
                        <a:lnTo>
                          <a:pt x="5" y="51"/>
                        </a:lnTo>
                        <a:lnTo>
                          <a:pt x="26" y="53"/>
                        </a:lnTo>
                        <a:lnTo>
                          <a:pt x="43" y="53"/>
                        </a:lnTo>
                        <a:lnTo>
                          <a:pt x="50" y="44"/>
                        </a:lnTo>
                        <a:lnTo>
                          <a:pt x="53" y="35"/>
                        </a:lnTo>
                        <a:lnTo>
                          <a:pt x="72" y="35"/>
                        </a:lnTo>
                        <a:lnTo>
                          <a:pt x="69" y="21"/>
                        </a:lnTo>
                        <a:lnTo>
                          <a:pt x="69" y="8"/>
                        </a:lnTo>
                        <a:lnTo>
                          <a:pt x="50" y="0"/>
                        </a:lnTo>
                        <a:lnTo>
                          <a:pt x="48" y="15"/>
                        </a:lnTo>
                        <a:lnTo>
                          <a:pt x="59" y="24"/>
                        </a:lnTo>
                        <a:lnTo>
                          <a:pt x="42" y="24"/>
                        </a:lnTo>
                        <a:lnTo>
                          <a:pt x="35" y="30"/>
                        </a:lnTo>
                        <a:lnTo>
                          <a:pt x="13" y="2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8959" name="Group 15">
                  <a:extLst>
                    <a:ext uri="{FF2B5EF4-FFF2-40B4-BE49-F238E27FC236}">
                      <a16:creationId xmlns:a16="http://schemas.microsoft.com/office/drawing/2014/main" id="{C1D85441-EAFC-4877-B571-18D7B228135F}"/>
                    </a:ext>
                  </a:extLst>
                </p:cNvPr>
                <p:cNvGrpSpPr>
                  <a:grpSpLocks/>
                </p:cNvGrpSpPr>
                <p:nvPr/>
              </p:nvGrpSpPr>
              <p:grpSpPr bwMode="auto">
                <a:xfrm>
                  <a:off x="4576" y="1480"/>
                  <a:ext cx="869" cy="1288"/>
                  <a:chOff x="4576" y="1480"/>
                  <a:chExt cx="869" cy="1288"/>
                </a:xfrm>
              </p:grpSpPr>
              <p:grpSp>
                <p:nvGrpSpPr>
                  <p:cNvPr id="338960" name="Group 16">
                    <a:extLst>
                      <a:ext uri="{FF2B5EF4-FFF2-40B4-BE49-F238E27FC236}">
                        <a16:creationId xmlns:a16="http://schemas.microsoft.com/office/drawing/2014/main" id="{E2068AC1-8459-4C9B-B669-9BE49C788B13}"/>
                      </a:ext>
                    </a:extLst>
                  </p:cNvPr>
                  <p:cNvGrpSpPr>
                    <a:grpSpLocks/>
                  </p:cNvGrpSpPr>
                  <p:nvPr/>
                </p:nvGrpSpPr>
                <p:grpSpPr bwMode="auto">
                  <a:xfrm>
                    <a:off x="4716" y="1612"/>
                    <a:ext cx="195" cy="387"/>
                    <a:chOff x="4716" y="1612"/>
                    <a:chExt cx="195" cy="387"/>
                  </a:xfrm>
                </p:grpSpPr>
                <p:sp>
                  <p:nvSpPr>
                    <p:cNvPr id="338961" name="Freeform 17">
                      <a:extLst>
                        <a:ext uri="{FF2B5EF4-FFF2-40B4-BE49-F238E27FC236}">
                          <a16:creationId xmlns:a16="http://schemas.microsoft.com/office/drawing/2014/main" id="{03DE13BD-B9CA-4476-8043-36AE68B76A3F}"/>
                        </a:ext>
                      </a:extLst>
                    </p:cNvPr>
                    <p:cNvSpPr>
                      <a:spLocks/>
                    </p:cNvSpPr>
                    <p:nvPr/>
                  </p:nvSpPr>
                  <p:spPr bwMode="auto">
                    <a:xfrm>
                      <a:off x="4716" y="1959"/>
                      <a:ext cx="46" cy="40"/>
                    </a:xfrm>
                    <a:custGeom>
                      <a:avLst/>
                      <a:gdLst>
                        <a:gd name="T0" fmla="*/ 0 w 46"/>
                        <a:gd name="T1" fmla="*/ 30 h 40"/>
                        <a:gd name="T2" fmla="*/ 8 w 46"/>
                        <a:gd name="T3" fmla="*/ 38 h 40"/>
                        <a:gd name="T4" fmla="*/ 18 w 46"/>
                        <a:gd name="T5" fmla="*/ 36 h 40"/>
                        <a:gd name="T6" fmla="*/ 32 w 46"/>
                        <a:gd name="T7" fmla="*/ 39 h 40"/>
                        <a:gd name="T8" fmla="*/ 43 w 46"/>
                        <a:gd name="T9" fmla="*/ 39 h 40"/>
                        <a:gd name="T10" fmla="*/ 45 w 46"/>
                        <a:gd name="T11" fmla="*/ 26 h 40"/>
                        <a:gd name="T12" fmla="*/ 42 w 46"/>
                        <a:gd name="T13" fmla="*/ 17 h 40"/>
                        <a:gd name="T14" fmla="*/ 34 w 46"/>
                        <a:gd name="T15" fmla="*/ 6 h 40"/>
                        <a:gd name="T16" fmla="*/ 26 w 46"/>
                        <a:gd name="T17" fmla="*/ 6 h 40"/>
                        <a:gd name="T18" fmla="*/ 23 w 46"/>
                        <a:gd name="T19" fmla="*/ 0 h 40"/>
                        <a:gd name="T20" fmla="*/ 11 w 46"/>
                        <a:gd name="T21" fmla="*/ 0 h 40"/>
                        <a:gd name="T22" fmla="*/ 11 w 46"/>
                        <a:gd name="T23" fmla="*/ 12 h 40"/>
                        <a:gd name="T24" fmla="*/ 0 w 46"/>
                        <a:gd name="T2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0">
                          <a:moveTo>
                            <a:pt x="0" y="30"/>
                          </a:moveTo>
                          <a:lnTo>
                            <a:pt x="8" y="38"/>
                          </a:lnTo>
                          <a:lnTo>
                            <a:pt x="18" y="36"/>
                          </a:lnTo>
                          <a:lnTo>
                            <a:pt x="32" y="39"/>
                          </a:lnTo>
                          <a:lnTo>
                            <a:pt x="43" y="39"/>
                          </a:lnTo>
                          <a:lnTo>
                            <a:pt x="45" y="26"/>
                          </a:lnTo>
                          <a:lnTo>
                            <a:pt x="42" y="17"/>
                          </a:lnTo>
                          <a:lnTo>
                            <a:pt x="34" y="6"/>
                          </a:lnTo>
                          <a:lnTo>
                            <a:pt x="26" y="6"/>
                          </a:lnTo>
                          <a:lnTo>
                            <a:pt x="23" y="0"/>
                          </a:lnTo>
                          <a:lnTo>
                            <a:pt x="11" y="0"/>
                          </a:lnTo>
                          <a:lnTo>
                            <a:pt x="11" y="12"/>
                          </a:lnTo>
                          <a:lnTo>
                            <a:pt x="0" y="3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62" name="Freeform 18">
                      <a:extLst>
                        <a:ext uri="{FF2B5EF4-FFF2-40B4-BE49-F238E27FC236}">
                          <a16:creationId xmlns:a16="http://schemas.microsoft.com/office/drawing/2014/main" id="{804E598E-0786-4299-B707-E06EC05B3B3C}"/>
                        </a:ext>
                      </a:extLst>
                    </p:cNvPr>
                    <p:cNvSpPr>
                      <a:spLocks/>
                    </p:cNvSpPr>
                    <p:nvPr/>
                  </p:nvSpPr>
                  <p:spPr bwMode="auto">
                    <a:xfrm>
                      <a:off x="4839" y="1890"/>
                      <a:ext cx="46" cy="50"/>
                    </a:xfrm>
                    <a:custGeom>
                      <a:avLst/>
                      <a:gdLst>
                        <a:gd name="T0" fmla="*/ 10 w 46"/>
                        <a:gd name="T1" fmla="*/ 0 h 50"/>
                        <a:gd name="T2" fmla="*/ 30 w 46"/>
                        <a:gd name="T3" fmla="*/ 1 h 50"/>
                        <a:gd name="T4" fmla="*/ 37 w 46"/>
                        <a:gd name="T5" fmla="*/ 15 h 50"/>
                        <a:gd name="T6" fmla="*/ 45 w 46"/>
                        <a:gd name="T7" fmla="*/ 22 h 50"/>
                        <a:gd name="T8" fmla="*/ 38 w 46"/>
                        <a:gd name="T9" fmla="*/ 28 h 50"/>
                        <a:gd name="T10" fmla="*/ 45 w 46"/>
                        <a:gd name="T11" fmla="*/ 36 h 50"/>
                        <a:gd name="T12" fmla="*/ 42 w 46"/>
                        <a:gd name="T13" fmla="*/ 45 h 50"/>
                        <a:gd name="T14" fmla="*/ 35 w 46"/>
                        <a:gd name="T15" fmla="*/ 49 h 50"/>
                        <a:gd name="T16" fmla="*/ 22 w 46"/>
                        <a:gd name="T17" fmla="*/ 48 h 50"/>
                        <a:gd name="T18" fmla="*/ 13 w 46"/>
                        <a:gd name="T19" fmla="*/ 48 h 50"/>
                        <a:gd name="T20" fmla="*/ 8 w 46"/>
                        <a:gd name="T21" fmla="*/ 42 h 50"/>
                        <a:gd name="T22" fmla="*/ 3 w 46"/>
                        <a:gd name="T23" fmla="*/ 34 h 50"/>
                        <a:gd name="T24" fmla="*/ 3 w 46"/>
                        <a:gd name="T25" fmla="*/ 27 h 50"/>
                        <a:gd name="T26" fmla="*/ 0 w 46"/>
                        <a:gd name="T27" fmla="*/ 16 h 50"/>
                        <a:gd name="T28" fmla="*/ 10 w 46"/>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0" y="0"/>
                          </a:moveTo>
                          <a:lnTo>
                            <a:pt x="30" y="1"/>
                          </a:lnTo>
                          <a:lnTo>
                            <a:pt x="37" y="15"/>
                          </a:lnTo>
                          <a:lnTo>
                            <a:pt x="45" y="22"/>
                          </a:lnTo>
                          <a:lnTo>
                            <a:pt x="38" y="28"/>
                          </a:lnTo>
                          <a:lnTo>
                            <a:pt x="45" y="36"/>
                          </a:lnTo>
                          <a:lnTo>
                            <a:pt x="42" y="45"/>
                          </a:lnTo>
                          <a:lnTo>
                            <a:pt x="35" y="49"/>
                          </a:lnTo>
                          <a:lnTo>
                            <a:pt x="22" y="48"/>
                          </a:lnTo>
                          <a:lnTo>
                            <a:pt x="13" y="48"/>
                          </a:lnTo>
                          <a:lnTo>
                            <a:pt x="8" y="42"/>
                          </a:lnTo>
                          <a:lnTo>
                            <a:pt x="3" y="34"/>
                          </a:lnTo>
                          <a:lnTo>
                            <a:pt x="3" y="27"/>
                          </a:lnTo>
                          <a:lnTo>
                            <a:pt x="0" y="16"/>
                          </a:lnTo>
                          <a:lnTo>
                            <a:pt x="1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63" name="Freeform 19">
                      <a:extLst>
                        <a:ext uri="{FF2B5EF4-FFF2-40B4-BE49-F238E27FC236}">
                          <a16:creationId xmlns:a16="http://schemas.microsoft.com/office/drawing/2014/main" id="{46ABAE1A-B0D6-4024-9415-45EF6EB6916F}"/>
                        </a:ext>
                      </a:extLst>
                    </p:cNvPr>
                    <p:cNvSpPr>
                      <a:spLocks/>
                    </p:cNvSpPr>
                    <p:nvPr/>
                  </p:nvSpPr>
                  <p:spPr bwMode="auto">
                    <a:xfrm>
                      <a:off x="4832" y="1612"/>
                      <a:ext cx="79" cy="48"/>
                    </a:xfrm>
                    <a:custGeom>
                      <a:avLst/>
                      <a:gdLst>
                        <a:gd name="T0" fmla="*/ 11 w 79"/>
                        <a:gd name="T1" fmla="*/ 0 h 48"/>
                        <a:gd name="T2" fmla="*/ 21 w 79"/>
                        <a:gd name="T3" fmla="*/ 8 h 48"/>
                        <a:gd name="T4" fmla="*/ 31 w 79"/>
                        <a:gd name="T5" fmla="*/ 6 h 48"/>
                        <a:gd name="T6" fmla="*/ 46 w 79"/>
                        <a:gd name="T7" fmla="*/ 8 h 48"/>
                        <a:gd name="T8" fmla="*/ 59 w 79"/>
                        <a:gd name="T9" fmla="*/ 8 h 48"/>
                        <a:gd name="T10" fmla="*/ 65 w 79"/>
                        <a:gd name="T11" fmla="*/ 12 h 48"/>
                        <a:gd name="T12" fmla="*/ 73 w 79"/>
                        <a:gd name="T13" fmla="*/ 23 h 48"/>
                        <a:gd name="T14" fmla="*/ 78 w 79"/>
                        <a:gd name="T15" fmla="*/ 27 h 48"/>
                        <a:gd name="T16" fmla="*/ 60 w 79"/>
                        <a:gd name="T17" fmla="*/ 30 h 48"/>
                        <a:gd name="T18" fmla="*/ 55 w 79"/>
                        <a:gd name="T19" fmla="*/ 33 h 48"/>
                        <a:gd name="T20" fmla="*/ 60 w 79"/>
                        <a:gd name="T21" fmla="*/ 39 h 48"/>
                        <a:gd name="T22" fmla="*/ 60 w 79"/>
                        <a:gd name="T23" fmla="*/ 45 h 48"/>
                        <a:gd name="T24" fmla="*/ 42 w 79"/>
                        <a:gd name="T25" fmla="*/ 39 h 48"/>
                        <a:gd name="T26" fmla="*/ 28 w 79"/>
                        <a:gd name="T27" fmla="*/ 35 h 48"/>
                        <a:gd name="T28" fmla="*/ 21 w 79"/>
                        <a:gd name="T29" fmla="*/ 36 h 48"/>
                        <a:gd name="T30" fmla="*/ 21 w 79"/>
                        <a:gd name="T31" fmla="*/ 45 h 48"/>
                        <a:gd name="T32" fmla="*/ 11 w 79"/>
                        <a:gd name="T33" fmla="*/ 47 h 48"/>
                        <a:gd name="T34" fmla="*/ 7 w 79"/>
                        <a:gd name="T35" fmla="*/ 39 h 48"/>
                        <a:gd name="T36" fmla="*/ 5 w 79"/>
                        <a:gd name="T37" fmla="*/ 30 h 48"/>
                        <a:gd name="T38" fmla="*/ 0 w 79"/>
                        <a:gd name="T39" fmla="*/ 29 h 48"/>
                        <a:gd name="T40" fmla="*/ 5 w 79"/>
                        <a:gd name="T41" fmla="*/ 20 h 48"/>
                        <a:gd name="T42" fmla="*/ 13 w 79"/>
                        <a:gd name="T43" fmla="*/ 17 h 48"/>
                        <a:gd name="T44" fmla="*/ 11 w 79"/>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8">
                          <a:moveTo>
                            <a:pt x="11" y="0"/>
                          </a:moveTo>
                          <a:lnTo>
                            <a:pt x="21" y="8"/>
                          </a:lnTo>
                          <a:lnTo>
                            <a:pt x="31" y="6"/>
                          </a:lnTo>
                          <a:lnTo>
                            <a:pt x="46" y="8"/>
                          </a:lnTo>
                          <a:lnTo>
                            <a:pt x="59" y="8"/>
                          </a:lnTo>
                          <a:lnTo>
                            <a:pt x="65" y="12"/>
                          </a:lnTo>
                          <a:lnTo>
                            <a:pt x="73" y="23"/>
                          </a:lnTo>
                          <a:lnTo>
                            <a:pt x="78" y="27"/>
                          </a:lnTo>
                          <a:lnTo>
                            <a:pt x="60" y="30"/>
                          </a:lnTo>
                          <a:lnTo>
                            <a:pt x="55" y="33"/>
                          </a:lnTo>
                          <a:lnTo>
                            <a:pt x="60" y="39"/>
                          </a:lnTo>
                          <a:lnTo>
                            <a:pt x="60" y="45"/>
                          </a:lnTo>
                          <a:lnTo>
                            <a:pt x="42" y="39"/>
                          </a:lnTo>
                          <a:lnTo>
                            <a:pt x="28" y="35"/>
                          </a:lnTo>
                          <a:lnTo>
                            <a:pt x="21" y="36"/>
                          </a:lnTo>
                          <a:lnTo>
                            <a:pt x="21" y="45"/>
                          </a:lnTo>
                          <a:lnTo>
                            <a:pt x="11" y="47"/>
                          </a:lnTo>
                          <a:lnTo>
                            <a:pt x="7" y="39"/>
                          </a:lnTo>
                          <a:lnTo>
                            <a:pt x="5" y="30"/>
                          </a:lnTo>
                          <a:lnTo>
                            <a:pt x="0" y="29"/>
                          </a:lnTo>
                          <a:lnTo>
                            <a:pt x="5" y="20"/>
                          </a:lnTo>
                          <a:lnTo>
                            <a:pt x="13" y="17"/>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38964" name="Freeform 20">
                    <a:extLst>
                      <a:ext uri="{FF2B5EF4-FFF2-40B4-BE49-F238E27FC236}">
                        <a16:creationId xmlns:a16="http://schemas.microsoft.com/office/drawing/2014/main" id="{27B24104-DE8F-4AD9-AC03-11D0E2679589}"/>
                      </a:ext>
                    </a:extLst>
                  </p:cNvPr>
                  <p:cNvSpPr>
                    <a:spLocks/>
                  </p:cNvSpPr>
                  <p:nvPr/>
                </p:nvSpPr>
                <p:spPr bwMode="auto">
                  <a:xfrm>
                    <a:off x="4898" y="2394"/>
                    <a:ext cx="547" cy="374"/>
                  </a:xfrm>
                  <a:custGeom>
                    <a:avLst/>
                    <a:gdLst>
                      <a:gd name="T0" fmla="*/ 423 w 547"/>
                      <a:gd name="T1" fmla="*/ 30 h 374"/>
                      <a:gd name="T2" fmla="*/ 444 w 547"/>
                      <a:gd name="T3" fmla="*/ 42 h 374"/>
                      <a:gd name="T4" fmla="*/ 466 w 547"/>
                      <a:gd name="T5" fmla="*/ 97 h 374"/>
                      <a:gd name="T6" fmla="*/ 517 w 547"/>
                      <a:gd name="T7" fmla="*/ 154 h 374"/>
                      <a:gd name="T8" fmla="*/ 546 w 547"/>
                      <a:gd name="T9" fmla="*/ 213 h 374"/>
                      <a:gd name="T10" fmla="*/ 525 w 547"/>
                      <a:gd name="T11" fmla="*/ 267 h 374"/>
                      <a:gd name="T12" fmla="*/ 504 w 547"/>
                      <a:gd name="T13" fmla="*/ 301 h 374"/>
                      <a:gd name="T14" fmla="*/ 491 w 547"/>
                      <a:gd name="T15" fmla="*/ 334 h 374"/>
                      <a:gd name="T16" fmla="*/ 478 w 547"/>
                      <a:gd name="T17" fmla="*/ 354 h 374"/>
                      <a:gd name="T18" fmla="*/ 452 w 547"/>
                      <a:gd name="T19" fmla="*/ 367 h 374"/>
                      <a:gd name="T20" fmla="*/ 410 w 547"/>
                      <a:gd name="T21" fmla="*/ 363 h 374"/>
                      <a:gd name="T22" fmla="*/ 367 w 547"/>
                      <a:gd name="T23" fmla="*/ 354 h 374"/>
                      <a:gd name="T24" fmla="*/ 345 w 547"/>
                      <a:gd name="T25" fmla="*/ 333 h 374"/>
                      <a:gd name="T26" fmla="*/ 338 w 547"/>
                      <a:gd name="T27" fmla="*/ 306 h 374"/>
                      <a:gd name="T28" fmla="*/ 323 w 547"/>
                      <a:gd name="T29" fmla="*/ 294 h 374"/>
                      <a:gd name="T30" fmla="*/ 301 w 547"/>
                      <a:gd name="T31" fmla="*/ 295 h 374"/>
                      <a:gd name="T32" fmla="*/ 280 w 547"/>
                      <a:gd name="T33" fmla="*/ 274 h 374"/>
                      <a:gd name="T34" fmla="*/ 262 w 547"/>
                      <a:gd name="T35" fmla="*/ 271 h 374"/>
                      <a:gd name="T36" fmla="*/ 232 w 547"/>
                      <a:gd name="T37" fmla="*/ 274 h 374"/>
                      <a:gd name="T38" fmla="*/ 208 w 547"/>
                      <a:gd name="T39" fmla="*/ 277 h 374"/>
                      <a:gd name="T40" fmla="*/ 187 w 547"/>
                      <a:gd name="T41" fmla="*/ 289 h 374"/>
                      <a:gd name="T42" fmla="*/ 156 w 547"/>
                      <a:gd name="T43" fmla="*/ 298 h 374"/>
                      <a:gd name="T44" fmla="*/ 125 w 547"/>
                      <a:gd name="T45" fmla="*/ 312 h 374"/>
                      <a:gd name="T46" fmla="*/ 109 w 547"/>
                      <a:gd name="T47" fmla="*/ 318 h 374"/>
                      <a:gd name="T48" fmla="*/ 63 w 547"/>
                      <a:gd name="T49" fmla="*/ 315 h 374"/>
                      <a:gd name="T50" fmla="*/ 54 w 547"/>
                      <a:gd name="T51" fmla="*/ 307 h 374"/>
                      <a:gd name="T52" fmla="*/ 54 w 547"/>
                      <a:gd name="T53" fmla="*/ 267 h 374"/>
                      <a:gd name="T54" fmla="*/ 39 w 547"/>
                      <a:gd name="T55" fmla="*/ 243 h 374"/>
                      <a:gd name="T56" fmla="*/ 24 w 547"/>
                      <a:gd name="T57" fmla="*/ 223 h 374"/>
                      <a:gd name="T58" fmla="*/ 5 w 547"/>
                      <a:gd name="T59" fmla="*/ 154 h 374"/>
                      <a:gd name="T60" fmla="*/ 7 w 547"/>
                      <a:gd name="T61" fmla="*/ 132 h 374"/>
                      <a:gd name="T62" fmla="*/ 46 w 547"/>
                      <a:gd name="T63" fmla="*/ 120 h 374"/>
                      <a:gd name="T64" fmla="*/ 75 w 547"/>
                      <a:gd name="T65" fmla="*/ 117 h 374"/>
                      <a:gd name="T66" fmla="*/ 91 w 547"/>
                      <a:gd name="T67" fmla="*/ 111 h 374"/>
                      <a:gd name="T68" fmla="*/ 101 w 547"/>
                      <a:gd name="T69" fmla="*/ 91 h 374"/>
                      <a:gd name="T70" fmla="*/ 98 w 547"/>
                      <a:gd name="T71" fmla="*/ 81 h 374"/>
                      <a:gd name="T72" fmla="*/ 137 w 547"/>
                      <a:gd name="T73" fmla="*/ 54 h 374"/>
                      <a:gd name="T74" fmla="*/ 167 w 547"/>
                      <a:gd name="T75" fmla="*/ 34 h 374"/>
                      <a:gd name="T76" fmla="*/ 195 w 547"/>
                      <a:gd name="T77" fmla="*/ 48 h 374"/>
                      <a:gd name="T78" fmla="*/ 216 w 547"/>
                      <a:gd name="T79" fmla="*/ 33 h 374"/>
                      <a:gd name="T80" fmla="*/ 237 w 547"/>
                      <a:gd name="T81" fmla="*/ 15 h 374"/>
                      <a:gd name="T82" fmla="*/ 260 w 547"/>
                      <a:gd name="T83" fmla="*/ 4 h 374"/>
                      <a:gd name="T84" fmla="*/ 296 w 547"/>
                      <a:gd name="T85" fmla="*/ 7 h 374"/>
                      <a:gd name="T86" fmla="*/ 309 w 547"/>
                      <a:gd name="T87" fmla="*/ 21 h 374"/>
                      <a:gd name="T88" fmla="*/ 309 w 547"/>
                      <a:gd name="T89" fmla="*/ 37 h 374"/>
                      <a:gd name="T90" fmla="*/ 340 w 547"/>
                      <a:gd name="T91" fmla="*/ 67 h 374"/>
                      <a:gd name="T92" fmla="*/ 366 w 547"/>
                      <a:gd name="T93" fmla="*/ 76 h 374"/>
                      <a:gd name="T94" fmla="*/ 387 w 547"/>
                      <a:gd name="T95" fmla="*/ 48 h 374"/>
                      <a:gd name="T96" fmla="*/ 393 w 547"/>
                      <a:gd name="T9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374">
                        <a:moveTo>
                          <a:pt x="393" y="0"/>
                        </a:moveTo>
                        <a:lnTo>
                          <a:pt x="423" y="0"/>
                        </a:lnTo>
                        <a:lnTo>
                          <a:pt x="423" y="30"/>
                        </a:lnTo>
                        <a:lnTo>
                          <a:pt x="434" y="37"/>
                        </a:lnTo>
                        <a:lnTo>
                          <a:pt x="437" y="42"/>
                        </a:lnTo>
                        <a:lnTo>
                          <a:pt x="444" y="42"/>
                        </a:lnTo>
                        <a:lnTo>
                          <a:pt x="447" y="48"/>
                        </a:lnTo>
                        <a:lnTo>
                          <a:pt x="450" y="78"/>
                        </a:lnTo>
                        <a:lnTo>
                          <a:pt x="466" y="97"/>
                        </a:lnTo>
                        <a:lnTo>
                          <a:pt x="491" y="126"/>
                        </a:lnTo>
                        <a:lnTo>
                          <a:pt x="491" y="130"/>
                        </a:lnTo>
                        <a:lnTo>
                          <a:pt x="517" y="154"/>
                        </a:lnTo>
                        <a:lnTo>
                          <a:pt x="517" y="159"/>
                        </a:lnTo>
                        <a:lnTo>
                          <a:pt x="543" y="178"/>
                        </a:lnTo>
                        <a:lnTo>
                          <a:pt x="546" y="213"/>
                        </a:lnTo>
                        <a:lnTo>
                          <a:pt x="543" y="244"/>
                        </a:lnTo>
                        <a:lnTo>
                          <a:pt x="535" y="259"/>
                        </a:lnTo>
                        <a:lnTo>
                          <a:pt x="525" y="267"/>
                        </a:lnTo>
                        <a:lnTo>
                          <a:pt x="522" y="282"/>
                        </a:lnTo>
                        <a:lnTo>
                          <a:pt x="512" y="295"/>
                        </a:lnTo>
                        <a:lnTo>
                          <a:pt x="504" y="301"/>
                        </a:lnTo>
                        <a:lnTo>
                          <a:pt x="505" y="306"/>
                        </a:lnTo>
                        <a:lnTo>
                          <a:pt x="496" y="315"/>
                        </a:lnTo>
                        <a:lnTo>
                          <a:pt x="491" y="334"/>
                        </a:lnTo>
                        <a:lnTo>
                          <a:pt x="489" y="345"/>
                        </a:lnTo>
                        <a:lnTo>
                          <a:pt x="479" y="349"/>
                        </a:lnTo>
                        <a:lnTo>
                          <a:pt x="478" y="354"/>
                        </a:lnTo>
                        <a:lnTo>
                          <a:pt x="471" y="363"/>
                        </a:lnTo>
                        <a:lnTo>
                          <a:pt x="460" y="364"/>
                        </a:lnTo>
                        <a:lnTo>
                          <a:pt x="452" y="367"/>
                        </a:lnTo>
                        <a:lnTo>
                          <a:pt x="440" y="373"/>
                        </a:lnTo>
                        <a:lnTo>
                          <a:pt x="426" y="361"/>
                        </a:lnTo>
                        <a:lnTo>
                          <a:pt x="410" y="363"/>
                        </a:lnTo>
                        <a:lnTo>
                          <a:pt x="405" y="363"/>
                        </a:lnTo>
                        <a:lnTo>
                          <a:pt x="382" y="366"/>
                        </a:lnTo>
                        <a:lnTo>
                          <a:pt x="367" y="354"/>
                        </a:lnTo>
                        <a:lnTo>
                          <a:pt x="358" y="342"/>
                        </a:lnTo>
                        <a:lnTo>
                          <a:pt x="351" y="343"/>
                        </a:lnTo>
                        <a:lnTo>
                          <a:pt x="345" y="333"/>
                        </a:lnTo>
                        <a:lnTo>
                          <a:pt x="341" y="324"/>
                        </a:lnTo>
                        <a:lnTo>
                          <a:pt x="338" y="321"/>
                        </a:lnTo>
                        <a:lnTo>
                          <a:pt x="338" y="306"/>
                        </a:lnTo>
                        <a:lnTo>
                          <a:pt x="340" y="297"/>
                        </a:lnTo>
                        <a:lnTo>
                          <a:pt x="336" y="291"/>
                        </a:lnTo>
                        <a:lnTo>
                          <a:pt x="323" y="294"/>
                        </a:lnTo>
                        <a:lnTo>
                          <a:pt x="317" y="295"/>
                        </a:lnTo>
                        <a:lnTo>
                          <a:pt x="306" y="295"/>
                        </a:lnTo>
                        <a:lnTo>
                          <a:pt x="301" y="295"/>
                        </a:lnTo>
                        <a:lnTo>
                          <a:pt x="296" y="295"/>
                        </a:lnTo>
                        <a:lnTo>
                          <a:pt x="288" y="286"/>
                        </a:lnTo>
                        <a:lnTo>
                          <a:pt x="280" y="274"/>
                        </a:lnTo>
                        <a:lnTo>
                          <a:pt x="278" y="276"/>
                        </a:lnTo>
                        <a:lnTo>
                          <a:pt x="263" y="276"/>
                        </a:lnTo>
                        <a:lnTo>
                          <a:pt x="262" y="271"/>
                        </a:lnTo>
                        <a:lnTo>
                          <a:pt x="254" y="276"/>
                        </a:lnTo>
                        <a:lnTo>
                          <a:pt x="245" y="274"/>
                        </a:lnTo>
                        <a:lnTo>
                          <a:pt x="232" y="274"/>
                        </a:lnTo>
                        <a:lnTo>
                          <a:pt x="224" y="271"/>
                        </a:lnTo>
                        <a:lnTo>
                          <a:pt x="221" y="276"/>
                        </a:lnTo>
                        <a:lnTo>
                          <a:pt x="208" y="277"/>
                        </a:lnTo>
                        <a:lnTo>
                          <a:pt x="205" y="274"/>
                        </a:lnTo>
                        <a:lnTo>
                          <a:pt x="197" y="282"/>
                        </a:lnTo>
                        <a:lnTo>
                          <a:pt x="187" y="289"/>
                        </a:lnTo>
                        <a:lnTo>
                          <a:pt x="180" y="289"/>
                        </a:lnTo>
                        <a:lnTo>
                          <a:pt x="171" y="298"/>
                        </a:lnTo>
                        <a:lnTo>
                          <a:pt x="156" y="298"/>
                        </a:lnTo>
                        <a:lnTo>
                          <a:pt x="145" y="301"/>
                        </a:lnTo>
                        <a:lnTo>
                          <a:pt x="132" y="306"/>
                        </a:lnTo>
                        <a:lnTo>
                          <a:pt x="125" y="312"/>
                        </a:lnTo>
                        <a:lnTo>
                          <a:pt x="120" y="310"/>
                        </a:lnTo>
                        <a:lnTo>
                          <a:pt x="115" y="316"/>
                        </a:lnTo>
                        <a:lnTo>
                          <a:pt x="109" y="318"/>
                        </a:lnTo>
                        <a:lnTo>
                          <a:pt x="101" y="325"/>
                        </a:lnTo>
                        <a:lnTo>
                          <a:pt x="75" y="325"/>
                        </a:lnTo>
                        <a:lnTo>
                          <a:pt x="63" y="315"/>
                        </a:lnTo>
                        <a:lnTo>
                          <a:pt x="62" y="310"/>
                        </a:lnTo>
                        <a:lnTo>
                          <a:pt x="59" y="315"/>
                        </a:lnTo>
                        <a:lnTo>
                          <a:pt x="54" y="307"/>
                        </a:lnTo>
                        <a:lnTo>
                          <a:pt x="55" y="288"/>
                        </a:lnTo>
                        <a:lnTo>
                          <a:pt x="59" y="276"/>
                        </a:lnTo>
                        <a:lnTo>
                          <a:pt x="54" y="267"/>
                        </a:lnTo>
                        <a:lnTo>
                          <a:pt x="49" y="258"/>
                        </a:lnTo>
                        <a:lnTo>
                          <a:pt x="47" y="247"/>
                        </a:lnTo>
                        <a:lnTo>
                          <a:pt x="39" y="243"/>
                        </a:lnTo>
                        <a:lnTo>
                          <a:pt x="37" y="241"/>
                        </a:lnTo>
                        <a:lnTo>
                          <a:pt x="36" y="237"/>
                        </a:lnTo>
                        <a:lnTo>
                          <a:pt x="24" y="223"/>
                        </a:lnTo>
                        <a:lnTo>
                          <a:pt x="10" y="190"/>
                        </a:lnTo>
                        <a:lnTo>
                          <a:pt x="5" y="168"/>
                        </a:lnTo>
                        <a:lnTo>
                          <a:pt x="5" y="154"/>
                        </a:lnTo>
                        <a:lnTo>
                          <a:pt x="0" y="150"/>
                        </a:lnTo>
                        <a:lnTo>
                          <a:pt x="2" y="138"/>
                        </a:lnTo>
                        <a:lnTo>
                          <a:pt x="7" y="132"/>
                        </a:lnTo>
                        <a:lnTo>
                          <a:pt x="24" y="115"/>
                        </a:lnTo>
                        <a:lnTo>
                          <a:pt x="42" y="117"/>
                        </a:lnTo>
                        <a:lnTo>
                          <a:pt x="46" y="120"/>
                        </a:lnTo>
                        <a:lnTo>
                          <a:pt x="68" y="120"/>
                        </a:lnTo>
                        <a:lnTo>
                          <a:pt x="70" y="115"/>
                        </a:lnTo>
                        <a:lnTo>
                          <a:pt x="75" y="117"/>
                        </a:lnTo>
                        <a:lnTo>
                          <a:pt x="81" y="112"/>
                        </a:lnTo>
                        <a:lnTo>
                          <a:pt x="86" y="114"/>
                        </a:lnTo>
                        <a:lnTo>
                          <a:pt x="91" y="111"/>
                        </a:lnTo>
                        <a:lnTo>
                          <a:pt x="89" y="106"/>
                        </a:lnTo>
                        <a:lnTo>
                          <a:pt x="94" y="96"/>
                        </a:lnTo>
                        <a:lnTo>
                          <a:pt x="101" y="91"/>
                        </a:lnTo>
                        <a:lnTo>
                          <a:pt x="98" y="88"/>
                        </a:lnTo>
                        <a:lnTo>
                          <a:pt x="101" y="85"/>
                        </a:lnTo>
                        <a:lnTo>
                          <a:pt x="98" y="81"/>
                        </a:lnTo>
                        <a:lnTo>
                          <a:pt x="107" y="73"/>
                        </a:lnTo>
                        <a:lnTo>
                          <a:pt x="122" y="72"/>
                        </a:lnTo>
                        <a:lnTo>
                          <a:pt x="137" y="54"/>
                        </a:lnTo>
                        <a:lnTo>
                          <a:pt x="154" y="39"/>
                        </a:lnTo>
                        <a:lnTo>
                          <a:pt x="163" y="37"/>
                        </a:lnTo>
                        <a:lnTo>
                          <a:pt x="167" y="34"/>
                        </a:lnTo>
                        <a:lnTo>
                          <a:pt x="176" y="34"/>
                        </a:lnTo>
                        <a:lnTo>
                          <a:pt x="190" y="46"/>
                        </a:lnTo>
                        <a:lnTo>
                          <a:pt x="195" y="48"/>
                        </a:lnTo>
                        <a:lnTo>
                          <a:pt x="200" y="42"/>
                        </a:lnTo>
                        <a:lnTo>
                          <a:pt x="210" y="34"/>
                        </a:lnTo>
                        <a:lnTo>
                          <a:pt x="216" y="33"/>
                        </a:lnTo>
                        <a:lnTo>
                          <a:pt x="223" y="21"/>
                        </a:lnTo>
                        <a:lnTo>
                          <a:pt x="229" y="19"/>
                        </a:lnTo>
                        <a:lnTo>
                          <a:pt x="237" y="15"/>
                        </a:lnTo>
                        <a:lnTo>
                          <a:pt x="245" y="10"/>
                        </a:lnTo>
                        <a:lnTo>
                          <a:pt x="254" y="10"/>
                        </a:lnTo>
                        <a:lnTo>
                          <a:pt x="260" y="4"/>
                        </a:lnTo>
                        <a:lnTo>
                          <a:pt x="270" y="4"/>
                        </a:lnTo>
                        <a:lnTo>
                          <a:pt x="281" y="4"/>
                        </a:lnTo>
                        <a:lnTo>
                          <a:pt x="296" y="7"/>
                        </a:lnTo>
                        <a:lnTo>
                          <a:pt x="306" y="13"/>
                        </a:lnTo>
                        <a:lnTo>
                          <a:pt x="307" y="18"/>
                        </a:lnTo>
                        <a:lnTo>
                          <a:pt x="309" y="21"/>
                        </a:lnTo>
                        <a:lnTo>
                          <a:pt x="310" y="28"/>
                        </a:lnTo>
                        <a:lnTo>
                          <a:pt x="309" y="31"/>
                        </a:lnTo>
                        <a:lnTo>
                          <a:pt x="309" y="37"/>
                        </a:lnTo>
                        <a:lnTo>
                          <a:pt x="307" y="42"/>
                        </a:lnTo>
                        <a:lnTo>
                          <a:pt x="332" y="58"/>
                        </a:lnTo>
                        <a:lnTo>
                          <a:pt x="340" y="67"/>
                        </a:lnTo>
                        <a:lnTo>
                          <a:pt x="349" y="70"/>
                        </a:lnTo>
                        <a:lnTo>
                          <a:pt x="359" y="75"/>
                        </a:lnTo>
                        <a:lnTo>
                          <a:pt x="366" y="76"/>
                        </a:lnTo>
                        <a:lnTo>
                          <a:pt x="375" y="72"/>
                        </a:lnTo>
                        <a:lnTo>
                          <a:pt x="384" y="58"/>
                        </a:lnTo>
                        <a:lnTo>
                          <a:pt x="387" y="48"/>
                        </a:lnTo>
                        <a:lnTo>
                          <a:pt x="390" y="28"/>
                        </a:lnTo>
                        <a:lnTo>
                          <a:pt x="393" y="19"/>
                        </a:lnTo>
                        <a:lnTo>
                          <a:pt x="393"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65" name="Freeform 21">
                    <a:extLst>
                      <a:ext uri="{FF2B5EF4-FFF2-40B4-BE49-F238E27FC236}">
                        <a16:creationId xmlns:a16="http://schemas.microsoft.com/office/drawing/2014/main" id="{B3405233-49CD-4FA3-A060-D078F7F12735}"/>
                      </a:ext>
                    </a:extLst>
                  </p:cNvPr>
                  <p:cNvSpPr>
                    <a:spLocks/>
                  </p:cNvSpPr>
                  <p:nvPr/>
                </p:nvSpPr>
                <p:spPr bwMode="auto">
                  <a:xfrm>
                    <a:off x="4770" y="2314"/>
                    <a:ext cx="303" cy="52"/>
                  </a:xfrm>
                  <a:custGeom>
                    <a:avLst/>
                    <a:gdLst>
                      <a:gd name="T0" fmla="*/ 23 w 303"/>
                      <a:gd name="T1" fmla="*/ 8 h 52"/>
                      <a:gd name="T2" fmla="*/ 60 w 303"/>
                      <a:gd name="T3" fmla="*/ 8 h 52"/>
                      <a:gd name="T4" fmla="*/ 83 w 303"/>
                      <a:gd name="T5" fmla="*/ 9 h 52"/>
                      <a:gd name="T6" fmla="*/ 102 w 303"/>
                      <a:gd name="T7" fmla="*/ 24 h 52"/>
                      <a:gd name="T8" fmla="*/ 120 w 303"/>
                      <a:gd name="T9" fmla="*/ 27 h 52"/>
                      <a:gd name="T10" fmla="*/ 148 w 303"/>
                      <a:gd name="T11" fmla="*/ 33 h 52"/>
                      <a:gd name="T12" fmla="*/ 164 w 303"/>
                      <a:gd name="T13" fmla="*/ 36 h 52"/>
                      <a:gd name="T14" fmla="*/ 170 w 303"/>
                      <a:gd name="T15" fmla="*/ 24 h 52"/>
                      <a:gd name="T16" fmla="*/ 206 w 303"/>
                      <a:gd name="T17" fmla="*/ 27 h 52"/>
                      <a:gd name="T18" fmla="*/ 232 w 303"/>
                      <a:gd name="T19" fmla="*/ 32 h 52"/>
                      <a:gd name="T20" fmla="*/ 250 w 303"/>
                      <a:gd name="T21" fmla="*/ 33 h 52"/>
                      <a:gd name="T22" fmla="*/ 263 w 303"/>
                      <a:gd name="T23" fmla="*/ 27 h 52"/>
                      <a:gd name="T24" fmla="*/ 284 w 303"/>
                      <a:gd name="T25" fmla="*/ 24 h 52"/>
                      <a:gd name="T26" fmla="*/ 302 w 303"/>
                      <a:gd name="T27" fmla="*/ 21 h 52"/>
                      <a:gd name="T28" fmla="*/ 297 w 303"/>
                      <a:gd name="T29" fmla="*/ 36 h 52"/>
                      <a:gd name="T30" fmla="*/ 284 w 303"/>
                      <a:gd name="T31" fmla="*/ 41 h 52"/>
                      <a:gd name="T32" fmla="*/ 274 w 303"/>
                      <a:gd name="T33" fmla="*/ 42 h 52"/>
                      <a:gd name="T34" fmla="*/ 261 w 303"/>
                      <a:gd name="T35" fmla="*/ 47 h 52"/>
                      <a:gd name="T36" fmla="*/ 248 w 303"/>
                      <a:gd name="T37" fmla="*/ 47 h 52"/>
                      <a:gd name="T38" fmla="*/ 237 w 303"/>
                      <a:gd name="T39" fmla="*/ 48 h 52"/>
                      <a:gd name="T40" fmla="*/ 219 w 303"/>
                      <a:gd name="T41" fmla="*/ 51 h 52"/>
                      <a:gd name="T42" fmla="*/ 208 w 303"/>
                      <a:gd name="T43" fmla="*/ 41 h 52"/>
                      <a:gd name="T44" fmla="*/ 195 w 303"/>
                      <a:gd name="T45" fmla="*/ 51 h 52"/>
                      <a:gd name="T46" fmla="*/ 177 w 303"/>
                      <a:gd name="T47" fmla="*/ 41 h 52"/>
                      <a:gd name="T48" fmla="*/ 167 w 303"/>
                      <a:gd name="T49" fmla="*/ 42 h 52"/>
                      <a:gd name="T50" fmla="*/ 153 w 303"/>
                      <a:gd name="T51" fmla="*/ 47 h 52"/>
                      <a:gd name="T52" fmla="*/ 138 w 303"/>
                      <a:gd name="T53" fmla="*/ 44 h 52"/>
                      <a:gd name="T54" fmla="*/ 122 w 303"/>
                      <a:gd name="T55" fmla="*/ 42 h 52"/>
                      <a:gd name="T56" fmla="*/ 106 w 303"/>
                      <a:gd name="T57" fmla="*/ 47 h 52"/>
                      <a:gd name="T58" fmla="*/ 84 w 303"/>
                      <a:gd name="T59" fmla="*/ 39 h 52"/>
                      <a:gd name="T60" fmla="*/ 55 w 303"/>
                      <a:gd name="T61" fmla="*/ 35 h 52"/>
                      <a:gd name="T62" fmla="*/ 34 w 303"/>
                      <a:gd name="T63" fmla="*/ 30 h 52"/>
                      <a:gd name="T64" fmla="*/ 13 w 303"/>
                      <a:gd name="T65" fmla="*/ 23 h 52"/>
                      <a:gd name="T66" fmla="*/ 2 w 303"/>
                      <a:gd name="T67" fmla="*/ 20 h 52"/>
                      <a:gd name="T68" fmla="*/ 0 w 303"/>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52">
                        <a:moveTo>
                          <a:pt x="0" y="0"/>
                        </a:moveTo>
                        <a:lnTo>
                          <a:pt x="23" y="8"/>
                        </a:lnTo>
                        <a:lnTo>
                          <a:pt x="42" y="8"/>
                        </a:lnTo>
                        <a:lnTo>
                          <a:pt x="60" y="8"/>
                        </a:lnTo>
                        <a:lnTo>
                          <a:pt x="73" y="8"/>
                        </a:lnTo>
                        <a:lnTo>
                          <a:pt x="83" y="9"/>
                        </a:lnTo>
                        <a:lnTo>
                          <a:pt x="96" y="14"/>
                        </a:lnTo>
                        <a:lnTo>
                          <a:pt x="102" y="24"/>
                        </a:lnTo>
                        <a:lnTo>
                          <a:pt x="109" y="29"/>
                        </a:lnTo>
                        <a:lnTo>
                          <a:pt x="120" y="27"/>
                        </a:lnTo>
                        <a:lnTo>
                          <a:pt x="133" y="27"/>
                        </a:lnTo>
                        <a:lnTo>
                          <a:pt x="148" y="33"/>
                        </a:lnTo>
                        <a:lnTo>
                          <a:pt x="157" y="36"/>
                        </a:lnTo>
                        <a:lnTo>
                          <a:pt x="164" y="36"/>
                        </a:lnTo>
                        <a:lnTo>
                          <a:pt x="166" y="29"/>
                        </a:lnTo>
                        <a:lnTo>
                          <a:pt x="170" y="24"/>
                        </a:lnTo>
                        <a:lnTo>
                          <a:pt x="190" y="27"/>
                        </a:lnTo>
                        <a:lnTo>
                          <a:pt x="206" y="27"/>
                        </a:lnTo>
                        <a:lnTo>
                          <a:pt x="221" y="27"/>
                        </a:lnTo>
                        <a:lnTo>
                          <a:pt x="232" y="32"/>
                        </a:lnTo>
                        <a:lnTo>
                          <a:pt x="239" y="35"/>
                        </a:lnTo>
                        <a:lnTo>
                          <a:pt x="250" y="33"/>
                        </a:lnTo>
                        <a:lnTo>
                          <a:pt x="258" y="30"/>
                        </a:lnTo>
                        <a:lnTo>
                          <a:pt x="263" y="27"/>
                        </a:lnTo>
                        <a:lnTo>
                          <a:pt x="276" y="27"/>
                        </a:lnTo>
                        <a:lnTo>
                          <a:pt x="284" y="24"/>
                        </a:lnTo>
                        <a:lnTo>
                          <a:pt x="296" y="21"/>
                        </a:lnTo>
                        <a:lnTo>
                          <a:pt x="302" y="21"/>
                        </a:lnTo>
                        <a:lnTo>
                          <a:pt x="300" y="32"/>
                        </a:lnTo>
                        <a:lnTo>
                          <a:pt x="297" y="36"/>
                        </a:lnTo>
                        <a:lnTo>
                          <a:pt x="291" y="41"/>
                        </a:lnTo>
                        <a:lnTo>
                          <a:pt x="284" y="41"/>
                        </a:lnTo>
                        <a:lnTo>
                          <a:pt x="283" y="41"/>
                        </a:lnTo>
                        <a:lnTo>
                          <a:pt x="274" y="42"/>
                        </a:lnTo>
                        <a:lnTo>
                          <a:pt x="268" y="48"/>
                        </a:lnTo>
                        <a:lnTo>
                          <a:pt x="261" y="47"/>
                        </a:lnTo>
                        <a:lnTo>
                          <a:pt x="255" y="44"/>
                        </a:lnTo>
                        <a:lnTo>
                          <a:pt x="248" y="47"/>
                        </a:lnTo>
                        <a:lnTo>
                          <a:pt x="242" y="48"/>
                        </a:lnTo>
                        <a:lnTo>
                          <a:pt x="237" y="48"/>
                        </a:lnTo>
                        <a:lnTo>
                          <a:pt x="232" y="51"/>
                        </a:lnTo>
                        <a:lnTo>
                          <a:pt x="219" y="51"/>
                        </a:lnTo>
                        <a:lnTo>
                          <a:pt x="214" y="47"/>
                        </a:lnTo>
                        <a:lnTo>
                          <a:pt x="208" y="41"/>
                        </a:lnTo>
                        <a:lnTo>
                          <a:pt x="200" y="47"/>
                        </a:lnTo>
                        <a:lnTo>
                          <a:pt x="195" y="51"/>
                        </a:lnTo>
                        <a:lnTo>
                          <a:pt x="188" y="51"/>
                        </a:lnTo>
                        <a:lnTo>
                          <a:pt x="177" y="41"/>
                        </a:lnTo>
                        <a:lnTo>
                          <a:pt x="174" y="42"/>
                        </a:lnTo>
                        <a:lnTo>
                          <a:pt x="167" y="42"/>
                        </a:lnTo>
                        <a:lnTo>
                          <a:pt x="162" y="48"/>
                        </a:lnTo>
                        <a:lnTo>
                          <a:pt x="153" y="47"/>
                        </a:lnTo>
                        <a:lnTo>
                          <a:pt x="143" y="47"/>
                        </a:lnTo>
                        <a:lnTo>
                          <a:pt x="138" y="44"/>
                        </a:lnTo>
                        <a:lnTo>
                          <a:pt x="132" y="41"/>
                        </a:lnTo>
                        <a:lnTo>
                          <a:pt x="122" y="42"/>
                        </a:lnTo>
                        <a:lnTo>
                          <a:pt x="112" y="48"/>
                        </a:lnTo>
                        <a:lnTo>
                          <a:pt x="106" y="47"/>
                        </a:lnTo>
                        <a:lnTo>
                          <a:pt x="96" y="44"/>
                        </a:lnTo>
                        <a:lnTo>
                          <a:pt x="84" y="39"/>
                        </a:lnTo>
                        <a:lnTo>
                          <a:pt x="75" y="39"/>
                        </a:lnTo>
                        <a:lnTo>
                          <a:pt x="55" y="35"/>
                        </a:lnTo>
                        <a:lnTo>
                          <a:pt x="42" y="32"/>
                        </a:lnTo>
                        <a:lnTo>
                          <a:pt x="34" y="30"/>
                        </a:lnTo>
                        <a:lnTo>
                          <a:pt x="21" y="29"/>
                        </a:lnTo>
                        <a:lnTo>
                          <a:pt x="13" y="23"/>
                        </a:lnTo>
                        <a:lnTo>
                          <a:pt x="5" y="21"/>
                        </a:lnTo>
                        <a:lnTo>
                          <a:pt x="2" y="20"/>
                        </a:lnTo>
                        <a:lnTo>
                          <a:pt x="0" y="17"/>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66" name="Freeform 22">
                    <a:extLst>
                      <a:ext uri="{FF2B5EF4-FFF2-40B4-BE49-F238E27FC236}">
                        <a16:creationId xmlns:a16="http://schemas.microsoft.com/office/drawing/2014/main" id="{21CA2652-B54E-4562-9AE9-ABA6300AC434}"/>
                      </a:ext>
                    </a:extLst>
                  </p:cNvPr>
                  <p:cNvSpPr>
                    <a:spLocks/>
                  </p:cNvSpPr>
                  <p:nvPr/>
                </p:nvSpPr>
                <p:spPr bwMode="auto">
                  <a:xfrm>
                    <a:off x="4936" y="2214"/>
                    <a:ext cx="137" cy="98"/>
                  </a:xfrm>
                  <a:custGeom>
                    <a:avLst/>
                    <a:gdLst>
                      <a:gd name="T0" fmla="*/ 66 w 137"/>
                      <a:gd name="T1" fmla="*/ 1 h 98"/>
                      <a:gd name="T2" fmla="*/ 113 w 137"/>
                      <a:gd name="T3" fmla="*/ 0 h 98"/>
                      <a:gd name="T4" fmla="*/ 121 w 137"/>
                      <a:gd name="T5" fmla="*/ 12 h 98"/>
                      <a:gd name="T6" fmla="*/ 108 w 137"/>
                      <a:gd name="T7" fmla="*/ 19 h 98"/>
                      <a:gd name="T8" fmla="*/ 105 w 137"/>
                      <a:gd name="T9" fmla="*/ 25 h 98"/>
                      <a:gd name="T10" fmla="*/ 96 w 137"/>
                      <a:gd name="T11" fmla="*/ 33 h 98"/>
                      <a:gd name="T12" fmla="*/ 84 w 137"/>
                      <a:gd name="T13" fmla="*/ 34 h 98"/>
                      <a:gd name="T14" fmla="*/ 73 w 137"/>
                      <a:gd name="T15" fmla="*/ 30 h 98"/>
                      <a:gd name="T16" fmla="*/ 60 w 137"/>
                      <a:gd name="T17" fmla="*/ 19 h 98"/>
                      <a:gd name="T18" fmla="*/ 44 w 137"/>
                      <a:gd name="T19" fmla="*/ 19 h 98"/>
                      <a:gd name="T20" fmla="*/ 42 w 137"/>
                      <a:gd name="T21" fmla="*/ 34 h 98"/>
                      <a:gd name="T22" fmla="*/ 44 w 137"/>
                      <a:gd name="T23" fmla="*/ 43 h 98"/>
                      <a:gd name="T24" fmla="*/ 60 w 137"/>
                      <a:gd name="T25" fmla="*/ 37 h 98"/>
                      <a:gd name="T26" fmla="*/ 71 w 137"/>
                      <a:gd name="T27" fmla="*/ 40 h 98"/>
                      <a:gd name="T28" fmla="*/ 68 w 137"/>
                      <a:gd name="T29" fmla="*/ 49 h 98"/>
                      <a:gd name="T30" fmla="*/ 66 w 137"/>
                      <a:gd name="T31" fmla="*/ 55 h 98"/>
                      <a:gd name="T32" fmla="*/ 68 w 137"/>
                      <a:gd name="T33" fmla="*/ 64 h 98"/>
                      <a:gd name="T34" fmla="*/ 76 w 137"/>
                      <a:gd name="T35" fmla="*/ 69 h 98"/>
                      <a:gd name="T36" fmla="*/ 73 w 137"/>
                      <a:gd name="T37" fmla="*/ 79 h 98"/>
                      <a:gd name="T38" fmla="*/ 68 w 137"/>
                      <a:gd name="T39" fmla="*/ 91 h 98"/>
                      <a:gd name="T40" fmla="*/ 57 w 137"/>
                      <a:gd name="T41" fmla="*/ 94 h 98"/>
                      <a:gd name="T42" fmla="*/ 52 w 137"/>
                      <a:gd name="T43" fmla="*/ 88 h 98"/>
                      <a:gd name="T44" fmla="*/ 45 w 137"/>
                      <a:gd name="T45" fmla="*/ 75 h 98"/>
                      <a:gd name="T46" fmla="*/ 45 w 137"/>
                      <a:gd name="T47" fmla="*/ 61 h 98"/>
                      <a:gd name="T48" fmla="*/ 29 w 137"/>
                      <a:gd name="T49" fmla="*/ 61 h 98"/>
                      <a:gd name="T50" fmla="*/ 19 w 137"/>
                      <a:gd name="T51" fmla="*/ 63 h 98"/>
                      <a:gd name="T52" fmla="*/ 32 w 137"/>
                      <a:gd name="T53" fmla="*/ 69 h 98"/>
                      <a:gd name="T54" fmla="*/ 39 w 137"/>
                      <a:gd name="T55" fmla="*/ 78 h 98"/>
                      <a:gd name="T56" fmla="*/ 34 w 137"/>
                      <a:gd name="T57" fmla="*/ 90 h 98"/>
                      <a:gd name="T58" fmla="*/ 24 w 137"/>
                      <a:gd name="T59" fmla="*/ 97 h 98"/>
                      <a:gd name="T60" fmla="*/ 24 w 137"/>
                      <a:gd name="T61" fmla="*/ 88 h 98"/>
                      <a:gd name="T62" fmla="*/ 18 w 137"/>
                      <a:gd name="T63" fmla="*/ 78 h 98"/>
                      <a:gd name="T64" fmla="*/ 8 w 137"/>
                      <a:gd name="T65" fmla="*/ 69 h 98"/>
                      <a:gd name="T66" fmla="*/ 2 w 137"/>
                      <a:gd name="T67" fmla="*/ 58 h 98"/>
                      <a:gd name="T68" fmla="*/ 13 w 137"/>
                      <a:gd name="T69" fmla="*/ 46 h 98"/>
                      <a:gd name="T70" fmla="*/ 19 w 137"/>
                      <a:gd name="T71" fmla="*/ 31 h 98"/>
                      <a:gd name="T72" fmla="*/ 21 w 137"/>
                      <a:gd name="T73" fmla="*/ 21 h 98"/>
                      <a:gd name="T74" fmla="*/ 19 w 137"/>
                      <a:gd name="T7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98">
                        <a:moveTo>
                          <a:pt x="34" y="0"/>
                        </a:moveTo>
                        <a:lnTo>
                          <a:pt x="66" y="1"/>
                        </a:lnTo>
                        <a:lnTo>
                          <a:pt x="97" y="1"/>
                        </a:lnTo>
                        <a:lnTo>
                          <a:pt x="113" y="0"/>
                        </a:lnTo>
                        <a:lnTo>
                          <a:pt x="136" y="9"/>
                        </a:lnTo>
                        <a:lnTo>
                          <a:pt x="121" y="12"/>
                        </a:lnTo>
                        <a:lnTo>
                          <a:pt x="113" y="16"/>
                        </a:lnTo>
                        <a:lnTo>
                          <a:pt x="108" y="19"/>
                        </a:lnTo>
                        <a:lnTo>
                          <a:pt x="105" y="22"/>
                        </a:lnTo>
                        <a:lnTo>
                          <a:pt x="105" y="25"/>
                        </a:lnTo>
                        <a:lnTo>
                          <a:pt x="105" y="30"/>
                        </a:lnTo>
                        <a:lnTo>
                          <a:pt x="96" y="33"/>
                        </a:lnTo>
                        <a:lnTo>
                          <a:pt x="87" y="33"/>
                        </a:lnTo>
                        <a:lnTo>
                          <a:pt x="84" y="34"/>
                        </a:lnTo>
                        <a:lnTo>
                          <a:pt x="76" y="34"/>
                        </a:lnTo>
                        <a:lnTo>
                          <a:pt x="73" y="30"/>
                        </a:lnTo>
                        <a:lnTo>
                          <a:pt x="66" y="24"/>
                        </a:lnTo>
                        <a:lnTo>
                          <a:pt x="60" y="19"/>
                        </a:lnTo>
                        <a:lnTo>
                          <a:pt x="47" y="19"/>
                        </a:lnTo>
                        <a:lnTo>
                          <a:pt x="44" y="19"/>
                        </a:lnTo>
                        <a:lnTo>
                          <a:pt x="40" y="27"/>
                        </a:lnTo>
                        <a:lnTo>
                          <a:pt x="42" y="34"/>
                        </a:lnTo>
                        <a:lnTo>
                          <a:pt x="42" y="39"/>
                        </a:lnTo>
                        <a:lnTo>
                          <a:pt x="44" y="43"/>
                        </a:lnTo>
                        <a:lnTo>
                          <a:pt x="50" y="42"/>
                        </a:lnTo>
                        <a:lnTo>
                          <a:pt x="60" y="37"/>
                        </a:lnTo>
                        <a:lnTo>
                          <a:pt x="66" y="37"/>
                        </a:lnTo>
                        <a:lnTo>
                          <a:pt x="71" y="40"/>
                        </a:lnTo>
                        <a:lnTo>
                          <a:pt x="71" y="43"/>
                        </a:lnTo>
                        <a:lnTo>
                          <a:pt x="68" y="49"/>
                        </a:lnTo>
                        <a:lnTo>
                          <a:pt x="66" y="52"/>
                        </a:lnTo>
                        <a:lnTo>
                          <a:pt x="66" y="55"/>
                        </a:lnTo>
                        <a:lnTo>
                          <a:pt x="65" y="60"/>
                        </a:lnTo>
                        <a:lnTo>
                          <a:pt x="68" y="64"/>
                        </a:lnTo>
                        <a:lnTo>
                          <a:pt x="74" y="70"/>
                        </a:lnTo>
                        <a:lnTo>
                          <a:pt x="76" y="69"/>
                        </a:lnTo>
                        <a:lnTo>
                          <a:pt x="76" y="75"/>
                        </a:lnTo>
                        <a:lnTo>
                          <a:pt x="73" y="79"/>
                        </a:lnTo>
                        <a:lnTo>
                          <a:pt x="70" y="84"/>
                        </a:lnTo>
                        <a:lnTo>
                          <a:pt x="68" y="91"/>
                        </a:lnTo>
                        <a:lnTo>
                          <a:pt x="62" y="94"/>
                        </a:lnTo>
                        <a:lnTo>
                          <a:pt x="57" y="94"/>
                        </a:lnTo>
                        <a:lnTo>
                          <a:pt x="52" y="94"/>
                        </a:lnTo>
                        <a:lnTo>
                          <a:pt x="52" y="88"/>
                        </a:lnTo>
                        <a:lnTo>
                          <a:pt x="50" y="78"/>
                        </a:lnTo>
                        <a:lnTo>
                          <a:pt x="45" y="75"/>
                        </a:lnTo>
                        <a:lnTo>
                          <a:pt x="44" y="70"/>
                        </a:lnTo>
                        <a:lnTo>
                          <a:pt x="45" y="61"/>
                        </a:lnTo>
                        <a:lnTo>
                          <a:pt x="40" y="58"/>
                        </a:lnTo>
                        <a:lnTo>
                          <a:pt x="29" y="61"/>
                        </a:lnTo>
                        <a:lnTo>
                          <a:pt x="24" y="58"/>
                        </a:lnTo>
                        <a:lnTo>
                          <a:pt x="19" y="63"/>
                        </a:lnTo>
                        <a:lnTo>
                          <a:pt x="24" y="66"/>
                        </a:lnTo>
                        <a:lnTo>
                          <a:pt x="32" y="69"/>
                        </a:lnTo>
                        <a:lnTo>
                          <a:pt x="34" y="72"/>
                        </a:lnTo>
                        <a:lnTo>
                          <a:pt x="39" y="78"/>
                        </a:lnTo>
                        <a:lnTo>
                          <a:pt x="39" y="82"/>
                        </a:lnTo>
                        <a:lnTo>
                          <a:pt x="34" y="90"/>
                        </a:lnTo>
                        <a:lnTo>
                          <a:pt x="28" y="96"/>
                        </a:lnTo>
                        <a:lnTo>
                          <a:pt x="24" y="97"/>
                        </a:lnTo>
                        <a:lnTo>
                          <a:pt x="24" y="93"/>
                        </a:lnTo>
                        <a:lnTo>
                          <a:pt x="24" y="88"/>
                        </a:lnTo>
                        <a:lnTo>
                          <a:pt x="26" y="82"/>
                        </a:lnTo>
                        <a:lnTo>
                          <a:pt x="18" y="78"/>
                        </a:lnTo>
                        <a:lnTo>
                          <a:pt x="10" y="73"/>
                        </a:lnTo>
                        <a:lnTo>
                          <a:pt x="8" y="69"/>
                        </a:lnTo>
                        <a:lnTo>
                          <a:pt x="0" y="66"/>
                        </a:lnTo>
                        <a:lnTo>
                          <a:pt x="2" y="58"/>
                        </a:lnTo>
                        <a:lnTo>
                          <a:pt x="8" y="54"/>
                        </a:lnTo>
                        <a:lnTo>
                          <a:pt x="13" y="46"/>
                        </a:lnTo>
                        <a:lnTo>
                          <a:pt x="18" y="39"/>
                        </a:lnTo>
                        <a:lnTo>
                          <a:pt x="19" y="31"/>
                        </a:lnTo>
                        <a:lnTo>
                          <a:pt x="18" y="24"/>
                        </a:lnTo>
                        <a:lnTo>
                          <a:pt x="21" y="21"/>
                        </a:lnTo>
                        <a:lnTo>
                          <a:pt x="24" y="18"/>
                        </a:lnTo>
                        <a:lnTo>
                          <a:pt x="19" y="12"/>
                        </a:lnTo>
                        <a:lnTo>
                          <a:pt x="3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67" name="Freeform 23">
                    <a:extLst>
                      <a:ext uri="{FF2B5EF4-FFF2-40B4-BE49-F238E27FC236}">
                        <a16:creationId xmlns:a16="http://schemas.microsoft.com/office/drawing/2014/main" id="{AB1EBFA7-87AE-4D21-9277-2477EFFA6710}"/>
                      </a:ext>
                    </a:extLst>
                  </p:cNvPr>
                  <p:cNvSpPr>
                    <a:spLocks/>
                  </p:cNvSpPr>
                  <p:nvPr/>
                </p:nvSpPr>
                <p:spPr bwMode="auto">
                  <a:xfrm>
                    <a:off x="4791" y="2170"/>
                    <a:ext cx="152" cy="136"/>
                  </a:xfrm>
                  <a:custGeom>
                    <a:avLst/>
                    <a:gdLst>
                      <a:gd name="T0" fmla="*/ 0 w 152"/>
                      <a:gd name="T1" fmla="*/ 45 h 136"/>
                      <a:gd name="T2" fmla="*/ 31 w 152"/>
                      <a:gd name="T3" fmla="*/ 24 h 136"/>
                      <a:gd name="T4" fmla="*/ 47 w 152"/>
                      <a:gd name="T5" fmla="*/ 15 h 136"/>
                      <a:gd name="T6" fmla="*/ 55 w 152"/>
                      <a:gd name="T7" fmla="*/ 8 h 136"/>
                      <a:gd name="T8" fmla="*/ 80 w 152"/>
                      <a:gd name="T9" fmla="*/ 0 h 136"/>
                      <a:gd name="T10" fmla="*/ 93 w 152"/>
                      <a:gd name="T11" fmla="*/ 17 h 136"/>
                      <a:gd name="T12" fmla="*/ 106 w 152"/>
                      <a:gd name="T13" fmla="*/ 9 h 136"/>
                      <a:gd name="T14" fmla="*/ 110 w 152"/>
                      <a:gd name="T15" fmla="*/ 5 h 136"/>
                      <a:gd name="T16" fmla="*/ 122 w 152"/>
                      <a:gd name="T17" fmla="*/ 0 h 136"/>
                      <a:gd name="T18" fmla="*/ 128 w 152"/>
                      <a:gd name="T19" fmla="*/ 0 h 136"/>
                      <a:gd name="T20" fmla="*/ 130 w 152"/>
                      <a:gd name="T21" fmla="*/ 6 h 136"/>
                      <a:gd name="T22" fmla="*/ 130 w 152"/>
                      <a:gd name="T23" fmla="*/ 11 h 136"/>
                      <a:gd name="T24" fmla="*/ 123 w 152"/>
                      <a:gd name="T25" fmla="*/ 18 h 136"/>
                      <a:gd name="T26" fmla="*/ 123 w 152"/>
                      <a:gd name="T27" fmla="*/ 23 h 136"/>
                      <a:gd name="T28" fmla="*/ 141 w 152"/>
                      <a:gd name="T29" fmla="*/ 42 h 136"/>
                      <a:gd name="T30" fmla="*/ 145 w 152"/>
                      <a:gd name="T31" fmla="*/ 54 h 136"/>
                      <a:gd name="T32" fmla="*/ 149 w 152"/>
                      <a:gd name="T33" fmla="*/ 54 h 136"/>
                      <a:gd name="T34" fmla="*/ 151 w 152"/>
                      <a:gd name="T35" fmla="*/ 60 h 136"/>
                      <a:gd name="T36" fmla="*/ 145 w 152"/>
                      <a:gd name="T37" fmla="*/ 66 h 136"/>
                      <a:gd name="T38" fmla="*/ 140 w 152"/>
                      <a:gd name="T39" fmla="*/ 63 h 136"/>
                      <a:gd name="T40" fmla="*/ 128 w 152"/>
                      <a:gd name="T41" fmla="*/ 68 h 136"/>
                      <a:gd name="T42" fmla="*/ 130 w 152"/>
                      <a:gd name="T43" fmla="*/ 80 h 136"/>
                      <a:gd name="T44" fmla="*/ 117 w 152"/>
                      <a:gd name="T45" fmla="*/ 87 h 136"/>
                      <a:gd name="T46" fmla="*/ 117 w 152"/>
                      <a:gd name="T47" fmla="*/ 107 h 136"/>
                      <a:gd name="T48" fmla="*/ 117 w 152"/>
                      <a:gd name="T49" fmla="*/ 120 h 136"/>
                      <a:gd name="T50" fmla="*/ 110 w 152"/>
                      <a:gd name="T51" fmla="*/ 126 h 136"/>
                      <a:gd name="T52" fmla="*/ 106 w 152"/>
                      <a:gd name="T53" fmla="*/ 135 h 136"/>
                      <a:gd name="T54" fmla="*/ 99 w 152"/>
                      <a:gd name="T55" fmla="*/ 134 h 136"/>
                      <a:gd name="T56" fmla="*/ 89 w 152"/>
                      <a:gd name="T57" fmla="*/ 129 h 136"/>
                      <a:gd name="T58" fmla="*/ 81 w 152"/>
                      <a:gd name="T59" fmla="*/ 125 h 136"/>
                      <a:gd name="T60" fmla="*/ 75 w 152"/>
                      <a:gd name="T61" fmla="*/ 117 h 136"/>
                      <a:gd name="T62" fmla="*/ 52 w 152"/>
                      <a:gd name="T63" fmla="*/ 119 h 136"/>
                      <a:gd name="T64" fmla="*/ 32 w 152"/>
                      <a:gd name="T65" fmla="*/ 114 h 136"/>
                      <a:gd name="T66" fmla="*/ 19 w 152"/>
                      <a:gd name="T67" fmla="*/ 102 h 136"/>
                      <a:gd name="T68" fmla="*/ 11 w 152"/>
                      <a:gd name="T69" fmla="*/ 93 h 136"/>
                      <a:gd name="T70" fmla="*/ 5 w 152"/>
                      <a:gd name="T71" fmla="*/ 86 h 136"/>
                      <a:gd name="T72" fmla="*/ 5 w 152"/>
                      <a:gd name="T73" fmla="*/ 71 h 136"/>
                      <a:gd name="T74" fmla="*/ 0 w 152"/>
                      <a:gd name="T75" fmla="*/ 4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36">
                        <a:moveTo>
                          <a:pt x="0" y="45"/>
                        </a:moveTo>
                        <a:lnTo>
                          <a:pt x="31" y="24"/>
                        </a:lnTo>
                        <a:lnTo>
                          <a:pt x="47" y="15"/>
                        </a:lnTo>
                        <a:lnTo>
                          <a:pt x="55" y="8"/>
                        </a:lnTo>
                        <a:lnTo>
                          <a:pt x="80" y="0"/>
                        </a:lnTo>
                        <a:lnTo>
                          <a:pt x="93" y="17"/>
                        </a:lnTo>
                        <a:lnTo>
                          <a:pt x="106" y="9"/>
                        </a:lnTo>
                        <a:lnTo>
                          <a:pt x="110" y="5"/>
                        </a:lnTo>
                        <a:lnTo>
                          <a:pt x="122" y="0"/>
                        </a:lnTo>
                        <a:lnTo>
                          <a:pt x="128" y="0"/>
                        </a:lnTo>
                        <a:lnTo>
                          <a:pt x="130" y="6"/>
                        </a:lnTo>
                        <a:lnTo>
                          <a:pt x="130" y="11"/>
                        </a:lnTo>
                        <a:lnTo>
                          <a:pt x="123" y="18"/>
                        </a:lnTo>
                        <a:lnTo>
                          <a:pt x="123" y="23"/>
                        </a:lnTo>
                        <a:lnTo>
                          <a:pt x="141" y="42"/>
                        </a:lnTo>
                        <a:lnTo>
                          <a:pt x="145" y="54"/>
                        </a:lnTo>
                        <a:lnTo>
                          <a:pt x="149" y="54"/>
                        </a:lnTo>
                        <a:lnTo>
                          <a:pt x="151" y="60"/>
                        </a:lnTo>
                        <a:lnTo>
                          <a:pt x="145" y="66"/>
                        </a:lnTo>
                        <a:lnTo>
                          <a:pt x="140" y="63"/>
                        </a:lnTo>
                        <a:lnTo>
                          <a:pt x="128" y="68"/>
                        </a:lnTo>
                        <a:lnTo>
                          <a:pt x="130" y="80"/>
                        </a:lnTo>
                        <a:lnTo>
                          <a:pt x="117" y="87"/>
                        </a:lnTo>
                        <a:lnTo>
                          <a:pt x="117" y="107"/>
                        </a:lnTo>
                        <a:lnTo>
                          <a:pt x="117" y="120"/>
                        </a:lnTo>
                        <a:lnTo>
                          <a:pt x="110" y="126"/>
                        </a:lnTo>
                        <a:lnTo>
                          <a:pt x="106" y="135"/>
                        </a:lnTo>
                        <a:lnTo>
                          <a:pt x="99" y="134"/>
                        </a:lnTo>
                        <a:lnTo>
                          <a:pt x="89" y="129"/>
                        </a:lnTo>
                        <a:lnTo>
                          <a:pt x="81" y="125"/>
                        </a:lnTo>
                        <a:lnTo>
                          <a:pt x="75" y="117"/>
                        </a:lnTo>
                        <a:lnTo>
                          <a:pt x="52" y="119"/>
                        </a:lnTo>
                        <a:lnTo>
                          <a:pt x="32" y="114"/>
                        </a:lnTo>
                        <a:lnTo>
                          <a:pt x="19" y="102"/>
                        </a:lnTo>
                        <a:lnTo>
                          <a:pt x="11" y="93"/>
                        </a:lnTo>
                        <a:lnTo>
                          <a:pt x="5" y="86"/>
                        </a:lnTo>
                        <a:lnTo>
                          <a:pt x="5" y="7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68" name="Freeform 24">
                    <a:extLst>
                      <a:ext uri="{FF2B5EF4-FFF2-40B4-BE49-F238E27FC236}">
                        <a16:creationId xmlns:a16="http://schemas.microsoft.com/office/drawing/2014/main" id="{3FB8BA00-BAED-44C0-B724-89B8315B5E6B}"/>
                      </a:ext>
                    </a:extLst>
                  </p:cNvPr>
                  <p:cNvSpPr>
                    <a:spLocks/>
                  </p:cNvSpPr>
                  <p:nvPr/>
                </p:nvSpPr>
                <p:spPr bwMode="auto">
                  <a:xfrm>
                    <a:off x="5112" y="2247"/>
                    <a:ext cx="291" cy="127"/>
                  </a:xfrm>
                  <a:custGeom>
                    <a:avLst/>
                    <a:gdLst>
                      <a:gd name="T0" fmla="*/ 26 w 291"/>
                      <a:gd name="T1" fmla="*/ 2 h 127"/>
                      <a:gd name="T2" fmla="*/ 57 w 291"/>
                      <a:gd name="T3" fmla="*/ 21 h 127"/>
                      <a:gd name="T4" fmla="*/ 62 w 291"/>
                      <a:gd name="T5" fmla="*/ 30 h 127"/>
                      <a:gd name="T6" fmla="*/ 80 w 291"/>
                      <a:gd name="T7" fmla="*/ 26 h 127"/>
                      <a:gd name="T8" fmla="*/ 90 w 291"/>
                      <a:gd name="T9" fmla="*/ 29 h 127"/>
                      <a:gd name="T10" fmla="*/ 101 w 291"/>
                      <a:gd name="T11" fmla="*/ 21 h 127"/>
                      <a:gd name="T12" fmla="*/ 117 w 291"/>
                      <a:gd name="T13" fmla="*/ 17 h 127"/>
                      <a:gd name="T14" fmla="*/ 155 w 291"/>
                      <a:gd name="T15" fmla="*/ 26 h 127"/>
                      <a:gd name="T16" fmla="*/ 178 w 291"/>
                      <a:gd name="T17" fmla="*/ 36 h 127"/>
                      <a:gd name="T18" fmla="*/ 196 w 291"/>
                      <a:gd name="T19" fmla="*/ 44 h 127"/>
                      <a:gd name="T20" fmla="*/ 226 w 291"/>
                      <a:gd name="T21" fmla="*/ 60 h 127"/>
                      <a:gd name="T22" fmla="*/ 230 w 291"/>
                      <a:gd name="T23" fmla="*/ 69 h 127"/>
                      <a:gd name="T24" fmla="*/ 244 w 291"/>
                      <a:gd name="T25" fmla="*/ 77 h 127"/>
                      <a:gd name="T26" fmla="*/ 256 w 291"/>
                      <a:gd name="T27" fmla="*/ 80 h 127"/>
                      <a:gd name="T28" fmla="*/ 269 w 291"/>
                      <a:gd name="T29" fmla="*/ 95 h 127"/>
                      <a:gd name="T30" fmla="*/ 279 w 291"/>
                      <a:gd name="T31" fmla="*/ 104 h 127"/>
                      <a:gd name="T32" fmla="*/ 280 w 291"/>
                      <a:gd name="T33" fmla="*/ 126 h 127"/>
                      <a:gd name="T34" fmla="*/ 267 w 291"/>
                      <a:gd name="T35" fmla="*/ 126 h 127"/>
                      <a:gd name="T36" fmla="*/ 259 w 291"/>
                      <a:gd name="T37" fmla="*/ 122 h 127"/>
                      <a:gd name="T38" fmla="*/ 230 w 291"/>
                      <a:gd name="T39" fmla="*/ 99 h 127"/>
                      <a:gd name="T40" fmla="*/ 200 w 291"/>
                      <a:gd name="T41" fmla="*/ 99 h 127"/>
                      <a:gd name="T42" fmla="*/ 191 w 291"/>
                      <a:gd name="T43" fmla="*/ 107 h 127"/>
                      <a:gd name="T44" fmla="*/ 182 w 291"/>
                      <a:gd name="T45" fmla="*/ 111 h 127"/>
                      <a:gd name="T46" fmla="*/ 165 w 291"/>
                      <a:gd name="T47" fmla="*/ 117 h 127"/>
                      <a:gd name="T48" fmla="*/ 148 w 291"/>
                      <a:gd name="T49" fmla="*/ 114 h 127"/>
                      <a:gd name="T50" fmla="*/ 134 w 291"/>
                      <a:gd name="T51" fmla="*/ 114 h 127"/>
                      <a:gd name="T52" fmla="*/ 116 w 291"/>
                      <a:gd name="T53" fmla="*/ 86 h 127"/>
                      <a:gd name="T54" fmla="*/ 94 w 291"/>
                      <a:gd name="T55" fmla="*/ 60 h 127"/>
                      <a:gd name="T56" fmla="*/ 68 w 291"/>
                      <a:gd name="T57" fmla="*/ 51 h 127"/>
                      <a:gd name="T58" fmla="*/ 44 w 291"/>
                      <a:gd name="T59" fmla="*/ 50 h 127"/>
                      <a:gd name="T60" fmla="*/ 20 w 291"/>
                      <a:gd name="T61" fmla="*/ 41 h 127"/>
                      <a:gd name="T62" fmla="*/ 21 w 291"/>
                      <a:gd name="T63"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127">
                        <a:moveTo>
                          <a:pt x="0" y="0"/>
                        </a:moveTo>
                        <a:lnTo>
                          <a:pt x="26" y="2"/>
                        </a:lnTo>
                        <a:lnTo>
                          <a:pt x="47" y="3"/>
                        </a:lnTo>
                        <a:lnTo>
                          <a:pt x="57" y="21"/>
                        </a:lnTo>
                        <a:lnTo>
                          <a:pt x="59" y="27"/>
                        </a:lnTo>
                        <a:lnTo>
                          <a:pt x="62" y="30"/>
                        </a:lnTo>
                        <a:lnTo>
                          <a:pt x="68" y="26"/>
                        </a:lnTo>
                        <a:lnTo>
                          <a:pt x="80" y="26"/>
                        </a:lnTo>
                        <a:lnTo>
                          <a:pt x="86" y="30"/>
                        </a:lnTo>
                        <a:lnTo>
                          <a:pt x="90" y="29"/>
                        </a:lnTo>
                        <a:lnTo>
                          <a:pt x="99" y="21"/>
                        </a:lnTo>
                        <a:lnTo>
                          <a:pt x="101" y="21"/>
                        </a:lnTo>
                        <a:lnTo>
                          <a:pt x="109" y="17"/>
                        </a:lnTo>
                        <a:lnTo>
                          <a:pt x="117" y="17"/>
                        </a:lnTo>
                        <a:lnTo>
                          <a:pt x="143" y="26"/>
                        </a:lnTo>
                        <a:lnTo>
                          <a:pt x="155" y="26"/>
                        </a:lnTo>
                        <a:lnTo>
                          <a:pt x="166" y="33"/>
                        </a:lnTo>
                        <a:lnTo>
                          <a:pt x="178" y="36"/>
                        </a:lnTo>
                        <a:lnTo>
                          <a:pt x="187" y="42"/>
                        </a:lnTo>
                        <a:lnTo>
                          <a:pt x="196" y="44"/>
                        </a:lnTo>
                        <a:lnTo>
                          <a:pt x="217" y="50"/>
                        </a:lnTo>
                        <a:lnTo>
                          <a:pt x="226" y="60"/>
                        </a:lnTo>
                        <a:lnTo>
                          <a:pt x="231" y="66"/>
                        </a:lnTo>
                        <a:lnTo>
                          <a:pt x="230" y="69"/>
                        </a:lnTo>
                        <a:lnTo>
                          <a:pt x="238" y="75"/>
                        </a:lnTo>
                        <a:lnTo>
                          <a:pt x="244" y="77"/>
                        </a:lnTo>
                        <a:lnTo>
                          <a:pt x="248" y="78"/>
                        </a:lnTo>
                        <a:lnTo>
                          <a:pt x="256" y="80"/>
                        </a:lnTo>
                        <a:lnTo>
                          <a:pt x="269" y="89"/>
                        </a:lnTo>
                        <a:lnTo>
                          <a:pt x="269" y="95"/>
                        </a:lnTo>
                        <a:lnTo>
                          <a:pt x="277" y="101"/>
                        </a:lnTo>
                        <a:lnTo>
                          <a:pt x="279" y="104"/>
                        </a:lnTo>
                        <a:lnTo>
                          <a:pt x="290" y="116"/>
                        </a:lnTo>
                        <a:lnTo>
                          <a:pt x="280" y="126"/>
                        </a:lnTo>
                        <a:lnTo>
                          <a:pt x="277" y="126"/>
                        </a:lnTo>
                        <a:lnTo>
                          <a:pt x="267" y="126"/>
                        </a:lnTo>
                        <a:lnTo>
                          <a:pt x="264" y="122"/>
                        </a:lnTo>
                        <a:lnTo>
                          <a:pt x="259" y="122"/>
                        </a:lnTo>
                        <a:lnTo>
                          <a:pt x="254" y="123"/>
                        </a:lnTo>
                        <a:lnTo>
                          <a:pt x="230" y="99"/>
                        </a:lnTo>
                        <a:lnTo>
                          <a:pt x="215" y="101"/>
                        </a:lnTo>
                        <a:lnTo>
                          <a:pt x="200" y="99"/>
                        </a:lnTo>
                        <a:lnTo>
                          <a:pt x="196" y="102"/>
                        </a:lnTo>
                        <a:lnTo>
                          <a:pt x="191" y="107"/>
                        </a:lnTo>
                        <a:lnTo>
                          <a:pt x="189" y="104"/>
                        </a:lnTo>
                        <a:lnTo>
                          <a:pt x="182" y="111"/>
                        </a:lnTo>
                        <a:lnTo>
                          <a:pt x="173" y="122"/>
                        </a:lnTo>
                        <a:lnTo>
                          <a:pt x="165" y="117"/>
                        </a:lnTo>
                        <a:lnTo>
                          <a:pt x="155" y="114"/>
                        </a:lnTo>
                        <a:lnTo>
                          <a:pt x="148" y="114"/>
                        </a:lnTo>
                        <a:lnTo>
                          <a:pt x="138" y="111"/>
                        </a:lnTo>
                        <a:lnTo>
                          <a:pt x="134" y="114"/>
                        </a:lnTo>
                        <a:lnTo>
                          <a:pt x="127" y="99"/>
                        </a:lnTo>
                        <a:lnTo>
                          <a:pt x="116" y="86"/>
                        </a:lnTo>
                        <a:lnTo>
                          <a:pt x="104" y="69"/>
                        </a:lnTo>
                        <a:lnTo>
                          <a:pt x="94" y="60"/>
                        </a:lnTo>
                        <a:lnTo>
                          <a:pt x="86" y="51"/>
                        </a:lnTo>
                        <a:lnTo>
                          <a:pt x="68" y="51"/>
                        </a:lnTo>
                        <a:lnTo>
                          <a:pt x="52" y="56"/>
                        </a:lnTo>
                        <a:lnTo>
                          <a:pt x="44" y="50"/>
                        </a:lnTo>
                        <a:lnTo>
                          <a:pt x="28" y="45"/>
                        </a:lnTo>
                        <a:lnTo>
                          <a:pt x="20" y="41"/>
                        </a:lnTo>
                        <a:lnTo>
                          <a:pt x="20" y="23"/>
                        </a:lnTo>
                        <a:lnTo>
                          <a:pt x="21"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69" name="Freeform 25">
                    <a:extLst>
                      <a:ext uri="{FF2B5EF4-FFF2-40B4-BE49-F238E27FC236}">
                        <a16:creationId xmlns:a16="http://schemas.microsoft.com/office/drawing/2014/main" id="{19C8EEB1-5826-4486-8E90-C34D62F39706}"/>
                      </a:ext>
                    </a:extLst>
                  </p:cNvPr>
                  <p:cNvSpPr>
                    <a:spLocks/>
                  </p:cNvSpPr>
                  <p:nvPr/>
                </p:nvSpPr>
                <p:spPr bwMode="auto">
                  <a:xfrm>
                    <a:off x="4576" y="2157"/>
                    <a:ext cx="177" cy="167"/>
                  </a:xfrm>
                  <a:custGeom>
                    <a:avLst/>
                    <a:gdLst>
                      <a:gd name="T0" fmla="*/ 0 w 177"/>
                      <a:gd name="T1" fmla="*/ 4 h 167"/>
                      <a:gd name="T2" fmla="*/ 18 w 177"/>
                      <a:gd name="T3" fmla="*/ 0 h 167"/>
                      <a:gd name="T4" fmla="*/ 39 w 177"/>
                      <a:gd name="T5" fmla="*/ 7 h 167"/>
                      <a:gd name="T6" fmla="*/ 42 w 177"/>
                      <a:gd name="T7" fmla="*/ 15 h 167"/>
                      <a:gd name="T8" fmla="*/ 42 w 177"/>
                      <a:gd name="T9" fmla="*/ 18 h 167"/>
                      <a:gd name="T10" fmla="*/ 47 w 177"/>
                      <a:gd name="T11" fmla="*/ 19 h 167"/>
                      <a:gd name="T12" fmla="*/ 47 w 177"/>
                      <a:gd name="T13" fmla="*/ 22 h 167"/>
                      <a:gd name="T14" fmla="*/ 54 w 177"/>
                      <a:gd name="T15" fmla="*/ 24 h 167"/>
                      <a:gd name="T16" fmla="*/ 54 w 177"/>
                      <a:gd name="T17" fmla="*/ 30 h 167"/>
                      <a:gd name="T18" fmla="*/ 75 w 177"/>
                      <a:gd name="T19" fmla="*/ 48 h 167"/>
                      <a:gd name="T20" fmla="*/ 78 w 177"/>
                      <a:gd name="T21" fmla="*/ 48 h 167"/>
                      <a:gd name="T22" fmla="*/ 81 w 177"/>
                      <a:gd name="T23" fmla="*/ 52 h 167"/>
                      <a:gd name="T24" fmla="*/ 85 w 177"/>
                      <a:gd name="T25" fmla="*/ 57 h 167"/>
                      <a:gd name="T26" fmla="*/ 88 w 177"/>
                      <a:gd name="T27" fmla="*/ 57 h 167"/>
                      <a:gd name="T28" fmla="*/ 103 w 177"/>
                      <a:gd name="T29" fmla="*/ 63 h 167"/>
                      <a:gd name="T30" fmla="*/ 130 w 177"/>
                      <a:gd name="T31" fmla="*/ 66 h 167"/>
                      <a:gd name="T32" fmla="*/ 132 w 177"/>
                      <a:gd name="T33" fmla="*/ 87 h 167"/>
                      <a:gd name="T34" fmla="*/ 139 w 177"/>
                      <a:gd name="T35" fmla="*/ 90 h 167"/>
                      <a:gd name="T36" fmla="*/ 137 w 177"/>
                      <a:gd name="T37" fmla="*/ 97 h 167"/>
                      <a:gd name="T38" fmla="*/ 153 w 177"/>
                      <a:gd name="T39" fmla="*/ 108 h 167"/>
                      <a:gd name="T40" fmla="*/ 168 w 177"/>
                      <a:gd name="T41" fmla="*/ 112 h 167"/>
                      <a:gd name="T42" fmla="*/ 168 w 177"/>
                      <a:gd name="T43" fmla="*/ 147 h 167"/>
                      <a:gd name="T44" fmla="*/ 176 w 177"/>
                      <a:gd name="T45" fmla="*/ 160 h 167"/>
                      <a:gd name="T46" fmla="*/ 171 w 177"/>
                      <a:gd name="T47" fmla="*/ 165 h 167"/>
                      <a:gd name="T48" fmla="*/ 161 w 177"/>
                      <a:gd name="T49" fmla="*/ 166 h 167"/>
                      <a:gd name="T50" fmla="*/ 160 w 177"/>
                      <a:gd name="T51" fmla="*/ 154 h 167"/>
                      <a:gd name="T52" fmla="*/ 143 w 177"/>
                      <a:gd name="T53" fmla="*/ 166 h 167"/>
                      <a:gd name="T54" fmla="*/ 132 w 177"/>
                      <a:gd name="T55" fmla="*/ 148 h 167"/>
                      <a:gd name="T56" fmla="*/ 125 w 177"/>
                      <a:gd name="T57" fmla="*/ 136 h 167"/>
                      <a:gd name="T58" fmla="*/ 106 w 177"/>
                      <a:gd name="T59" fmla="*/ 120 h 167"/>
                      <a:gd name="T60" fmla="*/ 101 w 177"/>
                      <a:gd name="T61" fmla="*/ 120 h 167"/>
                      <a:gd name="T62" fmla="*/ 83 w 177"/>
                      <a:gd name="T63" fmla="*/ 111 h 167"/>
                      <a:gd name="T64" fmla="*/ 80 w 177"/>
                      <a:gd name="T65" fmla="*/ 102 h 167"/>
                      <a:gd name="T66" fmla="*/ 80 w 177"/>
                      <a:gd name="T67" fmla="*/ 96 h 167"/>
                      <a:gd name="T68" fmla="*/ 65 w 177"/>
                      <a:gd name="T69" fmla="*/ 72 h 167"/>
                      <a:gd name="T70" fmla="*/ 59 w 177"/>
                      <a:gd name="T71" fmla="*/ 57 h 167"/>
                      <a:gd name="T72" fmla="*/ 41 w 177"/>
                      <a:gd name="T73" fmla="*/ 43 h 167"/>
                      <a:gd name="T74" fmla="*/ 16 w 177"/>
                      <a:gd name="T75" fmla="*/ 22 h 167"/>
                      <a:gd name="T76" fmla="*/ 0 w 177"/>
                      <a:gd name="T77"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67">
                        <a:moveTo>
                          <a:pt x="0" y="4"/>
                        </a:moveTo>
                        <a:lnTo>
                          <a:pt x="18" y="0"/>
                        </a:lnTo>
                        <a:lnTo>
                          <a:pt x="39" y="7"/>
                        </a:lnTo>
                        <a:lnTo>
                          <a:pt x="42" y="15"/>
                        </a:lnTo>
                        <a:lnTo>
                          <a:pt x="42" y="18"/>
                        </a:lnTo>
                        <a:lnTo>
                          <a:pt x="47" y="19"/>
                        </a:lnTo>
                        <a:lnTo>
                          <a:pt x="47" y="22"/>
                        </a:lnTo>
                        <a:lnTo>
                          <a:pt x="54" y="24"/>
                        </a:lnTo>
                        <a:lnTo>
                          <a:pt x="54" y="30"/>
                        </a:lnTo>
                        <a:lnTo>
                          <a:pt x="75" y="48"/>
                        </a:lnTo>
                        <a:lnTo>
                          <a:pt x="78" y="48"/>
                        </a:lnTo>
                        <a:lnTo>
                          <a:pt x="81" y="52"/>
                        </a:lnTo>
                        <a:lnTo>
                          <a:pt x="85" y="57"/>
                        </a:lnTo>
                        <a:lnTo>
                          <a:pt x="88" y="57"/>
                        </a:lnTo>
                        <a:lnTo>
                          <a:pt x="103" y="63"/>
                        </a:lnTo>
                        <a:lnTo>
                          <a:pt x="130" y="66"/>
                        </a:lnTo>
                        <a:lnTo>
                          <a:pt x="132" y="87"/>
                        </a:lnTo>
                        <a:lnTo>
                          <a:pt x="139" y="90"/>
                        </a:lnTo>
                        <a:lnTo>
                          <a:pt x="137" y="97"/>
                        </a:lnTo>
                        <a:lnTo>
                          <a:pt x="153" y="108"/>
                        </a:lnTo>
                        <a:lnTo>
                          <a:pt x="168" y="112"/>
                        </a:lnTo>
                        <a:lnTo>
                          <a:pt x="168" y="147"/>
                        </a:lnTo>
                        <a:lnTo>
                          <a:pt x="176" y="160"/>
                        </a:lnTo>
                        <a:lnTo>
                          <a:pt x="171" y="165"/>
                        </a:lnTo>
                        <a:lnTo>
                          <a:pt x="161" y="166"/>
                        </a:lnTo>
                        <a:lnTo>
                          <a:pt x="160" y="154"/>
                        </a:lnTo>
                        <a:lnTo>
                          <a:pt x="143" y="166"/>
                        </a:lnTo>
                        <a:lnTo>
                          <a:pt x="132" y="148"/>
                        </a:lnTo>
                        <a:lnTo>
                          <a:pt x="125" y="136"/>
                        </a:lnTo>
                        <a:lnTo>
                          <a:pt x="106" y="120"/>
                        </a:lnTo>
                        <a:lnTo>
                          <a:pt x="101" y="120"/>
                        </a:lnTo>
                        <a:lnTo>
                          <a:pt x="83" y="111"/>
                        </a:lnTo>
                        <a:lnTo>
                          <a:pt x="80" y="102"/>
                        </a:lnTo>
                        <a:lnTo>
                          <a:pt x="80" y="96"/>
                        </a:lnTo>
                        <a:lnTo>
                          <a:pt x="65" y="72"/>
                        </a:lnTo>
                        <a:lnTo>
                          <a:pt x="59" y="57"/>
                        </a:lnTo>
                        <a:lnTo>
                          <a:pt x="41" y="43"/>
                        </a:lnTo>
                        <a:lnTo>
                          <a:pt x="16" y="22"/>
                        </a:lnTo>
                        <a:lnTo>
                          <a:pt x="0" y="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70" name="Freeform 26">
                    <a:extLst>
                      <a:ext uri="{FF2B5EF4-FFF2-40B4-BE49-F238E27FC236}">
                        <a16:creationId xmlns:a16="http://schemas.microsoft.com/office/drawing/2014/main" id="{CF094F99-21EE-4E70-878E-8D9813E5C6EC}"/>
                      </a:ext>
                    </a:extLst>
                  </p:cNvPr>
                  <p:cNvSpPr>
                    <a:spLocks/>
                  </p:cNvSpPr>
                  <p:nvPr/>
                </p:nvSpPr>
                <p:spPr bwMode="auto">
                  <a:xfrm>
                    <a:off x="4888" y="1978"/>
                    <a:ext cx="170" cy="184"/>
                  </a:xfrm>
                  <a:custGeom>
                    <a:avLst/>
                    <a:gdLst>
                      <a:gd name="T0" fmla="*/ 11 w 170"/>
                      <a:gd name="T1" fmla="*/ 0 h 184"/>
                      <a:gd name="T2" fmla="*/ 26 w 170"/>
                      <a:gd name="T3" fmla="*/ 0 h 184"/>
                      <a:gd name="T4" fmla="*/ 42 w 170"/>
                      <a:gd name="T5" fmla="*/ 20 h 184"/>
                      <a:gd name="T6" fmla="*/ 39 w 170"/>
                      <a:gd name="T7" fmla="*/ 38 h 184"/>
                      <a:gd name="T8" fmla="*/ 49 w 170"/>
                      <a:gd name="T9" fmla="*/ 44 h 184"/>
                      <a:gd name="T10" fmla="*/ 54 w 170"/>
                      <a:gd name="T11" fmla="*/ 56 h 184"/>
                      <a:gd name="T12" fmla="*/ 65 w 170"/>
                      <a:gd name="T13" fmla="*/ 62 h 184"/>
                      <a:gd name="T14" fmla="*/ 78 w 170"/>
                      <a:gd name="T15" fmla="*/ 63 h 184"/>
                      <a:gd name="T16" fmla="*/ 98 w 170"/>
                      <a:gd name="T17" fmla="*/ 72 h 184"/>
                      <a:gd name="T18" fmla="*/ 111 w 170"/>
                      <a:gd name="T19" fmla="*/ 83 h 184"/>
                      <a:gd name="T20" fmla="*/ 114 w 170"/>
                      <a:gd name="T21" fmla="*/ 83 h 184"/>
                      <a:gd name="T22" fmla="*/ 130 w 170"/>
                      <a:gd name="T23" fmla="*/ 92 h 184"/>
                      <a:gd name="T24" fmla="*/ 130 w 170"/>
                      <a:gd name="T25" fmla="*/ 114 h 184"/>
                      <a:gd name="T26" fmla="*/ 135 w 170"/>
                      <a:gd name="T27" fmla="*/ 125 h 184"/>
                      <a:gd name="T28" fmla="*/ 140 w 170"/>
                      <a:gd name="T29" fmla="*/ 131 h 184"/>
                      <a:gd name="T30" fmla="*/ 146 w 170"/>
                      <a:gd name="T31" fmla="*/ 137 h 184"/>
                      <a:gd name="T32" fmla="*/ 153 w 170"/>
                      <a:gd name="T33" fmla="*/ 144 h 184"/>
                      <a:gd name="T34" fmla="*/ 156 w 170"/>
                      <a:gd name="T35" fmla="*/ 153 h 184"/>
                      <a:gd name="T36" fmla="*/ 169 w 170"/>
                      <a:gd name="T37" fmla="*/ 161 h 184"/>
                      <a:gd name="T38" fmla="*/ 167 w 170"/>
                      <a:gd name="T39" fmla="*/ 170 h 184"/>
                      <a:gd name="T40" fmla="*/ 154 w 170"/>
                      <a:gd name="T41" fmla="*/ 171 h 184"/>
                      <a:gd name="T42" fmla="*/ 150 w 170"/>
                      <a:gd name="T43" fmla="*/ 164 h 184"/>
                      <a:gd name="T44" fmla="*/ 140 w 170"/>
                      <a:gd name="T45" fmla="*/ 164 h 184"/>
                      <a:gd name="T46" fmla="*/ 140 w 170"/>
                      <a:gd name="T47" fmla="*/ 183 h 184"/>
                      <a:gd name="T48" fmla="*/ 132 w 170"/>
                      <a:gd name="T49" fmla="*/ 183 h 184"/>
                      <a:gd name="T50" fmla="*/ 122 w 170"/>
                      <a:gd name="T51" fmla="*/ 174 h 184"/>
                      <a:gd name="T52" fmla="*/ 115 w 170"/>
                      <a:gd name="T53" fmla="*/ 170 h 184"/>
                      <a:gd name="T54" fmla="*/ 115 w 170"/>
                      <a:gd name="T55" fmla="*/ 159 h 184"/>
                      <a:gd name="T56" fmla="*/ 101 w 170"/>
                      <a:gd name="T57" fmla="*/ 159 h 184"/>
                      <a:gd name="T58" fmla="*/ 96 w 170"/>
                      <a:gd name="T59" fmla="*/ 170 h 184"/>
                      <a:gd name="T60" fmla="*/ 91 w 170"/>
                      <a:gd name="T61" fmla="*/ 159 h 184"/>
                      <a:gd name="T62" fmla="*/ 89 w 170"/>
                      <a:gd name="T63" fmla="*/ 149 h 184"/>
                      <a:gd name="T64" fmla="*/ 107 w 170"/>
                      <a:gd name="T65" fmla="*/ 144 h 184"/>
                      <a:gd name="T66" fmla="*/ 117 w 170"/>
                      <a:gd name="T67" fmla="*/ 147 h 184"/>
                      <a:gd name="T68" fmla="*/ 119 w 170"/>
                      <a:gd name="T69" fmla="*/ 129 h 184"/>
                      <a:gd name="T70" fmla="*/ 109 w 170"/>
                      <a:gd name="T71" fmla="*/ 123 h 184"/>
                      <a:gd name="T72" fmla="*/ 102 w 170"/>
                      <a:gd name="T73" fmla="*/ 108 h 184"/>
                      <a:gd name="T74" fmla="*/ 98 w 170"/>
                      <a:gd name="T75" fmla="*/ 90 h 184"/>
                      <a:gd name="T76" fmla="*/ 80 w 170"/>
                      <a:gd name="T77" fmla="*/ 84 h 184"/>
                      <a:gd name="T78" fmla="*/ 72 w 170"/>
                      <a:gd name="T79" fmla="*/ 77 h 184"/>
                      <a:gd name="T80" fmla="*/ 57 w 170"/>
                      <a:gd name="T81" fmla="*/ 72 h 184"/>
                      <a:gd name="T82" fmla="*/ 65 w 170"/>
                      <a:gd name="T83" fmla="*/ 89 h 184"/>
                      <a:gd name="T84" fmla="*/ 49 w 170"/>
                      <a:gd name="T85" fmla="*/ 96 h 184"/>
                      <a:gd name="T86" fmla="*/ 39 w 170"/>
                      <a:gd name="T87" fmla="*/ 78 h 184"/>
                      <a:gd name="T88" fmla="*/ 31 w 170"/>
                      <a:gd name="T89" fmla="*/ 74 h 184"/>
                      <a:gd name="T90" fmla="*/ 31 w 170"/>
                      <a:gd name="T91" fmla="*/ 63 h 184"/>
                      <a:gd name="T92" fmla="*/ 20 w 170"/>
                      <a:gd name="T93" fmla="*/ 51 h 184"/>
                      <a:gd name="T94" fmla="*/ 7 w 170"/>
                      <a:gd name="T95" fmla="*/ 44 h 184"/>
                      <a:gd name="T96" fmla="*/ 0 w 170"/>
                      <a:gd name="T97" fmla="*/ 36 h 184"/>
                      <a:gd name="T98" fmla="*/ 3 w 170"/>
                      <a:gd name="T99" fmla="*/ 30 h 184"/>
                      <a:gd name="T100" fmla="*/ 13 w 170"/>
                      <a:gd name="T101" fmla="*/ 33 h 184"/>
                      <a:gd name="T102" fmla="*/ 16 w 170"/>
                      <a:gd name="T103" fmla="*/ 26 h 184"/>
                      <a:gd name="T104" fmla="*/ 13 w 170"/>
                      <a:gd name="T105" fmla="*/ 15 h 184"/>
                      <a:gd name="T106" fmla="*/ 11 w 170"/>
                      <a:gd name="T10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84">
                        <a:moveTo>
                          <a:pt x="11" y="0"/>
                        </a:moveTo>
                        <a:lnTo>
                          <a:pt x="26" y="0"/>
                        </a:lnTo>
                        <a:lnTo>
                          <a:pt x="42" y="20"/>
                        </a:lnTo>
                        <a:lnTo>
                          <a:pt x="39" y="38"/>
                        </a:lnTo>
                        <a:lnTo>
                          <a:pt x="49" y="44"/>
                        </a:lnTo>
                        <a:lnTo>
                          <a:pt x="54" y="56"/>
                        </a:lnTo>
                        <a:lnTo>
                          <a:pt x="65" y="62"/>
                        </a:lnTo>
                        <a:lnTo>
                          <a:pt x="78" y="63"/>
                        </a:lnTo>
                        <a:lnTo>
                          <a:pt x="98" y="72"/>
                        </a:lnTo>
                        <a:lnTo>
                          <a:pt x="111" y="83"/>
                        </a:lnTo>
                        <a:lnTo>
                          <a:pt x="114" y="83"/>
                        </a:lnTo>
                        <a:lnTo>
                          <a:pt x="130" y="92"/>
                        </a:lnTo>
                        <a:lnTo>
                          <a:pt x="130" y="114"/>
                        </a:lnTo>
                        <a:lnTo>
                          <a:pt x="135" y="125"/>
                        </a:lnTo>
                        <a:lnTo>
                          <a:pt x="140" y="131"/>
                        </a:lnTo>
                        <a:lnTo>
                          <a:pt x="146" y="137"/>
                        </a:lnTo>
                        <a:lnTo>
                          <a:pt x="153" y="144"/>
                        </a:lnTo>
                        <a:lnTo>
                          <a:pt x="156" y="153"/>
                        </a:lnTo>
                        <a:lnTo>
                          <a:pt x="169" y="161"/>
                        </a:lnTo>
                        <a:lnTo>
                          <a:pt x="167" y="170"/>
                        </a:lnTo>
                        <a:lnTo>
                          <a:pt x="154" y="171"/>
                        </a:lnTo>
                        <a:lnTo>
                          <a:pt x="150" y="164"/>
                        </a:lnTo>
                        <a:lnTo>
                          <a:pt x="140" y="164"/>
                        </a:lnTo>
                        <a:lnTo>
                          <a:pt x="140" y="183"/>
                        </a:lnTo>
                        <a:lnTo>
                          <a:pt x="132" y="183"/>
                        </a:lnTo>
                        <a:lnTo>
                          <a:pt x="122" y="174"/>
                        </a:lnTo>
                        <a:lnTo>
                          <a:pt x="115" y="170"/>
                        </a:lnTo>
                        <a:lnTo>
                          <a:pt x="115" y="159"/>
                        </a:lnTo>
                        <a:lnTo>
                          <a:pt x="101" y="159"/>
                        </a:lnTo>
                        <a:lnTo>
                          <a:pt x="96" y="170"/>
                        </a:lnTo>
                        <a:lnTo>
                          <a:pt x="91" y="159"/>
                        </a:lnTo>
                        <a:lnTo>
                          <a:pt x="89" y="149"/>
                        </a:lnTo>
                        <a:lnTo>
                          <a:pt x="107" y="144"/>
                        </a:lnTo>
                        <a:lnTo>
                          <a:pt x="117" y="147"/>
                        </a:lnTo>
                        <a:lnTo>
                          <a:pt x="119" y="129"/>
                        </a:lnTo>
                        <a:lnTo>
                          <a:pt x="109" y="123"/>
                        </a:lnTo>
                        <a:lnTo>
                          <a:pt x="102" y="108"/>
                        </a:lnTo>
                        <a:lnTo>
                          <a:pt x="98" y="90"/>
                        </a:lnTo>
                        <a:lnTo>
                          <a:pt x="80" y="84"/>
                        </a:lnTo>
                        <a:lnTo>
                          <a:pt x="72" y="77"/>
                        </a:lnTo>
                        <a:lnTo>
                          <a:pt x="57" y="72"/>
                        </a:lnTo>
                        <a:lnTo>
                          <a:pt x="65" y="89"/>
                        </a:lnTo>
                        <a:lnTo>
                          <a:pt x="49" y="96"/>
                        </a:lnTo>
                        <a:lnTo>
                          <a:pt x="39" y="78"/>
                        </a:lnTo>
                        <a:lnTo>
                          <a:pt x="31" y="74"/>
                        </a:lnTo>
                        <a:lnTo>
                          <a:pt x="31" y="63"/>
                        </a:lnTo>
                        <a:lnTo>
                          <a:pt x="20" y="51"/>
                        </a:lnTo>
                        <a:lnTo>
                          <a:pt x="7" y="44"/>
                        </a:lnTo>
                        <a:lnTo>
                          <a:pt x="0" y="36"/>
                        </a:lnTo>
                        <a:lnTo>
                          <a:pt x="3" y="30"/>
                        </a:lnTo>
                        <a:lnTo>
                          <a:pt x="13" y="33"/>
                        </a:lnTo>
                        <a:lnTo>
                          <a:pt x="16" y="26"/>
                        </a:lnTo>
                        <a:lnTo>
                          <a:pt x="13" y="15"/>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71" name="Freeform 27">
                    <a:extLst>
                      <a:ext uri="{FF2B5EF4-FFF2-40B4-BE49-F238E27FC236}">
                        <a16:creationId xmlns:a16="http://schemas.microsoft.com/office/drawing/2014/main" id="{475A10A8-FB7B-4532-9CDC-5695FAF6E12B}"/>
                      </a:ext>
                    </a:extLst>
                  </p:cNvPr>
                  <p:cNvSpPr>
                    <a:spLocks/>
                  </p:cNvSpPr>
                  <p:nvPr/>
                </p:nvSpPr>
                <p:spPr bwMode="auto">
                  <a:xfrm>
                    <a:off x="4849" y="1668"/>
                    <a:ext cx="127" cy="155"/>
                  </a:xfrm>
                  <a:custGeom>
                    <a:avLst/>
                    <a:gdLst>
                      <a:gd name="T0" fmla="*/ 26 w 127"/>
                      <a:gd name="T1" fmla="*/ 0 h 155"/>
                      <a:gd name="T2" fmla="*/ 51 w 127"/>
                      <a:gd name="T3" fmla="*/ 10 h 155"/>
                      <a:gd name="T4" fmla="*/ 65 w 127"/>
                      <a:gd name="T5" fmla="*/ 19 h 155"/>
                      <a:gd name="T6" fmla="*/ 75 w 127"/>
                      <a:gd name="T7" fmla="*/ 33 h 155"/>
                      <a:gd name="T8" fmla="*/ 83 w 127"/>
                      <a:gd name="T9" fmla="*/ 33 h 155"/>
                      <a:gd name="T10" fmla="*/ 82 w 127"/>
                      <a:gd name="T11" fmla="*/ 42 h 155"/>
                      <a:gd name="T12" fmla="*/ 92 w 127"/>
                      <a:gd name="T13" fmla="*/ 48 h 155"/>
                      <a:gd name="T14" fmla="*/ 98 w 127"/>
                      <a:gd name="T15" fmla="*/ 57 h 155"/>
                      <a:gd name="T16" fmla="*/ 115 w 127"/>
                      <a:gd name="T17" fmla="*/ 75 h 155"/>
                      <a:gd name="T18" fmla="*/ 126 w 127"/>
                      <a:gd name="T19" fmla="*/ 96 h 155"/>
                      <a:gd name="T20" fmla="*/ 105 w 127"/>
                      <a:gd name="T21" fmla="*/ 94 h 155"/>
                      <a:gd name="T22" fmla="*/ 88 w 127"/>
                      <a:gd name="T23" fmla="*/ 91 h 155"/>
                      <a:gd name="T24" fmla="*/ 100 w 127"/>
                      <a:gd name="T25" fmla="*/ 106 h 155"/>
                      <a:gd name="T26" fmla="*/ 100 w 127"/>
                      <a:gd name="T27" fmla="*/ 115 h 155"/>
                      <a:gd name="T28" fmla="*/ 100 w 127"/>
                      <a:gd name="T29" fmla="*/ 124 h 155"/>
                      <a:gd name="T30" fmla="*/ 93 w 127"/>
                      <a:gd name="T31" fmla="*/ 120 h 155"/>
                      <a:gd name="T32" fmla="*/ 85 w 127"/>
                      <a:gd name="T33" fmla="*/ 112 h 155"/>
                      <a:gd name="T34" fmla="*/ 70 w 127"/>
                      <a:gd name="T35" fmla="*/ 103 h 155"/>
                      <a:gd name="T36" fmla="*/ 62 w 127"/>
                      <a:gd name="T37" fmla="*/ 99 h 155"/>
                      <a:gd name="T38" fmla="*/ 49 w 127"/>
                      <a:gd name="T39" fmla="*/ 103 h 155"/>
                      <a:gd name="T40" fmla="*/ 41 w 127"/>
                      <a:gd name="T41" fmla="*/ 106 h 155"/>
                      <a:gd name="T42" fmla="*/ 46 w 127"/>
                      <a:gd name="T43" fmla="*/ 114 h 155"/>
                      <a:gd name="T44" fmla="*/ 59 w 127"/>
                      <a:gd name="T45" fmla="*/ 120 h 155"/>
                      <a:gd name="T46" fmla="*/ 72 w 127"/>
                      <a:gd name="T47" fmla="*/ 126 h 155"/>
                      <a:gd name="T48" fmla="*/ 77 w 127"/>
                      <a:gd name="T49" fmla="*/ 136 h 155"/>
                      <a:gd name="T50" fmla="*/ 75 w 127"/>
                      <a:gd name="T51" fmla="*/ 150 h 155"/>
                      <a:gd name="T52" fmla="*/ 75 w 127"/>
                      <a:gd name="T53" fmla="*/ 154 h 155"/>
                      <a:gd name="T54" fmla="*/ 70 w 127"/>
                      <a:gd name="T55" fmla="*/ 154 h 155"/>
                      <a:gd name="T56" fmla="*/ 62 w 127"/>
                      <a:gd name="T57" fmla="*/ 150 h 155"/>
                      <a:gd name="T58" fmla="*/ 59 w 127"/>
                      <a:gd name="T59" fmla="*/ 148 h 155"/>
                      <a:gd name="T60" fmla="*/ 54 w 127"/>
                      <a:gd name="T61" fmla="*/ 145 h 155"/>
                      <a:gd name="T62" fmla="*/ 49 w 127"/>
                      <a:gd name="T63" fmla="*/ 153 h 155"/>
                      <a:gd name="T64" fmla="*/ 41 w 127"/>
                      <a:gd name="T65" fmla="*/ 154 h 155"/>
                      <a:gd name="T66" fmla="*/ 34 w 127"/>
                      <a:gd name="T67" fmla="*/ 148 h 155"/>
                      <a:gd name="T68" fmla="*/ 34 w 127"/>
                      <a:gd name="T69" fmla="*/ 135 h 155"/>
                      <a:gd name="T70" fmla="*/ 33 w 127"/>
                      <a:gd name="T71" fmla="*/ 127 h 155"/>
                      <a:gd name="T72" fmla="*/ 25 w 127"/>
                      <a:gd name="T73" fmla="*/ 123 h 155"/>
                      <a:gd name="T74" fmla="*/ 16 w 127"/>
                      <a:gd name="T75" fmla="*/ 130 h 155"/>
                      <a:gd name="T76" fmla="*/ 3 w 127"/>
                      <a:gd name="T77" fmla="*/ 130 h 155"/>
                      <a:gd name="T78" fmla="*/ 0 w 127"/>
                      <a:gd name="T79" fmla="*/ 124 h 155"/>
                      <a:gd name="T80" fmla="*/ 3 w 127"/>
                      <a:gd name="T81" fmla="*/ 109 h 155"/>
                      <a:gd name="T82" fmla="*/ 13 w 127"/>
                      <a:gd name="T83" fmla="*/ 100 h 155"/>
                      <a:gd name="T84" fmla="*/ 11 w 127"/>
                      <a:gd name="T85" fmla="*/ 76 h 155"/>
                      <a:gd name="T86" fmla="*/ 11 w 127"/>
                      <a:gd name="T87" fmla="*/ 70 h 155"/>
                      <a:gd name="T88" fmla="*/ 21 w 127"/>
                      <a:gd name="T89" fmla="*/ 69 h 155"/>
                      <a:gd name="T90" fmla="*/ 29 w 127"/>
                      <a:gd name="T91" fmla="*/ 75 h 155"/>
                      <a:gd name="T92" fmla="*/ 44 w 127"/>
                      <a:gd name="T93" fmla="*/ 78 h 155"/>
                      <a:gd name="T94" fmla="*/ 44 w 127"/>
                      <a:gd name="T95" fmla="*/ 67 h 155"/>
                      <a:gd name="T96" fmla="*/ 38 w 127"/>
                      <a:gd name="T97" fmla="*/ 61 h 155"/>
                      <a:gd name="T98" fmla="*/ 34 w 127"/>
                      <a:gd name="T99" fmla="*/ 57 h 155"/>
                      <a:gd name="T100" fmla="*/ 39 w 127"/>
                      <a:gd name="T101" fmla="*/ 57 h 155"/>
                      <a:gd name="T102" fmla="*/ 43 w 127"/>
                      <a:gd name="T103" fmla="*/ 57 h 155"/>
                      <a:gd name="T104" fmla="*/ 46 w 127"/>
                      <a:gd name="T105" fmla="*/ 57 h 155"/>
                      <a:gd name="T106" fmla="*/ 49 w 127"/>
                      <a:gd name="T107" fmla="*/ 57 h 155"/>
                      <a:gd name="T108" fmla="*/ 54 w 127"/>
                      <a:gd name="T109" fmla="*/ 52 h 155"/>
                      <a:gd name="T110" fmla="*/ 52 w 127"/>
                      <a:gd name="T111" fmla="*/ 48 h 155"/>
                      <a:gd name="T112" fmla="*/ 47 w 127"/>
                      <a:gd name="T113" fmla="*/ 37 h 155"/>
                      <a:gd name="T114" fmla="*/ 38 w 127"/>
                      <a:gd name="T115" fmla="*/ 27 h 155"/>
                      <a:gd name="T116" fmla="*/ 25 w 127"/>
                      <a:gd name="T117" fmla="*/ 21 h 155"/>
                      <a:gd name="T118" fmla="*/ 20 w 127"/>
                      <a:gd name="T119" fmla="*/ 15 h 155"/>
                      <a:gd name="T120" fmla="*/ 26 w 127"/>
                      <a:gd name="T1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55">
                        <a:moveTo>
                          <a:pt x="26" y="0"/>
                        </a:moveTo>
                        <a:lnTo>
                          <a:pt x="51" y="10"/>
                        </a:lnTo>
                        <a:lnTo>
                          <a:pt x="65" y="19"/>
                        </a:lnTo>
                        <a:lnTo>
                          <a:pt x="75" y="33"/>
                        </a:lnTo>
                        <a:lnTo>
                          <a:pt x="83" y="33"/>
                        </a:lnTo>
                        <a:lnTo>
                          <a:pt x="82" y="42"/>
                        </a:lnTo>
                        <a:lnTo>
                          <a:pt x="92" y="48"/>
                        </a:lnTo>
                        <a:lnTo>
                          <a:pt x="98" y="57"/>
                        </a:lnTo>
                        <a:lnTo>
                          <a:pt x="115" y="75"/>
                        </a:lnTo>
                        <a:lnTo>
                          <a:pt x="126" y="96"/>
                        </a:lnTo>
                        <a:lnTo>
                          <a:pt x="105" y="94"/>
                        </a:lnTo>
                        <a:lnTo>
                          <a:pt x="88" y="91"/>
                        </a:lnTo>
                        <a:lnTo>
                          <a:pt x="100" y="106"/>
                        </a:lnTo>
                        <a:lnTo>
                          <a:pt x="100" y="115"/>
                        </a:lnTo>
                        <a:lnTo>
                          <a:pt x="100" y="124"/>
                        </a:lnTo>
                        <a:lnTo>
                          <a:pt x="93" y="120"/>
                        </a:lnTo>
                        <a:lnTo>
                          <a:pt x="85" y="112"/>
                        </a:lnTo>
                        <a:lnTo>
                          <a:pt x="70" y="103"/>
                        </a:lnTo>
                        <a:lnTo>
                          <a:pt x="62" y="99"/>
                        </a:lnTo>
                        <a:lnTo>
                          <a:pt x="49" y="103"/>
                        </a:lnTo>
                        <a:lnTo>
                          <a:pt x="41" y="106"/>
                        </a:lnTo>
                        <a:lnTo>
                          <a:pt x="46" y="114"/>
                        </a:lnTo>
                        <a:lnTo>
                          <a:pt x="59" y="120"/>
                        </a:lnTo>
                        <a:lnTo>
                          <a:pt x="72" y="126"/>
                        </a:lnTo>
                        <a:lnTo>
                          <a:pt x="77" y="136"/>
                        </a:lnTo>
                        <a:lnTo>
                          <a:pt x="75" y="150"/>
                        </a:lnTo>
                        <a:lnTo>
                          <a:pt x="75" y="154"/>
                        </a:lnTo>
                        <a:lnTo>
                          <a:pt x="70" y="154"/>
                        </a:lnTo>
                        <a:lnTo>
                          <a:pt x="62" y="150"/>
                        </a:lnTo>
                        <a:lnTo>
                          <a:pt x="59" y="148"/>
                        </a:lnTo>
                        <a:lnTo>
                          <a:pt x="54" y="145"/>
                        </a:lnTo>
                        <a:lnTo>
                          <a:pt x="49" y="153"/>
                        </a:lnTo>
                        <a:lnTo>
                          <a:pt x="41" y="154"/>
                        </a:lnTo>
                        <a:lnTo>
                          <a:pt x="34" y="148"/>
                        </a:lnTo>
                        <a:lnTo>
                          <a:pt x="34" y="135"/>
                        </a:lnTo>
                        <a:lnTo>
                          <a:pt x="33" y="127"/>
                        </a:lnTo>
                        <a:lnTo>
                          <a:pt x="25" y="123"/>
                        </a:lnTo>
                        <a:lnTo>
                          <a:pt x="16" y="130"/>
                        </a:lnTo>
                        <a:lnTo>
                          <a:pt x="3" y="130"/>
                        </a:lnTo>
                        <a:lnTo>
                          <a:pt x="0" y="124"/>
                        </a:lnTo>
                        <a:lnTo>
                          <a:pt x="3" y="109"/>
                        </a:lnTo>
                        <a:lnTo>
                          <a:pt x="13" y="100"/>
                        </a:lnTo>
                        <a:lnTo>
                          <a:pt x="11" y="76"/>
                        </a:lnTo>
                        <a:lnTo>
                          <a:pt x="11" y="70"/>
                        </a:lnTo>
                        <a:lnTo>
                          <a:pt x="21" y="69"/>
                        </a:lnTo>
                        <a:lnTo>
                          <a:pt x="29" y="75"/>
                        </a:lnTo>
                        <a:lnTo>
                          <a:pt x="44" y="78"/>
                        </a:lnTo>
                        <a:lnTo>
                          <a:pt x="44" y="67"/>
                        </a:lnTo>
                        <a:lnTo>
                          <a:pt x="38" y="61"/>
                        </a:lnTo>
                        <a:lnTo>
                          <a:pt x="34" y="57"/>
                        </a:lnTo>
                        <a:lnTo>
                          <a:pt x="39" y="57"/>
                        </a:lnTo>
                        <a:lnTo>
                          <a:pt x="43" y="57"/>
                        </a:lnTo>
                        <a:lnTo>
                          <a:pt x="46" y="57"/>
                        </a:lnTo>
                        <a:lnTo>
                          <a:pt x="49" y="57"/>
                        </a:lnTo>
                        <a:lnTo>
                          <a:pt x="54" y="52"/>
                        </a:lnTo>
                        <a:lnTo>
                          <a:pt x="52" y="48"/>
                        </a:lnTo>
                        <a:lnTo>
                          <a:pt x="47" y="37"/>
                        </a:lnTo>
                        <a:lnTo>
                          <a:pt x="38" y="27"/>
                        </a:lnTo>
                        <a:lnTo>
                          <a:pt x="25" y="21"/>
                        </a:lnTo>
                        <a:lnTo>
                          <a:pt x="20" y="15"/>
                        </a:lnTo>
                        <a:lnTo>
                          <a:pt x="26"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72" name="Freeform 28">
                    <a:extLst>
                      <a:ext uri="{FF2B5EF4-FFF2-40B4-BE49-F238E27FC236}">
                        <a16:creationId xmlns:a16="http://schemas.microsoft.com/office/drawing/2014/main" id="{4F192498-62BB-4FE1-B16C-7970E24602B3}"/>
                      </a:ext>
                    </a:extLst>
                  </p:cNvPr>
                  <p:cNvSpPr>
                    <a:spLocks/>
                  </p:cNvSpPr>
                  <p:nvPr/>
                </p:nvSpPr>
                <p:spPr bwMode="auto">
                  <a:xfrm>
                    <a:off x="4706" y="1480"/>
                    <a:ext cx="138" cy="129"/>
                  </a:xfrm>
                  <a:custGeom>
                    <a:avLst/>
                    <a:gdLst>
                      <a:gd name="T0" fmla="*/ 0 w 138"/>
                      <a:gd name="T1" fmla="*/ 0 h 129"/>
                      <a:gd name="T2" fmla="*/ 13 w 138"/>
                      <a:gd name="T3" fmla="*/ 0 h 129"/>
                      <a:gd name="T4" fmla="*/ 18 w 138"/>
                      <a:gd name="T5" fmla="*/ 9 h 129"/>
                      <a:gd name="T6" fmla="*/ 36 w 138"/>
                      <a:gd name="T7" fmla="*/ 23 h 129"/>
                      <a:gd name="T8" fmla="*/ 44 w 138"/>
                      <a:gd name="T9" fmla="*/ 38 h 129"/>
                      <a:gd name="T10" fmla="*/ 57 w 138"/>
                      <a:gd name="T11" fmla="*/ 39 h 129"/>
                      <a:gd name="T12" fmla="*/ 67 w 138"/>
                      <a:gd name="T13" fmla="*/ 42 h 129"/>
                      <a:gd name="T14" fmla="*/ 75 w 138"/>
                      <a:gd name="T15" fmla="*/ 48 h 129"/>
                      <a:gd name="T16" fmla="*/ 85 w 138"/>
                      <a:gd name="T17" fmla="*/ 48 h 129"/>
                      <a:gd name="T18" fmla="*/ 96 w 138"/>
                      <a:gd name="T19" fmla="*/ 57 h 129"/>
                      <a:gd name="T20" fmla="*/ 106 w 138"/>
                      <a:gd name="T21" fmla="*/ 65 h 129"/>
                      <a:gd name="T22" fmla="*/ 117 w 138"/>
                      <a:gd name="T23" fmla="*/ 69 h 129"/>
                      <a:gd name="T24" fmla="*/ 116 w 138"/>
                      <a:gd name="T25" fmla="*/ 74 h 129"/>
                      <a:gd name="T26" fmla="*/ 109 w 138"/>
                      <a:gd name="T27" fmla="*/ 77 h 129"/>
                      <a:gd name="T28" fmla="*/ 103 w 138"/>
                      <a:gd name="T29" fmla="*/ 77 h 129"/>
                      <a:gd name="T30" fmla="*/ 99 w 138"/>
                      <a:gd name="T31" fmla="*/ 81 h 129"/>
                      <a:gd name="T32" fmla="*/ 113 w 138"/>
                      <a:gd name="T33" fmla="*/ 90 h 129"/>
                      <a:gd name="T34" fmla="*/ 122 w 138"/>
                      <a:gd name="T35" fmla="*/ 99 h 129"/>
                      <a:gd name="T36" fmla="*/ 137 w 138"/>
                      <a:gd name="T37" fmla="*/ 108 h 129"/>
                      <a:gd name="T38" fmla="*/ 127 w 138"/>
                      <a:gd name="T39" fmla="*/ 119 h 129"/>
                      <a:gd name="T40" fmla="*/ 119 w 138"/>
                      <a:gd name="T41" fmla="*/ 122 h 129"/>
                      <a:gd name="T42" fmla="*/ 121 w 138"/>
                      <a:gd name="T43" fmla="*/ 128 h 129"/>
                      <a:gd name="T44" fmla="*/ 106 w 138"/>
                      <a:gd name="T45" fmla="*/ 128 h 129"/>
                      <a:gd name="T46" fmla="*/ 101 w 138"/>
                      <a:gd name="T47" fmla="*/ 123 h 129"/>
                      <a:gd name="T48" fmla="*/ 90 w 138"/>
                      <a:gd name="T49" fmla="*/ 111 h 129"/>
                      <a:gd name="T50" fmla="*/ 82 w 138"/>
                      <a:gd name="T51" fmla="*/ 101 h 129"/>
                      <a:gd name="T52" fmla="*/ 69 w 138"/>
                      <a:gd name="T53" fmla="*/ 83 h 129"/>
                      <a:gd name="T54" fmla="*/ 54 w 138"/>
                      <a:gd name="T55" fmla="*/ 69 h 129"/>
                      <a:gd name="T56" fmla="*/ 38 w 138"/>
                      <a:gd name="T57" fmla="*/ 50 h 129"/>
                      <a:gd name="T58" fmla="*/ 28 w 138"/>
                      <a:gd name="T59" fmla="*/ 44 h 129"/>
                      <a:gd name="T60" fmla="*/ 20 w 138"/>
                      <a:gd name="T61" fmla="*/ 39 h 129"/>
                      <a:gd name="T62" fmla="*/ 16 w 138"/>
                      <a:gd name="T63" fmla="*/ 29 h 129"/>
                      <a:gd name="T64" fmla="*/ 2 w 138"/>
                      <a:gd name="T65" fmla="*/ 20 h 129"/>
                      <a:gd name="T66" fmla="*/ 2 w 138"/>
                      <a:gd name="T67" fmla="*/ 14 h 129"/>
                      <a:gd name="T68" fmla="*/ 0 w 138"/>
                      <a:gd name="T6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29">
                        <a:moveTo>
                          <a:pt x="0" y="0"/>
                        </a:moveTo>
                        <a:lnTo>
                          <a:pt x="13" y="0"/>
                        </a:lnTo>
                        <a:lnTo>
                          <a:pt x="18" y="9"/>
                        </a:lnTo>
                        <a:lnTo>
                          <a:pt x="36" y="23"/>
                        </a:lnTo>
                        <a:lnTo>
                          <a:pt x="44" y="38"/>
                        </a:lnTo>
                        <a:lnTo>
                          <a:pt x="57" y="39"/>
                        </a:lnTo>
                        <a:lnTo>
                          <a:pt x="67" y="42"/>
                        </a:lnTo>
                        <a:lnTo>
                          <a:pt x="75" y="48"/>
                        </a:lnTo>
                        <a:lnTo>
                          <a:pt x="85" y="48"/>
                        </a:lnTo>
                        <a:lnTo>
                          <a:pt x="96" y="57"/>
                        </a:lnTo>
                        <a:lnTo>
                          <a:pt x="106" y="65"/>
                        </a:lnTo>
                        <a:lnTo>
                          <a:pt x="117" y="69"/>
                        </a:lnTo>
                        <a:lnTo>
                          <a:pt x="116" y="74"/>
                        </a:lnTo>
                        <a:lnTo>
                          <a:pt x="109" y="77"/>
                        </a:lnTo>
                        <a:lnTo>
                          <a:pt x="103" y="77"/>
                        </a:lnTo>
                        <a:lnTo>
                          <a:pt x="99" y="81"/>
                        </a:lnTo>
                        <a:lnTo>
                          <a:pt x="113" y="90"/>
                        </a:lnTo>
                        <a:lnTo>
                          <a:pt x="122" y="99"/>
                        </a:lnTo>
                        <a:lnTo>
                          <a:pt x="137" y="108"/>
                        </a:lnTo>
                        <a:lnTo>
                          <a:pt x="127" y="119"/>
                        </a:lnTo>
                        <a:lnTo>
                          <a:pt x="119" y="122"/>
                        </a:lnTo>
                        <a:lnTo>
                          <a:pt x="121" y="128"/>
                        </a:lnTo>
                        <a:lnTo>
                          <a:pt x="106" y="128"/>
                        </a:lnTo>
                        <a:lnTo>
                          <a:pt x="101" y="123"/>
                        </a:lnTo>
                        <a:lnTo>
                          <a:pt x="90" y="111"/>
                        </a:lnTo>
                        <a:lnTo>
                          <a:pt x="82" y="101"/>
                        </a:lnTo>
                        <a:lnTo>
                          <a:pt x="69" y="83"/>
                        </a:lnTo>
                        <a:lnTo>
                          <a:pt x="54" y="69"/>
                        </a:lnTo>
                        <a:lnTo>
                          <a:pt x="38" y="50"/>
                        </a:lnTo>
                        <a:lnTo>
                          <a:pt x="28" y="44"/>
                        </a:lnTo>
                        <a:lnTo>
                          <a:pt x="20" y="39"/>
                        </a:lnTo>
                        <a:lnTo>
                          <a:pt x="16" y="29"/>
                        </a:lnTo>
                        <a:lnTo>
                          <a:pt x="2" y="20"/>
                        </a:lnTo>
                        <a:lnTo>
                          <a:pt x="2"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38973" name="Group 29">
                  <a:extLst>
                    <a:ext uri="{FF2B5EF4-FFF2-40B4-BE49-F238E27FC236}">
                      <a16:creationId xmlns:a16="http://schemas.microsoft.com/office/drawing/2014/main" id="{8E0E8C6C-77FC-49BD-8719-CFD5692AF73D}"/>
                    </a:ext>
                  </a:extLst>
                </p:cNvPr>
                <p:cNvGrpSpPr>
                  <a:grpSpLocks/>
                </p:cNvGrpSpPr>
                <p:nvPr/>
              </p:nvGrpSpPr>
              <p:grpSpPr bwMode="auto">
                <a:xfrm>
                  <a:off x="2922" y="1219"/>
                  <a:ext cx="1995" cy="2104"/>
                  <a:chOff x="2922" y="1219"/>
                  <a:chExt cx="1995" cy="2104"/>
                </a:xfrm>
              </p:grpSpPr>
              <p:sp>
                <p:nvSpPr>
                  <p:cNvPr id="338974" name="Freeform 30">
                    <a:extLst>
                      <a:ext uri="{FF2B5EF4-FFF2-40B4-BE49-F238E27FC236}">
                        <a16:creationId xmlns:a16="http://schemas.microsoft.com/office/drawing/2014/main" id="{21FB305E-8459-4517-9F42-A9EFFF49EBF1}"/>
                      </a:ext>
                    </a:extLst>
                  </p:cNvPr>
                  <p:cNvSpPr>
                    <a:spLocks/>
                  </p:cNvSpPr>
                  <p:nvPr/>
                </p:nvSpPr>
                <p:spPr bwMode="auto">
                  <a:xfrm>
                    <a:off x="2922" y="1740"/>
                    <a:ext cx="992" cy="967"/>
                  </a:xfrm>
                  <a:custGeom>
                    <a:avLst/>
                    <a:gdLst>
                      <a:gd name="T0" fmla="*/ 757 w 992"/>
                      <a:gd name="T1" fmla="*/ 156 h 967"/>
                      <a:gd name="T2" fmla="*/ 850 w 992"/>
                      <a:gd name="T3" fmla="*/ 317 h 967"/>
                      <a:gd name="T4" fmla="*/ 887 w 992"/>
                      <a:gd name="T5" fmla="*/ 357 h 967"/>
                      <a:gd name="T6" fmla="*/ 968 w 992"/>
                      <a:gd name="T7" fmla="*/ 347 h 967"/>
                      <a:gd name="T8" fmla="*/ 989 w 992"/>
                      <a:gd name="T9" fmla="*/ 386 h 967"/>
                      <a:gd name="T10" fmla="*/ 892 w 992"/>
                      <a:gd name="T11" fmla="*/ 494 h 967"/>
                      <a:gd name="T12" fmla="*/ 812 w 992"/>
                      <a:gd name="T13" fmla="*/ 618 h 967"/>
                      <a:gd name="T14" fmla="*/ 824 w 992"/>
                      <a:gd name="T15" fmla="*/ 663 h 967"/>
                      <a:gd name="T16" fmla="*/ 824 w 992"/>
                      <a:gd name="T17" fmla="*/ 708 h 967"/>
                      <a:gd name="T18" fmla="*/ 788 w 992"/>
                      <a:gd name="T19" fmla="*/ 725 h 967"/>
                      <a:gd name="T20" fmla="*/ 736 w 992"/>
                      <a:gd name="T21" fmla="*/ 786 h 967"/>
                      <a:gd name="T22" fmla="*/ 716 w 992"/>
                      <a:gd name="T23" fmla="*/ 839 h 967"/>
                      <a:gd name="T24" fmla="*/ 668 w 992"/>
                      <a:gd name="T25" fmla="*/ 911 h 967"/>
                      <a:gd name="T26" fmla="*/ 640 w 992"/>
                      <a:gd name="T27" fmla="*/ 927 h 967"/>
                      <a:gd name="T28" fmla="*/ 580 w 992"/>
                      <a:gd name="T29" fmla="*/ 963 h 967"/>
                      <a:gd name="T30" fmla="*/ 507 w 992"/>
                      <a:gd name="T31" fmla="*/ 951 h 967"/>
                      <a:gd name="T32" fmla="*/ 499 w 992"/>
                      <a:gd name="T33" fmla="*/ 917 h 967"/>
                      <a:gd name="T34" fmla="*/ 466 w 992"/>
                      <a:gd name="T35" fmla="*/ 869 h 967"/>
                      <a:gd name="T36" fmla="*/ 460 w 992"/>
                      <a:gd name="T37" fmla="*/ 828 h 967"/>
                      <a:gd name="T38" fmla="*/ 450 w 992"/>
                      <a:gd name="T39" fmla="*/ 801 h 967"/>
                      <a:gd name="T40" fmla="*/ 419 w 992"/>
                      <a:gd name="T41" fmla="*/ 771 h 967"/>
                      <a:gd name="T42" fmla="*/ 400 w 992"/>
                      <a:gd name="T43" fmla="*/ 732 h 967"/>
                      <a:gd name="T44" fmla="*/ 427 w 992"/>
                      <a:gd name="T45" fmla="*/ 666 h 967"/>
                      <a:gd name="T46" fmla="*/ 414 w 992"/>
                      <a:gd name="T47" fmla="*/ 573 h 967"/>
                      <a:gd name="T48" fmla="*/ 370 w 992"/>
                      <a:gd name="T49" fmla="*/ 527 h 967"/>
                      <a:gd name="T50" fmla="*/ 364 w 992"/>
                      <a:gd name="T51" fmla="*/ 453 h 967"/>
                      <a:gd name="T52" fmla="*/ 301 w 992"/>
                      <a:gd name="T53" fmla="*/ 426 h 967"/>
                      <a:gd name="T54" fmla="*/ 218 w 992"/>
                      <a:gd name="T55" fmla="*/ 434 h 967"/>
                      <a:gd name="T56" fmla="*/ 47 w 992"/>
                      <a:gd name="T57" fmla="*/ 375 h 967"/>
                      <a:gd name="T58" fmla="*/ 8 w 992"/>
                      <a:gd name="T59" fmla="*/ 281 h 967"/>
                      <a:gd name="T60" fmla="*/ 39 w 992"/>
                      <a:gd name="T61" fmla="*/ 213 h 967"/>
                      <a:gd name="T62" fmla="*/ 96 w 992"/>
                      <a:gd name="T63" fmla="*/ 140 h 967"/>
                      <a:gd name="T64" fmla="*/ 180 w 992"/>
                      <a:gd name="T65" fmla="*/ 84 h 967"/>
                      <a:gd name="T66" fmla="*/ 244 w 992"/>
                      <a:gd name="T67" fmla="*/ 26 h 967"/>
                      <a:gd name="T68" fmla="*/ 302 w 992"/>
                      <a:gd name="T69" fmla="*/ 41 h 967"/>
                      <a:gd name="T70" fmla="*/ 366 w 992"/>
                      <a:gd name="T71" fmla="*/ 15 h 967"/>
                      <a:gd name="T72" fmla="*/ 409 w 992"/>
                      <a:gd name="T73" fmla="*/ 3 h 967"/>
                      <a:gd name="T74" fmla="*/ 444 w 992"/>
                      <a:gd name="T75" fmla="*/ 33 h 967"/>
                      <a:gd name="T76" fmla="*/ 512 w 992"/>
                      <a:gd name="T77" fmla="*/ 81 h 967"/>
                      <a:gd name="T78" fmla="*/ 559 w 992"/>
                      <a:gd name="T79" fmla="*/ 59 h 967"/>
                      <a:gd name="T80" fmla="*/ 630 w 992"/>
                      <a:gd name="T81" fmla="*/ 75 h 967"/>
                      <a:gd name="T82" fmla="*/ 708 w 992"/>
                      <a:gd name="T83" fmla="*/ 7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2" h="967">
                        <a:moveTo>
                          <a:pt x="741" y="116"/>
                        </a:moveTo>
                        <a:lnTo>
                          <a:pt x="757" y="156"/>
                        </a:lnTo>
                        <a:lnTo>
                          <a:pt x="788" y="218"/>
                        </a:lnTo>
                        <a:lnTo>
                          <a:pt x="850" y="317"/>
                        </a:lnTo>
                        <a:lnTo>
                          <a:pt x="872" y="329"/>
                        </a:lnTo>
                        <a:lnTo>
                          <a:pt x="887" y="357"/>
                        </a:lnTo>
                        <a:lnTo>
                          <a:pt x="936" y="356"/>
                        </a:lnTo>
                        <a:lnTo>
                          <a:pt x="968" y="347"/>
                        </a:lnTo>
                        <a:lnTo>
                          <a:pt x="991" y="347"/>
                        </a:lnTo>
                        <a:lnTo>
                          <a:pt x="989" y="386"/>
                        </a:lnTo>
                        <a:lnTo>
                          <a:pt x="981" y="407"/>
                        </a:lnTo>
                        <a:lnTo>
                          <a:pt x="892" y="494"/>
                        </a:lnTo>
                        <a:lnTo>
                          <a:pt x="811" y="584"/>
                        </a:lnTo>
                        <a:lnTo>
                          <a:pt x="812" y="618"/>
                        </a:lnTo>
                        <a:lnTo>
                          <a:pt x="835" y="644"/>
                        </a:lnTo>
                        <a:lnTo>
                          <a:pt x="824" y="663"/>
                        </a:lnTo>
                        <a:lnTo>
                          <a:pt x="830" y="689"/>
                        </a:lnTo>
                        <a:lnTo>
                          <a:pt x="824" y="708"/>
                        </a:lnTo>
                        <a:lnTo>
                          <a:pt x="804" y="725"/>
                        </a:lnTo>
                        <a:lnTo>
                          <a:pt x="788" y="725"/>
                        </a:lnTo>
                        <a:lnTo>
                          <a:pt x="760" y="753"/>
                        </a:lnTo>
                        <a:lnTo>
                          <a:pt x="736" y="786"/>
                        </a:lnTo>
                        <a:lnTo>
                          <a:pt x="741" y="822"/>
                        </a:lnTo>
                        <a:lnTo>
                          <a:pt x="716" y="839"/>
                        </a:lnTo>
                        <a:lnTo>
                          <a:pt x="694" y="876"/>
                        </a:lnTo>
                        <a:lnTo>
                          <a:pt x="668" y="911"/>
                        </a:lnTo>
                        <a:lnTo>
                          <a:pt x="653" y="924"/>
                        </a:lnTo>
                        <a:lnTo>
                          <a:pt x="640" y="927"/>
                        </a:lnTo>
                        <a:lnTo>
                          <a:pt x="617" y="950"/>
                        </a:lnTo>
                        <a:lnTo>
                          <a:pt x="580" y="963"/>
                        </a:lnTo>
                        <a:lnTo>
                          <a:pt x="533" y="966"/>
                        </a:lnTo>
                        <a:lnTo>
                          <a:pt x="507" y="951"/>
                        </a:lnTo>
                        <a:lnTo>
                          <a:pt x="504" y="936"/>
                        </a:lnTo>
                        <a:lnTo>
                          <a:pt x="499" y="917"/>
                        </a:lnTo>
                        <a:lnTo>
                          <a:pt x="481" y="906"/>
                        </a:lnTo>
                        <a:lnTo>
                          <a:pt x="466" y="869"/>
                        </a:lnTo>
                        <a:lnTo>
                          <a:pt x="461" y="851"/>
                        </a:lnTo>
                        <a:lnTo>
                          <a:pt x="460" y="828"/>
                        </a:lnTo>
                        <a:lnTo>
                          <a:pt x="452" y="812"/>
                        </a:lnTo>
                        <a:lnTo>
                          <a:pt x="450" y="801"/>
                        </a:lnTo>
                        <a:lnTo>
                          <a:pt x="435" y="785"/>
                        </a:lnTo>
                        <a:lnTo>
                          <a:pt x="419" y="771"/>
                        </a:lnTo>
                        <a:lnTo>
                          <a:pt x="408" y="749"/>
                        </a:lnTo>
                        <a:lnTo>
                          <a:pt x="400" y="732"/>
                        </a:lnTo>
                        <a:lnTo>
                          <a:pt x="403" y="705"/>
                        </a:lnTo>
                        <a:lnTo>
                          <a:pt x="427" y="666"/>
                        </a:lnTo>
                        <a:lnTo>
                          <a:pt x="432" y="623"/>
                        </a:lnTo>
                        <a:lnTo>
                          <a:pt x="414" y="573"/>
                        </a:lnTo>
                        <a:lnTo>
                          <a:pt x="388" y="554"/>
                        </a:lnTo>
                        <a:lnTo>
                          <a:pt x="370" y="527"/>
                        </a:lnTo>
                        <a:lnTo>
                          <a:pt x="377" y="485"/>
                        </a:lnTo>
                        <a:lnTo>
                          <a:pt x="364" y="453"/>
                        </a:lnTo>
                        <a:lnTo>
                          <a:pt x="333" y="450"/>
                        </a:lnTo>
                        <a:lnTo>
                          <a:pt x="301" y="426"/>
                        </a:lnTo>
                        <a:lnTo>
                          <a:pt x="260" y="413"/>
                        </a:lnTo>
                        <a:lnTo>
                          <a:pt x="218" y="434"/>
                        </a:lnTo>
                        <a:lnTo>
                          <a:pt x="107" y="428"/>
                        </a:lnTo>
                        <a:lnTo>
                          <a:pt x="47" y="375"/>
                        </a:lnTo>
                        <a:lnTo>
                          <a:pt x="0" y="305"/>
                        </a:lnTo>
                        <a:lnTo>
                          <a:pt x="8" y="281"/>
                        </a:lnTo>
                        <a:lnTo>
                          <a:pt x="29" y="263"/>
                        </a:lnTo>
                        <a:lnTo>
                          <a:pt x="39" y="213"/>
                        </a:lnTo>
                        <a:lnTo>
                          <a:pt x="54" y="177"/>
                        </a:lnTo>
                        <a:lnTo>
                          <a:pt x="96" y="140"/>
                        </a:lnTo>
                        <a:lnTo>
                          <a:pt x="140" y="123"/>
                        </a:lnTo>
                        <a:lnTo>
                          <a:pt x="180" y="84"/>
                        </a:lnTo>
                        <a:lnTo>
                          <a:pt x="190" y="68"/>
                        </a:lnTo>
                        <a:lnTo>
                          <a:pt x="244" y="26"/>
                        </a:lnTo>
                        <a:lnTo>
                          <a:pt x="278" y="42"/>
                        </a:lnTo>
                        <a:lnTo>
                          <a:pt x="302" y="41"/>
                        </a:lnTo>
                        <a:lnTo>
                          <a:pt x="331" y="18"/>
                        </a:lnTo>
                        <a:lnTo>
                          <a:pt x="366" y="15"/>
                        </a:lnTo>
                        <a:lnTo>
                          <a:pt x="388" y="21"/>
                        </a:lnTo>
                        <a:lnTo>
                          <a:pt x="409" y="3"/>
                        </a:lnTo>
                        <a:lnTo>
                          <a:pt x="437" y="0"/>
                        </a:lnTo>
                        <a:lnTo>
                          <a:pt x="444" y="33"/>
                        </a:lnTo>
                        <a:lnTo>
                          <a:pt x="461" y="57"/>
                        </a:lnTo>
                        <a:lnTo>
                          <a:pt x="512" y="81"/>
                        </a:lnTo>
                        <a:lnTo>
                          <a:pt x="554" y="86"/>
                        </a:lnTo>
                        <a:lnTo>
                          <a:pt x="559" y="59"/>
                        </a:lnTo>
                        <a:lnTo>
                          <a:pt x="591" y="59"/>
                        </a:lnTo>
                        <a:lnTo>
                          <a:pt x="630" y="75"/>
                        </a:lnTo>
                        <a:lnTo>
                          <a:pt x="673" y="84"/>
                        </a:lnTo>
                        <a:lnTo>
                          <a:pt x="708" y="74"/>
                        </a:lnTo>
                        <a:lnTo>
                          <a:pt x="741" y="11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38975" name="Group 31">
                    <a:extLst>
                      <a:ext uri="{FF2B5EF4-FFF2-40B4-BE49-F238E27FC236}">
                        <a16:creationId xmlns:a16="http://schemas.microsoft.com/office/drawing/2014/main" id="{B2FB4304-6AEB-4D87-99E8-3A4235D78569}"/>
                      </a:ext>
                    </a:extLst>
                  </p:cNvPr>
                  <p:cNvGrpSpPr>
                    <a:grpSpLocks/>
                  </p:cNvGrpSpPr>
                  <p:nvPr/>
                </p:nvGrpSpPr>
                <p:grpSpPr bwMode="auto">
                  <a:xfrm>
                    <a:off x="2989" y="1219"/>
                    <a:ext cx="440" cy="333"/>
                    <a:chOff x="2989" y="1219"/>
                    <a:chExt cx="440" cy="333"/>
                  </a:xfrm>
                </p:grpSpPr>
                <p:grpSp>
                  <p:nvGrpSpPr>
                    <p:cNvPr id="338976" name="Group 32">
                      <a:extLst>
                        <a:ext uri="{FF2B5EF4-FFF2-40B4-BE49-F238E27FC236}">
                          <a16:creationId xmlns:a16="http://schemas.microsoft.com/office/drawing/2014/main" id="{B0C2319E-7100-462C-9315-1EE8B003ACDB}"/>
                        </a:ext>
                      </a:extLst>
                    </p:cNvPr>
                    <p:cNvGrpSpPr>
                      <a:grpSpLocks/>
                    </p:cNvGrpSpPr>
                    <p:nvPr/>
                  </p:nvGrpSpPr>
                  <p:grpSpPr bwMode="auto">
                    <a:xfrm>
                      <a:off x="3164" y="1426"/>
                      <a:ext cx="136" cy="126"/>
                      <a:chOff x="3164" y="1426"/>
                      <a:chExt cx="136" cy="126"/>
                    </a:xfrm>
                  </p:grpSpPr>
                  <p:sp>
                    <p:nvSpPr>
                      <p:cNvPr id="338977" name="Freeform 33">
                        <a:extLst>
                          <a:ext uri="{FF2B5EF4-FFF2-40B4-BE49-F238E27FC236}">
                            <a16:creationId xmlns:a16="http://schemas.microsoft.com/office/drawing/2014/main" id="{5E4D60A0-829A-4983-84A7-7DFE991C4E9F}"/>
                          </a:ext>
                        </a:extLst>
                      </p:cNvPr>
                      <p:cNvSpPr>
                        <a:spLocks/>
                      </p:cNvSpPr>
                      <p:nvPr/>
                    </p:nvSpPr>
                    <p:spPr bwMode="auto">
                      <a:xfrm>
                        <a:off x="3164" y="1473"/>
                        <a:ext cx="64" cy="70"/>
                      </a:xfrm>
                      <a:custGeom>
                        <a:avLst/>
                        <a:gdLst>
                          <a:gd name="T0" fmla="*/ 15 w 64"/>
                          <a:gd name="T1" fmla="*/ 21 h 70"/>
                          <a:gd name="T2" fmla="*/ 19 w 64"/>
                          <a:gd name="T3" fmla="*/ 14 h 70"/>
                          <a:gd name="T4" fmla="*/ 31 w 64"/>
                          <a:gd name="T5" fmla="*/ 14 h 70"/>
                          <a:gd name="T6" fmla="*/ 47 w 64"/>
                          <a:gd name="T7" fmla="*/ 0 h 70"/>
                          <a:gd name="T8" fmla="*/ 52 w 64"/>
                          <a:gd name="T9" fmla="*/ 9 h 70"/>
                          <a:gd name="T10" fmla="*/ 60 w 64"/>
                          <a:gd name="T11" fmla="*/ 9 h 70"/>
                          <a:gd name="T12" fmla="*/ 63 w 64"/>
                          <a:gd name="T13" fmla="*/ 14 h 70"/>
                          <a:gd name="T14" fmla="*/ 58 w 64"/>
                          <a:gd name="T15" fmla="*/ 21 h 70"/>
                          <a:gd name="T16" fmla="*/ 52 w 64"/>
                          <a:gd name="T17" fmla="*/ 24 h 70"/>
                          <a:gd name="T18" fmla="*/ 52 w 64"/>
                          <a:gd name="T19" fmla="*/ 30 h 70"/>
                          <a:gd name="T20" fmla="*/ 50 w 64"/>
                          <a:gd name="T21" fmla="*/ 33 h 70"/>
                          <a:gd name="T22" fmla="*/ 48 w 64"/>
                          <a:gd name="T23" fmla="*/ 38 h 70"/>
                          <a:gd name="T24" fmla="*/ 52 w 64"/>
                          <a:gd name="T25" fmla="*/ 44 h 70"/>
                          <a:gd name="T26" fmla="*/ 47 w 64"/>
                          <a:gd name="T27" fmla="*/ 50 h 70"/>
                          <a:gd name="T28" fmla="*/ 42 w 64"/>
                          <a:gd name="T29" fmla="*/ 53 h 70"/>
                          <a:gd name="T30" fmla="*/ 37 w 64"/>
                          <a:gd name="T31" fmla="*/ 53 h 70"/>
                          <a:gd name="T32" fmla="*/ 36 w 64"/>
                          <a:gd name="T33" fmla="*/ 54 h 70"/>
                          <a:gd name="T34" fmla="*/ 34 w 64"/>
                          <a:gd name="T35" fmla="*/ 59 h 70"/>
                          <a:gd name="T36" fmla="*/ 26 w 64"/>
                          <a:gd name="T37" fmla="*/ 60 h 70"/>
                          <a:gd name="T38" fmla="*/ 24 w 64"/>
                          <a:gd name="T39" fmla="*/ 59 h 70"/>
                          <a:gd name="T40" fmla="*/ 18 w 64"/>
                          <a:gd name="T41" fmla="*/ 63 h 70"/>
                          <a:gd name="T42" fmla="*/ 16 w 64"/>
                          <a:gd name="T43" fmla="*/ 65 h 70"/>
                          <a:gd name="T44" fmla="*/ 8 w 64"/>
                          <a:gd name="T45" fmla="*/ 69 h 70"/>
                          <a:gd name="T46" fmla="*/ 5 w 64"/>
                          <a:gd name="T47" fmla="*/ 69 h 70"/>
                          <a:gd name="T48" fmla="*/ 3 w 64"/>
                          <a:gd name="T49" fmla="*/ 66 h 70"/>
                          <a:gd name="T50" fmla="*/ 2 w 64"/>
                          <a:gd name="T51" fmla="*/ 59 h 70"/>
                          <a:gd name="T52" fmla="*/ 0 w 64"/>
                          <a:gd name="T53" fmla="*/ 57 h 70"/>
                          <a:gd name="T54" fmla="*/ 0 w 64"/>
                          <a:gd name="T55" fmla="*/ 51 h 70"/>
                          <a:gd name="T56" fmla="*/ 5 w 64"/>
                          <a:gd name="T57" fmla="*/ 48 h 70"/>
                          <a:gd name="T58" fmla="*/ 10 w 64"/>
                          <a:gd name="T59" fmla="*/ 45 h 70"/>
                          <a:gd name="T60" fmla="*/ 13 w 64"/>
                          <a:gd name="T61" fmla="*/ 39 h 70"/>
                          <a:gd name="T62" fmla="*/ 18 w 64"/>
                          <a:gd name="T63" fmla="*/ 39 h 70"/>
                          <a:gd name="T64" fmla="*/ 21 w 64"/>
                          <a:gd name="T65" fmla="*/ 41 h 70"/>
                          <a:gd name="T66" fmla="*/ 26 w 64"/>
                          <a:gd name="T67" fmla="*/ 39 h 70"/>
                          <a:gd name="T68" fmla="*/ 21 w 64"/>
                          <a:gd name="T69" fmla="*/ 38 h 70"/>
                          <a:gd name="T70" fmla="*/ 15 w 64"/>
                          <a:gd name="T71"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70">
                            <a:moveTo>
                              <a:pt x="15" y="21"/>
                            </a:moveTo>
                            <a:lnTo>
                              <a:pt x="19" y="14"/>
                            </a:lnTo>
                            <a:lnTo>
                              <a:pt x="31" y="14"/>
                            </a:lnTo>
                            <a:lnTo>
                              <a:pt x="47" y="0"/>
                            </a:lnTo>
                            <a:lnTo>
                              <a:pt x="52" y="9"/>
                            </a:lnTo>
                            <a:lnTo>
                              <a:pt x="60" y="9"/>
                            </a:lnTo>
                            <a:lnTo>
                              <a:pt x="63" y="14"/>
                            </a:lnTo>
                            <a:lnTo>
                              <a:pt x="58" y="21"/>
                            </a:lnTo>
                            <a:lnTo>
                              <a:pt x="52" y="24"/>
                            </a:lnTo>
                            <a:lnTo>
                              <a:pt x="52" y="30"/>
                            </a:lnTo>
                            <a:lnTo>
                              <a:pt x="50" y="33"/>
                            </a:lnTo>
                            <a:lnTo>
                              <a:pt x="48" y="38"/>
                            </a:lnTo>
                            <a:lnTo>
                              <a:pt x="52" y="44"/>
                            </a:lnTo>
                            <a:lnTo>
                              <a:pt x="47" y="50"/>
                            </a:lnTo>
                            <a:lnTo>
                              <a:pt x="42" y="53"/>
                            </a:lnTo>
                            <a:lnTo>
                              <a:pt x="37" y="53"/>
                            </a:lnTo>
                            <a:lnTo>
                              <a:pt x="36" y="54"/>
                            </a:lnTo>
                            <a:lnTo>
                              <a:pt x="34" y="59"/>
                            </a:lnTo>
                            <a:lnTo>
                              <a:pt x="26" y="60"/>
                            </a:lnTo>
                            <a:lnTo>
                              <a:pt x="24" y="59"/>
                            </a:lnTo>
                            <a:lnTo>
                              <a:pt x="18" y="63"/>
                            </a:lnTo>
                            <a:lnTo>
                              <a:pt x="16" y="65"/>
                            </a:lnTo>
                            <a:lnTo>
                              <a:pt x="8" y="69"/>
                            </a:lnTo>
                            <a:lnTo>
                              <a:pt x="5" y="69"/>
                            </a:lnTo>
                            <a:lnTo>
                              <a:pt x="3" y="66"/>
                            </a:lnTo>
                            <a:lnTo>
                              <a:pt x="2" y="59"/>
                            </a:lnTo>
                            <a:lnTo>
                              <a:pt x="0" y="57"/>
                            </a:lnTo>
                            <a:lnTo>
                              <a:pt x="0" y="51"/>
                            </a:lnTo>
                            <a:lnTo>
                              <a:pt x="5" y="48"/>
                            </a:lnTo>
                            <a:lnTo>
                              <a:pt x="10" y="45"/>
                            </a:lnTo>
                            <a:lnTo>
                              <a:pt x="13" y="39"/>
                            </a:lnTo>
                            <a:lnTo>
                              <a:pt x="18" y="39"/>
                            </a:lnTo>
                            <a:lnTo>
                              <a:pt x="21" y="41"/>
                            </a:lnTo>
                            <a:lnTo>
                              <a:pt x="26" y="39"/>
                            </a:lnTo>
                            <a:lnTo>
                              <a:pt x="21" y="38"/>
                            </a:lnTo>
                            <a:lnTo>
                              <a:pt x="15" y="2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78" name="Freeform 34">
                        <a:extLst>
                          <a:ext uri="{FF2B5EF4-FFF2-40B4-BE49-F238E27FC236}">
                            <a16:creationId xmlns:a16="http://schemas.microsoft.com/office/drawing/2014/main" id="{72BF7557-9A56-44D4-81BE-0379EC3C40A1}"/>
                          </a:ext>
                        </a:extLst>
                      </p:cNvPr>
                      <p:cNvSpPr>
                        <a:spLocks/>
                      </p:cNvSpPr>
                      <p:nvPr/>
                    </p:nvSpPr>
                    <p:spPr bwMode="auto">
                      <a:xfrm>
                        <a:off x="3223" y="1426"/>
                        <a:ext cx="77" cy="126"/>
                      </a:xfrm>
                      <a:custGeom>
                        <a:avLst/>
                        <a:gdLst>
                          <a:gd name="T0" fmla="*/ 29 w 77"/>
                          <a:gd name="T1" fmla="*/ 14 h 126"/>
                          <a:gd name="T2" fmla="*/ 47 w 77"/>
                          <a:gd name="T3" fmla="*/ 12 h 126"/>
                          <a:gd name="T4" fmla="*/ 53 w 77"/>
                          <a:gd name="T5" fmla="*/ 8 h 126"/>
                          <a:gd name="T6" fmla="*/ 61 w 77"/>
                          <a:gd name="T7" fmla="*/ 3 h 126"/>
                          <a:gd name="T8" fmla="*/ 76 w 77"/>
                          <a:gd name="T9" fmla="*/ 2 h 126"/>
                          <a:gd name="T10" fmla="*/ 71 w 77"/>
                          <a:gd name="T11" fmla="*/ 12 h 126"/>
                          <a:gd name="T12" fmla="*/ 65 w 77"/>
                          <a:gd name="T13" fmla="*/ 15 h 126"/>
                          <a:gd name="T14" fmla="*/ 55 w 77"/>
                          <a:gd name="T15" fmla="*/ 24 h 126"/>
                          <a:gd name="T16" fmla="*/ 66 w 77"/>
                          <a:gd name="T17" fmla="*/ 24 h 126"/>
                          <a:gd name="T18" fmla="*/ 76 w 77"/>
                          <a:gd name="T19" fmla="*/ 24 h 126"/>
                          <a:gd name="T20" fmla="*/ 70 w 77"/>
                          <a:gd name="T21" fmla="*/ 35 h 126"/>
                          <a:gd name="T22" fmla="*/ 58 w 77"/>
                          <a:gd name="T23" fmla="*/ 39 h 126"/>
                          <a:gd name="T24" fmla="*/ 57 w 77"/>
                          <a:gd name="T25" fmla="*/ 47 h 126"/>
                          <a:gd name="T26" fmla="*/ 66 w 77"/>
                          <a:gd name="T27" fmla="*/ 57 h 126"/>
                          <a:gd name="T28" fmla="*/ 71 w 77"/>
                          <a:gd name="T29" fmla="*/ 68 h 126"/>
                          <a:gd name="T30" fmla="*/ 76 w 77"/>
                          <a:gd name="T31" fmla="*/ 81 h 126"/>
                          <a:gd name="T32" fmla="*/ 73 w 77"/>
                          <a:gd name="T33" fmla="*/ 98 h 126"/>
                          <a:gd name="T34" fmla="*/ 65 w 77"/>
                          <a:gd name="T35" fmla="*/ 105 h 126"/>
                          <a:gd name="T36" fmla="*/ 71 w 77"/>
                          <a:gd name="T37" fmla="*/ 117 h 126"/>
                          <a:gd name="T38" fmla="*/ 53 w 77"/>
                          <a:gd name="T39" fmla="*/ 117 h 126"/>
                          <a:gd name="T40" fmla="*/ 44 w 77"/>
                          <a:gd name="T41" fmla="*/ 116 h 126"/>
                          <a:gd name="T42" fmla="*/ 29 w 77"/>
                          <a:gd name="T43" fmla="*/ 120 h 126"/>
                          <a:gd name="T44" fmla="*/ 21 w 77"/>
                          <a:gd name="T45" fmla="*/ 122 h 126"/>
                          <a:gd name="T46" fmla="*/ 11 w 77"/>
                          <a:gd name="T47" fmla="*/ 123 h 126"/>
                          <a:gd name="T48" fmla="*/ 3 w 77"/>
                          <a:gd name="T49" fmla="*/ 119 h 126"/>
                          <a:gd name="T50" fmla="*/ 0 w 77"/>
                          <a:gd name="T51" fmla="*/ 111 h 126"/>
                          <a:gd name="T52" fmla="*/ 8 w 77"/>
                          <a:gd name="T53" fmla="*/ 104 h 126"/>
                          <a:gd name="T54" fmla="*/ 19 w 77"/>
                          <a:gd name="T55" fmla="*/ 102 h 126"/>
                          <a:gd name="T56" fmla="*/ 13 w 77"/>
                          <a:gd name="T57" fmla="*/ 98 h 126"/>
                          <a:gd name="T58" fmla="*/ 13 w 77"/>
                          <a:gd name="T59" fmla="*/ 90 h 126"/>
                          <a:gd name="T60" fmla="*/ 23 w 77"/>
                          <a:gd name="T61" fmla="*/ 86 h 126"/>
                          <a:gd name="T62" fmla="*/ 31 w 77"/>
                          <a:gd name="T63" fmla="*/ 84 h 126"/>
                          <a:gd name="T64" fmla="*/ 36 w 77"/>
                          <a:gd name="T65" fmla="*/ 71 h 126"/>
                          <a:gd name="T66" fmla="*/ 40 w 77"/>
                          <a:gd name="T67" fmla="*/ 57 h 126"/>
                          <a:gd name="T68" fmla="*/ 32 w 77"/>
                          <a:gd name="T69" fmla="*/ 48 h 126"/>
                          <a:gd name="T70" fmla="*/ 16 w 77"/>
                          <a:gd name="T71" fmla="*/ 45 h 126"/>
                          <a:gd name="T72" fmla="*/ 24 w 77"/>
                          <a:gd name="T73"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6">
                            <a:moveTo>
                              <a:pt x="24" y="18"/>
                            </a:moveTo>
                            <a:lnTo>
                              <a:pt x="29" y="14"/>
                            </a:lnTo>
                            <a:lnTo>
                              <a:pt x="44" y="15"/>
                            </a:lnTo>
                            <a:lnTo>
                              <a:pt x="47" y="12"/>
                            </a:lnTo>
                            <a:lnTo>
                              <a:pt x="50" y="8"/>
                            </a:lnTo>
                            <a:lnTo>
                              <a:pt x="53" y="8"/>
                            </a:lnTo>
                            <a:lnTo>
                              <a:pt x="57" y="6"/>
                            </a:lnTo>
                            <a:lnTo>
                              <a:pt x="61" y="3"/>
                            </a:lnTo>
                            <a:lnTo>
                              <a:pt x="68" y="0"/>
                            </a:lnTo>
                            <a:lnTo>
                              <a:pt x="76" y="2"/>
                            </a:lnTo>
                            <a:lnTo>
                              <a:pt x="74" y="8"/>
                            </a:lnTo>
                            <a:lnTo>
                              <a:pt x="71" y="12"/>
                            </a:lnTo>
                            <a:lnTo>
                              <a:pt x="68" y="14"/>
                            </a:lnTo>
                            <a:lnTo>
                              <a:pt x="65" y="15"/>
                            </a:lnTo>
                            <a:lnTo>
                              <a:pt x="55" y="18"/>
                            </a:lnTo>
                            <a:lnTo>
                              <a:pt x="55" y="24"/>
                            </a:lnTo>
                            <a:lnTo>
                              <a:pt x="57" y="27"/>
                            </a:lnTo>
                            <a:lnTo>
                              <a:pt x="66" y="24"/>
                            </a:lnTo>
                            <a:lnTo>
                              <a:pt x="74" y="21"/>
                            </a:lnTo>
                            <a:lnTo>
                              <a:pt x="76" y="24"/>
                            </a:lnTo>
                            <a:lnTo>
                              <a:pt x="76" y="33"/>
                            </a:lnTo>
                            <a:lnTo>
                              <a:pt x="70" y="35"/>
                            </a:lnTo>
                            <a:lnTo>
                              <a:pt x="63" y="35"/>
                            </a:lnTo>
                            <a:lnTo>
                              <a:pt x="58" y="39"/>
                            </a:lnTo>
                            <a:lnTo>
                              <a:pt x="57" y="42"/>
                            </a:lnTo>
                            <a:lnTo>
                              <a:pt x="57" y="47"/>
                            </a:lnTo>
                            <a:lnTo>
                              <a:pt x="61" y="53"/>
                            </a:lnTo>
                            <a:lnTo>
                              <a:pt x="66" y="57"/>
                            </a:lnTo>
                            <a:lnTo>
                              <a:pt x="70" y="62"/>
                            </a:lnTo>
                            <a:lnTo>
                              <a:pt x="71" y="68"/>
                            </a:lnTo>
                            <a:lnTo>
                              <a:pt x="73" y="74"/>
                            </a:lnTo>
                            <a:lnTo>
                              <a:pt x="76" y="81"/>
                            </a:lnTo>
                            <a:lnTo>
                              <a:pt x="76" y="92"/>
                            </a:lnTo>
                            <a:lnTo>
                              <a:pt x="73" y="98"/>
                            </a:lnTo>
                            <a:lnTo>
                              <a:pt x="66" y="102"/>
                            </a:lnTo>
                            <a:lnTo>
                              <a:pt x="65" y="105"/>
                            </a:lnTo>
                            <a:lnTo>
                              <a:pt x="68" y="111"/>
                            </a:lnTo>
                            <a:lnTo>
                              <a:pt x="71" y="117"/>
                            </a:lnTo>
                            <a:lnTo>
                              <a:pt x="61" y="117"/>
                            </a:lnTo>
                            <a:lnTo>
                              <a:pt x="53" y="117"/>
                            </a:lnTo>
                            <a:lnTo>
                              <a:pt x="50" y="116"/>
                            </a:lnTo>
                            <a:lnTo>
                              <a:pt x="44" y="116"/>
                            </a:lnTo>
                            <a:lnTo>
                              <a:pt x="36" y="117"/>
                            </a:lnTo>
                            <a:lnTo>
                              <a:pt x="29" y="120"/>
                            </a:lnTo>
                            <a:lnTo>
                              <a:pt x="24" y="120"/>
                            </a:lnTo>
                            <a:lnTo>
                              <a:pt x="21" y="122"/>
                            </a:lnTo>
                            <a:lnTo>
                              <a:pt x="13" y="125"/>
                            </a:lnTo>
                            <a:lnTo>
                              <a:pt x="11" y="123"/>
                            </a:lnTo>
                            <a:lnTo>
                              <a:pt x="8" y="120"/>
                            </a:lnTo>
                            <a:lnTo>
                              <a:pt x="3" y="119"/>
                            </a:lnTo>
                            <a:lnTo>
                              <a:pt x="0" y="117"/>
                            </a:lnTo>
                            <a:lnTo>
                              <a:pt x="0" y="111"/>
                            </a:lnTo>
                            <a:lnTo>
                              <a:pt x="3" y="104"/>
                            </a:lnTo>
                            <a:lnTo>
                              <a:pt x="8" y="104"/>
                            </a:lnTo>
                            <a:lnTo>
                              <a:pt x="13" y="102"/>
                            </a:lnTo>
                            <a:lnTo>
                              <a:pt x="19" y="102"/>
                            </a:lnTo>
                            <a:lnTo>
                              <a:pt x="19" y="101"/>
                            </a:lnTo>
                            <a:lnTo>
                              <a:pt x="13" y="98"/>
                            </a:lnTo>
                            <a:lnTo>
                              <a:pt x="13" y="93"/>
                            </a:lnTo>
                            <a:lnTo>
                              <a:pt x="13" y="90"/>
                            </a:lnTo>
                            <a:lnTo>
                              <a:pt x="19" y="87"/>
                            </a:lnTo>
                            <a:lnTo>
                              <a:pt x="23" y="86"/>
                            </a:lnTo>
                            <a:lnTo>
                              <a:pt x="26" y="84"/>
                            </a:lnTo>
                            <a:lnTo>
                              <a:pt x="31" y="84"/>
                            </a:lnTo>
                            <a:lnTo>
                              <a:pt x="34" y="83"/>
                            </a:lnTo>
                            <a:lnTo>
                              <a:pt x="36" y="71"/>
                            </a:lnTo>
                            <a:lnTo>
                              <a:pt x="40" y="62"/>
                            </a:lnTo>
                            <a:lnTo>
                              <a:pt x="40" y="57"/>
                            </a:lnTo>
                            <a:lnTo>
                              <a:pt x="29" y="56"/>
                            </a:lnTo>
                            <a:lnTo>
                              <a:pt x="32" y="48"/>
                            </a:lnTo>
                            <a:lnTo>
                              <a:pt x="24" y="44"/>
                            </a:lnTo>
                            <a:lnTo>
                              <a:pt x="16" y="45"/>
                            </a:lnTo>
                            <a:lnTo>
                              <a:pt x="26" y="35"/>
                            </a:lnTo>
                            <a:lnTo>
                              <a:pt x="24" y="1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38979" name="Freeform 35">
                      <a:extLst>
                        <a:ext uri="{FF2B5EF4-FFF2-40B4-BE49-F238E27FC236}">
                          <a16:creationId xmlns:a16="http://schemas.microsoft.com/office/drawing/2014/main" id="{612291E2-E35E-4A5B-9855-9656C5385F21}"/>
                        </a:ext>
                      </a:extLst>
                    </p:cNvPr>
                    <p:cNvSpPr>
                      <a:spLocks/>
                    </p:cNvSpPr>
                    <p:nvPr/>
                  </p:nvSpPr>
                  <p:spPr bwMode="auto">
                    <a:xfrm>
                      <a:off x="2989" y="1219"/>
                      <a:ext cx="440" cy="210"/>
                    </a:xfrm>
                    <a:custGeom>
                      <a:avLst/>
                      <a:gdLst>
                        <a:gd name="T0" fmla="*/ 28 w 440"/>
                        <a:gd name="T1" fmla="*/ 204 h 210"/>
                        <a:gd name="T2" fmla="*/ 44 w 440"/>
                        <a:gd name="T3" fmla="*/ 189 h 210"/>
                        <a:gd name="T4" fmla="*/ 54 w 440"/>
                        <a:gd name="T5" fmla="*/ 185 h 210"/>
                        <a:gd name="T6" fmla="*/ 68 w 440"/>
                        <a:gd name="T7" fmla="*/ 180 h 210"/>
                        <a:gd name="T8" fmla="*/ 80 w 440"/>
                        <a:gd name="T9" fmla="*/ 180 h 210"/>
                        <a:gd name="T10" fmla="*/ 89 w 440"/>
                        <a:gd name="T11" fmla="*/ 174 h 210"/>
                        <a:gd name="T12" fmla="*/ 101 w 440"/>
                        <a:gd name="T13" fmla="*/ 165 h 210"/>
                        <a:gd name="T14" fmla="*/ 112 w 440"/>
                        <a:gd name="T15" fmla="*/ 161 h 210"/>
                        <a:gd name="T16" fmla="*/ 124 w 440"/>
                        <a:gd name="T17" fmla="*/ 156 h 210"/>
                        <a:gd name="T18" fmla="*/ 137 w 440"/>
                        <a:gd name="T19" fmla="*/ 150 h 210"/>
                        <a:gd name="T20" fmla="*/ 153 w 440"/>
                        <a:gd name="T21" fmla="*/ 147 h 210"/>
                        <a:gd name="T22" fmla="*/ 179 w 440"/>
                        <a:gd name="T23" fmla="*/ 150 h 210"/>
                        <a:gd name="T24" fmla="*/ 200 w 440"/>
                        <a:gd name="T25" fmla="*/ 144 h 210"/>
                        <a:gd name="T26" fmla="*/ 211 w 440"/>
                        <a:gd name="T27" fmla="*/ 129 h 210"/>
                        <a:gd name="T28" fmla="*/ 226 w 440"/>
                        <a:gd name="T29" fmla="*/ 117 h 210"/>
                        <a:gd name="T30" fmla="*/ 236 w 440"/>
                        <a:gd name="T31" fmla="*/ 107 h 210"/>
                        <a:gd name="T32" fmla="*/ 244 w 440"/>
                        <a:gd name="T33" fmla="*/ 98 h 210"/>
                        <a:gd name="T34" fmla="*/ 263 w 440"/>
                        <a:gd name="T35" fmla="*/ 89 h 210"/>
                        <a:gd name="T36" fmla="*/ 260 w 440"/>
                        <a:gd name="T37" fmla="*/ 101 h 210"/>
                        <a:gd name="T38" fmla="*/ 275 w 440"/>
                        <a:gd name="T39" fmla="*/ 107 h 210"/>
                        <a:gd name="T40" fmla="*/ 288 w 440"/>
                        <a:gd name="T41" fmla="*/ 102 h 210"/>
                        <a:gd name="T42" fmla="*/ 293 w 440"/>
                        <a:gd name="T43" fmla="*/ 93 h 210"/>
                        <a:gd name="T44" fmla="*/ 298 w 440"/>
                        <a:gd name="T45" fmla="*/ 84 h 210"/>
                        <a:gd name="T46" fmla="*/ 306 w 440"/>
                        <a:gd name="T47" fmla="*/ 75 h 210"/>
                        <a:gd name="T48" fmla="*/ 330 w 440"/>
                        <a:gd name="T49" fmla="*/ 75 h 210"/>
                        <a:gd name="T50" fmla="*/ 354 w 440"/>
                        <a:gd name="T51" fmla="*/ 60 h 210"/>
                        <a:gd name="T52" fmla="*/ 379 w 440"/>
                        <a:gd name="T53" fmla="*/ 50 h 210"/>
                        <a:gd name="T54" fmla="*/ 405 w 440"/>
                        <a:gd name="T55" fmla="*/ 24 h 210"/>
                        <a:gd name="T56" fmla="*/ 428 w 440"/>
                        <a:gd name="T57" fmla="*/ 12 h 210"/>
                        <a:gd name="T58" fmla="*/ 419 w 440"/>
                        <a:gd name="T59" fmla="*/ 0 h 210"/>
                        <a:gd name="T60" fmla="*/ 380 w 440"/>
                        <a:gd name="T61" fmla="*/ 8 h 210"/>
                        <a:gd name="T62" fmla="*/ 354 w 440"/>
                        <a:gd name="T63" fmla="*/ 15 h 210"/>
                        <a:gd name="T64" fmla="*/ 327 w 440"/>
                        <a:gd name="T65" fmla="*/ 20 h 210"/>
                        <a:gd name="T66" fmla="*/ 293 w 440"/>
                        <a:gd name="T67" fmla="*/ 32 h 210"/>
                        <a:gd name="T68" fmla="*/ 263 w 440"/>
                        <a:gd name="T69" fmla="*/ 39 h 210"/>
                        <a:gd name="T70" fmla="*/ 233 w 440"/>
                        <a:gd name="T71" fmla="*/ 50 h 210"/>
                        <a:gd name="T72" fmla="*/ 211 w 440"/>
                        <a:gd name="T73" fmla="*/ 65 h 210"/>
                        <a:gd name="T74" fmla="*/ 193 w 440"/>
                        <a:gd name="T75" fmla="*/ 75 h 210"/>
                        <a:gd name="T76" fmla="*/ 158 w 440"/>
                        <a:gd name="T77" fmla="*/ 93 h 210"/>
                        <a:gd name="T78" fmla="*/ 122 w 440"/>
                        <a:gd name="T79" fmla="*/ 116 h 210"/>
                        <a:gd name="T80" fmla="*/ 91 w 440"/>
                        <a:gd name="T81" fmla="*/ 132 h 210"/>
                        <a:gd name="T82" fmla="*/ 67 w 440"/>
                        <a:gd name="T83" fmla="*/ 155 h 210"/>
                        <a:gd name="T84" fmla="*/ 41 w 440"/>
                        <a:gd name="T85" fmla="*/ 170 h 210"/>
                        <a:gd name="T86" fmla="*/ 0 w 440"/>
                        <a:gd name="T8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210">
                          <a:moveTo>
                            <a:pt x="0" y="209"/>
                          </a:moveTo>
                          <a:lnTo>
                            <a:pt x="28" y="204"/>
                          </a:lnTo>
                          <a:lnTo>
                            <a:pt x="37" y="195"/>
                          </a:lnTo>
                          <a:lnTo>
                            <a:pt x="44" y="189"/>
                          </a:lnTo>
                          <a:lnTo>
                            <a:pt x="47" y="185"/>
                          </a:lnTo>
                          <a:lnTo>
                            <a:pt x="54" y="185"/>
                          </a:lnTo>
                          <a:lnTo>
                            <a:pt x="60" y="180"/>
                          </a:lnTo>
                          <a:lnTo>
                            <a:pt x="68" y="180"/>
                          </a:lnTo>
                          <a:lnTo>
                            <a:pt x="73" y="180"/>
                          </a:lnTo>
                          <a:lnTo>
                            <a:pt x="80" y="180"/>
                          </a:lnTo>
                          <a:lnTo>
                            <a:pt x="83" y="180"/>
                          </a:lnTo>
                          <a:lnTo>
                            <a:pt x="89" y="174"/>
                          </a:lnTo>
                          <a:lnTo>
                            <a:pt x="93" y="170"/>
                          </a:lnTo>
                          <a:lnTo>
                            <a:pt x="101" y="165"/>
                          </a:lnTo>
                          <a:lnTo>
                            <a:pt x="107" y="164"/>
                          </a:lnTo>
                          <a:lnTo>
                            <a:pt x="112" y="161"/>
                          </a:lnTo>
                          <a:lnTo>
                            <a:pt x="119" y="159"/>
                          </a:lnTo>
                          <a:lnTo>
                            <a:pt x="124" y="156"/>
                          </a:lnTo>
                          <a:lnTo>
                            <a:pt x="130" y="153"/>
                          </a:lnTo>
                          <a:lnTo>
                            <a:pt x="137" y="150"/>
                          </a:lnTo>
                          <a:lnTo>
                            <a:pt x="145" y="146"/>
                          </a:lnTo>
                          <a:lnTo>
                            <a:pt x="153" y="147"/>
                          </a:lnTo>
                          <a:lnTo>
                            <a:pt x="166" y="150"/>
                          </a:lnTo>
                          <a:lnTo>
                            <a:pt x="179" y="150"/>
                          </a:lnTo>
                          <a:lnTo>
                            <a:pt x="193" y="146"/>
                          </a:lnTo>
                          <a:lnTo>
                            <a:pt x="200" y="144"/>
                          </a:lnTo>
                          <a:lnTo>
                            <a:pt x="205" y="135"/>
                          </a:lnTo>
                          <a:lnTo>
                            <a:pt x="211" y="129"/>
                          </a:lnTo>
                          <a:lnTo>
                            <a:pt x="223" y="122"/>
                          </a:lnTo>
                          <a:lnTo>
                            <a:pt x="226" y="117"/>
                          </a:lnTo>
                          <a:lnTo>
                            <a:pt x="226" y="111"/>
                          </a:lnTo>
                          <a:lnTo>
                            <a:pt x="236" y="107"/>
                          </a:lnTo>
                          <a:lnTo>
                            <a:pt x="241" y="102"/>
                          </a:lnTo>
                          <a:lnTo>
                            <a:pt x="244" y="98"/>
                          </a:lnTo>
                          <a:lnTo>
                            <a:pt x="247" y="98"/>
                          </a:lnTo>
                          <a:lnTo>
                            <a:pt x="263" y="89"/>
                          </a:lnTo>
                          <a:lnTo>
                            <a:pt x="263" y="98"/>
                          </a:lnTo>
                          <a:lnTo>
                            <a:pt x="260" y="101"/>
                          </a:lnTo>
                          <a:lnTo>
                            <a:pt x="263" y="105"/>
                          </a:lnTo>
                          <a:lnTo>
                            <a:pt x="275" y="107"/>
                          </a:lnTo>
                          <a:lnTo>
                            <a:pt x="281" y="107"/>
                          </a:lnTo>
                          <a:lnTo>
                            <a:pt x="288" y="102"/>
                          </a:lnTo>
                          <a:lnTo>
                            <a:pt x="293" y="98"/>
                          </a:lnTo>
                          <a:lnTo>
                            <a:pt x="293" y="93"/>
                          </a:lnTo>
                          <a:lnTo>
                            <a:pt x="298" y="89"/>
                          </a:lnTo>
                          <a:lnTo>
                            <a:pt x="298" y="84"/>
                          </a:lnTo>
                          <a:lnTo>
                            <a:pt x="302" y="78"/>
                          </a:lnTo>
                          <a:lnTo>
                            <a:pt x="306" y="75"/>
                          </a:lnTo>
                          <a:lnTo>
                            <a:pt x="314" y="75"/>
                          </a:lnTo>
                          <a:lnTo>
                            <a:pt x="330" y="75"/>
                          </a:lnTo>
                          <a:lnTo>
                            <a:pt x="343" y="69"/>
                          </a:lnTo>
                          <a:lnTo>
                            <a:pt x="354" y="60"/>
                          </a:lnTo>
                          <a:lnTo>
                            <a:pt x="367" y="57"/>
                          </a:lnTo>
                          <a:lnTo>
                            <a:pt x="379" y="50"/>
                          </a:lnTo>
                          <a:lnTo>
                            <a:pt x="387" y="38"/>
                          </a:lnTo>
                          <a:lnTo>
                            <a:pt x="405" y="24"/>
                          </a:lnTo>
                          <a:lnTo>
                            <a:pt x="416" y="18"/>
                          </a:lnTo>
                          <a:lnTo>
                            <a:pt x="428" y="12"/>
                          </a:lnTo>
                          <a:lnTo>
                            <a:pt x="439" y="5"/>
                          </a:lnTo>
                          <a:lnTo>
                            <a:pt x="419" y="0"/>
                          </a:lnTo>
                          <a:lnTo>
                            <a:pt x="400" y="0"/>
                          </a:lnTo>
                          <a:lnTo>
                            <a:pt x="380" y="8"/>
                          </a:lnTo>
                          <a:lnTo>
                            <a:pt x="371" y="12"/>
                          </a:lnTo>
                          <a:lnTo>
                            <a:pt x="354" y="15"/>
                          </a:lnTo>
                          <a:lnTo>
                            <a:pt x="337" y="17"/>
                          </a:lnTo>
                          <a:lnTo>
                            <a:pt x="327" y="20"/>
                          </a:lnTo>
                          <a:lnTo>
                            <a:pt x="306" y="27"/>
                          </a:lnTo>
                          <a:lnTo>
                            <a:pt x="293" y="32"/>
                          </a:lnTo>
                          <a:lnTo>
                            <a:pt x="280" y="36"/>
                          </a:lnTo>
                          <a:lnTo>
                            <a:pt x="263" y="39"/>
                          </a:lnTo>
                          <a:lnTo>
                            <a:pt x="247" y="44"/>
                          </a:lnTo>
                          <a:lnTo>
                            <a:pt x="233" y="50"/>
                          </a:lnTo>
                          <a:lnTo>
                            <a:pt x="221" y="57"/>
                          </a:lnTo>
                          <a:lnTo>
                            <a:pt x="211" y="65"/>
                          </a:lnTo>
                          <a:lnTo>
                            <a:pt x="202" y="71"/>
                          </a:lnTo>
                          <a:lnTo>
                            <a:pt x="193" y="75"/>
                          </a:lnTo>
                          <a:lnTo>
                            <a:pt x="176" y="84"/>
                          </a:lnTo>
                          <a:lnTo>
                            <a:pt x="158" y="93"/>
                          </a:lnTo>
                          <a:lnTo>
                            <a:pt x="137" y="102"/>
                          </a:lnTo>
                          <a:lnTo>
                            <a:pt x="122" y="116"/>
                          </a:lnTo>
                          <a:lnTo>
                            <a:pt x="106" y="126"/>
                          </a:lnTo>
                          <a:lnTo>
                            <a:pt x="91" y="132"/>
                          </a:lnTo>
                          <a:lnTo>
                            <a:pt x="76" y="146"/>
                          </a:lnTo>
                          <a:lnTo>
                            <a:pt x="67" y="155"/>
                          </a:lnTo>
                          <a:lnTo>
                            <a:pt x="54" y="164"/>
                          </a:lnTo>
                          <a:lnTo>
                            <a:pt x="41" y="170"/>
                          </a:lnTo>
                          <a:lnTo>
                            <a:pt x="28" y="176"/>
                          </a:lnTo>
                          <a:lnTo>
                            <a:pt x="0" y="20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38980" name="Freeform 36">
                    <a:extLst>
                      <a:ext uri="{FF2B5EF4-FFF2-40B4-BE49-F238E27FC236}">
                        <a16:creationId xmlns:a16="http://schemas.microsoft.com/office/drawing/2014/main" id="{15ADE0D1-E3FA-49BE-8C37-D77B39D91175}"/>
                      </a:ext>
                    </a:extLst>
                  </p:cNvPr>
                  <p:cNvSpPr>
                    <a:spLocks/>
                  </p:cNvSpPr>
                  <p:nvPr/>
                </p:nvSpPr>
                <p:spPr bwMode="auto">
                  <a:xfrm>
                    <a:off x="3192" y="3129"/>
                    <a:ext cx="653" cy="194"/>
                  </a:xfrm>
                  <a:custGeom>
                    <a:avLst/>
                    <a:gdLst>
                      <a:gd name="T0" fmla="*/ 63 w 653"/>
                      <a:gd name="T1" fmla="*/ 58 h 194"/>
                      <a:gd name="T2" fmla="*/ 89 w 653"/>
                      <a:gd name="T3" fmla="*/ 52 h 194"/>
                      <a:gd name="T4" fmla="*/ 166 w 653"/>
                      <a:gd name="T5" fmla="*/ 49 h 194"/>
                      <a:gd name="T6" fmla="*/ 189 w 653"/>
                      <a:gd name="T7" fmla="*/ 42 h 194"/>
                      <a:gd name="T8" fmla="*/ 208 w 653"/>
                      <a:gd name="T9" fmla="*/ 37 h 194"/>
                      <a:gd name="T10" fmla="*/ 215 w 653"/>
                      <a:gd name="T11" fmla="*/ 37 h 194"/>
                      <a:gd name="T12" fmla="*/ 241 w 653"/>
                      <a:gd name="T13" fmla="*/ 42 h 194"/>
                      <a:gd name="T14" fmla="*/ 254 w 653"/>
                      <a:gd name="T15" fmla="*/ 49 h 194"/>
                      <a:gd name="T16" fmla="*/ 275 w 653"/>
                      <a:gd name="T17" fmla="*/ 55 h 194"/>
                      <a:gd name="T18" fmla="*/ 301 w 653"/>
                      <a:gd name="T19" fmla="*/ 49 h 194"/>
                      <a:gd name="T20" fmla="*/ 325 w 653"/>
                      <a:gd name="T21" fmla="*/ 40 h 194"/>
                      <a:gd name="T22" fmla="*/ 345 w 653"/>
                      <a:gd name="T23" fmla="*/ 39 h 194"/>
                      <a:gd name="T24" fmla="*/ 361 w 653"/>
                      <a:gd name="T25" fmla="*/ 39 h 194"/>
                      <a:gd name="T26" fmla="*/ 400 w 653"/>
                      <a:gd name="T27" fmla="*/ 45 h 194"/>
                      <a:gd name="T28" fmla="*/ 426 w 653"/>
                      <a:gd name="T29" fmla="*/ 39 h 194"/>
                      <a:gd name="T30" fmla="*/ 436 w 653"/>
                      <a:gd name="T31" fmla="*/ 34 h 194"/>
                      <a:gd name="T32" fmla="*/ 468 w 653"/>
                      <a:gd name="T33" fmla="*/ 24 h 194"/>
                      <a:gd name="T34" fmla="*/ 493 w 653"/>
                      <a:gd name="T35" fmla="*/ 19 h 194"/>
                      <a:gd name="T36" fmla="*/ 515 w 653"/>
                      <a:gd name="T37" fmla="*/ 9 h 194"/>
                      <a:gd name="T38" fmla="*/ 525 w 653"/>
                      <a:gd name="T39" fmla="*/ 4 h 194"/>
                      <a:gd name="T40" fmla="*/ 537 w 653"/>
                      <a:gd name="T41" fmla="*/ 0 h 194"/>
                      <a:gd name="T42" fmla="*/ 543 w 653"/>
                      <a:gd name="T43" fmla="*/ 13 h 194"/>
                      <a:gd name="T44" fmla="*/ 553 w 653"/>
                      <a:gd name="T45" fmla="*/ 25 h 194"/>
                      <a:gd name="T46" fmla="*/ 563 w 653"/>
                      <a:gd name="T47" fmla="*/ 28 h 194"/>
                      <a:gd name="T48" fmla="*/ 569 w 653"/>
                      <a:gd name="T49" fmla="*/ 31 h 194"/>
                      <a:gd name="T50" fmla="*/ 615 w 653"/>
                      <a:gd name="T51" fmla="*/ 40 h 194"/>
                      <a:gd name="T52" fmla="*/ 621 w 653"/>
                      <a:gd name="T53" fmla="*/ 45 h 194"/>
                      <a:gd name="T54" fmla="*/ 650 w 653"/>
                      <a:gd name="T55" fmla="*/ 46 h 194"/>
                      <a:gd name="T56" fmla="*/ 652 w 653"/>
                      <a:gd name="T57" fmla="*/ 63 h 194"/>
                      <a:gd name="T58" fmla="*/ 608 w 653"/>
                      <a:gd name="T59" fmla="*/ 93 h 194"/>
                      <a:gd name="T60" fmla="*/ 541 w 653"/>
                      <a:gd name="T61" fmla="*/ 138 h 194"/>
                      <a:gd name="T62" fmla="*/ 468 w 653"/>
                      <a:gd name="T63" fmla="*/ 169 h 194"/>
                      <a:gd name="T64" fmla="*/ 421 w 653"/>
                      <a:gd name="T65" fmla="*/ 180 h 194"/>
                      <a:gd name="T66" fmla="*/ 389 w 653"/>
                      <a:gd name="T67" fmla="*/ 184 h 194"/>
                      <a:gd name="T68" fmla="*/ 356 w 653"/>
                      <a:gd name="T69" fmla="*/ 187 h 194"/>
                      <a:gd name="T70" fmla="*/ 315 w 653"/>
                      <a:gd name="T71" fmla="*/ 189 h 194"/>
                      <a:gd name="T72" fmla="*/ 275 w 653"/>
                      <a:gd name="T73" fmla="*/ 193 h 194"/>
                      <a:gd name="T74" fmla="*/ 239 w 653"/>
                      <a:gd name="T75" fmla="*/ 186 h 194"/>
                      <a:gd name="T76" fmla="*/ 198 w 653"/>
                      <a:gd name="T77" fmla="*/ 186 h 194"/>
                      <a:gd name="T78" fmla="*/ 164 w 653"/>
                      <a:gd name="T79" fmla="*/ 181 h 194"/>
                      <a:gd name="T80" fmla="*/ 137 w 653"/>
                      <a:gd name="T81" fmla="*/ 174 h 194"/>
                      <a:gd name="T82" fmla="*/ 98 w 653"/>
                      <a:gd name="T83" fmla="*/ 156 h 194"/>
                      <a:gd name="T84" fmla="*/ 59 w 653"/>
                      <a:gd name="T85" fmla="*/ 135 h 194"/>
                      <a:gd name="T86" fmla="*/ 28 w 653"/>
                      <a:gd name="T87" fmla="*/ 111 h 194"/>
                      <a:gd name="T88" fmla="*/ 0 w 653"/>
                      <a:gd name="T8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3" h="194">
                        <a:moveTo>
                          <a:pt x="0" y="84"/>
                        </a:moveTo>
                        <a:lnTo>
                          <a:pt x="63" y="58"/>
                        </a:lnTo>
                        <a:lnTo>
                          <a:pt x="80" y="57"/>
                        </a:lnTo>
                        <a:lnTo>
                          <a:pt x="89" y="52"/>
                        </a:lnTo>
                        <a:lnTo>
                          <a:pt x="161" y="55"/>
                        </a:lnTo>
                        <a:lnTo>
                          <a:pt x="166" y="49"/>
                        </a:lnTo>
                        <a:lnTo>
                          <a:pt x="174" y="46"/>
                        </a:lnTo>
                        <a:lnTo>
                          <a:pt x="189" y="42"/>
                        </a:lnTo>
                        <a:lnTo>
                          <a:pt x="198" y="37"/>
                        </a:lnTo>
                        <a:lnTo>
                          <a:pt x="208" y="37"/>
                        </a:lnTo>
                        <a:lnTo>
                          <a:pt x="211" y="37"/>
                        </a:lnTo>
                        <a:lnTo>
                          <a:pt x="215" y="37"/>
                        </a:lnTo>
                        <a:lnTo>
                          <a:pt x="228" y="39"/>
                        </a:lnTo>
                        <a:lnTo>
                          <a:pt x="241" y="42"/>
                        </a:lnTo>
                        <a:lnTo>
                          <a:pt x="249" y="51"/>
                        </a:lnTo>
                        <a:lnTo>
                          <a:pt x="254" y="49"/>
                        </a:lnTo>
                        <a:lnTo>
                          <a:pt x="257" y="57"/>
                        </a:lnTo>
                        <a:lnTo>
                          <a:pt x="275" y="55"/>
                        </a:lnTo>
                        <a:lnTo>
                          <a:pt x="291" y="51"/>
                        </a:lnTo>
                        <a:lnTo>
                          <a:pt x="301" y="49"/>
                        </a:lnTo>
                        <a:lnTo>
                          <a:pt x="312" y="45"/>
                        </a:lnTo>
                        <a:lnTo>
                          <a:pt x="325" y="40"/>
                        </a:lnTo>
                        <a:lnTo>
                          <a:pt x="337" y="40"/>
                        </a:lnTo>
                        <a:lnTo>
                          <a:pt x="345" y="39"/>
                        </a:lnTo>
                        <a:lnTo>
                          <a:pt x="354" y="34"/>
                        </a:lnTo>
                        <a:lnTo>
                          <a:pt x="361" y="39"/>
                        </a:lnTo>
                        <a:lnTo>
                          <a:pt x="380" y="42"/>
                        </a:lnTo>
                        <a:lnTo>
                          <a:pt x="400" y="45"/>
                        </a:lnTo>
                        <a:lnTo>
                          <a:pt x="419" y="45"/>
                        </a:lnTo>
                        <a:lnTo>
                          <a:pt x="426" y="39"/>
                        </a:lnTo>
                        <a:lnTo>
                          <a:pt x="431" y="39"/>
                        </a:lnTo>
                        <a:lnTo>
                          <a:pt x="436" y="34"/>
                        </a:lnTo>
                        <a:lnTo>
                          <a:pt x="450" y="27"/>
                        </a:lnTo>
                        <a:lnTo>
                          <a:pt x="468" y="24"/>
                        </a:lnTo>
                        <a:lnTo>
                          <a:pt x="478" y="24"/>
                        </a:lnTo>
                        <a:lnTo>
                          <a:pt x="493" y="19"/>
                        </a:lnTo>
                        <a:lnTo>
                          <a:pt x="499" y="19"/>
                        </a:lnTo>
                        <a:lnTo>
                          <a:pt x="515" y="9"/>
                        </a:lnTo>
                        <a:lnTo>
                          <a:pt x="520" y="10"/>
                        </a:lnTo>
                        <a:lnTo>
                          <a:pt x="525" y="4"/>
                        </a:lnTo>
                        <a:lnTo>
                          <a:pt x="530" y="3"/>
                        </a:lnTo>
                        <a:lnTo>
                          <a:pt x="537" y="0"/>
                        </a:lnTo>
                        <a:lnTo>
                          <a:pt x="537" y="7"/>
                        </a:lnTo>
                        <a:lnTo>
                          <a:pt x="543" y="13"/>
                        </a:lnTo>
                        <a:lnTo>
                          <a:pt x="548" y="21"/>
                        </a:lnTo>
                        <a:lnTo>
                          <a:pt x="553" y="25"/>
                        </a:lnTo>
                        <a:lnTo>
                          <a:pt x="558" y="25"/>
                        </a:lnTo>
                        <a:lnTo>
                          <a:pt x="563" y="28"/>
                        </a:lnTo>
                        <a:lnTo>
                          <a:pt x="569" y="28"/>
                        </a:lnTo>
                        <a:lnTo>
                          <a:pt x="569" y="31"/>
                        </a:lnTo>
                        <a:lnTo>
                          <a:pt x="602" y="31"/>
                        </a:lnTo>
                        <a:lnTo>
                          <a:pt x="615" y="40"/>
                        </a:lnTo>
                        <a:lnTo>
                          <a:pt x="618" y="40"/>
                        </a:lnTo>
                        <a:lnTo>
                          <a:pt x="621" y="45"/>
                        </a:lnTo>
                        <a:lnTo>
                          <a:pt x="629" y="42"/>
                        </a:lnTo>
                        <a:lnTo>
                          <a:pt x="650" y="46"/>
                        </a:lnTo>
                        <a:lnTo>
                          <a:pt x="645" y="55"/>
                        </a:lnTo>
                        <a:lnTo>
                          <a:pt x="652" y="63"/>
                        </a:lnTo>
                        <a:lnTo>
                          <a:pt x="628" y="79"/>
                        </a:lnTo>
                        <a:lnTo>
                          <a:pt x="608" y="93"/>
                        </a:lnTo>
                        <a:lnTo>
                          <a:pt x="584" y="112"/>
                        </a:lnTo>
                        <a:lnTo>
                          <a:pt x="541" y="138"/>
                        </a:lnTo>
                        <a:lnTo>
                          <a:pt x="501" y="154"/>
                        </a:lnTo>
                        <a:lnTo>
                          <a:pt x="468" y="169"/>
                        </a:lnTo>
                        <a:lnTo>
                          <a:pt x="447" y="174"/>
                        </a:lnTo>
                        <a:lnTo>
                          <a:pt x="421" y="180"/>
                        </a:lnTo>
                        <a:lnTo>
                          <a:pt x="402" y="184"/>
                        </a:lnTo>
                        <a:lnTo>
                          <a:pt x="389" y="184"/>
                        </a:lnTo>
                        <a:lnTo>
                          <a:pt x="367" y="189"/>
                        </a:lnTo>
                        <a:lnTo>
                          <a:pt x="356" y="187"/>
                        </a:lnTo>
                        <a:lnTo>
                          <a:pt x="337" y="190"/>
                        </a:lnTo>
                        <a:lnTo>
                          <a:pt x="315" y="189"/>
                        </a:lnTo>
                        <a:lnTo>
                          <a:pt x="289" y="190"/>
                        </a:lnTo>
                        <a:lnTo>
                          <a:pt x="275" y="193"/>
                        </a:lnTo>
                        <a:lnTo>
                          <a:pt x="259" y="189"/>
                        </a:lnTo>
                        <a:lnTo>
                          <a:pt x="239" y="186"/>
                        </a:lnTo>
                        <a:lnTo>
                          <a:pt x="220" y="187"/>
                        </a:lnTo>
                        <a:lnTo>
                          <a:pt x="198" y="186"/>
                        </a:lnTo>
                        <a:lnTo>
                          <a:pt x="180" y="183"/>
                        </a:lnTo>
                        <a:lnTo>
                          <a:pt x="164" y="181"/>
                        </a:lnTo>
                        <a:lnTo>
                          <a:pt x="151" y="181"/>
                        </a:lnTo>
                        <a:lnTo>
                          <a:pt x="137" y="174"/>
                        </a:lnTo>
                        <a:lnTo>
                          <a:pt x="115" y="166"/>
                        </a:lnTo>
                        <a:lnTo>
                          <a:pt x="98" y="156"/>
                        </a:lnTo>
                        <a:lnTo>
                          <a:pt x="80" y="147"/>
                        </a:lnTo>
                        <a:lnTo>
                          <a:pt x="59" y="135"/>
                        </a:lnTo>
                        <a:lnTo>
                          <a:pt x="41" y="123"/>
                        </a:lnTo>
                        <a:lnTo>
                          <a:pt x="28" y="111"/>
                        </a:lnTo>
                        <a:lnTo>
                          <a:pt x="15" y="100"/>
                        </a:lnTo>
                        <a:lnTo>
                          <a:pt x="0" y="8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81" name="Freeform 37">
                    <a:extLst>
                      <a:ext uri="{FF2B5EF4-FFF2-40B4-BE49-F238E27FC236}">
                        <a16:creationId xmlns:a16="http://schemas.microsoft.com/office/drawing/2014/main" id="{D44ECC5B-6F0D-43CA-AB84-E9E0CDBE36FD}"/>
                      </a:ext>
                    </a:extLst>
                  </p:cNvPr>
                  <p:cNvSpPr>
                    <a:spLocks/>
                  </p:cNvSpPr>
                  <p:nvPr/>
                </p:nvSpPr>
                <p:spPr bwMode="auto">
                  <a:xfrm>
                    <a:off x="3767" y="2401"/>
                    <a:ext cx="131" cy="204"/>
                  </a:xfrm>
                  <a:custGeom>
                    <a:avLst/>
                    <a:gdLst>
                      <a:gd name="T0" fmla="*/ 24 w 131"/>
                      <a:gd name="T1" fmla="*/ 63 h 204"/>
                      <a:gd name="T2" fmla="*/ 21 w 131"/>
                      <a:gd name="T3" fmla="*/ 104 h 204"/>
                      <a:gd name="T4" fmla="*/ 10 w 131"/>
                      <a:gd name="T5" fmla="*/ 129 h 204"/>
                      <a:gd name="T6" fmla="*/ 0 w 131"/>
                      <a:gd name="T7" fmla="*/ 153 h 204"/>
                      <a:gd name="T8" fmla="*/ 0 w 131"/>
                      <a:gd name="T9" fmla="*/ 171 h 204"/>
                      <a:gd name="T10" fmla="*/ 3 w 131"/>
                      <a:gd name="T11" fmla="*/ 186 h 204"/>
                      <a:gd name="T12" fmla="*/ 15 w 131"/>
                      <a:gd name="T13" fmla="*/ 200 h 204"/>
                      <a:gd name="T14" fmla="*/ 24 w 131"/>
                      <a:gd name="T15" fmla="*/ 201 h 204"/>
                      <a:gd name="T16" fmla="*/ 33 w 131"/>
                      <a:gd name="T17" fmla="*/ 201 h 204"/>
                      <a:gd name="T18" fmla="*/ 42 w 131"/>
                      <a:gd name="T19" fmla="*/ 203 h 204"/>
                      <a:gd name="T20" fmla="*/ 47 w 131"/>
                      <a:gd name="T21" fmla="*/ 192 h 204"/>
                      <a:gd name="T22" fmla="*/ 52 w 131"/>
                      <a:gd name="T23" fmla="*/ 165 h 204"/>
                      <a:gd name="T24" fmla="*/ 67 w 131"/>
                      <a:gd name="T25" fmla="*/ 147 h 204"/>
                      <a:gd name="T26" fmla="*/ 70 w 131"/>
                      <a:gd name="T27" fmla="*/ 120 h 204"/>
                      <a:gd name="T28" fmla="*/ 76 w 131"/>
                      <a:gd name="T29" fmla="*/ 110 h 204"/>
                      <a:gd name="T30" fmla="*/ 83 w 131"/>
                      <a:gd name="T31" fmla="*/ 102 h 204"/>
                      <a:gd name="T32" fmla="*/ 88 w 131"/>
                      <a:gd name="T33" fmla="*/ 83 h 204"/>
                      <a:gd name="T34" fmla="*/ 98 w 131"/>
                      <a:gd name="T35" fmla="*/ 71 h 204"/>
                      <a:gd name="T36" fmla="*/ 104 w 131"/>
                      <a:gd name="T37" fmla="*/ 62 h 204"/>
                      <a:gd name="T38" fmla="*/ 111 w 131"/>
                      <a:gd name="T39" fmla="*/ 54 h 204"/>
                      <a:gd name="T40" fmla="*/ 111 w 131"/>
                      <a:gd name="T41" fmla="*/ 50 h 204"/>
                      <a:gd name="T42" fmla="*/ 125 w 131"/>
                      <a:gd name="T43" fmla="*/ 39 h 204"/>
                      <a:gd name="T44" fmla="*/ 127 w 131"/>
                      <a:gd name="T45" fmla="*/ 23 h 204"/>
                      <a:gd name="T46" fmla="*/ 130 w 131"/>
                      <a:gd name="T47" fmla="*/ 12 h 204"/>
                      <a:gd name="T48" fmla="*/ 117 w 131"/>
                      <a:gd name="T49" fmla="*/ 8 h 204"/>
                      <a:gd name="T50" fmla="*/ 109 w 131"/>
                      <a:gd name="T51" fmla="*/ 0 h 204"/>
                      <a:gd name="T52" fmla="*/ 98 w 131"/>
                      <a:gd name="T53" fmla="*/ 8 h 204"/>
                      <a:gd name="T54" fmla="*/ 88 w 131"/>
                      <a:gd name="T55" fmla="*/ 26 h 204"/>
                      <a:gd name="T56" fmla="*/ 76 w 131"/>
                      <a:gd name="T57" fmla="*/ 38 h 204"/>
                      <a:gd name="T58" fmla="*/ 67 w 131"/>
                      <a:gd name="T59" fmla="*/ 48 h 204"/>
                      <a:gd name="T60" fmla="*/ 62 w 131"/>
                      <a:gd name="T61" fmla="*/ 48 h 204"/>
                      <a:gd name="T62" fmla="*/ 52 w 131"/>
                      <a:gd name="T63" fmla="*/ 54 h 204"/>
                      <a:gd name="T64" fmla="*/ 47 w 131"/>
                      <a:gd name="T65" fmla="*/ 60 h 204"/>
                      <a:gd name="T66" fmla="*/ 24 w 131"/>
                      <a:gd name="T67" fmla="*/ 6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04">
                        <a:moveTo>
                          <a:pt x="24" y="63"/>
                        </a:moveTo>
                        <a:lnTo>
                          <a:pt x="21" y="104"/>
                        </a:lnTo>
                        <a:lnTo>
                          <a:pt x="10" y="129"/>
                        </a:lnTo>
                        <a:lnTo>
                          <a:pt x="0" y="153"/>
                        </a:lnTo>
                        <a:lnTo>
                          <a:pt x="0" y="171"/>
                        </a:lnTo>
                        <a:lnTo>
                          <a:pt x="3" y="186"/>
                        </a:lnTo>
                        <a:lnTo>
                          <a:pt x="15" y="200"/>
                        </a:lnTo>
                        <a:lnTo>
                          <a:pt x="24" y="201"/>
                        </a:lnTo>
                        <a:lnTo>
                          <a:pt x="33" y="201"/>
                        </a:lnTo>
                        <a:lnTo>
                          <a:pt x="42" y="203"/>
                        </a:lnTo>
                        <a:lnTo>
                          <a:pt x="47" y="192"/>
                        </a:lnTo>
                        <a:lnTo>
                          <a:pt x="52" y="165"/>
                        </a:lnTo>
                        <a:lnTo>
                          <a:pt x="67" y="147"/>
                        </a:lnTo>
                        <a:lnTo>
                          <a:pt x="70" y="120"/>
                        </a:lnTo>
                        <a:lnTo>
                          <a:pt x="76" y="110"/>
                        </a:lnTo>
                        <a:lnTo>
                          <a:pt x="83" y="102"/>
                        </a:lnTo>
                        <a:lnTo>
                          <a:pt x="88" y="83"/>
                        </a:lnTo>
                        <a:lnTo>
                          <a:pt x="98" y="71"/>
                        </a:lnTo>
                        <a:lnTo>
                          <a:pt x="104" y="62"/>
                        </a:lnTo>
                        <a:lnTo>
                          <a:pt x="111" y="54"/>
                        </a:lnTo>
                        <a:lnTo>
                          <a:pt x="111" y="50"/>
                        </a:lnTo>
                        <a:lnTo>
                          <a:pt x="125" y="39"/>
                        </a:lnTo>
                        <a:lnTo>
                          <a:pt x="127" y="23"/>
                        </a:lnTo>
                        <a:lnTo>
                          <a:pt x="130" y="12"/>
                        </a:lnTo>
                        <a:lnTo>
                          <a:pt x="117" y="8"/>
                        </a:lnTo>
                        <a:lnTo>
                          <a:pt x="109" y="0"/>
                        </a:lnTo>
                        <a:lnTo>
                          <a:pt x="98" y="8"/>
                        </a:lnTo>
                        <a:lnTo>
                          <a:pt x="88" y="26"/>
                        </a:lnTo>
                        <a:lnTo>
                          <a:pt x="76" y="38"/>
                        </a:lnTo>
                        <a:lnTo>
                          <a:pt x="67" y="48"/>
                        </a:lnTo>
                        <a:lnTo>
                          <a:pt x="62" y="48"/>
                        </a:lnTo>
                        <a:lnTo>
                          <a:pt x="52" y="54"/>
                        </a:lnTo>
                        <a:lnTo>
                          <a:pt x="47" y="60"/>
                        </a:lnTo>
                        <a:lnTo>
                          <a:pt x="24" y="6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82" name="Freeform 38">
                    <a:extLst>
                      <a:ext uri="{FF2B5EF4-FFF2-40B4-BE49-F238E27FC236}">
                        <a16:creationId xmlns:a16="http://schemas.microsoft.com/office/drawing/2014/main" id="{7DF7BE89-CE8C-4C4E-BF0A-9FCC164F835E}"/>
                      </a:ext>
                    </a:extLst>
                  </p:cNvPr>
                  <p:cNvSpPr>
                    <a:spLocks/>
                  </p:cNvSpPr>
                  <p:nvPr/>
                </p:nvSpPr>
                <p:spPr bwMode="auto">
                  <a:xfrm>
                    <a:off x="3140" y="1239"/>
                    <a:ext cx="1777" cy="962"/>
                  </a:xfrm>
                  <a:custGeom>
                    <a:avLst/>
                    <a:gdLst>
                      <a:gd name="T0" fmla="*/ 104 w 1777"/>
                      <a:gd name="T1" fmla="*/ 403 h 962"/>
                      <a:gd name="T2" fmla="*/ 119 w 1777"/>
                      <a:gd name="T3" fmla="*/ 333 h 962"/>
                      <a:gd name="T4" fmla="*/ 179 w 1777"/>
                      <a:gd name="T5" fmla="*/ 292 h 962"/>
                      <a:gd name="T6" fmla="*/ 247 w 1777"/>
                      <a:gd name="T7" fmla="*/ 273 h 962"/>
                      <a:gd name="T8" fmla="*/ 266 w 1777"/>
                      <a:gd name="T9" fmla="*/ 232 h 962"/>
                      <a:gd name="T10" fmla="*/ 354 w 1777"/>
                      <a:gd name="T11" fmla="*/ 196 h 962"/>
                      <a:gd name="T12" fmla="*/ 411 w 1777"/>
                      <a:gd name="T13" fmla="*/ 145 h 962"/>
                      <a:gd name="T14" fmla="*/ 385 w 1777"/>
                      <a:gd name="T15" fmla="*/ 120 h 962"/>
                      <a:gd name="T16" fmla="*/ 390 w 1777"/>
                      <a:gd name="T17" fmla="*/ 96 h 962"/>
                      <a:gd name="T18" fmla="*/ 333 w 1777"/>
                      <a:gd name="T19" fmla="*/ 130 h 962"/>
                      <a:gd name="T20" fmla="*/ 315 w 1777"/>
                      <a:gd name="T21" fmla="*/ 199 h 962"/>
                      <a:gd name="T22" fmla="*/ 276 w 1777"/>
                      <a:gd name="T23" fmla="*/ 220 h 962"/>
                      <a:gd name="T24" fmla="*/ 257 w 1777"/>
                      <a:gd name="T25" fmla="*/ 184 h 962"/>
                      <a:gd name="T26" fmla="*/ 203 w 1777"/>
                      <a:gd name="T27" fmla="*/ 201 h 962"/>
                      <a:gd name="T28" fmla="*/ 188 w 1777"/>
                      <a:gd name="T29" fmla="*/ 174 h 962"/>
                      <a:gd name="T30" fmla="*/ 190 w 1777"/>
                      <a:gd name="T31" fmla="*/ 147 h 962"/>
                      <a:gd name="T32" fmla="*/ 247 w 1777"/>
                      <a:gd name="T33" fmla="*/ 129 h 962"/>
                      <a:gd name="T34" fmla="*/ 284 w 1777"/>
                      <a:gd name="T35" fmla="*/ 82 h 962"/>
                      <a:gd name="T36" fmla="*/ 344 w 1777"/>
                      <a:gd name="T37" fmla="*/ 28 h 962"/>
                      <a:gd name="T38" fmla="*/ 427 w 1777"/>
                      <a:gd name="T39" fmla="*/ 13 h 962"/>
                      <a:gd name="T40" fmla="*/ 536 w 1777"/>
                      <a:gd name="T41" fmla="*/ 55 h 962"/>
                      <a:gd name="T42" fmla="*/ 497 w 1777"/>
                      <a:gd name="T43" fmla="*/ 120 h 962"/>
                      <a:gd name="T44" fmla="*/ 536 w 1777"/>
                      <a:gd name="T45" fmla="*/ 153 h 962"/>
                      <a:gd name="T46" fmla="*/ 570 w 1777"/>
                      <a:gd name="T47" fmla="*/ 115 h 962"/>
                      <a:gd name="T48" fmla="*/ 718 w 1777"/>
                      <a:gd name="T49" fmla="*/ 100 h 962"/>
                      <a:gd name="T50" fmla="*/ 897 w 1777"/>
                      <a:gd name="T51" fmla="*/ 18 h 962"/>
                      <a:gd name="T52" fmla="*/ 1175 w 1777"/>
                      <a:gd name="T53" fmla="*/ 55 h 962"/>
                      <a:gd name="T54" fmla="*/ 1675 w 1777"/>
                      <a:gd name="T55" fmla="*/ 121 h 962"/>
                      <a:gd name="T56" fmla="*/ 1719 w 1777"/>
                      <a:gd name="T57" fmla="*/ 160 h 962"/>
                      <a:gd name="T58" fmla="*/ 1735 w 1777"/>
                      <a:gd name="T59" fmla="*/ 291 h 962"/>
                      <a:gd name="T60" fmla="*/ 1589 w 1777"/>
                      <a:gd name="T61" fmla="*/ 186 h 962"/>
                      <a:gd name="T62" fmla="*/ 1474 w 1777"/>
                      <a:gd name="T63" fmla="*/ 234 h 962"/>
                      <a:gd name="T64" fmla="*/ 1633 w 1777"/>
                      <a:gd name="T65" fmla="*/ 417 h 962"/>
                      <a:gd name="T66" fmla="*/ 1568 w 1777"/>
                      <a:gd name="T67" fmla="*/ 495 h 962"/>
                      <a:gd name="T68" fmla="*/ 1674 w 1777"/>
                      <a:gd name="T69" fmla="*/ 673 h 962"/>
                      <a:gd name="T70" fmla="*/ 1566 w 1777"/>
                      <a:gd name="T71" fmla="*/ 766 h 962"/>
                      <a:gd name="T72" fmla="*/ 1539 w 1777"/>
                      <a:gd name="T73" fmla="*/ 838 h 962"/>
                      <a:gd name="T74" fmla="*/ 1532 w 1777"/>
                      <a:gd name="T75" fmla="*/ 909 h 962"/>
                      <a:gd name="T76" fmla="*/ 1495 w 1777"/>
                      <a:gd name="T77" fmla="*/ 906 h 962"/>
                      <a:gd name="T78" fmla="*/ 1386 w 1777"/>
                      <a:gd name="T79" fmla="*/ 759 h 962"/>
                      <a:gd name="T80" fmla="*/ 1230 w 1777"/>
                      <a:gd name="T81" fmla="*/ 754 h 962"/>
                      <a:gd name="T82" fmla="*/ 1136 w 1777"/>
                      <a:gd name="T83" fmla="*/ 840 h 962"/>
                      <a:gd name="T84" fmla="*/ 942 w 1777"/>
                      <a:gd name="T85" fmla="*/ 652 h 962"/>
                      <a:gd name="T86" fmla="*/ 687 w 1777"/>
                      <a:gd name="T87" fmla="*/ 586 h 962"/>
                      <a:gd name="T88" fmla="*/ 881 w 1777"/>
                      <a:gd name="T89" fmla="*/ 703 h 962"/>
                      <a:gd name="T90" fmla="*/ 655 w 1777"/>
                      <a:gd name="T91" fmla="*/ 808 h 962"/>
                      <a:gd name="T92" fmla="*/ 596 w 1777"/>
                      <a:gd name="T93" fmla="*/ 709 h 962"/>
                      <a:gd name="T94" fmla="*/ 502 w 1777"/>
                      <a:gd name="T95" fmla="*/ 594 h 962"/>
                      <a:gd name="T96" fmla="*/ 448 w 1777"/>
                      <a:gd name="T97" fmla="*/ 508 h 962"/>
                      <a:gd name="T98" fmla="*/ 422 w 1777"/>
                      <a:gd name="T99" fmla="*/ 469 h 962"/>
                      <a:gd name="T100" fmla="*/ 388 w 1777"/>
                      <a:gd name="T101" fmla="*/ 447 h 962"/>
                      <a:gd name="T102" fmla="*/ 375 w 1777"/>
                      <a:gd name="T103" fmla="*/ 489 h 962"/>
                      <a:gd name="T104" fmla="*/ 328 w 1777"/>
                      <a:gd name="T105" fmla="*/ 423 h 962"/>
                      <a:gd name="T106" fmla="*/ 275 w 1777"/>
                      <a:gd name="T107" fmla="*/ 399 h 962"/>
                      <a:gd name="T108" fmla="*/ 331 w 1777"/>
                      <a:gd name="T109" fmla="*/ 456 h 962"/>
                      <a:gd name="T110" fmla="*/ 307 w 1777"/>
                      <a:gd name="T111" fmla="*/ 469 h 962"/>
                      <a:gd name="T112" fmla="*/ 262 w 1777"/>
                      <a:gd name="T113" fmla="*/ 432 h 962"/>
                      <a:gd name="T114" fmla="*/ 210 w 1777"/>
                      <a:gd name="T115" fmla="*/ 405 h 962"/>
                      <a:gd name="T116" fmla="*/ 141 w 1777"/>
                      <a:gd name="T117" fmla="*/ 439 h 962"/>
                      <a:gd name="T118" fmla="*/ 127 w 1777"/>
                      <a:gd name="T119" fmla="*/ 478 h 962"/>
                      <a:gd name="T120" fmla="*/ 80 w 1777"/>
                      <a:gd name="T121" fmla="*/ 507 h 962"/>
                      <a:gd name="T122" fmla="*/ 10 w 1777"/>
                      <a:gd name="T123" fmla="*/ 48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7" h="962">
                        <a:moveTo>
                          <a:pt x="0" y="432"/>
                        </a:moveTo>
                        <a:lnTo>
                          <a:pt x="16" y="418"/>
                        </a:lnTo>
                        <a:lnTo>
                          <a:pt x="26" y="408"/>
                        </a:lnTo>
                        <a:lnTo>
                          <a:pt x="47" y="408"/>
                        </a:lnTo>
                        <a:lnTo>
                          <a:pt x="70" y="411"/>
                        </a:lnTo>
                        <a:lnTo>
                          <a:pt x="86" y="405"/>
                        </a:lnTo>
                        <a:lnTo>
                          <a:pt x="104" y="403"/>
                        </a:lnTo>
                        <a:lnTo>
                          <a:pt x="106" y="385"/>
                        </a:lnTo>
                        <a:lnTo>
                          <a:pt x="115" y="373"/>
                        </a:lnTo>
                        <a:lnTo>
                          <a:pt x="91" y="360"/>
                        </a:lnTo>
                        <a:lnTo>
                          <a:pt x="88" y="349"/>
                        </a:lnTo>
                        <a:lnTo>
                          <a:pt x="89" y="334"/>
                        </a:lnTo>
                        <a:lnTo>
                          <a:pt x="107" y="334"/>
                        </a:lnTo>
                        <a:lnTo>
                          <a:pt x="119" y="333"/>
                        </a:lnTo>
                        <a:lnTo>
                          <a:pt x="120" y="334"/>
                        </a:lnTo>
                        <a:lnTo>
                          <a:pt x="133" y="325"/>
                        </a:lnTo>
                        <a:lnTo>
                          <a:pt x="146" y="321"/>
                        </a:lnTo>
                        <a:lnTo>
                          <a:pt x="151" y="321"/>
                        </a:lnTo>
                        <a:lnTo>
                          <a:pt x="159" y="312"/>
                        </a:lnTo>
                        <a:lnTo>
                          <a:pt x="169" y="309"/>
                        </a:lnTo>
                        <a:lnTo>
                          <a:pt x="179" y="292"/>
                        </a:lnTo>
                        <a:lnTo>
                          <a:pt x="185" y="297"/>
                        </a:lnTo>
                        <a:lnTo>
                          <a:pt x="198" y="286"/>
                        </a:lnTo>
                        <a:lnTo>
                          <a:pt x="200" y="286"/>
                        </a:lnTo>
                        <a:lnTo>
                          <a:pt x="216" y="274"/>
                        </a:lnTo>
                        <a:lnTo>
                          <a:pt x="226" y="273"/>
                        </a:lnTo>
                        <a:lnTo>
                          <a:pt x="239" y="273"/>
                        </a:lnTo>
                        <a:lnTo>
                          <a:pt x="247" y="273"/>
                        </a:lnTo>
                        <a:lnTo>
                          <a:pt x="240" y="258"/>
                        </a:lnTo>
                        <a:lnTo>
                          <a:pt x="237" y="246"/>
                        </a:lnTo>
                        <a:lnTo>
                          <a:pt x="234" y="220"/>
                        </a:lnTo>
                        <a:lnTo>
                          <a:pt x="253" y="219"/>
                        </a:lnTo>
                        <a:lnTo>
                          <a:pt x="263" y="214"/>
                        </a:lnTo>
                        <a:lnTo>
                          <a:pt x="258" y="225"/>
                        </a:lnTo>
                        <a:lnTo>
                          <a:pt x="266" y="232"/>
                        </a:lnTo>
                        <a:lnTo>
                          <a:pt x="275" y="241"/>
                        </a:lnTo>
                        <a:lnTo>
                          <a:pt x="279" y="247"/>
                        </a:lnTo>
                        <a:lnTo>
                          <a:pt x="302" y="246"/>
                        </a:lnTo>
                        <a:lnTo>
                          <a:pt x="322" y="223"/>
                        </a:lnTo>
                        <a:lnTo>
                          <a:pt x="336" y="213"/>
                        </a:lnTo>
                        <a:lnTo>
                          <a:pt x="344" y="205"/>
                        </a:lnTo>
                        <a:lnTo>
                          <a:pt x="354" y="196"/>
                        </a:lnTo>
                        <a:lnTo>
                          <a:pt x="364" y="184"/>
                        </a:lnTo>
                        <a:lnTo>
                          <a:pt x="372" y="189"/>
                        </a:lnTo>
                        <a:lnTo>
                          <a:pt x="372" y="181"/>
                        </a:lnTo>
                        <a:lnTo>
                          <a:pt x="377" y="177"/>
                        </a:lnTo>
                        <a:lnTo>
                          <a:pt x="392" y="180"/>
                        </a:lnTo>
                        <a:lnTo>
                          <a:pt x="416" y="199"/>
                        </a:lnTo>
                        <a:lnTo>
                          <a:pt x="411" y="145"/>
                        </a:lnTo>
                        <a:lnTo>
                          <a:pt x="390" y="169"/>
                        </a:lnTo>
                        <a:lnTo>
                          <a:pt x="374" y="168"/>
                        </a:lnTo>
                        <a:lnTo>
                          <a:pt x="369" y="153"/>
                        </a:lnTo>
                        <a:lnTo>
                          <a:pt x="369" y="145"/>
                        </a:lnTo>
                        <a:lnTo>
                          <a:pt x="364" y="141"/>
                        </a:lnTo>
                        <a:lnTo>
                          <a:pt x="377" y="129"/>
                        </a:lnTo>
                        <a:lnTo>
                          <a:pt x="385" y="120"/>
                        </a:lnTo>
                        <a:lnTo>
                          <a:pt x="393" y="117"/>
                        </a:lnTo>
                        <a:lnTo>
                          <a:pt x="400" y="115"/>
                        </a:lnTo>
                        <a:lnTo>
                          <a:pt x="405" y="108"/>
                        </a:lnTo>
                        <a:lnTo>
                          <a:pt x="411" y="106"/>
                        </a:lnTo>
                        <a:lnTo>
                          <a:pt x="419" y="106"/>
                        </a:lnTo>
                        <a:lnTo>
                          <a:pt x="405" y="93"/>
                        </a:lnTo>
                        <a:lnTo>
                          <a:pt x="390" y="96"/>
                        </a:lnTo>
                        <a:lnTo>
                          <a:pt x="380" y="96"/>
                        </a:lnTo>
                        <a:lnTo>
                          <a:pt x="372" y="91"/>
                        </a:lnTo>
                        <a:lnTo>
                          <a:pt x="372" y="100"/>
                        </a:lnTo>
                        <a:lnTo>
                          <a:pt x="364" y="109"/>
                        </a:lnTo>
                        <a:lnTo>
                          <a:pt x="353" y="124"/>
                        </a:lnTo>
                        <a:lnTo>
                          <a:pt x="341" y="130"/>
                        </a:lnTo>
                        <a:lnTo>
                          <a:pt x="333" y="130"/>
                        </a:lnTo>
                        <a:lnTo>
                          <a:pt x="330" y="141"/>
                        </a:lnTo>
                        <a:lnTo>
                          <a:pt x="330" y="145"/>
                        </a:lnTo>
                        <a:lnTo>
                          <a:pt x="323" y="150"/>
                        </a:lnTo>
                        <a:lnTo>
                          <a:pt x="331" y="168"/>
                        </a:lnTo>
                        <a:lnTo>
                          <a:pt x="336" y="177"/>
                        </a:lnTo>
                        <a:lnTo>
                          <a:pt x="327" y="190"/>
                        </a:lnTo>
                        <a:lnTo>
                          <a:pt x="315" y="199"/>
                        </a:lnTo>
                        <a:lnTo>
                          <a:pt x="312" y="213"/>
                        </a:lnTo>
                        <a:lnTo>
                          <a:pt x="305" y="223"/>
                        </a:lnTo>
                        <a:lnTo>
                          <a:pt x="299" y="223"/>
                        </a:lnTo>
                        <a:lnTo>
                          <a:pt x="289" y="225"/>
                        </a:lnTo>
                        <a:lnTo>
                          <a:pt x="279" y="229"/>
                        </a:lnTo>
                        <a:lnTo>
                          <a:pt x="276" y="228"/>
                        </a:lnTo>
                        <a:lnTo>
                          <a:pt x="276" y="220"/>
                        </a:lnTo>
                        <a:lnTo>
                          <a:pt x="275" y="208"/>
                        </a:lnTo>
                        <a:lnTo>
                          <a:pt x="266" y="208"/>
                        </a:lnTo>
                        <a:lnTo>
                          <a:pt x="262" y="201"/>
                        </a:lnTo>
                        <a:lnTo>
                          <a:pt x="263" y="190"/>
                        </a:lnTo>
                        <a:lnTo>
                          <a:pt x="265" y="184"/>
                        </a:lnTo>
                        <a:lnTo>
                          <a:pt x="263" y="181"/>
                        </a:lnTo>
                        <a:lnTo>
                          <a:pt x="257" y="184"/>
                        </a:lnTo>
                        <a:lnTo>
                          <a:pt x="253" y="184"/>
                        </a:lnTo>
                        <a:lnTo>
                          <a:pt x="249" y="183"/>
                        </a:lnTo>
                        <a:lnTo>
                          <a:pt x="245" y="181"/>
                        </a:lnTo>
                        <a:lnTo>
                          <a:pt x="237" y="187"/>
                        </a:lnTo>
                        <a:lnTo>
                          <a:pt x="229" y="195"/>
                        </a:lnTo>
                        <a:lnTo>
                          <a:pt x="221" y="202"/>
                        </a:lnTo>
                        <a:lnTo>
                          <a:pt x="203" y="201"/>
                        </a:lnTo>
                        <a:lnTo>
                          <a:pt x="192" y="199"/>
                        </a:lnTo>
                        <a:lnTo>
                          <a:pt x="184" y="192"/>
                        </a:lnTo>
                        <a:lnTo>
                          <a:pt x="184" y="187"/>
                        </a:lnTo>
                        <a:lnTo>
                          <a:pt x="188" y="181"/>
                        </a:lnTo>
                        <a:lnTo>
                          <a:pt x="195" y="177"/>
                        </a:lnTo>
                        <a:lnTo>
                          <a:pt x="200" y="171"/>
                        </a:lnTo>
                        <a:lnTo>
                          <a:pt x="188" y="174"/>
                        </a:lnTo>
                        <a:lnTo>
                          <a:pt x="184" y="166"/>
                        </a:lnTo>
                        <a:lnTo>
                          <a:pt x="184" y="162"/>
                        </a:lnTo>
                        <a:lnTo>
                          <a:pt x="200" y="160"/>
                        </a:lnTo>
                        <a:lnTo>
                          <a:pt x="214" y="159"/>
                        </a:lnTo>
                        <a:lnTo>
                          <a:pt x="205" y="154"/>
                        </a:lnTo>
                        <a:lnTo>
                          <a:pt x="190" y="156"/>
                        </a:lnTo>
                        <a:lnTo>
                          <a:pt x="190" y="147"/>
                        </a:lnTo>
                        <a:lnTo>
                          <a:pt x="197" y="141"/>
                        </a:lnTo>
                        <a:lnTo>
                          <a:pt x="211" y="135"/>
                        </a:lnTo>
                        <a:lnTo>
                          <a:pt x="216" y="129"/>
                        </a:lnTo>
                        <a:lnTo>
                          <a:pt x="221" y="126"/>
                        </a:lnTo>
                        <a:lnTo>
                          <a:pt x="232" y="124"/>
                        </a:lnTo>
                        <a:lnTo>
                          <a:pt x="242" y="126"/>
                        </a:lnTo>
                        <a:lnTo>
                          <a:pt x="247" y="129"/>
                        </a:lnTo>
                        <a:lnTo>
                          <a:pt x="255" y="124"/>
                        </a:lnTo>
                        <a:lnTo>
                          <a:pt x="247" y="123"/>
                        </a:lnTo>
                        <a:lnTo>
                          <a:pt x="247" y="111"/>
                        </a:lnTo>
                        <a:lnTo>
                          <a:pt x="268" y="97"/>
                        </a:lnTo>
                        <a:lnTo>
                          <a:pt x="279" y="88"/>
                        </a:lnTo>
                        <a:lnTo>
                          <a:pt x="286" y="87"/>
                        </a:lnTo>
                        <a:lnTo>
                          <a:pt x="284" y="82"/>
                        </a:lnTo>
                        <a:lnTo>
                          <a:pt x="294" y="73"/>
                        </a:lnTo>
                        <a:lnTo>
                          <a:pt x="305" y="60"/>
                        </a:lnTo>
                        <a:lnTo>
                          <a:pt x="318" y="54"/>
                        </a:lnTo>
                        <a:lnTo>
                          <a:pt x="309" y="48"/>
                        </a:lnTo>
                        <a:lnTo>
                          <a:pt x="335" y="34"/>
                        </a:lnTo>
                        <a:lnTo>
                          <a:pt x="346" y="36"/>
                        </a:lnTo>
                        <a:lnTo>
                          <a:pt x="344" y="28"/>
                        </a:lnTo>
                        <a:lnTo>
                          <a:pt x="367" y="27"/>
                        </a:lnTo>
                        <a:lnTo>
                          <a:pt x="409" y="3"/>
                        </a:lnTo>
                        <a:lnTo>
                          <a:pt x="416" y="0"/>
                        </a:lnTo>
                        <a:lnTo>
                          <a:pt x="408" y="18"/>
                        </a:lnTo>
                        <a:lnTo>
                          <a:pt x="418" y="9"/>
                        </a:lnTo>
                        <a:lnTo>
                          <a:pt x="429" y="6"/>
                        </a:lnTo>
                        <a:lnTo>
                          <a:pt x="427" y="13"/>
                        </a:lnTo>
                        <a:lnTo>
                          <a:pt x="460" y="4"/>
                        </a:lnTo>
                        <a:lnTo>
                          <a:pt x="474" y="12"/>
                        </a:lnTo>
                        <a:lnTo>
                          <a:pt x="453" y="19"/>
                        </a:lnTo>
                        <a:lnTo>
                          <a:pt x="461" y="28"/>
                        </a:lnTo>
                        <a:lnTo>
                          <a:pt x="492" y="27"/>
                        </a:lnTo>
                        <a:lnTo>
                          <a:pt x="539" y="40"/>
                        </a:lnTo>
                        <a:lnTo>
                          <a:pt x="536" y="55"/>
                        </a:lnTo>
                        <a:lnTo>
                          <a:pt x="517" y="69"/>
                        </a:lnTo>
                        <a:lnTo>
                          <a:pt x="487" y="76"/>
                        </a:lnTo>
                        <a:lnTo>
                          <a:pt x="483" y="91"/>
                        </a:lnTo>
                        <a:lnTo>
                          <a:pt x="484" y="106"/>
                        </a:lnTo>
                        <a:lnTo>
                          <a:pt x="492" y="109"/>
                        </a:lnTo>
                        <a:lnTo>
                          <a:pt x="494" y="117"/>
                        </a:lnTo>
                        <a:lnTo>
                          <a:pt x="497" y="120"/>
                        </a:lnTo>
                        <a:lnTo>
                          <a:pt x="504" y="123"/>
                        </a:lnTo>
                        <a:lnTo>
                          <a:pt x="505" y="132"/>
                        </a:lnTo>
                        <a:lnTo>
                          <a:pt x="515" y="142"/>
                        </a:lnTo>
                        <a:lnTo>
                          <a:pt x="515" y="147"/>
                        </a:lnTo>
                        <a:lnTo>
                          <a:pt x="525" y="147"/>
                        </a:lnTo>
                        <a:lnTo>
                          <a:pt x="528" y="150"/>
                        </a:lnTo>
                        <a:lnTo>
                          <a:pt x="536" y="153"/>
                        </a:lnTo>
                        <a:lnTo>
                          <a:pt x="541" y="148"/>
                        </a:lnTo>
                        <a:lnTo>
                          <a:pt x="546" y="141"/>
                        </a:lnTo>
                        <a:lnTo>
                          <a:pt x="549" y="136"/>
                        </a:lnTo>
                        <a:lnTo>
                          <a:pt x="557" y="139"/>
                        </a:lnTo>
                        <a:lnTo>
                          <a:pt x="567" y="129"/>
                        </a:lnTo>
                        <a:lnTo>
                          <a:pt x="567" y="121"/>
                        </a:lnTo>
                        <a:lnTo>
                          <a:pt x="570" y="115"/>
                        </a:lnTo>
                        <a:lnTo>
                          <a:pt x="572" y="111"/>
                        </a:lnTo>
                        <a:lnTo>
                          <a:pt x="591" y="106"/>
                        </a:lnTo>
                        <a:lnTo>
                          <a:pt x="608" y="102"/>
                        </a:lnTo>
                        <a:lnTo>
                          <a:pt x="629" y="96"/>
                        </a:lnTo>
                        <a:lnTo>
                          <a:pt x="653" y="100"/>
                        </a:lnTo>
                        <a:lnTo>
                          <a:pt x="678" y="100"/>
                        </a:lnTo>
                        <a:lnTo>
                          <a:pt x="718" y="100"/>
                        </a:lnTo>
                        <a:lnTo>
                          <a:pt x="725" y="64"/>
                        </a:lnTo>
                        <a:lnTo>
                          <a:pt x="747" y="66"/>
                        </a:lnTo>
                        <a:lnTo>
                          <a:pt x="764" y="93"/>
                        </a:lnTo>
                        <a:lnTo>
                          <a:pt x="767" y="70"/>
                        </a:lnTo>
                        <a:lnTo>
                          <a:pt x="842" y="4"/>
                        </a:lnTo>
                        <a:lnTo>
                          <a:pt x="871" y="4"/>
                        </a:lnTo>
                        <a:lnTo>
                          <a:pt x="897" y="18"/>
                        </a:lnTo>
                        <a:lnTo>
                          <a:pt x="931" y="16"/>
                        </a:lnTo>
                        <a:lnTo>
                          <a:pt x="977" y="40"/>
                        </a:lnTo>
                        <a:lnTo>
                          <a:pt x="1029" y="54"/>
                        </a:lnTo>
                        <a:lnTo>
                          <a:pt x="1066" y="51"/>
                        </a:lnTo>
                        <a:lnTo>
                          <a:pt x="1115" y="66"/>
                        </a:lnTo>
                        <a:lnTo>
                          <a:pt x="1155" y="66"/>
                        </a:lnTo>
                        <a:lnTo>
                          <a:pt x="1175" y="55"/>
                        </a:lnTo>
                        <a:lnTo>
                          <a:pt x="1220" y="55"/>
                        </a:lnTo>
                        <a:lnTo>
                          <a:pt x="1245" y="67"/>
                        </a:lnTo>
                        <a:lnTo>
                          <a:pt x="1306" y="67"/>
                        </a:lnTo>
                        <a:lnTo>
                          <a:pt x="1358" y="87"/>
                        </a:lnTo>
                        <a:lnTo>
                          <a:pt x="1451" y="84"/>
                        </a:lnTo>
                        <a:lnTo>
                          <a:pt x="1602" y="93"/>
                        </a:lnTo>
                        <a:lnTo>
                          <a:pt x="1675" y="121"/>
                        </a:lnTo>
                        <a:lnTo>
                          <a:pt x="1737" y="139"/>
                        </a:lnTo>
                        <a:lnTo>
                          <a:pt x="1776" y="154"/>
                        </a:lnTo>
                        <a:lnTo>
                          <a:pt x="1765" y="159"/>
                        </a:lnTo>
                        <a:lnTo>
                          <a:pt x="1737" y="147"/>
                        </a:lnTo>
                        <a:lnTo>
                          <a:pt x="1674" y="142"/>
                        </a:lnTo>
                        <a:lnTo>
                          <a:pt x="1692" y="154"/>
                        </a:lnTo>
                        <a:lnTo>
                          <a:pt x="1719" y="160"/>
                        </a:lnTo>
                        <a:lnTo>
                          <a:pt x="1711" y="180"/>
                        </a:lnTo>
                        <a:lnTo>
                          <a:pt x="1682" y="192"/>
                        </a:lnTo>
                        <a:lnTo>
                          <a:pt x="1672" y="211"/>
                        </a:lnTo>
                        <a:lnTo>
                          <a:pt x="1711" y="229"/>
                        </a:lnTo>
                        <a:lnTo>
                          <a:pt x="1739" y="253"/>
                        </a:lnTo>
                        <a:lnTo>
                          <a:pt x="1753" y="288"/>
                        </a:lnTo>
                        <a:lnTo>
                          <a:pt x="1735" y="291"/>
                        </a:lnTo>
                        <a:lnTo>
                          <a:pt x="1696" y="280"/>
                        </a:lnTo>
                        <a:lnTo>
                          <a:pt x="1656" y="255"/>
                        </a:lnTo>
                        <a:lnTo>
                          <a:pt x="1640" y="241"/>
                        </a:lnTo>
                        <a:lnTo>
                          <a:pt x="1630" y="223"/>
                        </a:lnTo>
                        <a:lnTo>
                          <a:pt x="1620" y="196"/>
                        </a:lnTo>
                        <a:lnTo>
                          <a:pt x="1604" y="187"/>
                        </a:lnTo>
                        <a:lnTo>
                          <a:pt x="1589" y="186"/>
                        </a:lnTo>
                        <a:lnTo>
                          <a:pt x="1576" y="189"/>
                        </a:lnTo>
                        <a:lnTo>
                          <a:pt x="1591" y="210"/>
                        </a:lnTo>
                        <a:lnTo>
                          <a:pt x="1552" y="213"/>
                        </a:lnTo>
                        <a:lnTo>
                          <a:pt x="1534" y="202"/>
                        </a:lnTo>
                        <a:lnTo>
                          <a:pt x="1500" y="208"/>
                        </a:lnTo>
                        <a:lnTo>
                          <a:pt x="1474" y="225"/>
                        </a:lnTo>
                        <a:lnTo>
                          <a:pt x="1474" y="234"/>
                        </a:lnTo>
                        <a:lnTo>
                          <a:pt x="1484" y="249"/>
                        </a:lnTo>
                        <a:lnTo>
                          <a:pt x="1524" y="253"/>
                        </a:lnTo>
                        <a:lnTo>
                          <a:pt x="1557" y="271"/>
                        </a:lnTo>
                        <a:lnTo>
                          <a:pt x="1612" y="321"/>
                        </a:lnTo>
                        <a:lnTo>
                          <a:pt x="1635" y="354"/>
                        </a:lnTo>
                        <a:lnTo>
                          <a:pt x="1638" y="388"/>
                        </a:lnTo>
                        <a:lnTo>
                          <a:pt x="1633" y="417"/>
                        </a:lnTo>
                        <a:lnTo>
                          <a:pt x="1620" y="417"/>
                        </a:lnTo>
                        <a:lnTo>
                          <a:pt x="1605" y="406"/>
                        </a:lnTo>
                        <a:lnTo>
                          <a:pt x="1584" y="420"/>
                        </a:lnTo>
                        <a:lnTo>
                          <a:pt x="1563" y="432"/>
                        </a:lnTo>
                        <a:lnTo>
                          <a:pt x="1560" y="451"/>
                        </a:lnTo>
                        <a:lnTo>
                          <a:pt x="1583" y="475"/>
                        </a:lnTo>
                        <a:lnTo>
                          <a:pt x="1568" y="495"/>
                        </a:lnTo>
                        <a:lnTo>
                          <a:pt x="1563" y="528"/>
                        </a:lnTo>
                        <a:lnTo>
                          <a:pt x="1591" y="549"/>
                        </a:lnTo>
                        <a:lnTo>
                          <a:pt x="1622" y="555"/>
                        </a:lnTo>
                        <a:lnTo>
                          <a:pt x="1654" y="577"/>
                        </a:lnTo>
                        <a:lnTo>
                          <a:pt x="1682" y="607"/>
                        </a:lnTo>
                        <a:lnTo>
                          <a:pt x="1683" y="652"/>
                        </a:lnTo>
                        <a:lnTo>
                          <a:pt x="1674" y="673"/>
                        </a:lnTo>
                        <a:lnTo>
                          <a:pt x="1644" y="691"/>
                        </a:lnTo>
                        <a:lnTo>
                          <a:pt x="1609" y="700"/>
                        </a:lnTo>
                        <a:lnTo>
                          <a:pt x="1586" y="714"/>
                        </a:lnTo>
                        <a:lnTo>
                          <a:pt x="1573" y="706"/>
                        </a:lnTo>
                        <a:lnTo>
                          <a:pt x="1562" y="714"/>
                        </a:lnTo>
                        <a:lnTo>
                          <a:pt x="1558" y="747"/>
                        </a:lnTo>
                        <a:lnTo>
                          <a:pt x="1566" y="766"/>
                        </a:lnTo>
                        <a:lnTo>
                          <a:pt x="1602" y="789"/>
                        </a:lnTo>
                        <a:lnTo>
                          <a:pt x="1617" y="811"/>
                        </a:lnTo>
                        <a:lnTo>
                          <a:pt x="1628" y="823"/>
                        </a:lnTo>
                        <a:lnTo>
                          <a:pt x="1625" y="847"/>
                        </a:lnTo>
                        <a:lnTo>
                          <a:pt x="1602" y="867"/>
                        </a:lnTo>
                        <a:lnTo>
                          <a:pt x="1578" y="867"/>
                        </a:lnTo>
                        <a:lnTo>
                          <a:pt x="1539" y="838"/>
                        </a:lnTo>
                        <a:lnTo>
                          <a:pt x="1511" y="828"/>
                        </a:lnTo>
                        <a:lnTo>
                          <a:pt x="1500" y="822"/>
                        </a:lnTo>
                        <a:lnTo>
                          <a:pt x="1488" y="837"/>
                        </a:lnTo>
                        <a:lnTo>
                          <a:pt x="1492" y="858"/>
                        </a:lnTo>
                        <a:lnTo>
                          <a:pt x="1501" y="874"/>
                        </a:lnTo>
                        <a:lnTo>
                          <a:pt x="1508" y="900"/>
                        </a:lnTo>
                        <a:lnTo>
                          <a:pt x="1532" y="909"/>
                        </a:lnTo>
                        <a:lnTo>
                          <a:pt x="1524" y="922"/>
                        </a:lnTo>
                        <a:lnTo>
                          <a:pt x="1526" y="942"/>
                        </a:lnTo>
                        <a:lnTo>
                          <a:pt x="1534" y="961"/>
                        </a:lnTo>
                        <a:lnTo>
                          <a:pt x="1518" y="960"/>
                        </a:lnTo>
                        <a:lnTo>
                          <a:pt x="1500" y="937"/>
                        </a:lnTo>
                        <a:lnTo>
                          <a:pt x="1501" y="913"/>
                        </a:lnTo>
                        <a:lnTo>
                          <a:pt x="1495" y="906"/>
                        </a:lnTo>
                        <a:lnTo>
                          <a:pt x="1488" y="879"/>
                        </a:lnTo>
                        <a:lnTo>
                          <a:pt x="1480" y="871"/>
                        </a:lnTo>
                        <a:lnTo>
                          <a:pt x="1477" y="834"/>
                        </a:lnTo>
                        <a:lnTo>
                          <a:pt x="1466" y="811"/>
                        </a:lnTo>
                        <a:lnTo>
                          <a:pt x="1446" y="790"/>
                        </a:lnTo>
                        <a:lnTo>
                          <a:pt x="1410" y="778"/>
                        </a:lnTo>
                        <a:lnTo>
                          <a:pt x="1386" y="759"/>
                        </a:lnTo>
                        <a:lnTo>
                          <a:pt x="1376" y="744"/>
                        </a:lnTo>
                        <a:lnTo>
                          <a:pt x="1358" y="727"/>
                        </a:lnTo>
                        <a:lnTo>
                          <a:pt x="1331" y="690"/>
                        </a:lnTo>
                        <a:lnTo>
                          <a:pt x="1306" y="693"/>
                        </a:lnTo>
                        <a:lnTo>
                          <a:pt x="1274" y="711"/>
                        </a:lnTo>
                        <a:lnTo>
                          <a:pt x="1259" y="726"/>
                        </a:lnTo>
                        <a:lnTo>
                          <a:pt x="1230" y="754"/>
                        </a:lnTo>
                        <a:lnTo>
                          <a:pt x="1209" y="784"/>
                        </a:lnTo>
                        <a:lnTo>
                          <a:pt x="1201" y="795"/>
                        </a:lnTo>
                        <a:lnTo>
                          <a:pt x="1209" y="829"/>
                        </a:lnTo>
                        <a:lnTo>
                          <a:pt x="1207" y="864"/>
                        </a:lnTo>
                        <a:lnTo>
                          <a:pt x="1181" y="888"/>
                        </a:lnTo>
                        <a:lnTo>
                          <a:pt x="1167" y="889"/>
                        </a:lnTo>
                        <a:lnTo>
                          <a:pt x="1136" y="840"/>
                        </a:lnTo>
                        <a:lnTo>
                          <a:pt x="1111" y="805"/>
                        </a:lnTo>
                        <a:lnTo>
                          <a:pt x="1063" y="739"/>
                        </a:lnTo>
                        <a:lnTo>
                          <a:pt x="1061" y="714"/>
                        </a:lnTo>
                        <a:lnTo>
                          <a:pt x="1050" y="702"/>
                        </a:lnTo>
                        <a:lnTo>
                          <a:pt x="1042" y="718"/>
                        </a:lnTo>
                        <a:lnTo>
                          <a:pt x="999" y="681"/>
                        </a:lnTo>
                        <a:lnTo>
                          <a:pt x="942" y="652"/>
                        </a:lnTo>
                        <a:lnTo>
                          <a:pt x="907" y="658"/>
                        </a:lnTo>
                        <a:lnTo>
                          <a:pt x="855" y="655"/>
                        </a:lnTo>
                        <a:lnTo>
                          <a:pt x="830" y="634"/>
                        </a:lnTo>
                        <a:lnTo>
                          <a:pt x="803" y="637"/>
                        </a:lnTo>
                        <a:lnTo>
                          <a:pt x="764" y="628"/>
                        </a:lnTo>
                        <a:lnTo>
                          <a:pt x="682" y="558"/>
                        </a:lnTo>
                        <a:lnTo>
                          <a:pt x="687" y="586"/>
                        </a:lnTo>
                        <a:lnTo>
                          <a:pt x="712" y="627"/>
                        </a:lnTo>
                        <a:lnTo>
                          <a:pt x="739" y="655"/>
                        </a:lnTo>
                        <a:lnTo>
                          <a:pt x="769" y="670"/>
                        </a:lnTo>
                        <a:lnTo>
                          <a:pt x="801" y="658"/>
                        </a:lnTo>
                        <a:lnTo>
                          <a:pt x="827" y="658"/>
                        </a:lnTo>
                        <a:lnTo>
                          <a:pt x="861" y="684"/>
                        </a:lnTo>
                        <a:lnTo>
                          <a:pt x="881" y="703"/>
                        </a:lnTo>
                        <a:lnTo>
                          <a:pt x="877" y="715"/>
                        </a:lnTo>
                        <a:lnTo>
                          <a:pt x="819" y="771"/>
                        </a:lnTo>
                        <a:lnTo>
                          <a:pt x="780" y="792"/>
                        </a:lnTo>
                        <a:lnTo>
                          <a:pt x="699" y="819"/>
                        </a:lnTo>
                        <a:lnTo>
                          <a:pt x="674" y="828"/>
                        </a:lnTo>
                        <a:lnTo>
                          <a:pt x="660" y="819"/>
                        </a:lnTo>
                        <a:lnTo>
                          <a:pt x="655" y="808"/>
                        </a:lnTo>
                        <a:lnTo>
                          <a:pt x="653" y="792"/>
                        </a:lnTo>
                        <a:lnTo>
                          <a:pt x="647" y="775"/>
                        </a:lnTo>
                        <a:lnTo>
                          <a:pt x="635" y="762"/>
                        </a:lnTo>
                        <a:lnTo>
                          <a:pt x="626" y="750"/>
                        </a:lnTo>
                        <a:lnTo>
                          <a:pt x="611" y="733"/>
                        </a:lnTo>
                        <a:lnTo>
                          <a:pt x="603" y="723"/>
                        </a:lnTo>
                        <a:lnTo>
                          <a:pt x="596" y="709"/>
                        </a:lnTo>
                        <a:lnTo>
                          <a:pt x="585" y="697"/>
                        </a:lnTo>
                        <a:lnTo>
                          <a:pt x="567" y="667"/>
                        </a:lnTo>
                        <a:lnTo>
                          <a:pt x="557" y="655"/>
                        </a:lnTo>
                        <a:lnTo>
                          <a:pt x="544" y="639"/>
                        </a:lnTo>
                        <a:lnTo>
                          <a:pt x="523" y="616"/>
                        </a:lnTo>
                        <a:lnTo>
                          <a:pt x="512" y="603"/>
                        </a:lnTo>
                        <a:lnTo>
                          <a:pt x="502" y="594"/>
                        </a:lnTo>
                        <a:lnTo>
                          <a:pt x="491" y="574"/>
                        </a:lnTo>
                        <a:lnTo>
                          <a:pt x="525" y="556"/>
                        </a:lnTo>
                        <a:lnTo>
                          <a:pt x="539" y="517"/>
                        </a:lnTo>
                        <a:lnTo>
                          <a:pt x="507" y="507"/>
                        </a:lnTo>
                        <a:lnTo>
                          <a:pt x="463" y="513"/>
                        </a:lnTo>
                        <a:lnTo>
                          <a:pt x="453" y="508"/>
                        </a:lnTo>
                        <a:lnTo>
                          <a:pt x="448" y="508"/>
                        </a:lnTo>
                        <a:lnTo>
                          <a:pt x="442" y="508"/>
                        </a:lnTo>
                        <a:lnTo>
                          <a:pt x="437" y="508"/>
                        </a:lnTo>
                        <a:lnTo>
                          <a:pt x="435" y="501"/>
                        </a:lnTo>
                        <a:lnTo>
                          <a:pt x="432" y="495"/>
                        </a:lnTo>
                        <a:lnTo>
                          <a:pt x="432" y="483"/>
                        </a:lnTo>
                        <a:lnTo>
                          <a:pt x="424" y="477"/>
                        </a:lnTo>
                        <a:lnTo>
                          <a:pt x="422" y="469"/>
                        </a:lnTo>
                        <a:lnTo>
                          <a:pt x="418" y="468"/>
                        </a:lnTo>
                        <a:lnTo>
                          <a:pt x="413" y="462"/>
                        </a:lnTo>
                        <a:lnTo>
                          <a:pt x="411" y="456"/>
                        </a:lnTo>
                        <a:lnTo>
                          <a:pt x="408" y="450"/>
                        </a:lnTo>
                        <a:lnTo>
                          <a:pt x="405" y="447"/>
                        </a:lnTo>
                        <a:lnTo>
                          <a:pt x="395" y="447"/>
                        </a:lnTo>
                        <a:lnTo>
                          <a:pt x="388" y="447"/>
                        </a:lnTo>
                        <a:lnTo>
                          <a:pt x="385" y="447"/>
                        </a:lnTo>
                        <a:lnTo>
                          <a:pt x="383" y="454"/>
                        </a:lnTo>
                        <a:lnTo>
                          <a:pt x="383" y="462"/>
                        </a:lnTo>
                        <a:lnTo>
                          <a:pt x="383" y="471"/>
                        </a:lnTo>
                        <a:lnTo>
                          <a:pt x="383" y="480"/>
                        </a:lnTo>
                        <a:lnTo>
                          <a:pt x="383" y="486"/>
                        </a:lnTo>
                        <a:lnTo>
                          <a:pt x="375" y="489"/>
                        </a:lnTo>
                        <a:lnTo>
                          <a:pt x="369" y="495"/>
                        </a:lnTo>
                        <a:lnTo>
                          <a:pt x="359" y="486"/>
                        </a:lnTo>
                        <a:lnTo>
                          <a:pt x="353" y="474"/>
                        </a:lnTo>
                        <a:lnTo>
                          <a:pt x="354" y="460"/>
                        </a:lnTo>
                        <a:lnTo>
                          <a:pt x="344" y="442"/>
                        </a:lnTo>
                        <a:lnTo>
                          <a:pt x="340" y="430"/>
                        </a:lnTo>
                        <a:lnTo>
                          <a:pt x="328" y="423"/>
                        </a:lnTo>
                        <a:lnTo>
                          <a:pt x="315" y="415"/>
                        </a:lnTo>
                        <a:lnTo>
                          <a:pt x="309" y="405"/>
                        </a:lnTo>
                        <a:lnTo>
                          <a:pt x="304" y="397"/>
                        </a:lnTo>
                        <a:lnTo>
                          <a:pt x="292" y="396"/>
                        </a:lnTo>
                        <a:lnTo>
                          <a:pt x="289" y="391"/>
                        </a:lnTo>
                        <a:lnTo>
                          <a:pt x="281" y="391"/>
                        </a:lnTo>
                        <a:lnTo>
                          <a:pt x="275" y="399"/>
                        </a:lnTo>
                        <a:lnTo>
                          <a:pt x="268" y="405"/>
                        </a:lnTo>
                        <a:lnTo>
                          <a:pt x="283" y="412"/>
                        </a:lnTo>
                        <a:lnTo>
                          <a:pt x="291" y="423"/>
                        </a:lnTo>
                        <a:lnTo>
                          <a:pt x="305" y="436"/>
                        </a:lnTo>
                        <a:lnTo>
                          <a:pt x="312" y="442"/>
                        </a:lnTo>
                        <a:lnTo>
                          <a:pt x="323" y="447"/>
                        </a:lnTo>
                        <a:lnTo>
                          <a:pt x="331" y="456"/>
                        </a:lnTo>
                        <a:lnTo>
                          <a:pt x="322" y="466"/>
                        </a:lnTo>
                        <a:lnTo>
                          <a:pt x="320" y="462"/>
                        </a:lnTo>
                        <a:lnTo>
                          <a:pt x="320" y="456"/>
                        </a:lnTo>
                        <a:lnTo>
                          <a:pt x="315" y="469"/>
                        </a:lnTo>
                        <a:lnTo>
                          <a:pt x="314" y="481"/>
                        </a:lnTo>
                        <a:lnTo>
                          <a:pt x="304" y="484"/>
                        </a:lnTo>
                        <a:lnTo>
                          <a:pt x="307" y="469"/>
                        </a:lnTo>
                        <a:lnTo>
                          <a:pt x="305" y="462"/>
                        </a:lnTo>
                        <a:lnTo>
                          <a:pt x="294" y="457"/>
                        </a:lnTo>
                        <a:lnTo>
                          <a:pt x="289" y="454"/>
                        </a:lnTo>
                        <a:lnTo>
                          <a:pt x="284" y="448"/>
                        </a:lnTo>
                        <a:lnTo>
                          <a:pt x="275" y="445"/>
                        </a:lnTo>
                        <a:lnTo>
                          <a:pt x="268" y="441"/>
                        </a:lnTo>
                        <a:lnTo>
                          <a:pt x="262" y="432"/>
                        </a:lnTo>
                        <a:lnTo>
                          <a:pt x="253" y="427"/>
                        </a:lnTo>
                        <a:lnTo>
                          <a:pt x="249" y="418"/>
                        </a:lnTo>
                        <a:lnTo>
                          <a:pt x="247" y="411"/>
                        </a:lnTo>
                        <a:lnTo>
                          <a:pt x="240" y="408"/>
                        </a:lnTo>
                        <a:lnTo>
                          <a:pt x="234" y="403"/>
                        </a:lnTo>
                        <a:lnTo>
                          <a:pt x="221" y="403"/>
                        </a:lnTo>
                        <a:lnTo>
                          <a:pt x="210" y="405"/>
                        </a:lnTo>
                        <a:lnTo>
                          <a:pt x="197" y="403"/>
                        </a:lnTo>
                        <a:lnTo>
                          <a:pt x="174" y="405"/>
                        </a:lnTo>
                        <a:lnTo>
                          <a:pt x="158" y="406"/>
                        </a:lnTo>
                        <a:lnTo>
                          <a:pt x="153" y="409"/>
                        </a:lnTo>
                        <a:lnTo>
                          <a:pt x="151" y="418"/>
                        </a:lnTo>
                        <a:lnTo>
                          <a:pt x="151" y="429"/>
                        </a:lnTo>
                        <a:lnTo>
                          <a:pt x="141" y="439"/>
                        </a:lnTo>
                        <a:lnTo>
                          <a:pt x="135" y="444"/>
                        </a:lnTo>
                        <a:lnTo>
                          <a:pt x="132" y="447"/>
                        </a:lnTo>
                        <a:lnTo>
                          <a:pt x="127" y="454"/>
                        </a:lnTo>
                        <a:lnTo>
                          <a:pt x="123" y="460"/>
                        </a:lnTo>
                        <a:lnTo>
                          <a:pt x="128" y="465"/>
                        </a:lnTo>
                        <a:lnTo>
                          <a:pt x="128" y="474"/>
                        </a:lnTo>
                        <a:lnTo>
                          <a:pt x="127" y="478"/>
                        </a:lnTo>
                        <a:lnTo>
                          <a:pt x="123" y="484"/>
                        </a:lnTo>
                        <a:lnTo>
                          <a:pt x="115" y="495"/>
                        </a:lnTo>
                        <a:lnTo>
                          <a:pt x="110" y="490"/>
                        </a:lnTo>
                        <a:lnTo>
                          <a:pt x="106" y="493"/>
                        </a:lnTo>
                        <a:lnTo>
                          <a:pt x="99" y="498"/>
                        </a:lnTo>
                        <a:lnTo>
                          <a:pt x="89" y="499"/>
                        </a:lnTo>
                        <a:lnTo>
                          <a:pt x="80" y="507"/>
                        </a:lnTo>
                        <a:lnTo>
                          <a:pt x="70" y="508"/>
                        </a:lnTo>
                        <a:lnTo>
                          <a:pt x="60" y="508"/>
                        </a:lnTo>
                        <a:lnTo>
                          <a:pt x="50" y="508"/>
                        </a:lnTo>
                        <a:lnTo>
                          <a:pt x="29" y="513"/>
                        </a:lnTo>
                        <a:lnTo>
                          <a:pt x="19" y="513"/>
                        </a:lnTo>
                        <a:lnTo>
                          <a:pt x="15" y="502"/>
                        </a:lnTo>
                        <a:lnTo>
                          <a:pt x="10" y="489"/>
                        </a:lnTo>
                        <a:lnTo>
                          <a:pt x="6" y="477"/>
                        </a:lnTo>
                        <a:lnTo>
                          <a:pt x="5" y="465"/>
                        </a:lnTo>
                        <a:lnTo>
                          <a:pt x="5" y="450"/>
                        </a:lnTo>
                        <a:lnTo>
                          <a:pt x="0" y="43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38983" name="Group 39">
                <a:extLst>
                  <a:ext uri="{FF2B5EF4-FFF2-40B4-BE49-F238E27FC236}">
                    <a16:creationId xmlns:a16="http://schemas.microsoft.com/office/drawing/2014/main" id="{C69C2847-4C2E-455F-9B12-268FF6BE3B7C}"/>
                  </a:ext>
                </a:extLst>
              </p:cNvPr>
              <p:cNvGrpSpPr>
                <a:grpSpLocks/>
              </p:cNvGrpSpPr>
              <p:nvPr/>
            </p:nvGrpSpPr>
            <p:grpSpPr bwMode="auto">
              <a:xfrm>
                <a:off x="689" y="1216"/>
                <a:ext cx="1932" cy="2122"/>
                <a:chOff x="689" y="1216"/>
                <a:chExt cx="1932" cy="2122"/>
              </a:xfrm>
            </p:grpSpPr>
            <p:sp>
              <p:nvSpPr>
                <p:cNvPr id="338984" name="Freeform 40">
                  <a:extLst>
                    <a:ext uri="{FF2B5EF4-FFF2-40B4-BE49-F238E27FC236}">
                      <a16:creationId xmlns:a16="http://schemas.microsoft.com/office/drawing/2014/main" id="{560A2634-B6CF-4120-9832-2B3198F90EA5}"/>
                    </a:ext>
                  </a:extLst>
                </p:cNvPr>
                <p:cNvSpPr>
                  <a:spLocks/>
                </p:cNvSpPr>
                <p:nvPr/>
              </p:nvSpPr>
              <p:spPr bwMode="auto">
                <a:xfrm>
                  <a:off x="689" y="3186"/>
                  <a:ext cx="485" cy="142"/>
                </a:xfrm>
                <a:custGeom>
                  <a:avLst/>
                  <a:gdLst>
                    <a:gd name="T0" fmla="*/ 101 w 485"/>
                    <a:gd name="T1" fmla="*/ 53 h 142"/>
                    <a:gd name="T2" fmla="*/ 125 w 485"/>
                    <a:gd name="T3" fmla="*/ 54 h 142"/>
                    <a:gd name="T4" fmla="*/ 158 w 485"/>
                    <a:gd name="T5" fmla="*/ 45 h 142"/>
                    <a:gd name="T6" fmla="*/ 177 w 485"/>
                    <a:gd name="T7" fmla="*/ 42 h 142"/>
                    <a:gd name="T8" fmla="*/ 197 w 485"/>
                    <a:gd name="T9" fmla="*/ 44 h 142"/>
                    <a:gd name="T10" fmla="*/ 236 w 485"/>
                    <a:gd name="T11" fmla="*/ 27 h 142"/>
                    <a:gd name="T12" fmla="*/ 270 w 485"/>
                    <a:gd name="T13" fmla="*/ 23 h 142"/>
                    <a:gd name="T14" fmla="*/ 309 w 485"/>
                    <a:gd name="T15" fmla="*/ 24 h 142"/>
                    <a:gd name="T16" fmla="*/ 351 w 485"/>
                    <a:gd name="T17" fmla="*/ 24 h 142"/>
                    <a:gd name="T18" fmla="*/ 387 w 485"/>
                    <a:gd name="T19" fmla="*/ 33 h 142"/>
                    <a:gd name="T20" fmla="*/ 424 w 485"/>
                    <a:gd name="T21" fmla="*/ 17 h 142"/>
                    <a:gd name="T22" fmla="*/ 456 w 485"/>
                    <a:gd name="T23" fmla="*/ 2 h 142"/>
                    <a:gd name="T24" fmla="*/ 474 w 485"/>
                    <a:gd name="T25" fmla="*/ 11 h 142"/>
                    <a:gd name="T26" fmla="*/ 455 w 485"/>
                    <a:gd name="T27" fmla="*/ 26 h 142"/>
                    <a:gd name="T28" fmla="*/ 432 w 485"/>
                    <a:gd name="T29" fmla="*/ 44 h 142"/>
                    <a:gd name="T30" fmla="*/ 409 w 485"/>
                    <a:gd name="T31" fmla="*/ 56 h 142"/>
                    <a:gd name="T32" fmla="*/ 391 w 485"/>
                    <a:gd name="T33" fmla="*/ 66 h 142"/>
                    <a:gd name="T34" fmla="*/ 369 w 485"/>
                    <a:gd name="T35" fmla="*/ 72 h 142"/>
                    <a:gd name="T36" fmla="*/ 339 w 485"/>
                    <a:gd name="T37" fmla="*/ 87 h 142"/>
                    <a:gd name="T38" fmla="*/ 309 w 485"/>
                    <a:gd name="T39" fmla="*/ 98 h 142"/>
                    <a:gd name="T40" fmla="*/ 278 w 485"/>
                    <a:gd name="T41" fmla="*/ 108 h 142"/>
                    <a:gd name="T42" fmla="*/ 245 w 485"/>
                    <a:gd name="T43" fmla="*/ 119 h 142"/>
                    <a:gd name="T44" fmla="*/ 216 w 485"/>
                    <a:gd name="T45" fmla="*/ 125 h 142"/>
                    <a:gd name="T46" fmla="*/ 182 w 485"/>
                    <a:gd name="T47" fmla="*/ 132 h 142"/>
                    <a:gd name="T48" fmla="*/ 149 w 485"/>
                    <a:gd name="T49" fmla="*/ 138 h 142"/>
                    <a:gd name="T50" fmla="*/ 112 w 485"/>
                    <a:gd name="T51" fmla="*/ 141 h 142"/>
                    <a:gd name="T52" fmla="*/ 76 w 485"/>
                    <a:gd name="T53" fmla="*/ 141 h 142"/>
                    <a:gd name="T54" fmla="*/ 45 w 485"/>
                    <a:gd name="T55" fmla="*/ 128 h 142"/>
                    <a:gd name="T56" fmla="*/ 15 w 485"/>
                    <a:gd name="T57" fmla="*/ 108 h 142"/>
                    <a:gd name="T58" fmla="*/ 42 w 485"/>
                    <a:gd name="T59" fmla="*/ 95 h 142"/>
                    <a:gd name="T60" fmla="*/ 52 w 485"/>
                    <a:gd name="T61" fmla="*/ 92 h 142"/>
                    <a:gd name="T62" fmla="*/ 78 w 485"/>
                    <a:gd name="T63" fmla="*/ 95 h 142"/>
                    <a:gd name="T64" fmla="*/ 93 w 485"/>
                    <a:gd name="T65" fmla="*/ 102 h 142"/>
                    <a:gd name="T66" fmla="*/ 109 w 485"/>
                    <a:gd name="T67" fmla="*/ 102 h 142"/>
                    <a:gd name="T68" fmla="*/ 115 w 485"/>
                    <a:gd name="T6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5" h="142">
                      <a:moveTo>
                        <a:pt x="102" y="68"/>
                      </a:moveTo>
                      <a:lnTo>
                        <a:pt x="101" y="53"/>
                      </a:lnTo>
                      <a:lnTo>
                        <a:pt x="110" y="50"/>
                      </a:lnTo>
                      <a:lnTo>
                        <a:pt x="125" y="54"/>
                      </a:lnTo>
                      <a:lnTo>
                        <a:pt x="143" y="59"/>
                      </a:lnTo>
                      <a:lnTo>
                        <a:pt x="158" y="45"/>
                      </a:lnTo>
                      <a:lnTo>
                        <a:pt x="156" y="36"/>
                      </a:lnTo>
                      <a:lnTo>
                        <a:pt x="177" y="42"/>
                      </a:lnTo>
                      <a:lnTo>
                        <a:pt x="187" y="42"/>
                      </a:lnTo>
                      <a:lnTo>
                        <a:pt x="197" y="44"/>
                      </a:lnTo>
                      <a:lnTo>
                        <a:pt x="214" y="32"/>
                      </a:lnTo>
                      <a:lnTo>
                        <a:pt x="236" y="27"/>
                      </a:lnTo>
                      <a:lnTo>
                        <a:pt x="257" y="27"/>
                      </a:lnTo>
                      <a:lnTo>
                        <a:pt x="270" y="23"/>
                      </a:lnTo>
                      <a:lnTo>
                        <a:pt x="291" y="24"/>
                      </a:lnTo>
                      <a:lnTo>
                        <a:pt x="309" y="24"/>
                      </a:lnTo>
                      <a:lnTo>
                        <a:pt x="325" y="23"/>
                      </a:lnTo>
                      <a:lnTo>
                        <a:pt x="351" y="24"/>
                      </a:lnTo>
                      <a:lnTo>
                        <a:pt x="362" y="23"/>
                      </a:lnTo>
                      <a:lnTo>
                        <a:pt x="387" y="33"/>
                      </a:lnTo>
                      <a:lnTo>
                        <a:pt x="409" y="30"/>
                      </a:lnTo>
                      <a:lnTo>
                        <a:pt x="424" y="17"/>
                      </a:lnTo>
                      <a:lnTo>
                        <a:pt x="437" y="14"/>
                      </a:lnTo>
                      <a:lnTo>
                        <a:pt x="456" y="2"/>
                      </a:lnTo>
                      <a:lnTo>
                        <a:pt x="484" y="0"/>
                      </a:lnTo>
                      <a:lnTo>
                        <a:pt x="474" y="11"/>
                      </a:lnTo>
                      <a:lnTo>
                        <a:pt x="465" y="17"/>
                      </a:lnTo>
                      <a:lnTo>
                        <a:pt x="455" y="26"/>
                      </a:lnTo>
                      <a:lnTo>
                        <a:pt x="440" y="35"/>
                      </a:lnTo>
                      <a:lnTo>
                        <a:pt x="432" y="44"/>
                      </a:lnTo>
                      <a:lnTo>
                        <a:pt x="419" y="50"/>
                      </a:lnTo>
                      <a:lnTo>
                        <a:pt x="409" y="56"/>
                      </a:lnTo>
                      <a:lnTo>
                        <a:pt x="400" y="60"/>
                      </a:lnTo>
                      <a:lnTo>
                        <a:pt x="391" y="66"/>
                      </a:lnTo>
                      <a:lnTo>
                        <a:pt x="378" y="68"/>
                      </a:lnTo>
                      <a:lnTo>
                        <a:pt x="369" y="72"/>
                      </a:lnTo>
                      <a:lnTo>
                        <a:pt x="359" y="78"/>
                      </a:lnTo>
                      <a:lnTo>
                        <a:pt x="339" y="87"/>
                      </a:lnTo>
                      <a:lnTo>
                        <a:pt x="325" y="90"/>
                      </a:lnTo>
                      <a:lnTo>
                        <a:pt x="309" y="98"/>
                      </a:lnTo>
                      <a:lnTo>
                        <a:pt x="292" y="102"/>
                      </a:lnTo>
                      <a:lnTo>
                        <a:pt x="278" y="108"/>
                      </a:lnTo>
                      <a:lnTo>
                        <a:pt x="261" y="113"/>
                      </a:lnTo>
                      <a:lnTo>
                        <a:pt x="245" y="119"/>
                      </a:lnTo>
                      <a:lnTo>
                        <a:pt x="231" y="122"/>
                      </a:lnTo>
                      <a:lnTo>
                        <a:pt x="216" y="125"/>
                      </a:lnTo>
                      <a:lnTo>
                        <a:pt x="201" y="129"/>
                      </a:lnTo>
                      <a:lnTo>
                        <a:pt x="182" y="132"/>
                      </a:lnTo>
                      <a:lnTo>
                        <a:pt x="166" y="134"/>
                      </a:lnTo>
                      <a:lnTo>
                        <a:pt x="149" y="138"/>
                      </a:lnTo>
                      <a:lnTo>
                        <a:pt x="130" y="141"/>
                      </a:lnTo>
                      <a:lnTo>
                        <a:pt x="112" y="141"/>
                      </a:lnTo>
                      <a:lnTo>
                        <a:pt x="94" y="140"/>
                      </a:lnTo>
                      <a:lnTo>
                        <a:pt x="76" y="141"/>
                      </a:lnTo>
                      <a:lnTo>
                        <a:pt x="60" y="134"/>
                      </a:lnTo>
                      <a:lnTo>
                        <a:pt x="45" y="128"/>
                      </a:lnTo>
                      <a:lnTo>
                        <a:pt x="31" y="120"/>
                      </a:lnTo>
                      <a:lnTo>
                        <a:pt x="15" y="108"/>
                      </a:lnTo>
                      <a:lnTo>
                        <a:pt x="0" y="99"/>
                      </a:lnTo>
                      <a:lnTo>
                        <a:pt x="42" y="95"/>
                      </a:lnTo>
                      <a:lnTo>
                        <a:pt x="49" y="95"/>
                      </a:lnTo>
                      <a:lnTo>
                        <a:pt x="52" y="92"/>
                      </a:lnTo>
                      <a:lnTo>
                        <a:pt x="65" y="90"/>
                      </a:lnTo>
                      <a:lnTo>
                        <a:pt x="78" y="95"/>
                      </a:lnTo>
                      <a:lnTo>
                        <a:pt x="88" y="102"/>
                      </a:lnTo>
                      <a:lnTo>
                        <a:pt x="93" y="102"/>
                      </a:lnTo>
                      <a:lnTo>
                        <a:pt x="99" y="107"/>
                      </a:lnTo>
                      <a:lnTo>
                        <a:pt x="109" y="102"/>
                      </a:lnTo>
                      <a:lnTo>
                        <a:pt x="112" y="90"/>
                      </a:lnTo>
                      <a:lnTo>
                        <a:pt x="115" y="80"/>
                      </a:lnTo>
                      <a:lnTo>
                        <a:pt x="102" y="6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85" name="Freeform 41">
                  <a:extLst>
                    <a:ext uri="{FF2B5EF4-FFF2-40B4-BE49-F238E27FC236}">
                      <a16:creationId xmlns:a16="http://schemas.microsoft.com/office/drawing/2014/main" id="{B1FFFE0B-E470-4F8C-9A42-28E24931BE3E}"/>
                    </a:ext>
                  </a:extLst>
                </p:cNvPr>
                <p:cNvSpPr>
                  <a:spLocks/>
                </p:cNvSpPr>
                <p:nvPr/>
              </p:nvSpPr>
              <p:spPr bwMode="auto">
                <a:xfrm>
                  <a:off x="2025" y="3090"/>
                  <a:ext cx="497" cy="248"/>
                </a:xfrm>
                <a:custGeom>
                  <a:avLst/>
                  <a:gdLst>
                    <a:gd name="T0" fmla="*/ 242 w 497"/>
                    <a:gd name="T1" fmla="*/ 33 h 248"/>
                    <a:gd name="T2" fmla="*/ 226 w 497"/>
                    <a:gd name="T3" fmla="*/ 48 h 248"/>
                    <a:gd name="T4" fmla="*/ 211 w 497"/>
                    <a:gd name="T5" fmla="*/ 54 h 248"/>
                    <a:gd name="T6" fmla="*/ 228 w 497"/>
                    <a:gd name="T7" fmla="*/ 73 h 248"/>
                    <a:gd name="T8" fmla="*/ 250 w 497"/>
                    <a:gd name="T9" fmla="*/ 109 h 248"/>
                    <a:gd name="T10" fmla="*/ 247 w 497"/>
                    <a:gd name="T11" fmla="*/ 141 h 248"/>
                    <a:gd name="T12" fmla="*/ 208 w 497"/>
                    <a:gd name="T13" fmla="*/ 174 h 248"/>
                    <a:gd name="T14" fmla="*/ 174 w 497"/>
                    <a:gd name="T15" fmla="*/ 175 h 248"/>
                    <a:gd name="T16" fmla="*/ 151 w 497"/>
                    <a:gd name="T17" fmla="*/ 174 h 248"/>
                    <a:gd name="T18" fmla="*/ 158 w 497"/>
                    <a:gd name="T19" fmla="*/ 187 h 248"/>
                    <a:gd name="T20" fmla="*/ 174 w 497"/>
                    <a:gd name="T21" fmla="*/ 195 h 248"/>
                    <a:gd name="T22" fmla="*/ 237 w 497"/>
                    <a:gd name="T23" fmla="*/ 201 h 248"/>
                    <a:gd name="T24" fmla="*/ 314 w 497"/>
                    <a:gd name="T25" fmla="*/ 201 h 248"/>
                    <a:gd name="T26" fmla="*/ 364 w 497"/>
                    <a:gd name="T27" fmla="*/ 184 h 248"/>
                    <a:gd name="T28" fmla="*/ 390 w 497"/>
                    <a:gd name="T29" fmla="*/ 169 h 248"/>
                    <a:gd name="T30" fmla="*/ 411 w 497"/>
                    <a:gd name="T31" fmla="*/ 159 h 248"/>
                    <a:gd name="T32" fmla="*/ 447 w 497"/>
                    <a:gd name="T33" fmla="*/ 145 h 248"/>
                    <a:gd name="T34" fmla="*/ 491 w 497"/>
                    <a:gd name="T35" fmla="*/ 141 h 248"/>
                    <a:gd name="T36" fmla="*/ 472 w 497"/>
                    <a:gd name="T37" fmla="*/ 166 h 248"/>
                    <a:gd name="T38" fmla="*/ 446 w 497"/>
                    <a:gd name="T39" fmla="*/ 187 h 248"/>
                    <a:gd name="T40" fmla="*/ 420 w 497"/>
                    <a:gd name="T41" fmla="*/ 205 h 248"/>
                    <a:gd name="T42" fmla="*/ 379 w 497"/>
                    <a:gd name="T43" fmla="*/ 228 h 248"/>
                    <a:gd name="T44" fmla="*/ 340 w 497"/>
                    <a:gd name="T45" fmla="*/ 240 h 248"/>
                    <a:gd name="T46" fmla="*/ 278 w 497"/>
                    <a:gd name="T47" fmla="*/ 247 h 248"/>
                    <a:gd name="T48" fmla="*/ 215 w 497"/>
                    <a:gd name="T49" fmla="*/ 246 h 248"/>
                    <a:gd name="T50" fmla="*/ 164 w 497"/>
                    <a:gd name="T51" fmla="*/ 238 h 248"/>
                    <a:gd name="T52" fmla="*/ 127 w 497"/>
                    <a:gd name="T53" fmla="*/ 222 h 248"/>
                    <a:gd name="T54" fmla="*/ 94 w 497"/>
                    <a:gd name="T55" fmla="*/ 210 h 248"/>
                    <a:gd name="T56" fmla="*/ 72 w 497"/>
                    <a:gd name="T57" fmla="*/ 201 h 248"/>
                    <a:gd name="T58" fmla="*/ 44 w 497"/>
                    <a:gd name="T59" fmla="*/ 186 h 248"/>
                    <a:gd name="T60" fmla="*/ 26 w 497"/>
                    <a:gd name="T61" fmla="*/ 171 h 248"/>
                    <a:gd name="T62" fmla="*/ 8 w 497"/>
                    <a:gd name="T63" fmla="*/ 157 h 248"/>
                    <a:gd name="T64" fmla="*/ 16 w 497"/>
                    <a:gd name="T65" fmla="*/ 138 h 248"/>
                    <a:gd name="T66" fmla="*/ 33 w 497"/>
                    <a:gd name="T67" fmla="*/ 136 h 248"/>
                    <a:gd name="T68" fmla="*/ 55 w 497"/>
                    <a:gd name="T69" fmla="*/ 130 h 248"/>
                    <a:gd name="T70" fmla="*/ 78 w 497"/>
                    <a:gd name="T71" fmla="*/ 129 h 248"/>
                    <a:gd name="T72" fmla="*/ 106 w 497"/>
                    <a:gd name="T73" fmla="*/ 129 h 248"/>
                    <a:gd name="T74" fmla="*/ 124 w 497"/>
                    <a:gd name="T75" fmla="*/ 130 h 248"/>
                    <a:gd name="T76" fmla="*/ 138 w 497"/>
                    <a:gd name="T77" fmla="*/ 132 h 248"/>
                    <a:gd name="T78" fmla="*/ 164 w 497"/>
                    <a:gd name="T79" fmla="*/ 127 h 248"/>
                    <a:gd name="T80" fmla="*/ 190 w 497"/>
                    <a:gd name="T81" fmla="*/ 127 h 248"/>
                    <a:gd name="T82" fmla="*/ 189 w 497"/>
                    <a:gd name="T83" fmla="*/ 117 h 248"/>
                    <a:gd name="T84" fmla="*/ 184 w 497"/>
                    <a:gd name="T85" fmla="*/ 105 h 248"/>
                    <a:gd name="T86" fmla="*/ 189 w 497"/>
                    <a:gd name="T87" fmla="*/ 91 h 248"/>
                    <a:gd name="T88" fmla="*/ 203 w 497"/>
                    <a:gd name="T89" fmla="*/ 73 h 248"/>
                    <a:gd name="T90" fmla="*/ 194 w 497"/>
                    <a:gd name="T91" fmla="*/ 64 h 248"/>
                    <a:gd name="T92" fmla="*/ 195 w 497"/>
                    <a:gd name="T93" fmla="*/ 49 h 248"/>
                    <a:gd name="T94" fmla="*/ 207 w 497"/>
                    <a:gd name="T95" fmla="*/ 30 h 248"/>
                    <a:gd name="T96" fmla="*/ 218 w 497"/>
                    <a:gd name="T97" fmla="*/ 21 h 248"/>
                    <a:gd name="T98" fmla="*/ 233 w 497"/>
                    <a:gd name="T99" fmla="*/ 7 h 248"/>
                    <a:gd name="T100" fmla="*/ 249 w 497"/>
                    <a:gd name="T101" fmla="*/ 1 h 248"/>
                    <a:gd name="T102" fmla="*/ 265 w 497"/>
                    <a:gd name="T103" fmla="*/ 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248">
                      <a:moveTo>
                        <a:pt x="272" y="19"/>
                      </a:moveTo>
                      <a:lnTo>
                        <a:pt x="242" y="33"/>
                      </a:lnTo>
                      <a:lnTo>
                        <a:pt x="237" y="42"/>
                      </a:lnTo>
                      <a:lnTo>
                        <a:pt x="226" y="48"/>
                      </a:lnTo>
                      <a:lnTo>
                        <a:pt x="221" y="49"/>
                      </a:lnTo>
                      <a:lnTo>
                        <a:pt x="211" y="54"/>
                      </a:lnTo>
                      <a:lnTo>
                        <a:pt x="223" y="67"/>
                      </a:lnTo>
                      <a:lnTo>
                        <a:pt x="228" y="73"/>
                      </a:lnTo>
                      <a:lnTo>
                        <a:pt x="228" y="82"/>
                      </a:lnTo>
                      <a:lnTo>
                        <a:pt x="250" y="109"/>
                      </a:lnTo>
                      <a:lnTo>
                        <a:pt x="250" y="126"/>
                      </a:lnTo>
                      <a:lnTo>
                        <a:pt x="247" y="141"/>
                      </a:lnTo>
                      <a:lnTo>
                        <a:pt x="218" y="165"/>
                      </a:lnTo>
                      <a:lnTo>
                        <a:pt x="208" y="174"/>
                      </a:lnTo>
                      <a:lnTo>
                        <a:pt x="195" y="178"/>
                      </a:lnTo>
                      <a:lnTo>
                        <a:pt x="174" y="175"/>
                      </a:lnTo>
                      <a:lnTo>
                        <a:pt x="169" y="171"/>
                      </a:lnTo>
                      <a:lnTo>
                        <a:pt x="151" y="174"/>
                      </a:lnTo>
                      <a:lnTo>
                        <a:pt x="158" y="178"/>
                      </a:lnTo>
                      <a:lnTo>
                        <a:pt x="158" y="187"/>
                      </a:lnTo>
                      <a:lnTo>
                        <a:pt x="168" y="196"/>
                      </a:lnTo>
                      <a:lnTo>
                        <a:pt x="174" y="195"/>
                      </a:lnTo>
                      <a:lnTo>
                        <a:pt x="195" y="201"/>
                      </a:lnTo>
                      <a:lnTo>
                        <a:pt x="237" y="201"/>
                      </a:lnTo>
                      <a:lnTo>
                        <a:pt x="244" y="205"/>
                      </a:lnTo>
                      <a:lnTo>
                        <a:pt x="314" y="201"/>
                      </a:lnTo>
                      <a:lnTo>
                        <a:pt x="346" y="190"/>
                      </a:lnTo>
                      <a:lnTo>
                        <a:pt x="364" y="184"/>
                      </a:lnTo>
                      <a:lnTo>
                        <a:pt x="384" y="175"/>
                      </a:lnTo>
                      <a:lnTo>
                        <a:pt x="390" y="169"/>
                      </a:lnTo>
                      <a:lnTo>
                        <a:pt x="397" y="165"/>
                      </a:lnTo>
                      <a:lnTo>
                        <a:pt x="411" y="159"/>
                      </a:lnTo>
                      <a:lnTo>
                        <a:pt x="426" y="150"/>
                      </a:lnTo>
                      <a:lnTo>
                        <a:pt x="447" y="145"/>
                      </a:lnTo>
                      <a:lnTo>
                        <a:pt x="496" y="121"/>
                      </a:lnTo>
                      <a:lnTo>
                        <a:pt x="491" y="141"/>
                      </a:lnTo>
                      <a:lnTo>
                        <a:pt x="481" y="154"/>
                      </a:lnTo>
                      <a:lnTo>
                        <a:pt x="472" y="166"/>
                      </a:lnTo>
                      <a:lnTo>
                        <a:pt x="462" y="177"/>
                      </a:lnTo>
                      <a:lnTo>
                        <a:pt x="446" y="187"/>
                      </a:lnTo>
                      <a:lnTo>
                        <a:pt x="433" y="196"/>
                      </a:lnTo>
                      <a:lnTo>
                        <a:pt x="420" y="205"/>
                      </a:lnTo>
                      <a:lnTo>
                        <a:pt x="402" y="216"/>
                      </a:lnTo>
                      <a:lnTo>
                        <a:pt x="379" y="228"/>
                      </a:lnTo>
                      <a:lnTo>
                        <a:pt x="359" y="235"/>
                      </a:lnTo>
                      <a:lnTo>
                        <a:pt x="340" y="240"/>
                      </a:lnTo>
                      <a:lnTo>
                        <a:pt x="311" y="244"/>
                      </a:lnTo>
                      <a:lnTo>
                        <a:pt x="278" y="247"/>
                      </a:lnTo>
                      <a:lnTo>
                        <a:pt x="249" y="247"/>
                      </a:lnTo>
                      <a:lnTo>
                        <a:pt x="215" y="246"/>
                      </a:lnTo>
                      <a:lnTo>
                        <a:pt x="194" y="243"/>
                      </a:lnTo>
                      <a:lnTo>
                        <a:pt x="164" y="238"/>
                      </a:lnTo>
                      <a:lnTo>
                        <a:pt x="146" y="232"/>
                      </a:lnTo>
                      <a:lnTo>
                        <a:pt x="127" y="222"/>
                      </a:lnTo>
                      <a:lnTo>
                        <a:pt x="107" y="216"/>
                      </a:lnTo>
                      <a:lnTo>
                        <a:pt x="94" y="210"/>
                      </a:lnTo>
                      <a:lnTo>
                        <a:pt x="81" y="204"/>
                      </a:lnTo>
                      <a:lnTo>
                        <a:pt x="72" y="201"/>
                      </a:lnTo>
                      <a:lnTo>
                        <a:pt x="55" y="193"/>
                      </a:lnTo>
                      <a:lnTo>
                        <a:pt x="44" y="186"/>
                      </a:lnTo>
                      <a:lnTo>
                        <a:pt x="34" y="180"/>
                      </a:lnTo>
                      <a:lnTo>
                        <a:pt x="26" y="171"/>
                      </a:lnTo>
                      <a:lnTo>
                        <a:pt x="16" y="163"/>
                      </a:lnTo>
                      <a:lnTo>
                        <a:pt x="8" y="157"/>
                      </a:lnTo>
                      <a:lnTo>
                        <a:pt x="0" y="151"/>
                      </a:lnTo>
                      <a:lnTo>
                        <a:pt x="16" y="138"/>
                      </a:lnTo>
                      <a:lnTo>
                        <a:pt x="26" y="136"/>
                      </a:lnTo>
                      <a:lnTo>
                        <a:pt x="33" y="136"/>
                      </a:lnTo>
                      <a:lnTo>
                        <a:pt x="42" y="135"/>
                      </a:lnTo>
                      <a:lnTo>
                        <a:pt x="55" y="130"/>
                      </a:lnTo>
                      <a:lnTo>
                        <a:pt x="65" y="132"/>
                      </a:lnTo>
                      <a:lnTo>
                        <a:pt x="78" y="129"/>
                      </a:lnTo>
                      <a:lnTo>
                        <a:pt x="94" y="127"/>
                      </a:lnTo>
                      <a:lnTo>
                        <a:pt x="106" y="129"/>
                      </a:lnTo>
                      <a:lnTo>
                        <a:pt x="115" y="130"/>
                      </a:lnTo>
                      <a:lnTo>
                        <a:pt x="124" y="130"/>
                      </a:lnTo>
                      <a:lnTo>
                        <a:pt x="128" y="132"/>
                      </a:lnTo>
                      <a:lnTo>
                        <a:pt x="138" y="132"/>
                      </a:lnTo>
                      <a:lnTo>
                        <a:pt x="143" y="130"/>
                      </a:lnTo>
                      <a:lnTo>
                        <a:pt x="164" y="127"/>
                      </a:lnTo>
                      <a:lnTo>
                        <a:pt x="181" y="126"/>
                      </a:lnTo>
                      <a:lnTo>
                        <a:pt x="190" y="127"/>
                      </a:lnTo>
                      <a:lnTo>
                        <a:pt x="192" y="123"/>
                      </a:lnTo>
                      <a:lnTo>
                        <a:pt x="189" y="117"/>
                      </a:lnTo>
                      <a:lnTo>
                        <a:pt x="185" y="109"/>
                      </a:lnTo>
                      <a:lnTo>
                        <a:pt x="184" y="105"/>
                      </a:lnTo>
                      <a:lnTo>
                        <a:pt x="181" y="99"/>
                      </a:lnTo>
                      <a:lnTo>
                        <a:pt x="189" y="91"/>
                      </a:lnTo>
                      <a:lnTo>
                        <a:pt x="195" y="84"/>
                      </a:lnTo>
                      <a:lnTo>
                        <a:pt x="203" y="73"/>
                      </a:lnTo>
                      <a:lnTo>
                        <a:pt x="195" y="69"/>
                      </a:lnTo>
                      <a:lnTo>
                        <a:pt x="194" y="64"/>
                      </a:lnTo>
                      <a:lnTo>
                        <a:pt x="189" y="60"/>
                      </a:lnTo>
                      <a:lnTo>
                        <a:pt x="195" y="49"/>
                      </a:lnTo>
                      <a:lnTo>
                        <a:pt x="202" y="40"/>
                      </a:lnTo>
                      <a:lnTo>
                        <a:pt x="207" y="30"/>
                      </a:lnTo>
                      <a:lnTo>
                        <a:pt x="213" y="22"/>
                      </a:lnTo>
                      <a:lnTo>
                        <a:pt x="218" y="21"/>
                      </a:lnTo>
                      <a:lnTo>
                        <a:pt x="226" y="10"/>
                      </a:lnTo>
                      <a:lnTo>
                        <a:pt x="233" y="7"/>
                      </a:lnTo>
                      <a:lnTo>
                        <a:pt x="237" y="7"/>
                      </a:lnTo>
                      <a:lnTo>
                        <a:pt x="249" y="1"/>
                      </a:lnTo>
                      <a:lnTo>
                        <a:pt x="255" y="0"/>
                      </a:lnTo>
                      <a:lnTo>
                        <a:pt x="265" y="1"/>
                      </a:lnTo>
                      <a:lnTo>
                        <a:pt x="272" y="1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86" name="Freeform 42">
                  <a:extLst>
                    <a:ext uri="{FF2B5EF4-FFF2-40B4-BE49-F238E27FC236}">
                      <a16:creationId xmlns:a16="http://schemas.microsoft.com/office/drawing/2014/main" id="{C7A10119-8B0E-42E6-AAF3-25FCB48B8907}"/>
                    </a:ext>
                  </a:extLst>
                </p:cNvPr>
                <p:cNvSpPr>
                  <a:spLocks/>
                </p:cNvSpPr>
                <p:nvPr/>
              </p:nvSpPr>
              <p:spPr bwMode="auto">
                <a:xfrm>
                  <a:off x="1063" y="1296"/>
                  <a:ext cx="1056" cy="835"/>
                </a:xfrm>
                <a:custGeom>
                  <a:avLst/>
                  <a:gdLst>
                    <a:gd name="T0" fmla="*/ 85 w 1056"/>
                    <a:gd name="T1" fmla="*/ 156 h 835"/>
                    <a:gd name="T2" fmla="*/ 68 w 1056"/>
                    <a:gd name="T3" fmla="*/ 110 h 835"/>
                    <a:gd name="T4" fmla="*/ 151 w 1056"/>
                    <a:gd name="T5" fmla="*/ 71 h 835"/>
                    <a:gd name="T6" fmla="*/ 189 w 1056"/>
                    <a:gd name="T7" fmla="*/ 41 h 835"/>
                    <a:gd name="T8" fmla="*/ 254 w 1056"/>
                    <a:gd name="T9" fmla="*/ 35 h 835"/>
                    <a:gd name="T10" fmla="*/ 455 w 1056"/>
                    <a:gd name="T11" fmla="*/ 36 h 835"/>
                    <a:gd name="T12" fmla="*/ 558 w 1056"/>
                    <a:gd name="T13" fmla="*/ 51 h 835"/>
                    <a:gd name="T14" fmla="*/ 519 w 1056"/>
                    <a:gd name="T15" fmla="*/ 50 h 835"/>
                    <a:gd name="T16" fmla="*/ 493 w 1056"/>
                    <a:gd name="T17" fmla="*/ 2 h 835"/>
                    <a:gd name="T18" fmla="*/ 543 w 1056"/>
                    <a:gd name="T19" fmla="*/ 0 h 835"/>
                    <a:gd name="T20" fmla="*/ 582 w 1056"/>
                    <a:gd name="T21" fmla="*/ 21 h 835"/>
                    <a:gd name="T22" fmla="*/ 642 w 1056"/>
                    <a:gd name="T23" fmla="*/ 56 h 835"/>
                    <a:gd name="T24" fmla="*/ 631 w 1056"/>
                    <a:gd name="T25" fmla="*/ 18 h 835"/>
                    <a:gd name="T26" fmla="*/ 740 w 1056"/>
                    <a:gd name="T27" fmla="*/ 54 h 835"/>
                    <a:gd name="T28" fmla="*/ 741 w 1056"/>
                    <a:gd name="T29" fmla="*/ 69 h 835"/>
                    <a:gd name="T30" fmla="*/ 709 w 1056"/>
                    <a:gd name="T31" fmla="*/ 107 h 835"/>
                    <a:gd name="T32" fmla="*/ 681 w 1056"/>
                    <a:gd name="T33" fmla="*/ 168 h 835"/>
                    <a:gd name="T34" fmla="*/ 782 w 1056"/>
                    <a:gd name="T35" fmla="*/ 203 h 835"/>
                    <a:gd name="T36" fmla="*/ 785 w 1056"/>
                    <a:gd name="T37" fmla="*/ 257 h 835"/>
                    <a:gd name="T38" fmla="*/ 800 w 1056"/>
                    <a:gd name="T39" fmla="*/ 215 h 835"/>
                    <a:gd name="T40" fmla="*/ 800 w 1056"/>
                    <a:gd name="T41" fmla="*/ 137 h 835"/>
                    <a:gd name="T42" fmla="*/ 873 w 1056"/>
                    <a:gd name="T43" fmla="*/ 158 h 835"/>
                    <a:gd name="T44" fmla="*/ 918 w 1056"/>
                    <a:gd name="T45" fmla="*/ 135 h 835"/>
                    <a:gd name="T46" fmla="*/ 1000 w 1056"/>
                    <a:gd name="T47" fmla="*/ 192 h 835"/>
                    <a:gd name="T48" fmla="*/ 1055 w 1056"/>
                    <a:gd name="T49" fmla="*/ 242 h 835"/>
                    <a:gd name="T50" fmla="*/ 1011 w 1056"/>
                    <a:gd name="T51" fmla="*/ 261 h 835"/>
                    <a:gd name="T52" fmla="*/ 935 w 1056"/>
                    <a:gd name="T53" fmla="*/ 278 h 835"/>
                    <a:gd name="T54" fmla="*/ 988 w 1056"/>
                    <a:gd name="T55" fmla="*/ 288 h 835"/>
                    <a:gd name="T56" fmla="*/ 1011 w 1056"/>
                    <a:gd name="T57" fmla="*/ 333 h 835"/>
                    <a:gd name="T58" fmla="*/ 990 w 1056"/>
                    <a:gd name="T59" fmla="*/ 336 h 835"/>
                    <a:gd name="T60" fmla="*/ 959 w 1056"/>
                    <a:gd name="T61" fmla="*/ 354 h 835"/>
                    <a:gd name="T62" fmla="*/ 910 w 1056"/>
                    <a:gd name="T63" fmla="*/ 393 h 835"/>
                    <a:gd name="T64" fmla="*/ 905 w 1056"/>
                    <a:gd name="T65" fmla="*/ 452 h 835"/>
                    <a:gd name="T66" fmla="*/ 853 w 1056"/>
                    <a:gd name="T67" fmla="*/ 540 h 835"/>
                    <a:gd name="T68" fmla="*/ 868 w 1056"/>
                    <a:gd name="T69" fmla="*/ 615 h 835"/>
                    <a:gd name="T70" fmla="*/ 839 w 1056"/>
                    <a:gd name="T71" fmla="*/ 564 h 835"/>
                    <a:gd name="T72" fmla="*/ 788 w 1056"/>
                    <a:gd name="T73" fmla="*/ 542 h 835"/>
                    <a:gd name="T74" fmla="*/ 745 w 1056"/>
                    <a:gd name="T75" fmla="*/ 557 h 835"/>
                    <a:gd name="T76" fmla="*/ 673 w 1056"/>
                    <a:gd name="T77" fmla="*/ 564 h 835"/>
                    <a:gd name="T78" fmla="*/ 636 w 1056"/>
                    <a:gd name="T79" fmla="*/ 620 h 835"/>
                    <a:gd name="T80" fmla="*/ 719 w 1056"/>
                    <a:gd name="T81" fmla="*/ 695 h 835"/>
                    <a:gd name="T82" fmla="*/ 732 w 1056"/>
                    <a:gd name="T83" fmla="*/ 653 h 835"/>
                    <a:gd name="T84" fmla="*/ 779 w 1056"/>
                    <a:gd name="T85" fmla="*/ 683 h 835"/>
                    <a:gd name="T86" fmla="*/ 805 w 1056"/>
                    <a:gd name="T87" fmla="*/ 725 h 835"/>
                    <a:gd name="T88" fmla="*/ 826 w 1056"/>
                    <a:gd name="T89" fmla="*/ 762 h 835"/>
                    <a:gd name="T90" fmla="*/ 875 w 1056"/>
                    <a:gd name="T91" fmla="*/ 819 h 835"/>
                    <a:gd name="T92" fmla="*/ 948 w 1056"/>
                    <a:gd name="T93" fmla="*/ 818 h 835"/>
                    <a:gd name="T94" fmla="*/ 904 w 1056"/>
                    <a:gd name="T95" fmla="*/ 825 h 835"/>
                    <a:gd name="T96" fmla="*/ 818 w 1056"/>
                    <a:gd name="T97" fmla="*/ 816 h 835"/>
                    <a:gd name="T98" fmla="*/ 758 w 1056"/>
                    <a:gd name="T99" fmla="*/ 765 h 835"/>
                    <a:gd name="T100" fmla="*/ 714 w 1056"/>
                    <a:gd name="T101" fmla="*/ 746 h 835"/>
                    <a:gd name="T102" fmla="*/ 644 w 1056"/>
                    <a:gd name="T103" fmla="*/ 722 h 835"/>
                    <a:gd name="T104" fmla="*/ 520 w 1056"/>
                    <a:gd name="T105" fmla="*/ 641 h 835"/>
                    <a:gd name="T106" fmla="*/ 419 w 1056"/>
                    <a:gd name="T107" fmla="*/ 522 h 835"/>
                    <a:gd name="T108" fmla="*/ 454 w 1056"/>
                    <a:gd name="T109" fmla="*/ 629 h 835"/>
                    <a:gd name="T110" fmla="*/ 389 w 1056"/>
                    <a:gd name="T111" fmla="*/ 555 h 835"/>
                    <a:gd name="T112" fmla="*/ 328 w 1056"/>
                    <a:gd name="T113" fmla="*/ 411 h 835"/>
                    <a:gd name="T114" fmla="*/ 335 w 1056"/>
                    <a:gd name="T115" fmla="*/ 306 h 835"/>
                    <a:gd name="T116" fmla="*/ 314 w 1056"/>
                    <a:gd name="T117" fmla="*/ 225 h 835"/>
                    <a:gd name="T118" fmla="*/ 296 w 1056"/>
                    <a:gd name="T119" fmla="*/ 177 h 835"/>
                    <a:gd name="T120" fmla="*/ 255 w 1056"/>
                    <a:gd name="T121" fmla="*/ 149 h 835"/>
                    <a:gd name="T122" fmla="*/ 169 w 1056"/>
                    <a:gd name="T123" fmla="*/ 156 h 835"/>
                    <a:gd name="T124" fmla="*/ 104 w 1056"/>
                    <a:gd name="T125" fmla="*/ 1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6" h="835">
                      <a:moveTo>
                        <a:pt x="0" y="215"/>
                      </a:moveTo>
                      <a:lnTo>
                        <a:pt x="50" y="186"/>
                      </a:lnTo>
                      <a:lnTo>
                        <a:pt x="80" y="174"/>
                      </a:lnTo>
                      <a:lnTo>
                        <a:pt x="85" y="156"/>
                      </a:lnTo>
                      <a:lnTo>
                        <a:pt x="62" y="146"/>
                      </a:lnTo>
                      <a:lnTo>
                        <a:pt x="60" y="125"/>
                      </a:lnTo>
                      <a:lnTo>
                        <a:pt x="70" y="119"/>
                      </a:lnTo>
                      <a:lnTo>
                        <a:pt x="68" y="110"/>
                      </a:lnTo>
                      <a:lnTo>
                        <a:pt x="107" y="107"/>
                      </a:lnTo>
                      <a:lnTo>
                        <a:pt x="117" y="90"/>
                      </a:lnTo>
                      <a:lnTo>
                        <a:pt x="119" y="75"/>
                      </a:lnTo>
                      <a:lnTo>
                        <a:pt x="151" y="71"/>
                      </a:lnTo>
                      <a:lnTo>
                        <a:pt x="154" y="56"/>
                      </a:lnTo>
                      <a:lnTo>
                        <a:pt x="124" y="51"/>
                      </a:lnTo>
                      <a:lnTo>
                        <a:pt x="138" y="41"/>
                      </a:lnTo>
                      <a:lnTo>
                        <a:pt x="189" y="41"/>
                      </a:lnTo>
                      <a:lnTo>
                        <a:pt x="203" y="29"/>
                      </a:lnTo>
                      <a:lnTo>
                        <a:pt x="224" y="27"/>
                      </a:lnTo>
                      <a:lnTo>
                        <a:pt x="237" y="18"/>
                      </a:lnTo>
                      <a:lnTo>
                        <a:pt x="254" y="35"/>
                      </a:lnTo>
                      <a:lnTo>
                        <a:pt x="317" y="32"/>
                      </a:lnTo>
                      <a:lnTo>
                        <a:pt x="346" y="50"/>
                      </a:lnTo>
                      <a:lnTo>
                        <a:pt x="441" y="45"/>
                      </a:lnTo>
                      <a:lnTo>
                        <a:pt x="455" y="36"/>
                      </a:lnTo>
                      <a:lnTo>
                        <a:pt x="491" y="51"/>
                      </a:lnTo>
                      <a:lnTo>
                        <a:pt x="528" y="65"/>
                      </a:lnTo>
                      <a:lnTo>
                        <a:pt x="546" y="59"/>
                      </a:lnTo>
                      <a:lnTo>
                        <a:pt x="558" y="51"/>
                      </a:lnTo>
                      <a:lnTo>
                        <a:pt x="588" y="56"/>
                      </a:lnTo>
                      <a:lnTo>
                        <a:pt x="567" y="45"/>
                      </a:lnTo>
                      <a:lnTo>
                        <a:pt x="548" y="47"/>
                      </a:lnTo>
                      <a:lnTo>
                        <a:pt x="519" y="50"/>
                      </a:lnTo>
                      <a:lnTo>
                        <a:pt x="504" y="35"/>
                      </a:lnTo>
                      <a:lnTo>
                        <a:pt x="488" y="27"/>
                      </a:lnTo>
                      <a:lnTo>
                        <a:pt x="488" y="15"/>
                      </a:lnTo>
                      <a:lnTo>
                        <a:pt x="493" y="2"/>
                      </a:lnTo>
                      <a:lnTo>
                        <a:pt x="506" y="0"/>
                      </a:lnTo>
                      <a:lnTo>
                        <a:pt x="523" y="12"/>
                      </a:lnTo>
                      <a:lnTo>
                        <a:pt x="528" y="6"/>
                      </a:lnTo>
                      <a:lnTo>
                        <a:pt x="543" y="0"/>
                      </a:lnTo>
                      <a:lnTo>
                        <a:pt x="561" y="9"/>
                      </a:lnTo>
                      <a:lnTo>
                        <a:pt x="571" y="2"/>
                      </a:lnTo>
                      <a:lnTo>
                        <a:pt x="580" y="14"/>
                      </a:lnTo>
                      <a:lnTo>
                        <a:pt x="582" y="21"/>
                      </a:lnTo>
                      <a:lnTo>
                        <a:pt x="608" y="32"/>
                      </a:lnTo>
                      <a:lnTo>
                        <a:pt x="598" y="41"/>
                      </a:lnTo>
                      <a:lnTo>
                        <a:pt x="598" y="53"/>
                      </a:lnTo>
                      <a:lnTo>
                        <a:pt x="642" y="56"/>
                      </a:lnTo>
                      <a:lnTo>
                        <a:pt x="653" y="41"/>
                      </a:lnTo>
                      <a:lnTo>
                        <a:pt x="645" y="33"/>
                      </a:lnTo>
                      <a:lnTo>
                        <a:pt x="626" y="35"/>
                      </a:lnTo>
                      <a:lnTo>
                        <a:pt x="631" y="18"/>
                      </a:lnTo>
                      <a:lnTo>
                        <a:pt x="670" y="27"/>
                      </a:lnTo>
                      <a:lnTo>
                        <a:pt x="678" y="39"/>
                      </a:lnTo>
                      <a:lnTo>
                        <a:pt x="710" y="39"/>
                      </a:lnTo>
                      <a:lnTo>
                        <a:pt x="740" y="54"/>
                      </a:lnTo>
                      <a:lnTo>
                        <a:pt x="756" y="51"/>
                      </a:lnTo>
                      <a:lnTo>
                        <a:pt x="774" y="65"/>
                      </a:lnTo>
                      <a:lnTo>
                        <a:pt x="756" y="83"/>
                      </a:lnTo>
                      <a:lnTo>
                        <a:pt x="741" y="69"/>
                      </a:lnTo>
                      <a:lnTo>
                        <a:pt x="732" y="74"/>
                      </a:lnTo>
                      <a:lnTo>
                        <a:pt x="719" y="84"/>
                      </a:lnTo>
                      <a:lnTo>
                        <a:pt x="697" y="93"/>
                      </a:lnTo>
                      <a:lnTo>
                        <a:pt x="709" y="107"/>
                      </a:lnTo>
                      <a:lnTo>
                        <a:pt x="689" y="108"/>
                      </a:lnTo>
                      <a:lnTo>
                        <a:pt x="673" y="126"/>
                      </a:lnTo>
                      <a:lnTo>
                        <a:pt x="657" y="149"/>
                      </a:lnTo>
                      <a:lnTo>
                        <a:pt x="681" y="168"/>
                      </a:lnTo>
                      <a:lnTo>
                        <a:pt x="701" y="191"/>
                      </a:lnTo>
                      <a:lnTo>
                        <a:pt x="735" y="194"/>
                      </a:lnTo>
                      <a:lnTo>
                        <a:pt x="767" y="191"/>
                      </a:lnTo>
                      <a:lnTo>
                        <a:pt x="782" y="203"/>
                      </a:lnTo>
                      <a:lnTo>
                        <a:pt x="775" y="209"/>
                      </a:lnTo>
                      <a:lnTo>
                        <a:pt x="766" y="221"/>
                      </a:lnTo>
                      <a:lnTo>
                        <a:pt x="780" y="242"/>
                      </a:lnTo>
                      <a:lnTo>
                        <a:pt x="785" y="257"/>
                      </a:lnTo>
                      <a:lnTo>
                        <a:pt x="803" y="264"/>
                      </a:lnTo>
                      <a:lnTo>
                        <a:pt x="827" y="251"/>
                      </a:lnTo>
                      <a:lnTo>
                        <a:pt x="821" y="231"/>
                      </a:lnTo>
                      <a:lnTo>
                        <a:pt x="800" y="215"/>
                      </a:lnTo>
                      <a:lnTo>
                        <a:pt x="824" y="195"/>
                      </a:lnTo>
                      <a:lnTo>
                        <a:pt x="803" y="162"/>
                      </a:lnTo>
                      <a:lnTo>
                        <a:pt x="784" y="149"/>
                      </a:lnTo>
                      <a:lnTo>
                        <a:pt x="800" y="137"/>
                      </a:lnTo>
                      <a:lnTo>
                        <a:pt x="797" y="119"/>
                      </a:lnTo>
                      <a:lnTo>
                        <a:pt x="808" y="108"/>
                      </a:lnTo>
                      <a:lnTo>
                        <a:pt x="827" y="119"/>
                      </a:lnTo>
                      <a:lnTo>
                        <a:pt x="873" y="158"/>
                      </a:lnTo>
                      <a:lnTo>
                        <a:pt x="901" y="164"/>
                      </a:lnTo>
                      <a:lnTo>
                        <a:pt x="909" y="153"/>
                      </a:lnTo>
                      <a:lnTo>
                        <a:pt x="902" y="132"/>
                      </a:lnTo>
                      <a:lnTo>
                        <a:pt x="918" y="135"/>
                      </a:lnTo>
                      <a:lnTo>
                        <a:pt x="946" y="159"/>
                      </a:lnTo>
                      <a:lnTo>
                        <a:pt x="951" y="173"/>
                      </a:lnTo>
                      <a:lnTo>
                        <a:pt x="967" y="182"/>
                      </a:lnTo>
                      <a:lnTo>
                        <a:pt x="1000" y="192"/>
                      </a:lnTo>
                      <a:lnTo>
                        <a:pt x="1016" y="212"/>
                      </a:lnTo>
                      <a:lnTo>
                        <a:pt x="1040" y="225"/>
                      </a:lnTo>
                      <a:lnTo>
                        <a:pt x="1053" y="230"/>
                      </a:lnTo>
                      <a:lnTo>
                        <a:pt x="1055" y="242"/>
                      </a:lnTo>
                      <a:lnTo>
                        <a:pt x="1035" y="249"/>
                      </a:lnTo>
                      <a:lnTo>
                        <a:pt x="1024" y="240"/>
                      </a:lnTo>
                      <a:lnTo>
                        <a:pt x="1014" y="242"/>
                      </a:lnTo>
                      <a:lnTo>
                        <a:pt x="1011" y="261"/>
                      </a:lnTo>
                      <a:lnTo>
                        <a:pt x="995" y="266"/>
                      </a:lnTo>
                      <a:lnTo>
                        <a:pt x="977" y="255"/>
                      </a:lnTo>
                      <a:lnTo>
                        <a:pt x="940" y="255"/>
                      </a:lnTo>
                      <a:lnTo>
                        <a:pt x="935" y="278"/>
                      </a:lnTo>
                      <a:lnTo>
                        <a:pt x="944" y="291"/>
                      </a:lnTo>
                      <a:lnTo>
                        <a:pt x="959" y="284"/>
                      </a:lnTo>
                      <a:lnTo>
                        <a:pt x="974" y="281"/>
                      </a:lnTo>
                      <a:lnTo>
                        <a:pt x="988" y="288"/>
                      </a:lnTo>
                      <a:lnTo>
                        <a:pt x="969" y="305"/>
                      </a:lnTo>
                      <a:lnTo>
                        <a:pt x="988" y="320"/>
                      </a:lnTo>
                      <a:lnTo>
                        <a:pt x="1014" y="324"/>
                      </a:lnTo>
                      <a:lnTo>
                        <a:pt x="1011" y="333"/>
                      </a:lnTo>
                      <a:lnTo>
                        <a:pt x="1001" y="335"/>
                      </a:lnTo>
                      <a:lnTo>
                        <a:pt x="977" y="386"/>
                      </a:lnTo>
                      <a:lnTo>
                        <a:pt x="979" y="353"/>
                      </a:lnTo>
                      <a:lnTo>
                        <a:pt x="990" y="336"/>
                      </a:lnTo>
                      <a:lnTo>
                        <a:pt x="977" y="329"/>
                      </a:lnTo>
                      <a:lnTo>
                        <a:pt x="962" y="339"/>
                      </a:lnTo>
                      <a:lnTo>
                        <a:pt x="970" y="348"/>
                      </a:lnTo>
                      <a:lnTo>
                        <a:pt x="959" y="354"/>
                      </a:lnTo>
                      <a:lnTo>
                        <a:pt x="948" y="362"/>
                      </a:lnTo>
                      <a:lnTo>
                        <a:pt x="949" y="384"/>
                      </a:lnTo>
                      <a:lnTo>
                        <a:pt x="933" y="392"/>
                      </a:lnTo>
                      <a:lnTo>
                        <a:pt x="910" y="393"/>
                      </a:lnTo>
                      <a:lnTo>
                        <a:pt x="918" y="405"/>
                      </a:lnTo>
                      <a:lnTo>
                        <a:pt x="910" y="419"/>
                      </a:lnTo>
                      <a:lnTo>
                        <a:pt x="918" y="429"/>
                      </a:lnTo>
                      <a:lnTo>
                        <a:pt x="905" y="452"/>
                      </a:lnTo>
                      <a:lnTo>
                        <a:pt x="901" y="473"/>
                      </a:lnTo>
                      <a:lnTo>
                        <a:pt x="881" y="485"/>
                      </a:lnTo>
                      <a:lnTo>
                        <a:pt x="857" y="518"/>
                      </a:lnTo>
                      <a:lnTo>
                        <a:pt x="853" y="540"/>
                      </a:lnTo>
                      <a:lnTo>
                        <a:pt x="862" y="558"/>
                      </a:lnTo>
                      <a:lnTo>
                        <a:pt x="873" y="581"/>
                      </a:lnTo>
                      <a:lnTo>
                        <a:pt x="879" y="605"/>
                      </a:lnTo>
                      <a:lnTo>
                        <a:pt x="868" y="615"/>
                      </a:lnTo>
                      <a:lnTo>
                        <a:pt x="853" y="608"/>
                      </a:lnTo>
                      <a:lnTo>
                        <a:pt x="857" y="596"/>
                      </a:lnTo>
                      <a:lnTo>
                        <a:pt x="849" y="569"/>
                      </a:lnTo>
                      <a:lnTo>
                        <a:pt x="839" y="564"/>
                      </a:lnTo>
                      <a:lnTo>
                        <a:pt x="832" y="548"/>
                      </a:lnTo>
                      <a:lnTo>
                        <a:pt x="819" y="548"/>
                      </a:lnTo>
                      <a:lnTo>
                        <a:pt x="805" y="539"/>
                      </a:lnTo>
                      <a:lnTo>
                        <a:pt x="788" y="542"/>
                      </a:lnTo>
                      <a:lnTo>
                        <a:pt x="774" y="536"/>
                      </a:lnTo>
                      <a:lnTo>
                        <a:pt x="756" y="543"/>
                      </a:lnTo>
                      <a:lnTo>
                        <a:pt x="723" y="537"/>
                      </a:lnTo>
                      <a:lnTo>
                        <a:pt x="745" y="557"/>
                      </a:lnTo>
                      <a:lnTo>
                        <a:pt x="719" y="555"/>
                      </a:lnTo>
                      <a:lnTo>
                        <a:pt x="701" y="540"/>
                      </a:lnTo>
                      <a:lnTo>
                        <a:pt x="668" y="540"/>
                      </a:lnTo>
                      <a:lnTo>
                        <a:pt x="673" y="564"/>
                      </a:lnTo>
                      <a:lnTo>
                        <a:pt x="649" y="557"/>
                      </a:lnTo>
                      <a:lnTo>
                        <a:pt x="636" y="581"/>
                      </a:lnTo>
                      <a:lnTo>
                        <a:pt x="645" y="591"/>
                      </a:lnTo>
                      <a:lnTo>
                        <a:pt x="636" y="620"/>
                      </a:lnTo>
                      <a:lnTo>
                        <a:pt x="647" y="653"/>
                      </a:lnTo>
                      <a:lnTo>
                        <a:pt x="660" y="675"/>
                      </a:lnTo>
                      <a:lnTo>
                        <a:pt x="675" y="696"/>
                      </a:lnTo>
                      <a:lnTo>
                        <a:pt x="719" y="695"/>
                      </a:lnTo>
                      <a:lnTo>
                        <a:pt x="736" y="690"/>
                      </a:lnTo>
                      <a:lnTo>
                        <a:pt x="740" y="675"/>
                      </a:lnTo>
                      <a:lnTo>
                        <a:pt x="730" y="663"/>
                      </a:lnTo>
                      <a:lnTo>
                        <a:pt x="732" y="653"/>
                      </a:lnTo>
                      <a:lnTo>
                        <a:pt x="759" y="656"/>
                      </a:lnTo>
                      <a:lnTo>
                        <a:pt x="787" y="650"/>
                      </a:lnTo>
                      <a:lnTo>
                        <a:pt x="787" y="663"/>
                      </a:lnTo>
                      <a:lnTo>
                        <a:pt x="779" y="683"/>
                      </a:lnTo>
                      <a:lnTo>
                        <a:pt x="766" y="698"/>
                      </a:lnTo>
                      <a:lnTo>
                        <a:pt x="762" y="719"/>
                      </a:lnTo>
                      <a:lnTo>
                        <a:pt x="780" y="728"/>
                      </a:lnTo>
                      <a:lnTo>
                        <a:pt x="805" y="725"/>
                      </a:lnTo>
                      <a:lnTo>
                        <a:pt x="819" y="732"/>
                      </a:lnTo>
                      <a:lnTo>
                        <a:pt x="832" y="729"/>
                      </a:lnTo>
                      <a:lnTo>
                        <a:pt x="837" y="743"/>
                      </a:lnTo>
                      <a:lnTo>
                        <a:pt x="826" y="762"/>
                      </a:lnTo>
                      <a:lnTo>
                        <a:pt x="836" y="774"/>
                      </a:lnTo>
                      <a:lnTo>
                        <a:pt x="837" y="798"/>
                      </a:lnTo>
                      <a:lnTo>
                        <a:pt x="853" y="815"/>
                      </a:lnTo>
                      <a:lnTo>
                        <a:pt x="875" y="819"/>
                      </a:lnTo>
                      <a:lnTo>
                        <a:pt x="889" y="815"/>
                      </a:lnTo>
                      <a:lnTo>
                        <a:pt x="896" y="816"/>
                      </a:lnTo>
                      <a:lnTo>
                        <a:pt x="923" y="816"/>
                      </a:lnTo>
                      <a:lnTo>
                        <a:pt x="948" y="818"/>
                      </a:lnTo>
                      <a:lnTo>
                        <a:pt x="954" y="807"/>
                      </a:lnTo>
                      <a:lnTo>
                        <a:pt x="933" y="825"/>
                      </a:lnTo>
                      <a:lnTo>
                        <a:pt x="918" y="824"/>
                      </a:lnTo>
                      <a:lnTo>
                        <a:pt x="904" y="825"/>
                      </a:lnTo>
                      <a:lnTo>
                        <a:pt x="875" y="834"/>
                      </a:lnTo>
                      <a:lnTo>
                        <a:pt x="850" y="822"/>
                      </a:lnTo>
                      <a:lnTo>
                        <a:pt x="827" y="815"/>
                      </a:lnTo>
                      <a:lnTo>
                        <a:pt x="818" y="816"/>
                      </a:lnTo>
                      <a:lnTo>
                        <a:pt x="819" y="806"/>
                      </a:lnTo>
                      <a:lnTo>
                        <a:pt x="818" y="789"/>
                      </a:lnTo>
                      <a:lnTo>
                        <a:pt x="798" y="774"/>
                      </a:lnTo>
                      <a:lnTo>
                        <a:pt x="758" y="765"/>
                      </a:lnTo>
                      <a:lnTo>
                        <a:pt x="751" y="759"/>
                      </a:lnTo>
                      <a:lnTo>
                        <a:pt x="740" y="761"/>
                      </a:lnTo>
                      <a:lnTo>
                        <a:pt x="728" y="753"/>
                      </a:lnTo>
                      <a:lnTo>
                        <a:pt x="714" y="746"/>
                      </a:lnTo>
                      <a:lnTo>
                        <a:pt x="694" y="725"/>
                      </a:lnTo>
                      <a:lnTo>
                        <a:pt x="671" y="719"/>
                      </a:lnTo>
                      <a:lnTo>
                        <a:pt x="658" y="732"/>
                      </a:lnTo>
                      <a:lnTo>
                        <a:pt x="644" y="722"/>
                      </a:lnTo>
                      <a:lnTo>
                        <a:pt x="626" y="722"/>
                      </a:lnTo>
                      <a:lnTo>
                        <a:pt x="590" y="714"/>
                      </a:lnTo>
                      <a:lnTo>
                        <a:pt x="525" y="678"/>
                      </a:lnTo>
                      <a:lnTo>
                        <a:pt x="520" y="641"/>
                      </a:lnTo>
                      <a:lnTo>
                        <a:pt x="514" y="626"/>
                      </a:lnTo>
                      <a:lnTo>
                        <a:pt x="502" y="615"/>
                      </a:lnTo>
                      <a:lnTo>
                        <a:pt x="488" y="594"/>
                      </a:lnTo>
                      <a:lnTo>
                        <a:pt x="419" y="522"/>
                      </a:lnTo>
                      <a:lnTo>
                        <a:pt x="419" y="549"/>
                      </a:lnTo>
                      <a:lnTo>
                        <a:pt x="462" y="597"/>
                      </a:lnTo>
                      <a:lnTo>
                        <a:pt x="480" y="638"/>
                      </a:lnTo>
                      <a:lnTo>
                        <a:pt x="454" y="629"/>
                      </a:lnTo>
                      <a:lnTo>
                        <a:pt x="449" y="605"/>
                      </a:lnTo>
                      <a:lnTo>
                        <a:pt x="415" y="590"/>
                      </a:lnTo>
                      <a:lnTo>
                        <a:pt x="434" y="581"/>
                      </a:lnTo>
                      <a:lnTo>
                        <a:pt x="389" y="555"/>
                      </a:lnTo>
                      <a:lnTo>
                        <a:pt x="406" y="540"/>
                      </a:lnTo>
                      <a:lnTo>
                        <a:pt x="390" y="510"/>
                      </a:lnTo>
                      <a:lnTo>
                        <a:pt x="335" y="447"/>
                      </a:lnTo>
                      <a:lnTo>
                        <a:pt x="328" y="411"/>
                      </a:lnTo>
                      <a:lnTo>
                        <a:pt x="332" y="384"/>
                      </a:lnTo>
                      <a:lnTo>
                        <a:pt x="346" y="354"/>
                      </a:lnTo>
                      <a:lnTo>
                        <a:pt x="346" y="324"/>
                      </a:lnTo>
                      <a:lnTo>
                        <a:pt x="335" y="306"/>
                      </a:lnTo>
                      <a:lnTo>
                        <a:pt x="366" y="300"/>
                      </a:lnTo>
                      <a:lnTo>
                        <a:pt x="328" y="264"/>
                      </a:lnTo>
                      <a:lnTo>
                        <a:pt x="330" y="248"/>
                      </a:lnTo>
                      <a:lnTo>
                        <a:pt x="314" y="225"/>
                      </a:lnTo>
                      <a:lnTo>
                        <a:pt x="320" y="212"/>
                      </a:lnTo>
                      <a:lnTo>
                        <a:pt x="309" y="204"/>
                      </a:lnTo>
                      <a:lnTo>
                        <a:pt x="307" y="189"/>
                      </a:lnTo>
                      <a:lnTo>
                        <a:pt x="296" y="177"/>
                      </a:lnTo>
                      <a:lnTo>
                        <a:pt x="309" y="167"/>
                      </a:lnTo>
                      <a:lnTo>
                        <a:pt x="291" y="159"/>
                      </a:lnTo>
                      <a:lnTo>
                        <a:pt x="276" y="170"/>
                      </a:lnTo>
                      <a:lnTo>
                        <a:pt x="255" y="149"/>
                      </a:lnTo>
                      <a:lnTo>
                        <a:pt x="232" y="143"/>
                      </a:lnTo>
                      <a:lnTo>
                        <a:pt x="200" y="143"/>
                      </a:lnTo>
                      <a:lnTo>
                        <a:pt x="179" y="162"/>
                      </a:lnTo>
                      <a:lnTo>
                        <a:pt x="169" y="156"/>
                      </a:lnTo>
                      <a:lnTo>
                        <a:pt x="187" y="131"/>
                      </a:lnTo>
                      <a:lnTo>
                        <a:pt x="171" y="135"/>
                      </a:lnTo>
                      <a:lnTo>
                        <a:pt x="138" y="162"/>
                      </a:lnTo>
                      <a:lnTo>
                        <a:pt x="104" y="186"/>
                      </a:lnTo>
                      <a:lnTo>
                        <a:pt x="73" y="192"/>
                      </a:lnTo>
                      <a:lnTo>
                        <a:pt x="21" y="216"/>
                      </a:lnTo>
                      <a:lnTo>
                        <a:pt x="0" y="21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87" name="Freeform 43">
                  <a:extLst>
                    <a:ext uri="{FF2B5EF4-FFF2-40B4-BE49-F238E27FC236}">
                      <a16:creationId xmlns:a16="http://schemas.microsoft.com/office/drawing/2014/main" id="{E8923950-2C93-4522-A5E3-410415ACAF5F}"/>
                    </a:ext>
                  </a:extLst>
                </p:cNvPr>
                <p:cNvSpPr>
                  <a:spLocks/>
                </p:cNvSpPr>
                <p:nvPr/>
              </p:nvSpPr>
              <p:spPr bwMode="auto">
                <a:xfrm>
                  <a:off x="1817" y="1216"/>
                  <a:ext cx="360" cy="220"/>
                </a:xfrm>
                <a:custGeom>
                  <a:avLst/>
                  <a:gdLst>
                    <a:gd name="T0" fmla="*/ 0 w 360"/>
                    <a:gd name="T1" fmla="*/ 45 h 220"/>
                    <a:gd name="T2" fmla="*/ 8 w 360"/>
                    <a:gd name="T3" fmla="*/ 29 h 220"/>
                    <a:gd name="T4" fmla="*/ 8 w 360"/>
                    <a:gd name="T5" fmla="*/ 17 h 220"/>
                    <a:gd name="T6" fmla="*/ 21 w 360"/>
                    <a:gd name="T7" fmla="*/ 0 h 220"/>
                    <a:gd name="T8" fmla="*/ 86 w 360"/>
                    <a:gd name="T9" fmla="*/ 11 h 220"/>
                    <a:gd name="T10" fmla="*/ 198 w 360"/>
                    <a:gd name="T11" fmla="*/ 30 h 220"/>
                    <a:gd name="T12" fmla="*/ 242 w 360"/>
                    <a:gd name="T13" fmla="*/ 47 h 220"/>
                    <a:gd name="T14" fmla="*/ 301 w 360"/>
                    <a:gd name="T15" fmla="*/ 62 h 220"/>
                    <a:gd name="T16" fmla="*/ 330 w 360"/>
                    <a:gd name="T17" fmla="*/ 90 h 220"/>
                    <a:gd name="T18" fmla="*/ 359 w 360"/>
                    <a:gd name="T19" fmla="*/ 104 h 220"/>
                    <a:gd name="T20" fmla="*/ 348 w 360"/>
                    <a:gd name="T21" fmla="*/ 114 h 220"/>
                    <a:gd name="T22" fmla="*/ 348 w 360"/>
                    <a:gd name="T23" fmla="*/ 128 h 220"/>
                    <a:gd name="T24" fmla="*/ 336 w 360"/>
                    <a:gd name="T25" fmla="*/ 131 h 220"/>
                    <a:gd name="T26" fmla="*/ 327 w 360"/>
                    <a:gd name="T27" fmla="*/ 143 h 220"/>
                    <a:gd name="T28" fmla="*/ 336 w 360"/>
                    <a:gd name="T29" fmla="*/ 155 h 220"/>
                    <a:gd name="T30" fmla="*/ 335 w 360"/>
                    <a:gd name="T31" fmla="*/ 164 h 220"/>
                    <a:gd name="T32" fmla="*/ 323 w 360"/>
                    <a:gd name="T33" fmla="*/ 176 h 220"/>
                    <a:gd name="T34" fmla="*/ 325 w 360"/>
                    <a:gd name="T35" fmla="*/ 188 h 220"/>
                    <a:gd name="T36" fmla="*/ 344 w 360"/>
                    <a:gd name="T37" fmla="*/ 200 h 220"/>
                    <a:gd name="T38" fmla="*/ 346 w 360"/>
                    <a:gd name="T39" fmla="*/ 212 h 220"/>
                    <a:gd name="T40" fmla="*/ 341 w 360"/>
                    <a:gd name="T41" fmla="*/ 218 h 220"/>
                    <a:gd name="T42" fmla="*/ 322 w 360"/>
                    <a:gd name="T43" fmla="*/ 219 h 220"/>
                    <a:gd name="T44" fmla="*/ 307 w 360"/>
                    <a:gd name="T45" fmla="*/ 213 h 220"/>
                    <a:gd name="T46" fmla="*/ 291 w 360"/>
                    <a:gd name="T47" fmla="*/ 198 h 220"/>
                    <a:gd name="T48" fmla="*/ 284 w 360"/>
                    <a:gd name="T49" fmla="*/ 198 h 220"/>
                    <a:gd name="T50" fmla="*/ 276 w 360"/>
                    <a:gd name="T51" fmla="*/ 192 h 220"/>
                    <a:gd name="T52" fmla="*/ 268 w 360"/>
                    <a:gd name="T53" fmla="*/ 174 h 220"/>
                    <a:gd name="T54" fmla="*/ 258 w 360"/>
                    <a:gd name="T55" fmla="*/ 168 h 220"/>
                    <a:gd name="T56" fmla="*/ 237 w 360"/>
                    <a:gd name="T57" fmla="*/ 159 h 220"/>
                    <a:gd name="T58" fmla="*/ 219 w 360"/>
                    <a:gd name="T59" fmla="*/ 153 h 220"/>
                    <a:gd name="T60" fmla="*/ 193 w 360"/>
                    <a:gd name="T61" fmla="*/ 137 h 220"/>
                    <a:gd name="T62" fmla="*/ 182 w 360"/>
                    <a:gd name="T63" fmla="*/ 125 h 220"/>
                    <a:gd name="T64" fmla="*/ 184 w 360"/>
                    <a:gd name="T65" fmla="*/ 116 h 220"/>
                    <a:gd name="T66" fmla="*/ 195 w 360"/>
                    <a:gd name="T67" fmla="*/ 108 h 220"/>
                    <a:gd name="T68" fmla="*/ 185 w 360"/>
                    <a:gd name="T69" fmla="*/ 99 h 220"/>
                    <a:gd name="T70" fmla="*/ 175 w 360"/>
                    <a:gd name="T71" fmla="*/ 104 h 220"/>
                    <a:gd name="T72" fmla="*/ 159 w 360"/>
                    <a:gd name="T73" fmla="*/ 90 h 220"/>
                    <a:gd name="T74" fmla="*/ 156 w 360"/>
                    <a:gd name="T75" fmla="*/ 98 h 220"/>
                    <a:gd name="T76" fmla="*/ 141 w 360"/>
                    <a:gd name="T77" fmla="*/ 98 h 220"/>
                    <a:gd name="T78" fmla="*/ 138 w 360"/>
                    <a:gd name="T79" fmla="*/ 92 h 220"/>
                    <a:gd name="T80" fmla="*/ 138 w 360"/>
                    <a:gd name="T81" fmla="*/ 81 h 220"/>
                    <a:gd name="T82" fmla="*/ 132 w 360"/>
                    <a:gd name="T83" fmla="*/ 75 h 220"/>
                    <a:gd name="T84" fmla="*/ 122 w 360"/>
                    <a:gd name="T85" fmla="*/ 77 h 220"/>
                    <a:gd name="T86" fmla="*/ 109 w 360"/>
                    <a:gd name="T87" fmla="*/ 60 h 220"/>
                    <a:gd name="T88" fmla="*/ 99 w 360"/>
                    <a:gd name="T89" fmla="*/ 59 h 220"/>
                    <a:gd name="T90" fmla="*/ 84 w 360"/>
                    <a:gd name="T91" fmla="*/ 51 h 220"/>
                    <a:gd name="T92" fmla="*/ 54 w 360"/>
                    <a:gd name="T93" fmla="*/ 53 h 220"/>
                    <a:gd name="T94" fmla="*/ 23 w 360"/>
                    <a:gd name="T95" fmla="*/ 51 h 220"/>
                    <a:gd name="T96" fmla="*/ 0 w 360"/>
                    <a:gd name="T97"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20">
                      <a:moveTo>
                        <a:pt x="0" y="45"/>
                      </a:moveTo>
                      <a:lnTo>
                        <a:pt x="8" y="29"/>
                      </a:lnTo>
                      <a:lnTo>
                        <a:pt x="8" y="17"/>
                      </a:lnTo>
                      <a:lnTo>
                        <a:pt x="21" y="0"/>
                      </a:lnTo>
                      <a:lnTo>
                        <a:pt x="86" y="11"/>
                      </a:lnTo>
                      <a:lnTo>
                        <a:pt x="198" y="30"/>
                      </a:lnTo>
                      <a:lnTo>
                        <a:pt x="242" y="47"/>
                      </a:lnTo>
                      <a:lnTo>
                        <a:pt x="301" y="62"/>
                      </a:lnTo>
                      <a:lnTo>
                        <a:pt x="330" y="90"/>
                      </a:lnTo>
                      <a:lnTo>
                        <a:pt x="359" y="104"/>
                      </a:lnTo>
                      <a:lnTo>
                        <a:pt x="348" y="114"/>
                      </a:lnTo>
                      <a:lnTo>
                        <a:pt x="348" y="128"/>
                      </a:lnTo>
                      <a:lnTo>
                        <a:pt x="336" y="131"/>
                      </a:lnTo>
                      <a:lnTo>
                        <a:pt x="327" y="143"/>
                      </a:lnTo>
                      <a:lnTo>
                        <a:pt x="336" y="155"/>
                      </a:lnTo>
                      <a:lnTo>
                        <a:pt x="335" y="164"/>
                      </a:lnTo>
                      <a:lnTo>
                        <a:pt x="323" y="176"/>
                      </a:lnTo>
                      <a:lnTo>
                        <a:pt x="325" y="188"/>
                      </a:lnTo>
                      <a:lnTo>
                        <a:pt x="344" y="200"/>
                      </a:lnTo>
                      <a:lnTo>
                        <a:pt x="346" y="212"/>
                      </a:lnTo>
                      <a:lnTo>
                        <a:pt x="341" y="218"/>
                      </a:lnTo>
                      <a:lnTo>
                        <a:pt x="322" y="219"/>
                      </a:lnTo>
                      <a:lnTo>
                        <a:pt x="307" y="213"/>
                      </a:lnTo>
                      <a:lnTo>
                        <a:pt x="291" y="198"/>
                      </a:lnTo>
                      <a:lnTo>
                        <a:pt x="284" y="198"/>
                      </a:lnTo>
                      <a:lnTo>
                        <a:pt x="276" y="192"/>
                      </a:lnTo>
                      <a:lnTo>
                        <a:pt x="268" y="174"/>
                      </a:lnTo>
                      <a:lnTo>
                        <a:pt x="258" y="168"/>
                      </a:lnTo>
                      <a:lnTo>
                        <a:pt x="237" y="159"/>
                      </a:lnTo>
                      <a:lnTo>
                        <a:pt x="219" y="153"/>
                      </a:lnTo>
                      <a:lnTo>
                        <a:pt x="193" y="137"/>
                      </a:lnTo>
                      <a:lnTo>
                        <a:pt x="182" y="125"/>
                      </a:lnTo>
                      <a:lnTo>
                        <a:pt x="184" y="116"/>
                      </a:lnTo>
                      <a:lnTo>
                        <a:pt x="195" y="108"/>
                      </a:lnTo>
                      <a:lnTo>
                        <a:pt x="185" y="99"/>
                      </a:lnTo>
                      <a:lnTo>
                        <a:pt x="175" y="104"/>
                      </a:lnTo>
                      <a:lnTo>
                        <a:pt x="159" y="90"/>
                      </a:lnTo>
                      <a:lnTo>
                        <a:pt x="156" y="98"/>
                      </a:lnTo>
                      <a:lnTo>
                        <a:pt x="141" y="98"/>
                      </a:lnTo>
                      <a:lnTo>
                        <a:pt x="138" y="92"/>
                      </a:lnTo>
                      <a:lnTo>
                        <a:pt x="138" y="81"/>
                      </a:lnTo>
                      <a:lnTo>
                        <a:pt x="132" y="75"/>
                      </a:lnTo>
                      <a:lnTo>
                        <a:pt x="122" y="77"/>
                      </a:lnTo>
                      <a:lnTo>
                        <a:pt x="109" y="60"/>
                      </a:lnTo>
                      <a:lnTo>
                        <a:pt x="99" y="59"/>
                      </a:lnTo>
                      <a:lnTo>
                        <a:pt x="84" y="51"/>
                      </a:lnTo>
                      <a:lnTo>
                        <a:pt x="54" y="53"/>
                      </a:lnTo>
                      <a:lnTo>
                        <a:pt x="23" y="5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88" name="Freeform 44">
                  <a:extLst>
                    <a:ext uri="{FF2B5EF4-FFF2-40B4-BE49-F238E27FC236}">
                      <a16:creationId xmlns:a16="http://schemas.microsoft.com/office/drawing/2014/main" id="{1D5C3135-BF61-4B8E-8FAC-2A3AFB00A3C8}"/>
                    </a:ext>
                  </a:extLst>
                </p:cNvPr>
                <p:cNvSpPr>
                  <a:spLocks/>
                </p:cNvSpPr>
                <p:nvPr/>
              </p:nvSpPr>
              <p:spPr bwMode="auto">
                <a:xfrm>
                  <a:off x="1744" y="1294"/>
                  <a:ext cx="232" cy="114"/>
                </a:xfrm>
                <a:custGeom>
                  <a:avLst/>
                  <a:gdLst>
                    <a:gd name="T0" fmla="*/ 8 w 232"/>
                    <a:gd name="T1" fmla="*/ 0 h 114"/>
                    <a:gd name="T2" fmla="*/ 0 w 232"/>
                    <a:gd name="T3" fmla="*/ 9 h 114"/>
                    <a:gd name="T4" fmla="*/ 0 w 232"/>
                    <a:gd name="T5" fmla="*/ 20 h 114"/>
                    <a:gd name="T6" fmla="*/ 16 w 232"/>
                    <a:gd name="T7" fmla="*/ 30 h 114"/>
                    <a:gd name="T8" fmla="*/ 26 w 232"/>
                    <a:gd name="T9" fmla="*/ 27 h 114"/>
                    <a:gd name="T10" fmla="*/ 29 w 232"/>
                    <a:gd name="T11" fmla="*/ 32 h 114"/>
                    <a:gd name="T12" fmla="*/ 39 w 232"/>
                    <a:gd name="T13" fmla="*/ 33 h 114"/>
                    <a:gd name="T14" fmla="*/ 46 w 232"/>
                    <a:gd name="T15" fmla="*/ 26 h 114"/>
                    <a:gd name="T16" fmla="*/ 68 w 232"/>
                    <a:gd name="T17" fmla="*/ 27 h 114"/>
                    <a:gd name="T18" fmla="*/ 72 w 232"/>
                    <a:gd name="T19" fmla="*/ 35 h 114"/>
                    <a:gd name="T20" fmla="*/ 80 w 232"/>
                    <a:gd name="T21" fmla="*/ 38 h 114"/>
                    <a:gd name="T22" fmla="*/ 99 w 232"/>
                    <a:gd name="T23" fmla="*/ 36 h 114"/>
                    <a:gd name="T24" fmla="*/ 106 w 232"/>
                    <a:gd name="T25" fmla="*/ 41 h 114"/>
                    <a:gd name="T26" fmla="*/ 116 w 232"/>
                    <a:gd name="T27" fmla="*/ 45 h 114"/>
                    <a:gd name="T28" fmla="*/ 124 w 232"/>
                    <a:gd name="T29" fmla="*/ 54 h 114"/>
                    <a:gd name="T30" fmla="*/ 124 w 232"/>
                    <a:gd name="T31" fmla="*/ 66 h 114"/>
                    <a:gd name="T32" fmla="*/ 117 w 232"/>
                    <a:gd name="T33" fmla="*/ 69 h 114"/>
                    <a:gd name="T34" fmla="*/ 120 w 232"/>
                    <a:gd name="T35" fmla="*/ 74 h 114"/>
                    <a:gd name="T36" fmla="*/ 111 w 232"/>
                    <a:gd name="T37" fmla="*/ 81 h 114"/>
                    <a:gd name="T38" fmla="*/ 111 w 232"/>
                    <a:gd name="T39" fmla="*/ 92 h 114"/>
                    <a:gd name="T40" fmla="*/ 125 w 232"/>
                    <a:gd name="T41" fmla="*/ 93 h 114"/>
                    <a:gd name="T42" fmla="*/ 133 w 232"/>
                    <a:gd name="T43" fmla="*/ 90 h 114"/>
                    <a:gd name="T44" fmla="*/ 137 w 232"/>
                    <a:gd name="T45" fmla="*/ 86 h 114"/>
                    <a:gd name="T46" fmla="*/ 142 w 232"/>
                    <a:gd name="T47" fmla="*/ 90 h 114"/>
                    <a:gd name="T48" fmla="*/ 150 w 232"/>
                    <a:gd name="T49" fmla="*/ 87 h 114"/>
                    <a:gd name="T50" fmla="*/ 168 w 232"/>
                    <a:gd name="T51" fmla="*/ 93 h 114"/>
                    <a:gd name="T52" fmla="*/ 179 w 232"/>
                    <a:gd name="T53" fmla="*/ 104 h 114"/>
                    <a:gd name="T54" fmla="*/ 182 w 232"/>
                    <a:gd name="T55" fmla="*/ 104 h 114"/>
                    <a:gd name="T56" fmla="*/ 184 w 232"/>
                    <a:gd name="T57" fmla="*/ 110 h 114"/>
                    <a:gd name="T58" fmla="*/ 195 w 232"/>
                    <a:gd name="T59" fmla="*/ 113 h 114"/>
                    <a:gd name="T60" fmla="*/ 208 w 232"/>
                    <a:gd name="T61" fmla="*/ 113 h 114"/>
                    <a:gd name="T62" fmla="*/ 200 w 232"/>
                    <a:gd name="T63" fmla="*/ 107 h 114"/>
                    <a:gd name="T64" fmla="*/ 203 w 232"/>
                    <a:gd name="T65" fmla="*/ 101 h 114"/>
                    <a:gd name="T66" fmla="*/ 213 w 232"/>
                    <a:gd name="T67" fmla="*/ 107 h 114"/>
                    <a:gd name="T68" fmla="*/ 224 w 232"/>
                    <a:gd name="T69" fmla="*/ 108 h 114"/>
                    <a:gd name="T70" fmla="*/ 226 w 232"/>
                    <a:gd name="T71" fmla="*/ 99 h 114"/>
                    <a:gd name="T72" fmla="*/ 215 w 232"/>
                    <a:gd name="T73" fmla="*/ 92 h 114"/>
                    <a:gd name="T74" fmla="*/ 207 w 232"/>
                    <a:gd name="T75" fmla="*/ 92 h 114"/>
                    <a:gd name="T76" fmla="*/ 195 w 232"/>
                    <a:gd name="T77" fmla="*/ 84 h 114"/>
                    <a:gd name="T78" fmla="*/ 207 w 232"/>
                    <a:gd name="T79" fmla="*/ 84 h 114"/>
                    <a:gd name="T80" fmla="*/ 215 w 232"/>
                    <a:gd name="T81" fmla="*/ 89 h 114"/>
                    <a:gd name="T82" fmla="*/ 231 w 232"/>
                    <a:gd name="T83" fmla="*/ 89 h 114"/>
                    <a:gd name="T84" fmla="*/ 228 w 232"/>
                    <a:gd name="T85" fmla="*/ 80 h 114"/>
                    <a:gd name="T86" fmla="*/ 213 w 232"/>
                    <a:gd name="T87" fmla="*/ 71 h 114"/>
                    <a:gd name="T88" fmla="*/ 203 w 232"/>
                    <a:gd name="T89" fmla="*/ 69 h 114"/>
                    <a:gd name="T90" fmla="*/ 189 w 232"/>
                    <a:gd name="T91" fmla="*/ 59 h 114"/>
                    <a:gd name="T92" fmla="*/ 171 w 232"/>
                    <a:gd name="T93" fmla="*/ 56 h 114"/>
                    <a:gd name="T94" fmla="*/ 156 w 232"/>
                    <a:gd name="T95" fmla="*/ 51 h 114"/>
                    <a:gd name="T96" fmla="*/ 145 w 232"/>
                    <a:gd name="T97" fmla="*/ 38 h 114"/>
                    <a:gd name="T98" fmla="*/ 137 w 232"/>
                    <a:gd name="T99" fmla="*/ 21 h 114"/>
                    <a:gd name="T100" fmla="*/ 125 w 232"/>
                    <a:gd name="T101" fmla="*/ 21 h 114"/>
                    <a:gd name="T102" fmla="*/ 122 w 232"/>
                    <a:gd name="T103" fmla="*/ 17 h 114"/>
                    <a:gd name="T104" fmla="*/ 116 w 232"/>
                    <a:gd name="T105" fmla="*/ 18 h 114"/>
                    <a:gd name="T106" fmla="*/ 104 w 232"/>
                    <a:gd name="T107" fmla="*/ 11 h 114"/>
                    <a:gd name="T108" fmla="*/ 85 w 232"/>
                    <a:gd name="T109" fmla="*/ 8 h 114"/>
                    <a:gd name="T110" fmla="*/ 76 w 232"/>
                    <a:gd name="T111" fmla="*/ 12 h 114"/>
                    <a:gd name="T112" fmla="*/ 59 w 232"/>
                    <a:gd name="T113" fmla="*/ 8 h 114"/>
                    <a:gd name="T114" fmla="*/ 47 w 232"/>
                    <a:gd name="T115" fmla="*/ 8 h 114"/>
                    <a:gd name="T116" fmla="*/ 42 w 232"/>
                    <a:gd name="T117" fmla="*/ 2 h 114"/>
                    <a:gd name="T118" fmla="*/ 37 w 232"/>
                    <a:gd name="T119" fmla="*/ 0 h 114"/>
                    <a:gd name="T120" fmla="*/ 29 w 232"/>
                    <a:gd name="T121" fmla="*/ 2 h 114"/>
                    <a:gd name="T122" fmla="*/ 8 w 232"/>
                    <a:gd name="T1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14">
                      <a:moveTo>
                        <a:pt x="8" y="0"/>
                      </a:moveTo>
                      <a:lnTo>
                        <a:pt x="0" y="9"/>
                      </a:lnTo>
                      <a:lnTo>
                        <a:pt x="0" y="20"/>
                      </a:lnTo>
                      <a:lnTo>
                        <a:pt x="16" y="30"/>
                      </a:lnTo>
                      <a:lnTo>
                        <a:pt x="26" y="27"/>
                      </a:lnTo>
                      <a:lnTo>
                        <a:pt x="29" y="32"/>
                      </a:lnTo>
                      <a:lnTo>
                        <a:pt x="39" y="33"/>
                      </a:lnTo>
                      <a:lnTo>
                        <a:pt x="46" y="26"/>
                      </a:lnTo>
                      <a:lnTo>
                        <a:pt x="68" y="27"/>
                      </a:lnTo>
                      <a:lnTo>
                        <a:pt x="72" y="35"/>
                      </a:lnTo>
                      <a:lnTo>
                        <a:pt x="80" y="38"/>
                      </a:lnTo>
                      <a:lnTo>
                        <a:pt x="99" y="36"/>
                      </a:lnTo>
                      <a:lnTo>
                        <a:pt x="106" y="41"/>
                      </a:lnTo>
                      <a:lnTo>
                        <a:pt x="116" y="45"/>
                      </a:lnTo>
                      <a:lnTo>
                        <a:pt x="124" y="54"/>
                      </a:lnTo>
                      <a:lnTo>
                        <a:pt x="124" y="66"/>
                      </a:lnTo>
                      <a:lnTo>
                        <a:pt x="117" y="69"/>
                      </a:lnTo>
                      <a:lnTo>
                        <a:pt x="120" y="74"/>
                      </a:lnTo>
                      <a:lnTo>
                        <a:pt x="111" y="81"/>
                      </a:lnTo>
                      <a:lnTo>
                        <a:pt x="111" y="92"/>
                      </a:lnTo>
                      <a:lnTo>
                        <a:pt x="125" y="93"/>
                      </a:lnTo>
                      <a:lnTo>
                        <a:pt x="133" y="90"/>
                      </a:lnTo>
                      <a:lnTo>
                        <a:pt x="137" y="86"/>
                      </a:lnTo>
                      <a:lnTo>
                        <a:pt x="142" y="90"/>
                      </a:lnTo>
                      <a:lnTo>
                        <a:pt x="150" y="87"/>
                      </a:lnTo>
                      <a:lnTo>
                        <a:pt x="168" y="93"/>
                      </a:lnTo>
                      <a:lnTo>
                        <a:pt x="179" y="104"/>
                      </a:lnTo>
                      <a:lnTo>
                        <a:pt x="182" y="104"/>
                      </a:lnTo>
                      <a:lnTo>
                        <a:pt x="184" y="110"/>
                      </a:lnTo>
                      <a:lnTo>
                        <a:pt x="195" y="113"/>
                      </a:lnTo>
                      <a:lnTo>
                        <a:pt x="208" y="113"/>
                      </a:lnTo>
                      <a:lnTo>
                        <a:pt x="200" y="107"/>
                      </a:lnTo>
                      <a:lnTo>
                        <a:pt x="203" y="101"/>
                      </a:lnTo>
                      <a:lnTo>
                        <a:pt x="213" y="107"/>
                      </a:lnTo>
                      <a:lnTo>
                        <a:pt x="224" y="108"/>
                      </a:lnTo>
                      <a:lnTo>
                        <a:pt x="226" y="99"/>
                      </a:lnTo>
                      <a:lnTo>
                        <a:pt x="215" y="92"/>
                      </a:lnTo>
                      <a:lnTo>
                        <a:pt x="207" y="92"/>
                      </a:lnTo>
                      <a:lnTo>
                        <a:pt x="195" y="84"/>
                      </a:lnTo>
                      <a:lnTo>
                        <a:pt x="207" y="84"/>
                      </a:lnTo>
                      <a:lnTo>
                        <a:pt x="215" y="89"/>
                      </a:lnTo>
                      <a:lnTo>
                        <a:pt x="231" y="89"/>
                      </a:lnTo>
                      <a:lnTo>
                        <a:pt x="228" y="80"/>
                      </a:lnTo>
                      <a:lnTo>
                        <a:pt x="213" y="71"/>
                      </a:lnTo>
                      <a:lnTo>
                        <a:pt x="203" y="69"/>
                      </a:lnTo>
                      <a:lnTo>
                        <a:pt x="189" y="59"/>
                      </a:lnTo>
                      <a:lnTo>
                        <a:pt x="171" y="56"/>
                      </a:lnTo>
                      <a:lnTo>
                        <a:pt x="156" y="51"/>
                      </a:lnTo>
                      <a:lnTo>
                        <a:pt x="145" y="38"/>
                      </a:lnTo>
                      <a:lnTo>
                        <a:pt x="137" y="21"/>
                      </a:lnTo>
                      <a:lnTo>
                        <a:pt x="125" y="21"/>
                      </a:lnTo>
                      <a:lnTo>
                        <a:pt x="122" y="17"/>
                      </a:lnTo>
                      <a:lnTo>
                        <a:pt x="116" y="18"/>
                      </a:lnTo>
                      <a:lnTo>
                        <a:pt x="104" y="11"/>
                      </a:lnTo>
                      <a:lnTo>
                        <a:pt x="85" y="8"/>
                      </a:lnTo>
                      <a:lnTo>
                        <a:pt x="76" y="12"/>
                      </a:lnTo>
                      <a:lnTo>
                        <a:pt x="59" y="8"/>
                      </a:lnTo>
                      <a:lnTo>
                        <a:pt x="47" y="8"/>
                      </a:lnTo>
                      <a:lnTo>
                        <a:pt x="42" y="2"/>
                      </a:lnTo>
                      <a:lnTo>
                        <a:pt x="37" y="0"/>
                      </a:lnTo>
                      <a:lnTo>
                        <a:pt x="29" y="2"/>
                      </a:lnTo>
                      <a:lnTo>
                        <a:pt x="8"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89" name="Freeform 45">
                  <a:extLst>
                    <a:ext uri="{FF2B5EF4-FFF2-40B4-BE49-F238E27FC236}">
                      <a16:creationId xmlns:a16="http://schemas.microsoft.com/office/drawing/2014/main" id="{58460706-7485-45E4-9D92-B62E28534822}"/>
                    </a:ext>
                  </a:extLst>
                </p:cNvPr>
                <p:cNvSpPr>
                  <a:spLocks/>
                </p:cNvSpPr>
                <p:nvPr/>
              </p:nvSpPr>
              <p:spPr bwMode="auto">
                <a:xfrm>
                  <a:off x="1874" y="1923"/>
                  <a:ext cx="165" cy="52"/>
                </a:xfrm>
                <a:custGeom>
                  <a:avLst/>
                  <a:gdLst>
                    <a:gd name="T0" fmla="*/ 0 w 165"/>
                    <a:gd name="T1" fmla="*/ 26 h 52"/>
                    <a:gd name="T2" fmla="*/ 15 w 165"/>
                    <a:gd name="T3" fmla="*/ 11 h 52"/>
                    <a:gd name="T4" fmla="*/ 21 w 165"/>
                    <a:gd name="T5" fmla="*/ 11 h 52"/>
                    <a:gd name="T6" fmla="*/ 32 w 165"/>
                    <a:gd name="T7" fmla="*/ 3 h 52"/>
                    <a:gd name="T8" fmla="*/ 45 w 165"/>
                    <a:gd name="T9" fmla="*/ 3 h 52"/>
                    <a:gd name="T10" fmla="*/ 49 w 165"/>
                    <a:gd name="T11" fmla="*/ 2 h 52"/>
                    <a:gd name="T12" fmla="*/ 54 w 165"/>
                    <a:gd name="T13" fmla="*/ 0 h 52"/>
                    <a:gd name="T14" fmla="*/ 70 w 165"/>
                    <a:gd name="T15" fmla="*/ 9 h 52"/>
                    <a:gd name="T16" fmla="*/ 75 w 165"/>
                    <a:gd name="T17" fmla="*/ 15 h 52"/>
                    <a:gd name="T18" fmla="*/ 78 w 165"/>
                    <a:gd name="T19" fmla="*/ 12 h 52"/>
                    <a:gd name="T20" fmla="*/ 91 w 165"/>
                    <a:gd name="T21" fmla="*/ 18 h 52"/>
                    <a:gd name="T22" fmla="*/ 99 w 165"/>
                    <a:gd name="T23" fmla="*/ 18 h 52"/>
                    <a:gd name="T24" fmla="*/ 106 w 165"/>
                    <a:gd name="T25" fmla="*/ 23 h 52"/>
                    <a:gd name="T26" fmla="*/ 117 w 165"/>
                    <a:gd name="T27" fmla="*/ 26 h 52"/>
                    <a:gd name="T28" fmla="*/ 117 w 165"/>
                    <a:gd name="T29" fmla="*/ 33 h 52"/>
                    <a:gd name="T30" fmla="*/ 138 w 165"/>
                    <a:gd name="T31" fmla="*/ 33 h 52"/>
                    <a:gd name="T32" fmla="*/ 143 w 165"/>
                    <a:gd name="T33" fmla="*/ 41 h 52"/>
                    <a:gd name="T34" fmla="*/ 156 w 165"/>
                    <a:gd name="T35" fmla="*/ 41 h 52"/>
                    <a:gd name="T36" fmla="*/ 164 w 165"/>
                    <a:gd name="T37" fmla="*/ 50 h 52"/>
                    <a:gd name="T38" fmla="*/ 159 w 165"/>
                    <a:gd name="T39" fmla="*/ 51 h 52"/>
                    <a:gd name="T40" fmla="*/ 156 w 165"/>
                    <a:gd name="T41" fmla="*/ 48 h 52"/>
                    <a:gd name="T42" fmla="*/ 154 w 165"/>
                    <a:gd name="T43" fmla="*/ 47 h 52"/>
                    <a:gd name="T44" fmla="*/ 143 w 165"/>
                    <a:gd name="T45" fmla="*/ 48 h 52"/>
                    <a:gd name="T46" fmla="*/ 140 w 165"/>
                    <a:gd name="T47" fmla="*/ 50 h 52"/>
                    <a:gd name="T48" fmla="*/ 130 w 165"/>
                    <a:gd name="T49" fmla="*/ 51 h 52"/>
                    <a:gd name="T50" fmla="*/ 115 w 165"/>
                    <a:gd name="T51" fmla="*/ 51 h 52"/>
                    <a:gd name="T52" fmla="*/ 106 w 165"/>
                    <a:gd name="T53" fmla="*/ 51 h 52"/>
                    <a:gd name="T54" fmla="*/ 106 w 165"/>
                    <a:gd name="T55" fmla="*/ 47 h 52"/>
                    <a:gd name="T56" fmla="*/ 91 w 165"/>
                    <a:gd name="T57" fmla="*/ 35 h 52"/>
                    <a:gd name="T58" fmla="*/ 91 w 165"/>
                    <a:gd name="T59" fmla="*/ 27 h 52"/>
                    <a:gd name="T60" fmla="*/ 75 w 165"/>
                    <a:gd name="T61" fmla="*/ 27 h 52"/>
                    <a:gd name="T62" fmla="*/ 68 w 165"/>
                    <a:gd name="T63" fmla="*/ 23 h 52"/>
                    <a:gd name="T64" fmla="*/ 63 w 165"/>
                    <a:gd name="T65" fmla="*/ 27 h 52"/>
                    <a:gd name="T66" fmla="*/ 58 w 165"/>
                    <a:gd name="T67" fmla="*/ 21 h 52"/>
                    <a:gd name="T68" fmla="*/ 54 w 165"/>
                    <a:gd name="T69" fmla="*/ 21 h 52"/>
                    <a:gd name="T70" fmla="*/ 54 w 165"/>
                    <a:gd name="T71" fmla="*/ 14 h 52"/>
                    <a:gd name="T72" fmla="*/ 49 w 165"/>
                    <a:gd name="T73" fmla="*/ 11 h 52"/>
                    <a:gd name="T74" fmla="*/ 34 w 165"/>
                    <a:gd name="T75" fmla="*/ 12 h 52"/>
                    <a:gd name="T76" fmla="*/ 24 w 165"/>
                    <a:gd name="T77" fmla="*/ 21 h 52"/>
                    <a:gd name="T78" fmla="*/ 13 w 165"/>
                    <a:gd name="T79" fmla="*/ 23 h 52"/>
                    <a:gd name="T80" fmla="*/ 0 w 165"/>
                    <a:gd name="T8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52">
                      <a:moveTo>
                        <a:pt x="0" y="26"/>
                      </a:moveTo>
                      <a:lnTo>
                        <a:pt x="15" y="11"/>
                      </a:lnTo>
                      <a:lnTo>
                        <a:pt x="21" y="11"/>
                      </a:lnTo>
                      <a:lnTo>
                        <a:pt x="32" y="3"/>
                      </a:lnTo>
                      <a:lnTo>
                        <a:pt x="45" y="3"/>
                      </a:lnTo>
                      <a:lnTo>
                        <a:pt x="49" y="2"/>
                      </a:lnTo>
                      <a:lnTo>
                        <a:pt x="54" y="0"/>
                      </a:lnTo>
                      <a:lnTo>
                        <a:pt x="70" y="9"/>
                      </a:lnTo>
                      <a:lnTo>
                        <a:pt x="75" y="15"/>
                      </a:lnTo>
                      <a:lnTo>
                        <a:pt x="78" y="12"/>
                      </a:lnTo>
                      <a:lnTo>
                        <a:pt x="91" y="18"/>
                      </a:lnTo>
                      <a:lnTo>
                        <a:pt x="99" y="18"/>
                      </a:lnTo>
                      <a:lnTo>
                        <a:pt x="106" y="23"/>
                      </a:lnTo>
                      <a:lnTo>
                        <a:pt x="117" y="26"/>
                      </a:lnTo>
                      <a:lnTo>
                        <a:pt x="117" y="33"/>
                      </a:lnTo>
                      <a:lnTo>
                        <a:pt x="138" y="33"/>
                      </a:lnTo>
                      <a:lnTo>
                        <a:pt x="143" y="41"/>
                      </a:lnTo>
                      <a:lnTo>
                        <a:pt x="156" y="41"/>
                      </a:lnTo>
                      <a:lnTo>
                        <a:pt x="164" y="50"/>
                      </a:lnTo>
                      <a:lnTo>
                        <a:pt x="159" y="51"/>
                      </a:lnTo>
                      <a:lnTo>
                        <a:pt x="156" y="48"/>
                      </a:lnTo>
                      <a:lnTo>
                        <a:pt x="154" y="47"/>
                      </a:lnTo>
                      <a:lnTo>
                        <a:pt x="143" y="48"/>
                      </a:lnTo>
                      <a:lnTo>
                        <a:pt x="140" y="50"/>
                      </a:lnTo>
                      <a:lnTo>
                        <a:pt x="130" y="51"/>
                      </a:lnTo>
                      <a:lnTo>
                        <a:pt x="115" y="51"/>
                      </a:lnTo>
                      <a:lnTo>
                        <a:pt x="106" y="51"/>
                      </a:lnTo>
                      <a:lnTo>
                        <a:pt x="106" y="47"/>
                      </a:lnTo>
                      <a:lnTo>
                        <a:pt x="91" y="35"/>
                      </a:lnTo>
                      <a:lnTo>
                        <a:pt x="91" y="27"/>
                      </a:lnTo>
                      <a:lnTo>
                        <a:pt x="75" y="27"/>
                      </a:lnTo>
                      <a:lnTo>
                        <a:pt x="68" y="23"/>
                      </a:lnTo>
                      <a:lnTo>
                        <a:pt x="63" y="27"/>
                      </a:lnTo>
                      <a:lnTo>
                        <a:pt x="58" y="21"/>
                      </a:lnTo>
                      <a:lnTo>
                        <a:pt x="54" y="21"/>
                      </a:lnTo>
                      <a:lnTo>
                        <a:pt x="54" y="14"/>
                      </a:lnTo>
                      <a:lnTo>
                        <a:pt x="49" y="11"/>
                      </a:lnTo>
                      <a:lnTo>
                        <a:pt x="34" y="12"/>
                      </a:lnTo>
                      <a:lnTo>
                        <a:pt x="24" y="21"/>
                      </a:lnTo>
                      <a:lnTo>
                        <a:pt x="13" y="23"/>
                      </a:lnTo>
                      <a:lnTo>
                        <a:pt x="0" y="2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90" name="Freeform 46">
                  <a:extLst>
                    <a:ext uri="{FF2B5EF4-FFF2-40B4-BE49-F238E27FC236}">
                      <a16:creationId xmlns:a16="http://schemas.microsoft.com/office/drawing/2014/main" id="{F6A6ED06-6199-430C-BFE9-70A7E3387FEE}"/>
                    </a:ext>
                  </a:extLst>
                </p:cNvPr>
                <p:cNvSpPr>
                  <a:spLocks/>
                </p:cNvSpPr>
                <p:nvPr/>
              </p:nvSpPr>
              <p:spPr bwMode="auto">
                <a:xfrm>
                  <a:off x="2018" y="1960"/>
                  <a:ext cx="105" cy="45"/>
                </a:xfrm>
                <a:custGeom>
                  <a:avLst/>
                  <a:gdLst>
                    <a:gd name="T0" fmla="*/ 0 w 105"/>
                    <a:gd name="T1" fmla="*/ 33 h 45"/>
                    <a:gd name="T2" fmla="*/ 10 w 105"/>
                    <a:gd name="T3" fmla="*/ 35 h 45"/>
                    <a:gd name="T4" fmla="*/ 33 w 105"/>
                    <a:gd name="T5" fmla="*/ 33 h 45"/>
                    <a:gd name="T6" fmla="*/ 42 w 105"/>
                    <a:gd name="T7" fmla="*/ 42 h 45"/>
                    <a:gd name="T8" fmla="*/ 55 w 105"/>
                    <a:gd name="T9" fmla="*/ 44 h 45"/>
                    <a:gd name="T10" fmla="*/ 62 w 105"/>
                    <a:gd name="T11" fmla="*/ 33 h 45"/>
                    <a:gd name="T12" fmla="*/ 59 w 105"/>
                    <a:gd name="T13" fmla="*/ 30 h 45"/>
                    <a:gd name="T14" fmla="*/ 65 w 105"/>
                    <a:gd name="T15" fmla="*/ 26 h 45"/>
                    <a:gd name="T16" fmla="*/ 78 w 105"/>
                    <a:gd name="T17" fmla="*/ 33 h 45"/>
                    <a:gd name="T18" fmla="*/ 88 w 105"/>
                    <a:gd name="T19" fmla="*/ 33 h 45"/>
                    <a:gd name="T20" fmla="*/ 88 w 105"/>
                    <a:gd name="T21" fmla="*/ 29 h 45"/>
                    <a:gd name="T22" fmla="*/ 94 w 105"/>
                    <a:gd name="T23" fmla="*/ 29 h 45"/>
                    <a:gd name="T24" fmla="*/ 104 w 105"/>
                    <a:gd name="T25" fmla="*/ 21 h 45"/>
                    <a:gd name="T26" fmla="*/ 98 w 105"/>
                    <a:gd name="T27" fmla="*/ 20 h 45"/>
                    <a:gd name="T28" fmla="*/ 98 w 105"/>
                    <a:gd name="T29" fmla="*/ 12 h 45"/>
                    <a:gd name="T30" fmla="*/ 98 w 105"/>
                    <a:gd name="T31" fmla="*/ 6 h 45"/>
                    <a:gd name="T32" fmla="*/ 83 w 105"/>
                    <a:gd name="T33" fmla="*/ 5 h 45"/>
                    <a:gd name="T34" fmla="*/ 72 w 105"/>
                    <a:gd name="T35" fmla="*/ 6 h 45"/>
                    <a:gd name="T36" fmla="*/ 62 w 105"/>
                    <a:gd name="T37" fmla="*/ 6 h 45"/>
                    <a:gd name="T38" fmla="*/ 47 w 105"/>
                    <a:gd name="T39" fmla="*/ 5 h 45"/>
                    <a:gd name="T40" fmla="*/ 36 w 105"/>
                    <a:gd name="T41" fmla="*/ 0 h 45"/>
                    <a:gd name="T42" fmla="*/ 33 w 105"/>
                    <a:gd name="T43" fmla="*/ 5 h 45"/>
                    <a:gd name="T44" fmla="*/ 31 w 105"/>
                    <a:gd name="T45" fmla="*/ 14 h 45"/>
                    <a:gd name="T46" fmla="*/ 20 w 105"/>
                    <a:gd name="T47" fmla="*/ 14 h 45"/>
                    <a:gd name="T48" fmla="*/ 16 w 105"/>
                    <a:gd name="T49" fmla="*/ 21 h 45"/>
                    <a:gd name="T50" fmla="*/ 10 w 105"/>
                    <a:gd name="T51" fmla="*/ 24 h 45"/>
                    <a:gd name="T52" fmla="*/ 0 w 105"/>
                    <a:gd name="T5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45">
                      <a:moveTo>
                        <a:pt x="0" y="33"/>
                      </a:moveTo>
                      <a:lnTo>
                        <a:pt x="10" y="35"/>
                      </a:lnTo>
                      <a:lnTo>
                        <a:pt x="33" y="33"/>
                      </a:lnTo>
                      <a:lnTo>
                        <a:pt x="42" y="42"/>
                      </a:lnTo>
                      <a:lnTo>
                        <a:pt x="55" y="44"/>
                      </a:lnTo>
                      <a:lnTo>
                        <a:pt x="62" y="33"/>
                      </a:lnTo>
                      <a:lnTo>
                        <a:pt x="59" y="30"/>
                      </a:lnTo>
                      <a:lnTo>
                        <a:pt x="65" y="26"/>
                      </a:lnTo>
                      <a:lnTo>
                        <a:pt x="78" y="33"/>
                      </a:lnTo>
                      <a:lnTo>
                        <a:pt x="88" y="33"/>
                      </a:lnTo>
                      <a:lnTo>
                        <a:pt x="88" y="29"/>
                      </a:lnTo>
                      <a:lnTo>
                        <a:pt x="94" y="29"/>
                      </a:lnTo>
                      <a:lnTo>
                        <a:pt x="104" y="21"/>
                      </a:lnTo>
                      <a:lnTo>
                        <a:pt x="98" y="20"/>
                      </a:lnTo>
                      <a:lnTo>
                        <a:pt x="98" y="12"/>
                      </a:lnTo>
                      <a:lnTo>
                        <a:pt x="98" y="6"/>
                      </a:lnTo>
                      <a:lnTo>
                        <a:pt x="83" y="5"/>
                      </a:lnTo>
                      <a:lnTo>
                        <a:pt x="72" y="6"/>
                      </a:lnTo>
                      <a:lnTo>
                        <a:pt x="62" y="6"/>
                      </a:lnTo>
                      <a:lnTo>
                        <a:pt x="47" y="5"/>
                      </a:lnTo>
                      <a:lnTo>
                        <a:pt x="36" y="0"/>
                      </a:lnTo>
                      <a:lnTo>
                        <a:pt x="33" y="5"/>
                      </a:lnTo>
                      <a:lnTo>
                        <a:pt x="31" y="14"/>
                      </a:lnTo>
                      <a:lnTo>
                        <a:pt x="20" y="14"/>
                      </a:lnTo>
                      <a:lnTo>
                        <a:pt x="16" y="21"/>
                      </a:lnTo>
                      <a:lnTo>
                        <a:pt x="10" y="24"/>
                      </a:lnTo>
                      <a:lnTo>
                        <a:pt x="0" y="3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8991" name="Freeform 47">
                  <a:extLst>
                    <a:ext uri="{FF2B5EF4-FFF2-40B4-BE49-F238E27FC236}">
                      <a16:creationId xmlns:a16="http://schemas.microsoft.com/office/drawing/2014/main" id="{50941D35-1EA8-43E5-A17D-581581C6A9D5}"/>
                    </a:ext>
                  </a:extLst>
                </p:cNvPr>
                <p:cNvSpPr>
                  <a:spLocks/>
                </p:cNvSpPr>
                <p:nvPr/>
              </p:nvSpPr>
              <p:spPr bwMode="auto">
                <a:xfrm>
                  <a:off x="1952" y="2086"/>
                  <a:ext cx="669" cy="913"/>
                </a:xfrm>
                <a:custGeom>
                  <a:avLst/>
                  <a:gdLst>
                    <a:gd name="T0" fmla="*/ 76 w 669"/>
                    <a:gd name="T1" fmla="*/ 15 h 913"/>
                    <a:gd name="T2" fmla="*/ 127 w 669"/>
                    <a:gd name="T3" fmla="*/ 2 h 913"/>
                    <a:gd name="T4" fmla="*/ 106 w 669"/>
                    <a:gd name="T5" fmla="*/ 32 h 913"/>
                    <a:gd name="T6" fmla="*/ 127 w 669"/>
                    <a:gd name="T7" fmla="*/ 30 h 913"/>
                    <a:gd name="T8" fmla="*/ 148 w 669"/>
                    <a:gd name="T9" fmla="*/ 29 h 913"/>
                    <a:gd name="T10" fmla="*/ 177 w 669"/>
                    <a:gd name="T11" fmla="*/ 39 h 913"/>
                    <a:gd name="T12" fmla="*/ 268 w 669"/>
                    <a:gd name="T13" fmla="*/ 56 h 913"/>
                    <a:gd name="T14" fmla="*/ 310 w 669"/>
                    <a:gd name="T15" fmla="*/ 72 h 913"/>
                    <a:gd name="T16" fmla="*/ 364 w 669"/>
                    <a:gd name="T17" fmla="*/ 81 h 913"/>
                    <a:gd name="T18" fmla="*/ 442 w 669"/>
                    <a:gd name="T19" fmla="*/ 126 h 913"/>
                    <a:gd name="T20" fmla="*/ 484 w 669"/>
                    <a:gd name="T21" fmla="*/ 182 h 913"/>
                    <a:gd name="T22" fmla="*/ 650 w 669"/>
                    <a:gd name="T23" fmla="*/ 228 h 913"/>
                    <a:gd name="T24" fmla="*/ 652 w 669"/>
                    <a:gd name="T25" fmla="*/ 305 h 913"/>
                    <a:gd name="T26" fmla="*/ 609 w 669"/>
                    <a:gd name="T27" fmla="*/ 345 h 913"/>
                    <a:gd name="T28" fmla="*/ 603 w 669"/>
                    <a:gd name="T29" fmla="*/ 404 h 913"/>
                    <a:gd name="T30" fmla="*/ 579 w 669"/>
                    <a:gd name="T31" fmla="*/ 429 h 913"/>
                    <a:gd name="T32" fmla="*/ 540 w 669"/>
                    <a:gd name="T33" fmla="*/ 473 h 913"/>
                    <a:gd name="T34" fmla="*/ 483 w 669"/>
                    <a:gd name="T35" fmla="*/ 488 h 913"/>
                    <a:gd name="T36" fmla="*/ 453 w 669"/>
                    <a:gd name="T37" fmla="*/ 533 h 913"/>
                    <a:gd name="T38" fmla="*/ 447 w 669"/>
                    <a:gd name="T39" fmla="*/ 570 h 913"/>
                    <a:gd name="T40" fmla="*/ 401 w 669"/>
                    <a:gd name="T41" fmla="*/ 605 h 913"/>
                    <a:gd name="T42" fmla="*/ 374 w 669"/>
                    <a:gd name="T43" fmla="*/ 632 h 913"/>
                    <a:gd name="T44" fmla="*/ 356 w 669"/>
                    <a:gd name="T45" fmla="*/ 645 h 913"/>
                    <a:gd name="T46" fmla="*/ 346 w 669"/>
                    <a:gd name="T47" fmla="*/ 681 h 913"/>
                    <a:gd name="T48" fmla="*/ 301 w 669"/>
                    <a:gd name="T49" fmla="*/ 696 h 913"/>
                    <a:gd name="T50" fmla="*/ 265 w 669"/>
                    <a:gd name="T51" fmla="*/ 711 h 913"/>
                    <a:gd name="T52" fmla="*/ 263 w 669"/>
                    <a:gd name="T53" fmla="*/ 746 h 913"/>
                    <a:gd name="T54" fmla="*/ 229 w 669"/>
                    <a:gd name="T55" fmla="*/ 773 h 913"/>
                    <a:gd name="T56" fmla="*/ 250 w 669"/>
                    <a:gd name="T57" fmla="*/ 797 h 913"/>
                    <a:gd name="T58" fmla="*/ 216 w 669"/>
                    <a:gd name="T59" fmla="*/ 819 h 913"/>
                    <a:gd name="T60" fmla="*/ 198 w 669"/>
                    <a:gd name="T61" fmla="*/ 858 h 913"/>
                    <a:gd name="T62" fmla="*/ 244 w 669"/>
                    <a:gd name="T63" fmla="*/ 912 h 913"/>
                    <a:gd name="T64" fmla="*/ 190 w 669"/>
                    <a:gd name="T65" fmla="*/ 885 h 913"/>
                    <a:gd name="T66" fmla="*/ 156 w 669"/>
                    <a:gd name="T67" fmla="*/ 837 h 913"/>
                    <a:gd name="T68" fmla="*/ 153 w 669"/>
                    <a:gd name="T69" fmla="*/ 711 h 913"/>
                    <a:gd name="T70" fmla="*/ 148 w 669"/>
                    <a:gd name="T71" fmla="*/ 657 h 913"/>
                    <a:gd name="T72" fmla="*/ 151 w 669"/>
                    <a:gd name="T73" fmla="*/ 599 h 913"/>
                    <a:gd name="T74" fmla="*/ 158 w 669"/>
                    <a:gd name="T75" fmla="*/ 552 h 913"/>
                    <a:gd name="T76" fmla="*/ 154 w 669"/>
                    <a:gd name="T77" fmla="*/ 477 h 913"/>
                    <a:gd name="T78" fmla="*/ 159 w 669"/>
                    <a:gd name="T79" fmla="*/ 416 h 913"/>
                    <a:gd name="T80" fmla="*/ 120 w 669"/>
                    <a:gd name="T81" fmla="*/ 374 h 913"/>
                    <a:gd name="T82" fmla="*/ 60 w 669"/>
                    <a:gd name="T83" fmla="*/ 341 h 913"/>
                    <a:gd name="T84" fmla="*/ 39 w 669"/>
                    <a:gd name="T85" fmla="*/ 290 h 913"/>
                    <a:gd name="T86" fmla="*/ 11 w 669"/>
                    <a:gd name="T87" fmla="*/ 261 h 913"/>
                    <a:gd name="T88" fmla="*/ 13 w 669"/>
                    <a:gd name="T89" fmla="*/ 213 h 913"/>
                    <a:gd name="T90" fmla="*/ 7 w 669"/>
                    <a:gd name="T91" fmla="*/ 167 h 913"/>
                    <a:gd name="T92" fmla="*/ 49 w 669"/>
                    <a:gd name="T93" fmla="*/ 7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913">
                      <a:moveTo>
                        <a:pt x="52" y="41"/>
                      </a:moveTo>
                      <a:lnTo>
                        <a:pt x="60" y="30"/>
                      </a:lnTo>
                      <a:lnTo>
                        <a:pt x="76" y="15"/>
                      </a:lnTo>
                      <a:lnTo>
                        <a:pt x="101" y="6"/>
                      </a:lnTo>
                      <a:lnTo>
                        <a:pt x="114" y="0"/>
                      </a:lnTo>
                      <a:lnTo>
                        <a:pt x="127" y="2"/>
                      </a:lnTo>
                      <a:lnTo>
                        <a:pt x="124" y="9"/>
                      </a:lnTo>
                      <a:lnTo>
                        <a:pt x="109" y="17"/>
                      </a:lnTo>
                      <a:lnTo>
                        <a:pt x="106" y="32"/>
                      </a:lnTo>
                      <a:lnTo>
                        <a:pt x="109" y="44"/>
                      </a:lnTo>
                      <a:lnTo>
                        <a:pt x="122" y="44"/>
                      </a:lnTo>
                      <a:lnTo>
                        <a:pt x="127" y="30"/>
                      </a:lnTo>
                      <a:lnTo>
                        <a:pt x="130" y="17"/>
                      </a:lnTo>
                      <a:lnTo>
                        <a:pt x="138" y="21"/>
                      </a:lnTo>
                      <a:lnTo>
                        <a:pt x="148" y="29"/>
                      </a:lnTo>
                      <a:lnTo>
                        <a:pt x="164" y="26"/>
                      </a:lnTo>
                      <a:lnTo>
                        <a:pt x="174" y="32"/>
                      </a:lnTo>
                      <a:lnTo>
                        <a:pt x="177" y="39"/>
                      </a:lnTo>
                      <a:lnTo>
                        <a:pt x="202" y="36"/>
                      </a:lnTo>
                      <a:lnTo>
                        <a:pt x="250" y="32"/>
                      </a:lnTo>
                      <a:lnTo>
                        <a:pt x="268" y="56"/>
                      </a:lnTo>
                      <a:lnTo>
                        <a:pt x="299" y="68"/>
                      </a:lnTo>
                      <a:lnTo>
                        <a:pt x="297" y="78"/>
                      </a:lnTo>
                      <a:lnTo>
                        <a:pt x="310" y="72"/>
                      </a:lnTo>
                      <a:lnTo>
                        <a:pt x="325" y="72"/>
                      </a:lnTo>
                      <a:lnTo>
                        <a:pt x="343" y="83"/>
                      </a:lnTo>
                      <a:lnTo>
                        <a:pt x="364" y="81"/>
                      </a:lnTo>
                      <a:lnTo>
                        <a:pt x="382" y="83"/>
                      </a:lnTo>
                      <a:lnTo>
                        <a:pt x="411" y="102"/>
                      </a:lnTo>
                      <a:lnTo>
                        <a:pt x="442" y="126"/>
                      </a:lnTo>
                      <a:lnTo>
                        <a:pt x="455" y="153"/>
                      </a:lnTo>
                      <a:lnTo>
                        <a:pt x="447" y="174"/>
                      </a:lnTo>
                      <a:lnTo>
                        <a:pt x="484" y="182"/>
                      </a:lnTo>
                      <a:lnTo>
                        <a:pt x="546" y="192"/>
                      </a:lnTo>
                      <a:lnTo>
                        <a:pt x="609" y="204"/>
                      </a:lnTo>
                      <a:lnTo>
                        <a:pt x="650" y="228"/>
                      </a:lnTo>
                      <a:lnTo>
                        <a:pt x="668" y="251"/>
                      </a:lnTo>
                      <a:lnTo>
                        <a:pt x="668" y="279"/>
                      </a:lnTo>
                      <a:lnTo>
                        <a:pt x="652" y="305"/>
                      </a:lnTo>
                      <a:lnTo>
                        <a:pt x="634" y="318"/>
                      </a:lnTo>
                      <a:lnTo>
                        <a:pt x="622" y="327"/>
                      </a:lnTo>
                      <a:lnTo>
                        <a:pt x="609" y="345"/>
                      </a:lnTo>
                      <a:lnTo>
                        <a:pt x="608" y="362"/>
                      </a:lnTo>
                      <a:lnTo>
                        <a:pt x="609" y="383"/>
                      </a:lnTo>
                      <a:lnTo>
                        <a:pt x="603" y="404"/>
                      </a:lnTo>
                      <a:lnTo>
                        <a:pt x="593" y="408"/>
                      </a:lnTo>
                      <a:lnTo>
                        <a:pt x="590" y="420"/>
                      </a:lnTo>
                      <a:lnTo>
                        <a:pt x="579" y="429"/>
                      </a:lnTo>
                      <a:lnTo>
                        <a:pt x="577" y="440"/>
                      </a:lnTo>
                      <a:lnTo>
                        <a:pt x="562" y="452"/>
                      </a:lnTo>
                      <a:lnTo>
                        <a:pt x="540" y="473"/>
                      </a:lnTo>
                      <a:lnTo>
                        <a:pt x="520" y="479"/>
                      </a:lnTo>
                      <a:lnTo>
                        <a:pt x="507" y="477"/>
                      </a:lnTo>
                      <a:lnTo>
                        <a:pt x="483" y="488"/>
                      </a:lnTo>
                      <a:lnTo>
                        <a:pt x="458" y="512"/>
                      </a:lnTo>
                      <a:lnTo>
                        <a:pt x="453" y="521"/>
                      </a:lnTo>
                      <a:lnTo>
                        <a:pt x="453" y="533"/>
                      </a:lnTo>
                      <a:lnTo>
                        <a:pt x="458" y="546"/>
                      </a:lnTo>
                      <a:lnTo>
                        <a:pt x="447" y="560"/>
                      </a:lnTo>
                      <a:lnTo>
                        <a:pt x="447" y="570"/>
                      </a:lnTo>
                      <a:lnTo>
                        <a:pt x="427" y="582"/>
                      </a:lnTo>
                      <a:lnTo>
                        <a:pt x="413" y="591"/>
                      </a:lnTo>
                      <a:lnTo>
                        <a:pt x="401" y="605"/>
                      </a:lnTo>
                      <a:lnTo>
                        <a:pt x="397" y="618"/>
                      </a:lnTo>
                      <a:lnTo>
                        <a:pt x="380" y="635"/>
                      </a:lnTo>
                      <a:lnTo>
                        <a:pt x="374" y="632"/>
                      </a:lnTo>
                      <a:lnTo>
                        <a:pt x="361" y="632"/>
                      </a:lnTo>
                      <a:lnTo>
                        <a:pt x="345" y="638"/>
                      </a:lnTo>
                      <a:lnTo>
                        <a:pt x="356" y="645"/>
                      </a:lnTo>
                      <a:lnTo>
                        <a:pt x="356" y="660"/>
                      </a:lnTo>
                      <a:lnTo>
                        <a:pt x="354" y="672"/>
                      </a:lnTo>
                      <a:lnTo>
                        <a:pt x="346" y="681"/>
                      </a:lnTo>
                      <a:lnTo>
                        <a:pt x="325" y="683"/>
                      </a:lnTo>
                      <a:lnTo>
                        <a:pt x="309" y="687"/>
                      </a:lnTo>
                      <a:lnTo>
                        <a:pt x="301" y="696"/>
                      </a:lnTo>
                      <a:lnTo>
                        <a:pt x="301" y="711"/>
                      </a:lnTo>
                      <a:lnTo>
                        <a:pt x="281" y="713"/>
                      </a:lnTo>
                      <a:lnTo>
                        <a:pt x="265" y="711"/>
                      </a:lnTo>
                      <a:lnTo>
                        <a:pt x="260" y="717"/>
                      </a:lnTo>
                      <a:lnTo>
                        <a:pt x="268" y="723"/>
                      </a:lnTo>
                      <a:lnTo>
                        <a:pt x="263" y="746"/>
                      </a:lnTo>
                      <a:lnTo>
                        <a:pt x="257" y="765"/>
                      </a:lnTo>
                      <a:lnTo>
                        <a:pt x="236" y="765"/>
                      </a:lnTo>
                      <a:lnTo>
                        <a:pt x="229" y="773"/>
                      </a:lnTo>
                      <a:lnTo>
                        <a:pt x="231" y="788"/>
                      </a:lnTo>
                      <a:lnTo>
                        <a:pt x="242" y="788"/>
                      </a:lnTo>
                      <a:lnTo>
                        <a:pt x="250" y="797"/>
                      </a:lnTo>
                      <a:lnTo>
                        <a:pt x="245" y="812"/>
                      </a:lnTo>
                      <a:lnTo>
                        <a:pt x="234" y="813"/>
                      </a:lnTo>
                      <a:lnTo>
                        <a:pt x="216" y="819"/>
                      </a:lnTo>
                      <a:lnTo>
                        <a:pt x="211" y="831"/>
                      </a:lnTo>
                      <a:lnTo>
                        <a:pt x="210" y="849"/>
                      </a:lnTo>
                      <a:lnTo>
                        <a:pt x="198" y="858"/>
                      </a:lnTo>
                      <a:lnTo>
                        <a:pt x="239" y="888"/>
                      </a:lnTo>
                      <a:lnTo>
                        <a:pt x="250" y="903"/>
                      </a:lnTo>
                      <a:lnTo>
                        <a:pt x="244" y="912"/>
                      </a:lnTo>
                      <a:lnTo>
                        <a:pt x="226" y="906"/>
                      </a:lnTo>
                      <a:lnTo>
                        <a:pt x="211" y="894"/>
                      </a:lnTo>
                      <a:lnTo>
                        <a:pt x="190" y="885"/>
                      </a:lnTo>
                      <a:lnTo>
                        <a:pt x="171" y="870"/>
                      </a:lnTo>
                      <a:lnTo>
                        <a:pt x="158" y="852"/>
                      </a:lnTo>
                      <a:lnTo>
                        <a:pt x="156" y="837"/>
                      </a:lnTo>
                      <a:lnTo>
                        <a:pt x="159" y="825"/>
                      </a:lnTo>
                      <a:lnTo>
                        <a:pt x="158" y="728"/>
                      </a:lnTo>
                      <a:lnTo>
                        <a:pt x="153" y="711"/>
                      </a:lnTo>
                      <a:lnTo>
                        <a:pt x="138" y="693"/>
                      </a:lnTo>
                      <a:lnTo>
                        <a:pt x="138" y="677"/>
                      </a:lnTo>
                      <a:lnTo>
                        <a:pt x="148" y="657"/>
                      </a:lnTo>
                      <a:lnTo>
                        <a:pt x="156" y="633"/>
                      </a:lnTo>
                      <a:lnTo>
                        <a:pt x="153" y="609"/>
                      </a:lnTo>
                      <a:lnTo>
                        <a:pt x="151" y="599"/>
                      </a:lnTo>
                      <a:lnTo>
                        <a:pt x="150" y="585"/>
                      </a:lnTo>
                      <a:lnTo>
                        <a:pt x="154" y="579"/>
                      </a:lnTo>
                      <a:lnTo>
                        <a:pt x="158" y="552"/>
                      </a:lnTo>
                      <a:lnTo>
                        <a:pt x="154" y="539"/>
                      </a:lnTo>
                      <a:lnTo>
                        <a:pt x="161" y="506"/>
                      </a:lnTo>
                      <a:lnTo>
                        <a:pt x="154" y="477"/>
                      </a:lnTo>
                      <a:lnTo>
                        <a:pt x="159" y="462"/>
                      </a:lnTo>
                      <a:lnTo>
                        <a:pt x="167" y="434"/>
                      </a:lnTo>
                      <a:lnTo>
                        <a:pt x="159" y="416"/>
                      </a:lnTo>
                      <a:lnTo>
                        <a:pt x="143" y="402"/>
                      </a:lnTo>
                      <a:lnTo>
                        <a:pt x="138" y="387"/>
                      </a:lnTo>
                      <a:lnTo>
                        <a:pt x="120" y="374"/>
                      </a:lnTo>
                      <a:lnTo>
                        <a:pt x="101" y="365"/>
                      </a:lnTo>
                      <a:lnTo>
                        <a:pt x="73" y="360"/>
                      </a:lnTo>
                      <a:lnTo>
                        <a:pt x="60" y="341"/>
                      </a:lnTo>
                      <a:lnTo>
                        <a:pt x="42" y="321"/>
                      </a:lnTo>
                      <a:lnTo>
                        <a:pt x="41" y="305"/>
                      </a:lnTo>
                      <a:lnTo>
                        <a:pt x="39" y="290"/>
                      </a:lnTo>
                      <a:lnTo>
                        <a:pt x="34" y="279"/>
                      </a:lnTo>
                      <a:lnTo>
                        <a:pt x="24" y="267"/>
                      </a:lnTo>
                      <a:lnTo>
                        <a:pt x="11" y="261"/>
                      </a:lnTo>
                      <a:lnTo>
                        <a:pt x="2" y="249"/>
                      </a:lnTo>
                      <a:lnTo>
                        <a:pt x="13" y="239"/>
                      </a:lnTo>
                      <a:lnTo>
                        <a:pt x="13" y="213"/>
                      </a:lnTo>
                      <a:lnTo>
                        <a:pt x="7" y="200"/>
                      </a:lnTo>
                      <a:lnTo>
                        <a:pt x="0" y="186"/>
                      </a:lnTo>
                      <a:lnTo>
                        <a:pt x="7" y="167"/>
                      </a:lnTo>
                      <a:lnTo>
                        <a:pt x="33" y="119"/>
                      </a:lnTo>
                      <a:lnTo>
                        <a:pt x="34" y="98"/>
                      </a:lnTo>
                      <a:lnTo>
                        <a:pt x="49" y="75"/>
                      </a:lnTo>
                      <a:lnTo>
                        <a:pt x="49" y="63"/>
                      </a:lnTo>
                      <a:lnTo>
                        <a:pt x="52" y="4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338992" name="Rectangle 48">
            <a:extLst>
              <a:ext uri="{FF2B5EF4-FFF2-40B4-BE49-F238E27FC236}">
                <a16:creationId xmlns:a16="http://schemas.microsoft.com/office/drawing/2014/main" id="{B310DF5A-6B38-4A9A-8B09-023807CB7BCF}"/>
              </a:ext>
            </a:extLst>
          </p:cNvPr>
          <p:cNvSpPr>
            <a:spLocks noChangeArrowheads="1"/>
          </p:cNvSpPr>
          <p:nvPr/>
        </p:nvSpPr>
        <p:spPr bwMode="auto">
          <a:xfrm>
            <a:off x="0" y="0"/>
            <a:ext cx="9144000" cy="828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6600" b="1">
                <a:solidFill>
                  <a:srgbClr val="FAFD00"/>
                </a:solidFill>
                <a:effectLst>
                  <a:outerShdw blurRad="38100" dist="38100" dir="2700000" algn="tl">
                    <a:srgbClr val="000000"/>
                  </a:outerShdw>
                </a:effectLst>
                <a:latin typeface="Tahoma" panose="020B0604030504040204" pitchFamily="34" charset="0"/>
              </a:rPr>
              <a:t>A Few Case Studies</a:t>
            </a:r>
          </a:p>
        </p:txBody>
      </p:sp>
      <p:sp>
        <p:nvSpPr>
          <p:cNvPr id="338993" name="Text Box 49">
            <a:extLst>
              <a:ext uri="{FF2B5EF4-FFF2-40B4-BE49-F238E27FC236}">
                <a16:creationId xmlns:a16="http://schemas.microsoft.com/office/drawing/2014/main" id="{F9ADF310-8E27-4A92-8DEF-5CAF022433ED}"/>
              </a:ext>
            </a:extLst>
          </p:cNvPr>
          <p:cNvSpPr txBox="1">
            <a:spLocks noChangeArrowheads="1"/>
          </p:cNvSpPr>
          <p:nvPr/>
        </p:nvSpPr>
        <p:spPr bwMode="auto">
          <a:xfrm>
            <a:off x="20638" y="1133475"/>
            <a:ext cx="9142412" cy="528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defRPr>
                <a:solidFill>
                  <a:schemeClr val="tx1"/>
                </a:solidFill>
                <a:latin typeface="Arial" panose="020B0604020202020204" pitchFamily="34" charset="0"/>
              </a:defRPr>
            </a:lvl1pPr>
            <a:lvl2pPr marL="893763" indent="-265113" algn="l">
              <a:defRPr>
                <a:solidFill>
                  <a:schemeClr val="tx1"/>
                </a:solidFill>
                <a:latin typeface="Arial" panose="020B0604020202020204" pitchFamily="34" charset="0"/>
              </a:defRPr>
            </a:lvl2pPr>
            <a:lvl3pPr marL="1073150"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5000"/>
              </a:lnSpc>
              <a:spcBef>
                <a:spcPct val="20000"/>
              </a:spcBef>
              <a:buClr>
                <a:srgbClr val="FC0128"/>
              </a:buClr>
              <a:buSzPct val="75000"/>
              <a:buFont typeface="Wingdings" panose="05000000000000000000" pitchFamily="2" charset="2"/>
              <a:buChar char="("/>
            </a:pPr>
            <a:r>
              <a:rPr lang="en-US" altLang="en-US" sz="3400" b="1">
                <a:solidFill>
                  <a:srgbClr val="FF9900"/>
                </a:solidFill>
                <a:effectLst>
                  <a:outerShdw blurRad="38100" dist="38100" dir="2700000" algn="tl">
                    <a:srgbClr val="000000"/>
                  </a:outerShdw>
                </a:effectLst>
                <a:latin typeface="Tahoma" panose="020B0604030504040204" pitchFamily="34" charset="0"/>
              </a:rPr>
              <a:t>Success: </a:t>
            </a:r>
            <a:r>
              <a:rPr lang="en-US" altLang="en-US" sz="3400" b="1">
                <a:solidFill>
                  <a:srgbClr val="00FF00"/>
                </a:solidFill>
                <a:effectLst>
                  <a:outerShdw blurRad="38100" dist="38100" dir="2700000" algn="tl">
                    <a:srgbClr val="000000"/>
                  </a:outerShdw>
                </a:effectLst>
                <a:latin typeface="Tahoma" panose="020B0604030504040204" pitchFamily="34" charset="0"/>
              </a:rPr>
              <a:t>South Korea</a:t>
            </a:r>
          </a:p>
          <a:p>
            <a:pPr lvl="1" eaLnBrk="0" hangingPunct="0">
              <a:lnSpc>
                <a:spcPct val="95000"/>
              </a:lnSpc>
              <a:spcBef>
                <a:spcPct val="20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From Abject Poverty to World Knowledge Network Leader in just 23 years</a:t>
            </a:r>
          </a:p>
          <a:p>
            <a:pPr eaLnBrk="0" hangingPunct="0">
              <a:lnSpc>
                <a:spcPct val="95000"/>
              </a:lnSpc>
              <a:spcBef>
                <a:spcPct val="20000"/>
              </a:spcBef>
              <a:buClr>
                <a:srgbClr val="FC0128"/>
              </a:buClr>
              <a:buSzPct val="75000"/>
              <a:buFont typeface="Wingdings" panose="05000000000000000000" pitchFamily="2" charset="2"/>
              <a:buChar char="("/>
            </a:pPr>
            <a:r>
              <a:rPr lang="en-US" altLang="en-US" sz="3400" b="1">
                <a:solidFill>
                  <a:srgbClr val="FF9900"/>
                </a:solidFill>
                <a:effectLst>
                  <a:outerShdw blurRad="38100" dist="38100" dir="2700000" algn="tl">
                    <a:srgbClr val="000000"/>
                  </a:outerShdw>
                </a:effectLst>
                <a:latin typeface="Tahoma" panose="020B0604030504040204" pitchFamily="34" charset="0"/>
              </a:rPr>
              <a:t>Ancient Total Failure: </a:t>
            </a:r>
            <a:r>
              <a:rPr lang="en-US" altLang="en-US" sz="3400" b="1">
                <a:solidFill>
                  <a:srgbClr val="00FF00"/>
                </a:solidFill>
                <a:effectLst>
                  <a:outerShdw blurRad="38100" dist="38100" dir="2700000" algn="tl">
                    <a:srgbClr val="000000"/>
                  </a:outerShdw>
                </a:effectLst>
                <a:latin typeface="Tahoma" panose="020B0604030504040204" pitchFamily="34" charset="0"/>
              </a:rPr>
              <a:t>Easter Island</a:t>
            </a:r>
          </a:p>
          <a:p>
            <a:pPr lvl="1" eaLnBrk="0" hangingPunct="0">
              <a:lnSpc>
                <a:spcPct val="95000"/>
              </a:lnSpc>
              <a:spcBef>
                <a:spcPct val="20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They Denuded their Forests, then ATE each other</a:t>
            </a:r>
          </a:p>
          <a:p>
            <a:pPr eaLnBrk="0" hangingPunct="0">
              <a:lnSpc>
                <a:spcPct val="95000"/>
              </a:lnSpc>
              <a:spcBef>
                <a:spcPct val="20000"/>
              </a:spcBef>
              <a:buClr>
                <a:srgbClr val="FC0128"/>
              </a:buClr>
              <a:buSzPct val="75000"/>
              <a:buFont typeface="Wingdings" panose="05000000000000000000" pitchFamily="2" charset="2"/>
              <a:buChar char="("/>
            </a:pPr>
            <a:r>
              <a:rPr lang="en-US" altLang="en-US" sz="3400" b="1">
                <a:solidFill>
                  <a:srgbClr val="FF9900"/>
                </a:solidFill>
                <a:effectLst>
                  <a:outerShdw blurRad="38100" dist="38100" dir="2700000" algn="tl">
                    <a:srgbClr val="000000"/>
                  </a:outerShdw>
                </a:effectLst>
                <a:latin typeface="Tahoma" panose="020B0604030504040204" pitchFamily="34" charset="0"/>
              </a:rPr>
              <a:t>Failure = Learning = Success: </a:t>
            </a:r>
            <a:r>
              <a:rPr lang="en-US" altLang="en-US" sz="3400" b="1">
                <a:solidFill>
                  <a:srgbClr val="00FF00"/>
                </a:solidFill>
                <a:effectLst>
                  <a:outerShdw blurRad="38100" dist="38100" dir="2700000" algn="tl">
                    <a:srgbClr val="000000"/>
                  </a:outerShdw>
                </a:effectLst>
                <a:latin typeface="Tahoma" panose="020B0604030504040204" pitchFamily="34" charset="0"/>
              </a:rPr>
              <a:t>Iceland</a:t>
            </a:r>
          </a:p>
          <a:p>
            <a:pPr lvl="1" eaLnBrk="0" hangingPunct="0">
              <a:lnSpc>
                <a:spcPct val="95000"/>
              </a:lnSpc>
              <a:spcBef>
                <a:spcPct val="20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Disastrous early failures reversed: Rank 2 in HDI</a:t>
            </a:r>
            <a:endParaRPr lang="en-US" altLang="en-US" sz="3000" b="1">
              <a:solidFill>
                <a:schemeClr val="bg1"/>
              </a:solidFill>
              <a:effectLst>
                <a:outerShdw blurRad="38100" dist="38100" dir="2700000" algn="tl">
                  <a:srgbClr val="000000"/>
                </a:outerShdw>
              </a:effectLst>
              <a:latin typeface="Tahoma" panose="020B0604030504040204" pitchFamily="34" charset="0"/>
            </a:endParaRPr>
          </a:p>
          <a:p>
            <a:pPr eaLnBrk="0" hangingPunct="0">
              <a:lnSpc>
                <a:spcPct val="95000"/>
              </a:lnSpc>
              <a:spcBef>
                <a:spcPct val="20000"/>
              </a:spcBef>
              <a:buClr>
                <a:srgbClr val="FC0128"/>
              </a:buClr>
              <a:buSzPct val="75000"/>
              <a:buFont typeface="Wingdings" panose="05000000000000000000" pitchFamily="2" charset="2"/>
              <a:buChar char="("/>
            </a:pPr>
            <a:r>
              <a:rPr lang="en-US" altLang="en-US" sz="3400" b="1">
                <a:solidFill>
                  <a:srgbClr val="FF9900"/>
                </a:solidFill>
                <a:effectLst>
                  <a:outerShdw blurRad="38100" dist="38100" dir="2700000" algn="tl">
                    <a:srgbClr val="000000"/>
                  </a:outerShdw>
                </a:effectLst>
                <a:latin typeface="Tahoma" panose="020B0604030504040204" pitchFamily="34" charset="0"/>
              </a:rPr>
              <a:t>Modern Failure: </a:t>
            </a:r>
            <a:r>
              <a:rPr lang="en-US" altLang="en-US" sz="3400" b="1">
                <a:solidFill>
                  <a:srgbClr val="00FF00"/>
                </a:solidFill>
                <a:effectLst>
                  <a:outerShdw blurRad="38100" dist="38100" dir="2700000" algn="tl">
                    <a:srgbClr val="000000"/>
                  </a:outerShdw>
                </a:effectLst>
                <a:latin typeface="Tahoma" panose="020B0604030504040204" pitchFamily="34" charset="0"/>
              </a:rPr>
              <a:t>Haiti</a:t>
            </a:r>
          </a:p>
          <a:p>
            <a:pPr lvl="1" eaLnBrk="0" hangingPunct="0">
              <a:lnSpc>
                <a:spcPct val="95000"/>
              </a:lnSpc>
              <a:spcBef>
                <a:spcPct val="20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rPr>
              <a:t>One Island: Same History: Vast Differences: Haiti &amp; Dominican Republic</a:t>
            </a:r>
            <a:endParaRPr lang="en-US" altLang="en-US" sz="3000" b="1">
              <a:solidFill>
                <a:srgbClr val="FF9900"/>
              </a:solidFill>
              <a:effectLst>
                <a:outerShdw blurRad="38100" dist="38100" dir="2700000" algn="tl">
                  <a:srgbClr val="000000"/>
                </a:outerShdw>
              </a:effectLst>
              <a:latin typeface="Tahoma" panose="020B0604030504040204" pitchFamily="34" charset="0"/>
            </a:endParaRPr>
          </a:p>
          <a:p>
            <a:pPr eaLnBrk="0" hangingPunct="0">
              <a:lnSpc>
                <a:spcPct val="95000"/>
              </a:lnSpc>
              <a:spcBef>
                <a:spcPct val="20000"/>
              </a:spcBef>
              <a:buClr>
                <a:srgbClr val="FC0128"/>
              </a:buClr>
              <a:buSzPct val="75000"/>
              <a:buFont typeface="Wingdings" panose="05000000000000000000" pitchFamily="2" charset="2"/>
              <a:buChar char="("/>
            </a:pPr>
            <a:r>
              <a:rPr lang="en-US" altLang="en-US" sz="3400" b="1">
                <a:solidFill>
                  <a:srgbClr val="FF9900"/>
                </a:solidFill>
                <a:effectLst>
                  <a:outerShdw blurRad="38100" dist="38100" dir="2700000" algn="tl">
                    <a:srgbClr val="000000"/>
                  </a:outerShdw>
                </a:effectLst>
                <a:latin typeface="Tahoma" panose="020B0604030504040204" pitchFamily="34" charset="0"/>
              </a:rPr>
              <a:t>Today’s Roaring Giant: </a:t>
            </a:r>
            <a:r>
              <a:rPr lang="en-US" altLang="en-US" sz="3400" b="1">
                <a:solidFill>
                  <a:srgbClr val="00FF00"/>
                </a:solidFill>
                <a:effectLst>
                  <a:outerShdw blurRad="38100" dist="38100" dir="2700000" algn="tl">
                    <a:srgbClr val="000000"/>
                  </a:outerShdw>
                </a:effectLst>
                <a:latin typeface="Tahoma" panose="020B0604030504040204" pitchFamily="34" charset="0"/>
              </a:rPr>
              <a:t>China</a:t>
            </a:r>
          </a:p>
          <a:p>
            <a:pPr lvl="1" eaLnBrk="0" hangingPunct="0">
              <a:lnSpc>
                <a:spcPct val="95000"/>
              </a:lnSpc>
              <a:spcBef>
                <a:spcPct val="20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rPr>
              <a:t>Tomorrow’s Global Power</a:t>
            </a:r>
            <a:endParaRPr lang="en-US" altLang="en-US" sz="3000" b="1">
              <a:solidFill>
                <a:srgbClr val="FF9900"/>
              </a:solidFill>
              <a:effectLst>
                <a:outerShdw blurRad="38100" dist="38100" dir="2700000" algn="tl">
                  <a:srgbClr val="000000"/>
                </a:outerShdw>
              </a:effectLst>
              <a:latin typeface="Tahoma" panose="020B0604030504040204" pitchFamily="34" charset="0"/>
            </a:endParaRP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18" name="Rectangle 50">
            <a:extLst>
              <a:ext uri="{FF2B5EF4-FFF2-40B4-BE49-F238E27FC236}">
                <a16:creationId xmlns:a16="http://schemas.microsoft.com/office/drawing/2014/main" id="{5C7C053C-73FE-44DC-B988-4A9D2E405968}"/>
              </a:ext>
            </a:extLst>
          </p:cNvPr>
          <p:cNvSpPr>
            <a:spLocks noChangeArrowheads="1"/>
          </p:cNvSpPr>
          <p:nvPr/>
        </p:nvSpPr>
        <p:spPr bwMode="auto">
          <a:xfrm>
            <a:off x="0" y="0"/>
            <a:ext cx="9144000" cy="998538"/>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40019" name="Group 51">
            <a:extLst>
              <a:ext uri="{FF2B5EF4-FFF2-40B4-BE49-F238E27FC236}">
                <a16:creationId xmlns:a16="http://schemas.microsoft.com/office/drawing/2014/main" id="{4ED39547-9FCF-4F6A-9467-4B88FA4F43CF}"/>
              </a:ext>
            </a:extLst>
          </p:cNvPr>
          <p:cNvGrpSpPr>
            <a:grpSpLocks/>
          </p:cNvGrpSpPr>
          <p:nvPr/>
        </p:nvGrpSpPr>
        <p:grpSpPr bwMode="auto">
          <a:xfrm>
            <a:off x="3616325" y="1190625"/>
            <a:ext cx="5384800" cy="3895725"/>
            <a:chOff x="2467" y="750"/>
            <a:chExt cx="3674" cy="2454"/>
          </a:xfrm>
        </p:grpSpPr>
        <p:grpSp>
          <p:nvGrpSpPr>
            <p:cNvPr id="340020" name="Group 52">
              <a:extLst>
                <a:ext uri="{FF2B5EF4-FFF2-40B4-BE49-F238E27FC236}">
                  <a16:creationId xmlns:a16="http://schemas.microsoft.com/office/drawing/2014/main" id="{BBA4E5D0-DECC-418F-BD26-13AE1B518B2C}"/>
                </a:ext>
              </a:extLst>
            </p:cNvPr>
            <p:cNvGrpSpPr>
              <a:grpSpLocks/>
            </p:cNvGrpSpPr>
            <p:nvPr/>
          </p:nvGrpSpPr>
          <p:grpSpPr bwMode="auto">
            <a:xfrm>
              <a:off x="2488" y="772"/>
              <a:ext cx="3653" cy="2423"/>
              <a:chOff x="2488" y="772"/>
              <a:chExt cx="3653" cy="2423"/>
            </a:xfrm>
          </p:grpSpPr>
          <p:sp>
            <p:nvSpPr>
              <p:cNvPr id="340021" name="Rectangle 53">
                <a:extLst>
                  <a:ext uri="{FF2B5EF4-FFF2-40B4-BE49-F238E27FC236}">
                    <a16:creationId xmlns:a16="http://schemas.microsoft.com/office/drawing/2014/main" id="{F290934F-833D-4317-A337-79697D4BF1B3}"/>
                  </a:ext>
                </a:extLst>
              </p:cNvPr>
              <p:cNvSpPr>
                <a:spLocks noChangeArrowheads="1"/>
              </p:cNvSpPr>
              <p:nvPr/>
            </p:nvSpPr>
            <p:spPr bwMode="auto">
              <a:xfrm>
                <a:off x="2488" y="772"/>
                <a:ext cx="3632" cy="241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0022" name="Rectangle 54">
                <a:extLst>
                  <a:ext uri="{FF2B5EF4-FFF2-40B4-BE49-F238E27FC236}">
                    <a16:creationId xmlns:a16="http://schemas.microsoft.com/office/drawing/2014/main" id="{119EC03E-C4D9-4B6B-9FCE-78FBE6B0331C}"/>
                  </a:ext>
                </a:extLst>
              </p:cNvPr>
              <p:cNvSpPr>
                <a:spLocks noChangeArrowheads="1"/>
              </p:cNvSpPr>
              <p:nvPr/>
            </p:nvSpPr>
            <p:spPr bwMode="auto">
              <a:xfrm>
                <a:off x="2494" y="784"/>
                <a:ext cx="3647" cy="2411"/>
              </a:xfrm>
              <a:prstGeom prst="rect">
                <a:avLst/>
              </a:prstGeom>
              <a:noFill/>
              <a:ln w="5080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40023" name="Group 55">
              <a:extLst>
                <a:ext uri="{FF2B5EF4-FFF2-40B4-BE49-F238E27FC236}">
                  <a16:creationId xmlns:a16="http://schemas.microsoft.com/office/drawing/2014/main" id="{4CC8C71A-F5A9-44EF-8377-C5537BB2B619}"/>
                </a:ext>
              </a:extLst>
            </p:cNvPr>
            <p:cNvGrpSpPr>
              <a:grpSpLocks/>
            </p:cNvGrpSpPr>
            <p:nvPr/>
          </p:nvGrpSpPr>
          <p:grpSpPr bwMode="auto">
            <a:xfrm>
              <a:off x="2467" y="750"/>
              <a:ext cx="3674" cy="2454"/>
              <a:chOff x="2467" y="750"/>
              <a:chExt cx="3674" cy="2454"/>
            </a:xfrm>
          </p:grpSpPr>
          <p:sp>
            <p:nvSpPr>
              <p:cNvPr id="340024" name="AutoShape 56">
                <a:extLst>
                  <a:ext uri="{FF2B5EF4-FFF2-40B4-BE49-F238E27FC236}">
                    <a16:creationId xmlns:a16="http://schemas.microsoft.com/office/drawing/2014/main" id="{4C155398-7EFF-490A-BDF5-B65F36F06B13}"/>
                  </a:ext>
                </a:extLst>
              </p:cNvPr>
              <p:cNvSpPr>
                <a:spLocks noChangeAspect="1" noChangeArrowheads="1" noTextEdit="1"/>
              </p:cNvSpPr>
              <p:nvPr/>
            </p:nvSpPr>
            <p:spPr bwMode="auto">
              <a:xfrm>
                <a:off x="2467" y="750"/>
                <a:ext cx="3674" cy="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0025" name="Rectangle 57">
                <a:extLst>
                  <a:ext uri="{FF2B5EF4-FFF2-40B4-BE49-F238E27FC236}">
                    <a16:creationId xmlns:a16="http://schemas.microsoft.com/office/drawing/2014/main" id="{20AEDD58-00F1-4819-AF75-C504E715FBF8}"/>
                  </a:ext>
                </a:extLst>
              </p:cNvPr>
              <p:cNvSpPr>
                <a:spLocks noChangeArrowheads="1"/>
              </p:cNvSpPr>
              <p:nvPr/>
            </p:nvSpPr>
            <p:spPr bwMode="auto">
              <a:xfrm>
                <a:off x="4367" y="847"/>
                <a:ext cx="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endParaRPr lang="en-ZA" altLang="en-US" sz="2400" b="1">
                  <a:solidFill>
                    <a:schemeClr val="tx2"/>
                  </a:solidFill>
                  <a:latin typeface="Times New Roman" panose="02020603050405020304" pitchFamily="18" charset="0"/>
                </a:endParaRPr>
              </a:p>
            </p:txBody>
          </p:sp>
        </p:grpSp>
        <p:sp>
          <p:nvSpPr>
            <p:cNvPr id="340026" name="Rectangle 58">
              <a:extLst>
                <a:ext uri="{FF2B5EF4-FFF2-40B4-BE49-F238E27FC236}">
                  <a16:creationId xmlns:a16="http://schemas.microsoft.com/office/drawing/2014/main" id="{35E05809-FB69-4E88-9120-CD6C13674503}"/>
                </a:ext>
              </a:extLst>
            </p:cNvPr>
            <p:cNvSpPr>
              <a:spLocks noChangeArrowheads="1"/>
            </p:cNvSpPr>
            <p:nvPr/>
          </p:nvSpPr>
          <p:spPr bwMode="auto">
            <a:xfrm>
              <a:off x="2794" y="1167"/>
              <a:ext cx="3285" cy="137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0027" name="Line 59">
              <a:extLst>
                <a:ext uri="{FF2B5EF4-FFF2-40B4-BE49-F238E27FC236}">
                  <a16:creationId xmlns:a16="http://schemas.microsoft.com/office/drawing/2014/main" id="{7A701F6A-5256-4687-B4B4-9B24ABB57928}"/>
                </a:ext>
              </a:extLst>
            </p:cNvPr>
            <p:cNvSpPr>
              <a:spLocks noChangeShapeType="1"/>
            </p:cNvSpPr>
            <p:nvPr/>
          </p:nvSpPr>
          <p:spPr bwMode="auto">
            <a:xfrm>
              <a:off x="2794" y="2315"/>
              <a:ext cx="32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28" name="Line 60">
              <a:extLst>
                <a:ext uri="{FF2B5EF4-FFF2-40B4-BE49-F238E27FC236}">
                  <a16:creationId xmlns:a16="http://schemas.microsoft.com/office/drawing/2014/main" id="{F93991AA-041B-42B3-B6C7-FDD6A719AAF3}"/>
                </a:ext>
              </a:extLst>
            </p:cNvPr>
            <p:cNvSpPr>
              <a:spLocks noChangeShapeType="1"/>
            </p:cNvSpPr>
            <p:nvPr/>
          </p:nvSpPr>
          <p:spPr bwMode="auto">
            <a:xfrm>
              <a:off x="2794" y="2086"/>
              <a:ext cx="32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29" name="Line 61">
              <a:extLst>
                <a:ext uri="{FF2B5EF4-FFF2-40B4-BE49-F238E27FC236}">
                  <a16:creationId xmlns:a16="http://schemas.microsoft.com/office/drawing/2014/main" id="{780AE333-5462-4992-9B94-B53C1FC259AC}"/>
                </a:ext>
              </a:extLst>
            </p:cNvPr>
            <p:cNvSpPr>
              <a:spLocks noChangeShapeType="1"/>
            </p:cNvSpPr>
            <p:nvPr/>
          </p:nvSpPr>
          <p:spPr bwMode="auto">
            <a:xfrm>
              <a:off x="2794" y="1856"/>
              <a:ext cx="32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30" name="Line 62">
              <a:extLst>
                <a:ext uri="{FF2B5EF4-FFF2-40B4-BE49-F238E27FC236}">
                  <a16:creationId xmlns:a16="http://schemas.microsoft.com/office/drawing/2014/main" id="{248C405C-1861-4DB5-B5C7-D012D684A1FA}"/>
                </a:ext>
              </a:extLst>
            </p:cNvPr>
            <p:cNvSpPr>
              <a:spLocks noChangeShapeType="1"/>
            </p:cNvSpPr>
            <p:nvPr/>
          </p:nvSpPr>
          <p:spPr bwMode="auto">
            <a:xfrm>
              <a:off x="2794" y="1626"/>
              <a:ext cx="32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31" name="Line 63">
              <a:extLst>
                <a:ext uri="{FF2B5EF4-FFF2-40B4-BE49-F238E27FC236}">
                  <a16:creationId xmlns:a16="http://schemas.microsoft.com/office/drawing/2014/main" id="{39E143EF-72A9-454D-888C-BF7B1243B73C}"/>
                </a:ext>
              </a:extLst>
            </p:cNvPr>
            <p:cNvSpPr>
              <a:spLocks noChangeShapeType="1"/>
            </p:cNvSpPr>
            <p:nvPr/>
          </p:nvSpPr>
          <p:spPr bwMode="auto">
            <a:xfrm>
              <a:off x="2794" y="1397"/>
              <a:ext cx="32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32" name="Line 64">
              <a:extLst>
                <a:ext uri="{FF2B5EF4-FFF2-40B4-BE49-F238E27FC236}">
                  <a16:creationId xmlns:a16="http://schemas.microsoft.com/office/drawing/2014/main" id="{36920814-24CC-40C0-A98C-436D590EDCFB}"/>
                </a:ext>
              </a:extLst>
            </p:cNvPr>
            <p:cNvSpPr>
              <a:spLocks noChangeShapeType="1"/>
            </p:cNvSpPr>
            <p:nvPr/>
          </p:nvSpPr>
          <p:spPr bwMode="auto">
            <a:xfrm>
              <a:off x="2794" y="1167"/>
              <a:ext cx="32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33" name="Rectangle 65">
              <a:extLst>
                <a:ext uri="{FF2B5EF4-FFF2-40B4-BE49-F238E27FC236}">
                  <a16:creationId xmlns:a16="http://schemas.microsoft.com/office/drawing/2014/main" id="{741C1665-7FC7-48AA-9236-8C1538C8AA1F}"/>
                </a:ext>
              </a:extLst>
            </p:cNvPr>
            <p:cNvSpPr>
              <a:spLocks noChangeArrowheads="1"/>
            </p:cNvSpPr>
            <p:nvPr/>
          </p:nvSpPr>
          <p:spPr bwMode="auto">
            <a:xfrm>
              <a:off x="2794" y="1167"/>
              <a:ext cx="3285" cy="1378"/>
            </a:xfrm>
            <a:prstGeom prst="rect">
              <a:avLst/>
            </a:prstGeom>
            <a:noFill/>
            <a:ln w="79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034" name="Line 66">
              <a:extLst>
                <a:ext uri="{FF2B5EF4-FFF2-40B4-BE49-F238E27FC236}">
                  <a16:creationId xmlns:a16="http://schemas.microsoft.com/office/drawing/2014/main" id="{A6B46CF2-772E-45EE-BA12-0D443A7CAD20}"/>
                </a:ext>
              </a:extLst>
            </p:cNvPr>
            <p:cNvSpPr>
              <a:spLocks noChangeShapeType="1"/>
            </p:cNvSpPr>
            <p:nvPr/>
          </p:nvSpPr>
          <p:spPr bwMode="auto">
            <a:xfrm>
              <a:off x="2794" y="1167"/>
              <a:ext cx="1" cy="13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35" name="Line 67">
              <a:extLst>
                <a:ext uri="{FF2B5EF4-FFF2-40B4-BE49-F238E27FC236}">
                  <a16:creationId xmlns:a16="http://schemas.microsoft.com/office/drawing/2014/main" id="{4B6E9F99-F462-41E0-B9AE-2D3100C84080}"/>
                </a:ext>
              </a:extLst>
            </p:cNvPr>
            <p:cNvSpPr>
              <a:spLocks noChangeShapeType="1"/>
            </p:cNvSpPr>
            <p:nvPr/>
          </p:nvSpPr>
          <p:spPr bwMode="auto">
            <a:xfrm>
              <a:off x="2765" y="2545"/>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36" name="Line 68">
              <a:extLst>
                <a:ext uri="{FF2B5EF4-FFF2-40B4-BE49-F238E27FC236}">
                  <a16:creationId xmlns:a16="http://schemas.microsoft.com/office/drawing/2014/main" id="{229F12B8-510D-4E36-9117-5DBBD4E9E214}"/>
                </a:ext>
              </a:extLst>
            </p:cNvPr>
            <p:cNvSpPr>
              <a:spLocks noChangeShapeType="1"/>
            </p:cNvSpPr>
            <p:nvPr/>
          </p:nvSpPr>
          <p:spPr bwMode="auto">
            <a:xfrm>
              <a:off x="2765" y="2315"/>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37" name="Line 69">
              <a:extLst>
                <a:ext uri="{FF2B5EF4-FFF2-40B4-BE49-F238E27FC236}">
                  <a16:creationId xmlns:a16="http://schemas.microsoft.com/office/drawing/2014/main" id="{00518236-3804-4C93-BDBA-0B7F1FC28444}"/>
                </a:ext>
              </a:extLst>
            </p:cNvPr>
            <p:cNvSpPr>
              <a:spLocks noChangeShapeType="1"/>
            </p:cNvSpPr>
            <p:nvPr/>
          </p:nvSpPr>
          <p:spPr bwMode="auto">
            <a:xfrm>
              <a:off x="2765" y="2086"/>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38" name="Line 70">
              <a:extLst>
                <a:ext uri="{FF2B5EF4-FFF2-40B4-BE49-F238E27FC236}">
                  <a16:creationId xmlns:a16="http://schemas.microsoft.com/office/drawing/2014/main" id="{0E352310-9081-488E-AC05-3B06FF031C26}"/>
                </a:ext>
              </a:extLst>
            </p:cNvPr>
            <p:cNvSpPr>
              <a:spLocks noChangeShapeType="1"/>
            </p:cNvSpPr>
            <p:nvPr/>
          </p:nvSpPr>
          <p:spPr bwMode="auto">
            <a:xfrm>
              <a:off x="2765" y="1856"/>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39" name="Line 71">
              <a:extLst>
                <a:ext uri="{FF2B5EF4-FFF2-40B4-BE49-F238E27FC236}">
                  <a16:creationId xmlns:a16="http://schemas.microsoft.com/office/drawing/2014/main" id="{683C0572-6679-4FE8-A102-93181538895A}"/>
                </a:ext>
              </a:extLst>
            </p:cNvPr>
            <p:cNvSpPr>
              <a:spLocks noChangeShapeType="1"/>
            </p:cNvSpPr>
            <p:nvPr/>
          </p:nvSpPr>
          <p:spPr bwMode="auto">
            <a:xfrm>
              <a:off x="2765" y="1626"/>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40" name="Line 72">
              <a:extLst>
                <a:ext uri="{FF2B5EF4-FFF2-40B4-BE49-F238E27FC236}">
                  <a16:creationId xmlns:a16="http://schemas.microsoft.com/office/drawing/2014/main" id="{0F2317CF-649B-42CE-89A2-D3F1BDA7D95F}"/>
                </a:ext>
              </a:extLst>
            </p:cNvPr>
            <p:cNvSpPr>
              <a:spLocks noChangeShapeType="1"/>
            </p:cNvSpPr>
            <p:nvPr/>
          </p:nvSpPr>
          <p:spPr bwMode="auto">
            <a:xfrm>
              <a:off x="2765" y="139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41" name="Line 73">
              <a:extLst>
                <a:ext uri="{FF2B5EF4-FFF2-40B4-BE49-F238E27FC236}">
                  <a16:creationId xmlns:a16="http://schemas.microsoft.com/office/drawing/2014/main" id="{4720E7EA-20ED-4790-A083-0C93235CF12C}"/>
                </a:ext>
              </a:extLst>
            </p:cNvPr>
            <p:cNvSpPr>
              <a:spLocks noChangeShapeType="1"/>
            </p:cNvSpPr>
            <p:nvPr/>
          </p:nvSpPr>
          <p:spPr bwMode="auto">
            <a:xfrm>
              <a:off x="2765" y="1167"/>
              <a:ext cx="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42" name="Line 74">
              <a:extLst>
                <a:ext uri="{FF2B5EF4-FFF2-40B4-BE49-F238E27FC236}">
                  <a16:creationId xmlns:a16="http://schemas.microsoft.com/office/drawing/2014/main" id="{739B2F3C-E253-42B6-86A2-B7C6C02A6055}"/>
                </a:ext>
              </a:extLst>
            </p:cNvPr>
            <p:cNvSpPr>
              <a:spLocks noChangeShapeType="1"/>
            </p:cNvSpPr>
            <p:nvPr/>
          </p:nvSpPr>
          <p:spPr bwMode="auto">
            <a:xfrm>
              <a:off x="2794" y="2545"/>
              <a:ext cx="328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43" name="Line 75">
              <a:extLst>
                <a:ext uri="{FF2B5EF4-FFF2-40B4-BE49-F238E27FC236}">
                  <a16:creationId xmlns:a16="http://schemas.microsoft.com/office/drawing/2014/main" id="{2A4E7AD4-6882-479E-BAB0-D4DDE00FCF80}"/>
                </a:ext>
              </a:extLst>
            </p:cNvPr>
            <p:cNvSpPr>
              <a:spLocks noChangeShapeType="1"/>
            </p:cNvSpPr>
            <p:nvPr/>
          </p:nvSpPr>
          <p:spPr bwMode="auto">
            <a:xfrm flipV="1">
              <a:off x="2794" y="2545"/>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44" name="Line 76">
              <a:extLst>
                <a:ext uri="{FF2B5EF4-FFF2-40B4-BE49-F238E27FC236}">
                  <a16:creationId xmlns:a16="http://schemas.microsoft.com/office/drawing/2014/main" id="{DDAF075A-7794-4F4D-84BC-3678D625535D}"/>
                </a:ext>
              </a:extLst>
            </p:cNvPr>
            <p:cNvSpPr>
              <a:spLocks noChangeShapeType="1"/>
            </p:cNvSpPr>
            <p:nvPr/>
          </p:nvSpPr>
          <p:spPr bwMode="auto">
            <a:xfrm flipV="1">
              <a:off x="3159" y="2545"/>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45" name="Line 77">
              <a:extLst>
                <a:ext uri="{FF2B5EF4-FFF2-40B4-BE49-F238E27FC236}">
                  <a16:creationId xmlns:a16="http://schemas.microsoft.com/office/drawing/2014/main" id="{10CCD7B6-0F13-4EC0-9284-79F2CE23140F}"/>
                </a:ext>
              </a:extLst>
            </p:cNvPr>
            <p:cNvSpPr>
              <a:spLocks noChangeShapeType="1"/>
            </p:cNvSpPr>
            <p:nvPr/>
          </p:nvSpPr>
          <p:spPr bwMode="auto">
            <a:xfrm flipV="1">
              <a:off x="3524" y="2545"/>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46" name="Line 78">
              <a:extLst>
                <a:ext uri="{FF2B5EF4-FFF2-40B4-BE49-F238E27FC236}">
                  <a16:creationId xmlns:a16="http://schemas.microsoft.com/office/drawing/2014/main" id="{A316DDA5-AF91-4762-AFDA-122958BFAD14}"/>
                </a:ext>
              </a:extLst>
            </p:cNvPr>
            <p:cNvSpPr>
              <a:spLocks noChangeShapeType="1"/>
            </p:cNvSpPr>
            <p:nvPr/>
          </p:nvSpPr>
          <p:spPr bwMode="auto">
            <a:xfrm flipV="1">
              <a:off x="3889" y="2545"/>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47" name="Line 79">
              <a:extLst>
                <a:ext uri="{FF2B5EF4-FFF2-40B4-BE49-F238E27FC236}">
                  <a16:creationId xmlns:a16="http://schemas.microsoft.com/office/drawing/2014/main" id="{B73D3C43-8B36-4FFC-9FBD-D7A498FB6C1F}"/>
                </a:ext>
              </a:extLst>
            </p:cNvPr>
            <p:cNvSpPr>
              <a:spLocks noChangeShapeType="1"/>
            </p:cNvSpPr>
            <p:nvPr/>
          </p:nvSpPr>
          <p:spPr bwMode="auto">
            <a:xfrm flipV="1">
              <a:off x="4255" y="2545"/>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48" name="Line 80">
              <a:extLst>
                <a:ext uri="{FF2B5EF4-FFF2-40B4-BE49-F238E27FC236}">
                  <a16:creationId xmlns:a16="http://schemas.microsoft.com/office/drawing/2014/main" id="{8CA212A8-5774-44C5-BCDE-BF17572D54C2}"/>
                </a:ext>
              </a:extLst>
            </p:cNvPr>
            <p:cNvSpPr>
              <a:spLocks noChangeShapeType="1"/>
            </p:cNvSpPr>
            <p:nvPr/>
          </p:nvSpPr>
          <p:spPr bwMode="auto">
            <a:xfrm flipV="1">
              <a:off x="4619" y="2545"/>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49" name="Line 81">
              <a:extLst>
                <a:ext uri="{FF2B5EF4-FFF2-40B4-BE49-F238E27FC236}">
                  <a16:creationId xmlns:a16="http://schemas.microsoft.com/office/drawing/2014/main" id="{B03603DE-0259-40B4-8CC2-CCA4B87B1AF3}"/>
                </a:ext>
              </a:extLst>
            </p:cNvPr>
            <p:cNvSpPr>
              <a:spLocks noChangeShapeType="1"/>
            </p:cNvSpPr>
            <p:nvPr/>
          </p:nvSpPr>
          <p:spPr bwMode="auto">
            <a:xfrm flipV="1">
              <a:off x="4985" y="2545"/>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50" name="Line 82">
              <a:extLst>
                <a:ext uri="{FF2B5EF4-FFF2-40B4-BE49-F238E27FC236}">
                  <a16:creationId xmlns:a16="http://schemas.microsoft.com/office/drawing/2014/main" id="{2EBC52BD-53A9-4E15-9A71-A14151DFCA37}"/>
                </a:ext>
              </a:extLst>
            </p:cNvPr>
            <p:cNvSpPr>
              <a:spLocks noChangeShapeType="1"/>
            </p:cNvSpPr>
            <p:nvPr/>
          </p:nvSpPr>
          <p:spPr bwMode="auto">
            <a:xfrm flipV="1">
              <a:off x="5349" y="2545"/>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51" name="Line 83">
              <a:extLst>
                <a:ext uri="{FF2B5EF4-FFF2-40B4-BE49-F238E27FC236}">
                  <a16:creationId xmlns:a16="http://schemas.microsoft.com/office/drawing/2014/main" id="{D714C6A1-736C-4D45-B8AB-74FD092C6269}"/>
                </a:ext>
              </a:extLst>
            </p:cNvPr>
            <p:cNvSpPr>
              <a:spLocks noChangeShapeType="1"/>
            </p:cNvSpPr>
            <p:nvPr/>
          </p:nvSpPr>
          <p:spPr bwMode="auto">
            <a:xfrm flipV="1">
              <a:off x="5715" y="2545"/>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52" name="Line 84">
              <a:extLst>
                <a:ext uri="{FF2B5EF4-FFF2-40B4-BE49-F238E27FC236}">
                  <a16:creationId xmlns:a16="http://schemas.microsoft.com/office/drawing/2014/main" id="{1C884AA1-3059-42ED-991B-F0953262C979}"/>
                </a:ext>
              </a:extLst>
            </p:cNvPr>
            <p:cNvSpPr>
              <a:spLocks noChangeShapeType="1"/>
            </p:cNvSpPr>
            <p:nvPr/>
          </p:nvSpPr>
          <p:spPr bwMode="auto">
            <a:xfrm flipV="1">
              <a:off x="6079" y="2545"/>
              <a:ext cx="1"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053" name="Freeform 85">
              <a:extLst>
                <a:ext uri="{FF2B5EF4-FFF2-40B4-BE49-F238E27FC236}">
                  <a16:creationId xmlns:a16="http://schemas.microsoft.com/office/drawing/2014/main" id="{CE3BEA9C-E11C-4042-99DA-9FDA8999CA0E}"/>
                </a:ext>
              </a:extLst>
            </p:cNvPr>
            <p:cNvSpPr>
              <a:spLocks/>
            </p:cNvSpPr>
            <p:nvPr/>
          </p:nvSpPr>
          <p:spPr bwMode="auto">
            <a:xfrm>
              <a:off x="2976" y="1395"/>
              <a:ext cx="1096" cy="1132"/>
            </a:xfrm>
            <a:custGeom>
              <a:avLst/>
              <a:gdLst>
                <a:gd name="T0" fmla="*/ 0 w 908"/>
                <a:gd name="T1" fmla="*/ 856 h 866"/>
                <a:gd name="T2" fmla="*/ 303 w 908"/>
                <a:gd name="T3" fmla="*/ 866 h 866"/>
                <a:gd name="T4" fmla="*/ 605 w 908"/>
                <a:gd name="T5" fmla="*/ 360 h 866"/>
                <a:gd name="T6" fmla="*/ 908 w 908"/>
                <a:gd name="T7" fmla="*/ 0 h 866"/>
              </a:gdLst>
              <a:ahLst/>
              <a:cxnLst>
                <a:cxn ang="0">
                  <a:pos x="T0" y="T1"/>
                </a:cxn>
                <a:cxn ang="0">
                  <a:pos x="T2" y="T3"/>
                </a:cxn>
                <a:cxn ang="0">
                  <a:pos x="T4" y="T5"/>
                </a:cxn>
                <a:cxn ang="0">
                  <a:pos x="T6" y="T7"/>
                </a:cxn>
              </a:cxnLst>
              <a:rect l="0" t="0" r="r" b="b"/>
              <a:pathLst>
                <a:path w="908" h="866">
                  <a:moveTo>
                    <a:pt x="0" y="856"/>
                  </a:moveTo>
                  <a:lnTo>
                    <a:pt x="303" y="866"/>
                  </a:lnTo>
                  <a:lnTo>
                    <a:pt x="605" y="360"/>
                  </a:lnTo>
                  <a:lnTo>
                    <a:pt x="908" y="0"/>
                  </a:lnTo>
                </a:path>
              </a:pathLst>
            </a:custGeom>
            <a:noFill/>
            <a:ln w="222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054" name="Freeform 86">
              <a:extLst>
                <a:ext uri="{FF2B5EF4-FFF2-40B4-BE49-F238E27FC236}">
                  <a16:creationId xmlns:a16="http://schemas.microsoft.com/office/drawing/2014/main" id="{A3149543-F8B8-485E-B658-CC95D491EA3E}"/>
                </a:ext>
              </a:extLst>
            </p:cNvPr>
            <p:cNvSpPr>
              <a:spLocks/>
            </p:cNvSpPr>
            <p:nvPr/>
          </p:nvSpPr>
          <p:spPr bwMode="auto">
            <a:xfrm>
              <a:off x="4801" y="1925"/>
              <a:ext cx="1096" cy="597"/>
            </a:xfrm>
            <a:custGeom>
              <a:avLst/>
              <a:gdLst>
                <a:gd name="T0" fmla="*/ 0 w 908"/>
                <a:gd name="T1" fmla="*/ 456 h 456"/>
                <a:gd name="T2" fmla="*/ 303 w 908"/>
                <a:gd name="T3" fmla="*/ 413 h 456"/>
                <a:gd name="T4" fmla="*/ 605 w 908"/>
                <a:gd name="T5" fmla="*/ 202 h 456"/>
                <a:gd name="T6" fmla="*/ 908 w 908"/>
                <a:gd name="T7" fmla="*/ 0 h 456"/>
              </a:gdLst>
              <a:ahLst/>
              <a:cxnLst>
                <a:cxn ang="0">
                  <a:pos x="T0" y="T1"/>
                </a:cxn>
                <a:cxn ang="0">
                  <a:pos x="T2" y="T3"/>
                </a:cxn>
                <a:cxn ang="0">
                  <a:pos x="T4" y="T5"/>
                </a:cxn>
                <a:cxn ang="0">
                  <a:pos x="T6" y="T7"/>
                </a:cxn>
              </a:cxnLst>
              <a:rect l="0" t="0" r="r" b="b"/>
              <a:pathLst>
                <a:path w="908" h="456">
                  <a:moveTo>
                    <a:pt x="0" y="456"/>
                  </a:moveTo>
                  <a:lnTo>
                    <a:pt x="303" y="413"/>
                  </a:lnTo>
                  <a:lnTo>
                    <a:pt x="605" y="202"/>
                  </a:lnTo>
                  <a:lnTo>
                    <a:pt x="908" y="0"/>
                  </a:lnTo>
                </a:path>
              </a:pathLst>
            </a:custGeom>
            <a:noFill/>
            <a:ln w="2222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055" name="Freeform 87">
              <a:extLst>
                <a:ext uri="{FF2B5EF4-FFF2-40B4-BE49-F238E27FC236}">
                  <a16:creationId xmlns:a16="http://schemas.microsoft.com/office/drawing/2014/main" id="{DDD1614E-0630-4649-BFE0-5D473AA69306}"/>
                </a:ext>
              </a:extLst>
            </p:cNvPr>
            <p:cNvSpPr>
              <a:spLocks/>
            </p:cNvSpPr>
            <p:nvPr/>
          </p:nvSpPr>
          <p:spPr bwMode="auto">
            <a:xfrm>
              <a:off x="2976" y="2222"/>
              <a:ext cx="1096" cy="234"/>
            </a:xfrm>
            <a:custGeom>
              <a:avLst/>
              <a:gdLst>
                <a:gd name="T0" fmla="*/ 0 w 908"/>
                <a:gd name="T1" fmla="*/ 179 h 179"/>
                <a:gd name="T2" fmla="*/ 303 w 908"/>
                <a:gd name="T3" fmla="*/ 17 h 179"/>
                <a:gd name="T4" fmla="*/ 605 w 908"/>
                <a:gd name="T5" fmla="*/ 0 h 179"/>
                <a:gd name="T6" fmla="*/ 908 w 908"/>
                <a:gd name="T7" fmla="*/ 46 h 179"/>
              </a:gdLst>
              <a:ahLst/>
              <a:cxnLst>
                <a:cxn ang="0">
                  <a:pos x="T0" y="T1"/>
                </a:cxn>
                <a:cxn ang="0">
                  <a:pos x="T2" y="T3"/>
                </a:cxn>
                <a:cxn ang="0">
                  <a:pos x="T4" y="T5"/>
                </a:cxn>
                <a:cxn ang="0">
                  <a:pos x="T6" y="T7"/>
                </a:cxn>
              </a:cxnLst>
              <a:rect l="0" t="0" r="r" b="b"/>
              <a:pathLst>
                <a:path w="908" h="179">
                  <a:moveTo>
                    <a:pt x="0" y="179"/>
                  </a:moveTo>
                  <a:lnTo>
                    <a:pt x="303" y="17"/>
                  </a:lnTo>
                  <a:lnTo>
                    <a:pt x="605" y="0"/>
                  </a:lnTo>
                  <a:lnTo>
                    <a:pt x="908" y="46"/>
                  </a:lnTo>
                </a:path>
              </a:pathLst>
            </a:custGeom>
            <a:noFill/>
            <a:ln w="222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056" name="Freeform 88">
              <a:extLst>
                <a:ext uri="{FF2B5EF4-FFF2-40B4-BE49-F238E27FC236}">
                  <a16:creationId xmlns:a16="http://schemas.microsoft.com/office/drawing/2014/main" id="{7530B99E-FDD5-4C89-B479-587E7BFCFC90}"/>
                </a:ext>
              </a:extLst>
            </p:cNvPr>
            <p:cNvSpPr>
              <a:spLocks/>
            </p:cNvSpPr>
            <p:nvPr/>
          </p:nvSpPr>
          <p:spPr bwMode="auto">
            <a:xfrm>
              <a:off x="4801" y="2422"/>
              <a:ext cx="1096" cy="76"/>
            </a:xfrm>
            <a:custGeom>
              <a:avLst/>
              <a:gdLst>
                <a:gd name="T0" fmla="*/ 0 w 908"/>
                <a:gd name="T1" fmla="*/ 58 h 58"/>
                <a:gd name="T2" fmla="*/ 303 w 908"/>
                <a:gd name="T3" fmla="*/ 46 h 58"/>
                <a:gd name="T4" fmla="*/ 605 w 908"/>
                <a:gd name="T5" fmla="*/ 17 h 58"/>
                <a:gd name="T6" fmla="*/ 908 w 908"/>
                <a:gd name="T7" fmla="*/ 0 h 58"/>
              </a:gdLst>
              <a:ahLst/>
              <a:cxnLst>
                <a:cxn ang="0">
                  <a:pos x="T0" y="T1"/>
                </a:cxn>
                <a:cxn ang="0">
                  <a:pos x="T2" y="T3"/>
                </a:cxn>
                <a:cxn ang="0">
                  <a:pos x="T4" y="T5"/>
                </a:cxn>
                <a:cxn ang="0">
                  <a:pos x="T6" y="T7"/>
                </a:cxn>
              </a:cxnLst>
              <a:rect l="0" t="0" r="r" b="b"/>
              <a:pathLst>
                <a:path w="908" h="58">
                  <a:moveTo>
                    <a:pt x="0" y="58"/>
                  </a:moveTo>
                  <a:lnTo>
                    <a:pt x="303" y="46"/>
                  </a:lnTo>
                  <a:lnTo>
                    <a:pt x="605" y="17"/>
                  </a:lnTo>
                  <a:lnTo>
                    <a:pt x="908" y="0"/>
                  </a:lnTo>
                </a:path>
              </a:pathLst>
            </a:custGeom>
            <a:noFill/>
            <a:ln w="2222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057" name="Freeform 89">
              <a:extLst>
                <a:ext uri="{FF2B5EF4-FFF2-40B4-BE49-F238E27FC236}">
                  <a16:creationId xmlns:a16="http://schemas.microsoft.com/office/drawing/2014/main" id="{B48C803D-E8B3-4A71-BF03-5658937212CF}"/>
                </a:ext>
              </a:extLst>
            </p:cNvPr>
            <p:cNvSpPr>
              <a:spLocks/>
            </p:cNvSpPr>
            <p:nvPr/>
          </p:nvSpPr>
          <p:spPr bwMode="auto">
            <a:xfrm>
              <a:off x="2976" y="2400"/>
              <a:ext cx="1096" cy="124"/>
            </a:xfrm>
            <a:custGeom>
              <a:avLst/>
              <a:gdLst>
                <a:gd name="T0" fmla="*/ 0 w 908"/>
                <a:gd name="T1" fmla="*/ 95 h 95"/>
                <a:gd name="T2" fmla="*/ 303 w 908"/>
                <a:gd name="T3" fmla="*/ 67 h 95"/>
                <a:gd name="T4" fmla="*/ 605 w 908"/>
                <a:gd name="T5" fmla="*/ 9 h 95"/>
                <a:gd name="T6" fmla="*/ 908 w 908"/>
                <a:gd name="T7" fmla="*/ 0 h 95"/>
              </a:gdLst>
              <a:ahLst/>
              <a:cxnLst>
                <a:cxn ang="0">
                  <a:pos x="T0" y="T1"/>
                </a:cxn>
                <a:cxn ang="0">
                  <a:pos x="T2" y="T3"/>
                </a:cxn>
                <a:cxn ang="0">
                  <a:pos x="T4" y="T5"/>
                </a:cxn>
                <a:cxn ang="0">
                  <a:pos x="T6" y="T7"/>
                </a:cxn>
              </a:cxnLst>
              <a:rect l="0" t="0" r="r" b="b"/>
              <a:pathLst>
                <a:path w="908" h="95">
                  <a:moveTo>
                    <a:pt x="0" y="95"/>
                  </a:moveTo>
                  <a:lnTo>
                    <a:pt x="303" y="67"/>
                  </a:lnTo>
                  <a:lnTo>
                    <a:pt x="605" y="9"/>
                  </a:lnTo>
                  <a:lnTo>
                    <a:pt x="908"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058" name="Freeform 90">
              <a:extLst>
                <a:ext uri="{FF2B5EF4-FFF2-40B4-BE49-F238E27FC236}">
                  <a16:creationId xmlns:a16="http://schemas.microsoft.com/office/drawing/2014/main" id="{596EBFE1-765A-4EAF-BB02-E402F5EF05CD}"/>
                </a:ext>
              </a:extLst>
            </p:cNvPr>
            <p:cNvSpPr>
              <a:spLocks/>
            </p:cNvSpPr>
            <p:nvPr/>
          </p:nvSpPr>
          <p:spPr bwMode="auto">
            <a:xfrm>
              <a:off x="4801" y="2418"/>
              <a:ext cx="1096" cy="115"/>
            </a:xfrm>
            <a:custGeom>
              <a:avLst/>
              <a:gdLst>
                <a:gd name="T0" fmla="*/ 0 w 908"/>
                <a:gd name="T1" fmla="*/ 88 h 88"/>
                <a:gd name="T2" fmla="*/ 303 w 908"/>
                <a:gd name="T3" fmla="*/ 79 h 88"/>
                <a:gd name="T4" fmla="*/ 605 w 908"/>
                <a:gd name="T5" fmla="*/ 71 h 88"/>
                <a:gd name="T6" fmla="*/ 908 w 908"/>
                <a:gd name="T7" fmla="*/ 0 h 88"/>
              </a:gdLst>
              <a:ahLst/>
              <a:cxnLst>
                <a:cxn ang="0">
                  <a:pos x="T0" y="T1"/>
                </a:cxn>
                <a:cxn ang="0">
                  <a:pos x="T2" y="T3"/>
                </a:cxn>
                <a:cxn ang="0">
                  <a:pos x="T4" y="T5"/>
                </a:cxn>
                <a:cxn ang="0">
                  <a:pos x="T6" y="T7"/>
                </a:cxn>
              </a:cxnLst>
              <a:rect l="0" t="0" r="r" b="b"/>
              <a:pathLst>
                <a:path w="908" h="88">
                  <a:moveTo>
                    <a:pt x="0" y="88"/>
                  </a:moveTo>
                  <a:lnTo>
                    <a:pt x="303" y="79"/>
                  </a:lnTo>
                  <a:lnTo>
                    <a:pt x="605" y="71"/>
                  </a:lnTo>
                  <a:lnTo>
                    <a:pt x="908" y="0"/>
                  </a:lnTo>
                </a:path>
              </a:pathLst>
            </a:custGeom>
            <a:noFill/>
            <a:ln w="2222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059" name="Freeform 91">
              <a:extLst>
                <a:ext uri="{FF2B5EF4-FFF2-40B4-BE49-F238E27FC236}">
                  <a16:creationId xmlns:a16="http://schemas.microsoft.com/office/drawing/2014/main" id="{7283DF08-1768-4598-B980-D735D77EB72D}"/>
                </a:ext>
              </a:extLst>
            </p:cNvPr>
            <p:cNvSpPr>
              <a:spLocks/>
            </p:cNvSpPr>
            <p:nvPr/>
          </p:nvSpPr>
          <p:spPr bwMode="auto">
            <a:xfrm>
              <a:off x="2951" y="2486"/>
              <a:ext cx="51" cy="55"/>
            </a:xfrm>
            <a:custGeom>
              <a:avLst/>
              <a:gdLst>
                <a:gd name="T0" fmla="*/ 25 w 51"/>
                <a:gd name="T1" fmla="*/ 0 h 55"/>
                <a:gd name="T2" fmla="*/ 51 w 51"/>
                <a:gd name="T3" fmla="*/ 28 h 55"/>
                <a:gd name="T4" fmla="*/ 25 w 51"/>
                <a:gd name="T5" fmla="*/ 55 h 55"/>
                <a:gd name="T6" fmla="*/ 0 w 51"/>
                <a:gd name="T7" fmla="*/ 28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8"/>
                  </a:lnTo>
                  <a:lnTo>
                    <a:pt x="25" y="55"/>
                  </a:lnTo>
                  <a:lnTo>
                    <a:pt x="0" y="28"/>
                  </a:lnTo>
                  <a:lnTo>
                    <a:pt x="25" y="0"/>
                  </a:lnTo>
                  <a:close/>
                </a:path>
              </a:pathLst>
            </a:custGeom>
            <a:solidFill>
              <a:srgbClr val="000080"/>
            </a:solidFill>
            <a:ln w="7938">
              <a:solidFill>
                <a:srgbClr val="000080"/>
              </a:solidFill>
              <a:prstDash val="solid"/>
              <a:round/>
              <a:headEnd/>
              <a:tailEnd/>
            </a:ln>
          </p:spPr>
          <p:txBody>
            <a:bodyPr/>
            <a:lstStyle/>
            <a:p>
              <a:endParaRPr lang="en-GB"/>
            </a:p>
          </p:txBody>
        </p:sp>
        <p:sp>
          <p:nvSpPr>
            <p:cNvPr id="340060" name="Freeform 92">
              <a:extLst>
                <a:ext uri="{FF2B5EF4-FFF2-40B4-BE49-F238E27FC236}">
                  <a16:creationId xmlns:a16="http://schemas.microsoft.com/office/drawing/2014/main" id="{853FDD11-17C9-4745-BE50-EEF30CD0E84A}"/>
                </a:ext>
              </a:extLst>
            </p:cNvPr>
            <p:cNvSpPr>
              <a:spLocks/>
            </p:cNvSpPr>
            <p:nvPr/>
          </p:nvSpPr>
          <p:spPr bwMode="auto">
            <a:xfrm>
              <a:off x="3317" y="2499"/>
              <a:ext cx="50" cy="55"/>
            </a:xfrm>
            <a:custGeom>
              <a:avLst/>
              <a:gdLst>
                <a:gd name="T0" fmla="*/ 25 w 50"/>
                <a:gd name="T1" fmla="*/ 0 h 55"/>
                <a:gd name="T2" fmla="*/ 50 w 50"/>
                <a:gd name="T3" fmla="*/ 28 h 55"/>
                <a:gd name="T4" fmla="*/ 25 w 50"/>
                <a:gd name="T5" fmla="*/ 55 h 55"/>
                <a:gd name="T6" fmla="*/ 0 w 50"/>
                <a:gd name="T7" fmla="*/ 28 h 55"/>
                <a:gd name="T8" fmla="*/ 25 w 50"/>
                <a:gd name="T9" fmla="*/ 0 h 55"/>
              </a:gdLst>
              <a:ahLst/>
              <a:cxnLst>
                <a:cxn ang="0">
                  <a:pos x="T0" y="T1"/>
                </a:cxn>
                <a:cxn ang="0">
                  <a:pos x="T2" y="T3"/>
                </a:cxn>
                <a:cxn ang="0">
                  <a:pos x="T4" y="T5"/>
                </a:cxn>
                <a:cxn ang="0">
                  <a:pos x="T6" y="T7"/>
                </a:cxn>
                <a:cxn ang="0">
                  <a:pos x="T8" y="T9"/>
                </a:cxn>
              </a:cxnLst>
              <a:rect l="0" t="0" r="r" b="b"/>
              <a:pathLst>
                <a:path w="50" h="55">
                  <a:moveTo>
                    <a:pt x="25" y="0"/>
                  </a:moveTo>
                  <a:lnTo>
                    <a:pt x="50" y="28"/>
                  </a:lnTo>
                  <a:lnTo>
                    <a:pt x="25" y="55"/>
                  </a:lnTo>
                  <a:lnTo>
                    <a:pt x="0" y="28"/>
                  </a:lnTo>
                  <a:lnTo>
                    <a:pt x="25" y="0"/>
                  </a:lnTo>
                  <a:close/>
                </a:path>
              </a:pathLst>
            </a:custGeom>
            <a:solidFill>
              <a:srgbClr val="000080"/>
            </a:solidFill>
            <a:ln w="7938">
              <a:solidFill>
                <a:srgbClr val="000080"/>
              </a:solidFill>
              <a:prstDash val="solid"/>
              <a:round/>
              <a:headEnd/>
              <a:tailEnd/>
            </a:ln>
          </p:spPr>
          <p:txBody>
            <a:bodyPr/>
            <a:lstStyle/>
            <a:p>
              <a:endParaRPr lang="en-GB"/>
            </a:p>
          </p:txBody>
        </p:sp>
        <p:sp>
          <p:nvSpPr>
            <p:cNvPr id="340061" name="Freeform 93">
              <a:extLst>
                <a:ext uri="{FF2B5EF4-FFF2-40B4-BE49-F238E27FC236}">
                  <a16:creationId xmlns:a16="http://schemas.microsoft.com/office/drawing/2014/main" id="{9EE51DB9-3671-41EA-8A06-5B0F85DC9C3F}"/>
                </a:ext>
              </a:extLst>
            </p:cNvPr>
            <p:cNvSpPr>
              <a:spLocks/>
            </p:cNvSpPr>
            <p:nvPr/>
          </p:nvSpPr>
          <p:spPr bwMode="auto">
            <a:xfrm>
              <a:off x="3681" y="1838"/>
              <a:ext cx="51" cy="55"/>
            </a:xfrm>
            <a:custGeom>
              <a:avLst/>
              <a:gdLst>
                <a:gd name="T0" fmla="*/ 26 w 51"/>
                <a:gd name="T1" fmla="*/ 0 h 55"/>
                <a:gd name="T2" fmla="*/ 51 w 51"/>
                <a:gd name="T3" fmla="*/ 27 h 55"/>
                <a:gd name="T4" fmla="*/ 26 w 51"/>
                <a:gd name="T5" fmla="*/ 55 h 55"/>
                <a:gd name="T6" fmla="*/ 0 w 51"/>
                <a:gd name="T7" fmla="*/ 27 h 55"/>
                <a:gd name="T8" fmla="*/ 26 w 51"/>
                <a:gd name="T9" fmla="*/ 0 h 55"/>
              </a:gdLst>
              <a:ahLst/>
              <a:cxnLst>
                <a:cxn ang="0">
                  <a:pos x="T0" y="T1"/>
                </a:cxn>
                <a:cxn ang="0">
                  <a:pos x="T2" y="T3"/>
                </a:cxn>
                <a:cxn ang="0">
                  <a:pos x="T4" y="T5"/>
                </a:cxn>
                <a:cxn ang="0">
                  <a:pos x="T6" y="T7"/>
                </a:cxn>
                <a:cxn ang="0">
                  <a:pos x="T8" y="T9"/>
                </a:cxn>
              </a:cxnLst>
              <a:rect l="0" t="0" r="r" b="b"/>
              <a:pathLst>
                <a:path w="51" h="55">
                  <a:moveTo>
                    <a:pt x="26" y="0"/>
                  </a:moveTo>
                  <a:lnTo>
                    <a:pt x="51" y="27"/>
                  </a:lnTo>
                  <a:lnTo>
                    <a:pt x="26" y="55"/>
                  </a:lnTo>
                  <a:lnTo>
                    <a:pt x="0" y="27"/>
                  </a:lnTo>
                  <a:lnTo>
                    <a:pt x="26" y="0"/>
                  </a:lnTo>
                  <a:close/>
                </a:path>
              </a:pathLst>
            </a:custGeom>
            <a:solidFill>
              <a:srgbClr val="000080"/>
            </a:solidFill>
            <a:ln w="7938">
              <a:solidFill>
                <a:srgbClr val="000080"/>
              </a:solidFill>
              <a:prstDash val="solid"/>
              <a:round/>
              <a:headEnd/>
              <a:tailEnd/>
            </a:ln>
          </p:spPr>
          <p:txBody>
            <a:bodyPr/>
            <a:lstStyle/>
            <a:p>
              <a:endParaRPr lang="en-GB"/>
            </a:p>
          </p:txBody>
        </p:sp>
        <p:sp>
          <p:nvSpPr>
            <p:cNvPr id="340062" name="Freeform 94">
              <a:extLst>
                <a:ext uri="{FF2B5EF4-FFF2-40B4-BE49-F238E27FC236}">
                  <a16:creationId xmlns:a16="http://schemas.microsoft.com/office/drawing/2014/main" id="{6E152C28-6A2A-4809-B315-009884741B53}"/>
                </a:ext>
              </a:extLst>
            </p:cNvPr>
            <p:cNvSpPr>
              <a:spLocks/>
            </p:cNvSpPr>
            <p:nvPr/>
          </p:nvSpPr>
          <p:spPr bwMode="auto">
            <a:xfrm>
              <a:off x="4047" y="1367"/>
              <a:ext cx="51" cy="55"/>
            </a:xfrm>
            <a:custGeom>
              <a:avLst/>
              <a:gdLst>
                <a:gd name="T0" fmla="*/ 25 w 51"/>
                <a:gd name="T1" fmla="*/ 0 h 55"/>
                <a:gd name="T2" fmla="*/ 51 w 51"/>
                <a:gd name="T3" fmla="*/ 28 h 55"/>
                <a:gd name="T4" fmla="*/ 25 w 51"/>
                <a:gd name="T5" fmla="*/ 55 h 55"/>
                <a:gd name="T6" fmla="*/ 0 w 51"/>
                <a:gd name="T7" fmla="*/ 28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8"/>
                  </a:lnTo>
                  <a:lnTo>
                    <a:pt x="25" y="55"/>
                  </a:lnTo>
                  <a:lnTo>
                    <a:pt x="0" y="28"/>
                  </a:lnTo>
                  <a:lnTo>
                    <a:pt x="25" y="0"/>
                  </a:lnTo>
                  <a:close/>
                </a:path>
              </a:pathLst>
            </a:custGeom>
            <a:solidFill>
              <a:srgbClr val="000080"/>
            </a:solidFill>
            <a:ln w="7938">
              <a:solidFill>
                <a:srgbClr val="000080"/>
              </a:solidFill>
              <a:prstDash val="solid"/>
              <a:round/>
              <a:headEnd/>
              <a:tailEnd/>
            </a:ln>
          </p:spPr>
          <p:txBody>
            <a:bodyPr/>
            <a:lstStyle/>
            <a:p>
              <a:endParaRPr lang="en-GB"/>
            </a:p>
          </p:txBody>
        </p:sp>
        <p:sp>
          <p:nvSpPr>
            <p:cNvPr id="340063" name="Freeform 95">
              <a:extLst>
                <a:ext uri="{FF2B5EF4-FFF2-40B4-BE49-F238E27FC236}">
                  <a16:creationId xmlns:a16="http://schemas.microsoft.com/office/drawing/2014/main" id="{63C7AE72-9B78-4A1B-BA53-9BE95401485A}"/>
                </a:ext>
              </a:extLst>
            </p:cNvPr>
            <p:cNvSpPr>
              <a:spLocks/>
            </p:cNvSpPr>
            <p:nvPr/>
          </p:nvSpPr>
          <p:spPr bwMode="auto">
            <a:xfrm>
              <a:off x="4776" y="2494"/>
              <a:ext cx="51" cy="55"/>
            </a:xfrm>
            <a:custGeom>
              <a:avLst/>
              <a:gdLst>
                <a:gd name="T0" fmla="*/ 25 w 51"/>
                <a:gd name="T1" fmla="*/ 0 h 55"/>
                <a:gd name="T2" fmla="*/ 51 w 51"/>
                <a:gd name="T3" fmla="*/ 28 h 55"/>
                <a:gd name="T4" fmla="*/ 25 w 51"/>
                <a:gd name="T5" fmla="*/ 55 h 55"/>
                <a:gd name="T6" fmla="*/ 0 w 51"/>
                <a:gd name="T7" fmla="*/ 28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8"/>
                  </a:lnTo>
                  <a:lnTo>
                    <a:pt x="25" y="55"/>
                  </a:lnTo>
                  <a:lnTo>
                    <a:pt x="0" y="28"/>
                  </a:lnTo>
                  <a:lnTo>
                    <a:pt x="25" y="0"/>
                  </a:lnTo>
                  <a:close/>
                </a:path>
              </a:pathLst>
            </a:custGeom>
            <a:solidFill>
              <a:srgbClr val="000080"/>
            </a:solidFill>
            <a:ln w="7938">
              <a:solidFill>
                <a:srgbClr val="000080"/>
              </a:solidFill>
              <a:prstDash val="solid"/>
              <a:round/>
              <a:headEnd/>
              <a:tailEnd/>
            </a:ln>
          </p:spPr>
          <p:txBody>
            <a:bodyPr/>
            <a:lstStyle/>
            <a:p>
              <a:endParaRPr lang="en-GB"/>
            </a:p>
          </p:txBody>
        </p:sp>
        <p:sp>
          <p:nvSpPr>
            <p:cNvPr id="340064" name="Freeform 96">
              <a:extLst>
                <a:ext uri="{FF2B5EF4-FFF2-40B4-BE49-F238E27FC236}">
                  <a16:creationId xmlns:a16="http://schemas.microsoft.com/office/drawing/2014/main" id="{21C9C776-1869-46F1-A459-C9A0F3926C7A}"/>
                </a:ext>
              </a:extLst>
            </p:cNvPr>
            <p:cNvSpPr>
              <a:spLocks/>
            </p:cNvSpPr>
            <p:nvPr/>
          </p:nvSpPr>
          <p:spPr bwMode="auto">
            <a:xfrm>
              <a:off x="5142" y="2438"/>
              <a:ext cx="50" cy="55"/>
            </a:xfrm>
            <a:custGeom>
              <a:avLst/>
              <a:gdLst>
                <a:gd name="T0" fmla="*/ 25 w 50"/>
                <a:gd name="T1" fmla="*/ 0 h 55"/>
                <a:gd name="T2" fmla="*/ 50 w 50"/>
                <a:gd name="T3" fmla="*/ 27 h 55"/>
                <a:gd name="T4" fmla="*/ 25 w 50"/>
                <a:gd name="T5" fmla="*/ 55 h 55"/>
                <a:gd name="T6" fmla="*/ 0 w 50"/>
                <a:gd name="T7" fmla="*/ 27 h 55"/>
                <a:gd name="T8" fmla="*/ 25 w 50"/>
                <a:gd name="T9" fmla="*/ 0 h 55"/>
              </a:gdLst>
              <a:ahLst/>
              <a:cxnLst>
                <a:cxn ang="0">
                  <a:pos x="T0" y="T1"/>
                </a:cxn>
                <a:cxn ang="0">
                  <a:pos x="T2" y="T3"/>
                </a:cxn>
                <a:cxn ang="0">
                  <a:pos x="T4" y="T5"/>
                </a:cxn>
                <a:cxn ang="0">
                  <a:pos x="T6" y="T7"/>
                </a:cxn>
                <a:cxn ang="0">
                  <a:pos x="T8" y="T9"/>
                </a:cxn>
              </a:cxnLst>
              <a:rect l="0" t="0" r="r" b="b"/>
              <a:pathLst>
                <a:path w="50" h="55">
                  <a:moveTo>
                    <a:pt x="25" y="0"/>
                  </a:moveTo>
                  <a:lnTo>
                    <a:pt x="50" y="27"/>
                  </a:lnTo>
                  <a:lnTo>
                    <a:pt x="25" y="55"/>
                  </a:lnTo>
                  <a:lnTo>
                    <a:pt x="0" y="27"/>
                  </a:lnTo>
                  <a:lnTo>
                    <a:pt x="25" y="0"/>
                  </a:lnTo>
                  <a:close/>
                </a:path>
              </a:pathLst>
            </a:custGeom>
            <a:solidFill>
              <a:srgbClr val="000080"/>
            </a:solidFill>
            <a:ln w="7938">
              <a:solidFill>
                <a:srgbClr val="000080"/>
              </a:solidFill>
              <a:prstDash val="solid"/>
              <a:round/>
              <a:headEnd/>
              <a:tailEnd/>
            </a:ln>
          </p:spPr>
          <p:txBody>
            <a:bodyPr/>
            <a:lstStyle/>
            <a:p>
              <a:endParaRPr lang="en-GB"/>
            </a:p>
          </p:txBody>
        </p:sp>
        <p:sp>
          <p:nvSpPr>
            <p:cNvPr id="340065" name="Freeform 97">
              <a:extLst>
                <a:ext uri="{FF2B5EF4-FFF2-40B4-BE49-F238E27FC236}">
                  <a16:creationId xmlns:a16="http://schemas.microsoft.com/office/drawing/2014/main" id="{7806EBDA-D96C-43EE-ADBA-D58E70413456}"/>
                </a:ext>
              </a:extLst>
            </p:cNvPr>
            <p:cNvSpPr>
              <a:spLocks/>
            </p:cNvSpPr>
            <p:nvPr/>
          </p:nvSpPr>
          <p:spPr bwMode="auto">
            <a:xfrm>
              <a:off x="5506" y="2162"/>
              <a:ext cx="51" cy="55"/>
            </a:xfrm>
            <a:custGeom>
              <a:avLst/>
              <a:gdLst>
                <a:gd name="T0" fmla="*/ 25 w 51"/>
                <a:gd name="T1" fmla="*/ 0 h 55"/>
                <a:gd name="T2" fmla="*/ 51 w 51"/>
                <a:gd name="T3" fmla="*/ 27 h 55"/>
                <a:gd name="T4" fmla="*/ 25 w 51"/>
                <a:gd name="T5" fmla="*/ 55 h 55"/>
                <a:gd name="T6" fmla="*/ 0 w 51"/>
                <a:gd name="T7" fmla="*/ 27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7"/>
                  </a:lnTo>
                  <a:lnTo>
                    <a:pt x="25" y="55"/>
                  </a:lnTo>
                  <a:lnTo>
                    <a:pt x="0" y="27"/>
                  </a:lnTo>
                  <a:lnTo>
                    <a:pt x="25" y="0"/>
                  </a:lnTo>
                  <a:close/>
                </a:path>
              </a:pathLst>
            </a:custGeom>
            <a:solidFill>
              <a:srgbClr val="000080"/>
            </a:solidFill>
            <a:ln w="7938">
              <a:solidFill>
                <a:srgbClr val="000080"/>
              </a:solidFill>
              <a:prstDash val="solid"/>
              <a:round/>
              <a:headEnd/>
              <a:tailEnd/>
            </a:ln>
          </p:spPr>
          <p:txBody>
            <a:bodyPr/>
            <a:lstStyle/>
            <a:p>
              <a:endParaRPr lang="en-GB"/>
            </a:p>
          </p:txBody>
        </p:sp>
        <p:sp>
          <p:nvSpPr>
            <p:cNvPr id="340066" name="Freeform 98">
              <a:extLst>
                <a:ext uri="{FF2B5EF4-FFF2-40B4-BE49-F238E27FC236}">
                  <a16:creationId xmlns:a16="http://schemas.microsoft.com/office/drawing/2014/main" id="{1BEB365E-D256-4136-BF3F-CFF757CB353F}"/>
                </a:ext>
              </a:extLst>
            </p:cNvPr>
            <p:cNvSpPr>
              <a:spLocks/>
            </p:cNvSpPr>
            <p:nvPr/>
          </p:nvSpPr>
          <p:spPr bwMode="auto">
            <a:xfrm>
              <a:off x="5872" y="1898"/>
              <a:ext cx="51" cy="55"/>
            </a:xfrm>
            <a:custGeom>
              <a:avLst/>
              <a:gdLst>
                <a:gd name="T0" fmla="*/ 25 w 51"/>
                <a:gd name="T1" fmla="*/ 0 h 55"/>
                <a:gd name="T2" fmla="*/ 51 w 51"/>
                <a:gd name="T3" fmla="*/ 27 h 55"/>
                <a:gd name="T4" fmla="*/ 25 w 51"/>
                <a:gd name="T5" fmla="*/ 55 h 55"/>
                <a:gd name="T6" fmla="*/ 0 w 51"/>
                <a:gd name="T7" fmla="*/ 27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7"/>
                  </a:lnTo>
                  <a:lnTo>
                    <a:pt x="25" y="55"/>
                  </a:lnTo>
                  <a:lnTo>
                    <a:pt x="0" y="27"/>
                  </a:lnTo>
                  <a:lnTo>
                    <a:pt x="25" y="0"/>
                  </a:lnTo>
                  <a:close/>
                </a:path>
              </a:pathLst>
            </a:custGeom>
            <a:solidFill>
              <a:srgbClr val="000080"/>
            </a:solidFill>
            <a:ln w="7938">
              <a:solidFill>
                <a:srgbClr val="000080"/>
              </a:solidFill>
              <a:prstDash val="solid"/>
              <a:round/>
              <a:headEnd/>
              <a:tailEnd/>
            </a:ln>
          </p:spPr>
          <p:txBody>
            <a:bodyPr/>
            <a:lstStyle/>
            <a:p>
              <a:endParaRPr lang="en-GB"/>
            </a:p>
          </p:txBody>
        </p:sp>
        <p:sp>
          <p:nvSpPr>
            <p:cNvPr id="340067" name="Freeform 99">
              <a:extLst>
                <a:ext uri="{FF2B5EF4-FFF2-40B4-BE49-F238E27FC236}">
                  <a16:creationId xmlns:a16="http://schemas.microsoft.com/office/drawing/2014/main" id="{DE095524-84A5-4BF0-8F96-851257D1614F}"/>
                </a:ext>
              </a:extLst>
            </p:cNvPr>
            <p:cNvSpPr>
              <a:spLocks/>
            </p:cNvSpPr>
            <p:nvPr/>
          </p:nvSpPr>
          <p:spPr bwMode="auto">
            <a:xfrm>
              <a:off x="2951" y="2429"/>
              <a:ext cx="51" cy="55"/>
            </a:xfrm>
            <a:custGeom>
              <a:avLst/>
              <a:gdLst>
                <a:gd name="T0" fmla="*/ 25 w 51"/>
                <a:gd name="T1" fmla="*/ 0 h 55"/>
                <a:gd name="T2" fmla="*/ 51 w 51"/>
                <a:gd name="T3" fmla="*/ 27 h 55"/>
                <a:gd name="T4" fmla="*/ 25 w 51"/>
                <a:gd name="T5" fmla="*/ 55 h 55"/>
                <a:gd name="T6" fmla="*/ 0 w 51"/>
                <a:gd name="T7" fmla="*/ 27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7"/>
                  </a:lnTo>
                  <a:lnTo>
                    <a:pt x="25" y="55"/>
                  </a:lnTo>
                  <a:lnTo>
                    <a:pt x="0" y="27"/>
                  </a:lnTo>
                  <a:lnTo>
                    <a:pt x="25" y="0"/>
                  </a:lnTo>
                  <a:close/>
                </a:path>
              </a:pathLst>
            </a:custGeom>
            <a:solidFill>
              <a:srgbClr val="FF00FF"/>
            </a:solidFill>
            <a:ln w="7938">
              <a:solidFill>
                <a:srgbClr val="FF00FF"/>
              </a:solidFill>
              <a:prstDash val="solid"/>
              <a:round/>
              <a:headEnd/>
              <a:tailEnd/>
            </a:ln>
          </p:spPr>
          <p:txBody>
            <a:bodyPr/>
            <a:lstStyle/>
            <a:p>
              <a:endParaRPr lang="en-GB"/>
            </a:p>
          </p:txBody>
        </p:sp>
        <p:sp>
          <p:nvSpPr>
            <p:cNvPr id="340068" name="Freeform 100">
              <a:extLst>
                <a:ext uri="{FF2B5EF4-FFF2-40B4-BE49-F238E27FC236}">
                  <a16:creationId xmlns:a16="http://schemas.microsoft.com/office/drawing/2014/main" id="{68516646-AC7D-463E-8135-B4A66194E22D}"/>
                </a:ext>
              </a:extLst>
            </p:cNvPr>
            <p:cNvSpPr>
              <a:spLocks/>
            </p:cNvSpPr>
            <p:nvPr/>
          </p:nvSpPr>
          <p:spPr bwMode="auto">
            <a:xfrm>
              <a:off x="3317" y="2217"/>
              <a:ext cx="50" cy="55"/>
            </a:xfrm>
            <a:custGeom>
              <a:avLst/>
              <a:gdLst>
                <a:gd name="T0" fmla="*/ 25 w 50"/>
                <a:gd name="T1" fmla="*/ 0 h 55"/>
                <a:gd name="T2" fmla="*/ 50 w 50"/>
                <a:gd name="T3" fmla="*/ 27 h 55"/>
                <a:gd name="T4" fmla="*/ 25 w 50"/>
                <a:gd name="T5" fmla="*/ 55 h 55"/>
                <a:gd name="T6" fmla="*/ 0 w 50"/>
                <a:gd name="T7" fmla="*/ 27 h 55"/>
                <a:gd name="T8" fmla="*/ 25 w 50"/>
                <a:gd name="T9" fmla="*/ 0 h 55"/>
              </a:gdLst>
              <a:ahLst/>
              <a:cxnLst>
                <a:cxn ang="0">
                  <a:pos x="T0" y="T1"/>
                </a:cxn>
                <a:cxn ang="0">
                  <a:pos x="T2" y="T3"/>
                </a:cxn>
                <a:cxn ang="0">
                  <a:pos x="T4" y="T5"/>
                </a:cxn>
                <a:cxn ang="0">
                  <a:pos x="T6" y="T7"/>
                </a:cxn>
                <a:cxn ang="0">
                  <a:pos x="T8" y="T9"/>
                </a:cxn>
              </a:cxnLst>
              <a:rect l="0" t="0" r="r" b="b"/>
              <a:pathLst>
                <a:path w="50" h="55">
                  <a:moveTo>
                    <a:pt x="25" y="0"/>
                  </a:moveTo>
                  <a:lnTo>
                    <a:pt x="50" y="27"/>
                  </a:lnTo>
                  <a:lnTo>
                    <a:pt x="25" y="55"/>
                  </a:lnTo>
                  <a:lnTo>
                    <a:pt x="0" y="27"/>
                  </a:lnTo>
                  <a:lnTo>
                    <a:pt x="25" y="0"/>
                  </a:lnTo>
                  <a:close/>
                </a:path>
              </a:pathLst>
            </a:custGeom>
            <a:solidFill>
              <a:srgbClr val="FF00FF"/>
            </a:solidFill>
            <a:ln w="7938">
              <a:solidFill>
                <a:srgbClr val="FF00FF"/>
              </a:solidFill>
              <a:prstDash val="solid"/>
              <a:round/>
              <a:headEnd/>
              <a:tailEnd/>
            </a:ln>
          </p:spPr>
          <p:txBody>
            <a:bodyPr/>
            <a:lstStyle/>
            <a:p>
              <a:endParaRPr lang="en-GB"/>
            </a:p>
          </p:txBody>
        </p:sp>
        <p:sp>
          <p:nvSpPr>
            <p:cNvPr id="340069" name="Freeform 101">
              <a:extLst>
                <a:ext uri="{FF2B5EF4-FFF2-40B4-BE49-F238E27FC236}">
                  <a16:creationId xmlns:a16="http://schemas.microsoft.com/office/drawing/2014/main" id="{C6489907-5AEE-4C5D-BFAA-508D437CEFDE}"/>
                </a:ext>
              </a:extLst>
            </p:cNvPr>
            <p:cNvSpPr>
              <a:spLocks/>
            </p:cNvSpPr>
            <p:nvPr/>
          </p:nvSpPr>
          <p:spPr bwMode="auto">
            <a:xfrm>
              <a:off x="3681" y="2195"/>
              <a:ext cx="51" cy="55"/>
            </a:xfrm>
            <a:custGeom>
              <a:avLst/>
              <a:gdLst>
                <a:gd name="T0" fmla="*/ 26 w 51"/>
                <a:gd name="T1" fmla="*/ 0 h 55"/>
                <a:gd name="T2" fmla="*/ 51 w 51"/>
                <a:gd name="T3" fmla="*/ 27 h 55"/>
                <a:gd name="T4" fmla="*/ 26 w 51"/>
                <a:gd name="T5" fmla="*/ 55 h 55"/>
                <a:gd name="T6" fmla="*/ 0 w 51"/>
                <a:gd name="T7" fmla="*/ 27 h 55"/>
                <a:gd name="T8" fmla="*/ 26 w 51"/>
                <a:gd name="T9" fmla="*/ 0 h 55"/>
              </a:gdLst>
              <a:ahLst/>
              <a:cxnLst>
                <a:cxn ang="0">
                  <a:pos x="T0" y="T1"/>
                </a:cxn>
                <a:cxn ang="0">
                  <a:pos x="T2" y="T3"/>
                </a:cxn>
                <a:cxn ang="0">
                  <a:pos x="T4" y="T5"/>
                </a:cxn>
                <a:cxn ang="0">
                  <a:pos x="T6" y="T7"/>
                </a:cxn>
                <a:cxn ang="0">
                  <a:pos x="T8" y="T9"/>
                </a:cxn>
              </a:cxnLst>
              <a:rect l="0" t="0" r="r" b="b"/>
              <a:pathLst>
                <a:path w="51" h="55">
                  <a:moveTo>
                    <a:pt x="26" y="0"/>
                  </a:moveTo>
                  <a:lnTo>
                    <a:pt x="51" y="27"/>
                  </a:lnTo>
                  <a:lnTo>
                    <a:pt x="26" y="55"/>
                  </a:lnTo>
                  <a:lnTo>
                    <a:pt x="0" y="27"/>
                  </a:lnTo>
                  <a:lnTo>
                    <a:pt x="26" y="0"/>
                  </a:lnTo>
                  <a:close/>
                </a:path>
              </a:pathLst>
            </a:custGeom>
            <a:solidFill>
              <a:srgbClr val="FF00FF"/>
            </a:solidFill>
            <a:ln w="7938">
              <a:solidFill>
                <a:srgbClr val="FF00FF"/>
              </a:solidFill>
              <a:prstDash val="solid"/>
              <a:round/>
              <a:headEnd/>
              <a:tailEnd/>
            </a:ln>
          </p:spPr>
          <p:txBody>
            <a:bodyPr/>
            <a:lstStyle/>
            <a:p>
              <a:endParaRPr lang="en-GB"/>
            </a:p>
          </p:txBody>
        </p:sp>
        <p:sp>
          <p:nvSpPr>
            <p:cNvPr id="340070" name="Freeform 102">
              <a:extLst>
                <a:ext uri="{FF2B5EF4-FFF2-40B4-BE49-F238E27FC236}">
                  <a16:creationId xmlns:a16="http://schemas.microsoft.com/office/drawing/2014/main" id="{84222C42-56A0-4238-8567-1037F10BE2C7}"/>
                </a:ext>
              </a:extLst>
            </p:cNvPr>
            <p:cNvSpPr>
              <a:spLocks/>
            </p:cNvSpPr>
            <p:nvPr/>
          </p:nvSpPr>
          <p:spPr bwMode="auto">
            <a:xfrm>
              <a:off x="4047" y="2255"/>
              <a:ext cx="51" cy="55"/>
            </a:xfrm>
            <a:custGeom>
              <a:avLst/>
              <a:gdLst>
                <a:gd name="T0" fmla="*/ 25 w 51"/>
                <a:gd name="T1" fmla="*/ 0 h 55"/>
                <a:gd name="T2" fmla="*/ 51 w 51"/>
                <a:gd name="T3" fmla="*/ 27 h 55"/>
                <a:gd name="T4" fmla="*/ 25 w 51"/>
                <a:gd name="T5" fmla="*/ 55 h 55"/>
                <a:gd name="T6" fmla="*/ 0 w 51"/>
                <a:gd name="T7" fmla="*/ 27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7"/>
                  </a:lnTo>
                  <a:lnTo>
                    <a:pt x="25" y="55"/>
                  </a:lnTo>
                  <a:lnTo>
                    <a:pt x="0" y="27"/>
                  </a:lnTo>
                  <a:lnTo>
                    <a:pt x="25" y="0"/>
                  </a:lnTo>
                  <a:close/>
                </a:path>
              </a:pathLst>
            </a:custGeom>
            <a:solidFill>
              <a:srgbClr val="FF00FF"/>
            </a:solidFill>
            <a:ln w="7938">
              <a:solidFill>
                <a:srgbClr val="FF00FF"/>
              </a:solidFill>
              <a:prstDash val="solid"/>
              <a:round/>
              <a:headEnd/>
              <a:tailEnd/>
            </a:ln>
          </p:spPr>
          <p:txBody>
            <a:bodyPr/>
            <a:lstStyle/>
            <a:p>
              <a:endParaRPr lang="en-GB"/>
            </a:p>
          </p:txBody>
        </p:sp>
        <p:sp>
          <p:nvSpPr>
            <p:cNvPr id="340071" name="Freeform 103">
              <a:extLst>
                <a:ext uri="{FF2B5EF4-FFF2-40B4-BE49-F238E27FC236}">
                  <a16:creationId xmlns:a16="http://schemas.microsoft.com/office/drawing/2014/main" id="{6B7636D0-4259-4900-8CFA-0667EA7BC167}"/>
                </a:ext>
              </a:extLst>
            </p:cNvPr>
            <p:cNvSpPr>
              <a:spLocks/>
            </p:cNvSpPr>
            <p:nvPr/>
          </p:nvSpPr>
          <p:spPr bwMode="auto">
            <a:xfrm>
              <a:off x="4776" y="2471"/>
              <a:ext cx="51" cy="54"/>
            </a:xfrm>
            <a:custGeom>
              <a:avLst/>
              <a:gdLst>
                <a:gd name="T0" fmla="*/ 25 w 51"/>
                <a:gd name="T1" fmla="*/ 0 h 54"/>
                <a:gd name="T2" fmla="*/ 51 w 51"/>
                <a:gd name="T3" fmla="*/ 27 h 54"/>
                <a:gd name="T4" fmla="*/ 25 w 51"/>
                <a:gd name="T5" fmla="*/ 54 h 54"/>
                <a:gd name="T6" fmla="*/ 0 w 51"/>
                <a:gd name="T7" fmla="*/ 27 h 54"/>
                <a:gd name="T8" fmla="*/ 25 w 51"/>
                <a:gd name="T9" fmla="*/ 0 h 54"/>
              </a:gdLst>
              <a:ahLst/>
              <a:cxnLst>
                <a:cxn ang="0">
                  <a:pos x="T0" y="T1"/>
                </a:cxn>
                <a:cxn ang="0">
                  <a:pos x="T2" y="T3"/>
                </a:cxn>
                <a:cxn ang="0">
                  <a:pos x="T4" y="T5"/>
                </a:cxn>
                <a:cxn ang="0">
                  <a:pos x="T6" y="T7"/>
                </a:cxn>
                <a:cxn ang="0">
                  <a:pos x="T8" y="T9"/>
                </a:cxn>
              </a:cxnLst>
              <a:rect l="0" t="0" r="r" b="b"/>
              <a:pathLst>
                <a:path w="51" h="54">
                  <a:moveTo>
                    <a:pt x="25" y="0"/>
                  </a:moveTo>
                  <a:lnTo>
                    <a:pt x="51" y="27"/>
                  </a:lnTo>
                  <a:lnTo>
                    <a:pt x="25" y="54"/>
                  </a:lnTo>
                  <a:lnTo>
                    <a:pt x="0" y="27"/>
                  </a:lnTo>
                  <a:lnTo>
                    <a:pt x="25" y="0"/>
                  </a:lnTo>
                  <a:close/>
                </a:path>
              </a:pathLst>
            </a:custGeom>
            <a:solidFill>
              <a:srgbClr val="FF00FF"/>
            </a:solidFill>
            <a:ln w="7938">
              <a:solidFill>
                <a:srgbClr val="FF00FF"/>
              </a:solidFill>
              <a:prstDash val="solid"/>
              <a:round/>
              <a:headEnd/>
              <a:tailEnd/>
            </a:ln>
          </p:spPr>
          <p:txBody>
            <a:bodyPr/>
            <a:lstStyle/>
            <a:p>
              <a:endParaRPr lang="en-GB"/>
            </a:p>
          </p:txBody>
        </p:sp>
        <p:sp>
          <p:nvSpPr>
            <p:cNvPr id="340072" name="Freeform 104">
              <a:extLst>
                <a:ext uri="{FF2B5EF4-FFF2-40B4-BE49-F238E27FC236}">
                  <a16:creationId xmlns:a16="http://schemas.microsoft.com/office/drawing/2014/main" id="{0449F8AE-A1DA-4976-9DEA-6C6FFAEBB454}"/>
                </a:ext>
              </a:extLst>
            </p:cNvPr>
            <p:cNvSpPr>
              <a:spLocks/>
            </p:cNvSpPr>
            <p:nvPr/>
          </p:nvSpPr>
          <p:spPr bwMode="auto">
            <a:xfrm>
              <a:off x="5142" y="2455"/>
              <a:ext cx="50" cy="55"/>
            </a:xfrm>
            <a:custGeom>
              <a:avLst/>
              <a:gdLst>
                <a:gd name="T0" fmla="*/ 25 w 50"/>
                <a:gd name="T1" fmla="*/ 0 h 55"/>
                <a:gd name="T2" fmla="*/ 50 w 50"/>
                <a:gd name="T3" fmla="*/ 27 h 55"/>
                <a:gd name="T4" fmla="*/ 25 w 50"/>
                <a:gd name="T5" fmla="*/ 55 h 55"/>
                <a:gd name="T6" fmla="*/ 0 w 50"/>
                <a:gd name="T7" fmla="*/ 27 h 55"/>
                <a:gd name="T8" fmla="*/ 25 w 50"/>
                <a:gd name="T9" fmla="*/ 0 h 55"/>
              </a:gdLst>
              <a:ahLst/>
              <a:cxnLst>
                <a:cxn ang="0">
                  <a:pos x="T0" y="T1"/>
                </a:cxn>
                <a:cxn ang="0">
                  <a:pos x="T2" y="T3"/>
                </a:cxn>
                <a:cxn ang="0">
                  <a:pos x="T4" y="T5"/>
                </a:cxn>
                <a:cxn ang="0">
                  <a:pos x="T6" y="T7"/>
                </a:cxn>
                <a:cxn ang="0">
                  <a:pos x="T8" y="T9"/>
                </a:cxn>
              </a:cxnLst>
              <a:rect l="0" t="0" r="r" b="b"/>
              <a:pathLst>
                <a:path w="50" h="55">
                  <a:moveTo>
                    <a:pt x="25" y="0"/>
                  </a:moveTo>
                  <a:lnTo>
                    <a:pt x="50" y="27"/>
                  </a:lnTo>
                  <a:lnTo>
                    <a:pt x="25" y="55"/>
                  </a:lnTo>
                  <a:lnTo>
                    <a:pt x="0" y="27"/>
                  </a:lnTo>
                  <a:lnTo>
                    <a:pt x="25" y="0"/>
                  </a:lnTo>
                  <a:close/>
                </a:path>
              </a:pathLst>
            </a:custGeom>
            <a:solidFill>
              <a:srgbClr val="FF00FF"/>
            </a:solidFill>
            <a:ln w="7938">
              <a:solidFill>
                <a:srgbClr val="FF00FF"/>
              </a:solidFill>
              <a:prstDash val="solid"/>
              <a:round/>
              <a:headEnd/>
              <a:tailEnd/>
            </a:ln>
          </p:spPr>
          <p:txBody>
            <a:bodyPr/>
            <a:lstStyle/>
            <a:p>
              <a:endParaRPr lang="en-GB"/>
            </a:p>
          </p:txBody>
        </p:sp>
        <p:sp>
          <p:nvSpPr>
            <p:cNvPr id="340073" name="Freeform 105">
              <a:extLst>
                <a:ext uri="{FF2B5EF4-FFF2-40B4-BE49-F238E27FC236}">
                  <a16:creationId xmlns:a16="http://schemas.microsoft.com/office/drawing/2014/main" id="{BA5CFEF7-625B-43B1-9FD7-69D3CD4A3CA5}"/>
                </a:ext>
              </a:extLst>
            </p:cNvPr>
            <p:cNvSpPr>
              <a:spLocks/>
            </p:cNvSpPr>
            <p:nvPr/>
          </p:nvSpPr>
          <p:spPr bwMode="auto">
            <a:xfrm>
              <a:off x="5506" y="2417"/>
              <a:ext cx="51" cy="55"/>
            </a:xfrm>
            <a:custGeom>
              <a:avLst/>
              <a:gdLst>
                <a:gd name="T0" fmla="*/ 25 w 51"/>
                <a:gd name="T1" fmla="*/ 0 h 55"/>
                <a:gd name="T2" fmla="*/ 51 w 51"/>
                <a:gd name="T3" fmla="*/ 27 h 55"/>
                <a:gd name="T4" fmla="*/ 25 w 51"/>
                <a:gd name="T5" fmla="*/ 55 h 55"/>
                <a:gd name="T6" fmla="*/ 0 w 51"/>
                <a:gd name="T7" fmla="*/ 27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7"/>
                  </a:lnTo>
                  <a:lnTo>
                    <a:pt x="25" y="55"/>
                  </a:lnTo>
                  <a:lnTo>
                    <a:pt x="0" y="27"/>
                  </a:lnTo>
                  <a:lnTo>
                    <a:pt x="25" y="0"/>
                  </a:lnTo>
                  <a:close/>
                </a:path>
              </a:pathLst>
            </a:custGeom>
            <a:solidFill>
              <a:srgbClr val="FF00FF"/>
            </a:solidFill>
            <a:ln w="7938">
              <a:solidFill>
                <a:srgbClr val="FF00FF"/>
              </a:solidFill>
              <a:prstDash val="solid"/>
              <a:round/>
              <a:headEnd/>
              <a:tailEnd/>
            </a:ln>
          </p:spPr>
          <p:txBody>
            <a:bodyPr/>
            <a:lstStyle/>
            <a:p>
              <a:endParaRPr lang="en-GB"/>
            </a:p>
          </p:txBody>
        </p:sp>
        <p:sp>
          <p:nvSpPr>
            <p:cNvPr id="340074" name="Freeform 106">
              <a:extLst>
                <a:ext uri="{FF2B5EF4-FFF2-40B4-BE49-F238E27FC236}">
                  <a16:creationId xmlns:a16="http://schemas.microsoft.com/office/drawing/2014/main" id="{9AD01460-0334-4317-90E8-1F15AB5D90F5}"/>
                </a:ext>
              </a:extLst>
            </p:cNvPr>
            <p:cNvSpPr>
              <a:spLocks/>
            </p:cNvSpPr>
            <p:nvPr/>
          </p:nvSpPr>
          <p:spPr bwMode="auto">
            <a:xfrm>
              <a:off x="5872" y="2395"/>
              <a:ext cx="51" cy="55"/>
            </a:xfrm>
            <a:custGeom>
              <a:avLst/>
              <a:gdLst>
                <a:gd name="T0" fmla="*/ 25 w 51"/>
                <a:gd name="T1" fmla="*/ 0 h 55"/>
                <a:gd name="T2" fmla="*/ 51 w 51"/>
                <a:gd name="T3" fmla="*/ 27 h 55"/>
                <a:gd name="T4" fmla="*/ 25 w 51"/>
                <a:gd name="T5" fmla="*/ 55 h 55"/>
                <a:gd name="T6" fmla="*/ 0 w 51"/>
                <a:gd name="T7" fmla="*/ 27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7"/>
                  </a:lnTo>
                  <a:lnTo>
                    <a:pt x="25" y="55"/>
                  </a:lnTo>
                  <a:lnTo>
                    <a:pt x="0" y="27"/>
                  </a:lnTo>
                  <a:lnTo>
                    <a:pt x="25" y="0"/>
                  </a:lnTo>
                  <a:close/>
                </a:path>
              </a:pathLst>
            </a:custGeom>
            <a:solidFill>
              <a:srgbClr val="FF00FF"/>
            </a:solidFill>
            <a:ln w="7938">
              <a:solidFill>
                <a:srgbClr val="FF00FF"/>
              </a:solidFill>
              <a:prstDash val="solid"/>
              <a:round/>
              <a:headEnd/>
              <a:tailEnd/>
            </a:ln>
          </p:spPr>
          <p:txBody>
            <a:bodyPr/>
            <a:lstStyle/>
            <a:p>
              <a:endParaRPr lang="en-GB"/>
            </a:p>
          </p:txBody>
        </p:sp>
        <p:sp>
          <p:nvSpPr>
            <p:cNvPr id="340075" name="Freeform 107">
              <a:extLst>
                <a:ext uri="{FF2B5EF4-FFF2-40B4-BE49-F238E27FC236}">
                  <a16:creationId xmlns:a16="http://schemas.microsoft.com/office/drawing/2014/main" id="{58D64A8D-C806-46C7-82B5-564E3BF7C53E}"/>
                </a:ext>
              </a:extLst>
            </p:cNvPr>
            <p:cNvSpPr>
              <a:spLocks/>
            </p:cNvSpPr>
            <p:nvPr/>
          </p:nvSpPr>
          <p:spPr bwMode="auto">
            <a:xfrm>
              <a:off x="2951" y="2497"/>
              <a:ext cx="51" cy="55"/>
            </a:xfrm>
            <a:custGeom>
              <a:avLst/>
              <a:gdLst>
                <a:gd name="T0" fmla="*/ 25 w 51"/>
                <a:gd name="T1" fmla="*/ 0 h 55"/>
                <a:gd name="T2" fmla="*/ 51 w 51"/>
                <a:gd name="T3" fmla="*/ 27 h 55"/>
                <a:gd name="T4" fmla="*/ 25 w 51"/>
                <a:gd name="T5" fmla="*/ 55 h 55"/>
                <a:gd name="T6" fmla="*/ 0 w 51"/>
                <a:gd name="T7" fmla="*/ 27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7"/>
                  </a:lnTo>
                  <a:lnTo>
                    <a:pt x="25" y="55"/>
                  </a:lnTo>
                  <a:lnTo>
                    <a:pt x="0" y="27"/>
                  </a:lnTo>
                  <a:lnTo>
                    <a:pt x="25" y="0"/>
                  </a:lnTo>
                  <a:close/>
                </a:path>
              </a:pathLst>
            </a:custGeom>
            <a:solidFill>
              <a:srgbClr val="FFFF00"/>
            </a:solidFill>
            <a:ln w="7938">
              <a:solidFill>
                <a:srgbClr val="FFFF00"/>
              </a:solidFill>
              <a:prstDash val="solid"/>
              <a:round/>
              <a:headEnd/>
              <a:tailEnd/>
            </a:ln>
          </p:spPr>
          <p:txBody>
            <a:bodyPr/>
            <a:lstStyle/>
            <a:p>
              <a:endParaRPr lang="en-GB"/>
            </a:p>
          </p:txBody>
        </p:sp>
        <p:sp>
          <p:nvSpPr>
            <p:cNvPr id="340076" name="Freeform 108">
              <a:extLst>
                <a:ext uri="{FF2B5EF4-FFF2-40B4-BE49-F238E27FC236}">
                  <a16:creationId xmlns:a16="http://schemas.microsoft.com/office/drawing/2014/main" id="{0398F21A-F089-44D5-8D0C-E1FEC8592D27}"/>
                </a:ext>
              </a:extLst>
            </p:cNvPr>
            <p:cNvSpPr>
              <a:spLocks/>
            </p:cNvSpPr>
            <p:nvPr/>
          </p:nvSpPr>
          <p:spPr bwMode="auto">
            <a:xfrm>
              <a:off x="3317" y="2460"/>
              <a:ext cx="50" cy="55"/>
            </a:xfrm>
            <a:custGeom>
              <a:avLst/>
              <a:gdLst>
                <a:gd name="T0" fmla="*/ 25 w 50"/>
                <a:gd name="T1" fmla="*/ 0 h 55"/>
                <a:gd name="T2" fmla="*/ 50 w 50"/>
                <a:gd name="T3" fmla="*/ 28 h 55"/>
                <a:gd name="T4" fmla="*/ 25 w 50"/>
                <a:gd name="T5" fmla="*/ 55 h 55"/>
                <a:gd name="T6" fmla="*/ 0 w 50"/>
                <a:gd name="T7" fmla="*/ 28 h 55"/>
                <a:gd name="T8" fmla="*/ 25 w 50"/>
                <a:gd name="T9" fmla="*/ 0 h 55"/>
              </a:gdLst>
              <a:ahLst/>
              <a:cxnLst>
                <a:cxn ang="0">
                  <a:pos x="T0" y="T1"/>
                </a:cxn>
                <a:cxn ang="0">
                  <a:pos x="T2" y="T3"/>
                </a:cxn>
                <a:cxn ang="0">
                  <a:pos x="T4" y="T5"/>
                </a:cxn>
                <a:cxn ang="0">
                  <a:pos x="T6" y="T7"/>
                </a:cxn>
                <a:cxn ang="0">
                  <a:pos x="T8" y="T9"/>
                </a:cxn>
              </a:cxnLst>
              <a:rect l="0" t="0" r="r" b="b"/>
              <a:pathLst>
                <a:path w="50" h="55">
                  <a:moveTo>
                    <a:pt x="25" y="0"/>
                  </a:moveTo>
                  <a:lnTo>
                    <a:pt x="50" y="28"/>
                  </a:lnTo>
                  <a:lnTo>
                    <a:pt x="25" y="55"/>
                  </a:lnTo>
                  <a:lnTo>
                    <a:pt x="0" y="28"/>
                  </a:lnTo>
                  <a:lnTo>
                    <a:pt x="25" y="0"/>
                  </a:lnTo>
                  <a:close/>
                </a:path>
              </a:pathLst>
            </a:custGeom>
            <a:solidFill>
              <a:srgbClr val="FFFF00"/>
            </a:solidFill>
            <a:ln w="7938">
              <a:solidFill>
                <a:srgbClr val="FFFF00"/>
              </a:solidFill>
              <a:prstDash val="solid"/>
              <a:round/>
              <a:headEnd/>
              <a:tailEnd/>
            </a:ln>
          </p:spPr>
          <p:txBody>
            <a:bodyPr/>
            <a:lstStyle/>
            <a:p>
              <a:endParaRPr lang="en-GB"/>
            </a:p>
          </p:txBody>
        </p:sp>
        <p:sp>
          <p:nvSpPr>
            <p:cNvPr id="340077" name="Freeform 109">
              <a:extLst>
                <a:ext uri="{FF2B5EF4-FFF2-40B4-BE49-F238E27FC236}">
                  <a16:creationId xmlns:a16="http://schemas.microsoft.com/office/drawing/2014/main" id="{21C11816-8A72-4516-A454-0FB2C289EBE8}"/>
                </a:ext>
              </a:extLst>
            </p:cNvPr>
            <p:cNvSpPr>
              <a:spLocks/>
            </p:cNvSpPr>
            <p:nvPr/>
          </p:nvSpPr>
          <p:spPr bwMode="auto">
            <a:xfrm>
              <a:off x="3681" y="2384"/>
              <a:ext cx="51" cy="55"/>
            </a:xfrm>
            <a:custGeom>
              <a:avLst/>
              <a:gdLst>
                <a:gd name="T0" fmla="*/ 26 w 51"/>
                <a:gd name="T1" fmla="*/ 0 h 55"/>
                <a:gd name="T2" fmla="*/ 51 w 51"/>
                <a:gd name="T3" fmla="*/ 28 h 55"/>
                <a:gd name="T4" fmla="*/ 26 w 51"/>
                <a:gd name="T5" fmla="*/ 55 h 55"/>
                <a:gd name="T6" fmla="*/ 0 w 51"/>
                <a:gd name="T7" fmla="*/ 28 h 55"/>
                <a:gd name="T8" fmla="*/ 26 w 51"/>
                <a:gd name="T9" fmla="*/ 0 h 55"/>
              </a:gdLst>
              <a:ahLst/>
              <a:cxnLst>
                <a:cxn ang="0">
                  <a:pos x="T0" y="T1"/>
                </a:cxn>
                <a:cxn ang="0">
                  <a:pos x="T2" y="T3"/>
                </a:cxn>
                <a:cxn ang="0">
                  <a:pos x="T4" y="T5"/>
                </a:cxn>
                <a:cxn ang="0">
                  <a:pos x="T6" y="T7"/>
                </a:cxn>
                <a:cxn ang="0">
                  <a:pos x="T8" y="T9"/>
                </a:cxn>
              </a:cxnLst>
              <a:rect l="0" t="0" r="r" b="b"/>
              <a:pathLst>
                <a:path w="51" h="55">
                  <a:moveTo>
                    <a:pt x="26" y="0"/>
                  </a:moveTo>
                  <a:lnTo>
                    <a:pt x="51" y="28"/>
                  </a:lnTo>
                  <a:lnTo>
                    <a:pt x="26" y="55"/>
                  </a:lnTo>
                  <a:lnTo>
                    <a:pt x="0" y="28"/>
                  </a:lnTo>
                  <a:lnTo>
                    <a:pt x="26" y="0"/>
                  </a:lnTo>
                  <a:close/>
                </a:path>
              </a:pathLst>
            </a:custGeom>
            <a:solidFill>
              <a:srgbClr val="FFFF00"/>
            </a:solidFill>
            <a:ln w="7938">
              <a:solidFill>
                <a:srgbClr val="FFFF00"/>
              </a:solidFill>
              <a:prstDash val="solid"/>
              <a:round/>
              <a:headEnd/>
              <a:tailEnd/>
            </a:ln>
          </p:spPr>
          <p:txBody>
            <a:bodyPr/>
            <a:lstStyle/>
            <a:p>
              <a:endParaRPr lang="en-GB"/>
            </a:p>
          </p:txBody>
        </p:sp>
        <p:sp>
          <p:nvSpPr>
            <p:cNvPr id="340078" name="Freeform 110">
              <a:extLst>
                <a:ext uri="{FF2B5EF4-FFF2-40B4-BE49-F238E27FC236}">
                  <a16:creationId xmlns:a16="http://schemas.microsoft.com/office/drawing/2014/main" id="{2D593A0D-AE24-4FDF-9E6C-662838E30BAF}"/>
                </a:ext>
              </a:extLst>
            </p:cNvPr>
            <p:cNvSpPr>
              <a:spLocks/>
            </p:cNvSpPr>
            <p:nvPr/>
          </p:nvSpPr>
          <p:spPr bwMode="auto">
            <a:xfrm>
              <a:off x="4047" y="2372"/>
              <a:ext cx="51" cy="55"/>
            </a:xfrm>
            <a:custGeom>
              <a:avLst/>
              <a:gdLst>
                <a:gd name="T0" fmla="*/ 25 w 51"/>
                <a:gd name="T1" fmla="*/ 0 h 55"/>
                <a:gd name="T2" fmla="*/ 51 w 51"/>
                <a:gd name="T3" fmla="*/ 28 h 55"/>
                <a:gd name="T4" fmla="*/ 25 w 51"/>
                <a:gd name="T5" fmla="*/ 55 h 55"/>
                <a:gd name="T6" fmla="*/ 0 w 51"/>
                <a:gd name="T7" fmla="*/ 28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8"/>
                  </a:lnTo>
                  <a:lnTo>
                    <a:pt x="25" y="55"/>
                  </a:lnTo>
                  <a:lnTo>
                    <a:pt x="0" y="28"/>
                  </a:lnTo>
                  <a:lnTo>
                    <a:pt x="25" y="0"/>
                  </a:lnTo>
                  <a:close/>
                </a:path>
              </a:pathLst>
            </a:custGeom>
            <a:solidFill>
              <a:srgbClr val="FFFF00"/>
            </a:solidFill>
            <a:ln w="7938">
              <a:solidFill>
                <a:srgbClr val="FFFF00"/>
              </a:solidFill>
              <a:prstDash val="solid"/>
              <a:round/>
              <a:headEnd/>
              <a:tailEnd/>
            </a:ln>
          </p:spPr>
          <p:txBody>
            <a:bodyPr/>
            <a:lstStyle/>
            <a:p>
              <a:endParaRPr lang="en-GB"/>
            </a:p>
          </p:txBody>
        </p:sp>
        <p:sp>
          <p:nvSpPr>
            <p:cNvPr id="340079" name="Freeform 111">
              <a:extLst>
                <a:ext uri="{FF2B5EF4-FFF2-40B4-BE49-F238E27FC236}">
                  <a16:creationId xmlns:a16="http://schemas.microsoft.com/office/drawing/2014/main" id="{CD447BB9-A48C-4126-A033-3208B9099054}"/>
                </a:ext>
              </a:extLst>
            </p:cNvPr>
            <p:cNvSpPr>
              <a:spLocks/>
            </p:cNvSpPr>
            <p:nvPr/>
          </p:nvSpPr>
          <p:spPr bwMode="auto">
            <a:xfrm>
              <a:off x="4776" y="2506"/>
              <a:ext cx="51" cy="55"/>
            </a:xfrm>
            <a:custGeom>
              <a:avLst/>
              <a:gdLst>
                <a:gd name="T0" fmla="*/ 25 w 51"/>
                <a:gd name="T1" fmla="*/ 0 h 55"/>
                <a:gd name="T2" fmla="*/ 51 w 51"/>
                <a:gd name="T3" fmla="*/ 27 h 55"/>
                <a:gd name="T4" fmla="*/ 25 w 51"/>
                <a:gd name="T5" fmla="*/ 55 h 55"/>
                <a:gd name="T6" fmla="*/ 0 w 51"/>
                <a:gd name="T7" fmla="*/ 27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7"/>
                  </a:lnTo>
                  <a:lnTo>
                    <a:pt x="25" y="55"/>
                  </a:lnTo>
                  <a:lnTo>
                    <a:pt x="0" y="27"/>
                  </a:lnTo>
                  <a:lnTo>
                    <a:pt x="25" y="0"/>
                  </a:lnTo>
                  <a:close/>
                </a:path>
              </a:pathLst>
            </a:custGeom>
            <a:solidFill>
              <a:srgbClr val="FFFF00"/>
            </a:solidFill>
            <a:ln w="7938">
              <a:solidFill>
                <a:srgbClr val="FFFF00"/>
              </a:solidFill>
              <a:prstDash val="solid"/>
              <a:round/>
              <a:headEnd/>
              <a:tailEnd/>
            </a:ln>
          </p:spPr>
          <p:txBody>
            <a:bodyPr/>
            <a:lstStyle/>
            <a:p>
              <a:endParaRPr lang="en-GB"/>
            </a:p>
          </p:txBody>
        </p:sp>
        <p:sp>
          <p:nvSpPr>
            <p:cNvPr id="340080" name="Freeform 112">
              <a:extLst>
                <a:ext uri="{FF2B5EF4-FFF2-40B4-BE49-F238E27FC236}">
                  <a16:creationId xmlns:a16="http://schemas.microsoft.com/office/drawing/2014/main" id="{F6532FDB-CEAA-45F1-A08C-DC730A079D54}"/>
                </a:ext>
              </a:extLst>
            </p:cNvPr>
            <p:cNvSpPr>
              <a:spLocks/>
            </p:cNvSpPr>
            <p:nvPr/>
          </p:nvSpPr>
          <p:spPr bwMode="auto">
            <a:xfrm>
              <a:off x="5142" y="2494"/>
              <a:ext cx="50" cy="55"/>
            </a:xfrm>
            <a:custGeom>
              <a:avLst/>
              <a:gdLst>
                <a:gd name="T0" fmla="*/ 25 w 50"/>
                <a:gd name="T1" fmla="*/ 0 h 55"/>
                <a:gd name="T2" fmla="*/ 50 w 50"/>
                <a:gd name="T3" fmla="*/ 28 h 55"/>
                <a:gd name="T4" fmla="*/ 25 w 50"/>
                <a:gd name="T5" fmla="*/ 55 h 55"/>
                <a:gd name="T6" fmla="*/ 0 w 50"/>
                <a:gd name="T7" fmla="*/ 28 h 55"/>
                <a:gd name="T8" fmla="*/ 25 w 50"/>
                <a:gd name="T9" fmla="*/ 0 h 55"/>
              </a:gdLst>
              <a:ahLst/>
              <a:cxnLst>
                <a:cxn ang="0">
                  <a:pos x="T0" y="T1"/>
                </a:cxn>
                <a:cxn ang="0">
                  <a:pos x="T2" y="T3"/>
                </a:cxn>
                <a:cxn ang="0">
                  <a:pos x="T4" y="T5"/>
                </a:cxn>
                <a:cxn ang="0">
                  <a:pos x="T6" y="T7"/>
                </a:cxn>
                <a:cxn ang="0">
                  <a:pos x="T8" y="T9"/>
                </a:cxn>
              </a:cxnLst>
              <a:rect l="0" t="0" r="r" b="b"/>
              <a:pathLst>
                <a:path w="50" h="55">
                  <a:moveTo>
                    <a:pt x="25" y="0"/>
                  </a:moveTo>
                  <a:lnTo>
                    <a:pt x="50" y="28"/>
                  </a:lnTo>
                  <a:lnTo>
                    <a:pt x="25" y="55"/>
                  </a:lnTo>
                  <a:lnTo>
                    <a:pt x="0" y="28"/>
                  </a:lnTo>
                  <a:lnTo>
                    <a:pt x="25" y="0"/>
                  </a:lnTo>
                  <a:close/>
                </a:path>
              </a:pathLst>
            </a:custGeom>
            <a:solidFill>
              <a:srgbClr val="FFFF00"/>
            </a:solidFill>
            <a:ln w="7938">
              <a:solidFill>
                <a:srgbClr val="FFFF00"/>
              </a:solidFill>
              <a:prstDash val="solid"/>
              <a:round/>
              <a:headEnd/>
              <a:tailEnd/>
            </a:ln>
          </p:spPr>
          <p:txBody>
            <a:bodyPr/>
            <a:lstStyle/>
            <a:p>
              <a:endParaRPr lang="en-GB"/>
            </a:p>
          </p:txBody>
        </p:sp>
        <p:sp>
          <p:nvSpPr>
            <p:cNvPr id="340081" name="Freeform 113">
              <a:extLst>
                <a:ext uri="{FF2B5EF4-FFF2-40B4-BE49-F238E27FC236}">
                  <a16:creationId xmlns:a16="http://schemas.microsoft.com/office/drawing/2014/main" id="{581295F7-17A5-4B71-92A2-C156755CCCB4}"/>
                </a:ext>
              </a:extLst>
            </p:cNvPr>
            <p:cNvSpPr>
              <a:spLocks/>
            </p:cNvSpPr>
            <p:nvPr/>
          </p:nvSpPr>
          <p:spPr bwMode="auto">
            <a:xfrm>
              <a:off x="5506" y="2484"/>
              <a:ext cx="51" cy="55"/>
            </a:xfrm>
            <a:custGeom>
              <a:avLst/>
              <a:gdLst>
                <a:gd name="T0" fmla="*/ 25 w 51"/>
                <a:gd name="T1" fmla="*/ 0 h 55"/>
                <a:gd name="T2" fmla="*/ 51 w 51"/>
                <a:gd name="T3" fmla="*/ 27 h 55"/>
                <a:gd name="T4" fmla="*/ 25 w 51"/>
                <a:gd name="T5" fmla="*/ 55 h 55"/>
                <a:gd name="T6" fmla="*/ 0 w 51"/>
                <a:gd name="T7" fmla="*/ 27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7"/>
                  </a:lnTo>
                  <a:lnTo>
                    <a:pt x="25" y="55"/>
                  </a:lnTo>
                  <a:lnTo>
                    <a:pt x="0" y="27"/>
                  </a:lnTo>
                  <a:lnTo>
                    <a:pt x="25" y="0"/>
                  </a:lnTo>
                  <a:close/>
                </a:path>
              </a:pathLst>
            </a:custGeom>
            <a:solidFill>
              <a:srgbClr val="FFFF00"/>
            </a:solidFill>
            <a:ln w="7938">
              <a:solidFill>
                <a:srgbClr val="FFFF00"/>
              </a:solidFill>
              <a:prstDash val="solid"/>
              <a:round/>
              <a:headEnd/>
              <a:tailEnd/>
            </a:ln>
          </p:spPr>
          <p:txBody>
            <a:bodyPr/>
            <a:lstStyle/>
            <a:p>
              <a:endParaRPr lang="en-GB"/>
            </a:p>
          </p:txBody>
        </p:sp>
        <p:sp>
          <p:nvSpPr>
            <p:cNvPr id="340082" name="Freeform 114">
              <a:extLst>
                <a:ext uri="{FF2B5EF4-FFF2-40B4-BE49-F238E27FC236}">
                  <a16:creationId xmlns:a16="http://schemas.microsoft.com/office/drawing/2014/main" id="{0892B89B-2C6A-41D6-9405-338E72D25A98}"/>
                </a:ext>
              </a:extLst>
            </p:cNvPr>
            <p:cNvSpPr>
              <a:spLocks/>
            </p:cNvSpPr>
            <p:nvPr/>
          </p:nvSpPr>
          <p:spPr bwMode="auto">
            <a:xfrm>
              <a:off x="5872" y="2391"/>
              <a:ext cx="51" cy="55"/>
            </a:xfrm>
            <a:custGeom>
              <a:avLst/>
              <a:gdLst>
                <a:gd name="T0" fmla="*/ 25 w 51"/>
                <a:gd name="T1" fmla="*/ 0 h 55"/>
                <a:gd name="T2" fmla="*/ 51 w 51"/>
                <a:gd name="T3" fmla="*/ 27 h 55"/>
                <a:gd name="T4" fmla="*/ 25 w 51"/>
                <a:gd name="T5" fmla="*/ 55 h 55"/>
                <a:gd name="T6" fmla="*/ 0 w 51"/>
                <a:gd name="T7" fmla="*/ 27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7"/>
                  </a:lnTo>
                  <a:lnTo>
                    <a:pt x="25" y="55"/>
                  </a:lnTo>
                  <a:lnTo>
                    <a:pt x="0" y="27"/>
                  </a:lnTo>
                  <a:lnTo>
                    <a:pt x="25" y="0"/>
                  </a:lnTo>
                  <a:close/>
                </a:path>
              </a:pathLst>
            </a:custGeom>
            <a:solidFill>
              <a:srgbClr val="FFFF00"/>
            </a:solidFill>
            <a:ln w="7938">
              <a:solidFill>
                <a:srgbClr val="FFFF00"/>
              </a:solidFill>
              <a:prstDash val="solid"/>
              <a:round/>
              <a:headEnd/>
              <a:tailEnd/>
            </a:ln>
          </p:spPr>
          <p:txBody>
            <a:bodyPr/>
            <a:lstStyle/>
            <a:p>
              <a:endParaRPr lang="en-GB"/>
            </a:p>
          </p:txBody>
        </p:sp>
        <p:sp>
          <p:nvSpPr>
            <p:cNvPr id="340083" name="Rectangle 115">
              <a:extLst>
                <a:ext uri="{FF2B5EF4-FFF2-40B4-BE49-F238E27FC236}">
                  <a16:creationId xmlns:a16="http://schemas.microsoft.com/office/drawing/2014/main" id="{32717DE0-BAAB-4209-889F-021ED6E5303E}"/>
                </a:ext>
              </a:extLst>
            </p:cNvPr>
            <p:cNvSpPr>
              <a:spLocks noChangeArrowheads="1"/>
            </p:cNvSpPr>
            <p:nvPr/>
          </p:nvSpPr>
          <p:spPr bwMode="auto">
            <a:xfrm>
              <a:off x="4110" y="1337"/>
              <a:ext cx="140" cy="11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50000"/>
                </a:spcBef>
                <a:buClr>
                  <a:srgbClr val="FC0128"/>
                </a:buClr>
                <a:buSzPct val="75000"/>
                <a:buFont typeface="Wingdings" panose="05000000000000000000" pitchFamily="2" charset="2"/>
                <a:buChar char="("/>
              </a:pPr>
              <a:endParaRPr lang="en-ZA" altLang="en-US" sz="2800" b="1">
                <a:solidFill>
                  <a:schemeClr val="tx2"/>
                </a:solidFill>
                <a:latin typeface="Times New Roman" panose="02020603050405020304" pitchFamily="18" charset="0"/>
              </a:endParaRPr>
            </a:p>
          </p:txBody>
        </p:sp>
        <p:sp>
          <p:nvSpPr>
            <p:cNvPr id="340084" name="Rectangle 116">
              <a:extLst>
                <a:ext uri="{FF2B5EF4-FFF2-40B4-BE49-F238E27FC236}">
                  <a16:creationId xmlns:a16="http://schemas.microsoft.com/office/drawing/2014/main" id="{3CBD35AB-07CF-4A1B-9A6D-C18A0336901F}"/>
                </a:ext>
              </a:extLst>
            </p:cNvPr>
            <p:cNvSpPr>
              <a:spLocks noChangeArrowheads="1"/>
            </p:cNvSpPr>
            <p:nvPr/>
          </p:nvSpPr>
          <p:spPr bwMode="auto">
            <a:xfrm>
              <a:off x="4136" y="1355"/>
              <a:ext cx="108"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800" b="1">
                  <a:solidFill>
                    <a:srgbClr val="FFFFFF"/>
                  </a:solidFill>
                </a:rPr>
                <a:t>100</a:t>
              </a:r>
              <a:endParaRPr lang="en-ZA" altLang="en-US" sz="2400" b="1">
                <a:solidFill>
                  <a:schemeClr val="tx2"/>
                </a:solidFill>
                <a:latin typeface="Times New Roman" panose="02020603050405020304" pitchFamily="18" charset="0"/>
              </a:endParaRPr>
            </a:p>
          </p:txBody>
        </p:sp>
        <p:sp>
          <p:nvSpPr>
            <p:cNvPr id="340085" name="Rectangle 117">
              <a:extLst>
                <a:ext uri="{FF2B5EF4-FFF2-40B4-BE49-F238E27FC236}">
                  <a16:creationId xmlns:a16="http://schemas.microsoft.com/office/drawing/2014/main" id="{72FFF9F2-F839-47D2-85B1-BD041F20BB5A}"/>
                </a:ext>
              </a:extLst>
            </p:cNvPr>
            <p:cNvSpPr>
              <a:spLocks noChangeArrowheads="1"/>
            </p:cNvSpPr>
            <p:nvPr/>
          </p:nvSpPr>
          <p:spPr bwMode="auto">
            <a:xfrm>
              <a:off x="5935" y="1868"/>
              <a:ext cx="106" cy="119"/>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0086" name="Rectangle 118">
              <a:extLst>
                <a:ext uri="{FF2B5EF4-FFF2-40B4-BE49-F238E27FC236}">
                  <a16:creationId xmlns:a16="http://schemas.microsoft.com/office/drawing/2014/main" id="{EC2D925F-E733-427E-B381-8440852C8944}"/>
                </a:ext>
              </a:extLst>
            </p:cNvPr>
            <p:cNvSpPr>
              <a:spLocks noChangeArrowheads="1"/>
            </p:cNvSpPr>
            <p:nvPr/>
          </p:nvSpPr>
          <p:spPr bwMode="auto">
            <a:xfrm>
              <a:off x="5956" y="1886"/>
              <a:ext cx="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900" b="1">
                  <a:solidFill>
                    <a:srgbClr val="FFFFFF"/>
                  </a:solidFill>
                </a:rPr>
                <a:t>54</a:t>
              </a:r>
              <a:endParaRPr lang="en-ZA" altLang="en-US" sz="2800" b="1">
                <a:solidFill>
                  <a:schemeClr val="tx2"/>
                </a:solidFill>
                <a:latin typeface="Times New Roman" panose="02020603050405020304" pitchFamily="18" charset="0"/>
              </a:endParaRPr>
            </a:p>
          </p:txBody>
        </p:sp>
        <p:sp>
          <p:nvSpPr>
            <p:cNvPr id="340087" name="Rectangle 119">
              <a:extLst>
                <a:ext uri="{FF2B5EF4-FFF2-40B4-BE49-F238E27FC236}">
                  <a16:creationId xmlns:a16="http://schemas.microsoft.com/office/drawing/2014/main" id="{269D4DE2-20E9-457B-B76D-96CA058D393F}"/>
                </a:ext>
              </a:extLst>
            </p:cNvPr>
            <p:cNvSpPr>
              <a:spLocks noChangeArrowheads="1"/>
            </p:cNvSpPr>
            <p:nvPr/>
          </p:nvSpPr>
          <p:spPr bwMode="auto">
            <a:xfrm>
              <a:off x="4110" y="2225"/>
              <a:ext cx="106" cy="119"/>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0088" name="Rectangle 120">
              <a:extLst>
                <a:ext uri="{FF2B5EF4-FFF2-40B4-BE49-F238E27FC236}">
                  <a16:creationId xmlns:a16="http://schemas.microsoft.com/office/drawing/2014/main" id="{128396AF-5D5A-4541-9B0D-434F819F920F}"/>
                </a:ext>
              </a:extLst>
            </p:cNvPr>
            <p:cNvSpPr>
              <a:spLocks noChangeArrowheads="1"/>
            </p:cNvSpPr>
            <p:nvPr/>
          </p:nvSpPr>
          <p:spPr bwMode="auto">
            <a:xfrm>
              <a:off x="4135" y="2243"/>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800" b="1">
                  <a:solidFill>
                    <a:srgbClr val="FFFFFF"/>
                  </a:solidFill>
                </a:rPr>
                <a:t>23</a:t>
              </a:r>
              <a:endParaRPr lang="en-ZA" altLang="en-US" sz="2400" b="1">
                <a:solidFill>
                  <a:schemeClr val="tx2"/>
                </a:solidFill>
                <a:latin typeface="Times New Roman" panose="02020603050405020304" pitchFamily="18" charset="0"/>
              </a:endParaRPr>
            </a:p>
          </p:txBody>
        </p:sp>
        <p:sp>
          <p:nvSpPr>
            <p:cNvPr id="340089" name="Rectangle 121">
              <a:extLst>
                <a:ext uri="{FF2B5EF4-FFF2-40B4-BE49-F238E27FC236}">
                  <a16:creationId xmlns:a16="http://schemas.microsoft.com/office/drawing/2014/main" id="{E4679045-010D-42F2-9EBF-505B508C07C2}"/>
                </a:ext>
              </a:extLst>
            </p:cNvPr>
            <p:cNvSpPr>
              <a:spLocks noChangeArrowheads="1"/>
            </p:cNvSpPr>
            <p:nvPr/>
          </p:nvSpPr>
          <p:spPr bwMode="auto">
            <a:xfrm>
              <a:off x="4110" y="2342"/>
              <a:ext cx="106" cy="1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0090" name="Rectangle 122">
              <a:extLst>
                <a:ext uri="{FF2B5EF4-FFF2-40B4-BE49-F238E27FC236}">
                  <a16:creationId xmlns:a16="http://schemas.microsoft.com/office/drawing/2014/main" id="{749EC59B-9CC8-4D8D-83FF-8960F947611A}"/>
                </a:ext>
              </a:extLst>
            </p:cNvPr>
            <p:cNvSpPr>
              <a:spLocks noChangeArrowheads="1"/>
            </p:cNvSpPr>
            <p:nvPr/>
          </p:nvSpPr>
          <p:spPr bwMode="auto">
            <a:xfrm>
              <a:off x="4135" y="2361"/>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800" b="1">
                  <a:solidFill>
                    <a:srgbClr val="000000"/>
                  </a:solidFill>
                </a:rPr>
                <a:t>13</a:t>
              </a:r>
              <a:endParaRPr lang="en-ZA" altLang="en-US" sz="2400" b="1">
                <a:solidFill>
                  <a:schemeClr val="tx2"/>
                </a:solidFill>
                <a:latin typeface="Times New Roman" panose="02020603050405020304" pitchFamily="18" charset="0"/>
              </a:endParaRPr>
            </a:p>
          </p:txBody>
        </p:sp>
        <p:sp>
          <p:nvSpPr>
            <p:cNvPr id="340091" name="Rectangle 123">
              <a:extLst>
                <a:ext uri="{FF2B5EF4-FFF2-40B4-BE49-F238E27FC236}">
                  <a16:creationId xmlns:a16="http://schemas.microsoft.com/office/drawing/2014/main" id="{50F7300C-FFF8-43D4-BA13-C3B07A8D1AD6}"/>
                </a:ext>
              </a:extLst>
            </p:cNvPr>
            <p:cNvSpPr>
              <a:spLocks noChangeArrowheads="1"/>
            </p:cNvSpPr>
            <p:nvPr/>
          </p:nvSpPr>
          <p:spPr bwMode="auto">
            <a:xfrm>
              <a:off x="5935" y="2361"/>
              <a:ext cx="106" cy="1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0092" name="Rectangle 124">
              <a:extLst>
                <a:ext uri="{FF2B5EF4-FFF2-40B4-BE49-F238E27FC236}">
                  <a16:creationId xmlns:a16="http://schemas.microsoft.com/office/drawing/2014/main" id="{60E9172E-089A-4CA8-B204-0ADF7A49B884}"/>
                </a:ext>
              </a:extLst>
            </p:cNvPr>
            <p:cNvSpPr>
              <a:spLocks noChangeArrowheads="1"/>
            </p:cNvSpPr>
            <p:nvPr/>
          </p:nvSpPr>
          <p:spPr bwMode="auto">
            <a:xfrm>
              <a:off x="5960" y="2379"/>
              <a:ext cx="7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800" b="1">
                  <a:solidFill>
                    <a:srgbClr val="000000"/>
                  </a:solidFill>
                </a:rPr>
                <a:t>11</a:t>
              </a:r>
              <a:endParaRPr lang="en-ZA" altLang="en-US" sz="2400" b="1">
                <a:solidFill>
                  <a:schemeClr val="tx2"/>
                </a:solidFill>
                <a:latin typeface="Times New Roman" panose="02020603050405020304" pitchFamily="18" charset="0"/>
              </a:endParaRPr>
            </a:p>
          </p:txBody>
        </p:sp>
        <p:sp>
          <p:nvSpPr>
            <p:cNvPr id="340093" name="Rectangle 125">
              <a:extLst>
                <a:ext uri="{FF2B5EF4-FFF2-40B4-BE49-F238E27FC236}">
                  <a16:creationId xmlns:a16="http://schemas.microsoft.com/office/drawing/2014/main" id="{3DCB2390-2B8E-463B-9BD1-61637E39014D}"/>
                </a:ext>
              </a:extLst>
            </p:cNvPr>
            <p:cNvSpPr>
              <a:spLocks noChangeArrowheads="1"/>
            </p:cNvSpPr>
            <p:nvPr/>
          </p:nvSpPr>
          <p:spPr bwMode="auto">
            <a:xfrm>
              <a:off x="2665" y="2486"/>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0</a:t>
              </a:r>
              <a:endParaRPr lang="en-ZA" altLang="en-US" sz="2400" b="1">
                <a:solidFill>
                  <a:schemeClr val="tx2"/>
                </a:solidFill>
                <a:latin typeface="Times New Roman" panose="02020603050405020304" pitchFamily="18" charset="0"/>
              </a:endParaRPr>
            </a:p>
          </p:txBody>
        </p:sp>
        <p:sp>
          <p:nvSpPr>
            <p:cNvPr id="340094" name="Rectangle 126">
              <a:extLst>
                <a:ext uri="{FF2B5EF4-FFF2-40B4-BE49-F238E27FC236}">
                  <a16:creationId xmlns:a16="http://schemas.microsoft.com/office/drawing/2014/main" id="{D798E4D8-89D6-4452-AD76-FC354D146576}"/>
                </a:ext>
              </a:extLst>
            </p:cNvPr>
            <p:cNvSpPr>
              <a:spLocks noChangeArrowheads="1"/>
            </p:cNvSpPr>
            <p:nvPr/>
          </p:nvSpPr>
          <p:spPr bwMode="auto">
            <a:xfrm>
              <a:off x="2614" y="2256"/>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20</a:t>
              </a:r>
              <a:endParaRPr lang="en-ZA" altLang="en-US" sz="2400" b="1">
                <a:solidFill>
                  <a:schemeClr val="tx2"/>
                </a:solidFill>
                <a:latin typeface="Times New Roman" panose="02020603050405020304" pitchFamily="18" charset="0"/>
              </a:endParaRPr>
            </a:p>
          </p:txBody>
        </p:sp>
        <p:sp>
          <p:nvSpPr>
            <p:cNvPr id="340095" name="Rectangle 127">
              <a:extLst>
                <a:ext uri="{FF2B5EF4-FFF2-40B4-BE49-F238E27FC236}">
                  <a16:creationId xmlns:a16="http://schemas.microsoft.com/office/drawing/2014/main" id="{6AF7EA38-410B-4137-ACD2-D89C66A68E65}"/>
                </a:ext>
              </a:extLst>
            </p:cNvPr>
            <p:cNvSpPr>
              <a:spLocks noChangeArrowheads="1"/>
            </p:cNvSpPr>
            <p:nvPr/>
          </p:nvSpPr>
          <p:spPr bwMode="auto">
            <a:xfrm>
              <a:off x="2614" y="2027"/>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40</a:t>
              </a:r>
              <a:endParaRPr lang="en-ZA" altLang="en-US" sz="2400" b="1">
                <a:solidFill>
                  <a:schemeClr val="tx2"/>
                </a:solidFill>
                <a:latin typeface="Times New Roman" panose="02020603050405020304" pitchFamily="18" charset="0"/>
              </a:endParaRPr>
            </a:p>
          </p:txBody>
        </p:sp>
        <p:sp>
          <p:nvSpPr>
            <p:cNvPr id="340096" name="Rectangle 128">
              <a:extLst>
                <a:ext uri="{FF2B5EF4-FFF2-40B4-BE49-F238E27FC236}">
                  <a16:creationId xmlns:a16="http://schemas.microsoft.com/office/drawing/2014/main" id="{8C4317C4-D29C-4E19-9C58-E3A389425FF5}"/>
                </a:ext>
              </a:extLst>
            </p:cNvPr>
            <p:cNvSpPr>
              <a:spLocks noChangeArrowheads="1"/>
            </p:cNvSpPr>
            <p:nvPr/>
          </p:nvSpPr>
          <p:spPr bwMode="auto">
            <a:xfrm>
              <a:off x="2614" y="1797"/>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60</a:t>
              </a:r>
              <a:endParaRPr lang="en-ZA" altLang="en-US" sz="2400" b="1">
                <a:solidFill>
                  <a:schemeClr val="tx2"/>
                </a:solidFill>
                <a:latin typeface="Times New Roman" panose="02020603050405020304" pitchFamily="18" charset="0"/>
              </a:endParaRPr>
            </a:p>
          </p:txBody>
        </p:sp>
        <p:sp>
          <p:nvSpPr>
            <p:cNvPr id="340097" name="Rectangle 129">
              <a:extLst>
                <a:ext uri="{FF2B5EF4-FFF2-40B4-BE49-F238E27FC236}">
                  <a16:creationId xmlns:a16="http://schemas.microsoft.com/office/drawing/2014/main" id="{D104D4FD-534D-4A7A-B1C7-1711EC9CB9E2}"/>
                </a:ext>
              </a:extLst>
            </p:cNvPr>
            <p:cNvSpPr>
              <a:spLocks noChangeArrowheads="1"/>
            </p:cNvSpPr>
            <p:nvPr/>
          </p:nvSpPr>
          <p:spPr bwMode="auto">
            <a:xfrm>
              <a:off x="2614" y="1567"/>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80</a:t>
              </a:r>
              <a:endParaRPr lang="en-ZA" altLang="en-US" sz="2400" b="1">
                <a:solidFill>
                  <a:schemeClr val="tx2"/>
                </a:solidFill>
                <a:latin typeface="Times New Roman" panose="02020603050405020304" pitchFamily="18" charset="0"/>
              </a:endParaRPr>
            </a:p>
          </p:txBody>
        </p:sp>
        <p:sp>
          <p:nvSpPr>
            <p:cNvPr id="340098" name="Rectangle 130">
              <a:extLst>
                <a:ext uri="{FF2B5EF4-FFF2-40B4-BE49-F238E27FC236}">
                  <a16:creationId xmlns:a16="http://schemas.microsoft.com/office/drawing/2014/main" id="{A4CFEE66-37C5-4A91-9C57-9B10C0386D3E}"/>
                </a:ext>
              </a:extLst>
            </p:cNvPr>
            <p:cNvSpPr>
              <a:spLocks noChangeArrowheads="1"/>
            </p:cNvSpPr>
            <p:nvPr/>
          </p:nvSpPr>
          <p:spPr bwMode="auto">
            <a:xfrm>
              <a:off x="2564" y="1338"/>
              <a:ext cx="15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100</a:t>
              </a:r>
              <a:endParaRPr lang="en-ZA" altLang="en-US" sz="2400" b="1">
                <a:solidFill>
                  <a:schemeClr val="tx2"/>
                </a:solidFill>
                <a:latin typeface="Times New Roman" panose="02020603050405020304" pitchFamily="18" charset="0"/>
              </a:endParaRPr>
            </a:p>
          </p:txBody>
        </p:sp>
        <p:sp>
          <p:nvSpPr>
            <p:cNvPr id="340099" name="Rectangle 131">
              <a:extLst>
                <a:ext uri="{FF2B5EF4-FFF2-40B4-BE49-F238E27FC236}">
                  <a16:creationId xmlns:a16="http://schemas.microsoft.com/office/drawing/2014/main" id="{562AF8A8-1BC5-4F2D-8EF2-5F9B565F01E2}"/>
                </a:ext>
              </a:extLst>
            </p:cNvPr>
            <p:cNvSpPr>
              <a:spLocks noChangeArrowheads="1"/>
            </p:cNvSpPr>
            <p:nvPr/>
          </p:nvSpPr>
          <p:spPr bwMode="auto">
            <a:xfrm>
              <a:off x="2564" y="1108"/>
              <a:ext cx="15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120</a:t>
              </a:r>
              <a:endParaRPr lang="en-ZA" altLang="en-US" sz="2400" b="1">
                <a:solidFill>
                  <a:schemeClr val="tx2"/>
                </a:solidFill>
                <a:latin typeface="Times New Roman" panose="02020603050405020304" pitchFamily="18" charset="0"/>
              </a:endParaRPr>
            </a:p>
          </p:txBody>
        </p:sp>
        <p:sp>
          <p:nvSpPr>
            <p:cNvPr id="340100" name="Rectangle 132">
              <a:extLst>
                <a:ext uri="{FF2B5EF4-FFF2-40B4-BE49-F238E27FC236}">
                  <a16:creationId xmlns:a16="http://schemas.microsoft.com/office/drawing/2014/main" id="{850FD971-A484-4C26-8274-62C1DB9192E2}"/>
                </a:ext>
              </a:extLst>
            </p:cNvPr>
            <p:cNvSpPr>
              <a:spLocks noChangeArrowheads="1"/>
            </p:cNvSpPr>
            <p:nvPr/>
          </p:nvSpPr>
          <p:spPr bwMode="auto">
            <a:xfrm>
              <a:off x="2886" y="2634"/>
              <a:ext cx="23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1970 </a:t>
              </a:r>
              <a:endParaRPr lang="en-ZA" altLang="en-US" sz="2400" b="1">
                <a:solidFill>
                  <a:schemeClr val="tx2"/>
                </a:solidFill>
                <a:latin typeface="Times New Roman" panose="02020603050405020304" pitchFamily="18" charset="0"/>
              </a:endParaRPr>
            </a:p>
          </p:txBody>
        </p:sp>
        <p:sp>
          <p:nvSpPr>
            <p:cNvPr id="340101" name="Rectangle 133">
              <a:extLst>
                <a:ext uri="{FF2B5EF4-FFF2-40B4-BE49-F238E27FC236}">
                  <a16:creationId xmlns:a16="http://schemas.microsoft.com/office/drawing/2014/main" id="{74BF1B20-DE9B-43A4-A3B1-44F2858C1874}"/>
                </a:ext>
              </a:extLst>
            </p:cNvPr>
            <p:cNvSpPr>
              <a:spLocks noChangeArrowheads="1"/>
            </p:cNvSpPr>
            <p:nvPr/>
          </p:nvSpPr>
          <p:spPr bwMode="auto">
            <a:xfrm>
              <a:off x="3252" y="2634"/>
              <a:ext cx="23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1980 </a:t>
              </a:r>
              <a:endParaRPr lang="en-ZA" altLang="en-US" sz="2400" b="1">
                <a:solidFill>
                  <a:schemeClr val="tx2"/>
                </a:solidFill>
                <a:latin typeface="Times New Roman" panose="02020603050405020304" pitchFamily="18" charset="0"/>
              </a:endParaRPr>
            </a:p>
          </p:txBody>
        </p:sp>
        <p:sp>
          <p:nvSpPr>
            <p:cNvPr id="340102" name="Rectangle 134">
              <a:extLst>
                <a:ext uri="{FF2B5EF4-FFF2-40B4-BE49-F238E27FC236}">
                  <a16:creationId xmlns:a16="http://schemas.microsoft.com/office/drawing/2014/main" id="{22E701D3-2C35-4BE7-A32F-6E423C6A0240}"/>
                </a:ext>
              </a:extLst>
            </p:cNvPr>
            <p:cNvSpPr>
              <a:spLocks noChangeArrowheads="1"/>
            </p:cNvSpPr>
            <p:nvPr/>
          </p:nvSpPr>
          <p:spPr bwMode="auto">
            <a:xfrm>
              <a:off x="3616" y="2634"/>
              <a:ext cx="23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1990 </a:t>
              </a:r>
              <a:endParaRPr lang="en-ZA" altLang="en-US" sz="2400" b="1">
                <a:solidFill>
                  <a:schemeClr val="tx2"/>
                </a:solidFill>
                <a:latin typeface="Times New Roman" panose="02020603050405020304" pitchFamily="18" charset="0"/>
              </a:endParaRPr>
            </a:p>
          </p:txBody>
        </p:sp>
        <p:sp>
          <p:nvSpPr>
            <p:cNvPr id="340103" name="Rectangle 135">
              <a:extLst>
                <a:ext uri="{FF2B5EF4-FFF2-40B4-BE49-F238E27FC236}">
                  <a16:creationId xmlns:a16="http://schemas.microsoft.com/office/drawing/2014/main" id="{511D12F4-7D6E-4EB6-A8BB-2989017C3F53}"/>
                </a:ext>
              </a:extLst>
            </p:cNvPr>
            <p:cNvSpPr>
              <a:spLocks noChangeArrowheads="1"/>
            </p:cNvSpPr>
            <p:nvPr/>
          </p:nvSpPr>
          <p:spPr bwMode="auto">
            <a:xfrm>
              <a:off x="3982" y="2634"/>
              <a:ext cx="23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2002 </a:t>
              </a:r>
              <a:endParaRPr lang="en-ZA" altLang="en-US" sz="2400" b="1">
                <a:solidFill>
                  <a:schemeClr val="tx2"/>
                </a:solidFill>
                <a:latin typeface="Times New Roman" panose="02020603050405020304" pitchFamily="18" charset="0"/>
              </a:endParaRPr>
            </a:p>
          </p:txBody>
        </p:sp>
        <p:sp>
          <p:nvSpPr>
            <p:cNvPr id="340104" name="Rectangle 136">
              <a:extLst>
                <a:ext uri="{FF2B5EF4-FFF2-40B4-BE49-F238E27FC236}">
                  <a16:creationId xmlns:a16="http://schemas.microsoft.com/office/drawing/2014/main" id="{6486FECE-6D12-4585-A700-D866D92D6675}"/>
                </a:ext>
              </a:extLst>
            </p:cNvPr>
            <p:cNvSpPr>
              <a:spLocks noChangeArrowheads="1"/>
            </p:cNvSpPr>
            <p:nvPr/>
          </p:nvSpPr>
          <p:spPr bwMode="auto">
            <a:xfrm>
              <a:off x="4723" y="2634"/>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1970</a:t>
              </a:r>
              <a:endParaRPr lang="en-ZA" altLang="en-US" sz="2400" b="1">
                <a:solidFill>
                  <a:schemeClr val="tx2"/>
                </a:solidFill>
                <a:latin typeface="Times New Roman" panose="02020603050405020304" pitchFamily="18" charset="0"/>
              </a:endParaRPr>
            </a:p>
          </p:txBody>
        </p:sp>
        <p:sp>
          <p:nvSpPr>
            <p:cNvPr id="340105" name="Rectangle 137">
              <a:extLst>
                <a:ext uri="{FF2B5EF4-FFF2-40B4-BE49-F238E27FC236}">
                  <a16:creationId xmlns:a16="http://schemas.microsoft.com/office/drawing/2014/main" id="{2A60E4D0-D427-4F63-825C-2CC5673769FF}"/>
                </a:ext>
              </a:extLst>
            </p:cNvPr>
            <p:cNvSpPr>
              <a:spLocks noChangeArrowheads="1"/>
            </p:cNvSpPr>
            <p:nvPr/>
          </p:nvSpPr>
          <p:spPr bwMode="auto">
            <a:xfrm>
              <a:off x="5089" y="2634"/>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1980</a:t>
              </a:r>
              <a:endParaRPr lang="en-ZA" altLang="en-US" sz="2400" b="1">
                <a:solidFill>
                  <a:schemeClr val="tx2"/>
                </a:solidFill>
                <a:latin typeface="Times New Roman" panose="02020603050405020304" pitchFamily="18" charset="0"/>
              </a:endParaRPr>
            </a:p>
          </p:txBody>
        </p:sp>
        <p:sp>
          <p:nvSpPr>
            <p:cNvPr id="340106" name="Rectangle 138">
              <a:extLst>
                <a:ext uri="{FF2B5EF4-FFF2-40B4-BE49-F238E27FC236}">
                  <a16:creationId xmlns:a16="http://schemas.microsoft.com/office/drawing/2014/main" id="{4B6C9A8F-2355-49EF-A3D6-8F95A284EE48}"/>
                </a:ext>
              </a:extLst>
            </p:cNvPr>
            <p:cNvSpPr>
              <a:spLocks noChangeArrowheads="1"/>
            </p:cNvSpPr>
            <p:nvPr/>
          </p:nvSpPr>
          <p:spPr bwMode="auto">
            <a:xfrm>
              <a:off x="5453" y="2634"/>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1990</a:t>
              </a:r>
              <a:endParaRPr lang="en-ZA" altLang="en-US" sz="2400" b="1">
                <a:solidFill>
                  <a:schemeClr val="tx2"/>
                </a:solidFill>
                <a:latin typeface="Times New Roman" panose="02020603050405020304" pitchFamily="18" charset="0"/>
              </a:endParaRPr>
            </a:p>
          </p:txBody>
        </p:sp>
        <p:sp>
          <p:nvSpPr>
            <p:cNvPr id="340107" name="Rectangle 139">
              <a:extLst>
                <a:ext uri="{FF2B5EF4-FFF2-40B4-BE49-F238E27FC236}">
                  <a16:creationId xmlns:a16="http://schemas.microsoft.com/office/drawing/2014/main" id="{FF481D13-C362-4AB7-BB9B-85BA448BC867}"/>
                </a:ext>
              </a:extLst>
            </p:cNvPr>
            <p:cNvSpPr>
              <a:spLocks noChangeArrowheads="1"/>
            </p:cNvSpPr>
            <p:nvPr/>
          </p:nvSpPr>
          <p:spPr bwMode="auto">
            <a:xfrm>
              <a:off x="5819" y="2634"/>
              <a:ext cx="2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2002</a:t>
              </a:r>
              <a:endParaRPr lang="en-ZA" altLang="en-US" sz="2400" b="1">
                <a:solidFill>
                  <a:schemeClr val="tx2"/>
                </a:solidFill>
                <a:latin typeface="Times New Roman" panose="02020603050405020304" pitchFamily="18" charset="0"/>
              </a:endParaRPr>
            </a:p>
          </p:txBody>
        </p:sp>
        <p:sp>
          <p:nvSpPr>
            <p:cNvPr id="340108" name="Line 140">
              <a:extLst>
                <a:ext uri="{FF2B5EF4-FFF2-40B4-BE49-F238E27FC236}">
                  <a16:creationId xmlns:a16="http://schemas.microsoft.com/office/drawing/2014/main" id="{DE2902FE-E27C-4172-A08E-0E2CC5F0C9C4}"/>
                </a:ext>
              </a:extLst>
            </p:cNvPr>
            <p:cNvSpPr>
              <a:spLocks noChangeShapeType="1"/>
            </p:cNvSpPr>
            <p:nvPr/>
          </p:nvSpPr>
          <p:spPr bwMode="auto">
            <a:xfrm>
              <a:off x="3159" y="2545"/>
              <a:ext cx="1" cy="2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09" name="Line 141">
              <a:extLst>
                <a:ext uri="{FF2B5EF4-FFF2-40B4-BE49-F238E27FC236}">
                  <a16:creationId xmlns:a16="http://schemas.microsoft.com/office/drawing/2014/main" id="{4EE63CCE-9BD0-43CC-8E66-699C666C6490}"/>
                </a:ext>
              </a:extLst>
            </p:cNvPr>
            <p:cNvSpPr>
              <a:spLocks noChangeShapeType="1"/>
            </p:cNvSpPr>
            <p:nvPr/>
          </p:nvSpPr>
          <p:spPr bwMode="auto">
            <a:xfrm>
              <a:off x="3524" y="2545"/>
              <a:ext cx="1" cy="2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10" name="Line 142">
              <a:extLst>
                <a:ext uri="{FF2B5EF4-FFF2-40B4-BE49-F238E27FC236}">
                  <a16:creationId xmlns:a16="http://schemas.microsoft.com/office/drawing/2014/main" id="{1D236025-1264-48F5-96B8-D4D084261F31}"/>
                </a:ext>
              </a:extLst>
            </p:cNvPr>
            <p:cNvSpPr>
              <a:spLocks noChangeShapeType="1"/>
            </p:cNvSpPr>
            <p:nvPr/>
          </p:nvSpPr>
          <p:spPr bwMode="auto">
            <a:xfrm>
              <a:off x="3889" y="2545"/>
              <a:ext cx="1" cy="2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11" name="Line 143">
              <a:extLst>
                <a:ext uri="{FF2B5EF4-FFF2-40B4-BE49-F238E27FC236}">
                  <a16:creationId xmlns:a16="http://schemas.microsoft.com/office/drawing/2014/main" id="{4D5312F7-692E-4C8F-AF6F-24BBF2F82DFD}"/>
                </a:ext>
              </a:extLst>
            </p:cNvPr>
            <p:cNvSpPr>
              <a:spLocks noChangeShapeType="1"/>
            </p:cNvSpPr>
            <p:nvPr/>
          </p:nvSpPr>
          <p:spPr bwMode="auto">
            <a:xfrm>
              <a:off x="4255" y="2545"/>
              <a:ext cx="1" cy="2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12" name="Line 144">
              <a:extLst>
                <a:ext uri="{FF2B5EF4-FFF2-40B4-BE49-F238E27FC236}">
                  <a16:creationId xmlns:a16="http://schemas.microsoft.com/office/drawing/2014/main" id="{F0293EF1-DE21-44C9-94C5-63BAF467DC6A}"/>
                </a:ext>
              </a:extLst>
            </p:cNvPr>
            <p:cNvSpPr>
              <a:spLocks noChangeShapeType="1"/>
            </p:cNvSpPr>
            <p:nvPr/>
          </p:nvSpPr>
          <p:spPr bwMode="auto">
            <a:xfrm>
              <a:off x="4985" y="2545"/>
              <a:ext cx="1" cy="2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13" name="Line 145">
              <a:extLst>
                <a:ext uri="{FF2B5EF4-FFF2-40B4-BE49-F238E27FC236}">
                  <a16:creationId xmlns:a16="http://schemas.microsoft.com/office/drawing/2014/main" id="{F7BAD3B0-18FA-42B5-8188-6287F9C2CA92}"/>
                </a:ext>
              </a:extLst>
            </p:cNvPr>
            <p:cNvSpPr>
              <a:spLocks noChangeShapeType="1"/>
            </p:cNvSpPr>
            <p:nvPr/>
          </p:nvSpPr>
          <p:spPr bwMode="auto">
            <a:xfrm>
              <a:off x="5349" y="2545"/>
              <a:ext cx="1" cy="2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14" name="Line 146">
              <a:extLst>
                <a:ext uri="{FF2B5EF4-FFF2-40B4-BE49-F238E27FC236}">
                  <a16:creationId xmlns:a16="http://schemas.microsoft.com/office/drawing/2014/main" id="{394A163A-F740-4DB6-90E2-A34A0C8D4F48}"/>
                </a:ext>
              </a:extLst>
            </p:cNvPr>
            <p:cNvSpPr>
              <a:spLocks noChangeShapeType="1"/>
            </p:cNvSpPr>
            <p:nvPr/>
          </p:nvSpPr>
          <p:spPr bwMode="auto">
            <a:xfrm>
              <a:off x="5715" y="2545"/>
              <a:ext cx="1" cy="20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15" name="Rectangle 147">
              <a:extLst>
                <a:ext uri="{FF2B5EF4-FFF2-40B4-BE49-F238E27FC236}">
                  <a16:creationId xmlns:a16="http://schemas.microsoft.com/office/drawing/2014/main" id="{DE297A68-B444-4BBA-91CC-B90D3757D539}"/>
                </a:ext>
              </a:extLst>
            </p:cNvPr>
            <p:cNvSpPr>
              <a:spLocks noChangeArrowheads="1"/>
            </p:cNvSpPr>
            <p:nvPr/>
          </p:nvSpPr>
          <p:spPr bwMode="auto">
            <a:xfrm>
              <a:off x="3245" y="2835"/>
              <a:ext cx="102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GDP/Capita (US$X100)</a:t>
              </a:r>
              <a:endParaRPr lang="en-ZA" altLang="en-US" sz="2400" b="1">
                <a:solidFill>
                  <a:schemeClr val="tx2"/>
                </a:solidFill>
                <a:latin typeface="Times New Roman" panose="02020603050405020304" pitchFamily="18" charset="0"/>
              </a:endParaRPr>
            </a:p>
          </p:txBody>
        </p:sp>
        <p:sp>
          <p:nvSpPr>
            <p:cNvPr id="340116" name="Rectangle 148">
              <a:extLst>
                <a:ext uri="{FF2B5EF4-FFF2-40B4-BE49-F238E27FC236}">
                  <a16:creationId xmlns:a16="http://schemas.microsoft.com/office/drawing/2014/main" id="{9DAA0D1B-78B3-470B-B098-98263892105F}"/>
                </a:ext>
              </a:extLst>
            </p:cNvPr>
            <p:cNvSpPr>
              <a:spLocks noChangeArrowheads="1"/>
            </p:cNvSpPr>
            <p:nvPr/>
          </p:nvSpPr>
          <p:spPr bwMode="auto">
            <a:xfrm>
              <a:off x="4905" y="2835"/>
              <a:ext cx="99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Main Line Density (%)</a:t>
              </a:r>
              <a:endParaRPr lang="en-ZA" altLang="en-US" sz="2400" b="1">
                <a:solidFill>
                  <a:schemeClr val="tx2"/>
                </a:solidFill>
                <a:latin typeface="Times New Roman" panose="02020603050405020304" pitchFamily="18" charset="0"/>
              </a:endParaRPr>
            </a:p>
          </p:txBody>
        </p:sp>
        <p:sp>
          <p:nvSpPr>
            <p:cNvPr id="340117" name="Line 149">
              <a:extLst>
                <a:ext uri="{FF2B5EF4-FFF2-40B4-BE49-F238E27FC236}">
                  <a16:creationId xmlns:a16="http://schemas.microsoft.com/office/drawing/2014/main" id="{39254F76-C7E4-4331-83D4-1190E6AD12F9}"/>
                </a:ext>
              </a:extLst>
            </p:cNvPr>
            <p:cNvSpPr>
              <a:spLocks noChangeShapeType="1"/>
            </p:cNvSpPr>
            <p:nvPr/>
          </p:nvSpPr>
          <p:spPr bwMode="auto">
            <a:xfrm>
              <a:off x="2794" y="2545"/>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18" name="Line 150">
              <a:extLst>
                <a:ext uri="{FF2B5EF4-FFF2-40B4-BE49-F238E27FC236}">
                  <a16:creationId xmlns:a16="http://schemas.microsoft.com/office/drawing/2014/main" id="{3792D0AD-181E-41BB-B85F-FC584FDBA847}"/>
                </a:ext>
              </a:extLst>
            </p:cNvPr>
            <p:cNvSpPr>
              <a:spLocks noChangeShapeType="1"/>
            </p:cNvSpPr>
            <p:nvPr/>
          </p:nvSpPr>
          <p:spPr bwMode="auto">
            <a:xfrm>
              <a:off x="6079" y="2545"/>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19" name="Line 151">
              <a:extLst>
                <a:ext uri="{FF2B5EF4-FFF2-40B4-BE49-F238E27FC236}">
                  <a16:creationId xmlns:a16="http://schemas.microsoft.com/office/drawing/2014/main" id="{DB7F987B-137A-4B14-9C78-259E5D823E9A}"/>
                </a:ext>
              </a:extLst>
            </p:cNvPr>
            <p:cNvSpPr>
              <a:spLocks noChangeShapeType="1"/>
            </p:cNvSpPr>
            <p:nvPr/>
          </p:nvSpPr>
          <p:spPr bwMode="auto">
            <a:xfrm>
              <a:off x="4619" y="2545"/>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20" name="Rectangle 152">
              <a:extLst>
                <a:ext uri="{FF2B5EF4-FFF2-40B4-BE49-F238E27FC236}">
                  <a16:creationId xmlns:a16="http://schemas.microsoft.com/office/drawing/2014/main" id="{DF558B0D-B315-4CFD-9E7B-D45CCAB0CE2C}"/>
                </a:ext>
              </a:extLst>
            </p:cNvPr>
            <p:cNvSpPr>
              <a:spLocks noChangeArrowheads="1"/>
            </p:cNvSpPr>
            <p:nvPr/>
          </p:nvSpPr>
          <p:spPr bwMode="auto">
            <a:xfrm>
              <a:off x="5518" y="3001"/>
              <a:ext cx="577"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800" b="1">
                  <a:solidFill>
                    <a:srgbClr val="000000"/>
                  </a:solidFill>
                </a:rPr>
                <a:t>Source: ITU World </a:t>
              </a:r>
              <a:endParaRPr lang="en-ZA" altLang="en-US" sz="2400" b="1">
                <a:solidFill>
                  <a:schemeClr val="tx2"/>
                </a:solidFill>
                <a:latin typeface="Times New Roman" panose="02020603050405020304" pitchFamily="18" charset="0"/>
              </a:endParaRPr>
            </a:p>
          </p:txBody>
        </p:sp>
        <p:sp>
          <p:nvSpPr>
            <p:cNvPr id="340121" name="Rectangle 153">
              <a:extLst>
                <a:ext uri="{FF2B5EF4-FFF2-40B4-BE49-F238E27FC236}">
                  <a16:creationId xmlns:a16="http://schemas.microsoft.com/office/drawing/2014/main" id="{5C74BF36-CA0A-4D93-A4C4-6E4BB090C9F1}"/>
                </a:ext>
              </a:extLst>
            </p:cNvPr>
            <p:cNvSpPr>
              <a:spLocks noChangeArrowheads="1"/>
            </p:cNvSpPr>
            <p:nvPr/>
          </p:nvSpPr>
          <p:spPr bwMode="auto">
            <a:xfrm>
              <a:off x="5559" y="3086"/>
              <a:ext cx="4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800" b="1">
                  <a:solidFill>
                    <a:srgbClr val="000000"/>
                  </a:solidFill>
                </a:rPr>
                <a:t>Indicators 2004</a:t>
              </a:r>
              <a:endParaRPr lang="en-ZA" altLang="en-US" sz="2400" b="1">
                <a:solidFill>
                  <a:schemeClr val="tx2"/>
                </a:solidFill>
                <a:latin typeface="Times New Roman" panose="02020603050405020304" pitchFamily="18" charset="0"/>
              </a:endParaRPr>
            </a:p>
          </p:txBody>
        </p:sp>
        <p:grpSp>
          <p:nvGrpSpPr>
            <p:cNvPr id="340122" name="Group 154">
              <a:extLst>
                <a:ext uri="{FF2B5EF4-FFF2-40B4-BE49-F238E27FC236}">
                  <a16:creationId xmlns:a16="http://schemas.microsoft.com/office/drawing/2014/main" id="{8FAE6817-AA82-4777-BD33-11AD6D9DB801}"/>
                </a:ext>
              </a:extLst>
            </p:cNvPr>
            <p:cNvGrpSpPr>
              <a:grpSpLocks/>
            </p:cNvGrpSpPr>
            <p:nvPr/>
          </p:nvGrpSpPr>
          <p:grpSpPr bwMode="auto">
            <a:xfrm>
              <a:off x="3204" y="3024"/>
              <a:ext cx="2254" cy="141"/>
              <a:chOff x="3204" y="3024"/>
              <a:chExt cx="2254" cy="141"/>
            </a:xfrm>
          </p:grpSpPr>
          <p:sp>
            <p:nvSpPr>
              <p:cNvPr id="340123" name="Rectangle 155">
                <a:extLst>
                  <a:ext uri="{FF2B5EF4-FFF2-40B4-BE49-F238E27FC236}">
                    <a16:creationId xmlns:a16="http://schemas.microsoft.com/office/drawing/2014/main" id="{E3FF59A1-FBA6-4BEE-858A-8BBFDD61D43B}"/>
                  </a:ext>
                </a:extLst>
              </p:cNvPr>
              <p:cNvSpPr>
                <a:spLocks noChangeArrowheads="1"/>
              </p:cNvSpPr>
              <p:nvPr/>
            </p:nvSpPr>
            <p:spPr bwMode="auto">
              <a:xfrm>
                <a:off x="3204" y="3024"/>
                <a:ext cx="2254" cy="141"/>
              </a:xfrm>
              <a:prstGeom prst="rect">
                <a:avLst/>
              </a:prstGeom>
              <a:solidFill>
                <a:srgbClr val="FFFFFF"/>
              </a:solidFill>
              <a:ln w="0">
                <a:solidFill>
                  <a:srgbClr val="000000"/>
                </a:solidFill>
                <a:miter lim="800000"/>
                <a:headEnd/>
                <a:tailEnd/>
              </a:ln>
            </p:spPr>
            <p:txBody>
              <a:bodyPr/>
              <a:lstStyle/>
              <a:p>
                <a:endParaRPr lang="en-GB"/>
              </a:p>
            </p:txBody>
          </p:sp>
          <p:grpSp>
            <p:nvGrpSpPr>
              <p:cNvPr id="340124" name="Group 156">
                <a:extLst>
                  <a:ext uri="{FF2B5EF4-FFF2-40B4-BE49-F238E27FC236}">
                    <a16:creationId xmlns:a16="http://schemas.microsoft.com/office/drawing/2014/main" id="{0781981F-59C8-463C-B0BA-952585879867}"/>
                  </a:ext>
                </a:extLst>
              </p:cNvPr>
              <p:cNvGrpSpPr>
                <a:grpSpLocks/>
              </p:cNvGrpSpPr>
              <p:nvPr/>
            </p:nvGrpSpPr>
            <p:grpSpPr bwMode="auto">
              <a:xfrm>
                <a:off x="3273" y="3039"/>
                <a:ext cx="750" cy="104"/>
                <a:chOff x="3489" y="3039"/>
                <a:chExt cx="750" cy="104"/>
              </a:xfrm>
            </p:grpSpPr>
            <p:sp>
              <p:nvSpPr>
                <p:cNvPr id="340125" name="Line 157">
                  <a:extLst>
                    <a:ext uri="{FF2B5EF4-FFF2-40B4-BE49-F238E27FC236}">
                      <a16:creationId xmlns:a16="http://schemas.microsoft.com/office/drawing/2014/main" id="{C6B09C73-D4C9-425C-9F13-310159101CDB}"/>
                    </a:ext>
                  </a:extLst>
                </p:cNvPr>
                <p:cNvSpPr>
                  <a:spLocks noChangeShapeType="1"/>
                </p:cNvSpPr>
                <p:nvPr/>
              </p:nvSpPr>
              <p:spPr bwMode="auto">
                <a:xfrm>
                  <a:off x="3489" y="3093"/>
                  <a:ext cx="127" cy="1"/>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26" name="Freeform 158">
                  <a:extLst>
                    <a:ext uri="{FF2B5EF4-FFF2-40B4-BE49-F238E27FC236}">
                      <a16:creationId xmlns:a16="http://schemas.microsoft.com/office/drawing/2014/main" id="{5A35B861-69CE-4760-AE33-0DAF87D21C66}"/>
                    </a:ext>
                  </a:extLst>
                </p:cNvPr>
                <p:cNvSpPr>
                  <a:spLocks/>
                </p:cNvSpPr>
                <p:nvPr/>
              </p:nvSpPr>
              <p:spPr bwMode="auto">
                <a:xfrm>
                  <a:off x="3533" y="3065"/>
                  <a:ext cx="51" cy="55"/>
                </a:xfrm>
                <a:custGeom>
                  <a:avLst/>
                  <a:gdLst>
                    <a:gd name="T0" fmla="*/ 25 w 51"/>
                    <a:gd name="T1" fmla="*/ 0 h 55"/>
                    <a:gd name="T2" fmla="*/ 51 w 51"/>
                    <a:gd name="T3" fmla="*/ 28 h 55"/>
                    <a:gd name="T4" fmla="*/ 25 w 51"/>
                    <a:gd name="T5" fmla="*/ 55 h 55"/>
                    <a:gd name="T6" fmla="*/ 0 w 51"/>
                    <a:gd name="T7" fmla="*/ 28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8"/>
                      </a:lnTo>
                      <a:lnTo>
                        <a:pt x="25" y="55"/>
                      </a:lnTo>
                      <a:lnTo>
                        <a:pt x="0" y="28"/>
                      </a:lnTo>
                      <a:lnTo>
                        <a:pt x="25" y="0"/>
                      </a:lnTo>
                      <a:close/>
                    </a:path>
                  </a:pathLst>
                </a:custGeom>
                <a:solidFill>
                  <a:srgbClr val="000080"/>
                </a:solidFill>
                <a:ln w="7938">
                  <a:solidFill>
                    <a:srgbClr val="000080"/>
                  </a:solidFill>
                  <a:prstDash val="solid"/>
                  <a:round/>
                  <a:headEnd/>
                  <a:tailEnd/>
                </a:ln>
              </p:spPr>
              <p:txBody>
                <a:bodyPr/>
                <a:lstStyle/>
                <a:p>
                  <a:endParaRPr lang="en-GB"/>
                </a:p>
              </p:txBody>
            </p:sp>
            <p:sp>
              <p:nvSpPr>
                <p:cNvPr id="340127" name="Rectangle 159">
                  <a:extLst>
                    <a:ext uri="{FF2B5EF4-FFF2-40B4-BE49-F238E27FC236}">
                      <a16:creationId xmlns:a16="http://schemas.microsoft.com/office/drawing/2014/main" id="{484B78E7-7813-422F-8D34-43EBA6A7B156}"/>
                    </a:ext>
                  </a:extLst>
                </p:cNvPr>
                <p:cNvSpPr>
                  <a:spLocks noChangeArrowheads="1"/>
                </p:cNvSpPr>
                <p:nvPr/>
              </p:nvSpPr>
              <p:spPr bwMode="auto">
                <a:xfrm>
                  <a:off x="3668" y="3039"/>
                  <a:ext cx="5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South Korea</a:t>
                  </a:r>
                  <a:endParaRPr lang="en-ZA" altLang="en-US" sz="2400" b="1">
                    <a:solidFill>
                      <a:schemeClr val="tx2"/>
                    </a:solidFill>
                    <a:latin typeface="Times New Roman" panose="02020603050405020304" pitchFamily="18" charset="0"/>
                  </a:endParaRPr>
                </a:p>
              </p:txBody>
            </p:sp>
          </p:grpSp>
          <p:grpSp>
            <p:nvGrpSpPr>
              <p:cNvPr id="340128" name="Group 160">
                <a:extLst>
                  <a:ext uri="{FF2B5EF4-FFF2-40B4-BE49-F238E27FC236}">
                    <a16:creationId xmlns:a16="http://schemas.microsoft.com/office/drawing/2014/main" id="{58CDAAAD-8D89-474D-A219-E4044AF43962}"/>
                  </a:ext>
                </a:extLst>
              </p:cNvPr>
              <p:cNvGrpSpPr>
                <a:grpSpLocks/>
              </p:cNvGrpSpPr>
              <p:nvPr/>
            </p:nvGrpSpPr>
            <p:grpSpPr bwMode="auto">
              <a:xfrm>
                <a:off x="4126" y="3039"/>
                <a:ext cx="742" cy="104"/>
                <a:chOff x="4240" y="3039"/>
                <a:chExt cx="742" cy="104"/>
              </a:xfrm>
            </p:grpSpPr>
            <p:sp>
              <p:nvSpPr>
                <p:cNvPr id="340129" name="Line 161">
                  <a:extLst>
                    <a:ext uri="{FF2B5EF4-FFF2-40B4-BE49-F238E27FC236}">
                      <a16:creationId xmlns:a16="http://schemas.microsoft.com/office/drawing/2014/main" id="{DF4C09F3-363E-48D7-9B62-59FA761E8FC2}"/>
                    </a:ext>
                  </a:extLst>
                </p:cNvPr>
                <p:cNvSpPr>
                  <a:spLocks noChangeShapeType="1"/>
                </p:cNvSpPr>
                <p:nvPr/>
              </p:nvSpPr>
              <p:spPr bwMode="auto">
                <a:xfrm>
                  <a:off x="4240" y="3093"/>
                  <a:ext cx="127" cy="1"/>
                </a:xfrm>
                <a:prstGeom prst="line">
                  <a:avLst/>
                </a:prstGeom>
                <a:noFill/>
                <a:ln w="22225">
                  <a:solidFill>
                    <a:srgbClr val="FF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30" name="Freeform 162">
                  <a:extLst>
                    <a:ext uri="{FF2B5EF4-FFF2-40B4-BE49-F238E27FC236}">
                      <a16:creationId xmlns:a16="http://schemas.microsoft.com/office/drawing/2014/main" id="{F7FFB170-4E26-4C1D-9871-1A5878FA67AB}"/>
                    </a:ext>
                  </a:extLst>
                </p:cNvPr>
                <p:cNvSpPr>
                  <a:spLocks/>
                </p:cNvSpPr>
                <p:nvPr/>
              </p:nvSpPr>
              <p:spPr bwMode="auto">
                <a:xfrm>
                  <a:off x="4277" y="3065"/>
                  <a:ext cx="51" cy="55"/>
                </a:xfrm>
                <a:custGeom>
                  <a:avLst/>
                  <a:gdLst>
                    <a:gd name="T0" fmla="*/ 26 w 51"/>
                    <a:gd name="T1" fmla="*/ 0 h 55"/>
                    <a:gd name="T2" fmla="*/ 51 w 51"/>
                    <a:gd name="T3" fmla="*/ 28 h 55"/>
                    <a:gd name="T4" fmla="*/ 26 w 51"/>
                    <a:gd name="T5" fmla="*/ 55 h 55"/>
                    <a:gd name="T6" fmla="*/ 0 w 51"/>
                    <a:gd name="T7" fmla="*/ 28 h 55"/>
                    <a:gd name="T8" fmla="*/ 26 w 51"/>
                    <a:gd name="T9" fmla="*/ 0 h 55"/>
                  </a:gdLst>
                  <a:ahLst/>
                  <a:cxnLst>
                    <a:cxn ang="0">
                      <a:pos x="T0" y="T1"/>
                    </a:cxn>
                    <a:cxn ang="0">
                      <a:pos x="T2" y="T3"/>
                    </a:cxn>
                    <a:cxn ang="0">
                      <a:pos x="T4" y="T5"/>
                    </a:cxn>
                    <a:cxn ang="0">
                      <a:pos x="T6" y="T7"/>
                    </a:cxn>
                    <a:cxn ang="0">
                      <a:pos x="T8" y="T9"/>
                    </a:cxn>
                  </a:cxnLst>
                  <a:rect l="0" t="0" r="r" b="b"/>
                  <a:pathLst>
                    <a:path w="51" h="55">
                      <a:moveTo>
                        <a:pt x="26" y="0"/>
                      </a:moveTo>
                      <a:lnTo>
                        <a:pt x="51" y="28"/>
                      </a:lnTo>
                      <a:lnTo>
                        <a:pt x="26" y="55"/>
                      </a:lnTo>
                      <a:lnTo>
                        <a:pt x="0" y="28"/>
                      </a:lnTo>
                      <a:lnTo>
                        <a:pt x="26" y="0"/>
                      </a:lnTo>
                      <a:close/>
                    </a:path>
                  </a:pathLst>
                </a:custGeom>
                <a:solidFill>
                  <a:srgbClr val="FF00FF"/>
                </a:solidFill>
                <a:ln w="7938">
                  <a:solidFill>
                    <a:srgbClr val="FF00FF"/>
                  </a:solidFill>
                  <a:prstDash val="solid"/>
                  <a:round/>
                  <a:headEnd/>
                  <a:tailEnd/>
                </a:ln>
              </p:spPr>
              <p:txBody>
                <a:bodyPr/>
                <a:lstStyle/>
                <a:p>
                  <a:endParaRPr lang="en-GB"/>
                </a:p>
              </p:txBody>
            </p:sp>
            <p:sp>
              <p:nvSpPr>
                <p:cNvPr id="340131" name="Rectangle 163">
                  <a:extLst>
                    <a:ext uri="{FF2B5EF4-FFF2-40B4-BE49-F238E27FC236}">
                      <a16:creationId xmlns:a16="http://schemas.microsoft.com/office/drawing/2014/main" id="{A03AF944-D7BA-4012-B891-39F62BBCA216}"/>
                    </a:ext>
                  </a:extLst>
                </p:cNvPr>
                <p:cNvSpPr>
                  <a:spLocks noChangeArrowheads="1"/>
                </p:cNvSpPr>
                <p:nvPr/>
              </p:nvSpPr>
              <p:spPr bwMode="auto">
                <a:xfrm>
                  <a:off x="4411" y="3039"/>
                  <a:ext cx="5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South Africa</a:t>
                  </a:r>
                  <a:endParaRPr lang="en-ZA" altLang="en-US" sz="2400" b="1">
                    <a:solidFill>
                      <a:schemeClr val="tx2"/>
                    </a:solidFill>
                    <a:latin typeface="Times New Roman" panose="02020603050405020304" pitchFamily="18" charset="0"/>
                  </a:endParaRPr>
                </a:p>
              </p:txBody>
            </p:sp>
          </p:grpSp>
          <p:sp>
            <p:nvSpPr>
              <p:cNvPr id="340132" name="Rectangle 164">
                <a:extLst>
                  <a:ext uri="{FF2B5EF4-FFF2-40B4-BE49-F238E27FC236}">
                    <a16:creationId xmlns:a16="http://schemas.microsoft.com/office/drawing/2014/main" id="{053BBE51-A7DA-4359-B3A9-01BD00801EE6}"/>
                  </a:ext>
                </a:extLst>
              </p:cNvPr>
              <p:cNvSpPr>
                <a:spLocks noChangeArrowheads="1"/>
              </p:cNvSpPr>
              <p:nvPr/>
            </p:nvSpPr>
            <p:spPr bwMode="auto">
              <a:xfrm>
                <a:off x="5136" y="3039"/>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Egypt</a:t>
                </a:r>
                <a:endParaRPr lang="en-ZA" altLang="en-US" sz="2400" b="1">
                  <a:solidFill>
                    <a:schemeClr val="tx2"/>
                  </a:solidFill>
                  <a:latin typeface="Times New Roman" panose="02020603050405020304" pitchFamily="18" charset="0"/>
                </a:endParaRPr>
              </a:p>
            </p:txBody>
          </p:sp>
          <p:sp>
            <p:nvSpPr>
              <p:cNvPr id="340133" name="Line 165">
                <a:extLst>
                  <a:ext uri="{FF2B5EF4-FFF2-40B4-BE49-F238E27FC236}">
                    <a16:creationId xmlns:a16="http://schemas.microsoft.com/office/drawing/2014/main" id="{24F413B9-E23D-4AD8-9AF8-782376756265}"/>
                  </a:ext>
                </a:extLst>
              </p:cNvPr>
              <p:cNvSpPr>
                <a:spLocks noChangeShapeType="1"/>
              </p:cNvSpPr>
              <p:nvPr/>
            </p:nvSpPr>
            <p:spPr bwMode="auto">
              <a:xfrm>
                <a:off x="4965" y="3093"/>
                <a:ext cx="127" cy="1"/>
              </a:xfrm>
              <a:prstGeom prst="line">
                <a:avLst/>
              </a:prstGeom>
              <a:noFill/>
              <a:ln w="22225">
                <a:solidFill>
                  <a:srgbClr val="FF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34" name="Freeform 166">
                <a:extLst>
                  <a:ext uri="{FF2B5EF4-FFF2-40B4-BE49-F238E27FC236}">
                    <a16:creationId xmlns:a16="http://schemas.microsoft.com/office/drawing/2014/main" id="{28D46BC5-18D8-48AC-8DD6-4E630DC12803}"/>
                  </a:ext>
                </a:extLst>
              </p:cNvPr>
              <p:cNvSpPr>
                <a:spLocks/>
              </p:cNvSpPr>
              <p:nvPr/>
            </p:nvSpPr>
            <p:spPr bwMode="auto">
              <a:xfrm>
                <a:off x="5003" y="3065"/>
                <a:ext cx="51" cy="55"/>
              </a:xfrm>
              <a:custGeom>
                <a:avLst/>
                <a:gdLst>
                  <a:gd name="T0" fmla="*/ 25 w 51"/>
                  <a:gd name="T1" fmla="*/ 0 h 55"/>
                  <a:gd name="T2" fmla="*/ 51 w 51"/>
                  <a:gd name="T3" fmla="*/ 28 h 55"/>
                  <a:gd name="T4" fmla="*/ 25 w 51"/>
                  <a:gd name="T5" fmla="*/ 55 h 55"/>
                  <a:gd name="T6" fmla="*/ 0 w 51"/>
                  <a:gd name="T7" fmla="*/ 28 h 55"/>
                  <a:gd name="T8" fmla="*/ 25 w 51"/>
                  <a:gd name="T9" fmla="*/ 0 h 55"/>
                </a:gdLst>
                <a:ahLst/>
                <a:cxnLst>
                  <a:cxn ang="0">
                    <a:pos x="T0" y="T1"/>
                  </a:cxn>
                  <a:cxn ang="0">
                    <a:pos x="T2" y="T3"/>
                  </a:cxn>
                  <a:cxn ang="0">
                    <a:pos x="T4" y="T5"/>
                  </a:cxn>
                  <a:cxn ang="0">
                    <a:pos x="T6" y="T7"/>
                  </a:cxn>
                  <a:cxn ang="0">
                    <a:pos x="T8" y="T9"/>
                  </a:cxn>
                </a:cxnLst>
                <a:rect l="0" t="0" r="r" b="b"/>
                <a:pathLst>
                  <a:path w="51" h="55">
                    <a:moveTo>
                      <a:pt x="25" y="0"/>
                    </a:moveTo>
                    <a:lnTo>
                      <a:pt x="51" y="28"/>
                    </a:lnTo>
                    <a:lnTo>
                      <a:pt x="25" y="55"/>
                    </a:lnTo>
                    <a:lnTo>
                      <a:pt x="0" y="28"/>
                    </a:lnTo>
                    <a:lnTo>
                      <a:pt x="25" y="0"/>
                    </a:lnTo>
                    <a:close/>
                  </a:path>
                </a:pathLst>
              </a:custGeom>
              <a:solidFill>
                <a:srgbClr val="FFFF00"/>
              </a:solidFill>
              <a:ln w="7938">
                <a:solidFill>
                  <a:srgbClr val="FFFF00"/>
                </a:solidFill>
                <a:prstDash val="solid"/>
                <a:round/>
                <a:headEnd/>
                <a:tailEnd/>
              </a:ln>
            </p:spPr>
            <p:txBody>
              <a:bodyPr/>
              <a:lstStyle/>
              <a:p>
                <a:endParaRPr lang="en-GB"/>
              </a:p>
            </p:txBody>
          </p:sp>
        </p:grpSp>
      </p:grpSp>
      <p:sp>
        <p:nvSpPr>
          <p:cNvPr id="340135" name="Rectangle 167">
            <a:extLst>
              <a:ext uri="{FF2B5EF4-FFF2-40B4-BE49-F238E27FC236}">
                <a16:creationId xmlns:a16="http://schemas.microsoft.com/office/drawing/2014/main" id="{28601BD9-4DC5-4950-A05E-F715F9F691AD}"/>
              </a:ext>
            </a:extLst>
          </p:cNvPr>
          <p:cNvSpPr>
            <a:spLocks noChangeArrowheads="1"/>
          </p:cNvSpPr>
          <p:nvPr/>
        </p:nvSpPr>
        <p:spPr bwMode="auto">
          <a:xfrm>
            <a:off x="0" y="0"/>
            <a:ext cx="4695825" cy="912813"/>
          </a:xfrm>
          <a:prstGeom prst="rect">
            <a:avLst/>
          </a:prstGeom>
          <a:noFill/>
          <a:ln>
            <a:noFill/>
          </a:ln>
          <a:effectLst>
            <a:outerShdw dist="53882" dir="2700000" algn="ctr" rotWithShape="0">
              <a:srgbClr val="663300"/>
            </a:outerShdw>
          </a:effectLst>
          <a:extLst>
            <a:ext uri="{909E8E84-426E-40DD-AFC4-6F175D3DCCD1}">
              <a14:hiddenFill xmlns:a14="http://schemas.microsoft.com/office/drawing/2010/main">
                <a:gradFill rotWithShape="0">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12700">
                <a:solidFill>
                  <a:schemeClr val="bg2"/>
                </a:solidFill>
                <a:miter lim="800000"/>
                <a:headEnd/>
                <a:tailEnd/>
              </a14:hiddenLine>
            </a:ext>
          </a:extLst>
        </p:spPr>
        <p:txBody>
          <a:bodyPr lIns="90488" tIns="44450" rIns="90488" bIns="44450" anchor="ctr"/>
          <a:lstStyle/>
          <a:p>
            <a:pPr algn="l" eaLnBrk="0" hangingPunct="0">
              <a:lnSpc>
                <a:spcPct val="90000"/>
              </a:lnSpc>
              <a:buClr>
                <a:srgbClr val="FC0128"/>
              </a:buClr>
              <a:buSzPct val="75000"/>
              <a:buFont typeface="Wingdings" panose="05000000000000000000" pitchFamily="2" charset="2"/>
              <a:buNone/>
            </a:pPr>
            <a:r>
              <a:rPr lang="en-US" altLang="en-US" sz="6000" b="1">
                <a:solidFill>
                  <a:srgbClr val="FF9900"/>
                </a:solidFill>
                <a:latin typeface="Times New Roman" panose="02020603050405020304" pitchFamily="18" charset="0"/>
              </a:rPr>
              <a:t>Case Study 1: </a:t>
            </a:r>
          </a:p>
        </p:txBody>
      </p:sp>
      <p:sp>
        <p:nvSpPr>
          <p:cNvPr id="340136" name="Text Box 168">
            <a:extLst>
              <a:ext uri="{FF2B5EF4-FFF2-40B4-BE49-F238E27FC236}">
                <a16:creationId xmlns:a16="http://schemas.microsoft.com/office/drawing/2014/main" id="{A201CA46-412F-48B8-9652-A6A6A3D76403}"/>
              </a:ext>
            </a:extLst>
          </p:cNvPr>
          <p:cNvSpPr txBox="1">
            <a:spLocks noChangeArrowheads="1"/>
          </p:cNvSpPr>
          <p:nvPr/>
        </p:nvSpPr>
        <p:spPr bwMode="auto">
          <a:xfrm>
            <a:off x="47625" y="5859463"/>
            <a:ext cx="9096375" cy="860425"/>
          </a:xfrm>
          <a:prstGeom prst="rect">
            <a:avLst/>
          </a:prstGeom>
          <a:solidFill>
            <a:srgbClr val="00FF00">
              <a:alpha val="53999"/>
            </a:srgbClr>
          </a:solidFill>
          <a:ln>
            <a:noFill/>
          </a:ln>
          <a:effectLst/>
          <a:extLst>
            <a:ext uri="{91240B29-F687-4F45-9708-019B960494DF}">
              <a14:hiddenLine xmlns:a14="http://schemas.microsoft.com/office/drawing/2010/main" w="381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defRPr>
            </a:lvl1pPr>
            <a:lvl2pPr marL="1081088" indent="-457200" algn="l">
              <a:defRPr>
                <a:solidFill>
                  <a:schemeClr val="tx1"/>
                </a:solidFill>
                <a:latin typeface="Arial" panose="020B0604020202020204" pitchFamily="34" charset="0"/>
              </a:defRPr>
            </a:lvl2pPr>
            <a:lvl3pPr marL="1717675" indent="-457200" algn="l">
              <a:defRPr>
                <a:solidFill>
                  <a:schemeClr val="tx1"/>
                </a:solidFill>
                <a:latin typeface="Arial" panose="020B0604020202020204" pitchFamily="34" charset="0"/>
              </a:defRPr>
            </a:lvl3pPr>
            <a:lvl4pPr marL="2354263" indent="-457200" algn="l">
              <a:defRPr>
                <a:solidFill>
                  <a:schemeClr val="tx1"/>
                </a:solidFill>
                <a:latin typeface="Arial" panose="020B0604020202020204" pitchFamily="34" charset="0"/>
              </a:defRPr>
            </a:lvl4pPr>
            <a:lvl5pPr marL="2990850" indent="-457200" algn="l">
              <a:defRPr>
                <a:solidFill>
                  <a:schemeClr val="tx1"/>
                </a:solidFill>
                <a:latin typeface="Arial" panose="020B0604020202020204" pitchFamily="34" charset="0"/>
              </a:defRPr>
            </a:lvl5pPr>
            <a:lvl6pPr marL="3448050" indent="-457200" fontAlgn="base">
              <a:spcBef>
                <a:spcPct val="0"/>
              </a:spcBef>
              <a:spcAft>
                <a:spcPct val="0"/>
              </a:spcAft>
              <a:defRPr>
                <a:solidFill>
                  <a:schemeClr val="tx1"/>
                </a:solidFill>
                <a:latin typeface="Arial" panose="020B0604020202020204" pitchFamily="34" charset="0"/>
              </a:defRPr>
            </a:lvl6pPr>
            <a:lvl7pPr marL="3905250" indent="-457200" fontAlgn="base">
              <a:spcBef>
                <a:spcPct val="0"/>
              </a:spcBef>
              <a:spcAft>
                <a:spcPct val="0"/>
              </a:spcAft>
              <a:defRPr>
                <a:solidFill>
                  <a:schemeClr val="tx1"/>
                </a:solidFill>
                <a:latin typeface="Arial" panose="020B0604020202020204" pitchFamily="34" charset="0"/>
              </a:defRPr>
            </a:lvl7pPr>
            <a:lvl8pPr marL="4362450" indent="-457200" fontAlgn="base">
              <a:spcBef>
                <a:spcPct val="0"/>
              </a:spcBef>
              <a:spcAft>
                <a:spcPct val="0"/>
              </a:spcAft>
              <a:defRPr>
                <a:solidFill>
                  <a:schemeClr val="tx1"/>
                </a:solidFill>
                <a:latin typeface="Arial" panose="020B0604020202020204" pitchFamily="34" charset="0"/>
              </a:defRPr>
            </a:lvl8pPr>
            <a:lvl9pPr marL="4819650" indent="-457200" fontAlgn="base">
              <a:spcBef>
                <a:spcPct val="0"/>
              </a:spcBef>
              <a:spcAft>
                <a:spcPct val="0"/>
              </a:spcAft>
              <a:defRPr>
                <a:solidFill>
                  <a:schemeClr val="tx1"/>
                </a:solidFill>
                <a:latin typeface="Arial" panose="020B0604020202020204" pitchFamily="34" charset="0"/>
              </a:defRPr>
            </a:lvl9pPr>
          </a:lstStyle>
          <a:p>
            <a:pPr algn="ctr" eaLnBrk="0" hangingPunct="0">
              <a:lnSpc>
                <a:spcPct val="90000"/>
              </a:lnSpc>
              <a:spcBef>
                <a:spcPct val="20000"/>
              </a:spcBef>
              <a:buClr>
                <a:srgbClr val="0000FF"/>
              </a:buClr>
              <a:buSzPct val="75000"/>
              <a:buFont typeface="Wingdings" panose="05000000000000000000" pitchFamily="2" charset="2"/>
              <a:buNone/>
            </a:pPr>
            <a:r>
              <a:rPr lang="en-US" altLang="en-US" sz="2800" b="1">
                <a:solidFill>
                  <a:srgbClr val="FFFF00"/>
                </a:solidFill>
                <a:effectLst>
                  <a:outerShdw blurRad="38100" dist="38100" dir="2700000" algn="tl">
                    <a:srgbClr val="000000"/>
                  </a:outerShdw>
                </a:effectLst>
                <a:latin typeface="Times New Roman" panose="02020603050405020304" pitchFamily="18" charset="0"/>
              </a:rPr>
              <a:t>South Korea began Planning their ICTs &amp; Migration Strategies in 1985: The Korean BCN Project!</a:t>
            </a:r>
          </a:p>
        </p:txBody>
      </p:sp>
      <p:sp>
        <p:nvSpPr>
          <p:cNvPr id="340137" name="Text Box 169">
            <a:extLst>
              <a:ext uri="{FF2B5EF4-FFF2-40B4-BE49-F238E27FC236}">
                <a16:creationId xmlns:a16="http://schemas.microsoft.com/office/drawing/2014/main" id="{B4BDF5F2-2352-49CB-8FB7-B12870C95621}"/>
              </a:ext>
            </a:extLst>
          </p:cNvPr>
          <p:cNvSpPr txBox="1">
            <a:spLocks noChangeArrowheads="1"/>
          </p:cNvSpPr>
          <p:nvPr/>
        </p:nvSpPr>
        <p:spPr bwMode="auto">
          <a:xfrm>
            <a:off x="82550" y="4652963"/>
            <a:ext cx="3578225" cy="9890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20000"/>
              </a:spcBef>
              <a:buClr>
                <a:srgbClr val="FC0128"/>
              </a:buClr>
              <a:buSzPct val="75000"/>
              <a:buFont typeface="Wingdings" panose="05000000000000000000" pitchFamily="2" charset="2"/>
              <a:buNone/>
            </a:pPr>
            <a:r>
              <a:rPr lang="en-US" altLang="en-US" sz="1400" b="1">
                <a:solidFill>
                  <a:srgbClr val="FF9900"/>
                </a:solidFill>
                <a:effectLst>
                  <a:outerShdw blurRad="38100" dist="38100" dir="2700000" algn="tl">
                    <a:srgbClr val="000000"/>
                  </a:outerShdw>
                </a:effectLst>
                <a:latin typeface="Times New Roman" panose="02020603050405020304" pitchFamily="18" charset="0"/>
              </a:rPr>
              <a:t>Wealth (GDP/Capita): Years 1970 to 2000</a:t>
            </a:r>
          </a:p>
          <a:p>
            <a:pPr eaLnBrk="0" hangingPunct="0">
              <a:lnSpc>
                <a:spcPct val="90000"/>
              </a:lnSpc>
              <a:spcBef>
                <a:spcPct val="20000"/>
              </a:spcBef>
              <a:buClr>
                <a:srgbClr val="FC0128"/>
              </a:buClr>
              <a:buSzPct val="75000"/>
              <a:buFont typeface="Wingdings" panose="05000000000000000000" pitchFamily="2" charset="2"/>
              <a:buChar char="("/>
            </a:pPr>
            <a:r>
              <a:rPr lang="en-US" altLang="en-US" sz="1400" b="1">
                <a:solidFill>
                  <a:schemeClr val="bg1"/>
                </a:solidFill>
                <a:effectLst>
                  <a:outerShdw blurRad="38100" dist="38100" dir="2700000" algn="tl">
                    <a:srgbClr val="000000"/>
                  </a:outerShdw>
                </a:effectLst>
                <a:latin typeface="Times New Roman" panose="02020603050405020304" pitchFamily="18" charset="0"/>
              </a:rPr>
              <a:t>Egypt:  $187 to $1,544 </a:t>
            </a:r>
          </a:p>
          <a:p>
            <a:pPr eaLnBrk="0" hangingPunct="0">
              <a:lnSpc>
                <a:spcPct val="90000"/>
              </a:lnSpc>
              <a:spcBef>
                <a:spcPct val="20000"/>
              </a:spcBef>
              <a:buClr>
                <a:srgbClr val="FC0128"/>
              </a:buClr>
              <a:buSzPct val="75000"/>
              <a:buFont typeface="Wingdings" panose="05000000000000000000" pitchFamily="2" charset="2"/>
              <a:buChar char="("/>
            </a:pPr>
            <a:r>
              <a:rPr lang="en-US" altLang="en-US" sz="1400" b="1">
                <a:solidFill>
                  <a:schemeClr val="bg1"/>
                </a:solidFill>
                <a:effectLst>
                  <a:outerShdw blurRad="38100" dist="38100" dir="2700000" algn="tl">
                    <a:srgbClr val="000000"/>
                  </a:outerShdw>
                </a:effectLst>
                <a:latin typeface="Times New Roman" panose="02020603050405020304" pitchFamily="18" charset="0"/>
              </a:rPr>
              <a:t>South Africa:  $778 to 2,928</a:t>
            </a:r>
          </a:p>
          <a:p>
            <a:pPr eaLnBrk="0" hangingPunct="0">
              <a:lnSpc>
                <a:spcPct val="90000"/>
              </a:lnSpc>
              <a:spcBef>
                <a:spcPct val="20000"/>
              </a:spcBef>
              <a:buClr>
                <a:srgbClr val="FC0128"/>
              </a:buClr>
              <a:buSzPct val="75000"/>
              <a:buFont typeface="Wingdings" panose="05000000000000000000" pitchFamily="2" charset="2"/>
              <a:buChar char="("/>
            </a:pPr>
            <a:r>
              <a:rPr lang="en-US" altLang="en-US" sz="1400" b="1">
                <a:solidFill>
                  <a:schemeClr val="bg1"/>
                </a:solidFill>
                <a:effectLst>
                  <a:outerShdw blurRad="38100" dist="38100" dir="2700000" algn="tl">
                    <a:srgbClr val="000000"/>
                  </a:outerShdw>
                </a:effectLst>
                <a:latin typeface="Times New Roman" panose="02020603050405020304" pitchFamily="18" charset="0"/>
              </a:rPr>
              <a:t>South Korea:  $278 to $11,127</a:t>
            </a:r>
          </a:p>
        </p:txBody>
      </p:sp>
      <p:sp>
        <p:nvSpPr>
          <p:cNvPr id="340138" name="Text Box 170">
            <a:extLst>
              <a:ext uri="{FF2B5EF4-FFF2-40B4-BE49-F238E27FC236}">
                <a16:creationId xmlns:a16="http://schemas.microsoft.com/office/drawing/2014/main" id="{6B242C9F-BF57-4C37-BB85-9BE550F2C500}"/>
              </a:ext>
            </a:extLst>
          </p:cNvPr>
          <p:cNvSpPr txBox="1">
            <a:spLocks noChangeArrowheads="1"/>
          </p:cNvSpPr>
          <p:nvPr/>
        </p:nvSpPr>
        <p:spPr bwMode="auto">
          <a:xfrm>
            <a:off x="47625" y="3857625"/>
            <a:ext cx="3524250" cy="8032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20000"/>
              </a:spcBef>
              <a:buClr>
                <a:srgbClr val="FC0128"/>
              </a:buClr>
              <a:buSzPct val="75000"/>
              <a:buFont typeface="Wingdings" panose="05000000000000000000" pitchFamily="2" charset="2"/>
              <a:buNone/>
            </a:pPr>
            <a:r>
              <a:rPr lang="en-US" altLang="en-US" sz="1600" b="1">
                <a:solidFill>
                  <a:srgbClr val="FF9900"/>
                </a:solidFill>
                <a:effectLst>
                  <a:outerShdw blurRad="38100" dist="38100" dir="2700000" algn="tl">
                    <a:srgbClr val="000000"/>
                  </a:outerShdw>
                </a:effectLst>
                <a:latin typeface="Times New Roman" panose="02020603050405020304" pitchFamily="18" charset="0"/>
              </a:rPr>
              <a:t>Demographics:</a:t>
            </a:r>
          </a:p>
          <a:p>
            <a:pPr eaLnBrk="0" hangingPunct="0">
              <a:lnSpc>
                <a:spcPct val="90000"/>
              </a:lnSpc>
              <a:spcBef>
                <a:spcPct val="20000"/>
              </a:spcBef>
              <a:buClr>
                <a:srgbClr val="FC0128"/>
              </a:buClr>
              <a:buSzPct val="75000"/>
              <a:buFont typeface="Wingdings" panose="05000000000000000000" pitchFamily="2" charset="2"/>
              <a:buChar char="("/>
            </a:pPr>
            <a:r>
              <a:rPr lang="en-US" altLang="en-US" sz="1600" b="1">
                <a:solidFill>
                  <a:schemeClr val="bg1"/>
                </a:solidFill>
                <a:effectLst>
                  <a:outerShdw blurRad="38100" dist="38100" dir="2700000" algn="tl">
                    <a:srgbClr val="000000"/>
                  </a:outerShdw>
                </a:effectLst>
                <a:latin typeface="Times New Roman" panose="02020603050405020304" pitchFamily="18" charset="0"/>
              </a:rPr>
              <a:t>Egypt, South Africa, South Korea Similar Populations</a:t>
            </a:r>
          </a:p>
        </p:txBody>
      </p:sp>
      <p:grpSp>
        <p:nvGrpSpPr>
          <p:cNvPr id="340139" name="Group 171">
            <a:extLst>
              <a:ext uri="{FF2B5EF4-FFF2-40B4-BE49-F238E27FC236}">
                <a16:creationId xmlns:a16="http://schemas.microsoft.com/office/drawing/2014/main" id="{EB65881C-155B-440B-9849-4DFE213007BD}"/>
              </a:ext>
            </a:extLst>
          </p:cNvPr>
          <p:cNvGrpSpPr>
            <a:grpSpLocks/>
          </p:cNvGrpSpPr>
          <p:nvPr/>
        </p:nvGrpSpPr>
        <p:grpSpPr bwMode="auto">
          <a:xfrm>
            <a:off x="284163" y="1244600"/>
            <a:ext cx="3371850" cy="2520950"/>
            <a:chOff x="194" y="784"/>
            <a:chExt cx="2300" cy="1588"/>
          </a:xfrm>
        </p:grpSpPr>
        <p:sp>
          <p:nvSpPr>
            <p:cNvPr id="340140" name="Rectangle 172">
              <a:extLst>
                <a:ext uri="{FF2B5EF4-FFF2-40B4-BE49-F238E27FC236}">
                  <a16:creationId xmlns:a16="http://schemas.microsoft.com/office/drawing/2014/main" id="{C8024787-82E5-48E0-BF19-66F8201A8ADD}"/>
                </a:ext>
              </a:extLst>
            </p:cNvPr>
            <p:cNvSpPr>
              <a:spLocks noChangeArrowheads="1"/>
            </p:cNvSpPr>
            <p:nvPr/>
          </p:nvSpPr>
          <p:spPr bwMode="auto">
            <a:xfrm>
              <a:off x="194" y="785"/>
              <a:ext cx="2300" cy="1587"/>
            </a:xfrm>
            <a:prstGeom prst="rect">
              <a:avLst/>
            </a:prstGeom>
            <a:solidFill>
              <a:srgbClr val="FBCC9D"/>
            </a:solidFill>
            <a:ln w="508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spcBef>
                  <a:spcPct val="50000"/>
                </a:spcBef>
                <a:buClr>
                  <a:srgbClr val="FC0128"/>
                </a:buClr>
                <a:buSzPct val="75000"/>
                <a:buFont typeface="Wingdings" panose="05000000000000000000" pitchFamily="2" charset="2"/>
                <a:buChar char="("/>
              </a:pPr>
              <a:endParaRPr lang="en-ZA" altLang="en-US" sz="1000" b="1">
                <a:solidFill>
                  <a:schemeClr val="tx2"/>
                </a:solidFill>
                <a:latin typeface="Times New Roman" panose="02020603050405020304" pitchFamily="18" charset="0"/>
              </a:endParaRPr>
            </a:p>
          </p:txBody>
        </p:sp>
        <p:sp>
          <p:nvSpPr>
            <p:cNvPr id="340141" name="Line 173">
              <a:extLst>
                <a:ext uri="{FF2B5EF4-FFF2-40B4-BE49-F238E27FC236}">
                  <a16:creationId xmlns:a16="http://schemas.microsoft.com/office/drawing/2014/main" id="{C118E7E9-4800-4D90-BFD9-5FE3AE9E28D8}"/>
                </a:ext>
              </a:extLst>
            </p:cNvPr>
            <p:cNvSpPr>
              <a:spLocks noChangeShapeType="1"/>
            </p:cNvSpPr>
            <p:nvPr/>
          </p:nvSpPr>
          <p:spPr bwMode="auto">
            <a:xfrm>
              <a:off x="1415" y="993"/>
              <a:ext cx="0" cy="10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0142" name="Rectangle 174">
              <a:extLst>
                <a:ext uri="{FF2B5EF4-FFF2-40B4-BE49-F238E27FC236}">
                  <a16:creationId xmlns:a16="http://schemas.microsoft.com/office/drawing/2014/main" id="{BFE6E859-64FE-4602-B897-04FBBC73DB1C}"/>
                </a:ext>
              </a:extLst>
            </p:cNvPr>
            <p:cNvSpPr>
              <a:spLocks noChangeArrowheads="1"/>
            </p:cNvSpPr>
            <p:nvPr/>
          </p:nvSpPr>
          <p:spPr bwMode="auto">
            <a:xfrm>
              <a:off x="430" y="985"/>
              <a:ext cx="1950" cy="107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40143" name="Line 175">
              <a:extLst>
                <a:ext uri="{FF2B5EF4-FFF2-40B4-BE49-F238E27FC236}">
                  <a16:creationId xmlns:a16="http://schemas.microsoft.com/office/drawing/2014/main" id="{4D715FA1-9609-4B33-B472-FEE66624C7EE}"/>
                </a:ext>
              </a:extLst>
            </p:cNvPr>
            <p:cNvSpPr>
              <a:spLocks noChangeShapeType="1"/>
            </p:cNvSpPr>
            <p:nvPr/>
          </p:nvSpPr>
          <p:spPr bwMode="auto">
            <a:xfrm>
              <a:off x="430" y="1904"/>
              <a:ext cx="19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44" name="Line 176">
              <a:extLst>
                <a:ext uri="{FF2B5EF4-FFF2-40B4-BE49-F238E27FC236}">
                  <a16:creationId xmlns:a16="http://schemas.microsoft.com/office/drawing/2014/main" id="{E3D3A1E3-21BD-4333-B391-E7303840FBF2}"/>
                </a:ext>
              </a:extLst>
            </p:cNvPr>
            <p:cNvSpPr>
              <a:spLocks noChangeShapeType="1"/>
            </p:cNvSpPr>
            <p:nvPr/>
          </p:nvSpPr>
          <p:spPr bwMode="auto">
            <a:xfrm>
              <a:off x="430" y="1751"/>
              <a:ext cx="19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45" name="Line 177">
              <a:extLst>
                <a:ext uri="{FF2B5EF4-FFF2-40B4-BE49-F238E27FC236}">
                  <a16:creationId xmlns:a16="http://schemas.microsoft.com/office/drawing/2014/main" id="{D8BD748F-A9C3-4100-A900-09578F56DB4D}"/>
                </a:ext>
              </a:extLst>
            </p:cNvPr>
            <p:cNvSpPr>
              <a:spLocks noChangeShapeType="1"/>
            </p:cNvSpPr>
            <p:nvPr/>
          </p:nvSpPr>
          <p:spPr bwMode="auto">
            <a:xfrm>
              <a:off x="430" y="1597"/>
              <a:ext cx="19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46" name="Line 178">
              <a:extLst>
                <a:ext uri="{FF2B5EF4-FFF2-40B4-BE49-F238E27FC236}">
                  <a16:creationId xmlns:a16="http://schemas.microsoft.com/office/drawing/2014/main" id="{EBB3B440-D2A8-4778-A558-C4A587CAB1FF}"/>
                </a:ext>
              </a:extLst>
            </p:cNvPr>
            <p:cNvSpPr>
              <a:spLocks noChangeShapeType="1"/>
            </p:cNvSpPr>
            <p:nvPr/>
          </p:nvSpPr>
          <p:spPr bwMode="auto">
            <a:xfrm>
              <a:off x="430" y="1444"/>
              <a:ext cx="19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47" name="Line 179">
              <a:extLst>
                <a:ext uri="{FF2B5EF4-FFF2-40B4-BE49-F238E27FC236}">
                  <a16:creationId xmlns:a16="http://schemas.microsoft.com/office/drawing/2014/main" id="{4E79AF45-29D2-4BEC-A4DA-DDFDB9BFBC1D}"/>
                </a:ext>
              </a:extLst>
            </p:cNvPr>
            <p:cNvSpPr>
              <a:spLocks noChangeShapeType="1"/>
            </p:cNvSpPr>
            <p:nvPr/>
          </p:nvSpPr>
          <p:spPr bwMode="auto">
            <a:xfrm>
              <a:off x="430" y="1291"/>
              <a:ext cx="19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48" name="Line 180">
              <a:extLst>
                <a:ext uri="{FF2B5EF4-FFF2-40B4-BE49-F238E27FC236}">
                  <a16:creationId xmlns:a16="http://schemas.microsoft.com/office/drawing/2014/main" id="{E8301B4D-0B04-4206-B7AC-7822529D2230}"/>
                </a:ext>
              </a:extLst>
            </p:cNvPr>
            <p:cNvSpPr>
              <a:spLocks noChangeShapeType="1"/>
            </p:cNvSpPr>
            <p:nvPr/>
          </p:nvSpPr>
          <p:spPr bwMode="auto">
            <a:xfrm>
              <a:off x="430" y="1138"/>
              <a:ext cx="19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49" name="Line 181">
              <a:extLst>
                <a:ext uri="{FF2B5EF4-FFF2-40B4-BE49-F238E27FC236}">
                  <a16:creationId xmlns:a16="http://schemas.microsoft.com/office/drawing/2014/main" id="{11AD0BFD-833B-4ED0-B0C1-25396E8D43EC}"/>
                </a:ext>
              </a:extLst>
            </p:cNvPr>
            <p:cNvSpPr>
              <a:spLocks noChangeShapeType="1"/>
            </p:cNvSpPr>
            <p:nvPr/>
          </p:nvSpPr>
          <p:spPr bwMode="auto">
            <a:xfrm>
              <a:off x="430" y="985"/>
              <a:ext cx="19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50" name="Rectangle 182">
              <a:extLst>
                <a:ext uri="{FF2B5EF4-FFF2-40B4-BE49-F238E27FC236}">
                  <a16:creationId xmlns:a16="http://schemas.microsoft.com/office/drawing/2014/main" id="{31852F77-DD81-4647-AEF6-E905F627BAC7}"/>
                </a:ext>
              </a:extLst>
            </p:cNvPr>
            <p:cNvSpPr>
              <a:spLocks noChangeArrowheads="1"/>
            </p:cNvSpPr>
            <p:nvPr/>
          </p:nvSpPr>
          <p:spPr bwMode="auto">
            <a:xfrm>
              <a:off x="430" y="985"/>
              <a:ext cx="1950" cy="1072"/>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151" name="Line 183">
              <a:extLst>
                <a:ext uri="{FF2B5EF4-FFF2-40B4-BE49-F238E27FC236}">
                  <a16:creationId xmlns:a16="http://schemas.microsoft.com/office/drawing/2014/main" id="{580D1F46-CF78-45DC-8F10-9B3F2881D2A7}"/>
                </a:ext>
              </a:extLst>
            </p:cNvPr>
            <p:cNvSpPr>
              <a:spLocks noChangeShapeType="1"/>
            </p:cNvSpPr>
            <p:nvPr/>
          </p:nvSpPr>
          <p:spPr bwMode="auto">
            <a:xfrm>
              <a:off x="430" y="985"/>
              <a:ext cx="1" cy="107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52" name="Line 184">
              <a:extLst>
                <a:ext uri="{FF2B5EF4-FFF2-40B4-BE49-F238E27FC236}">
                  <a16:creationId xmlns:a16="http://schemas.microsoft.com/office/drawing/2014/main" id="{E400B3F7-35CA-43DE-9FFA-A62BAA3E83A0}"/>
                </a:ext>
              </a:extLst>
            </p:cNvPr>
            <p:cNvSpPr>
              <a:spLocks noChangeShapeType="1"/>
            </p:cNvSpPr>
            <p:nvPr/>
          </p:nvSpPr>
          <p:spPr bwMode="auto">
            <a:xfrm>
              <a:off x="413" y="2057"/>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53" name="Line 185">
              <a:extLst>
                <a:ext uri="{FF2B5EF4-FFF2-40B4-BE49-F238E27FC236}">
                  <a16:creationId xmlns:a16="http://schemas.microsoft.com/office/drawing/2014/main" id="{BF44816F-6E47-4BA0-8292-AD7513391EE8}"/>
                </a:ext>
              </a:extLst>
            </p:cNvPr>
            <p:cNvSpPr>
              <a:spLocks noChangeShapeType="1"/>
            </p:cNvSpPr>
            <p:nvPr/>
          </p:nvSpPr>
          <p:spPr bwMode="auto">
            <a:xfrm>
              <a:off x="413" y="1904"/>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54" name="Line 186">
              <a:extLst>
                <a:ext uri="{FF2B5EF4-FFF2-40B4-BE49-F238E27FC236}">
                  <a16:creationId xmlns:a16="http://schemas.microsoft.com/office/drawing/2014/main" id="{70DE3054-4C75-41F3-993D-B46555EDF663}"/>
                </a:ext>
              </a:extLst>
            </p:cNvPr>
            <p:cNvSpPr>
              <a:spLocks noChangeShapeType="1"/>
            </p:cNvSpPr>
            <p:nvPr/>
          </p:nvSpPr>
          <p:spPr bwMode="auto">
            <a:xfrm>
              <a:off x="413" y="1751"/>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55" name="Line 187">
              <a:extLst>
                <a:ext uri="{FF2B5EF4-FFF2-40B4-BE49-F238E27FC236}">
                  <a16:creationId xmlns:a16="http://schemas.microsoft.com/office/drawing/2014/main" id="{100A3C31-8FE3-4B3C-8621-2D0BB2AFAD59}"/>
                </a:ext>
              </a:extLst>
            </p:cNvPr>
            <p:cNvSpPr>
              <a:spLocks noChangeShapeType="1"/>
            </p:cNvSpPr>
            <p:nvPr/>
          </p:nvSpPr>
          <p:spPr bwMode="auto">
            <a:xfrm>
              <a:off x="413" y="1597"/>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56" name="Line 188">
              <a:extLst>
                <a:ext uri="{FF2B5EF4-FFF2-40B4-BE49-F238E27FC236}">
                  <a16:creationId xmlns:a16="http://schemas.microsoft.com/office/drawing/2014/main" id="{B3F4892B-1159-4913-9128-BAAFB4962DF4}"/>
                </a:ext>
              </a:extLst>
            </p:cNvPr>
            <p:cNvSpPr>
              <a:spLocks noChangeShapeType="1"/>
            </p:cNvSpPr>
            <p:nvPr/>
          </p:nvSpPr>
          <p:spPr bwMode="auto">
            <a:xfrm>
              <a:off x="413" y="144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57" name="Line 189">
              <a:extLst>
                <a:ext uri="{FF2B5EF4-FFF2-40B4-BE49-F238E27FC236}">
                  <a16:creationId xmlns:a16="http://schemas.microsoft.com/office/drawing/2014/main" id="{8161F8C7-E7F2-4B08-80FA-A7FCC727C0FB}"/>
                </a:ext>
              </a:extLst>
            </p:cNvPr>
            <p:cNvSpPr>
              <a:spLocks noChangeShapeType="1"/>
            </p:cNvSpPr>
            <p:nvPr/>
          </p:nvSpPr>
          <p:spPr bwMode="auto">
            <a:xfrm>
              <a:off x="413" y="1291"/>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58" name="Line 190">
              <a:extLst>
                <a:ext uri="{FF2B5EF4-FFF2-40B4-BE49-F238E27FC236}">
                  <a16:creationId xmlns:a16="http://schemas.microsoft.com/office/drawing/2014/main" id="{4B1F8C90-D6FB-4903-9232-EB409CDC497A}"/>
                </a:ext>
              </a:extLst>
            </p:cNvPr>
            <p:cNvSpPr>
              <a:spLocks noChangeShapeType="1"/>
            </p:cNvSpPr>
            <p:nvPr/>
          </p:nvSpPr>
          <p:spPr bwMode="auto">
            <a:xfrm>
              <a:off x="413" y="1138"/>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59" name="Line 191">
              <a:extLst>
                <a:ext uri="{FF2B5EF4-FFF2-40B4-BE49-F238E27FC236}">
                  <a16:creationId xmlns:a16="http://schemas.microsoft.com/office/drawing/2014/main" id="{BAFB47C9-E166-4C8B-B4F5-C0AE7DF1F832}"/>
                </a:ext>
              </a:extLst>
            </p:cNvPr>
            <p:cNvSpPr>
              <a:spLocks noChangeShapeType="1"/>
            </p:cNvSpPr>
            <p:nvPr/>
          </p:nvSpPr>
          <p:spPr bwMode="auto">
            <a:xfrm>
              <a:off x="413" y="985"/>
              <a:ext cx="1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60" name="Line 192">
              <a:extLst>
                <a:ext uri="{FF2B5EF4-FFF2-40B4-BE49-F238E27FC236}">
                  <a16:creationId xmlns:a16="http://schemas.microsoft.com/office/drawing/2014/main" id="{86F92F7D-15EE-4640-8B82-14BAF57C1A67}"/>
                </a:ext>
              </a:extLst>
            </p:cNvPr>
            <p:cNvSpPr>
              <a:spLocks noChangeShapeType="1"/>
            </p:cNvSpPr>
            <p:nvPr/>
          </p:nvSpPr>
          <p:spPr bwMode="auto">
            <a:xfrm>
              <a:off x="430" y="2057"/>
              <a:ext cx="19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61" name="Line 193">
              <a:extLst>
                <a:ext uri="{FF2B5EF4-FFF2-40B4-BE49-F238E27FC236}">
                  <a16:creationId xmlns:a16="http://schemas.microsoft.com/office/drawing/2014/main" id="{5F67D21C-9A31-481D-A80D-BC9C19FC6E35}"/>
                </a:ext>
              </a:extLst>
            </p:cNvPr>
            <p:cNvSpPr>
              <a:spLocks noChangeShapeType="1"/>
            </p:cNvSpPr>
            <p:nvPr/>
          </p:nvSpPr>
          <p:spPr bwMode="auto">
            <a:xfrm flipV="1">
              <a:off x="430" y="2057"/>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62" name="Line 194">
              <a:extLst>
                <a:ext uri="{FF2B5EF4-FFF2-40B4-BE49-F238E27FC236}">
                  <a16:creationId xmlns:a16="http://schemas.microsoft.com/office/drawing/2014/main" id="{FF04930A-374C-4F7A-A4D8-80C5773DF79B}"/>
                </a:ext>
              </a:extLst>
            </p:cNvPr>
            <p:cNvSpPr>
              <a:spLocks noChangeShapeType="1"/>
            </p:cNvSpPr>
            <p:nvPr/>
          </p:nvSpPr>
          <p:spPr bwMode="auto">
            <a:xfrm flipV="1">
              <a:off x="674" y="2057"/>
              <a:ext cx="0"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63" name="Line 195">
              <a:extLst>
                <a:ext uri="{FF2B5EF4-FFF2-40B4-BE49-F238E27FC236}">
                  <a16:creationId xmlns:a16="http://schemas.microsoft.com/office/drawing/2014/main" id="{5A971CCC-BF4C-4AD1-8A31-A3B54D1157CC}"/>
                </a:ext>
              </a:extLst>
            </p:cNvPr>
            <p:cNvSpPr>
              <a:spLocks noChangeShapeType="1"/>
            </p:cNvSpPr>
            <p:nvPr/>
          </p:nvSpPr>
          <p:spPr bwMode="auto">
            <a:xfrm flipV="1">
              <a:off x="918" y="2057"/>
              <a:ext cx="0"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64" name="Line 196">
              <a:extLst>
                <a:ext uri="{FF2B5EF4-FFF2-40B4-BE49-F238E27FC236}">
                  <a16:creationId xmlns:a16="http://schemas.microsoft.com/office/drawing/2014/main" id="{FBCF2948-B246-44F5-9376-F8669B8B1C99}"/>
                </a:ext>
              </a:extLst>
            </p:cNvPr>
            <p:cNvSpPr>
              <a:spLocks noChangeShapeType="1"/>
            </p:cNvSpPr>
            <p:nvPr/>
          </p:nvSpPr>
          <p:spPr bwMode="auto">
            <a:xfrm flipV="1">
              <a:off x="1161" y="2057"/>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65" name="Line 197">
              <a:extLst>
                <a:ext uri="{FF2B5EF4-FFF2-40B4-BE49-F238E27FC236}">
                  <a16:creationId xmlns:a16="http://schemas.microsoft.com/office/drawing/2014/main" id="{109EE0AB-E140-4BC9-85D6-2BB5E5393C64}"/>
                </a:ext>
              </a:extLst>
            </p:cNvPr>
            <p:cNvSpPr>
              <a:spLocks noChangeShapeType="1"/>
            </p:cNvSpPr>
            <p:nvPr/>
          </p:nvSpPr>
          <p:spPr bwMode="auto">
            <a:xfrm flipV="1">
              <a:off x="1405" y="2057"/>
              <a:ext cx="0"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66" name="Line 198">
              <a:extLst>
                <a:ext uri="{FF2B5EF4-FFF2-40B4-BE49-F238E27FC236}">
                  <a16:creationId xmlns:a16="http://schemas.microsoft.com/office/drawing/2014/main" id="{67B6319D-1633-4835-8360-ABCA43876699}"/>
                </a:ext>
              </a:extLst>
            </p:cNvPr>
            <p:cNvSpPr>
              <a:spLocks noChangeShapeType="1"/>
            </p:cNvSpPr>
            <p:nvPr/>
          </p:nvSpPr>
          <p:spPr bwMode="auto">
            <a:xfrm flipV="1">
              <a:off x="1648" y="2057"/>
              <a:ext cx="0"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67" name="Line 199">
              <a:extLst>
                <a:ext uri="{FF2B5EF4-FFF2-40B4-BE49-F238E27FC236}">
                  <a16:creationId xmlns:a16="http://schemas.microsoft.com/office/drawing/2014/main" id="{7B9DF93F-619D-45E5-8AC8-807393F0A2BF}"/>
                </a:ext>
              </a:extLst>
            </p:cNvPr>
            <p:cNvSpPr>
              <a:spLocks noChangeShapeType="1"/>
            </p:cNvSpPr>
            <p:nvPr/>
          </p:nvSpPr>
          <p:spPr bwMode="auto">
            <a:xfrm flipV="1">
              <a:off x="1892" y="2057"/>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68" name="Line 200">
              <a:extLst>
                <a:ext uri="{FF2B5EF4-FFF2-40B4-BE49-F238E27FC236}">
                  <a16:creationId xmlns:a16="http://schemas.microsoft.com/office/drawing/2014/main" id="{5A5954F7-68CE-4AFE-BE2C-4C4EDDDE0FF0}"/>
                </a:ext>
              </a:extLst>
            </p:cNvPr>
            <p:cNvSpPr>
              <a:spLocks noChangeShapeType="1"/>
            </p:cNvSpPr>
            <p:nvPr/>
          </p:nvSpPr>
          <p:spPr bwMode="auto">
            <a:xfrm flipV="1">
              <a:off x="2136" y="2057"/>
              <a:ext cx="0"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69" name="Line 201">
              <a:extLst>
                <a:ext uri="{FF2B5EF4-FFF2-40B4-BE49-F238E27FC236}">
                  <a16:creationId xmlns:a16="http://schemas.microsoft.com/office/drawing/2014/main" id="{B2E56F74-4451-4F1D-94FC-D09F9F3F3850}"/>
                </a:ext>
              </a:extLst>
            </p:cNvPr>
            <p:cNvSpPr>
              <a:spLocks noChangeShapeType="1"/>
            </p:cNvSpPr>
            <p:nvPr/>
          </p:nvSpPr>
          <p:spPr bwMode="auto">
            <a:xfrm flipV="1">
              <a:off x="2380" y="2057"/>
              <a:ext cx="0"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170" name="Freeform 202">
              <a:extLst>
                <a:ext uri="{FF2B5EF4-FFF2-40B4-BE49-F238E27FC236}">
                  <a16:creationId xmlns:a16="http://schemas.microsoft.com/office/drawing/2014/main" id="{54B72A80-7235-4958-AD2A-8C502B770E9B}"/>
                </a:ext>
              </a:extLst>
            </p:cNvPr>
            <p:cNvSpPr>
              <a:spLocks/>
            </p:cNvSpPr>
            <p:nvPr/>
          </p:nvSpPr>
          <p:spPr bwMode="auto">
            <a:xfrm>
              <a:off x="552" y="1123"/>
              <a:ext cx="731" cy="808"/>
            </a:xfrm>
            <a:custGeom>
              <a:avLst/>
              <a:gdLst>
                <a:gd name="T0" fmla="*/ 0 w 1035"/>
                <a:gd name="T1" fmla="*/ 1064 h 1064"/>
                <a:gd name="T2" fmla="*/ 345 w 1035"/>
                <a:gd name="T3" fmla="*/ 181 h 1064"/>
                <a:gd name="T4" fmla="*/ 690 w 1035"/>
                <a:gd name="T5" fmla="*/ 121 h 1064"/>
                <a:gd name="T6" fmla="*/ 1035 w 1035"/>
                <a:gd name="T7" fmla="*/ 0 h 1064"/>
              </a:gdLst>
              <a:ahLst/>
              <a:cxnLst>
                <a:cxn ang="0">
                  <a:pos x="T0" y="T1"/>
                </a:cxn>
                <a:cxn ang="0">
                  <a:pos x="T2" y="T3"/>
                </a:cxn>
                <a:cxn ang="0">
                  <a:pos x="T4" y="T5"/>
                </a:cxn>
                <a:cxn ang="0">
                  <a:pos x="T6" y="T7"/>
                </a:cxn>
              </a:cxnLst>
              <a:rect l="0" t="0" r="r" b="b"/>
              <a:pathLst>
                <a:path w="1035" h="1064">
                  <a:moveTo>
                    <a:pt x="0" y="1064"/>
                  </a:moveTo>
                  <a:lnTo>
                    <a:pt x="345" y="181"/>
                  </a:lnTo>
                  <a:lnTo>
                    <a:pt x="690" y="121"/>
                  </a:lnTo>
                  <a:lnTo>
                    <a:pt x="1035" y="0"/>
                  </a:lnTo>
                </a:path>
              </a:pathLst>
            </a:custGeom>
            <a:noFill/>
            <a:ln w="2857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171" name="Freeform 203">
              <a:extLst>
                <a:ext uri="{FF2B5EF4-FFF2-40B4-BE49-F238E27FC236}">
                  <a16:creationId xmlns:a16="http://schemas.microsoft.com/office/drawing/2014/main" id="{AD40573D-6256-4A00-A6BA-7A75B15900BA}"/>
                </a:ext>
              </a:extLst>
            </p:cNvPr>
            <p:cNvSpPr>
              <a:spLocks/>
            </p:cNvSpPr>
            <p:nvPr/>
          </p:nvSpPr>
          <p:spPr bwMode="auto">
            <a:xfrm>
              <a:off x="1770" y="1414"/>
              <a:ext cx="487" cy="493"/>
            </a:xfrm>
            <a:custGeom>
              <a:avLst/>
              <a:gdLst>
                <a:gd name="T0" fmla="*/ 0 w 690"/>
                <a:gd name="T1" fmla="*/ 649 h 649"/>
                <a:gd name="T2" fmla="*/ 345 w 690"/>
                <a:gd name="T3" fmla="*/ 500 h 649"/>
                <a:gd name="T4" fmla="*/ 690 w 690"/>
                <a:gd name="T5" fmla="*/ 0 h 649"/>
              </a:gdLst>
              <a:ahLst/>
              <a:cxnLst>
                <a:cxn ang="0">
                  <a:pos x="T0" y="T1"/>
                </a:cxn>
                <a:cxn ang="0">
                  <a:pos x="T2" y="T3"/>
                </a:cxn>
                <a:cxn ang="0">
                  <a:pos x="T4" y="T5"/>
                </a:cxn>
              </a:cxnLst>
              <a:rect l="0" t="0" r="r" b="b"/>
              <a:pathLst>
                <a:path w="690" h="649">
                  <a:moveTo>
                    <a:pt x="0" y="649"/>
                  </a:moveTo>
                  <a:lnTo>
                    <a:pt x="345" y="500"/>
                  </a:lnTo>
                  <a:lnTo>
                    <a:pt x="690" y="0"/>
                  </a:lnTo>
                </a:path>
              </a:pathLst>
            </a:custGeom>
            <a:noFill/>
            <a:ln w="2857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172" name="Freeform 204">
              <a:extLst>
                <a:ext uri="{FF2B5EF4-FFF2-40B4-BE49-F238E27FC236}">
                  <a16:creationId xmlns:a16="http://schemas.microsoft.com/office/drawing/2014/main" id="{A00756C5-732C-45DD-A7AC-455205F826E2}"/>
                </a:ext>
              </a:extLst>
            </p:cNvPr>
            <p:cNvSpPr>
              <a:spLocks/>
            </p:cNvSpPr>
            <p:nvPr/>
          </p:nvSpPr>
          <p:spPr bwMode="auto">
            <a:xfrm>
              <a:off x="552" y="1950"/>
              <a:ext cx="731" cy="96"/>
            </a:xfrm>
            <a:custGeom>
              <a:avLst/>
              <a:gdLst>
                <a:gd name="T0" fmla="*/ 0 w 1035"/>
                <a:gd name="T1" fmla="*/ 127 h 127"/>
                <a:gd name="T2" fmla="*/ 345 w 1035"/>
                <a:gd name="T3" fmla="*/ 20 h 127"/>
                <a:gd name="T4" fmla="*/ 690 w 1035"/>
                <a:gd name="T5" fmla="*/ 0 h 127"/>
                <a:gd name="T6" fmla="*/ 1035 w 1035"/>
                <a:gd name="T7" fmla="*/ 0 h 127"/>
              </a:gdLst>
              <a:ahLst/>
              <a:cxnLst>
                <a:cxn ang="0">
                  <a:pos x="T0" y="T1"/>
                </a:cxn>
                <a:cxn ang="0">
                  <a:pos x="T2" y="T3"/>
                </a:cxn>
                <a:cxn ang="0">
                  <a:pos x="T4" y="T5"/>
                </a:cxn>
                <a:cxn ang="0">
                  <a:pos x="T6" y="T7"/>
                </a:cxn>
              </a:cxnLst>
              <a:rect l="0" t="0" r="r" b="b"/>
              <a:pathLst>
                <a:path w="1035" h="127">
                  <a:moveTo>
                    <a:pt x="0" y="127"/>
                  </a:moveTo>
                  <a:lnTo>
                    <a:pt x="345" y="20"/>
                  </a:lnTo>
                  <a:lnTo>
                    <a:pt x="690" y="0"/>
                  </a:lnTo>
                  <a:lnTo>
                    <a:pt x="1035" y="0"/>
                  </a:lnTo>
                </a:path>
              </a:pathLst>
            </a:custGeom>
            <a:noFill/>
            <a:ln w="285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173" name="Freeform 205">
              <a:extLst>
                <a:ext uri="{FF2B5EF4-FFF2-40B4-BE49-F238E27FC236}">
                  <a16:creationId xmlns:a16="http://schemas.microsoft.com/office/drawing/2014/main" id="{8E4C7A8B-9809-4DAC-B283-9164845E0E31}"/>
                </a:ext>
              </a:extLst>
            </p:cNvPr>
            <p:cNvSpPr>
              <a:spLocks/>
            </p:cNvSpPr>
            <p:nvPr/>
          </p:nvSpPr>
          <p:spPr bwMode="auto">
            <a:xfrm>
              <a:off x="1770" y="2047"/>
              <a:ext cx="487" cy="2"/>
            </a:xfrm>
            <a:custGeom>
              <a:avLst/>
              <a:gdLst>
                <a:gd name="T0" fmla="*/ 0 w 690"/>
                <a:gd name="T1" fmla="*/ 3 h 3"/>
                <a:gd name="T2" fmla="*/ 345 w 690"/>
                <a:gd name="T3" fmla="*/ 2 h 3"/>
                <a:gd name="T4" fmla="*/ 690 w 690"/>
                <a:gd name="T5" fmla="*/ 0 h 3"/>
              </a:gdLst>
              <a:ahLst/>
              <a:cxnLst>
                <a:cxn ang="0">
                  <a:pos x="T0" y="T1"/>
                </a:cxn>
                <a:cxn ang="0">
                  <a:pos x="T2" y="T3"/>
                </a:cxn>
                <a:cxn ang="0">
                  <a:pos x="T4" y="T5"/>
                </a:cxn>
              </a:cxnLst>
              <a:rect l="0" t="0" r="r" b="b"/>
              <a:pathLst>
                <a:path w="690" h="3">
                  <a:moveTo>
                    <a:pt x="0" y="3"/>
                  </a:moveTo>
                  <a:lnTo>
                    <a:pt x="345" y="2"/>
                  </a:lnTo>
                  <a:lnTo>
                    <a:pt x="690" y="0"/>
                  </a:lnTo>
                </a:path>
              </a:pathLst>
            </a:custGeom>
            <a:noFill/>
            <a:ln w="28575">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174" name="Freeform 206">
              <a:extLst>
                <a:ext uri="{FF2B5EF4-FFF2-40B4-BE49-F238E27FC236}">
                  <a16:creationId xmlns:a16="http://schemas.microsoft.com/office/drawing/2014/main" id="{C8000712-789F-4ED3-BEF2-1923203CDB63}"/>
                </a:ext>
              </a:extLst>
            </p:cNvPr>
            <p:cNvSpPr>
              <a:spLocks/>
            </p:cNvSpPr>
            <p:nvPr/>
          </p:nvSpPr>
          <p:spPr bwMode="auto">
            <a:xfrm>
              <a:off x="552" y="1990"/>
              <a:ext cx="731" cy="66"/>
            </a:xfrm>
            <a:custGeom>
              <a:avLst/>
              <a:gdLst>
                <a:gd name="T0" fmla="*/ 0 w 1035"/>
                <a:gd name="T1" fmla="*/ 87 h 87"/>
                <a:gd name="T2" fmla="*/ 345 w 1035"/>
                <a:gd name="T3" fmla="*/ 69 h 87"/>
                <a:gd name="T4" fmla="*/ 690 w 1035"/>
                <a:gd name="T5" fmla="*/ 31 h 87"/>
                <a:gd name="T6" fmla="*/ 1035 w 1035"/>
                <a:gd name="T7" fmla="*/ 0 h 87"/>
              </a:gdLst>
              <a:ahLst/>
              <a:cxnLst>
                <a:cxn ang="0">
                  <a:pos x="T0" y="T1"/>
                </a:cxn>
                <a:cxn ang="0">
                  <a:pos x="T2" y="T3"/>
                </a:cxn>
                <a:cxn ang="0">
                  <a:pos x="T4" y="T5"/>
                </a:cxn>
                <a:cxn ang="0">
                  <a:pos x="T6" y="T7"/>
                </a:cxn>
              </a:cxnLst>
              <a:rect l="0" t="0" r="r" b="b"/>
              <a:pathLst>
                <a:path w="1035" h="87">
                  <a:moveTo>
                    <a:pt x="0" y="87"/>
                  </a:moveTo>
                  <a:lnTo>
                    <a:pt x="345" y="69"/>
                  </a:lnTo>
                  <a:lnTo>
                    <a:pt x="690" y="31"/>
                  </a:lnTo>
                  <a:lnTo>
                    <a:pt x="1035" y="0"/>
                  </a:lnTo>
                </a:path>
              </a:pathLst>
            </a:custGeom>
            <a:noFill/>
            <a:ln w="2857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175" name="Freeform 207">
              <a:extLst>
                <a:ext uri="{FF2B5EF4-FFF2-40B4-BE49-F238E27FC236}">
                  <a16:creationId xmlns:a16="http://schemas.microsoft.com/office/drawing/2014/main" id="{1F6FE8AA-72FD-493E-AB87-14B38251CBB4}"/>
                </a:ext>
              </a:extLst>
            </p:cNvPr>
            <p:cNvSpPr>
              <a:spLocks/>
            </p:cNvSpPr>
            <p:nvPr/>
          </p:nvSpPr>
          <p:spPr bwMode="auto">
            <a:xfrm>
              <a:off x="1770" y="2039"/>
              <a:ext cx="487" cy="13"/>
            </a:xfrm>
            <a:custGeom>
              <a:avLst/>
              <a:gdLst>
                <a:gd name="T0" fmla="*/ 0 w 690"/>
                <a:gd name="T1" fmla="*/ 17 h 17"/>
                <a:gd name="T2" fmla="*/ 345 w 690"/>
                <a:gd name="T3" fmla="*/ 8 h 17"/>
                <a:gd name="T4" fmla="*/ 690 w 690"/>
                <a:gd name="T5" fmla="*/ 0 h 17"/>
              </a:gdLst>
              <a:ahLst/>
              <a:cxnLst>
                <a:cxn ang="0">
                  <a:pos x="T0" y="T1"/>
                </a:cxn>
                <a:cxn ang="0">
                  <a:pos x="T2" y="T3"/>
                </a:cxn>
                <a:cxn ang="0">
                  <a:pos x="T4" y="T5"/>
                </a:cxn>
              </a:cxnLst>
              <a:rect l="0" t="0" r="r" b="b"/>
              <a:pathLst>
                <a:path w="690" h="17">
                  <a:moveTo>
                    <a:pt x="0" y="17"/>
                  </a:moveTo>
                  <a:lnTo>
                    <a:pt x="345" y="8"/>
                  </a:lnTo>
                  <a:lnTo>
                    <a:pt x="690" y="0"/>
                  </a:lnTo>
                </a:path>
              </a:pathLst>
            </a:custGeom>
            <a:noFill/>
            <a:ln w="2857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176" name="Freeform 208">
              <a:extLst>
                <a:ext uri="{FF2B5EF4-FFF2-40B4-BE49-F238E27FC236}">
                  <a16:creationId xmlns:a16="http://schemas.microsoft.com/office/drawing/2014/main" id="{AA2E7164-1C54-4251-8813-DFEBFC44C290}"/>
                </a:ext>
              </a:extLst>
            </p:cNvPr>
            <p:cNvSpPr>
              <a:spLocks/>
            </p:cNvSpPr>
            <p:nvPr/>
          </p:nvSpPr>
          <p:spPr bwMode="auto">
            <a:xfrm>
              <a:off x="536" y="1913"/>
              <a:ext cx="33"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000080"/>
            </a:solidFill>
            <a:ln w="9525">
              <a:solidFill>
                <a:srgbClr val="000080"/>
              </a:solidFill>
              <a:prstDash val="solid"/>
              <a:round/>
              <a:headEnd/>
              <a:tailEnd/>
            </a:ln>
          </p:spPr>
          <p:txBody>
            <a:bodyPr/>
            <a:lstStyle/>
            <a:p>
              <a:endParaRPr lang="en-GB"/>
            </a:p>
          </p:txBody>
        </p:sp>
        <p:sp>
          <p:nvSpPr>
            <p:cNvPr id="340177" name="Freeform 209">
              <a:extLst>
                <a:ext uri="{FF2B5EF4-FFF2-40B4-BE49-F238E27FC236}">
                  <a16:creationId xmlns:a16="http://schemas.microsoft.com/office/drawing/2014/main" id="{83F6EE5A-06FE-4B91-8B4A-3EC1FF621A1E}"/>
                </a:ext>
              </a:extLst>
            </p:cNvPr>
            <p:cNvSpPr>
              <a:spLocks/>
            </p:cNvSpPr>
            <p:nvPr/>
          </p:nvSpPr>
          <p:spPr bwMode="auto">
            <a:xfrm>
              <a:off x="779" y="1243"/>
              <a:ext cx="33"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000080"/>
            </a:solidFill>
            <a:ln w="9525">
              <a:solidFill>
                <a:srgbClr val="000080"/>
              </a:solidFill>
              <a:prstDash val="solid"/>
              <a:round/>
              <a:headEnd/>
              <a:tailEnd/>
            </a:ln>
          </p:spPr>
          <p:txBody>
            <a:bodyPr/>
            <a:lstStyle/>
            <a:p>
              <a:endParaRPr lang="en-GB"/>
            </a:p>
          </p:txBody>
        </p:sp>
        <p:sp>
          <p:nvSpPr>
            <p:cNvPr id="340178" name="Freeform 210">
              <a:extLst>
                <a:ext uri="{FF2B5EF4-FFF2-40B4-BE49-F238E27FC236}">
                  <a16:creationId xmlns:a16="http://schemas.microsoft.com/office/drawing/2014/main" id="{7A91BF7C-9859-44F6-8804-17F3697AEE3C}"/>
                </a:ext>
              </a:extLst>
            </p:cNvPr>
            <p:cNvSpPr>
              <a:spLocks/>
            </p:cNvSpPr>
            <p:nvPr/>
          </p:nvSpPr>
          <p:spPr bwMode="auto">
            <a:xfrm>
              <a:off x="1023" y="1197"/>
              <a:ext cx="32"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000080"/>
            </a:solidFill>
            <a:ln w="9525">
              <a:solidFill>
                <a:srgbClr val="000080"/>
              </a:solidFill>
              <a:prstDash val="solid"/>
              <a:round/>
              <a:headEnd/>
              <a:tailEnd/>
            </a:ln>
          </p:spPr>
          <p:txBody>
            <a:bodyPr/>
            <a:lstStyle/>
            <a:p>
              <a:endParaRPr lang="en-GB"/>
            </a:p>
          </p:txBody>
        </p:sp>
        <p:sp>
          <p:nvSpPr>
            <p:cNvPr id="340179" name="Freeform 211">
              <a:extLst>
                <a:ext uri="{FF2B5EF4-FFF2-40B4-BE49-F238E27FC236}">
                  <a16:creationId xmlns:a16="http://schemas.microsoft.com/office/drawing/2014/main" id="{50EF1063-D3A4-4DDE-A252-04672E07C483}"/>
                </a:ext>
              </a:extLst>
            </p:cNvPr>
            <p:cNvSpPr>
              <a:spLocks/>
            </p:cNvSpPr>
            <p:nvPr/>
          </p:nvSpPr>
          <p:spPr bwMode="auto">
            <a:xfrm>
              <a:off x="1266" y="1105"/>
              <a:ext cx="33"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000080"/>
            </a:solidFill>
            <a:ln w="9525">
              <a:solidFill>
                <a:srgbClr val="000080"/>
              </a:solidFill>
              <a:prstDash val="solid"/>
              <a:round/>
              <a:headEnd/>
              <a:tailEnd/>
            </a:ln>
          </p:spPr>
          <p:txBody>
            <a:bodyPr/>
            <a:lstStyle/>
            <a:p>
              <a:endParaRPr lang="en-GB"/>
            </a:p>
          </p:txBody>
        </p:sp>
        <p:sp>
          <p:nvSpPr>
            <p:cNvPr id="340180" name="Freeform 212">
              <a:extLst>
                <a:ext uri="{FF2B5EF4-FFF2-40B4-BE49-F238E27FC236}">
                  <a16:creationId xmlns:a16="http://schemas.microsoft.com/office/drawing/2014/main" id="{E70CF390-E174-437F-AE9A-73D3DFCFE4D8}"/>
                </a:ext>
              </a:extLst>
            </p:cNvPr>
            <p:cNvSpPr>
              <a:spLocks/>
            </p:cNvSpPr>
            <p:nvPr/>
          </p:nvSpPr>
          <p:spPr bwMode="auto">
            <a:xfrm>
              <a:off x="1754" y="1889"/>
              <a:ext cx="32"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000080"/>
            </a:solidFill>
            <a:ln w="9525">
              <a:solidFill>
                <a:srgbClr val="000080"/>
              </a:solidFill>
              <a:prstDash val="solid"/>
              <a:round/>
              <a:headEnd/>
              <a:tailEnd/>
            </a:ln>
          </p:spPr>
          <p:txBody>
            <a:bodyPr/>
            <a:lstStyle/>
            <a:p>
              <a:endParaRPr lang="en-GB"/>
            </a:p>
          </p:txBody>
        </p:sp>
        <p:sp>
          <p:nvSpPr>
            <p:cNvPr id="340181" name="Freeform 213">
              <a:extLst>
                <a:ext uri="{FF2B5EF4-FFF2-40B4-BE49-F238E27FC236}">
                  <a16:creationId xmlns:a16="http://schemas.microsoft.com/office/drawing/2014/main" id="{9F060BDA-ADF6-46DD-A177-0A0D9DBA0887}"/>
                </a:ext>
              </a:extLst>
            </p:cNvPr>
            <p:cNvSpPr>
              <a:spLocks/>
            </p:cNvSpPr>
            <p:nvPr/>
          </p:nvSpPr>
          <p:spPr bwMode="auto">
            <a:xfrm>
              <a:off x="1998" y="1776"/>
              <a:ext cx="32" cy="35"/>
            </a:xfrm>
            <a:custGeom>
              <a:avLst/>
              <a:gdLst>
                <a:gd name="T0" fmla="*/ 34 w 69"/>
                <a:gd name="T1" fmla="*/ 0 h 70"/>
                <a:gd name="T2" fmla="*/ 69 w 69"/>
                <a:gd name="T3" fmla="*/ 35 h 70"/>
                <a:gd name="T4" fmla="*/ 34 w 69"/>
                <a:gd name="T5" fmla="*/ 70 h 70"/>
                <a:gd name="T6" fmla="*/ 0 w 69"/>
                <a:gd name="T7" fmla="*/ 35 h 70"/>
                <a:gd name="T8" fmla="*/ 34 w 69"/>
                <a:gd name="T9" fmla="*/ 0 h 70"/>
              </a:gdLst>
              <a:ahLst/>
              <a:cxnLst>
                <a:cxn ang="0">
                  <a:pos x="T0" y="T1"/>
                </a:cxn>
                <a:cxn ang="0">
                  <a:pos x="T2" y="T3"/>
                </a:cxn>
                <a:cxn ang="0">
                  <a:pos x="T4" y="T5"/>
                </a:cxn>
                <a:cxn ang="0">
                  <a:pos x="T6" y="T7"/>
                </a:cxn>
                <a:cxn ang="0">
                  <a:pos x="T8" y="T9"/>
                </a:cxn>
              </a:cxnLst>
              <a:rect l="0" t="0" r="r" b="b"/>
              <a:pathLst>
                <a:path w="69" h="70">
                  <a:moveTo>
                    <a:pt x="34" y="0"/>
                  </a:moveTo>
                  <a:lnTo>
                    <a:pt x="69" y="35"/>
                  </a:lnTo>
                  <a:lnTo>
                    <a:pt x="34" y="70"/>
                  </a:lnTo>
                  <a:lnTo>
                    <a:pt x="0" y="35"/>
                  </a:lnTo>
                  <a:lnTo>
                    <a:pt x="34" y="0"/>
                  </a:lnTo>
                  <a:close/>
                </a:path>
              </a:pathLst>
            </a:custGeom>
            <a:solidFill>
              <a:srgbClr val="000080"/>
            </a:solidFill>
            <a:ln w="9525">
              <a:solidFill>
                <a:srgbClr val="000080"/>
              </a:solidFill>
              <a:prstDash val="solid"/>
              <a:round/>
              <a:headEnd/>
              <a:tailEnd/>
            </a:ln>
          </p:spPr>
          <p:txBody>
            <a:bodyPr/>
            <a:lstStyle/>
            <a:p>
              <a:endParaRPr lang="en-GB"/>
            </a:p>
          </p:txBody>
        </p:sp>
        <p:sp>
          <p:nvSpPr>
            <p:cNvPr id="340182" name="Freeform 214">
              <a:extLst>
                <a:ext uri="{FF2B5EF4-FFF2-40B4-BE49-F238E27FC236}">
                  <a16:creationId xmlns:a16="http://schemas.microsoft.com/office/drawing/2014/main" id="{B17412F6-B49D-49B0-9EE8-142D7E380E29}"/>
                </a:ext>
              </a:extLst>
            </p:cNvPr>
            <p:cNvSpPr>
              <a:spLocks/>
            </p:cNvSpPr>
            <p:nvPr/>
          </p:nvSpPr>
          <p:spPr bwMode="auto">
            <a:xfrm>
              <a:off x="2241" y="1396"/>
              <a:ext cx="33"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000080"/>
            </a:solidFill>
            <a:ln w="9525">
              <a:solidFill>
                <a:srgbClr val="000080"/>
              </a:solidFill>
              <a:prstDash val="solid"/>
              <a:round/>
              <a:headEnd/>
              <a:tailEnd/>
            </a:ln>
          </p:spPr>
          <p:txBody>
            <a:bodyPr/>
            <a:lstStyle/>
            <a:p>
              <a:endParaRPr lang="en-GB"/>
            </a:p>
          </p:txBody>
        </p:sp>
        <p:sp>
          <p:nvSpPr>
            <p:cNvPr id="340183" name="Freeform 215">
              <a:extLst>
                <a:ext uri="{FF2B5EF4-FFF2-40B4-BE49-F238E27FC236}">
                  <a16:creationId xmlns:a16="http://schemas.microsoft.com/office/drawing/2014/main" id="{109832AB-CCD8-44B2-B5F4-6728F8348D19}"/>
                </a:ext>
              </a:extLst>
            </p:cNvPr>
            <p:cNvSpPr>
              <a:spLocks/>
            </p:cNvSpPr>
            <p:nvPr/>
          </p:nvSpPr>
          <p:spPr bwMode="auto">
            <a:xfrm>
              <a:off x="536" y="2029"/>
              <a:ext cx="33"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00FF"/>
            </a:solidFill>
            <a:ln w="9525">
              <a:solidFill>
                <a:srgbClr val="FF00FF"/>
              </a:solidFill>
              <a:prstDash val="solid"/>
              <a:round/>
              <a:headEnd/>
              <a:tailEnd/>
            </a:ln>
          </p:spPr>
          <p:txBody>
            <a:bodyPr/>
            <a:lstStyle/>
            <a:p>
              <a:endParaRPr lang="en-GB"/>
            </a:p>
          </p:txBody>
        </p:sp>
        <p:sp>
          <p:nvSpPr>
            <p:cNvPr id="340184" name="Freeform 216">
              <a:extLst>
                <a:ext uri="{FF2B5EF4-FFF2-40B4-BE49-F238E27FC236}">
                  <a16:creationId xmlns:a16="http://schemas.microsoft.com/office/drawing/2014/main" id="{9CEDC7B4-8A16-4A4F-AD0E-D360DFC7EAAC}"/>
                </a:ext>
              </a:extLst>
            </p:cNvPr>
            <p:cNvSpPr>
              <a:spLocks/>
            </p:cNvSpPr>
            <p:nvPr/>
          </p:nvSpPr>
          <p:spPr bwMode="auto">
            <a:xfrm>
              <a:off x="779" y="1948"/>
              <a:ext cx="33"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00FF"/>
            </a:solidFill>
            <a:ln w="9525">
              <a:solidFill>
                <a:srgbClr val="FF00FF"/>
              </a:solidFill>
              <a:prstDash val="solid"/>
              <a:round/>
              <a:headEnd/>
              <a:tailEnd/>
            </a:ln>
          </p:spPr>
          <p:txBody>
            <a:bodyPr/>
            <a:lstStyle/>
            <a:p>
              <a:endParaRPr lang="en-GB"/>
            </a:p>
          </p:txBody>
        </p:sp>
        <p:sp>
          <p:nvSpPr>
            <p:cNvPr id="340185" name="Freeform 217">
              <a:extLst>
                <a:ext uri="{FF2B5EF4-FFF2-40B4-BE49-F238E27FC236}">
                  <a16:creationId xmlns:a16="http://schemas.microsoft.com/office/drawing/2014/main" id="{4780EEE0-7780-4A2A-BACB-48C7CE6BFE9D}"/>
                </a:ext>
              </a:extLst>
            </p:cNvPr>
            <p:cNvSpPr>
              <a:spLocks/>
            </p:cNvSpPr>
            <p:nvPr/>
          </p:nvSpPr>
          <p:spPr bwMode="auto">
            <a:xfrm>
              <a:off x="1023" y="1932"/>
              <a:ext cx="32"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00FF"/>
            </a:solidFill>
            <a:ln w="9525">
              <a:solidFill>
                <a:srgbClr val="FF00FF"/>
              </a:solidFill>
              <a:prstDash val="solid"/>
              <a:round/>
              <a:headEnd/>
              <a:tailEnd/>
            </a:ln>
          </p:spPr>
          <p:txBody>
            <a:bodyPr/>
            <a:lstStyle/>
            <a:p>
              <a:endParaRPr lang="en-GB"/>
            </a:p>
          </p:txBody>
        </p:sp>
        <p:sp>
          <p:nvSpPr>
            <p:cNvPr id="340186" name="Freeform 218">
              <a:extLst>
                <a:ext uri="{FF2B5EF4-FFF2-40B4-BE49-F238E27FC236}">
                  <a16:creationId xmlns:a16="http://schemas.microsoft.com/office/drawing/2014/main" id="{320A8579-BD79-4736-8719-72A25CFA62E9}"/>
                </a:ext>
              </a:extLst>
            </p:cNvPr>
            <p:cNvSpPr>
              <a:spLocks/>
            </p:cNvSpPr>
            <p:nvPr/>
          </p:nvSpPr>
          <p:spPr bwMode="auto">
            <a:xfrm>
              <a:off x="1266" y="1932"/>
              <a:ext cx="33"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00FF"/>
            </a:solidFill>
            <a:ln w="9525">
              <a:solidFill>
                <a:srgbClr val="FF00FF"/>
              </a:solidFill>
              <a:prstDash val="solid"/>
              <a:round/>
              <a:headEnd/>
              <a:tailEnd/>
            </a:ln>
          </p:spPr>
          <p:txBody>
            <a:bodyPr/>
            <a:lstStyle/>
            <a:p>
              <a:endParaRPr lang="en-GB"/>
            </a:p>
          </p:txBody>
        </p:sp>
        <p:sp>
          <p:nvSpPr>
            <p:cNvPr id="340187" name="Freeform 219">
              <a:extLst>
                <a:ext uri="{FF2B5EF4-FFF2-40B4-BE49-F238E27FC236}">
                  <a16:creationId xmlns:a16="http://schemas.microsoft.com/office/drawing/2014/main" id="{8D7736C5-F7FE-495A-8804-4716563FF85F}"/>
                </a:ext>
              </a:extLst>
            </p:cNvPr>
            <p:cNvSpPr>
              <a:spLocks/>
            </p:cNvSpPr>
            <p:nvPr/>
          </p:nvSpPr>
          <p:spPr bwMode="auto">
            <a:xfrm>
              <a:off x="1754" y="2032"/>
              <a:ext cx="32"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00FF"/>
            </a:solidFill>
            <a:ln w="9525">
              <a:solidFill>
                <a:srgbClr val="FF00FF"/>
              </a:solidFill>
              <a:prstDash val="solid"/>
              <a:round/>
              <a:headEnd/>
              <a:tailEnd/>
            </a:ln>
          </p:spPr>
          <p:txBody>
            <a:bodyPr/>
            <a:lstStyle/>
            <a:p>
              <a:endParaRPr lang="en-GB"/>
            </a:p>
          </p:txBody>
        </p:sp>
        <p:sp>
          <p:nvSpPr>
            <p:cNvPr id="340188" name="Freeform 220">
              <a:extLst>
                <a:ext uri="{FF2B5EF4-FFF2-40B4-BE49-F238E27FC236}">
                  <a16:creationId xmlns:a16="http://schemas.microsoft.com/office/drawing/2014/main" id="{F5BCA5A5-EC96-4ECE-B66A-E267BB4886A3}"/>
                </a:ext>
              </a:extLst>
            </p:cNvPr>
            <p:cNvSpPr>
              <a:spLocks/>
            </p:cNvSpPr>
            <p:nvPr/>
          </p:nvSpPr>
          <p:spPr bwMode="auto">
            <a:xfrm>
              <a:off x="1998" y="2031"/>
              <a:ext cx="32" cy="35"/>
            </a:xfrm>
            <a:custGeom>
              <a:avLst/>
              <a:gdLst>
                <a:gd name="T0" fmla="*/ 34 w 69"/>
                <a:gd name="T1" fmla="*/ 0 h 70"/>
                <a:gd name="T2" fmla="*/ 69 w 69"/>
                <a:gd name="T3" fmla="*/ 35 h 70"/>
                <a:gd name="T4" fmla="*/ 34 w 69"/>
                <a:gd name="T5" fmla="*/ 70 h 70"/>
                <a:gd name="T6" fmla="*/ 0 w 69"/>
                <a:gd name="T7" fmla="*/ 35 h 70"/>
                <a:gd name="T8" fmla="*/ 34 w 69"/>
                <a:gd name="T9" fmla="*/ 0 h 70"/>
              </a:gdLst>
              <a:ahLst/>
              <a:cxnLst>
                <a:cxn ang="0">
                  <a:pos x="T0" y="T1"/>
                </a:cxn>
                <a:cxn ang="0">
                  <a:pos x="T2" y="T3"/>
                </a:cxn>
                <a:cxn ang="0">
                  <a:pos x="T4" y="T5"/>
                </a:cxn>
                <a:cxn ang="0">
                  <a:pos x="T6" y="T7"/>
                </a:cxn>
                <a:cxn ang="0">
                  <a:pos x="T8" y="T9"/>
                </a:cxn>
              </a:cxnLst>
              <a:rect l="0" t="0" r="r" b="b"/>
              <a:pathLst>
                <a:path w="69" h="70">
                  <a:moveTo>
                    <a:pt x="34" y="0"/>
                  </a:moveTo>
                  <a:lnTo>
                    <a:pt x="69" y="35"/>
                  </a:lnTo>
                  <a:lnTo>
                    <a:pt x="34" y="70"/>
                  </a:lnTo>
                  <a:lnTo>
                    <a:pt x="0" y="35"/>
                  </a:lnTo>
                  <a:lnTo>
                    <a:pt x="34" y="0"/>
                  </a:lnTo>
                  <a:close/>
                </a:path>
              </a:pathLst>
            </a:custGeom>
            <a:solidFill>
              <a:srgbClr val="FF00FF"/>
            </a:solidFill>
            <a:ln w="9525">
              <a:solidFill>
                <a:srgbClr val="FF00FF"/>
              </a:solidFill>
              <a:prstDash val="solid"/>
              <a:round/>
              <a:headEnd/>
              <a:tailEnd/>
            </a:ln>
          </p:spPr>
          <p:txBody>
            <a:bodyPr/>
            <a:lstStyle/>
            <a:p>
              <a:endParaRPr lang="en-GB"/>
            </a:p>
          </p:txBody>
        </p:sp>
        <p:sp>
          <p:nvSpPr>
            <p:cNvPr id="340189" name="Freeform 221">
              <a:extLst>
                <a:ext uri="{FF2B5EF4-FFF2-40B4-BE49-F238E27FC236}">
                  <a16:creationId xmlns:a16="http://schemas.microsoft.com/office/drawing/2014/main" id="{9162BAD9-0502-4542-9BFB-BC9947FF3EC9}"/>
                </a:ext>
              </a:extLst>
            </p:cNvPr>
            <p:cNvSpPr>
              <a:spLocks/>
            </p:cNvSpPr>
            <p:nvPr/>
          </p:nvSpPr>
          <p:spPr bwMode="auto">
            <a:xfrm>
              <a:off x="2241" y="2030"/>
              <a:ext cx="33"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00FF"/>
            </a:solidFill>
            <a:ln w="9525">
              <a:solidFill>
                <a:srgbClr val="FF00FF"/>
              </a:solidFill>
              <a:prstDash val="solid"/>
              <a:round/>
              <a:headEnd/>
              <a:tailEnd/>
            </a:ln>
          </p:spPr>
          <p:txBody>
            <a:bodyPr/>
            <a:lstStyle/>
            <a:p>
              <a:endParaRPr lang="en-GB"/>
            </a:p>
          </p:txBody>
        </p:sp>
        <p:sp>
          <p:nvSpPr>
            <p:cNvPr id="340190" name="Freeform 222">
              <a:extLst>
                <a:ext uri="{FF2B5EF4-FFF2-40B4-BE49-F238E27FC236}">
                  <a16:creationId xmlns:a16="http://schemas.microsoft.com/office/drawing/2014/main" id="{DE92BD56-3328-4D8C-9D91-0F58CB3858A2}"/>
                </a:ext>
              </a:extLst>
            </p:cNvPr>
            <p:cNvSpPr>
              <a:spLocks/>
            </p:cNvSpPr>
            <p:nvPr/>
          </p:nvSpPr>
          <p:spPr bwMode="auto">
            <a:xfrm>
              <a:off x="536" y="2039"/>
              <a:ext cx="33"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FF00"/>
            </a:solidFill>
            <a:ln w="9525">
              <a:solidFill>
                <a:srgbClr val="FFFF00"/>
              </a:solidFill>
              <a:prstDash val="solid"/>
              <a:round/>
              <a:headEnd/>
              <a:tailEnd/>
            </a:ln>
          </p:spPr>
          <p:txBody>
            <a:bodyPr/>
            <a:lstStyle/>
            <a:p>
              <a:endParaRPr lang="en-GB"/>
            </a:p>
          </p:txBody>
        </p:sp>
        <p:sp>
          <p:nvSpPr>
            <p:cNvPr id="340191" name="Freeform 223">
              <a:extLst>
                <a:ext uri="{FF2B5EF4-FFF2-40B4-BE49-F238E27FC236}">
                  <a16:creationId xmlns:a16="http://schemas.microsoft.com/office/drawing/2014/main" id="{4F228195-2C4C-41D8-97F9-3FD2895B9E68}"/>
                </a:ext>
              </a:extLst>
            </p:cNvPr>
            <p:cNvSpPr>
              <a:spLocks/>
            </p:cNvSpPr>
            <p:nvPr/>
          </p:nvSpPr>
          <p:spPr bwMode="auto">
            <a:xfrm>
              <a:off x="779" y="2025"/>
              <a:ext cx="33" cy="35"/>
            </a:xfrm>
            <a:custGeom>
              <a:avLst/>
              <a:gdLst>
                <a:gd name="T0" fmla="*/ 35 w 70"/>
                <a:gd name="T1" fmla="*/ 0 h 69"/>
                <a:gd name="T2" fmla="*/ 70 w 70"/>
                <a:gd name="T3" fmla="*/ 35 h 69"/>
                <a:gd name="T4" fmla="*/ 35 w 70"/>
                <a:gd name="T5" fmla="*/ 69 h 69"/>
                <a:gd name="T6" fmla="*/ 0 w 70"/>
                <a:gd name="T7" fmla="*/ 35 h 69"/>
                <a:gd name="T8" fmla="*/ 35 w 70"/>
                <a:gd name="T9" fmla="*/ 0 h 69"/>
              </a:gdLst>
              <a:ahLst/>
              <a:cxnLst>
                <a:cxn ang="0">
                  <a:pos x="T0" y="T1"/>
                </a:cxn>
                <a:cxn ang="0">
                  <a:pos x="T2" y="T3"/>
                </a:cxn>
                <a:cxn ang="0">
                  <a:pos x="T4" y="T5"/>
                </a:cxn>
                <a:cxn ang="0">
                  <a:pos x="T6" y="T7"/>
                </a:cxn>
                <a:cxn ang="0">
                  <a:pos x="T8" y="T9"/>
                </a:cxn>
              </a:cxnLst>
              <a:rect l="0" t="0" r="r" b="b"/>
              <a:pathLst>
                <a:path w="70" h="69">
                  <a:moveTo>
                    <a:pt x="35" y="0"/>
                  </a:moveTo>
                  <a:lnTo>
                    <a:pt x="70" y="35"/>
                  </a:lnTo>
                  <a:lnTo>
                    <a:pt x="35" y="69"/>
                  </a:lnTo>
                  <a:lnTo>
                    <a:pt x="0" y="35"/>
                  </a:lnTo>
                  <a:lnTo>
                    <a:pt x="35" y="0"/>
                  </a:lnTo>
                  <a:close/>
                </a:path>
              </a:pathLst>
            </a:custGeom>
            <a:solidFill>
              <a:srgbClr val="FFFF00"/>
            </a:solidFill>
            <a:ln w="9525">
              <a:solidFill>
                <a:srgbClr val="FFFF00"/>
              </a:solidFill>
              <a:prstDash val="solid"/>
              <a:round/>
              <a:headEnd/>
              <a:tailEnd/>
            </a:ln>
          </p:spPr>
          <p:txBody>
            <a:bodyPr/>
            <a:lstStyle/>
            <a:p>
              <a:endParaRPr lang="en-GB"/>
            </a:p>
          </p:txBody>
        </p:sp>
        <p:sp>
          <p:nvSpPr>
            <p:cNvPr id="340192" name="Freeform 224">
              <a:extLst>
                <a:ext uri="{FF2B5EF4-FFF2-40B4-BE49-F238E27FC236}">
                  <a16:creationId xmlns:a16="http://schemas.microsoft.com/office/drawing/2014/main" id="{81CD5922-64DA-4497-8D38-F18FAF684A9C}"/>
                </a:ext>
              </a:extLst>
            </p:cNvPr>
            <p:cNvSpPr>
              <a:spLocks/>
            </p:cNvSpPr>
            <p:nvPr/>
          </p:nvSpPr>
          <p:spPr bwMode="auto">
            <a:xfrm>
              <a:off x="1023" y="1996"/>
              <a:ext cx="32"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FF00"/>
            </a:solidFill>
            <a:ln w="9525">
              <a:solidFill>
                <a:srgbClr val="FFFF00"/>
              </a:solidFill>
              <a:prstDash val="solid"/>
              <a:round/>
              <a:headEnd/>
              <a:tailEnd/>
            </a:ln>
          </p:spPr>
          <p:txBody>
            <a:bodyPr/>
            <a:lstStyle/>
            <a:p>
              <a:endParaRPr lang="en-GB"/>
            </a:p>
          </p:txBody>
        </p:sp>
        <p:sp>
          <p:nvSpPr>
            <p:cNvPr id="340193" name="Freeform 225">
              <a:extLst>
                <a:ext uri="{FF2B5EF4-FFF2-40B4-BE49-F238E27FC236}">
                  <a16:creationId xmlns:a16="http://schemas.microsoft.com/office/drawing/2014/main" id="{EC6715DA-3FF1-4C56-A652-EEBC3F5F2657}"/>
                </a:ext>
              </a:extLst>
            </p:cNvPr>
            <p:cNvSpPr>
              <a:spLocks/>
            </p:cNvSpPr>
            <p:nvPr/>
          </p:nvSpPr>
          <p:spPr bwMode="auto">
            <a:xfrm>
              <a:off x="1266" y="1973"/>
              <a:ext cx="33"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FF00"/>
            </a:solidFill>
            <a:ln w="9525">
              <a:solidFill>
                <a:srgbClr val="FFFF00"/>
              </a:solidFill>
              <a:prstDash val="solid"/>
              <a:round/>
              <a:headEnd/>
              <a:tailEnd/>
            </a:ln>
          </p:spPr>
          <p:txBody>
            <a:bodyPr/>
            <a:lstStyle/>
            <a:p>
              <a:endParaRPr lang="en-GB"/>
            </a:p>
          </p:txBody>
        </p:sp>
        <p:sp>
          <p:nvSpPr>
            <p:cNvPr id="340194" name="Freeform 226">
              <a:extLst>
                <a:ext uri="{FF2B5EF4-FFF2-40B4-BE49-F238E27FC236}">
                  <a16:creationId xmlns:a16="http://schemas.microsoft.com/office/drawing/2014/main" id="{63F74391-4FC2-4588-B682-D8FD17BE39ED}"/>
                </a:ext>
              </a:extLst>
            </p:cNvPr>
            <p:cNvSpPr>
              <a:spLocks/>
            </p:cNvSpPr>
            <p:nvPr/>
          </p:nvSpPr>
          <p:spPr bwMode="auto">
            <a:xfrm>
              <a:off x="1754" y="2035"/>
              <a:ext cx="32"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FF00"/>
            </a:solidFill>
            <a:ln w="9525">
              <a:solidFill>
                <a:srgbClr val="FFFF00"/>
              </a:solidFill>
              <a:prstDash val="solid"/>
              <a:round/>
              <a:headEnd/>
              <a:tailEnd/>
            </a:ln>
          </p:spPr>
          <p:txBody>
            <a:bodyPr/>
            <a:lstStyle/>
            <a:p>
              <a:endParaRPr lang="en-GB"/>
            </a:p>
          </p:txBody>
        </p:sp>
        <p:sp>
          <p:nvSpPr>
            <p:cNvPr id="340195" name="Freeform 227">
              <a:extLst>
                <a:ext uri="{FF2B5EF4-FFF2-40B4-BE49-F238E27FC236}">
                  <a16:creationId xmlns:a16="http://schemas.microsoft.com/office/drawing/2014/main" id="{D5B3067C-C856-4B3A-9D5B-607F8451BF70}"/>
                </a:ext>
              </a:extLst>
            </p:cNvPr>
            <p:cNvSpPr>
              <a:spLocks/>
            </p:cNvSpPr>
            <p:nvPr/>
          </p:nvSpPr>
          <p:spPr bwMode="auto">
            <a:xfrm>
              <a:off x="1998" y="2028"/>
              <a:ext cx="32" cy="35"/>
            </a:xfrm>
            <a:custGeom>
              <a:avLst/>
              <a:gdLst>
                <a:gd name="T0" fmla="*/ 34 w 69"/>
                <a:gd name="T1" fmla="*/ 0 h 70"/>
                <a:gd name="T2" fmla="*/ 69 w 69"/>
                <a:gd name="T3" fmla="*/ 35 h 70"/>
                <a:gd name="T4" fmla="*/ 34 w 69"/>
                <a:gd name="T5" fmla="*/ 70 h 70"/>
                <a:gd name="T6" fmla="*/ 0 w 69"/>
                <a:gd name="T7" fmla="*/ 35 h 70"/>
                <a:gd name="T8" fmla="*/ 34 w 69"/>
                <a:gd name="T9" fmla="*/ 0 h 70"/>
              </a:gdLst>
              <a:ahLst/>
              <a:cxnLst>
                <a:cxn ang="0">
                  <a:pos x="T0" y="T1"/>
                </a:cxn>
                <a:cxn ang="0">
                  <a:pos x="T2" y="T3"/>
                </a:cxn>
                <a:cxn ang="0">
                  <a:pos x="T4" y="T5"/>
                </a:cxn>
                <a:cxn ang="0">
                  <a:pos x="T6" y="T7"/>
                </a:cxn>
                <a:cxn ang="0">
                  <a:pos x="T8" y="T9"/>
                </a:cxn>
              </a:cxnLst>
              <a:rect l="0" t="0" r="r" b="b"/>
              <a:pathLst>
                <a:path w="69" h="70">
                  <a:moveTo>
                    <a:pt x="34" y="0"/>
                  </a:moveTo>
                  <a:lnTo>
                    <a:pt x="69" y="35"/>
                  </a:lnTo>
                  <a:lnTo>
                    <a:pt x="34" y="70"/>
                  </a:lnTo>
                  <a:lnTo>
                    <a:pt x="0" y="35"/>
                  </a:lnTo>
                  <a:lnTo>
                    <a:pt x="34" y="0"/>
                  </a:lnTo>
                  <a:close/>
                </a:path>
              </a:pathLst>
            </a:custGeom>
            <a:solidFill>
              <a:srgbClr val="FFFF00"/>
            </a:solidFill>
            <a:ln w="9525">
              <a:solidFill>
                <a:srgbClr val="FFFF00"/>
              </a:solidFill>
              <a:prstDash val="solid"/>
              <a:round/>
              <a:headEnd/>
              <a:tailEnd/>
            </a:ln>
          </p:spPr>
          <p:txBody>
            <a:bodyPr/>
            <a:lstStyle/>
            <a:p>
              <a:endParaRPr lang="en-GB"/>
            </a:p>
          </p:txBody>
        </p:sp>
        <p:sp>
          <p:nvSpPr>
            <p:cNvPr id="340196" name="Freeform 228">
              <a:extLst>
                <a:ext uri="{FF2B5EF4-FFF2-40B4-BE49-F238E27FC236}">
                  <a16:creationId xmlns:a16="http://schemas.microsoft.com/office/drawing/2014/main" id="{AB2D0312-DA93-44D3-AFF6-695EF4A082D7}"/>
                </a:ext>
              </a:extLst>
            </p:cNvPr>
            <p:cNvSpPr>
              <a:spLocks/>
            </p:cNvSpPr>
            <p:nvPr/>
          </p:nvSpPr>
          <p:spPr bwMode="auto">
            <a:xfrm>
              <a:off x="2241" y="2022"/>
              <a:ext cx="33" cy="35"/>
            </a:xfrm>
            <a:custGeom>
              <a:avLst/>
              <a:gdLst>
                <a:gd name="T0" fmla="*/ 35 w 70"/>
                <a:gd name="T1" fmla="*/ 0 h 69"/>
                <a:gd name="T2" fmla="*/ 70 w 70"/>
                <a:gd name="T3" fmla="*/ 34 h 69"/>
                <a:gd name="T4" fmla="*/ 35 w 70"/>
                <a:gd name="T5" fmla="*/ 69 h 69"/>
                <a:gd name="T6" fmla="*/ 0 w 70"/>
                <a:gd name="T7" fmla="*/ 34 h 69"/>
                <a:gd name="T8" fmla="*/ 35 w 70"/>
                <a:gd name="T9" fmla="*/ 0 h 69"/>
              </a:gdLst>
              <a:ahLst/>
              <a:cxnLst>
                <a:cxn ang="0">
                  <a:pos x="T0" y="T1"/>
                </a:cxn>
                <a:cxn ang="0">
                  <a:pos x="T2" y="T3"/>
                </a:cxn>
                <a:cxn ang="0">
                  <a:pos x="T4" y="T5"/>
                </a:cxn>
                <a:cxn ang="0">
                  <a:pos x="T6" y="T7"/>
                </a:cxn>
                <a:cxn ang="0">
                  <a:pos x="T8" y="T9"/>
                </a:cxn>
              </a:cxnLst>
              <a:rect l="0" t="0" r="r" b="b"/>
              <a:pathLst>
                <a:path w="70" h="69">
                  <a:moveTo>
                    <a:pt x="35" y="0"/>
                  </a:moveTo>
                  <a:lnTo>
                    <a:pt x="70" y="34"/>
                  </a:lnTo>
                  <a:lnTo>
                    <a:pt x="35" y="69"/>
                  </a:lnTo>
                  <a:lnTo>
                    <a:pt x="0" y="34"/>
                  </a:lnTo>
                  <a:lnTo>
                    <a:pt x="35" y="0"/>
                  </a:lnTo>
                  <a:close/>
                </a:path>
              </a:pathLst>
            </a:custGeom>
            <a:solidFill>
              <a:srgbClr val="FFFF00"/>
            </a:solidFill>
            <a:ln w="9525">
              <a:solidFill>
                <a:srgbClr val="FFFF00"/>
              </a:solidFill>
              <a:prstDash val="solid"/>
              <a:round/>
              <a:headEnd/>
              <a:tailEnd/>
            </a:ln>
          </p:spPr>
          <p:txBody>
            <a:bodyPr/>
            <a:lstStyle/>
            <a:p>
              <a:endParaRPr lang="en-GB"/>
            </a:p>
          </p:txBody>
        </p:sp>
        <p:sp>
          <p:nvSpPr>
            <p:cNvPr id="340197" name="Rectangle 229">
              <a:extLst>
                <a:ext uri="{FF2B5EF4-FFF2-40B4-BE49-F238E27FC236}">
                  <a16:creationId xmlns:a16="http://schemas.microsoft.com/office/drawing/2014/main" id="{570E4B50-2925-410F-8411-E49953E43E2D}"/>
                </a:ext>
              </a:extLst>
            </p:cNvPr>
            <p:cNvSpPr>
              <a:spLocks noChangeArrowheads="1"/>
            </p:cNvSpPr>
            <p:nvPr/>
          </p:nvSpPr>
          <p:spPr bwMode="auto">
            <a:xfrm>
              <a:off x="342" y="2023"/>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0</a:t>
              </a:r>
              <a:endParaRPr lang="en-ZA" altLang="en-US" sz="1200" b="1">
                <a:solidFill>
                  <a:schemeClr val="tx2"/>
                </a:solidFill>
                <a:latin typeface="Times New Roman" panose="02020603050405020304" pitchFamily="18" charset="0"/>
              </a:endParaRPr>
            </a:p>
          </p:txBody>
        </p:sp>
        <p:sp>
          <p:nvSpPr>
            <p:cNvPr id="340198" name="Rectangle 230">
              <a:extLst>
                <a:ext uri="{FF2B5EF4-FFF2-40B4-BE49-F238E27FC236}">
                  <a16:creationId xmlns:a16="http://schemas.microsoft.com/office/drawing/2014/main" id="{9422F4EC-E86B-4D33-9CC1-5FEB85BCB39D}"/>
                </a:ext>
              </a:extLst>
            </p:cNvPr>
            <p:cNvSpPr>
              <a:spLocks noChangeArrowheads="1"/>
            </p:cNvSpPr>
            <p:nvPr/>
          </p:nvSpPr>
          <p:spPr bwMode="auto">
            <a:xfrm>
              <a:off x="303" y="1869"/>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10</a:t>
              </a:r>
              <a:endParaRPr lang="en-ZA" altLang="en-US" sz="1200" b="1">
                <a:solidFill>
                  <a:schemeClr val="tx2"/>
                </a:solidFill>
                <a:latin typeface="Times New Roman" panose="02020603050405020304" pitchFamily="18" charset="0"/>
              </a:endParaRPr>
            </a:p>
          </p:txBody>
        </p:sp>
        <p:sp>
          <p:nvSpPr>
            <p:cNvPr id="340199" name="Rectangle 231">
              <a:extLst>
                <a:ext uri="{FF2B5EF4-FFF2-40B4-BE49-F238E27FC236}">
                  <a16:creationId xmlns:a16="http://schemas.microsoft.com/office/drawing/2014/main" id="{0C88CE2E-3616-44FC-8DB2-6AEA896F1872}"/>
                </a:ext>
              </a:extLst>
            </p:cNvPr>
            <p:cNvSpPr>
              <a:spLocks noChangeArrowheads="1"/>
            </p:cNvSpPr>
            <p:nvPr/>
          </p:nvSpPr>
          <p:spPr bwMode="auto">
            <a:xfrm>
              <a:off x="303" y="1717"/>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20</a:t>
              </a:r>
              <a:endParaRPr lang="en-ZA" altLang="en-US" sz="1200" b="1">
                <a:solidFill>
                  <a:schemeClr val="tx2"/>
                </a:solidFill>
                <a:latin typeface="Times New Roman" panose="02020603050405020304" pitchFamily="18" charset="0"/>
              </a:endParaRPr>
            </a:p>
          </p:txBody>
        </p:sp>
        <p:sp>
          <p:nvSpPr>
            <p:cNvPr id="340200" name="Rectangle 232">
              <a:extLst>
                <a:ext uri="{FF2B5EF4-FFF2-40B4-BE49-F238E27FC236}">
                  <a16:creationId xmlns:a16="http://schemas.microsoft.com/office/drawing/2014/main" id="{203261DA-02AE-499E-B7FD-C890D9CEC6C5}"/>
                </a:ext>
              </a:extLst>
            </p:cNvPr>
            <p:cNvSpPr>
              <a:spLocks noChangeArrowheads="1"/>
            </p:cNvSpPr>
            <p:nvPr/>
          </p:nvSpPr>
          <p:spPr bwMode="auto">
            <a:xfrm>
              <a:off x="303" y="1563"/>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30</a:t>
              </a:r>
              <a:endParaRPr lang="en-ZA" altLang="en-US" sz="1200" b="1">
                <a:solidFill>
                  <a:schemeClr val="tx2"/>
                </a:solidFill>
                <a:latin typeface="Times New Roman" panose="02020603050405020304" pitchFamily="18" charset="0"/>
              </a:endParaRPr>
            </a:p>
          </p:txBody>
        </p:sp>
        <p:sp>
          <p:nvSpPr>
            <p:cNvPr id="340201" name="Rectangle 233">
              <a:extLst>
                <a:ext uri="{FF2B5EF4-FFF2-40B4-BE49-F238E27FC236}">
                  <a16:creationId xmlns:a16="http://schemas.microsoft.com/office/drawing/2014/main" id="{FC2B3473-6E02-4A9E-A683-20574AD4DECA}"/>
                </a:ext>
              </a:extLst>
            </p:cNvPr>
            <p:cNvSpPr>
              <a:spLocks noChangeArrowheads="1"/>
            </p:cNvSpPr>
            <p:nvPr/>
          </p:nvSpPr>
          <p:spPr bwMode="auto">
            <a:xfrm>
              <a:off x="303" y="1410"/>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40</a:t>
              </a:r>
              <a:endParaRPr lang="en-ZA" altLang="en-US" sz="1200" b="1">
                <a:solidFill>
                  <a:schemeClr val="tx2"/>
                </a:solidFill>
                <a:latin typeface="Times New Roman" panose="02020603050405020304" pitchFamily="18" charset="0"/>
              </a:endParaRPr>
            </a:p>
          </p:txBody>
        </p:sp>
        <p:sp>
          <p:nvSpPr>
            <p:cNvPr id="340202" name="Rectangle 234">
              <a:extLst>
                <a:ext uri="{FF2B5EF4-FFF2-40B4-BE49-F238E27FC236}">
                  <a16:creationId xmlns:a16="http://schemas.microsoft.com/office/drawing/2014/main" id="{DF4E835D-5220-4142-B117-CC01A4DF7954}"/>
                </a:ext>
              </a:extLst>
            </p:cNvPr>
            <p:cNvSpPr>
              <a:spLocks noChangeArrowheads="1"/>
            </p:cNvSpPr>
            <p:nvPr/>
          </p:nvSpPr>
          <p:spPr bwMode="auto">
            <a:xfrm>
              <a:off x="303" y="1256"/>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50</a:t>
              </a:r>
              <a:endParaRPr lang="en-ZA" altLang="en-US" sz="1200" b="1">
                <a:solidFill>
                  <a:schemeClr val="tx2"/>
                </a:solidFill>
                <a:latin typeface="Times New Roman" panose="02020603050405020304" pitchFamily="18" charset="0"/>
              </a:endParaRPr>
            </a:p>
          </p:txBody>
        </p:sp>
        <p:sp>
          <p:nvSpPr>
            <p:cNvPr id="340203" name="Rectangle 235">
              <a:extLst>
                <a:ext uri="{FF2B5EF4-FFF2-40B4-BE49-F238E27FC236}">
                  <a16:creationId xmlns:a16="http://schemas.microsoft.com/office/drawing/2014/main" id="{59CB8419-4C04-4202-BE60-57C588EB1ED8}"/>
                </a:ext>
              </a:extLst>
            </p:cNvPr>
            <p:cNvSpPr>
              <a:spLocks noChangeArrowheads="1"/>
            </p:cNvSpPr>
            <p:nvPr/>
          </p:nvSpPr>
          <p:spPr bwMode="auto">
            <a:xfrm>
              <a:off x="303" y="1103"/>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60</a:t>
              </a:r>
              <a:endParaRPr lang="en-ZA" altLang="en-US" sz="1200" b="1">
                <a:solidFill>
                  <a:schemeClr val="tx2"/>
                </a:solidFill>
                <a:latin typeface="Times New Roman" panose="02020603050405020304" pitchFamily="18" charset="0"/>
              </a:endParaRPr>
            </a:p>
          </p:txBody>
        </p:sp>
        <p:sp>
          <p:nvSpPr>
            <p:cNvPr id="340204" name="Rectangle 236">
              <a:extLst>
                <a:ext uri="{FF2B5EF4-FFF2-40B4-BE49-F238E27FC236}">
                  <a16:creationId xmlns:a16="http://schemas.microsoft.com/office/drawing/2014/main" id="{0DE2EE7C-4E53-46B4-A77D-0A8AC2A62689}"/>
                </a:ext>
              </a:extLst>
            </p:cNvPr>
            <p:cNvSpPr>
              <a:spLocks noChangeArrowheads="1"/>
            </p:cNvSpPr>
            <p:nvPr/>
          </p:nvSpPr>
          <p:spPr bwMode="auto">
            <a:xfrm>
              <a:off x="303" y="950"/>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70</a:t>
              </a:r>
              <a:endParaRPr lang="en-ZA" altLang="en-US" sz="1200" b="1">
                <a:solidFill>
                  <a:schemeClr val="tx2"/>
                </a:solidFill>
                <a:latin typeface="Times New Roman" panose="02020603050405020304" pitchFamily="18" charset="0"/>
              </a:endParaRPr>
            </a:p>
          </p:txBody>
        </p:sp>
        <p:sp>
          <p:nvSpPr>
            <p:cNvPr id="340205" name="Rectangle 237">
              <a:extLst>
                <a:ext uri="{FF2B5EF4-FFF2-40B4-BE49-F238E27FC236}">
                  <a16:creationId xmlns:a16="http://schemas.microsoft.com/office/drawing/2014/main" id="{329356FF-EA6A-49D4-B689-765FFA6239DF}"/>
                </a:ext>
              </a:extLst>
            </p:cNvPr>
            <p:cNvSpPr>
              <a:spLocks noChangeArrowheads="1"/>
            </p:cNvSpPr>
            <p:nvPr/>
          </p:nvSpPr>
          <p:spPr bwMode="auto">
            <a:xfrm>
              <a:off x="481" y="2109"/>
              <a:ext cx="1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000" b="1">
                  <a:solidFill>
                    <a:srgbClr val="000000"/>
                  </a:solidFill>
                </a:rPr>
                <a:t>1995</a:t>
              </a:r>
              <a:endParaRPr lang="en-ZA" altLang="en-US" sz="1000" b="1">
                <a:solidFill>
                  <a:schemeClr val="tx2"/>
                </a:solidFill>
                <a:latin typeface="Times New Roman" panose="02020603050405020304" pitchFamily="18" charset="0"/>
              </a:endParaRPr>
            </a:p>
          </p:txBody>
        </p:sp>
        <p:sp>
          <p:nvSpPr>
            <p:cNvPr id="340206" name="Rectangle 238">
              <a:extLst>
                <a:ext uri="{FF2B5EF4-FFF2-40B4-BE49-F238E27FC236}">
                  <a16:creationId xmlns:a16="http://schemas.microsoft.com/office/drawing/2014/main" id="{F67ECE0F-D299-4CFB-B37F-CB41505D3409}"/>
                </a:ext>
              </a:extLst>
            </p:cNvPr>
            <p:cNvSpPr>
              <a:spLocks noChangeArrowheads="1"/>
            </p:cNvSpPr>
            <p:nvPr/>
          </p:nvSpPr>
          <p:spPr bwMode="auto">
            <a:xfrm>
              <a:off x="725" y="2109"/>
              <a:ext cx="1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000" b="1">
                  <a:solidFill>
                    <a:srgbClr val="000000"/>
                  </a:solidFill>
                </a:rPr>
                <a:t>2001</a:t>
              </a:r>
              <a:endParaRPr lang="en-ZA" altLang="en-US" sz="1000" b="1">
                <a:solidFill>
                  <a:schemeClr val="tx2"/>
                </a:solidFill>
                <a:latin typeface="Times New Roman" panose="02020603050405020304" pitchFamily="18" charset="0"/>
              </a:endParaRPr>
            </a:p>
          </p:txBody>
        </p:sp>
        <p:sp>
          <p:nvSpPr>
            <p:cNvPr id="340207" name="Rectangle 239">
              <a:extLst>
                <a:ext uri="{FF2B5EF4-FFF2-40B4-BE49-F238E27FC236}">
                  <a16:creationId xmlns:a16="http://schemas.microsoft.com/office/drawing/2014/main" id="{6D59DE06-6DD0-4522-B5F9-4774D5EDCBAC}"/>
                </a:ext>
              </a:extLst>
            </p:cNvPr>
            <p:cNvSpPr>
              <a:spLocks noChangeArrowheads="1"/>
            </p:cNvSpPr>
            <p:nvPr/>
          </p:nvSpPr>
          <p:spPr bwMode="auto">
            <a:xfrm>
              <a:off x="968" y="2109"/>
              <a:ext cx="1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000" b="1">
                  <a:solidFill>
                    <a:srgbClr val="000000"/>
                  </a:solidFill>
                </a:rPr>
                <a:t>2002</a:t>
              </a:r>
              <a:endParaRPr lang="en-ZA" altLang="en-US" sz="1000" b="1">
                <a:solidFill>
                  <a:schemeClr val="tx2"/>
                </a:solidFill>
                <a:latin typeface="Times New Roman" panose="02020603050405020304" pitchFamily="18" charset="0"/>
              </a:endParaRPr>
            </a:p>
          </p:txBody>
        </p:sp>
        <p:sp>
          <p:nvSpPr>
            <p:cNvPr id="340208" name="Rectangle 240">
              <a:extLst>
                <a:ext uri="{FF2B5EF4-FFF2-40B4-BE49-F238E27FC236}">
                  <a16:creationId xmlns:a16="http://schemas.microsoft.com/office/drawing/2014/main" id="{BAD8A939-44CE-4B63-992E-D269BB682D99}"/>
                </a:ext>
              </a:extLst>
            </p:cNvPr>
            <p:cNvSpPr>
              <a:spLocks noChangeArrowheads="1"/>
            </p:cNvSpPr>
            <p:nvPr/>
          </p:nvSpPr>
          <p:spPr bwMode="auto">
            <a:xfrm>
              <a:off x="1211" y="2109"/>
              <a:ext cx="1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000" b="1">
                  <a:solidFill>
                    <a:srgbClr val="000000"/>
                  </a:solidFill>
                </a:rPr>
                <a:t>2003</a:t>
              </a:r>
              <a:endParaRPr lang="en-ZA" altLang="en-US" sz="1000" b="1">
                <a:solidFill>
                  <a:schemeClr val="tx2"/>
                </a:solidFill>
                <a:latin typeface="Times New Roman" panose="02020603050405020304" pitchFamily="18" charset="0"/>
              </a:endParaRPr>
            </a:p>
          </p:txBody>
        </p:sp>
        <p:sp>
          <p:nvSpPr>
            <p:cNvPr id="340209" name="Rectangle 241">
              <a:extLst>
                <a:ext uri="{FF2B5EF4-FFF2-40B4-BE49-F238E27FC236}">
                  <a16:creationId xmlns:a16="http://schemas.microsoft.com/office/drawing/2014/main" id="{F86DE987-1DA4-4B6E-8861-AA4CD842EF70}"/>
                </a:ext>
              </a:extLst>
            </p:cNvPr>
            <p:cNvSpPr>
              <a:spLocks noChangeArrowheads="1"/>
            </p:cNvSpPr>
            <p:nvPr/>
          </p:nvSpPr>
          <p:spPr bwMode="auto">
            <a:xfrm>
              <a:off x="1700" y="2109"/>
              <a:ext cx="1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000" b="1">
                  <a:solidFill>
                    <a:srgbClr val="000000"/>
                  </a:solidFill>
                </a:rPr>
                <a:t>2001</a:t>
              </a:r>
              <a:endParaRPr lang="en-ZA" altLang="en-US" sz="1000" b="1">
                <a:solidFill>
                  <a:schemeClr val="tx2"/>
                </a:solidFill>
                <a:latin typeface="Times New Roman" panose="02020603050405020304" pitchFamily="18" charset="0"/>
              </a:endParaRPr>
            </a:p>
          </p:txBody>
        </p:sp>
        <p:sp>
          <p:nvSpPr>
            <p:cNvPr id="340210" name="Rectangle 242">
              <a:extLst>
                <a:ext uri="{FF2B5EF4-FFF2-40B4-BE49-F238E27FC236}">
                  <a16:creationId xmlns:a16="http://schemas.microsoft.com/office/drawing/2014/main" id="{9CBD8B4A-8F85-4D87-8551-F5CA0BD7C4B3}"/>
                </a:ext>
              </a:extLst>
            </p:cNvPr>
            <p:cNvSpPr>
              <a:spLocks noChangeArrowheads="1"/>
            </p:cNvSpPr>
            <p:nvPr/>
          </p:nvSpPr>
          <p:spPr bwMode="auto">
            <a:xfrm>
              <a:off x="1943" y="2109"/>
              <a:ext cx="1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000" b="1">
                  <a:solidFill>
                    <a:srgbClr val="000000"/>
                  </a:solidFill>
                </a:rPr>
                <a:t>2002</a:t>
              </a:r>
              <a:endParaRPr lang="en-ZA" altLang="en-US" sz="1000" b="1">
                <a:solidFill>
                  <a:schemeClr val="tx2"/>
                </a:solidFill>
                <a:latin typeface="Times New Roman" panose="02020603050405020304" pitchFamily="18" charset="0"/>
              </a:endParaRPr>
            </a:p>
          </p:txBody>
        </p:sp>
        <p:sp>
          <p:nvSpPr>
            <p:cNvPr id="340211" name="Rectangle 243">
              <a:extLst>
                <a:ext uri="{FF2B5EF4-FFF2-40B4-BE49-F238E27FC236}">
                  <a16:creationId xmlns:a16="http://schemas.microsoft.com/office/drawing/2014/main" id="{451CB529-8836-484F-A3E4-952829284966}"/>
                </a:ext>
              </a:extLst>
            </p:cNvPr>
            <p:cNvSpPr>
              <a:spLocks noChangeArrowheads="1"/>
            </p:cNvSpPr>
            <p:nvPr/>
          </p:nvSpPr>
          <p:spPr bwMode="auto">
            <a:xfrm>
              <a:off x="2186" y="2109"/>
              <a:ext cx="1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000" b="1">
                  <a:solidFill>
                    <a:srgbClr val="000000"/>
                  </a:solidFill>
                </a:rPr>
                <a:t>2003</a:t>
              </a:r>
              <a:endParaRPr lang="en-ZA" altLang="en-US" sz="1000" b="1">
                <a:solidFill>
                  <a:schemeClr val="tx2"/>
                </a:solidFill>
                <a:latin typeface="Times New Roman" panose="02020603050405020304" pitchFamily="18" charset="0"/>
              </a:endParaRPr>
            </a:p>
          </p:txBody>
        </p:sp>
        <p:grpSp>
          <p:nvGrpSpPr>
            <p:cNvPr id="340212" name="Group 244">
              <a:extLst>
                <a:ext uri="{FF2B5EF4-FFF2-40B4-BE49-F238E27FC236}">
                  <a16:creationId xmlns:a16="http://schemas.microsoft.com/office/drawing/2014/main" id="{D110E7B6-58C1-4595-944E-4F61B7B7924E}"/>
                </a:ext>
              </a:extLst>
            </p:cNvPr>
            <p:cNvGrpSpPr>
              <a:grpSpLocks/>
            </p:cNvGrpSpPr>
            <p:nvPr/>
          </p:nvGrpSpPr>
          <p:grpSpPr bwMode="auto">
            <a:xfrm>
              <a:off x="395" y="2218"/>
              <a:ext cx="2026" cy="119"/>
              <a:chOff x="3492" y="2326"/>
              <a:chExt cx="2026" cy="119"/>
            </a:xfrm>
          </p:grpSpPr>
          <p:sp>
            <p:nvSpPr>
              <p:cNvPr id="340213" name="Rectangle 245">
                <a:extLst>
                  <a:ext uri="{FF2B5EF4-FFF2-40B4-BE49-F238E27FC236}">
                    <a16:creationId xmlns:a16="http://schemas.microsoft.com/office/drawing/2014/main" id="{7CD2B52A-E36C-4898-AC13-A21285F2A6A4}"/>
                  </a:ext>
                </a:extLst>
              </p:cNvPr>
              <p:cNvSpPr>
                <a:spLocks noChangeArrowheads="1"/>
              </p:cNvSpPr>
              <p:nvPr/>
            </p:nvSpPr>
            <p:spPr bwMode="auto">
              <a:xfrm>
                <a:off x="3492" y="2326"/>
                <a:ext cx="2026" cy="119"/>
              </a:xfrm>
              <a:prstGeom prst="rect">
                <a:avLst/>
              </a:prstGeom>
              <a:solidFill>
                <a:srgbClr val="FFFFFF"/>
              </a:solidFill>
              <a:ln w="0">
                <a:solidFill>
                  <a:srgbClr val="000000"/>
                </a:solidFill>
                <a:miter lim="800000"/>
                <a:headEnd/>
                <a:tailEnd/>
              </a:ln>
            </p:spPr>
            <p:txBody>
              <a:bodyPr/>
              <a:lstStyle/>
              <a:p>
                <a:pPr eaLnBrk="0" hangingPunct="0">
                  <a:lnSpc>
                    <a:spcPct val="90000"/>
                  </a:lnSpc>
                  <a:spcBef>
                    <a:spcPct val="50000"/>
                  </a:spcBef>
                  <a:buClr>
                    <a:srgbClr val="FC0128"/>
                  </a:buClr>
                  <a:buSzPct val="75000"/>
                  <a:buFont typeface="Wingdings" panose="05000000000000000000" pitchFamily="2" charset="2"/>
                  <a:buChar char="("/>
                </a:pPr>
                <a:endParaRPr lang="en-ZA" altLang="en-US" sz="900" b="1">
                  <a:solidFill>
                    <a:schemeClr val="tx2"/>
                  </a:solidFill>
                  <a:latin typeface="Times New Roman" panose="02020603050405020304" pitchFamily="18" charset="0"/>
                </a:endParaRPr>
              </a:p>
            </p:txBody>
          </p:sp>
          <p:grpSp>
            <p:nvGrpSpPr>
              <p:cNvPr id="340214" name="Group 246">
                <a:extLst>
                  <a:ext uri="{FF2B5EF4-FFF2-40B4-BE49-F238E27FC236}">
                    <a16:creationId xmlns:a16="http://schemas.microsoft.com/office/drawing/2014/main" id="{09E03972-FA32-4914-B095-A28B793500EA}"/>
                  </a:ext>
                </a:extLst>
              </p:cNvPr>
              <p:cNvGrpSpPr>
                <a:grpSpLocks/>
              </p:cNvGrpSpPr>
              <p:nvPr/>
            </p:nvGrpSpPr>
            <p:grpSpPr bwMode="auto">
              <a:xfrm>
                <a:off x="3506" y="2358"/>
                <a:ext cx="151" cy="54"/>
                <a:chOff x="3578" y="2358"/>
                <a:chExt cx="77" cy="35"/>
              </a:xfrm>
            </p:grpSpPr>
            <p:sp>
              <p:nvSpPr>
                <p:cNvPr id="340215" name="Line 247">
                  <a:extLst>
                    <a:ext uri="{FF2B5EF4-FFF2-40B4-BE49-F238E27FC236}">
                      <a16:creationId xmlns:a16="http://schemas.microsoft.com/office/drawing/2014/main" id="{A6AB4A49-F2D6-4FFD-89E8-00FCE74204EA}"/>
                    </a:ext>
                  </a:extLst>
                </p:cNvPr>
                <p:cNvSpPr>
                  <a:spLocks noChangeShapeType="1"/>
                </p:cNvSpPr>
                <p:nvPr/>
              </p:nvSpPr>
              <p:spPr bwMode="auto">
                <a:xfrm>
                  <a:off x="3578" y="2375"/>
                  <a:ext cx="77" cy="1"/>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216" name="Freeform 248">
                  <a:extLst>
                    <a:ext uri="{FF2B5EF4-FFF2-40B4-BE49-F238E27FC236}">
                      <a16:creationId xmlns:a16="http://schemas.microsoft.com/office/drawing/2014/main" id="{4A71D5BB-6A8E-4C16-9A31-342C19B4EC64}"/>
                    </a:ext>
                  </a:extLst>
                </p:cNvPr>
                <p:cNvSpPr>
                  <a:spLocks/>
                </p:cNvSpPr>
                <p:nvPr/>
              </p:nvSpPr>
              <p:spPr bwMode="auto">
                <a:xfrm>
                  <a:off x="3600" y="2358"/>
                  <a:ext cx="32"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000080"/>
                </a:solidFill>
                <a:ln w="9525">
                  <a:solidFill>
                    <a:srgbClr val="000080"/>
                  </a:solidFill>
                  <a:prstDash val="solid"/>
                  <a:round/>
                  <a:headEnd/>
                  <a:tailEnd/>
                </a:ln>
              </p:spPr>
              <p:txBody>
                <a:bodyPr/>
                <a:lstStyle/>
                <a:p>
                  <a:endParaRPr lang="en-GB"/>
                </a:p>
              </p:txBody>
            </p:sp>
          </p:grpSp>
          <p:sp>
            <p:nvSpPr>
              <p:cNvPr id="340217" name="Rectangle 249">
                <a:extLst>
                  <a:ext uri="{FF2B5EF4-FFF2-40B4-BE49-F238E27FC236}">
                    <a16:creationId xmlns:a16="http://schemas.microsoft.com/office/drawing/2014/main" id="{70D9CA64-CF83-424A-B226-40FE4B561597}"/>
                  </a:ext>
                </a:extLst>
              </p:cNvPr>
              <p:cNvSpPr>
                <a:spLocks noChangeArrowheads="1"/>
              </p:cNvSpPr>
              <p:nvPr/>
            </p:nvSpPr>
            <p:spPr bwMode="auto">
              <a:xfrm>
                <a:off x="3675" y="2332"/>
                <a:ext cx="5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South Korea</a:t>
                </a:r>
                <a:endParaRPr lang="en-ZA" altLang="en-US" sz="1200" b="1">
                  <a:solidFill>
                    <a:schemeClr val="tx2"/>
                  </a:solidFill>
                  <a:latin typeface="Times New Roman" panose="02020603050405020304" pitchFamily="18" charset="0"/>
                </a:endParaRPr>
              </a:p>
            </p:txBody>
          </p:sp>
          <p:grpSp>
            <p:nvGrpSpPr>
              <p:cNvPr id="340218" name="Group 250">
                <a:extLst>
                  <a:ext uri="{FF2B5EF4-FFF2-40B4-BE49-F238E27FC236}">
                    <a16:creationId xmlns:a16="http://schemas.microsoft.com/office/drawing/2014/main" id="{D790B40B-62A4-4A3D-A231-FA43ABD971C9}"/>
                  </a:ext>
                </a:extLst>
              </p:cNvPr>
              <p:cNvGrpSpPr>
                <a:grpSpLocks/>
              </p:cNvGrpSpPr>
              <p:nvPr/>
            </p:nvGrpSpPr>
            <p:grpSpPr bwMode="auto">
              <a:xfrm>
                <a:off x="4282" y="2353"/>
                <a:ext cx="166" cy="60"/>
                <a:chOff x="4310" y="2341"/>
                <a:chExt cx="77" cy="35"/>
              </a:xfrm>
            </p:grpSpPr>
            <p:sp>
              <p:nvSpPr>
                <p:cNvPr id="340219" name="Line 251">
                  <a:extLst>
                    <a:ext uri="{FF2B5EF4-FFF2-40B4-BE49-F238E27FC236}">
                      <a16:creationId xmlns:a16="http://schemas.microsoft.com/office/drawing/2014/main" id="{ED69883F-99F0-455A-B260-3402DBC94D9F}"/>
                    </a:ext>
                  </a:extLst>
                </p:cNvPr>
                <p:cNvSpPr>
                  <a:spLocks noChangeShapeType="1"/>
                </p:cNvSpPr>
                <p:nvPr/>
              </p:nvSpPr>
              <p:spPr bwMode="auto">
                <a:xfrm>
                  <a:off x="4310" y="2358"/>
                  <a:ext cx="77" cy="1"/>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220" name="Freeform 252">
                  <a:extLst>
                    <a:ext uri="{FF2B5EF4-FFF2-40B4-BE49-F238E27FC236}">
                      <a16:creationId xmlns:a16="http://schemas.microsoft.com/office/drawing/2014/main" id="{F73F43AA-EB0D-4D33-8DC7-51F610E287FA}"/>
                    </a:ext>
                  </a:extLst>
                </p:cNvPr>
                <p:cNvSpPr>
                  <a:spLocks/>
                </p:cNvSpPr>
                <p:nvPr/>
              </p:nvSpPr>
              <p:spPr bwMode="auto">
                <a:xfrm>
                  <a:off x="4332" y="2341"/>
                  <a:ext cx="32"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00FF"/>
                </a:solidFill>
                <a:ln w="9525">
                  <a:solidFill>
                    <a:srgbClr val="FF00FF"/>
                  </a:solidFill>
                  <a:prstDash val="solid"/>
                  <a:round/>
                  <a:headEnd/>
                  <a:tailEnd/>
                </a:ln>
              </p:spPr>
              <p:txBody>
                <a:bodyPr/>
                <a:lstStyle/>
                <a:p>
                  <a:endParaRPr lang="en-GB"/>
                </a:p>
              </p:txBody>
            </p:sp>
          </p:grpSp>
          <p:sp>
            <p:nvSpPr>
              <p:cNvPr id="340221" name="Rectangle 253">
                <a:extLst>
                  <a:ext uri="{FF2B5EF4-FFF2-40B4-BE49-F238E27FC236}">
                    <a16:creationId xmlns:a16="http://schemas.microsoft.com/office/drawing/2014/main" id="{955AF780-8670-425A-AA90-B0F1FB372AB3}"/>
                  </a:ext>
                </a:extLst>
              </p:cNvPr>
              <p:cNvSpPr>
                <a:spLocks noChangeArrowheads="1"/>
              </p:cNvSpPr>
              <p:nvPr/>
            </p:nvSpPr>
            <p:spPr bwMode="auto">
              <a:xfrm>
                <a:off x="4457" y="2334"/>
                <a:ext cx="5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South Africa</a:t>
                </a:r>
                <a:endParaRPr lang="en-ZA" altLang="en-US" sz="1200" b="1">
                  <a:solidFill>
                    <a:schemeClr val="tx2"/>
                  </a:solidFill>
                  <a:latin typeface="Times New Roman" panose="02020603050405020304" pitchFamily="18" charset="0"/>
                </a:endParaRPr>
              </a:p>
            </p:txBody>
          </p:sp>
          <p:grpSp>
            <p:nvGrpSpPr>
              <p:cNvPr id="340222" name="Group 254">
                <a:extLst>
                  <a:ext uri="{FF2B5EF4-FFF2-40B4-BE49-F238E27FC236}">
                    <a16:creationId xmlns:a16="http://schemas.microsoft.com/office/drawing/2014/main" id="{7AA4653C-FA6C-4FD7-B34A-D6AF1294F6BC}"/>
                  </a:ext>
                </a:extLst>
              </p:cNvPr>
              <p:cNvGrpSpPr>
                <a:grpSpLocks/>
              </p:cNvGrpSpPr>
              <p:nvPr/>
            </p:nvGrpSpPr>
            <p:grpSpPr bwMode="auto">
              <a:xfrm>
                <a:off x="5074" y="2355"/>
                <a:ext cx="125" cy="63"/>
                <a:chOff x="5058" y="2355"/>
                <a:chExt cx="77" cy="35"/>
              </a:xfrm>
            </p:grpSpPr>
            <p:sp>
              <p:nvSpPr>
                <p:cNvPr id="340223" name="Line 255">
                  <a:extLst>
                    <a:ext uri="{FF2B5EF4-FFF2-40B4-BE49-F238E27FC236}">
                      <a16:creationId xmlns:a16="http://schemas.microsoft.com/office/drawing/2014/main" id="{7BF2D6FC-716D-4A50-A657-FF11E8E48EA8}"/>
                    </a:ext>
                  </a:extLst>
                </p:cNvPr>
                <p:cNvSpPr>
                  <a:spLocks noChangeShapeType="1"/>
                </p:cNvSpPr>
                <p:nvPr/>
              </p:nvSpPr>
              <p:spPr bwMode="auto">
                <a:xfrm>
                  <a:off x="5058" y="2372"/>
                  <a:ext cx="77" cy="1"/>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0224" name="Freeform 256">
                  <a:extLst>
                    <a:ext uri="{FF2B5EF4-FFF2-40B4-BE49-F238E27FC236}">
                      <a16:creationId xmlns:a16="http://schemas.microsoft.com/office/drawing/2014/main" id="{9753DB00-F053-44A5-9F16-2065549339AC}"/>
                    </a:ext>
                  </a:extLst>
                </p:cNvPr>
                <p:cNvSpPr>
                  <a:spLocks/>
                </p:cNvSpPr>
                <p:nvPr/>
              </p:nvSpPr>
              <p:spPr bwMode="auto">
                <a:xfrm>
                  <a:off x="5080" y="2355"/>
                  <a:ext cx="32" cy="35"/>
                </a:xfrm>
                <a:custGeom>
                  <a:avLst/>
                  <a:gdLst>
                    <a:gd name="T0" fmla="*/ 35 w 70"/>
                    <a:gd name="T1" fmla="*/ 0 h 70"/>
                    <a:gd name="T2" fmla="*/ 70 w 70"/>
                    <a:gd name="T3" fmla="*/ 35 h 70"/>
                    <a:gd name="T4" fmla="*/ 35 w 70"/>
                    <a:gd name="T5" fmla="*/ 70 h 70"/>
                    <a:gd name="T6" fmla="*/ 0 w 70"/>
                    <a:gd name="T7" fmla="*/ 35 h 70"/>
                    <a:gd name="T8" fmla="*/ 35 w 70"/>
                    <a:gd name="T9" fmla="*/ 0 h 70"/>
                  </a:gdLst>
                  <a:ahLst/>
                  <a:cxnLst>
                    <a:cxn ang="0">
                      <a:pos x="T0" y="T1"/>
                    </a:cxn>
                    <a:cxn ang="0">
                      <a:pos x="T2" y="T3"/>
                    </a:cxn>
                    <a:cxn ang="0">
                      <a:pos x="T4" y="T5"/>
                    </a:cxn>
                    <a:cxn ang="0">
                      <a:pos x="T6" y="T7"/>
                    </a:cxn>
                    <a:cxn ang="0">
                      <a:pos x="T8" y="T9"/>
                    </a:cxn>
                  </a:cxnLst>
                  <a:rect l="0" t="0" r="r" b="b"/>
                  <a:pathLst>
                    <a:path w="70" h="70">
                      <a:moveTo>
                        <a:pt x="35" y="0"/>
                      </a:moveTo>
                      <a:lnTo>
                        <a:pt x="70" y="35"/>
                      </a:lnTo>
                      <a:lnTo>
                        <a:pt x="35" y="70"/>
                      </a:lnTo>
                      <a:lnTo>
                        <a:pt x="0" y="35"/>
                      </a:lnTo>
                      <a:lnTo>
                        <a:pt x="35" y="0"/>
                      </a:lnTo>
                      <a:close/>
                    </a:path>
                  </a:pathLst>
                </a:custGeom>
                <a:solidFill>
                  <a:srgbClr val="FFFF00"/>
                </a:solidFill>
                <a:ln w="9525">
                  <a:solidFill>
                    <a:srgbClr val="FFFF00"/>
                  </a:solidFill>
                  <a:prstDash val="solid"/>
                  <a:round/>
                  <a:headEnd/>
                  <a:tailEnd/>
                </a:ln>
              </p:spPr>
              <p:txBody>
                <a:bodyPr/>
                <a:lstStyle/>
                <a:p>
                  <a:endParaRPr lang="en-GB"/>
                </a:p>
              </p:txBody>
            </p:sp>
          </p:grpSp>
          <p:sp>
            <p:nvSpPr>
              <p:cNvPr id="340225" name="Rectangle 257">
                <a:extLst>
                  <a:ext uri="{FF2B5EF4-FFF2-40B4-BE49-F238E27FC236}">
                    <a16:creationId xmlns:a16="http://schemas.microsoft.com/office/drawing/2014/main" id="{56E34D5B-6A5D-433A-ABBB-B1954BEAC8A1}"/>
                  </a:ext>
                </a:extLst>
              </p:cNvPr>
              <p:cNvSpPr>
                <a:spLocks noChangeArrowheads="1"/>
              </p:cNvSpPr>
              <p:nvPr/>
            </p:nvSpPr>
            <p:spPr bwMode="auto">
              <a:xfrm>
                <a:off x="5219" y="2331"/>
                <a:ext cx="2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Egypt</a:t>
                </a:r>
                <a:endParaRPr lang="en-ZA" altLang="en-US" sz="1200" b="1">
                  <a:solidFill>
                    <a:schemeClr val="tx2"/>
                  </a:solidFill>
                  <a:latin typeface="Times New Roman" panose="02020603050405020304" pitchFamily="18" charset="0"/>
                </a:endParaRPr>
              </a:p>
            </p:txBody>
          </p:sp>
        </p:grpSp>
        <p:sp>
          <p:nvSpPr>
            <p:cNvPr id="340226" name="Rectangle 258">
              <a:extLst>
                <a:ext uri="{FF2B5EF4-FFF2-40B4-BE49-F238E27FC236}">
                  <a16:creationId xmlns:a16="http://schemas.microsoft.com/office/drawing/2014/main" id="{1B0AE41E-79F5-4DD4-90CE-C6B3057B66B5}"/>
                </a:ext>
              </a:extLst>
            </p:cNvPr>
            <p:cNvSpPr>
              <a:spLocks noChangeArrowheads="1"/>
            </p:cNvSpPr>
            <p:nvPr/>
          </p:nvSpPr>
          <p:spPr bwMode="auto">
            <a:xfrm>
              <a:off x="1415" y="950"/>
              <a:ext cx="223" cy="1159"/>
            </a:xfrm>
            <a:prstGeom prst="rect">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0227" name="Rectangle 259">
              <a:extLst>
                <a:ext uri="{FF2B5EF4-FFF2-40B4-BE49-F238E27FC236}">
                  <a16:creationId xmlns:a16="http://schemas.microsoft.com/office/drawing/2014/main" id="{1C3DBCAF-5F03-4037-A2D1-DEA1F984181D}"/>
                </a:ext>
              </a:extLst>
            </p:cNvPr>
            <p:cNvSpPr>
              <a:spLocks noChangeArrowheads="1"/>
            </p:cNvSpPr>
            <p:nvPr/>
          </p:nvSpPr>
          <p:spPr bwMode="auto">
            <a:xfrm>
              <a:off x="1558" y="2014"/>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0</a:t>
              </a:r>
              <a:endParaRPr lang="en-ZA" altLang="en-US" sz="1200" b="1">
                <a:solidFill>
                  <a:schemeClr val="tx2"/>
                </a:solidFill>
                <a:latin typeface="Times New Roman" panose="02020603050405020304" pitchFamily="18" charset="0"/>
              </a:endParaRPr>
            </a:p>
          </p:txBody>
        </p:sp>
        <p:sp>
          <p:nvSpPr>
            <p:cNvPr id="340228" name="Rectangle 260">
              <a:extLst>
                <a:ext uri="{FF2B5EF4-FFF2-40B4-BE49-F238E27FC236}">
                  <a16:creationId xmlns:a16="http://schemas.microsoft.com/office/drawing/2014/main" id="{1DD03B6D-17A9-43A3-9776-DA803368CFE6}"/>
                </a:ext>
              </a:extLst>
            </p:cNvPr>
            <p:cNvSpPr>
              <a:spLocks noChangeArrowheads="1"/>
            </p:cNvSpPr>
            <p:nvPr/>
          </p:nvSpPr>
          <p:spPr bwMode="auto">
            <a:xfrm>
              <a:off x="1519" y="1860"/>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10</a:t>
              </a:r>
              <a:endParaRPr lang="en-ZA" altLang="en-US" sz="1200" b="1">
                <a:solidFill>
                  <a:schemeClr val="tx2"/>
                </a:solidFill>
                <a:latin typeface="Times New Roman" panose="02020603050405020304" pitchFamily="18" charset="0"/>
              </a:endParaRPr>
            </a:p>
          </p:txBody>
        </p:sp>
        <p:sp>
          <p:nvSpPr>
            <p:cNvPr id="340229" name="Rectangle 261">
              <a:extLst>
                <a:ext uri="{FF2B5EF4-FFF2-40B4-BE49-F238E27FC236}">
                  <a16:creationId xmlns:a16="http://schemas.microsoft.com/office/drawing/2014/main" id="{DD74BC8B-832F-4CCF-ADE8-347FB5647036}"/>
                </a:ext>
              </a:extLst>
            </p:cNvPr>
            <p:cNvSpPr>
              <a:spLocks noChangeArrowheads="1"/>
            </p:cNvSpPr>
            <p:nvPr/>
          </p:nvSpPr>
          <p:spPr bwMode="auto">
            <a:xfrm>
              <a:off x="1519" y="1707"/>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20</a:t>
              </a:r>
              <a:endParaRPr lang="en-ZA" altLang="en-US" sz="1200" b="1">
                <a:solidFill>
                  <a:schemeClr val="tx2"/>
                </a:solidFill>
                <a:latin typeface="Times New Roman" panose="02020603050405020304" pitchFamily="18" charset="0"/>
              </a:endParaRPr>
            </a:p>
          </p:txBody>
        </p:sp>
        <p:sp>
          <p:nvSpPr>
            <p:cNvPr id="340230" name="Rectangle 262">
              <a:extLst>
                <a:ext uri="{FF2B5EF4-FFF2-40B4-BE49-F238E27FC236}">
                  <a16:creationId xmlns:a16="http://schemas.microsoft.com/office/drawing/2014/main" id="{00DDDC1B-B330-46A7-AD58-8195FD981407}"/>
                </a:ext>
              </a:extLst>
            </p:cNvPr>
            <p:cNvSpPr>
              <a:spLocks noChangeArrowheads="1"/>
            </p:cNvSpPr>
            <p:nvPr/>
          </p:nvSpPr>
          <p:spPr bwMode="auto">
            <a:xfrm>
              <a:off x="1519" y="1555"/>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30</a:t>
              </a:r>
              <a:endParaRPr lang="en-ZA" altLang="en-US" sz="1200" b="1">
                <a:solidFill>
                  <a:schemeClr val="tx2"/>
                </a:solidFill>
                <a:latin typeface="Times New Roman" panose="02020603050405020304" pitchFamily="18" charset="0"/>
              </a:endParaRPr>
            </a:p>
          </p:txBody>
        </p:sp>
        <p:sp>
          <p:nvSpPr>
            <p:cNvPr id="340231" name="Rectangle 263">
              <a:extLst>
                <a:ext uri="{FF2B5EF4-FFF2-40B4-BE49-F238E27FC236}">
                  <a16:creationId xmlns:a16="http://schemas.microsoft.com/office/drawing/2014/main" id="{04BA66A5-62B5-420C-9843-D75B6209043B}"/>
                </a:ext>
              </a:extLst>
            </p:cNvPr>
            <p:cNvSpPr>
              <a:spLocks noChangeArrowheads="1"/>
            </p:cNvSpPr>
            <p:nvPr/>
          </p:nvSpPr>
          <p:spPr bwMode="auto">
            <a:xfrm>
              <a:off x="1519" y="1401"/>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40</a:t>
              </a:r>
              <a:endParaRPr lang="en-ZA" altLang="en-US" sz="1200" b="1">
                <a:solidFill>
                  <a:schemeClr val="tx2"/>
                </a:solidFill>
                <a:latin typeface="Times New Roman" panose="02020603050405020304" pitchFamily="18" charset="0"/>
              </a:endParaRPr>
            </a:p>
          </p:txBody>
        </p:sp>
        <p:sp>
          <p:nvSpPr>
            <p:cNvPr id="340232" name="Rectangle 264">
              <a:extLst>
                <a:ext uri="{FF2B5EF4-FFF2-40B4-BE49-F238E27FC236}">
                  <a16:creationId xmlns:a16="http://schemas.microsoft.com/office/drawing/2014/main" id="{FD3C4584-3CAE-4602-93B7-E46EF0F8404C}"/>
                </a:ext>
              </a:extLst>
            </p:cNvPr>
            <p:cNvSpPr>
              <a:spLocks noChangeArrowheads="1"/>
            </p:cNvSpPr>
            <p:nvPr/>
          </p:nvSpPr>
          <p:spPr bwMode="auto">
            <a:xfrm>
              <a:off x="1519" y="1247"/>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50</a:t>
              </a:r>
              <a:endParaRPr lang="en-ZA" altLang="en-US" sz="1200" b="1">
                <a:solidFill>
                  <a:schemeClr val="tx2"/>
                </a:solidFill>
                <a:latin typeface="Times New Roman" panose="02020603050405020304" pitchFamily="18" charset="0"/>
              </a:endParaRPr>
            </a:p>
          </p:txBody>
        </p:sp>
        <p:sp>
          <p:nvSpPr>
            <p:cNvPr id="340233" name="Rectangle 265">
              <a:extLst>
                <a:ext uri="{FF2B5EF4-FFF2-40B4-BE49-F238E27FC236}">
                  <a16:creationId xmlns:a16="http://schemas.microsoft.com/office/drawing/2014/main" id="{B1725316-5966-4EA8-AD8D-0AB6C031F860}"/>
                </a:ext>
              </a:extLst>
            </p:cNvPr>
            <p:cNvSpPr>
              <a:spLocks noChangeArrowheads="1"/>
            </p:cNvSpPr>
            <p:nvPr/>
          </p:nvSpPr>
          <p:spPr bwMode="auto">
            <a:xfrm>
              <a:off x="1519" y="1095"/>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60</a:t>
              </a:r>
              <a:endParaRPr lang="en-ZA" altLang="en-US" sz="1200" b="1">
                <a:solidFill>
                  <a:schemeClr val="tx2"/>
                </a:solidFill>
                <a:latin typeface="Times New Roman" panose="02020603050405020304" pitchFamily="18" charset="0"/>
              </a:endParaRPr>
            </a:p>
          </p:txBody>
        </p:sp>
        <p:sp>
          <p:nvSpPr>
            <p:cNvPr id="340234" name="Rectangle 266">
              <a:extLst>
                <a:ext uri="{FF2B5EF4-FFF2-40B4-BE49-F238E27FC236}">
                  <a16:creationId xmlns:a16="http://schemas.microsoft.com/office/drawing/2014/main" id="{4D75FA17-2C44-4092-BABD-21C3499A9574}"/>
                </a:ext>
              </a:extLst>
            </p:cNvPr>
            <p:cNvSpPr>
              <a:spLocks noChangeArrowheads="1"/>
            </p:cNvSpPr>
            <p:nvPr/>
          </p:nvSpPr>
          <p:spPr bwMode="auto">
            <a:xfrm>
              <a:off x="1519" y="942"/>
              <a:ext cx="1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200" b="1">
                  <a:solidFill>
                    <a:srgbClr val="000000"/>
                  </a:solidFill>
                </a:rPr>
                <a:t>70</a:t>
              </a:r>
              <a:endParaRPr lang="en-ZA" altLang="en-US" sz="1200" b="1">
                <a:solidFill>
                  <a:schemeClr val="tx2"/>
                </a:solidFill>
                <a:latin typeface="Times New Roman" panose="02020603050405020304" pitchFamily="18" charset="0"/>
              </a:endParaRPr>
            </a:p>
          </p:txBody>
        </p:sp>
        <p:sp>
          <p:nvSpPr>
            <p:cNvPr id="340235" name="Text Box 267">
              <a:extLst>
                <a:ext uri="{FF2B5EF4-FFF2-40B4-BE49-F238E27FC236}">
                  <a16:creationId xmlns:a16="http://schemas.microsoft.com/office/drawing/2014/main" id="{2BC44AF3-B7BC-4930-AE10-C07B52D1201C}"/>
                </a:ext>
              </a:extLst>
            </p:cNvPr>
            <p:cNvSpPr txBox="1">
              <a:spLocks noChangeArrowheads="1"/>
            </p:cNvSpPr>
            <p:nvPr/>
          </p:nvSpPr>
          <p:spPr bwMode="auto">
            <a:xfrm>
              <a:off x="420" y="833"/>
              <a:ext cx="97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90000"/>
                </a:lnSpc>
                <a:spcBef>
                  <a:spcPct val="50000"/>
                </a:spcBef>
                <a:buClr>
                  <a:srgbClr val="FC0128"/>
                </a:buClr>
                <a:buSzPct val="75000"/>
                <a:buFont typeface="Wingdings" panose="05000000000000000000" pitchFamily="2" charset="2"/>
                <a:buNone/>
              </a:pPr>
              <a:r>
                <a:rPr lang="en-ZA" altLang="en-US" sz="1000" b="1">
                  <a:solidFill>
                    <a:srgbClr val="000000"/>
                  </a:solidFill>
                  <a:latin typeface="Times New Roman" panose="02020603050405020304" pitchFamily="18" charset="0"/>
                </a:rPr>
                <a:t>Internet Users per 100</a:t>
              </a:r>
            </a:p>
          </p:txBody>
        </p:sp>
        <p:sp>
          <p:nvSpPr>
            <p:cNvPr id="340236" name="Text Box 268">
              <a:extLst>
                <a:ext uri="{FF2B5EF4-FFF2-40B4-BE49-F238E27FC236}">
                  <a16:creationId xmlns:a16="http://schemas.microsoft.com/office/drawing/2014/main" id="{095C4C6C-37B2-400B-ACFC-B239313840DA}"/>
                </a:ext>
              </a:extLst>
            </p:cNvPr>
            <p:cNvSpPr txBox="1">
              <a:spLocks noChangeArrowheads="1"/>
            </p:cNvSpPr>
            <p:nvPr/>
          </p:nvSpPr>
          <p:spPr bwMode="auto">
            <a:xfrm>
              <a:off x="1489" y="784"/>
              <a:ext cx="97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spcBef>
                  <a:spcPct val="50000"/>
                </a:spcBef>
                <a:buClr>
                  <a:srgbClr val="FC0128"/>
                </a:buClr>
                <a:buSzPct val="75000"/>
                <a:buFont typeface="Wingdings" panose="05000000000000000000" pitchFamily="2" charset="2"/>
                <a:buNone/>
              </a:pPr>
              <a:r>
                <a:rPr lang="en-ZA" altLang="en-US" sz="1000" b="1">
                  <a:solidFill>
                    <a:srgbClr val="000000"/>
                  </a:solidFill>
                  <a:latin typeface="Times New Roman" panose="02020603050405020304" pitchFamily="18" charset="0"/>
                </a:rPr>
                <a:t>International IP Bandwidth G/bs</a:t>
              </a:r>
            </a:p>
          </p:txBody>
        </p:sp>
      </p:grpSp>
      <p:grpSp>
        <p:nvGrpSpPr>
          <p:cNvPr id="340237" name="Group 269">
            <a:extLst>
              <a:ext uri="{FF2B5EF4-FFF2-40B4-BE49-F238E27FC236}">
                <a16:creationId xmlns:a16="http://schemas.microsoft.com/office/drawing/2014/main" id="{94FC30CD-41F8-4114-BD60-58A129169991}"/>
              </a:ext>
            </a:extLst>
          </p:cNvPr>
          <p:cNvGrpSpPr>
            <a:grpSpLocks/>
          </p:cNvGrpSpPr>
          <p:nvPr/>
        </p:nvGrpSpPr>
        <p:grpSpPr bwMode="auto">
          <a:xfrm>
            <a:off x="4052888" y="1344613"/>
            <a:ext cx="3508375" cy="1747837"/>
            <a:chOff x="2765" y="847"/>
            <a:chExt cx="2393" cy="1101"/>
          </a:xfrm>
        </p:grpSpPr>
        <p:sp>
          <p:nvSpPr>
            <p:cNvPr id="340238" name="AutoShape 270">
              <a:extLst>
                <a:ext uri="{FF2B5EF4-FFF2-40B4-BE49-F238E27FC236}">
                  <a16:creationId xmlns:a16="http://schemas.microsoft.com/office/drawing/2014/main" id="{1D1620DB-CB78-485A-AE59-4C51B71FC3B5}"/>
                </a:ext>
              </a:extLst>
            </p:cNvPr>
            <p:cNvSpPr>
              <a:spLocks noChangeArrowheads="1"/>
            </p:cNvSpPr>
            <p:nvPr/>
          </p:nvSpPr>
          <p:spPr bwMode="auto">
            <a:xfrm>
              <a:off x="2765" y="847"/>
              <a:ext cx="2393" cy="1101"/>
            </a:xfrm>
            <a:prstGeom prst="wedgeEllipseCallout">
              <a:avLst>
                <a:gd name="adj1" fmla="val -26306"/>
                <a:gd name="adj2" fmla="val 102042"/>
              </a:avLst>
            </a:prstGeom>
            <a:solidFill>
              <a:srgbClr val="FF3300">
                <a:alpha val="34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Tahoma" panose="020B0604030504040204" pitchFamily="34" charset="0"/>
              </a:endParaRPr>
            </a:p>
          </p:txBody>
        </p:sp>
        <p:sp>
          <p:nvSpPr>
            <p:cNvPr id="340239" name="Text Box 271">
              <a:extLst>
                <a:ext uri="{FF2B5EF4-FFF2-40B4-BE49-F238E27FC236}">
                  <a16:creationId xmlns:a16="http://schemas.microsoft.com/office/drawing/2014/main" id="{6C01C3B8-02D2-447F-A996-6EB16C2992AE}"/>
                </a:ext>
              </a:extLst>
            </p:cNvPr>
            <p:cNvSpPr txBox="1">
              <a:spLocks noChangeArrowheads="1"/>
            </p:cNvSpPr>
            <p:nvPr/>
          </p:nvSpPr>
          <p:spPr bwMode="auto">
            <a:xfrm>
              <a:off x="2907" y="935"/>
              <a:ext cx="207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a:solidFill>
                    <a:schemeClr val="tx1"/>
                  </a:solidFill>
                  <a:latin typeface="Arial" panose="020B0604020202020204" pitchFamily="34" charset="0"/>
                </a:defRPr>
              </a:lvl1pPr>
              <a:lvl2pPr marL="723900" algn="l">
                <a:defRPr>
                  <a:solidFill>
                    <a:schemeClr val="tx1"/>
                  </a:solidFill>
                  <a:latin typeface="Arial" panose="020B0604020202020204" pitchFamily="34" charset="0"/>
                </a:defRPr>
              </a:lvl2pPr>
              <a:lvl3pPr marL="1520825" algn="l">
                <a:defRPr>
                  <a:solidFill>
                    <a:schemeClr val="tx1"/>
                  </a:solidFill>
                  <a:latin typeface="Arial" panose="020B0604020202020204" pitchFamily="34" charset="0"/>
                </a:defRPr>
              </a:lvl3pPr>
              <a:lvl4pPr marL="1700213" algn="l">
                <a:defRPr>
                  <a:solidFill>
                    <a:schemeClr val="tx1"/>
                  </a:solidFill>
                  <a:latin typeface="Arial" panose="020B0604020202020204" pitchFamily="34" charset="0"/>
                </a:defRPr>
              </a:lvl4pPr>
              <a:lvl5pPr marL="1879600" algn="l">
                <a:defRPr>
                  <a:solidFill>
                    <a:schemeClr val="tx1"/>
                  </a:solidFill>
                  <a:latin typeface="Arial" panose="020B0604020202020204" pitchFamily="34" charset="0"/>
                </a:defRPr>
              </a:lvl5pPr>
              <a:lvl6pPr marL="2336800" fontAlgn="base">
                <a:spcBef>
                  <a:spcPct val="0"/>
                </a:spcBef>
                <a:spcAft>
                  <a:spcPct val="0"/>
                </a:spcAft>
                <a:defRPr>
                  <a:solidFill>
                    <a:schemeClr val="tx1"/>
                  </a:solidFill>
                  <a:latin typeface="Arial" panose="020B0604020202020204" pitchFamily="34" charset="0"/>
                </a:defRPr>
              </a:lvl6pPr>
              <a:lvl7pPr marL="2794000" fontAlgn="base">
                <a:spcBef>
                  <a:spcPct val="0"/>
                </a:spcBef>
                <a:spcAft>
                  <a:spcPct val="0"/>
                </a:spcAft>
                <a:defRPr>
                  <a:solidFill>
                    <a:schemeClr val="tx1"/>
                  </a:solidFill>
                  <a:latin typeface="Arial" panose="020B0604020202020204" pitchFamily="34" charset="0"/>
                </a:defRPr>
              </a:lvl7pPr>
              <a:lvl8pPr marL="3251200" fontAlgn="base">
                <a:spcBef>
                  <a:spcPct val="0"/>
                </a:spcBef>
                <a:spcAft>
                  <a:spcPct val="0"/>
                </a:spcAft>
                <a:defRPr>
                  <a:solidFill>
                    <a:schemeClr val="tx1"/>
                  </a:solidFill>
                  <a:latin typeface="Arial" panose="020B0604020202020204" pitchFamily="34" charset="0"/>
                </a:defRPr>
              </a:lvl8pPr>
              <a:lvl9pPr marL="3708400" fontAlgn="base">
                <a:spcBef>
                  <a:spcPct val="0"/>
                </a:spcBef>
                <a:spcAft>
                  <a:spcPct val="0"/>
                </a:spcAft>
                <a:defRPr>
                  <a:solidFill>
                    <a:schemeClr val="tx1"/>
                  </a:solidFill>
                  <a:latin typeface="Arial" panose="020B0604020202020204" pitchFamily="34" charset="0"/>
                </a:defRPr>
              </a:lvl9pPr>
            </a:lstStyle>
            <a:p>
              <a:pPr algn="ctr">
                <a:lnSpc>
                  <a:spcPct val="120000"/>
                </a:lnSpc>
                <a:spcBef>
                  <a:spcPct val="60000"/>
                </a:spcBef>
              </a:pPr>
              <a:r>
                <a:rPr lang="en-ZA" altLang="en-US" sz="1600" b="1">
                  <a:solidFill>
                    <a:srgbClr val="0000CC"/>
                  </a:solidFill>
                  <a:effectLst>
                    <a:outerShdw blurRad="38100" dist="38100" dir="2700000" algn="tl">
                      <a:srgbClr val="000000"/>
                    </a:outerShdw>
                  </a:effectLst>
                  <a:latin typeface="Tahoma" panose="020B0604030504040204" pitchFamily="34" charset="0"/>
                </a:rPr>
                <a:t>The Economy “Took Off”</a:t>
              </a:r>
            </a:p>
            <a:p>
              <a:pPr>
                <a:lnSpc>
                  <a:spcPct val="120000"/>
                </a:lnSpc>
                <a:spcBef>
                  <a:spcPct val="60000"/>
                </a:spcBef>
              </a:pPr>
              <a:r>
                <a:rPr lang="en-ZA" altLang="en-US" sz="1200" b="1">
                  <a:effectLst>
                    <a:outerShdw blurRad="38100" dist="38100" dir="2700000" algn="tl">
                      <a:srgbClr val="FFFFFF"/>
                    </a:outerShdw>
                  </a:effectLst>
                  <a:latin typeface="Tahoma" panose="020B0604030504040204" pitchFamily="34" charset="0"/>
                </a:rPr>
                <a:t>From mid-1980s</a:t>
              </a:r>
            </a:p>
            <a:p>
              <a:pPr>
                <a:lnSpc>
                  <a:spcPct val="120000"/>
                </a:lnSpc>
                <a:spcBef>
                  <a:spcPct val="60000"/>
                </a:spcBef>
              </a:pPr>
              <a:r>
                <a:rPr lang="en-ZA" altLang="en-US" sz="1200" b="1">
                  <a:effectLst>
                    <a:outerShdw blurRad="38100" dist="38100" dir="2700000" algn="tl">
                      <a:srgbClr val="FFFFFF"/>
                    </a:outerShdw>
                  </a:effectLst>
                  <a:latin typeface="Tahoma" panose="020B0604030504040204" pitchFamily="34" charset="0"/>
                </a:rPr>
                <a:t>US$178 in 1970  </a:t>
              </a:r>
            </a:p>
            <a:p>
              <a:pPr lvl="1">
                <a:lnSpc>
                  <a:spcPct val="120000"/>
                </a:lnSpc>
                <a:spcBef>
                  <a:spcPct val="60000"/>
                </a:spcBef>
              </a:pPr>
              <a:r>
                <a:rPr lang="en-ZA" altLang="en-US" sz="1200" b="1">
                  <a:effectLst>
                    <a:outerShdw blurRad="38100" dist="38100" dir="2700000" algn="tl">
                      <a:srgbClr val="FFFFFF"/>
                    </a:outerShdw>
                  </a:effectLst>
                  <a:latin typeface="Tahoma" panose="020B0604030504040204" pitchFamily="34" charset="0"/>
                </a:rPr>
                <a:t> US$10,014 in 2003</a:t>
              </a:r>
            </a:p>
          </p:txBody>
        </p:sp>
      </p:grpSp>
      <p:grpSp>
        <p:nvGrpSpPr>
          <p:cNvPr id="340240" name="Group 272">
            <a:extLst>
              <a:ext uri="{FF2B5EF4-FFF2-40B4-BE49-F238E27FC236}">
                <a16:creationId xmlns:a16="http://schemas.microsoft.com/office/drawing/2014/main" id="{3BD5927F-CDD7-4B67-9EDF-E20C64624D84}"/>
              </a:ext>
            </a:extLst>
          </p:cNvPr>
          <p:cNvGrpSpPr>
            <a:grpSpLocks/>
          </p:cNvGrpSpPr>
          <p:nvPr/>
        </p:nvGrpSpPr>
        <p:grpSpPr bwMode="auto">
          <a:xfrm>
            <a:off x="6024563" y="1722438"/>
            <a:ext cx="3048000" cy="1547812"/>
            <a:chOff x="4110" y="1085"/>
            <a:chExt cx="2079" cy="975"/>
          </a:xfrm>
        </p:grpSpPr>
        <p:sp>
          <p:nvSpPr>
            <p:cNvPr id="340241" name="AutoShape 273">
              <a:extLst>
                <a:ext uri="{FF2B5EF4-FFF2-40B4-BE49-F238E27FC236}">
                  <a16:creationId xmlns:a16="http://schemas.microsoft.com/office/drawing/2014/main" id="{66A5259F-73AD-4284-9479-AB9414185AE3}"/>
                </a:ext>
              </a:extLst>
            </p:cNvPr>
            <p:cNvSpPr>
              <a:spLocks noChangeArrowheads="1"/>
            </p:cNvSpPr>
            <p:nvPr/>
          </p:nvSpPr>
          <p:spPr bwMode="auto">
            <a:xfrm>
              <a:off x="4110" y="1085"/>
              <a:ext cx="2079" cy="975"/>
            </a:xfrm>
            <a:prstGeom prst="wedgeEllipseCallout">
              <a:avLst>
                <a:gd name="adj1" fmla="val 505"/>
                <a:gd name="adj2" fmla="val 82694"/>
              </a:avLst>
            </a:prstGeom>
            <a:solidFill>
              <a:srgbClr val="00FF00">
                <a:alpha val="34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latin typeface="Tahoma" panose="020B0604030504040204" pitchFamily="34" charset="0"/>
              </a:endParaRPr>
            </a:p>
          </p:txBody>
        </p:sp>
        <p:sp>
          <p:nvSpPr>
            <p:cNvPr id="340242" name="Text Box 274">
              <a:extLst>
                <a:ext uri="{FF2B5EF4-FFF2-40B4-BE49-F238E27FC236}">
                  <a16:creationId xmlns:a16="http://schemas.microsoft.com/office/drawing/2014/main" id="{AA4801CA-ADE4-408F-95CE-4AA05AFB3CCB}"/>
                </a:ext>
              </a:extLst>
            </p:cNvPr>
            <p:cNvSpPr txBox="1">
              <a:spLocks noChangeArrowheads="1"/>
            </p:cNvSpPr>
            <p:nvPr/>
          </p:nvSpPr>
          <p:spPr bwMode="auto">
            <a:xfrm>
              <a:off x="4136" y="1217"/>
              <a:ext cx="1900" cy="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60000"/>
                </a:spcBef>
              </a:pPr>
              <a:r>
                <a:rPr lang="en-GB" altLang="en-US" sz="1400" b="1">
                  <a:solidFill>
                    <a:srgbClr val="CC0000"/>
                  </a:solidFill>
                  <a:effectLst>
                    <a:outerShdw blurRad="38100" dist="38100" dir="2700000" algn="tl">
                      <a:srgbClr val="000000"/>
                    </a:outerShdw>
                  </a:effectLst>
                  <a:latin typeface="Tahoma" panose="020B0604030504040204" pitchFamily="34" charset="0"/>
                </a:rPr>
                <a:t>Driven by ICT Growth</a:t>
              </a:r>
            </a:p>
            <a:p>
              <a:pPr algn="r">
                <a:lnSpc>
                  <a:spcPct val="120000"/>
                </a:lnSpc>
                <a:spcBef>
                  <a:spcPct val="60000"/>
                </a:spcBef>
              </a:pPr>
              <a:r>
                <a:rPr lang="en-GB" altLang="en-US" sz="1200" b="1">
                  <a:solidFill>
                    <a:srgbClr val="CC0000"/>
                  </a:solidFill>
                  <a:effectLst>
                    <a:outerShdw blurRad="38100" dist="38100" dir="2700000" algn="tl">
                      <a:srgbClr val="000000"/>
                    </a:outerShdw>
                  </a:effectLst>
                  <a:latin typeface="Tahoma" panose="020B0604030504040204" pitchFamily="34" charset="0"/>
                </a:rPr>
                <a:t>One Family One Phone Policy</a:t>
              </a:r>
            </a:p>
            <a:p>
              <a:pPr algn="r">
                <a:lnSpc>
                  <a:spcPct val="120000"/>
                </a:lnSpc>
                <a:spcBef>
                  <a:spcPct val="60000"/>
                </a:spcBef>
              </a:pPr>
              <a:r>
                <a:rPr lang="en-GB" altLang="en-US" sz="1200" b="1">
                  <a:solidFill>
                    <a:srgbClr val="CC0000"/>
                  </a:solidFill>
                  <a:effectLst>
                    <a:outerShdw blurRad="38100" dist="38100" dir="2700000" algn="tl">
                      <a:srgbClr val="000000"/>
                    </a:outerShdw>
                  </a:effectLst>
                  <a:latin typeface="Tahoma" panose="020B0604030504040204" pitchFamily="34" charset="0"/>
                </a:rPr>
                <a:t>    More Productive</a:t>
              </a:r>
            </a:p>
            <a:p>
              <a:pPr>
                <a:lnSpc>
                  <a:spcPct val="120000"/>
                </a:lnSpc>
                <a:spcBef>
                  <a:spcPct val="60000"/>
                </a:spcBef>
              </a:pPr>
              <a:r>
                <a:rPr lang="en-GB" altLang="en-US" sz="1200" b="1">
                  <a:solidFill>
                    <a:srgbClr val="CC0000"/>
                  </a:solidFill>
                  <a:effectLst>
                    <a:outerShdw blurRad="38100" dist="38100" dir="2700000" algn="tl">
                      <a:srgbClr val="000000"/>
                    </a:outerShdw>
                  </a:effectLst>
                  <a:latin typeface="Tahoma" panose="020B0604030504040204" pitchFamily="34" charset="0"/>
                </a:rPr>
                <a:t> People</a:t>
              </a:r>
            </a:p>
          </p:txBody>
        </p:sp>
      </p:grpSp>
      <p:grpSp>
        <p:nvGrpSpPr>
          <p:cNvPr id="340243" name="Group 275">
            <a:extLst>
              <a:ext uri="{FF2B5EF4-FFF2-40B4-BE49-F238E27FC236}">
                <a16:creationId xmlns:a16="http://schemas.microsoft.com/office/drawing/2014/main" id="{1E10CEE5-AFD5-4C65-BD4C-F1691E343FE2}"/>
              </a:ext>
            </a:extLst>
          </p:cNvPr>
          <p:cNvGrpSpPr>
            <a:grpSpLocks/>
          </p:cNvGrpSpPr>
          <p:nvPr/>
        </p:nvGrpSpPr>
        <p:grpSpPr bwMode="auto">
          <a:xfrm>
            <a:off x="3619500" y="3962400"/>
            <a:ext cx="5524500" cy="1689100"/>
            <a:chOff x="2469" y="2496"/>
            <a:chExt cx="3769" cy="1064"/>
          </a:xfrm>
        </p:grpSpPr>
        <p:sp>
          <p:nvSpPr>
            <p:cNvPr id="340244" name="Text Box 276">
              <a:extLst>
                <a:ext uri="{FF2B5EF4-FFF2-40B4-BE49-F238E27FC236}">
                  <a16:creationId xmlns:a16="http://schemas.microsoft.com/office/drawing/2014/main" id="{34BE6F93-916E-4F68-8701-75E9C8EC68FE}"/>
                </a:ext>
              </a:extLst>
            </p:cNvPr>
            <p:cNvSpPr txBox="1">
              <a:spLocks noChangeArrowheads="1"/>
            </p:cNvSpPr>
            <p:nvPr/>
          </p:nvSpPr>
          <p:spPr bwMode="auto">
            <a:xfrm>
              <a:off x="2469" y="3282"/>
              <a:ext cx="3769" cy="278"/>
            </a:xfrm>
            <a:prstGeom prst="rect">
              <a:avLst/>
            </a:prstGeom>
            <a:solidFill>
              <a:srgbClr val="66FFFF"/>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5000"/>
                </a:lnSpc>
              </a:pPr>
              <a:r>
                <a:rPr lang="en-GB" altLang="en-US" sz="1200" b="1">
                  <a:solidFill>
                    <a:srgbClr val="0000CC"/>
                  </a:solidFill>
                  <a:latin typeface="Tahoma" panose="020B0604030504040204" pitchFamily="34" charset="0"/>
                </a:rPr>
                <a:t>Change Triggers: Maitland Commission: The Missing Link – 1984</a:t>
              </a:r>
            </a:p>
            <a:p>
              <a:pPr algn="l">
                <a:lnSpc>
                  <a:spcPct val="95000"/>
                </a:lnSpc>
              </a:pPr>
              <a:r>
                <a:rPr lang="en-GB" altLang="en-US" sz="1200" b="1">
                  <a:solidFill>
                    <a:srgbClr val="0000CC"/>
                  </a:solidFill>
                  <a:latin typeface="Tahoma" panose="020B0604030504040204" pitchFamily="34" charset="0"/>
                </a:rPr>
                <a:t>Break-up of AT&amp;T and Competition in Basic Services - 1984</a:t>
              </a:r>
            </a:p>
          </p:txBody>
        </p:sp>
        <p:sp>
          <p:nvSpPr>
            <p:cNvPr id="340245" name="Line 277">
              <a:extLst>
                <a:ext uri="{FF2B5EF4-FFF2-40B4-BE49-F238E27FC236}">
                  <a16:creationId xmlns:a16="http://schemas.microsoft.com/office/drawing/2014/main" id="{BB8ED8B6-4AE2-4039-B87B-132479FDE252}"/>
                </a:ext>
              </a:extLst>
            </p:cNvPr>
            <p:cNvSpPr>
              <a:spLocks noChangeShapeType="1"/>
            </p:cNvSpPr>
            <p:nvPr/>
          </p:nvSpPr>
          <p:spPr bwMode="auto">
            <a:xfrm flipH="1">
              <a:off x="2862" y="2523"/>
              <a:ext cx="503" cy="759"/>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0246" name="Line 278">
              <a:extLst>
                <a:ext uri="{FF2B5EF4-FFF2-40B4-BE49-F238E27FC236}">
                  <a16:creationId xmlns:a16="http://schemas.microsoft.com/office/drawing/2014/main" id="{596E8326-AD9A-4422-A81D-4A6039D955C9}"/>
                </a:ext>
              </a:extLst>
            </p:cNvPr>
            <p:cNvSpPr>
              <a:spLocks noChangeShapeType="1"/>
            </p:cNvSpPr>
            <p:nvPr/>
          </p:nvSpPr>
          <p:spPr bwMode="auto">
            <a:xfrm flipH="1" flipV="1">
              <a:off x="5230" y="2496"/>
              <a:ext cx="676" cy="79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40247" name="Text Box 279">
            <a:extLst>
              <a:ext uri="{FF2B5EF4-FFF2-40B4-BE49-F238E27FC236}">
                <a16:creationId xmlns:a16="http://schemas.microsoft.com/office/drawing/2014/main" id="{DA6EEAE1-3818-4596-95EE-12A09473B3C6}"/>
              </a:ext>
            </a:extLst>
          </p:cNvPr>
          <p:cNvSpPr txBox="1">
            <a:spLocks noChangeArrowheads="1"/>
          </p:cNvSpPr>
          <p:nvPr/>
        </p:nvSpPr>
        <p:spPr bwMode="auto">
          <a:xfrm>
            <a:off x="4756150" y="188913"/>
            <a:ext cx="4387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FFFF00"/>
                </a:solidFill>
                <a:effectLst>
                  <a:outerShdw blurRad="38100" dist="38100" dir="2700000" algn="tl">
                    <a:srgbClr val="000000"/>
                  </a:outerShdw>
                </a:effectLst>
              </a:rPr>
              <a:t>The Tale of Three Similar Countries: Same Population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40139"/>
                                        </p:tgtEl>
                                        <p:attrNameLst>
                                          <p:attrName>style.visibility</p:attrName>
                                        </p:attrNameLst>
                                      </p:cBhvr>
                                      <p:to>
                                        <p:strVal val="visible"/>
                                      </p:to>
                                    </p:set>
                                    <p:animEffect transition="in" filter="fade">
                                      <p:cBhvr>
                                        <p:cTn id="7" dur="500"/>
                                        <p:tgtEl>
                                          <p:spTgt spid="34013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40019"/>
                                        </p:tgtEl>
                                        <p:attrNameLst>
                                          <p:attrName>style.visibility</p:attrName>
                                        </p:attrNameLst>
                                      </p:cBhvr>
                                      <p:to>
                                        <p:strVal val="visible"/>
                                      </p:to>
                                    </p:set>
                                    <p:animEffect transition="in" filter="fade">
                                      <p:cBhvr>
                                        <p:cTn id="11" dur="500"/>
                                        <p:tgtEl>
                                          <p:spTgt spid="340019"/>
                                        </p:tgtEl>
                                      </p:cBhvr>
                                    </p:animEffect>
                                  </p:childTnLst>
                                </p:cTn>
                              </p:par>
                            </p:childTnLst>
                          </p:cTn>
                        </p:par>
                        <p:par>
                          <p:cTn id="12" fill="hold" nodeType="afterGroup">
                            <p:stCondLst>
                              <p:cond delay="1000"/>
                            </p:stCondLst>
                            <p:childTnLst>
                              <p:par>
                                <p:cTn id="13" presetID="2" presetClass="entr" presetSubtype="1" fill="hold" nodeType="afterEffect">
                                  <p:stCondLst>
                                    <p:cond delay="0"/>
                                  </p:stCondLst>
                                  <p:childTnLst>
                                    <p:set>
                                      <p:cBhvr>
                                        <p:cTn id="14" dur="1" fill="hold">
                                          <p:stCondLst>
                                            <p:cond delay="0"/>
                                          </p:stCondLst>
                                        </p:cTn>
                                        <p:tgtEl>
                                          <p:spTgt spid="340237"/>
                                        </p:tgtEl>
                                        <p:attrNameLst>
                                          <p:attrName>style.visibility</p:attrName>
                                        </p:attrNameLst>
                                      </p:cBhvr>
                                      <p:to>
                                        <p:strVal val="visible"/>
                                      </p:to>
                                    </p:set>
                                    <p:anim calcmode="lin" valueType="num">
                                      <p:cBhvr additive="base">
                                        <p:cTn id="15" dur="500" fill="hold"/>
                                        <p:tgtEl>
                                          <p:spTgt spid="340237"/>
                                        </p:tgtEl>
                                        <p:attrNameLst>
                                          <p:attrName>ppt_x</p:attrName>
                                        </p:attrNameLst>
                                      </p:cBhvr>
                                      <p:tavLst>
                                        <p:tav tm="0">
                                          <p:val>
                                            <p:strVal val="#ppt_x"/>
                                          </p:val>
                                        </p:tav>
                                        <p:tav tm="100000">
                                          <p:val>
                                            <p:strVal val="#ppt_x"/>
                                          </p:val>
                                        </p:tav>
                                      </p:tavLst>
                                    </p:anim>
                                    <p:anim calcmode="lin" valueType="num">
                                      <p:cBhvr additive="base">
                                        <p:cTn id="16" dur="500" fill="hold"/>
                                        <p:tgtEl>
                                          <p:spTgt spid="340237"/>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2" presetClass="entr" presetSubtype="1" fill="hold" nodeType="afterEffect">
                                  <p:stCondLst>
                                    <p:cond delay="0"/>
                                  </p:stCondLst>
                                  <p:childTnLst>
                                    <p:set>
                                      <p:cBhvr>
                                        <p:cTn id="19" dur="1" fill="hold">
                                          <p:stCondLst>
                                            <p:cond delay="0"/>
                                          </p:stCondLst>
                                        </p:cTn>
                                        <p:tgtEl>
                                          <p:spTgt spid="340240"/>
                                        </p:tgtEl>
                                        <p:attrNameLst>
                                          <p:attrName>style.visibility</p:attrName>
                                        </p:attrNameLst>
                                      </p:cBhvr>
                                      <p:to>
                                        <p:strVal val="visible"/>
                                      </p:to>
                                    </p:set>
                                    <p:anim calcmode="lin" valueType="num">
                                      <p:cBhvr additive="base">
                                        <p:cTn id="20" dur="500" fill="hold"/>
                                        <p:tgtEl>
                                          <p:spTgt spid="340240"/>
                                        </p:tgtEl>
                                        <p:attrNameLst>
                                          <p:attrName>ppt_x</p:attrName>
                                        </p:attrNameLst>
                                      </p:cBhvr>
                                      <p:tavLst>
                                        <p:tav tm="0">
                                          <p:val>
                                            <p:strVal val="#ppt_x"/>
                                          </p:val>
                                        </p:tav>
                                        <p:tav tm="100000">
                                          <p:val>
                                            <p:strVal val="#ppt_x"/>
                                          </p:val>
                                        </p:tav>
                                      </p:tavLst>
                                    </p:anim>
                                    <p:anim calcmode="lin" valueType="num">
                                      <p:cBhvr additive="base">
                                        <p:cTn id="21" dur="500" fill="hold"/>
                                        <p:tgtEl>
                                          <p:spTgt spid="340240"/>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 presetClass="entr" presetSubtype="4" fill="hold" nodeType="afterEffect">
                                  <p:stCondLst>
                                    <p:cond delay="0"/>
                                  </p:stCondLst>
                                  <p:childTnLst>
                                    <p:set>
                                      <p:cBhvr>
                                        <p:cTn id="24" dur="1" fill="hold">
                                          <p:stCondLst>
                                            <p:cond delay="0"/>
                                          </p:stCondLst>
                                        </p:cTn>
                                        <p:tgtEl>
                                          <p:spTgt spid="340243"/>
                                        </p:tgtEl>
                                        <p:attrNameLst>
                                          <p:attrName>style.visibility</p:attrName>
                                        </p:attrNameLst>
                                      </p:cBhvr>
                                      <p:to>
                                        <p:strVal val="visible"/>
                                      </p:to>
                                    </p:set>
                                    <p:anim calcmode="lin" valueType="num">
                                      <p:cBhvr additive="base">
                                        <p:cTn id="25" dur="500" fill="hold"/>
                                        <p:tgtEl>
                                          <p:spTgt spid="340243"/>
                                        </p:tgtEl>
                                        <p:attrNameLst>
                                          <p:attrName>ppt_x</p:attrName>
                                        </p:attrNameLst>
                                      </p:cBhvr>
                                      <p:tavLst>
                                        <p:tav tm="0">
                                          <p:val>
                                            <p:strVal val="#ppt_x"/>
                                          </p:val>
                                        </p:tav>
                                        <p:tav tm="100000">
                                          <p:val>
                                            <p:strVal val="#ppt_x"/>
                                          </p:val>
                                        </p:tav>
                                      </p:tavLst>
                                    </p:anim>
                                    <p:anim calcmode="lin" valueType="num">
                                      <p:cBhvr additive="base">
                                        <p:cTn id="26" dur="500" fill="hold"/>
                                        <p:tgtEl>
                                          <p:spTgt spid="34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0999" name="Rectangle 7">
            <a:extLst>
              <a:ext uri="{FF2B5EF4-FFF2-40B4-BE49-F238E27FC236}">
                <a16:creationId xmlns:a16="http://schemas.microsoft.com/office/drawing/2014/main" id="{6F2E76FE-9F0C-485E-8509-EA66C43C5D08}"/>
              </a:ext>
            </a:extLst>
          </p:cNvPr>
          <p:cNvSpPr>
            <a:spLocks noGrp="1" noChangeArrowheads="1"/>
          </p:cNvSpPr>
          <p:nvPr>
            <p:ph type="subTitle" idx="1"/>
          </p:nvPr>
        </p:nvSpPr>
        <p:spPr>
          <a:xfrm>
            <a:off x="0" y="5184775"/>
            <a:ext cx="9129713" cy="1584325"/>
          </a:xfrm>
          <a:solidFill>
            <a:srgbClr val="FF0000"/>
          </a:solidFill>
          <a:ln w="57150">
            <a:solidFill>
              <a:schemeClr val="tx1"/>
            </a:solidFill>
            <a:miter lim="800000"/>
            <a:headEnd/>
            <a:tailEnd/>
          </a:ln>
          <a:effectLst>
            <a:outerShdw dist="35921" dir="2700000" algn="ctr" rotWithShape="0">
              <a:srgbClr val="000000"/>
            </a:outerShdw>
          </a:effectLst>
        </p:spPr>
        <p:txBody>
          <a:bodyPr/>
          <a:lstStyle/>
          <a:p>
            <a:pPr algn="l">
              <a:lnSpc>
                <a:spcPct val="80000"/>
              </a:lnSpc>
            </a:pPr>
            <a:r>
              <a:rPr lang="en-US" altLang="en-US" b="1">
                <a:solidFill>
                  <a:srgbClr val="FFFF00"/>
                </a:solidFill>
                <a:effectLst>
                  <a:outerShdw blurRad="38100" dist="38100" dir="2700000" algn="tl">
                    <a:srgbClr val="000000"/>
                  </a:outerShdw>
                </a:effectLst>
              </a:rPr>
              <a:t>“In just a few centuries, the people of Easter Island wiped out their forest, drove their plants and animals to extinction, and saw their complex society spiral into chaos and cannibalism. Are we about to follow their lead?” (</a:t>
            </a:r>
            <a:r>
              <a:rPr lang="en-ZA" altLang="en-US" b="1">
                <a:solidFill>
                  <a:srgbClr val="FFFF00"/>
                </a:solidFill>
                <a:effectLst>
                  <a:outerShdw blurRad="38100" dist="38100" dir="2700000" algn="tl">
                    <a:srgbClr val="000000"/>
                  </a:outerShdw>
                </a:effectLst>
              </a:rPr>
              <a:t>Jared Diamond, in </a:t>
            </a:r>
            <a:r>
              <a:rPr lang="en-ZA" altLang="en-US" b="1" i="1">
                <a:solidFill>
                  <a:srgbClr val="FFFF00"/>
                </a:solidFill>
                <a:effectLst>
                  <a:outerShdw blurRad="38100" dist="38100" dir="2700000" algn="tl">
                    <a:srgbClr val="000000"/>
                  </a:outerShdw>
                </a:effectLst>
              </a:rPr>
              <a:t>Discover Magazine</a:t>
            </a:r>
            <a:r>
              <a:rPr lang="en-ZA" altLang="en-US" b="1">
                <a:solidFill>
                  <a:srgbClr val="FFFF00"/>
                </a:solidFill>
                <a:effectLst>
                  <a:outerShdw blurRad="38100" dist="38100" dir="2700000" algn="tl">
                    <a:srgbClr val="000000"/>
                  </a:outerShdw>
                </a:effectLst>
              </a:rPr>
              <a:t>  August 1995)</a:t>
            </a:r>
            <a:r>
              <a:rPr lang="en-US" altLang="en-US" b="1">
                <a:solidFill>
                  <a:srgbClr val="FFFF00"/>
                </a:solidFill>
                <a:effectLst>
                  <a:outerShdw blurRad="38100" dist="38100" dir="2700000" algn="tl">
                    <a:srgbClr val="000000"/>
                  </a:outerShdw>
                </a:effectLst>
              </a:rPr>
              <a:t> </a:t>
            </a:r>
          </a:p>
        </p:txBody>
      </p:sp>
      <p:sp>
        <p:nvSpPr>
          <p:cNvPr id="341000" name="Text Box 8">
            <a:extLst>
              <a:ext uri="{FF2B5EF4-FFF2-40B4-BE49-F238E27FC236}">
                <a16:creationId xmlns:a16="http://schemas.microsoft.com/office/drawing/2014/main" id="{FB98943A-8B66-4146-AA65-DDABEAFDED87}"/>
              </a:ext>
            </a:extLst>
          </p:cNvPr>
          <p:cNvSpPr txBox="1">
            <a:spLocks noChangeArrowheads="1"/>
          </p:cNvSpPr>
          <p:nvPr/>
        </p:nvSpPr>
        <p:spPr bwMode="auto">
          <a:xfrm>
            <a:off x="0" y="4113213"/>
            <a:ext cx="9144000" cy="873125"/>
          </a:xfrm>
          <a:prstGeom prst="rect">
            <a:avLst/>
          </a:prstGeom>
          <a:solidFill>
            <a:srgbClr val="FF0000">
              <a:alpha val="47000"/>
            </a:srgbClr>
          </a:solidFill>
          <a:ln w="38100">
            <a:solidFill>
              <a:schemeClr val="tx1"/>
            </a:solidFill>
            <a:miter lim="800000"/>
            <a:headEnd/>
            <a:tailEnd/>
          </a:ln>
          <a:effectLst>
            <a:outerShdw dist="35921" dir="2700000" algn="ctr" rotWithShape="0">
              <a:srgbClr val="000000">
                <a:alpha val="50000"/>
              </a:srgbClr>
            </a:outerShdw>
          </a:effectLst>
        </p:spPr>
        <p:txBody>
          <a:bodyPr>
            <a:spAutoFit/>
          </a:bodyPr>
          <a:lstStyle/>
          <a:p>
            <a:pPr algn="l">
              <a:lnSpc>
                <a:spcPct val="90000"/>
              </a:lnSpc>
              <a:spcBef>
                <a:spcPct val="20000"/>
              </a:spcBef>
            </a:pPr>
            <a:r>
              <a:rPr lang="en-US" altLang="en-US" sz="1800" b="1">
                <a:solidFill>
                  <a:schemeClr val="bg1"/>
                </a:solidFill>
                <a:effectLst>
                  <a:outerShdw blurRad="38100" dist="38100" dir="2700000" algn="tl">
                    <a:srgbClr val="000000"/>
                  </a:outerShdw>
                </a:effectLst>
                <a:latin typeface="Tahoma" panose="020B0604030504040204" pitchFamily="34" charset="0"/>
              </a:rPr>
              <a:t>Just 600 years ago - They carved stone statues 65 feet tall, 270 tons – The only remnants of a brave society - gazing across the ocean - wondering what went wrong.....</a:t>
            </a:r>
            <a:r>
              <a:rPr lang="en-US" altLang="en-US" sz="1800" b="1">
                <a:solidFill>
                  <a:srgbClr val="FFFF00"/>
                </a:solidFill>
                <a:effectLst>
                  <a:outerShdw blurRad="38100" dist="38100" dir="2700000" algn="tl">
                    <a:srgbClr val="000000"/>
                  </a:outerShdw>
                </a:effectLst>
                <a:latin typeface="Tahoma" panose="020B0604030504040204" pitchFamily="34" charset="0"/>
              </a:rPr>
              <a:t> </a:t>
            </a:r>
            <a:r>
              <a:rPr lang="en-US" altLang="en-US" sz="1800" b="1">
                <a:solidFill>
                  <a:schemeClr val="tx2"/>
                </a:solidFill>
                <a:effectLst>
                  <a:outerShdw blurRad="38100" dist="38100" dir="2700000" algn="tl">
                    <a:srgbClr val="FFFFFF"/>
                  </a:outerShdw>
                </a:effectLst>
                <a:latin typeface="Tahoma" panose="020B0604030504040204" pitchFamily="34" charset="0"/>
              </a:rPr>
              <a:t>They lacked knowledge for sustainability</a:t>
            </a:r>
          </a:p>
        </p:txBody>
      </p:sp>
      <p:sp>
        <p:nvSpPr>
          <p:cNvPr id="341001" name="Text Box 9">
            <a:extLst>
              <a:ext uri="{FF2B5EF4-FFF2-40B4-BE49-F238E27FC236}">
                <a16:creationId xmlns:a16="http://schemas.microsoft.com/office/drawing/2014/main" id="{6B3E3156-61CA-4E15-BAAA-68ABC4F19D60}"/>
              </a:ext>
            </a:extLst>
          </p:cNvPr>
          <p:cNvSpPr txBox="1">
            <a:spLocks noChangeArrowheads="1"/>
          </p:cNvSpPr>
          <p:nvPr/>
        </p:nvSpPr>
        <p:spPr bwMode="auto">
          <a:xfrm>
            <a:off x="0" y="0"/>
            <a:ext cx="5157788" cy="10064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en-US" sz="6000" b="1">
                <a:solidFill>
                  <a:srgbClr val="FF0000"/>
                </a:solidFill>
                <a:latin typeface="Tahoma" panose="020B0604030504040204" pitchFamily="34" charset="0"/>
              </a:rPr>
              <a:t>Case Study 2</a:t>
            </a:r>
            <a:endParaRPr lang="en-US" altLang="en-US" sz="2400" b="1">
              <a:solidFill>
                <a:srgbClr val="FF0000"/>
              </a:solidFill>
              <a:latin typeface="Tahoma" panose="020B0604030504040204" pitchFamily="34" charset="0"/>
            </a:endParaRPr>
          </a:p>
        </p:txBody>
      </p:sp>
      <p:sp>
        <p:nvSpPr>
          <p:cNvPr id="341002" name="Rectangle 10">
            <a:extLst>
              <a:ext uri="{FF2B5EF4-FFF2-40B4-BE49-F238E27FC236}">
                <a16:creationId xmlns:a16="http://schemas.microsoft.com/office/drawing/2014/main" id="{AB6846E3-59E0-44C6-BA91-BFE3CE9FE6B1}"/>
              </a:ext>
            </a:extLst>
          </p:cNvPr>
          <p:cNvSpPr>
            <a:spLocks noChangeArrowheads="1"/>
          </p:cNvSpPr>
          <p:nvPr/>
        </p:nvSpPr>
        <p:spPr bwMode="auto">
          <a:xfrm>
            <a:off x="5381625" y="363538"/>
            <a:ext cx="3748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1">
                <a:solidFill>
                  <a:srgbClr val="000000"/>
                </a:solidFill>
                <a:latin typeface="Tahoma" panose="020B0604030504040204" pitchFamily="34" charset="0"/>
              </a:rPr>
              <a:t>– Valuable Lesson from History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0999"/>
                                        </p:tgtEl>
                                        <p:attrNameLst>
                                          <p:attrName>style.visibility</p:attrName>
                                        </p:attrNameLst>
                                      </p:cBhvr>
                                      <p:to>
                                        <p:strVal val="visible"/>
                                      </p:to>
                                    </p:set>
                                    <p:animEffect transition="in" filter="wedge">
                                      <p:cBhvr>
                                        <p:cTn id="7" dur="2000"/>
                                        <p:tgtEl>
                                          <p:spTgt spid="340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9" grpId="0" uiExpan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3047" name="Rectangle 7">
            <a:extLst>
              <a:ext uri="{FF2B5EF4-FFF2-40B4-BE49-F238E27FC236}">
                <a16:creationId xmlns:a16="http://schemas.microsoft.com/office/drawing/2014/main" id="{2EE28FBF-A1BF-4F27-916C-BB3A7155911A}"/>
              </a:ext>
            </a:extLst>
          </p:cNvPr>
          <p:cNvSpPr>
            <a:spLocks noGrp="1" noChangeArrowheads="1"/>
          </p:cNvSpPr>
          <p:nvPr>
            <p:ph type="ctrTitle"/>
          </p:nvPr>
        </p:nvSpPr>
        <p:spPr>
          <a:xfrm>
            <a:off x="0" y="71438"/>
            <a:ext cx="4068763" cy="657225"/>
          </a:xfrm>
          <a:noFill/>
          <a:ln/>
          <a:effectLst>
            <a:outerShdw dist="35921" dir="2700000" algn="ctr" rotWithShape="0">
              <a:srgbClr val="000000">
                <a:alpha val="50000"/>
              </a:srgbClr>
            </a:outerShdw>
          </a:effectLst>
        </p:spPr>
        <p:txBody>
          <a:bodyPr anchorCtr="1"/>
          <a:lstStyle/>
          <a:p>
            <a:pPr algn="l"/>
            <a:r>
              <a:rPr lang="en-US" altLang="en-US" sz="4400" b="1">
                <a:solidFill>
                  <a:srgbClr val="0000CC"/>
                </a:solidFill>
              </a:rPr>
              <a:t>Case Study 3:</a:t>
            </a:r>
            <a:endParaRPr lang="en-US" altLang="en-US" sz="4400" b="1"/>
          </a:p>
        </p:txBody>
      </p:sp>
      <p:sp>
        <p:nvSpPr>
          <p:cNvPr id="343048" name="Text Box 8">
            <a:extLst>
              <a:ext uri="{FF2B5EF4-FFF2-40B4-BE49-F238E27FC236}">
                <a16:creationId xmlns:a16="http://schemas.microsoft.com/office/drawing/2014/main" id="{870072A9-1229-4812-9B21-1109E490678E}"/>
              </a:ext>
            </a:extLst>
          </p:cNvPr>
          <p:cNvSpPr txBox="1">
            <a:spLocks noChangeArrowheads="1"/>
          </p:cNvSpPr>
          <p:nvPr/>
        </p:nvSpPr>
        <p:spPr bwMode="auto">
          <a:xfrm>
            <a:off x="0" y="4116388"/>
            <a:ext cx="4464050" cy="259397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174625" indent="-1746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FontTx/>
              <a:buChar char="•"/>
            </a:pPr>
            <a:r>
              <a:rPr lang="en-US" altLang="en-US" sz="1600" b="1">
                <a:solidFill>
                  <a:srgbClr val="00FFCC"/>
                </a:solidFill>
                <a:latin typeface="Tahoma" panose="020B0604030504040204" pitchFamily="34" charset="0"/>
              </a:rPr>
              <a:t>A Cold un-forgiving land</a:t>
            </a:r>
          </a:p>
          <a:p>
            <a:pPr>
              <a:lnSpc>
                <a:spcPct val="90000"/>
              </a:lnSpc>
              <a:spcBef>
                <a:spcPct val="20000"/>
              </a:spcBef>
              <a:buFontTx/>
              <a:buChar char="•"/>
            </a:pPr>
            <a:r>
              <a:rPr lang="en-US" altLang="en-US" sz="1600" b="1">
                <a:solidFill>
                  <a:srgbClr val="00FFCC"/>
                </a:solidFill>
                <a:latin typeface="Tahoma" panose="020B0604030504040204" pitchFamily="34" charset="0"/>
              </a:rPr>
              <a:t>Extremely fragile ecosystem</a:t>
            </a:r>
          </a:p>
          <a:p>
            <a:pPr>
              <a:lnSpc>
                <a:spcPct val="90000"/>
              </a:lnSpc>
              <a:spcBef>
                <a:spcPct val="20000"/>
              </a:spcBef>
              <a:buFontTx/>
              <a:buChar char="•"/>
            </a:pPr>
            <a:r>
              <a:rPr lang="en-US" altLang="en-US" sz="1600" b="1">
                <a:solidFill>
                  <a:srgbClr val="00FFCC"/>
                </a:solidFill>
                <a:latin typeface="Tahoma" panose="020B0604030504040204" pitchFamily="34" charset="0"/>
              </a:rPr>
              <a:t>First settled around 870 AD</a:t>
            </a:r>
          </a:p>
          <a:p>
            <a:pPr>
              <a:lnSpc>
                <a:spcPct val="90000"/>
              </a:lnSpc>
              <a:spcBef>
                <a:spcPct val="20000"/>
              </a:spcBef>
              <a:buFontTx/>
              <a:buChar char="•"/>
            </a:pPr>
            <a:r>
              <a:rPr lang="en-US" altLang="en-US" sz="1600" b="1">
                <a:solidFill>
                  <a:srgbClr val="00FFCC"/>
                </a:solidFill>
                <a:latin typeface="Tahoma" panose="020B0604030504040204" pitchFamily="34" charset="0"/>
              </a:rPr>
              <a:t>Early attempts at agriculture were disastrous</a:t>
            </a:r>
          </a:p>
          <a:p>
            <a:pPr>
              <a:lnSpc>
                <a:spcPct val="90000"/>
              </a:lnSpc>
              <a:spcBef>
                <a:spcPct val="20000"/>
              </a:spcBef>
              <a:buFontTx/>
              <a:buChar char="•"/>
            </a:pPr>
            <a:r>
              <a:rPr lang="en-US" altLang="en-US" sz="1600" b="1">
                <a:solidFill>
                  <a:srgbClr val="00FFCC"/>
                </a:solidFill>
                <a:latin typeface="Tahoma" panose="020B0604030504040204" pitchFamily="34" charset="0"/>
              </a:rPr>
              <a:t>Serious environmental degradation – repeated human disasters</a:t>
            </a:r>
          </a:p>
          <a:p>
            <a:pPr>
              <a:lnSpc>
                <a:spcPct val="90000"/>
              </a:lnSpc>
              <a:spcBef>
                <a:spcPct val="20000"/>
              </a:spcBef>
              <a:buFontTx/>
              <a:buChar char="•"/>
            </a:pPr>
            <a:r>
              <a:rPr lang="en-US" altLang="en-US" sz="1600" b="1">
                <a:solidFill>
                  <a:srgbClr val="00FFCC"/>
                </a:solidFill>
                <a:latin typeface="Tahoma" panose="020B0604030504040204" pitchFamily="34" charset="0"/>
              </a:rPr>
              <a:t>Icelanders learned – environmental damage is being reversed</a:t>
            </a:r>
          </a:p>
          <a:p>
            <a:pPr>
              <a:lnSpc>
                <a:spcPct val="90000"/>
              </a:lnSpc>
              <a:spcBef>
                <a:spcPct val="20000"/>
              </a:spcBef>
              <a:buFontTx/>
              <a:buChar char="•"/>
            </a:pPr>
            <a:r>
              <a:rPr lang="en-US" altLang="en-US" sz="1600" b="1">
                <a:solidFill>
                  <a:srgbClr val="00FFCC"/>
                </a:solidFill>
                <a:latin typeface="Tahoma" panose="020B0604030504040204" pitchFamily="34" charset="0"/>
              </a:rPr>
              <a:t>Iceland’s disasters turned to success </a:t>
            </a:r>
          </a:p>
        </p:txBody>
      </p:sp>
      <p:graphicFrame>
        <p:nvGraphicFramePr>
          <p:cNvPr id="343277" name="Group 237">
            <a:extLst>
              <a:ext uri="{FF2B5EF4-FFF2-40B4-BE49-F238E27FC236}">
                <a16:creationId xmlns:a16="http://schemas.microsoft.com/office/drawing/2014/main" id="{0D5410A7-E6D5-422F-B60B-6E2E7D0E0EF5}"/>
              </a:ext>
            </a:extLst>
          </p:cNvPr>
          <p:cNvGraphicFramePr>
            <a:graphicFrameLocks noGrp="1"/>
          </p:cNvGraphicFramePr>
          <p:nvPr/>
        </p:nvGraphicFramePr>
        <p:xfrm>
          <a:off x="4241800" y="4373563"/>
          <a:ext cx="4752975" cy="2370837"/>
        </p:xfrm>
        <a:graphic>
          <a:graphicData uri="http://schemas.openxmlformats.org/drawingml/2006/table">
            <a:tbl>
              <a:tblPr/>
              <a:tblGrid>
                <a:gridCol w="1044575">
                  <a:extLst>
                    <a:ext uri="{9D8B030D-6E8A-4147-A177-3AD203B41FA5}">
                      <a16:colId xmlns:a16="http://schemas.microsoft.com/office/drawing/2014/main" val="784472776"/>
                    </a:ext>
                  </a:extLst>
                </a:gridCol>
                <a:gridCol w="1116013">
                  <a:extLst>
                    <a:ext uri="{9D8B030D-6E8A-4147-A177-3AD203B41FA5}">
                      <a16:colId xmlns:a16="http://schemas.microsoft.com/office/drawing/2014/main" val="1866053440"/>
                    </a:ext>
                  </a:extLst>
                </a:gridCol>
                <a:gridCol w="576262">
                  <a:extLst>
                    <a:ext uri="{9D8B030D-6E8A-4147-A177-3AD203B41FA5}">
                      <a16:colId xmlns:a16="http://schemas.microsoft.com/office/drawing/2014/main" val="3174812625"/>
                    </a:ext>
                  </a:extLst>
                </a:gridCol>
                <a:gridCol w="647700">
                  <a:extLst>
                    <a:ext uri="{9D8B030D-6E8A-4147-A177-3AD203B41FA5}">
                      <a16:colId xmlns:a16="http://schemas.microsoft.com/office/drawing/2014/main" val="2657225756"/>
                    </a:ext>
                  </a:extLst>
                </a:gridCol>
                <a:gridCol w="684213">
                  <a:extLst>
                    <a:ext uri="{9D8B030D-6E8A-4147-A177-3AD203B41FA5}">
                      <a16:colId xmlns:a16="http://schemas.microsoft.com/office/drawing/2014/main" val="3785937808"/>
                    </a:ext>
                  </a:extLst>
                </a:gridCol>
                <a:gridCol w="684212">
                  <a:extLst>
                    <a:ext uri="{9D8B030D-6E8A-4147-A177-3AD203B41FA5}">
                      <a16:colId xmlns:a16="http://schemas.microsoft.com/office/drawing/2014/main" val="3833398640"/>
                    </a:ext>
                  </a:extLst>
                </a:gridCol>
              </a:tblGrid>
              <a:tr h="139700">
                <a:tc grid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Two Countries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Same Populations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1970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674615"/>
                  </a:ext>
                </a:extLst>
              </a:tr>
              <a:tr h="252413">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GDP Per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Capita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Iceland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2,437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14,266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24,450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29,797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6827289"/>
                  </a:ext>
                </a:extLst>
              </a:tr>
              <a:tr h="344488">
                <a:tc vMerge="1">
                  <a:txBody>
                    <a:bodyPr/>
                    <a:lstStyle/>
                    <a:p>
                      <a:endParaRPr lang="en-GB"/>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Cape Verde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145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369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789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1,286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9065193"/>
                  </a:ext>
                </a:extLst>
              </a:tr>
              <a:tr h="252413">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Tele-density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Iceland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98064198"/>
                  </a:ext>
                </a:extLst>
              </a:tr>
              <a:tr h="355600">
                <a:tc vMerge="1">
                  <a:txBody>
                    <a:bodyPr/>
                    <a:lstStyle/>
                    <a:p>
                      <a:endParaRPr lang="en-GB"/>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Cape Verde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4145441"/>
                  </a:ext>
                </a:extLst>
              </a:tr>
              <a:tr h="252413">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chemeClr val="tx1"/>
                          </a:solidFill>
                          <a:effectLst/>
                          <a:latin typeface="Arial" panose="020B0604020202020204" pitchFamily="34" charset="0"/>
                        </a:rPr>
                        <a:t>IP User Density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Iceland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347882"/>
                  </a:ext>
                </a:extLst>
              </a:tr>
              <a:tr h="354013">
                <a:tc vMerge="1">
                  <a:txBody>
                    <a:bodyPr/>
                    <a:lstStyle/>
                    <a:p>
                      <a:endParaRPr lang="en-GB"/>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Cape Verde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1.84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9075240"/>
                  </a:ext>
                </a:extLst>
              </a:tr>
            </a:tbl>
          </a:graphicData>
        </a:graphic>
      </p:graphicFrame>
      <p:sp>
        <p:nvSpPr>
          <p:cNvPr id="343103" name="Text Box 63">
            <a:extLst>
              <a:ext uri="{FF2B5EF4-FFF2-40B4-BE49-F238E27FC236}">
                <a16:creationId xmlns:a16="http://schemas.microsoft.com/office/drawing/2014/main" id="{528D508A-82F4-4C99-B541-6FC54A7088DE}"/>
              </a:ext>
            </a:extLst>
          </p:cNvPr>
          <p:cNvSpPr txBox="1">
            <a:spLocks noChangeArrowheads="1"/>
          </p:cNvSpPr>
          <p:nvPr/>
        </p:nvSpPr>
        <p:spPr bwMode="auto">
          <a:xfrm>
            <a:off x="155575" y="692150"/>
            <a:ext cx="6329363" cy="519113"/>
          </a:xfrm>
          <a:prstGeom prst="rect">
            <a:avLst/>
          </a:prstGeom>
          <a:noFill/>
          <a:ln>
            <a:noFill/>
          </a:ln>
          <a:effectLst>
            <a:outerShdw dist="1796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en-US" altLang="en-US" sz="2800" b="1">
                <a:solidFill>
                  <a:schemeClr val="bg1"/>
                </a:solidFill>
                <a:latin typeface="Tahoma" panose="020B0604030504040204" pitchFamily="34" charset="0"/>
              </a:rPr>
              <a:t>ICELAND </a:t>
            </a:r>
            <a:r>
              <a:rPr lang="en-US" altLang="en-US" sz="1600" b="1">
                <a:solidFill>
                  <a:srgbClr val="FF9900"/>
                </a:solidFill>
                <a:latin typeface="Tahoma" panose="020B0604030504040204" pitchFamily="34" charset="0"/>
              </a:rPr>
              <a:t>– Second Most Successful Country on Earth</a:t>
            </a:r>
          </a:p>
        </p:txBody>
      </p:sp>
      <p:sp>
        <p:nvSpPr>
          <p:cNvPr id="343222" name="Rectangle 182">
            <a:extLst>
              <a:ext uri="{FF2B5EF4-FFF2-40B4-BE49-F238E27FC236}">
                <a16:creationId xmlns:a16="http://schemas.microsoft.com/office/drawing/2014/main" id="{FC63165C-5A80-46DC-B463-881EF6CCB131}"/>
              </a:ext>
            </a:extLst>
          </p:cNvPr>
          <p:cNvSpPr>
            <a:spLocks noChangeArrowheads="1"/>
          </p:cNvSpPr>
          <p:nvPr/>
        </p:nvSpPr>
        <p:spPr bwMode="auto">
          <a:xfrm>
            <a:off x="4241800" y="196850"/>
            <a:ext cx="429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tx2"/>
                </a:solidFill>
              </a:rPr>
              <a:t>Failure </a:t>
            </a:r>
            <a:r>
              <a:rPr lang="en-US" altLang="en-US" b="1">
                <a:solidFill>
                  <a:schemeClr val="tx2"/>
                </a:solidFill>
                <a:sym typeface="Wingdings" panose="05000000000000000000" pitchFamily="2" charset="2"/>
              </a:rPr>
              <a:t></a:t>
            </a:r>
            <a:r>
              <a:rPr lang="en-US" altLang="en-US" b="1">
                <a:solidFill>
                  <a:schemeClr val="tx2"/>
                </a:solidFill>
              </a:rPr>
              <a:t>knowledge </a:t>
            </a:r>
            <a:r>
              <a:rPr lang="en-US" altLang="en-US" b="1">
                <a:solidFill>
                  <a:schemeClr val="tx2"/>
                </a:solidFill>
                <a:sym typeface="Wingdings" panose="05000000000000000000" pitchFamily="2" charset="2"/>
              </a:rPr>
              <a:t></a:t>
            </a:r>
            <a:r>
              <a:rPr lang="en-US" altLang="en-US" b="1">
                <a:solidFill>
                  <a:schemeClr val="tx2"/>
                </a:solidFill>
              </a:rPr>
              <a:t> Success</a:t>
            </a:r>
            <a:endParaRPr lang="en-GB" altLang="en-US" b="1">
              <a:solidFill>
                <a:schemeClr val="tx2"/>
              </a:solidFill>
            </a:endParaRPr>
          </a:p>
        </p:txBody>
      </p:sp>
      <p:sp>
        <p:nvSpPr>
          <p:cNvPr id="343278" name="Text Box 238">
            <a:extLst>
              <a:ext uri="{FF2B5EF4-FFF2-40B4-BE49-F238E27FC236}">
                <a16:creationId xmlns:a16="http://schemas.microsoft.com/office/drawing/2014/main" id="{20AC4268-0941-4917-AED8-222C2814712E}"/>
              </a:ext>
            </a:extLst>
          </p:cNvPr>
          <p:cNvSpPr txBox="1">
            <a:spLocks noChangeArrowheads="1"/>
          </p:cNvSpPr>
          <p:nvPr/>
        </p:nvSpPr>
        <p:spPr bwMode="auto">
          <a:xfrm>
            <a:off x="4241800" y="3976688"/>
            <a:ext cx="4752975" cy="33655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en-GB" altLang="en-US" sz="1600" b="1">
                <a:solidFill>
                  <a:srgbClr val="FFFF00"/>
                </a:solidFill>
              </a:rPr>
              <a:t>Iceland: Human Development Index Rank: 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3048"/>
                                        </p:tgtEl>
                                        <p:attrNameLst>
                                          <p:attrName>style.visibility</p:attrName>
                                        </p:attrNameLst>
                                      </p:cBhvr>
                                      <p:to>
                                        <p:strVal val="visible"/>
                                      </p:to>
                                    </p:set>
                                    <p:animEffect transition="in" filter="fade">
                                      <p:cBhvr>
                                        <p:cTn id="7" dur="1000"/>
                                        <p:tgtEl>
                                          <p:spTgt spid="343048"/>
                                        </p:tgtEl>
                                      </p:cBhvr>
                                    </p:animEffect>
                                  </p:childTnLst>
                                </p:cTn>
                              </p:par>
                            </p:childTnLst>
                          </p:cTn>
                        </p:par>
                        <p:par>
                          <p:cTn id="8" fill="hold" nodeType="afterGroup">
                            <p:stCondLst>
                              <p:cond delay="1000"/>
                            </p:stCondLst>
                            <p:childTnLst>
                              <p:par>
                                <p:cTn id="9" presetID="29" presetClass="entr" presetSubtype="0" fill="hold" nodeType="afterEffect">
                                  <p:stCondLst>
                                    <p:cond delay="0"/>
                                  </p:stCondLst>
                                  <p:childTnLst>
                                    <p:set>
                                      <p:cBhvr>
                                        <p:cTn id="10" dur="1" fill="hold">
                                          <p:stCondLst>
                                            <p:cond delay="0"/>
                                          </p:stCondLst>
                                        </p:cTn>
                                        <p:tgtEl>
                                          <p:spTgt spid="343277"/>
                                        </p:tgtEl>
                                        <p:attrNameLst>
                                          <p:attrName>style.visibility</p:attrName>
                                        </p:attrNameLst>
                                      </p:cBhvr>
                                      <p:to>
                                        <p:strVal val="visible"/>
                                      </p:to>
                                    </p:set>
                                    <p:anim calcmode="lin" valueType="num">
                                      <p:cBhvr>
                                        <p:cTn id="11" dur="1000" fill="hold"/>
                                        <p:tgtEl>
                                          <p:spTgt spid="343277"/>
                                        </p:tgtEl>
                                        <p:attrNameLst>
                                          <p:attrName>ppt_x</p:attrName>
                                        </p:attrNameLst>
                                      </p:cBhvr>
                                      <p:tavLst>
                                        <p:tav tm="0">
                                          <p:val>
                                            <p:strVal val="#ppt_x-.2"/>
                                          </p:val>
                                        </p:tav>
                                        <p:tav tm="100000">
                                          <p:val>
                                            <p:strVal val="#ppt_x"/>
                                          </p:val>
                                        </p:tav>
                                      </p:tavLst>
                                    </p:anim>
                                    <p:anim calcmode="lin" valueType="num">
                                      <p:cBhvr>
                                        <p:cTn id="12" dur="1000" fill="hold"/>
                                        <p:tgtEl>
                                          <p:spTgt spid="34327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43277"/>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343278"/>
                                        </p:tgtEl>
                                        <p:attrNameLst>
                                          <p:attrName>style.visibility</p:attrName>
                                        </p:attrNameLst>
                                      </p:cBhvr>
                                      <p:to>
                                        <p:strVal val="visible"/>
                                      </p:to>
                                    </p:set>
                                    <p:anim calcmode="lin" valueType="num">
                                      <p:cBhvr>
                                        <p:cTn id="16" dur="1000" fill="hold"/>
                                        <p:tgtEl>
                                          <p:spTgt spid="343278"/>
                                        </p:tgtEl>
                                        <p:attrNameLst>
                                          <p:attrName>ppt_x</p:attrName>
                                        </p:attrNameLst>
                                      </p:cBhvr>
                                      <p:tavLst>
                                        <p:tav tm="0">
                                          <p:val>
                                            <p:strVal val="#ppt_x-.2"/>
                                          </p:val>
                                        </p:tav>
                                        <p:tav tm="100000">
                                          <p:val>
                                            <p:strVal val="#ppt_x"/>
                                          </p:val>
                                        </p:tav>
                                      </p:tavLst>
                                    </p:anim>
                                    <p:anim calcmode="lin" valueType="num">
                                      <p:cBhvr>
                                        <p:cTn id="17" dur="1000" fill="hold"/>
                                        <p:tgtEl>
                                          <p:spTgt spid="34327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43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8" grpId="0"/>
      <p:bldP spid="34327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4692" name="Rectangle 20">
            <a:extLst>
              <a:ext uri="{FF2B5EF4-FFF2-40B4-BE49-F238E27FC236}">
                <a16:creationId xmlns:a16="http://schemas.microsoft.com/office/drawing/2014/main" id="{E4F08CD8-D39B-429A-A18F-D3A4741B4CF4}"/>
              </a:ext>
            </a:extLst>
          </p:cNvPr>
          <p:cNvSpPr>
            <a:spLocks noChangeArrowheads="1"/>
          </p:cNvSpPr>
          <p:nvPr/>
        </p:nvSpPr>
        <p:spPr bwMode="auto">
          <a:xfrm>
            <a:off x="0" y="0"/>
            <a:ext cx="9144000" cy="2798763"/>
          </a:xfrm>
          <a:prstGeom prst="rect">
            <a:avLst/>
          </a:prstGeom>
          <a:solidFill>
            <a:srgbClr val="0000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84709" name="Group 37">
            <a:extLst>
              <a:ext uri="{FF2B5EF4-FFF2-40B4-BE49-F238E27FC236}">
                <a16:creationId xmlns:a16="http://schemas.microsoft.com/office/drawing/2014/main" id="{B0D72103-613C-4BC8-8467-E91C9E94E679}"/>
              </a:ext>
            </a:extLst>
          </p:cNvPr>
          <p:cNvGrpSpPr>
            <a:grpSpLocks/>
          </p:cNvGrpSpPr>
          <p:nvPr/>
        </p:nvGrpSpPr>
        <p:grpSpPr bwMode="auto">
          <a:xfrm>
            <a:off x="0" y="98425"/>
            <a:ext cx="9072563" cy="585788"/>
            <a:chOff x="0" y="62"/>
            <a:chExt cx="5715" cy="369"/>
          </a:xfrm>
        </p:grpSpPr>
        <p:sp>
          <p:nvSpPr>
            <p:cNvPr id="284691" name="Rectangle 19">
              <a:extLst>
                <a:ext uri="{FF2B5EF4-FFF2-40B4-BE49-F238E27FC236}">
                  <a16:creationId xmlns:a16="http://schemas.microsoft.com/office/drawing/2014/main" id="{9A56247F-6396-4A35-8F61-882CD1E7C5F6}"/>
                </a:ext>
              </a:extLst>
            </p:cNvPr>
            <p:cNvSpPr>
              <a:spLocks noChangeArrowheads="1"/>
            </p:cNvSpPr>
            <p:nvPr/>
          </p:nvSpPr>
          <p:spPr bwMode="auto">
            <a:xfrm>
              <a:off x="0" y="62"/>
              <a:ext cx="4014" cy="3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12700" cmpd="dbl">
                  <a:solidFill>
                    <a:srgbClr val="114FFB"/>
                  </a:solidFill>
                  <a:miter lim="800000"/>
                  <a:headEnd/>
                  <a:tailEnd/>
                </a14:hiddenLine>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4800" b="1">
                  <a:solidFill>
                    <a:srgbClr val="FAFD00"/>
                  </a:solidFill>
                  <a:latin typeface="Tahoma" panose="020B0604030504040204" pitchFamily="34" charset="0"/>
                </a:rPr>
                <a:t>Case Study 4: Haiti</a:t>
              </a:r>
              <a:endParaRPr lang="en-US" altLang="en-US" sz="3600" b="1">
                <a:solidFill>
                  <a:srgbClr val="00FF00"/>
                </a:solidFill>
                <a:latin typeface="Tahoma" panose="020B0604030504040204" pitchFamily="34" charset="0"/>
              </a:endParaRPr>
            </a:p>
          </p:txBody>
        </p:sp>
        <p:sp>
          <p:nvSpPr>
            <p:cNvPr id="284693" name="Text Box 21">
              <a:extLst>
                <a:ext uri="{FF2B5EF4-FFF2-40B4-BE49-F238E27FC236}">
                  <a16:creationId xmlns:a16="http://schemas.microsoft.com/office/drawing/2014/main" id="{47395396-B0F6-4F0C-88AF-F88C7B137A0D}"/>
                </a:ext>
              </a:extLst>
            </p:cNvPr>
            <p:cNvSpPr txBox="1">
              <a:spLocks noChangeArrowheads="1"/>
            </p:cNvSpPr>
            <p:nvPr/>
          </p:nvSpPr>
          <p:spPr bwMode="auto">
            <a:xfrm>
              <a:off x="3986" y="73"/>
              <a:ext cx="1729" cy="35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l">
                <a:lnSpc>
                  <a:spcPct val="95000"/>
                </a:lnSpc>
              </a:pPr>
              <a:r>
                <a:rPr lang="en-GB" altLang="en-US" sz="1600" b="1">
                  <a:solidFill>
                    <a:schemeClr val="bg1"/>
                  </a:solidFill>
                </a:rPr>
                <a:t>Two Identical Countries</a:t>
              </a:r>
            </a:p>
            <a:p>
              <a:pPr algn="l">
                <a:lnSpc>
                  <a:spcPct val="95000"/>
                </a:lnSpc>
              </a:pPr>
              <a:r>
                <a:rPr lang="en-GB" altLang="en-US" sz="1600" b="1">
                  <a:solidFill>
                    <a:schemeClr val="bg1"/>
                  </a:solidFill>
                </a:rPr>
                <a:t>Different in All Respects</a:t>
              </a:r>
            </a:p>
          </p:txBody>
        </p:sp>
      </p:grpSp>
      <p:sp>
        <p:nvSpPr>
          <p:cNvPr id="284694" name="Rectangle 22">
            <a:extLst>
              <a:ext uri="{FF2B5EF4-FFF2-40B4-BE49-F238E27FC236}">
                <a16:creationId xmlns:a16="http://schemas.microsoft.com/office/drawing/2014/main" id="{11D07E40-4404-4B37-8EF5-57FA572D4C34}"/>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4695" name="Rectangle 23">
            <a:extLst>
              <a:ext uri="{FF2B5EF4-FFF2-40B4-BE49-F238E27FC236}">
                <a16:creationId xmlns:a16="http://schemas.microsoft.com/office/drawing/2014/main" id="{F8D02B4B-6C67-45B5-A29C-DB7FE73A7DA0}"/>
              </a:ext>
            </a:extLst>
          </p:cNvPr>
          <p:cNvSpPr>
            <a:spLocks noChangeArrowheads="1"/>
          </p:cNvSpPr>
          <p:nvPr/>
        </p:nvSpPr>
        <p:spPr bwMode="auto">
          <a:xfrm>
            <a:off x="26988" y="773113"/>
            <a:ext cx="9144000" cy="134937"/>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4697" name="Text Box 25">
            <a:extLst>
              <a:ext uri="{FF2B5EF4-FFF2-40B4-BE49-F238E27FC236}">
                <a16:creationId xmlns:a16="http://schemas.microsoft.com/office/drawing/2014/main" id="{4E2DF983-743F-4B40-B9BA-8BFBB9735E1B}"/>
              </a:ext>
            </a:extLst>
          </p:cNvPr>
          <p:cNvSpPr txBox="1">
            <a:spLocks noChangeArrowheads="1"/>
          </p:cNvSpPr>
          <p:nvPr/>
        </p:nvSpPr>
        <p:spPr bwMode="auto">
          <a:xfrm>
            <a:off x="0" y="863600"/>
            <a:ext cx="9144000" cy="1789113"/>
          </a:xfrm>
          <a:prstGeom prst="rect">
            <a:avLst/>
          </a:prstGeom>
          <a:solidFill>
            <a:srgbClr val="00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10000"/>
              </a:spcBef>
              <a:buClr>
                <a:srgbClr val="FF0000"/>
              </a:buClr>
              <a:buFont typeface="Wingdings" panose="05000000000000000000" pitchFamily="2" charset="2"/>
              <a:buChar char="Ø"/>
            </a:pPr>
            <a:r>
              <a:rPr lang="en-GB" altLang="en-US" sz="1800" b="1">
                <a:solidFill>
                  <a:srgbClr val="FF9900"/>
                </a:solidFill>
                <a:effectLst>
                  <a:outerShdw blurRad="38100" dist="38100" dir="2700000" algn="tl">
                    <a:srgbClr val="000000"/>
                  </a:outerShdw>
                </a:effectLst>
              </a:rPr>
              <a:t>Same Disgraceful Colonial History: Spain circa 1500 AD, France from 1550</a:t>
            </a:r>
          </a:p>
          <a:p>
            <a:pPr>
              <a:lnSpc>
                <a:spcPct val="95000"/>
              </a:lnSpc>
              <a:spcBef>
                <a:spcPct val="10000"/>
              </a:spcBef>
              <a:buClr>
                <a:srgbClr val="FF0000"/>
              </a:buClr>
              <a:buFont typeface="Wingdings" panose="05000000000000000000" pitchFamily="2" charset="2"/>
              <a:buChar char="Ø"/>
            </a:pPr>
            <a:r>
              <a:rPr lang="en-GB" altLang="en-US" sz="1800" b="1">
                <a:solidFill>
                  <a:srgbClr val="FF9900"/>
                </a:solidFill>
                <a:effectLst>
                  <a:outerShdw blurRad="38100" dist="38100" dir="2700000" algn="tl">
                    <a:srgbClr val="000000"/>
                  </a:outerShdw>
                </a:effectLst>
              </a:rPr>
              <a:t>Local ARAWAK Population: </a:t>
            </a:r>
            <a:r>
              <a:rPr lang="en-GB" altLang="en-US" sz="1800" b="1">
                <a:solidFill>
                  <a:srgbClr val="FF0000"/>
                </a:solidFill>
                <a:effectLst>
                  <a:outerShdw blurRad="38100" dist="38100" dir="2700000" algn="tl">
                    <a:srgbClr val="000000"/>
                  </a:outerShdw>
                </a:effectLst>
              </a:rPr>
              <a:t>All 500,000 dead by 1520</a:t>
            </a:r>
          </a:p>
          <a:p>
            <a:pPr>
              <a:lnSpc>
                <a:spcPct val="95000"/>
              </a:lnSpc>
              <a:spcBef>
                <a:spcPct val="10000"/>
              </a:spcBef>
              <a:buClr>
                <a:srgbClr val="FF0000"/>
              </a:buClr>
              <a:buFont typeface="Wingdings" panose="05000000000000000000" pitchFamily="2" charset="2"/>
              <a:buChar char="Ø"/>
            </a:pPr>
            <a:r>
              <a:rPr lang="en-GB" altLang="en-US" sz="1800" b="1">
                <a:solidFill>
                  <a:srgbClr val="FF9900"/>
                </a:solidFill>
                <a:effectLst>
                  <a:outerShdw blurRad="38100" dist="38100" dir="2700000" algn="tl">
                    <a:srgbClr val="000000"/>
                  </a:outerShdw>
                </a:effectLst>
              </a:rPr>
              <a:t>About 1million African Slaves by 1785: Successful Revolution 1800s</a:t>
            </a:r>
          </a:p>
          <a:p>
            <a:pPr>
              <a:lnSpc>
                <a:spcPct val="95000"/>
              </a:lnSpc>
              <a:spcBef>
                <a:spcPct val="10000"/>
              </a:spcBef>
              <a:buClr>
                <a:srgbClr val="FF0000"/>
              </a:buClr>
              <a:buFont typeface="Wingdings" panose="05000000000000000000" pitchFamily="2" charset="2"/>
              <a:buChar char="Ø"/>
            </a:pPr>
            <a:r>
              <a:rPr lang="en-GB" altLang="en-US" sz="1800" b="1">
                <a:solidFill>
                  <a:srgbClr val="FF9900"/>
                </a:solidFill>
                <a:effectLst>
                  <a:outerShdw blurRad="38100" dist="38100" dir="2700000" algn="tl">
                    <a:srgbClr val="000000"/>
                  </a:outerShdw>
                </a:effectLst>
              </a:rPr>
              <a:t>Country Renamed Haiti: </a:t>
            </a:r>
            <a:r>
              <a:rPr lang="en-GB" altLang="en-US" sz="1800" b="1">
                <a:solidFill>
                  <a:srgbClr val="FF0000"/>
                </a:solidFill>
                <a:effectLst>
                  <a:outerShdw blurRad="38100" dist="38100" dir="2700000" algn="tl">
                    <a:srgbClr val="000000"/>
                  </a:outerShdw>
                </a:effectLst>
              </a:rPr>
              <a:t>Zimbabwe-style Infrastructure &amp; Land Reforms;</a:t>
            </a:r>
          </a:p>
          <a:p>
            <a:pPr>
              <a:lnSpc>
                <a:spcPct val="95000"/>
              </a:lnSpc>
              <a:spcBef>
                <a:spcPct val="10000"/>
              </a:spcBef>
              <a:buClr>
                <a:srgbClr val="FF0000"/>
              </a:buClr>
              <a:buFont typeface="Wingdings" panose="05000000000000000000" pitchFamily="2" charset="2"/>
              <a:buChar char="Ø"/>
            </a:pPr>
            <a:r>
              <a:rPr lang="en-GB" altLang="en-US" sz="1800" b="1">
                <a:solidFill>
                  <a:srgbClr val="FF9900"/>
                </a:solidFill>
                <a:effectLst>
                  <a:outerShdw blurRad="38100" dist="38100" dir="2700000" algn="tl">
                    <a:srgbClr val="000000"/>
                  </a:outerShdw>
                </a:effectLst>
              </a:rPr>
              <a:t>“Dominican Republic” Retained International links &amp; colonial infrastructure</a:t>
            </a:r>
          </a:p>
          <a:p>
            <a:pPr>
              <a:lnSpc>
                <a:spcPct val="95000"/>
              </a:lnSpc>
              <a:spcBef>
                <a:spcPct val="10000"/>
              </a:spcBef>
              <a:buClr>
                <a:srgbClr val="FF0000"/>
              </a:buClr>
              <a:buFont typeface="Wingdings" panose="05000000000000000000" pitchFamily="2" charset="2"/>
              <a:buChar char="Ø"/>
            </a:pPr>
            <a:r>
              <a:rPr lang="en-GB" altLang="en-US" sz="1800" b="1">
                <a:solidFill>
                  <a:srgbClr val="FF0000"/>
                </a:solidFill>
                <a:effectLst>
                  <a:outerShdw blurRad="38100" dist="38100" dir="2700000" algn="tl">
                    <a:srgbClr val="000000"/>
                  </a:outerShdw>
                </a:effectLst>
              </a:rPr>
              <a:t>Inept &amp; Corrupt Leadership on Both Sides:</a:t>
            </a:r>
            <a:r>
              <a:rPr lang="en-GB" altLang="en-US" sz="1800" b="1">
                <a:solidFill>
                  <a:srgbClr val="FF9900"/>
                </a:solidFill>
                <a:effectLst>
                  <a:outerShdw blurRad="38100" dist="38100" dir="2700000" algn="tl">
                    <a:srgbClr val="000000"/>
                  </a:outerShdw>
                </a:effectLst>
              </a:rPr>
              <a:t> Environmental Sensibility in DR!</a:t>
            </a:r>
          </a:p>
        </p:txBody>
      </p:sp>
      <p:sp>
        <p:nvSpPr>
          <p:cNvPr id="284699" name="Text Box 27">
            <a:extLst>
              <a:ext uri="{FF2B5EF4-FFF2-40B4-BE49-F238E27FC236}">
                <a16:creationId xmlns:a16="http://schemas.microsoft.com/office/drawing/2014/main" id="{FE7DCB2B-9064-49B8-80C0-3624BF865EF3}"/>
              </a:ext>
            </a:extLst>
          </p:cNvPr>
          <p:cNvSpPr txBox="1">
            <a:spLocks noChangeArrowheads="1"/>
          </p:cNvSpPr>
          <p:nvPr/>
        </p:nvSpPr>
        <p:spPr bwMode="auto">
          <a:xfrm>
            <a:off x="161925" y="6084888"/>
            <a:ext cx="3779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tIns="0" bIns="0">
            <a:spAutoFit/>
          </a:bodyPr>
          <a:lstStyle/>
          <a:p>
            <a:pPr algn="l"/>
            <a:r>
              <a:rPr lang="en-GB" altLang="en-US" sz="1600" b="1">
                <a:solidFill>
                  <a:srgbClr val="FF0000"/>
                </a:solidFill>
              </a:rPr>
              <a:t>Human Development Rank: 154/177</a:t>
            </a:r>
          </a:p>
        </p:txBody>
      </p:sp>
      <p:sp>
        <p:nvSpPr>
          <p:cNvPr id="284703" name="Text Box 31">
            <a:extLst>
              <a:ext uri="{FF2B5EF4-FFF2-40B4-BE49-F238E27FC236}">
                <a16:creationId xmlns:a16="http://schemas.microsoft.com/office/drawing/2014/main" id="{44F1E3FB-0E42-41C5-A3BF-A9A0125B506E}"/>
              </a:ext>
            </a:extLst>
          </p:cNvPr>
          <p:cNvSpPr txBox="1">
            <a:spLocks noChangeArrowheads="1"/>
          </p:cNvSpPr>
          <p:nvPr/>
        </p:nvSpPr>
        <p:spPr bwMode="auto">
          <a:xfrm>
            <a:off x="4976813" y="5994400"/>
            <a:ext cx="3779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l"/>
            <a:r>
              <a:rPr lang="en-GB" altLang="en-US" sz="1600" b="1">
                <a:solidFill>
                  <a:srgbClr val="FF0000"/>
                </a:solidFill>
              </a:rPr>
              <a:t>Human Development Rank: 94/177</a:t>
            </a:r>
          </a:p>
        </p:txBody>
      </p:sp>
      <p:grpSp>
        <p:nvGrpSpPr>
          <p:cNvPr id="284707" name="Group 35">
            <a:extLst>
              <a:ext uri="{FF2B5EF4-FFF2-40B4-BE49-F238E27FC236}">
                <a16:creationId xmlns:a16="http://schemas.microsoft.com/office/drawing/2014/main" id="{E39DE57B-03DC-4629-82B7-76B84155C3F4}"/>
              </a:ext>
            </a:extLst>
          </p:cNvPr>
          <p:cNvGrpSpPr>
            <a:grpSpLocks/>
          </p:cNvGrpSpPr>
          <p:nvPr/>
        </p:nvGrpSpPr>
        <p:grpSpPr bwMode="auto">
          <a:xfrm>
            <a:off x="0" y="2927350"/>
            <a:ext cx="2185988" cy="1831975"/>
            <a:chOff x="0" y="1844"/>
            <a:chExt cx="1377" cy="1154"/>
          </a:xfrm>
        </p:grpSpPr>
        <p:sp>
          <p:nvSpPr>
            <p:cNvPr id="284700" name="Rectangle 28">
              <a:extLst>
                <a:ext uri="{FF2B5EF4-FFF2-40B4-BE49-F238E27FC236}">
                  <a16:creationId xmlns:a16="http://schemas.microsoft.com/office/drawing/2014/main" id="{2524FFF1-EC74-46B2-99A3-A1C2FDBE8200}"/>
                </a:ext>
              </a:extLst>
            </p:cNvPr>
            <p:cNvSpPr>
              <a:spLocks noChangeArrowheads="1"/>
            </p:cNvSpPr>
            <p:nvPr/>
          </p:nvSpPr>
          <p:spPr bwMode="auto">
            <a:xfrm>
              <a:off x="442" y="2302"/>
              <a:ext cx="340" cy="680"/>
            </a:xfrm>
            <a:prstGeom prst="rect">
              <a:avLst/>
            </a:prstGeom>
            <a:solidFill>
              <a:srgbClr val="B0BDF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4698" name="Text Box 26">
              <a:extLst>
                <a:ext uri="{FF2B5EF4-FFF2-40B4-BE49-F238E27FC236}">
                  <a16:creationId xmlns:a16="http://schemas.microsoft.com/office/drawing/2014/main" id="{C3AD9DCC-D63C-4F99-8D06-1DDC2C9CE852}"/>
                </a:ext>
              </a:extLst>
            </p:cNvPr>
            <p:cNvSpPr txBox="1">
              <a:spLocks noChangeArrowheads="1"/>
            </p:cNvSpPr>
            <p:nvPr/>
          </p:nvSpPr>
          <p:spPr bwMode="auto">
            <a:xfrm>
              <a:off x="0" y="2075"/>
              <a:ext cx="1377"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l"/>
              <a:r>
                <a:rPr lang="en-GB" altLang="en-US" sz="1800" b="1">
                  <a:solidFill>
                    <a:srgbClr val="000099"/>
                  </a:solidFill>
                </a:rPr>
                <a:t>Severe Environmental Degradation Massive Deforestation</a:t>
              </a:r>
            </a:p>
          </p:txBody>
        </p:sp>
        <p:sp>
          <p:nvSpPr>
            <p:cNvPr id="284704" name="Text Box 32">
              <a:extLst>
                <a:ext uri="{FF2B5EF4-FFF2-40B4-BE49-F238E27FC236}">
                  <a16:creationId xmlns:a16="http://schemas.microsoft.com/office/drawing/2014/main" id="{8A4E08C5-DB67-4F97-9C77-0947BAEF0827}"/>
                </a:ext>
              </a:extLst>
            </p:cNvPr>
            <p:cNvSpPr txBox="1">
              <a:spLocks noChangeArrowheads="1"/>
            </p:cNvSpPr>
            <p:nvPr/>
          </p:nvSpPr>
          <p:spPr bwMode="auto">
            <a:xfrm>
              <a:off x="0" y="1844"/>
              <a:ext cx="13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l"/>
              <a:r>
                <a:rPr lang="en-GB" altLang="en-US" sz="1800" b="1"/>
                <a:t>Population: 8.4M</a:t>
              </a:r>
            </a:p>
          </p:txBody>
        </p:sp>
      </p:grpSp>
      <p:grpSp>
        <p:nvGrpSpPr>
          <p:cNvPr id="284708" name="Group 36">
            <a:extLst>
              <a:ext uri="{FF2B5EF4-FFF2-40B4-BE49-F238E27FC236}">
                <a16:creationId xmlns:a16="http://schemas.microsoft.com/office/drawing/2014/main" id="{A0E0DE72-B018-42D7-B80F-8047CEF50BCE}"/>
              </a:ext>
            </a:extLst>
          </p:cNvPr>
          <p:cNvGrpSpPr>
            <a:grpSpLocks/>
          </p:cNvGrpSpPr>
          <p:nvPr/>
        </p:nvGrpSpPr>
        <p:grpSpPr bwMode="auto">
          <a:xfrm>
            <a:off x="5292725" y="2913063"/>
            <a:ext cx="3851275" cy="1162050"/>
            <a:chOff x="3334" y="1835"/>
            <a:chExt cx="2426" cy="732"/>
          </a:xfrm>
        </p:grpSpPr>
        <p:sp>
          <p:nvSpPr>
            <p:cNvPr id="284702" name="Text Box 30">
              <a:extLst>
                <a:ext uri="{FF2B5EF4-FFF2-40B4-BE49-F238E27FC236}">
                  <a16:creationId xmlns:a16="http://schemas.microsoft.com/office/drawing/2014/main" id="{21965A79-36D7-42FB-B261-2DEBB85B2427}"/>
                </a:ext>
              </a:extLst>
            </p:cNvPr>
            <p:cNvSpPr txBox="1">
              <a:spLocks noChangeArrowheads="1"/>
            </p:cNvSpPr>
            <p:nvPr/>
          </p:nvSpPr>
          <p:spPr bwMode="auto">
            <a:xfrm>
              <a:off x="4314" y="1990"/>
              <a:ext cx="144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r"/>
              <a:r>
                <a:rPr lang="en-GB" altLang="en-US" sz="1800" b="1">
                  <a:solidFill>
                    <a:srgbClr val="000099"/>
                  </a:solidFill>
                </a:rPr>
                <a:t>Significantly lower</a:t>
              </a:r>
            </a:p>
            <a:p>
              <a:pPr algn="r"/>
              <a:r>
                <a:rPr lang="en-GB" altLang="en-US" sz="1800" b="1">
                  <a:solidFill>
                    <a:srgbClr val="000099"/>
                  </a:solidFill>
                </a:rPr>
                <a:t>Environmental</a:t>
              </a:r>
            </a:p>
            <a:p>
              <a:pPr algn="r"/>
              <a:r>
                <a:rPr lang="en-GB" altLang="en-US" sz="1800" b="1">
                  <a:solidFill>
                    <a:srgbClr val="000099"/>
                  </a:solidFill>
                </a:rPr>
                <a:t>Degradation</a:t>
              </a:r>
            </a:p>
          </p:txBody>
        </p:sp>
        <p:sp>
          <p:nvSpPr>
            <p:cNvPr id="284705" name="Text Box 33">
              <a:extLst>
                <a:ext uri="{FF2B5EF4-FFF2-40B4-BE49-F238E27FC236}">
                  <a16:creationId xmlns:a16="http://schemas.microsoft.com/office/drawing/2014/main" id="{9DE55266-8C17-427C-9801-461FC8F28320}"/>
                </a:ext>
              </a:extLst>
            </p:cNvPr>
            <p:cNvSpPr txBox="1">
              <a:spLocks noChangeArrowheads="1"/>
            </p:cNvSpPr>
            <p:nvPr/>
          </p:nvSpPr>
          <p:spPr bwMode="auto">
            <a:xfrm>
              <a:off x="3334" y="1835"/>
              <a:ext cx="13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l"/>
              <a:r>
                <a:rPr lang="en-GB" altLang="en-US" sz="1800" b="1"/>
                <a:t>Population: 8.8M</a:t>
              </a:r>
            </a:p>
          </p:txBody>
        </p:sp>
      </p:grpSp>
      <p:sp>
        <p:nvSpPr>
          <p:cNvPr id="284710" name="Text Box 38">
            <a:extLst>
              <a:ext uri="{FF2B5EF4-FFF2-40B4-BE49-F238E27FC236}">
                <a16:creationId xmlns:a16="http://schemas.microsoft.com/office/drawing/2014/main" id="{62AB59F8-85F0-4529-8FB7-09C8323B2093}"/>
              </a:ext>
            </a:extLst>
          </p:cNvPr>
          <p:cNvSpPr txBox="1">
            <a:spLocks noChangeArrowheads="1"/>
          </p:cNvSpPr>
          <p:nvPr/>
        </p:nvSpPr>
        <p:spPr bwMode="auto">
          <a:xfrm>
            <a:off x="2366963" y="3425825"/>
            <a:ext cx="4186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u="sng">
                <a:effectLst>
                  <a:outerShdw blurRad="38100" dist="38100" dir="2700000" algn="tl">
                    <a:srgbClr val="C0C0C0"/>
                  </a:outerShdw>
                </a:effectLst>
              </a:rPr>
              <a:t>The Island of Hispaniola</a:t>
            </a:r>
          </a:p>
        </p:txBody>
      </p:sp>
    </p:spTree>
  </p:cSld>
  <p:clrMapOvr>
    <a:masterClrMapping/>
  </p:clrMapOvr>
  <p:transition spd="med">
    <p:zoom dir="in"/>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631C88EA-D6A4-42CC-9A26-44D03AEB8158}"/>
              </a:ext>
            </a:extLst>
          </p:cNvPr>
          <p:cNvSpPr>
            <a:spLocks noChangeArrowheads="1"/>
          </p:cNvSpPr>
          <p:nvPr/>
        </p:nvSpPr>
        <p:spPr bwMode="auto">
          <a:xfrm>
            <a:off x="0" y="0"/>
            <a:ext cx="9144000" cy="2798763"/>
          </a:xfrm>
          <a:prstGeom prst="rect">
            <a:avLst/>
          </a:prstGeom>
          <a:solidFill>
            <a:srgbClr val="0000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774" name="Rectangle 6">
            <a:extLst>
              <a:ext uri="{FF2B5EF4-FFF2-40B4-BE49-F238E27FC236}">
                <a16:creationId xmlns:a16="http://schemas.microsoft.com/office/drawing/2014/main" id="{C8753D32-BD76-446A-A4BA-546D27A6DA86}"/>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775" name="Rectangle 7">
            <a:extLst>
              <a:ext uri="{FF2B5EF4-FFF2-40B4-BE49-F238E27FC236}">
                <a16:creationId xmlns:a16="http://schemas.microsoft.com/office/drawing/2014/main" id="{4FC6FC13-AAD2-4F8A-AED7-DBFD71B83DCC}"/>
              </a:ext>
            </a:extLst>
          </p:cNvPr>
          <p:cNvSpPr>
            <a:spLocks noChangeArrowheads="1"/>
          </p:cNvSpPr>
          <p:nvPr/>
        </p:nvSpPr>
        <p:spPr bwMode="auto">
          <a:xfrm>
            <a:off x="26988" y="773113"/>
            <a:ext cx="9144000" cy="134937"/>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776" name="Rectangle 8">
            <a:extLst>
              <a:ext uri="{FF2B5EF4-FFF2-40B4-BE49-F238E27FC236}">
                <a16:creationId xmlns:a16="http://schemas.microsoft.com/office/drawing/2014/main" id="{3E26A783-A4D6-435C-A8BF-4E51C8AEDDB0}"/>
              </a:ext>
            </a:extLst>
          </p:cNvPr>
          <p:cNvSpPr>
            <a:spLocks noChangeArrowheads="1"/>
          </p:cNvSpPr>
          <p:nvPr/>
        </p:nvSpPr>
        <p:spPr bwMode="auto">
          <a:xfrm>
            <a:off x="701675" y="3654425"/>
            <a:ext cx="539750" cy="1079500"/>
          </a:xfrm>
          <a:prstGeom prst="rect">
            <a:avLst/>
          </a:prstGeom>
          <a:solidFill>
            <a:srgbClr val="B0BDF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88940" name="Group 172">
            <a:extLst>
              <a:ext uri="{FF2B5EF4-FFF2-40B4-BE49-F238E27FC236}">
                <a16:creationId xmlns:a16="http://schemas.microsoft.com/office/drawing/2014/main" id="{D659C1C2-1831-4232-A1CC-8951356C0D3D}"/>
              </a:ext>
            </a:extLst>
          </p:cNvPr>
          <p:cNvGraphicFramePr>
            <a:graphicFrameLocks noGrp="1"/>
          </p:cNvGraphicFramePr>
          <p:nvPr/>
        </p:nvGraphicFramePr>
        <p:xfrm>
          <a:off x="0" y="908050"/>
          <a:ext cx="9144000" cy="1873251"/>
        </p:xfrm>
        <a:graphic>
          <a:graphicData uri="http://schemas.openxmlformats.org/drawingml/2006/table">
            <a:tbl>
              <a:tblPr/>
              <a:tblGrid>
                <a:gridCol w="1703388">
                  <a:extLst>
                    <a:ext uri="{9D8B030D-6E8A-4147-A177-3AD203B41FA5}">
                      <a16:colId xmlns:a16="http://schemas.microsoft.com/office/drawing/2014/main" val="3153551234"/>
                    </a:ext>
                  </a:extLst>
                </a:gridCol>
                <a:gridCol w="1246187">
                  <a:extLst>
                    <a:ext uri="{9D8B030D-6E8A-4147-A177-3AD203B41FA5}">
                      <a16:colId xmlns:a16="http://schemas.microsoft.com/office/drawing/2014/main" val="253876253"/>
                    </a:ext>
                  </a:extLst>
                </a:gridCol>
                <a:gridCol w="1404938">
                  <a:extLst>
                    <a:ext uri="{9D8B030D-6E8A-4147-A177-3AD203B41FA5}">
                      <a16:colId xmlns:a16="http://schemas.microsoft.com/office/drawing/2014/main" val="2050749574"/>
                    </a:ext>
                  </a:extLst>
                </a:gridCol>
                <a:gridCol w="1541462">
                  <a:extLst>
                    <a:ext uri="{9D8B030D-6E8A-4147-A177-3AD203B41FA5}">
                      <a16:colId xmlns:a16="http://schemas.microsoft.com/office/drawing/2014/main" val="149082740"/>
                    </a:ext>
                  </a:extLst>
                </a:gridCol>
                <a:gridCol w="1543050">
                  <a:extLst>
                    <a:ext uri="{9D8B030D-6E8A-4147-A177-3AD203B41FA5}">
                      <a16:colId xmlns:a16="http://schemas.microsoft.com/office/drawing/2014/main" val="3963436018"/>
                    </a:ext>
                  </a:extLst>
                </a:gridCol>
                <a:gridCol w="1704975">
                  <a:extLst>
                    <a:ext uri="{9D8B030D-6E8A-4147-A177-3AD203B41FA5}">
                      <a16:colId xmlns:a16="http://schemas.microsoft.com/office/drawing/2014/main" val="632390380"/>
                    </a:ext>
                  </a:extLst>
                </a:gridCol>
              </a:tblGrid>
              <a:tr h="384175">
                <a:tc gridSpan="6">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Statistics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8491544"/>
                  </a:ext>
                </a:extLst>
              </a:tr>
              <a:tr h="3730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Country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Population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GDP/Capita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Fixed Density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Mobile density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IP User Density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438246774"/>
                  </a:ext>
                </a:extLst>
              </a:tr>
              <a:tr h="609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Arial" panose="020B0604020202020204" pitchFamily="34" charset="0"/>
                        </a:rPr>
                        <a:t>Dominican Republic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8.8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$2,586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926238988"/>
                  </a:ext>
                </a:extLst>
              </a:tr>
              <a:tr h="50641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1" i="0" u="none" strike="noStrike" cap="none" normalizeH="0" baseline="0">
                          <a:ln>
                            <a:noFill/>
                          </a:ln>
                          <a:solidFill>
                            <a:schemeClr val="tx1"/>
                          </a:solidFill>
                          <a:effectLst/>
                          <a:latin typeface="Arial" panose="020B0604020202020204" pitchFamily="34" charset="0"/>
                        </a:rPr>
                        <a:t>Haiti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8.4 Million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$380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400" b="1" i="0" u="none" strike="noStrike" cap="none" normalizeH="0" baseline="0">
                          <a:ln>
                            <a:noFill/>
                          </a:ln>
                          <a:solidFill>
                            <a:schemeClr val="tx1"/>
                          </a:solidFill>
                          <a:effectLst/>
                          <a:latin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609677233"/>
                  </a:ext>
                </a:extLst>
              </a:tr>
            </a:tbl>
          </a:graphicData>
        </a:graphic>
      </p:graphicFrame>
      <p:grpSp>
        <p:nvGrpSpPr>
          <p:cNvPr id="288955" name="Group 187">
            <a:extLst>
              <a:ext uri="{FF2B5EF4-FFF2-40B4-BE49-F238E27FC236}">
                <a16:creationId xmlns:a16="http://schemas.microsoft.com/office/drawing/2014/main" id="{AA213F15-684A-4104-B64D-F28FEF46B587}"/>
              </a:ext>
            </a:extLst>
          </p:cNvPr>
          <p:cNvGrpSpPr>
            <a:grpSpLocks/>
          </p:cNvGrpSpPr>
          <p:nvPr/>
        </p:nvGrpSpPr>
        <p:grpSpPr bwMode="auto">
          <a:xfrm>
            <a:off x="161925" y="2843213"/>
            <a:ext cx="2609850" cy="1987550"/>
            <a:chOff x="102" y="1791"/>
            <a:chExt cx="1644" cy="1252"/>
          </a:xfrm>
        </p:grpSpPr>
        <p:pic>
          <p:nvPicPr>
            <p:cNvPr id="288944" name="Picture 176" descr="HaitiDeforest">
              <a:extLst>
                <a:ext uri="{FF2B5EF4-FFF2-40B4-BE49-F238E27FC236}">
                  <a16:creationId xmlns:a16="http://schemas.microsoft.com/office/drawing/2014/main" id="{560CD02A-7F37-4D77-9AFF-2DB089816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 y="1791"/>
              <a:ext cx="1644" cy="125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8947" name="Text Box 179">
              <a:extLst>
                <a:ext uri="{FF2B5EF4-FFF2-40B4-BE49-F238E27FC236}">
                  <a16:creationId xmlns:a16="http://schemas.microsoft.com/office/drawing/2014/main" id="{391CEA38-8F82-4D76-B008-C385904FF4C2}"/>
                </a:ext>
              </a:extLst>
            </p:cNvPr>
            <p:cNvSpPr txBox="1">
              <a:spLocks noChangeArrowheads="1"/>
            </p:cNvSpPr>
            <p:nvPr/>
          </p:nvSpPr>
          <p:spPr bwMode="auto">
            <a:xfrm>
              <a:off x="130" y="1863"/>
              <a:ext cx="15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t>Severe Deforestation</a:t>
              </a:r>
            </a:p>
          </p:txBody>
        </p:sp>
      </p:grpSp>
      <p:grpSp>
        <p:nvGrpSpPr>
          <p:cNvPr id="288956" name="Group 188">
            <a:extLst>
              <a:ext uri="{FF2B5EF4-FFF2-40B4-BE49-F238E27FC236}">
                <a16:creationId xmlns:a16="http://schemas.microsoft.com/office/drawing/2014/main" id="{4C69AE42-151E-45DF-A3BC-9F2B3A6AB177}"/>
              </a:ext>
            </a:extLst>
          </p:cNvPr>
          <p:cNvGrpSpPr>
            <a:grpSpLocks/>
          </p:cNvGrpSpPr>
          <p:nvPr/>
        </p:nvGrpSpPr>
        <p:grpSpPr bwMode="auto">
          <a:xfrm>
            <a:off x="6167438" y="2798763"/>
            <a:ext cx="2974975" cy="2005012"/>
            <a:chOff x="3885" y="1763"/>
            <a:chExt cx="1874" cy="1263"/>
          </a:xfrm>
        </p:grpSpPr>
        <p:pic>
          <p:nvPicPr>
            <p:cNvPr id="288941" name="Picture 173" descr="Dominican_Republic_valley">
              <a:extLst>
                <a:ext uri="{FF2B5EF4-FFF2-40B4-BE49-F238E27FC236}">
                  <a16:creationId xmlns:a16="http://schemas.microsoft.com/office/drawing/2014/main" id="{4E063158-7A1C-4BDA-8A77-55F4F736A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 y="1763"/>
              <a:ext cx="1874" cy="12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8948" name="Text Box 180">
              <a:extLst>
                <a:ext uri="{FF2B5EF4-FFF2-40B4-BE49-F238E27FC236}">
                  <a16:creationId xmlns:a16="http://schemas.microsoft.com/office/drawing/2014/main" id="{D4D06560-86EE-4295-B0DF-824A7AF65DB7}"/>
                </a:ext>
              </a:extLst>
            </p:cNvPr>
            <p:cNvSpPr txBox="1">
              <a:spLocks noChangeArrowheads="1"/>
            </p:cNvSpPr>
            <p:nvPr/>
          </p:nvSpPr>
          <p:spPr bwMode="auto">
            <a:xfrm>
              <a:off x="3986" y="1863"/>
              <a:ext cx="15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t>Lower Deforestation</a:t>
              </a:r>
            </a:p>
          </p:txBody>
        </p:sp>
      </p:grpSp>
      <p:grpSp>
        <p:nvGrpSpPr>
          <p:cNvPr id="288957" name="Group 189">
            <a:extLst>
              <a:ext uri="{FF2B5EF4-FFF2-40B4-BE49-F238E27FC236}">
                <a16:creationId xmlns:a16="http://schemas.microsoft.com/office/drawing/2014/main" id="{4E309FC9-589F-4849-9AC4-79FF715FDCE7}"/>
              </a:ext>
            </a:extLst>
          </p:cNvPr>
          <p:cNvGrpSpPr>
            <a:grpSpLocks/>
          </p:cNvGrpSpPr>
          <p:nvPr/>
        </p:nvGrpSpPr>
        <p:grpSpPr bwMode="auto">
          <a:xfrm>
            <a:off x="1557338" y="4868863"/>
            <a:ext cx="2339975" cy="1989137"/>
            <a:chOff x="981" y="3067"/>
            <a:chExt cx="1474" cy="1253"/>
          </a:xfrm>
        </p:grpSpPr>
        <p:pic>
          <p:nvPicPr>
            <p:cNvPr id="288943" name="Picture 175" descr="haiti road">
              <a:extLst>
                <a:ext uri="{FF2B5EF4-FFF2-40B4-BE49-F238E27FC236}">
                  <a16:creationId xmlns:a16="http://schemas.microsoft.com/office/drawing/2014/main" id="{1B758280-502F-41E9-97AC-9B689EA780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 y="3067"/>
              <a:ext cx="1474" cy="125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8949" name="Text Box 181">
              <a:extLst>
                <a:ext uri="{FF2B5EF4-FFF2-40B4-BE49-F238E27FC236}">
                  <a16:creationId xmlns:a16="http://schemas.microsoft.com/office/drawing/2014/main" id="{0685F35E-994E-491E-9A95-4D4670E399A5}"/>
                </a:ext>
              </a:extLst>
            </p:cNvPr>
            <p:cNvSpPr txBox="1">
              <a:spLocks noChangeArrowheads="1"/>
            </p:cNvSpPr>
            <p:nvPr/>
          </p:nvSpPr>
          <p:spPr bwMode="auto">
            <a:xfrm>
              <a:off x="981" y="4108"/>
              <a:ext cx="14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t>Haitian Rural Road</a:t>
              </a:r>
            </a:p>
          </p:txBody>
        </p:sp>
      </p:grpSp>
      <p:grpSp>
        <p:nvGrpSpPr>
          <p:cNvPr id="288958" name="Group 190">
            <a:extLst>
              <a:ext uri="{FF2B5EF4-FFF2-40B4-BE49-F238E27FC236}">
                <a16:creationId xmlns:a16="http://schemas.microsoft.com/office/drawing/2014/main" id="{618C6782-F059-491C-B907-0D62CF9FD694}"/>
              </a:ext>
            </a:extLst>
          </p:cNvPr>
          <p:cNvGrpSpPr>
            <a:grpSpLocks/>
          </p:cNvGrpSpPr>
          <p:nvPr/>
        </p:nvGrpSpPr>
        <p:grpSpPr bwMode="auto">
          <a:xfrm>
            <a:off x="4257675" y="4824413"/>
            <a:ext cx="3149600" cy="2009775"/>
            <a:chOff x="2682" y="3039"/>
            <a:chExt cx="1984" cy="1266"/>
          </a:xfrm>
        </p:grpSpPr>
        <p:pic>
          <p:nvPicPr>
            <p:cNvPr id="288945" name="Picture 177" descr="Country-road-in-Dominican-Republic-photo---_srcgpx10001x15114x1df90f526">
              <a:extLst>
                <a:ext uri="{FF2B5EF4-FFF2-40B4-BE49-F238E27FC236}">
                  <a16:creationId xmlns:a16="http://schemas.microsoft.com/office/drawing/2014/main" id="{965D5B48-FA2C-4942-B4D4-F28619D652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 y="3039"/>
              <a:ext cx="1928" cy="126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8950" name="Text Box 182">
              <a:extLst>
                <a:ext uri="{FF2B5EF4-FFF2-40B4-BE49-F238E27FC236}">
                  <a16:creationId xmlns:a16="http://schemas.microsoft.com/office/drawing/2014/main" id="{15739375-7645-4070-A93F-867BD9887A8A}"/>
                </a:ext>
              </a:extLst>
            </p:cNvPr>
            <p:cNvSpPr txBox="1">
              <a:spLocks noChangeArrowheads="1"/>
            </p:cNvSpPr>
            <p:nvPr/>
          </p:nvSpPr>
          <p:spPr bwMode="auto">
            <a:xfrm>
              <a:off x="2682" y="4108"/>
              <a:ext cx="19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b="1"/>
                <a:t>Dominican Republic Rural Road</a:t>
              </a:r>
            </a:p>
          </p:txBody>
        </p:sp>
      </p:grpSp>
      <p:grpSp>
        <p:nvGrpSpPr>
          <p:cNvPr id="288954" name="Group 186">
            <a:extLst>
              <a:ext uri="{FF2B5EF4-FFF2-40B4-BE49-F238E27FC236}">
                <a16:creationId xmlns:a16="http://schemas.microsoft.com/office/drawing/2014/main" id="{E09A39CE-5A98-4986-8106-6530B5C2A2AC}"/>
              </a:ext>
            </a:extLst>
          </p:cNvPr>
          <p:cNvGrpSpPr>
            <a:grpSpLocks/>
          </p:cNvGrpSpPr>
          <p:nvPr/>
        </p:nvGrpSpPr>
        <p:grpSpPr bwMode="auto">
          <a:xfrm>
            <a:off x="0" y="98425"/>
            <a:ext cx="9072563" cy="585788"/>
            <a:chOff x="0" y="62"/>
            <a:chExt cx="5715" cy="369"/>
          </a:xfrm>
        </p:grpSpPr>
        <p:sp>
          <p:nvSpPr>
            <p:cNvPr id="288952" name="Rectangle 184">
              <a:extLst>
                <a:ext uri="{FF2B5EF4-FFF2-40B4-BE49-F238E27FC236}">
                  <a16:creationId xmlns:a16="http://schemas.microsoft.com/office/drawing/2014/main" id="{A9FE469D-7295-4F93-B459-BC62D7FD9C83}"/>
                </a:ext>
              </a:extLst>
            </p:cNvPr>
            <p:cNvSpPr>
              <a:spLocks noChangeArrowheads="1"/>
            </p:cNvSpPr>
            <p:nvPr/>
          </p:nvSpPr>
          <p:spPr bwMode="auto">
            <a:xfrm>
              <a:off x="0" y="62"/>
              <a:ext cx="4014" cy="3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12700" cmpd="dbl">
                  <a:solidFill>
                    <a:srgbClr val="114FFB"/>
                  </a:solidFill>
                  <a:miter lim="800000"/>
                  <a:headEnd/>
                  <a:tailEnd/>
                </a14:hiddenLine>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4800" b="1">
                  <a:solidFill>
                    <a:srgbClr val="FAFD00"/>
                  </a:solidFill>
                  <a:latin typeface="Tahoma" panose="020B0604030504040204" pitchFamily="34" charset="0"/>
                </a:rPr>
                <a:t>Case Study 4: Haiti:</a:t>
              </a:r>
              <a:endParaRPr lang="en-US" altLang="en-US" sz="3600" b="1">
                <a:solidFill>
                  <a:srgbClr val="00FF00"/>
                </a:solidFill>
                <a:latin typeface="Tahoma" panose="020B0604030504040204" pitchFamily="34" charset="0"/>
              </a:endParaRPr>
            </a:p>
          </p:txBody>
        </p:sp>
        <p:sp>
          <p:nvSpPr>
            <p:cNvPr id="288953" name="Text Box 185">
              <a:extLst>
                <a:ext uri="{FF2B5EF4-FFF2-40B4-BE49-F238E27FC236}">
                  <a16:creationId xmlns:a16="http://schemas.microsoft.com/office/drawing/2014/main" id="{58709166-6AFC-41CD-90E1-A991CCA1F714}"/>
                </a:ext>
              </a:extLst>
            </p:cNvPr>
            <p:cNvSpPr txBox="1">
              <a:spLocks noChangeArrowheads="1"/>
            </p:cNvSpPr>
            <p:nvPr/>
          </p:nvSpPr>
          <p:spPr bwMode="auto">
            <a:xfrm>
              <a:off x="3986" y="147"/>
              <a:ext cx="1729" cy="27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l">
                <a:lnSpc>
                  <a:spcPct val="95000"/>
                </a:lnSpc>
              </a:pPr>
              <a:r>
                <a:rPr lang="en-GB" altLang="en-US" sz="2400" b="1">
                  <a:solidFill>
                    <a:schemeClr val="bg1"/>
                  </a:solidFill>
                </a:rPr>
                <a:t>The Environment</a:t>
              </a:r>
            </a:p>
          </p:txBody>
        </p:sp>
      </p:gr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88955"/>
                                        </p:tgtEl>
                                        <p:attrNameLst>
                                          <p:attrName>style.visibility</p:attrName>
                                        </p:attrNameLst>
                                      </p:cBhvr>
                                      <p:to>
                                        <p:strVal val="visible"/>
                                      </p:to>
                                    </p:set>
                                    <p:anim calcmode="lin" valueType="num">
                                      <p:cBhvr additive="base">
                                        <p:cTn id="7" dur="500" fill="hold"/>
                                        <p:tgtEl>
                                          <p:spTgt spid="288955"/>
                                        </p:tgtEl>
                                        <p:attrNameLst>
                                          <p:attrName>ppt_x</p:attrName>
                                        </p:attrNameLst>
                                      </p:cBhvr>
                                      <p:tavLst>
                                        <p:tav tm="0">
                                          <p:val>
                                            <p:strVal val="0-#ppt_w/2"/>
                                          </p:val>
                                        </p:tav>
                                        <p:tav tm="100000">
                                          <p:val>
                                            <p:strVal val="#ppt_x"/>
                                          </p:val>
                                        </p:tav>
                                      </p:tavLst>
                                    </p:anim>
                                    <p:anim calcmode="lin" valueType="num">
                                      <p:cBhvr additive="base">
                                        <p:cTn id="8" dur="500" fill="hold"/>
                                        <p:tgtEl>
                                          <p:spTgt spid="28895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88956"/>
                                        </p:tgtEl>
                                        <p:attrNameLst>
                                          <p:attrName>style.visibility</p:attrName>
                                        </p:attrNameLst>
                                      </p:cBhvr>
                                      <p:to>
                                        <p:strVal val="visible"/>
                                      </p:to>
                                    </p:set>
                                    <p:anim calcmode="lin" valueType="num">
                                      <p:cBhvr additive="base">
                                        <p:cTn id="11" dur="500" fill="hold"/>
                                        <p:tgtEl>
                                          <p:spTgt spid="288956"/>
                                        </p:tgtEl>
                                        <p:attrNameLst>
                                          <p:attrName>ppt_x</p:attrName>
                                        </p:attrNameLst>
                                      </p:cBhvr>
                                      <p:tavLst>
                                        <p:tav tm="0">
                                          <p:val>
                                            <p:strVal val="1+#ppt_w/2"/>
                                          </p:val>
                                        </p:tav>
                                        <p:tav tm="100000">
                                          <p:val>
                                            <p:strVal val="#ppt_x"/>
                                          </p:val>
                                        </p:tav>
                                      </p:tavLst>
                                    </p:anim>
                                    <p:anim calcmode="lin" valueType="num">
                                      <p:cBhvr additive="base">
                                        <p:cTn id="12" dur="500" fill="hold"/>
                                        <p:tgtEl>
                                          <p:spTgt spid="28895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4" fill="hold" nodeType="afterEffect">
                                  <p:stCondLst>
                                    <p:cond delay="0"/>
                                  </p:stCondLst>
                                  <p:childTnLst>
                                    <p:set>
                                      <p:cBhvr>
                                        <p:cTn id="15" dur="1" fill="hold">
                                          <p:stCondLst>
                                            <p:cond delay="0"/>
                                          </p:stCondLst>
                                        </p:cTn>
                                        <p:tgtEl>
                                          <p:spTgt spid="288958"/>
                                        </p:tgtEl>
                                        <p:attrNameLst>
                                          <p:attrName>style.visibility</p:attrName>
                                        </p:attrNameLst>
                                      </p:cBhvr>
                                      <p:to>
                                        <p:strVal val="visible"/>
                                      </p:to>
                                    </p:set>
                                    <p:anim calcmode="lin" valueType="num">
                                      <p:cBhvr additive="base">
                                        <p:cTn id="16" dur="500" fill="hold"/>
                                        <p:tgtEl>
                                          <p:spTgt spid="288958"/>
                                        </p:tgtEl>
                                        <p:attrNameLst>
                                          <p:attrName>ppt_x</p:attrName>
                                        </p:attrNameLst>
                                      </p:cBhvr>
                                      <p:tavLst>
                                        <p:tav tm="0">
                                          <p:val>
                                            <p:strVal val="#ppt_x"/>
                                          </p:val>
                                        </p:tav>
                                        <p:tav tm="100000">
                                          <p:val>
                                            <p:strVal val="#ppt_x"/>
                                          </p:val>
                                        </p:tav>
                                      </p:tavLst>
                                    </p:anim>
                                    <p:anim calcmode="lin" valueType="num">
                                      <p:cBhvr additive="base">
                                        <p:cTn id="17" dur="500" fill="hold"/>
                                        <p:tgtEl>
                                          <p:spTgt spid="28895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88957"/>
                                        </p:tgtEl>
                                        <p:attrNameLst>
                                          <p:attrName>style.visibility</p:attrName>
                                        </p:attrNameLst>
                                      </p:cBhvr>
                                      <p:to>
                                        <p:strVal val="visible"/>
                                      </p:to>
                                    </p:set>
                                    <p:anim calcmode="lin" valueType="num">
                                      <p:cBhvr additive="base">
                                        <p:cTn id="20" dur="500" fill="hold"/>
                                        <p:tgtEl>
                                          <p:spTgt spid="288957"/>
                                        </p:tgtEl>
                                        <p:attrNameLst>
                                          <p:attrName>ppt_x</p:attrName>
                                        </p:attrNameLst>
                                      </p:cBhvr>
                                      <p:tavLst>
                                        <p:tav tm="0">
                                          <p:val>
                                            <p:strVal val="#ppt_x"/>
                                          </p:val>
                                        </p:tav>
                                        <p:tav tm="100000">
                                          <p:val>
                                            <p:strVal val="#ppt_x"/>
                                          </p:val>
                                        </p:tav>
                                      </p:tavLst>
                                    </p:anim>
                                    <p:anim calcmode="lin" valueType="num">
                                      <p:cBhvr additive="base">
                                        <p:cTn id="21" dur="500" fill="hold"/>
                                        <p:tgtEl>
                                          <p:spTgt spid="2889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E00878A0-CBBF-4E4C-AB84-26867AE9A433}"/>
              </a:ext>
            </a:extLst>
          </p:cNvPr>
          <p:cNvSpPr>
            <a:spLocks noChangeArrowheads="1"/>
          </p:cNvSpPr>
          <p:nvPr/>
        </p:nvSpPr>
        <p:spPr bwMode="auto">
          <a:xfrm>
            <a:off x="0" y="0"/>
            <a:ext cx="9144000" cy="2798763"/>
          </a:xfrm>
          <a:prstGeom prst="rect">
            <a:avLst/>
          </a:prstGeom>
          <a:solidFill>
            <a:srgbClr val="0000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9798" name="Rectangle 6">
            <a:extLst>
              <a:ext uri="{FF2B5EF4-FFF2-40B4-BE49-F238E27FC236}">
                <a16:creationId xmlns:a16="http://schemas.microsoft.com/office/drawing/2014/main" id="{86F5C306-4318-4FC7-B033-E1E677C4908C}"/>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9799" name="Rectangle 7">
            <a:extLst>
              <a:ext uri="{FF2B5EF4-FFF2-40B4-BE49-F238E27FC236}">
                <a16:creationId xmlns:a16="http://schemas.microsoft.com/office/drawing/2014/main" id="{805AB1A3-7D9F-4C2A-A3B3-3E92AE5B2746}"/>
              </a:ext>
            </a:extLst>
          </p:cNvPr>
          <p:cNvSpPr>
            <a:spLocks noChangeArrowheads="1"/>
          </p:cNvSpPr>
          <p:nvPr/>
        </p:nvSpPr>
        <p:spPr bwMode="auto">
          <a:xfrm>
            <a:off x="26988" y="773113"/>
            <a:ext cx="9144000" cy="134937"/>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9800" name="Rectangle 8">
            <a:extLst>
              <a:ext uri="{FF2B5EF4-FFF2-40B4-BE49-F238E27FC236}">
                <a16:creationId xmlns:a16="http://schemas.microsoft.com/office/drawing/2014/main" id="{BCEBA751-142D-4367-8F03-6666EDA4CA30}"/>
              </a:ext>
            </a:extLst>
          </p:cNvPr>
          <p:cNvSpPr>
            <a:spLocks noChangeArrowheads="1"/>
          </p:cNvSpPr>
          <p:nvPr/>
        </p:nvSpPr>
        <p:spPr bwMode="auto">
          <a:xfrm>
            <a:off x="701675" y="3654425"/>
            <a:ext cx="539750" cy="1079500"/>
          </a:xfrm>
          <a:prstGeom prst="rect">
            <a:avLst/>
          </a:prstGeom>
          <a:solidFill>
            <a:srgbClr val="B0BDF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9847" name="Text Box 55">
            <a:extLst>
              <a:ext uri="{FF2B5EF4-FFF2-40B4-BE49-F238E27FC236}">
                <a16:creationId xmlns:a16="http://schemas.microsoft.com/office/drawing/2014/main" id="{79749BCF-458F-4377-9C0D-32525E09B3AC}"/>
              </a:ext>
            </a:extLst>
          </p:cNvPr>
          <p:cNvSpPr txBox="1">
            <a:spLocks noChangeArrowheads="1"/>
          </p:cNvSpPr>
          <p:nvPr/>
        </p:nvSpPr>
        <p:spPr bwMode="auto">
          <a:xfrm>
            <a:off x="0" y="998538"/>
            <a:ext cx="9142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89848" name="Text Box 56">
            <a:extLst>
              <a:ext uri="{FF2B5EF4-FFF2-40B4-BE49-F238E27FC236}">
                <a16:creationId xmlns:a16="http://schemas.microsoft.com/office/drawing/2014/main" id="{B0D5BFB3-53F5-4967-9BEB-A585DEE37E85}"/>
              </a:ext>
            </a:extLst>
          </p:cNvPr>
          <p:cNvSpPr txBox="1">
            <a:spLocks noChangeArrowheads="1"/>
          </p:cNvSpPr>
          <p:nvPr/>
        </p:nvSpPr>
        <p:spPr bwMode="auto">
          <a:xfrm>
            <a:off x="0" y="863600"/>
            <a:ext cx="9144000" cy="1876425"/>
          </a:xfrm>
          <a:prstGeom prst="rect">
            <a:avLst/>
          </a:prstGeom>
          <a:solidFill>
            <a:srgbClr val="00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20000"/>
              </a:spcBef>
              <a:buClr>
                <a:srgbClr val="FF0000"/>
              </a:buClr>
              <a:buFont typeface="Wingdings" panose="05000000000000000000" pitchFamily="2" charset="2"/>
              <a:buChar char="Ø"/>
            </a:pPr>
            <a:r>
              <a:rPr lang="en-GB" altLang="en-US" sz="1800">
                <a:solidFill>
                  <a:srgbClr val="FF0000"/>
                </a:solidFill>
                <a:effectLst>
                  <a:outerShdw blurRad="38100" dist="38100" dir="2700000" algn="tl">
                    <a:srgbClr val="000000"/>
                  </a:outerShdw>
                </a:effectLst>
              </a:rPr>
              <a:t>September 2004:</a:t>
            </a:r>
            <a:r>
              <a:rPr lang="en-GB" altLang="en-US" sz="1800">
                <a:solidFill>
                  <a:srgbClr val="FF9900"/>
                </a:solidFill>
                <a:effectLst>
                  <a:outerShdw blurRad="38100" dist="38100" dir="2700000" algn="tl">
                    <a:srgbClr val="000000"/>
                  </a:outerShdw>
                </a:effectLst>
              </a:rPr>
              <a:t> Hurricane Jeanne Lashes the Island of Hispaniola</a:t>
            </a:r>
          </a:p>
          <a:p>
            <a:pPr>
              <a:lnSpc>
                <a:spcPct val="95000"/>
              </a:lnSpc>
              <a:spcBef>
                <a:spcPct val="20000"/>
              </a:spcBef>
              <a:buClr>
                <a:srgbClr val="FF0000"/>
              </a:buClr>
              <a:buFont typeface="Wingdings" panose="05000000000000000000" pitchFamily="2" charset="2"/>
              <a:buChar char="Ø"/>
            </a:pPr>
            <a:r>
              <a:rPr lang="en-GB" altLang="en-US" sz="1800">
                <a:solidFill>
                  <a:srgbClr val="FF0000"/>
                </a:solidFill>
                <a:effectLst>
                  <a:outerShdw blurRad="38100" dist="38100" dir="2700000" algn="tl">
                    <a:srgbClr val="000000"/>
                  </a:outerShdw>
                </a:effectLst>
              </a:rPr>
              <a:t>Haiti:</a:t>
            </a:r>
            <a:r>
              <a:rPr lang="en-GB" altLang="en-US" sz="1800">
                <a:solidFill>
                  <a:srgbClr val="FF9900"/>
                </a:solidFill>
                <a:effectLst>
                  <a:outerShdw blurRad="38100" dist="38100" dir="2700000" algn="tl">
                    <a:srgbClr val="000000"/>
                  </a:outerShdw>
                </a:effectLst>
              </a:rPr>
              <a:t> Massive Devastation: Massive Floods &amp; Mudslides: </a:t>
            </a:r>
            <a:r>
              <a:rPr lang="en-GB" altLang="en-US" sz="1800">
                <a:solidFill>
                  <a:srgbClr val="FF0000"/>
                </a:solidFill>
                <a:effectLst>
                  <a:outerShdw blurRad="38100" dist="38100" dir="2700000" algn="tl">
                    <a:srgbClr val="000000"/>
                  </a:outerShdw>
                </a:effectLst>
              </a:rPr>
              <a:t>More than 2,000 fatalities</a:t>
            </a:r>
            <a:r>
              <a:rPr lang="en-GB" altLang="en-US" sz="1800">
                <a:solidFill>
                  <a:srgbClr val="FF9900"/>
                </a:solidFill>
                <a:effectLst>
                  <a:outerShdw blurRad="38100" dist="38100" dir="2700000" algn="tl">
                    <a:srgbClr val="000000"/>
                  </a:outerShdw>
                </a:effectLst>
              </a:rPr>
              <a:t>: Collapse of Governance, Law &amp; Order: Total national chaos &amp; instability</a:t>
            </a:r>
          </a:p>
          <a:p>
            <a:pPr>
              <a:lnSpc>
                <a:spcPct val="95000"/>
              </a:lnSpc>
              <a:spcBef>
                <a:spcPct val="20000"/>
              </a:spcBef>
              <a:buClr>
                <a:srgbClr val="FF0000"/>
              </a:buClr>
              <a:buFont typeface="Wingdings" panose="05000000000000000000" pitchFamily="2" charset="2"/>
              <a:buChar char="Ø"/>
            </a:pPr>
            <a:r>
              <a:rPr lang="en-GB" altLang="en-US" sz="1800">
                <a:solidFill>
                  <a:schemeClr val="folHlink"/>
                </a:solidFill>
                <a:effectLst>
                  <a:outerShdw blurRad="38100" dist="38100" dir="2700000" algn="tl">
                    <a:srgbClr val="000000"/>
                  </a:outerShdw>
                </a:effectLst>
              </a:rPr>
              <a:t>Dominican Republic:</a:t>
            </a:r>
            <a:r>
              <a:rPr lang="en-GB" altLang="en-US" sz="1800">
                <a:solidFill>
                  <a:srgbClr val="FF9900"/>
                </a:solidFill>
                <a:effectLst>
                  <a:outerShdw blurRad="38100" dist="38100" dir="2700000" algn="tl">
                    <a:srgbClr val="000000"/>
                  </a:outerShdw>
                </a:effectLst>
              </a:rPr>
              <a:t> Greater hurricane readiness: </a:t>
            </a:r>
            <a:r>
              <a:rPr lang="en-GB" altLang="en-US" sz="1800">
                <a:solidFill>
                  <a:srgbClr val="FF0000"/>
                </a:solidFill>
                <a:effectLst>
                  <a:outerShdw blurRad="38100" dist="38100" dir="2700000" algn="tl">
                    <a:srgbClr val="000000"/>
                  </a:outerShdw>
                </a:effectLst>
              </a:rPr>
              <a:t>20 Fatalities</a:t>
            </a:r>
          </a:p>
          <a:p>
            <a:pPr>
              <a:lnSpc>
                <a:spcPct val="95000"/>
              </a:lnSpc>
              <a:spcBef>
                <a:spcPct val="20000"/>
              </a:spcBef>
              <a:buClr>
                <a:srgbClr val="FF0000"/>
              </a:buClr>
              <a:buFont typeface="Wingdings" panose="05000000000000000000" pitchFamily="2" charset="2"/>
              <a:buChar char="Ø"/>
            </a:pPr>
            <a:r>
              <a:rPr lang="en-GB" altLang="en-US" sz="1800">
                <a:solidFill>
                  <a:srgbClr val="FF0000"/>
                </a:solidFill>
                <a:effectLst>
                  <a:outerShdw blurRad="38100" dist="38100" dir="2700000" algn="tl">
                    <a:srgbClr val="000000"/>
                  </a:outerShdw>
                </a:effectLst>
              </a:rPr>
              <a:t>Haiti:</a:t>
            </a:r>
            <a:r>
              <a:rPr lang="en-GB" altLang="en-US" sz="1800">
                <a:solidFill>
                  <a:srgbClr val="FF9900"/>
                </a:solidFill>
                <a:effectLst>
                  <a:outerShdw blurRad="38100" dist="38100" dir="2700000" algn="tl">
                    <a:srgbClr val="000000"/>
                  </a:outerShdw>
                </a:effectLst>
              </a:rPr>
              <a:t> Deforestation Contributed Directly to Scale of Disaster </a:t>
            </a:r>
          </a:p>
          <a:p>
            <a:pPr>
              <a:lnSpc>
                <a:spcPct val="95000"/>
              </a:lnSpc>
              <a:spcBef>
                <a:spcPct val="20000"/>
              </a:spcBef>
              <a:buClr>
                <a:srgbClr val="FF0000"/>
              </a:buClr>
              <a:buFont typeface="Wingdings" panose="05000000000000000000" pitchFamily="2" charset="2"/>
              <a:buChar char="Ø"/>
            </a:pPr>
            <a:r>
              <a:rPr lang="en-GB" altLang="en-US" sz="1800">
                <a:solidFill>
                  <a:schemeClr val="folHlink"/>
                </a:solidFill>
                <a:effectLst>
                  <a:outerShdw blurRad="38100" dist="38100" dir="2700000" algn="tl">
                    <a:srgbClr val="000000"/>
                  </a:outerShdw>
                </a:effectLst>
              </a:rPr>
              <a:t>Dominican Republic</a:t>
            </a:r>
            <a:r>
              <a:rPr lang="en-GB" altLang="en-US" sz="1800">
                <a:solidFill>
                  <a:srgbClr val="FF0000"/>
                </a:solidFill>
                <a:effectLst>
                  <a:outerShdw blurRad="38100" dist="38100" dir="2700000" algn="tl">
                    <a:srgbClr val="000000"/>
                  </a:outerShdw>
                </a:effectLst>
              </a:rPr>
              <a:t>:</a:t>
            </a:r>
            <a:r>
              <a:rPr lang="en-GB" altLang="en-US" sz="1800">
                <a:solidFill>
                  <a:srgbClr val="FF9900"/>
                </a:solidFill>
                <a:effectLst>
                  <a:outerShdw blurRad="38100" dist="38100" dir="2700000" algn="tl">
                    <a:srgbClr val="000000"/>
                  </a:outerShdw>
                </a:effectLst>
              </a:rPr>
              <a:t> Forest Cover helped reduce Jeanne’s Fury</a:t>
            </a:r>
          </a:p>
        </p:txBody>
      </p:sp>
      <p:grpSp>
        <p:nvGrpSpPr>
          <p:cNvPr id="289857" name="Group 65">
            <a:extLst>
              <a:ext uri="{FF2B5EF4-FFF2-40B4-BE49-F238E27FC236}">
                <a16:creationId xmlns:a16="http://schemas.microsoft.com/office/drawing/2014/main" id="{8495EB51-6BA1-4741-9DC2-86A11EE713E1}"/>
              </a:ext>
            </a:extLst>
          </p:cNvPr>
          <p:cNvGrpSpPr>
            <a:grpSpLocks/>
          </p:cNvGrpSpPr>
          <p:nvPr/>
        </p:nvGrpSpPr>
        <p:grpSpPr bwMode="auto">
          <a:xfrm>
            <a:off x="206375" y="2843213"/>
            <a:ext cx="4365625" cy="4014787"/>
            <a:chOff x="130" y="1791"/>
            <a:chExt cx="2750" cy="2529"/>
          </a:xfrm>
        </p:grpSpPr>
        <p:pic>
          <p:nvPicPr>
            <p:cNvPr id="289842" name="Picture 50" descr="haiti-03">
              <a:extLst>
                <a:ext uri="{FF2B5EF4-FFF2-40B4-BE49-F238E27FC236}">
                  <a16:creationId xmlns:a16="http://schemas.microsoft.com/office/drawing/2014/main" id="{29BB7C4E-A4E0-4D04-BC1B-69972D18C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 y="1791"/>
              <a:ext cx="1361" cy="102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9843" name="Picture 51" descr="haiti-04">
              <a:extLst>
                <a:ext uri="{FF2B5EF4-FFF2-40B4-BE49-F238E27FC236}">
                  <a16:creationId xmlns:a16="http://schemas.microsoft.com/office/drawing/2014/main" id="{8F5A08BF-3E69-43D4-9557-1D498A5B5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 y="1791"/>
              <a:ext cx="1361" cy="102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89853" name="Group 61">
              <a:extLst>
                <a:ext uri="{FF2B5EF4-FFF2-40B4-BE49-F238E27FC236}">
                  <a16:creationId xmlns:a16="http://schemas.microsoft.com/office/drawing/2014/main" id="{BD46ACEA-D8F5-46EF-BF13-E23773CA548C}"/>
                </a:ext>
              </a:extLst>
            </p:cNvPr>
            <p:cNvGrpSpPr>
              <a:grpSpLocks/>
            </p:cNvGrpSpPr>
            <p:nvPr/>
          </p:nvGrpSpPr>
          <p:grpSpPr bwMode="auto">
            <a:xfrm>
              <a:off x="357" y="2755"/>
              <a:ext cx="2001" cy="1565"/>
              <a:chOff x="357" y="2755"/>
              <a:chExt cx="2001" cy="1565"/>
            </a:xfrm>
          </p:grpSpPr>
          <p:pic>
            <p:nvPicPr>
              <p:cNvPr id="289841" name="Picture 49" descr="haiti-07">
                <a:extLst>
                  <a:ext uri="{FF2B5EF4-FFF2-40B4-BE49-F238E27FC236}">
                    <a16:creationId xmlns:a16="http://schemas.microsoft.com/office/drawing/2014/main" id="{2AF3AF15-4C27-45F0-A3FE-24019FE87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 y="2816"/>
                <a:ext cx="2001" cy="150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9849" name="Text Box 57">
                <a:extLst>
                  <a:ext uri="{FF2B5EF4-FFF2-40B4-BE49-F238E27FC236}">
                    <a16:creationId xmlns:a16="http://schemas.microsoft.com/office/drawing/2014/main" id="{77555F04-41A3-4074-9556-FF1BFE2D7412}"/>
                  </a:ext>
                </a:extLst>
              </p:cNvPr>
              <p:cNvSpPr txBox="1">
                <a:spLocks noChangeArrowheads="1"/>
              </p:cNvSpPr>
              <p:nvPr/>
            </p:nvSpPr>
            <p:spPr bwMode="auto">
              <a:xfrm>
                <a:off x="385" y="2755"/>
                <a:ext cx="1900" cy="237"/>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a:solidFill>
                      <a:schemeClr val="bg1"/>
                    </a:solidFill>
                  </a:rPr>
                  <a:t>A massive Human Disaster</a:t>
                </a:r>
              </a:p>
            </p:txBody>
          </p:sp>
        </p:grpSp>
      </p:grpSp>
      <p:grpSp>
        <p:nvGrpSpPr>
          <p:cNvPr id="289852" name="Group 60">
            <a:extLst>
              <a:ext uri="{FF2B5EF4-FFF2-40B4-BE49-F238E27FC236}">
                <a16:creationId xmlns:a16="http://schemas.microsoft.com/office/drawing/2014/main" id="{FB6AE7AE-23A1-4AD7-A4DE-E2A2DA83BB26}"/>
              </a:ext>
            </a:extLst>
          </p:cNvPr>
          <p:cNvGrpSpPr>
            <a:grpSpLocks/>
          </p:cNvGrpSpPr>
          <p:nvPr/>
        </p:nvGrpSpPr>
        <p:grpSpPr bwMode="auto">
          <a:xfrm>
            <a:off x="4616450" y="2798763"/>
            <a:ext cx="4525963" cy="4059237"/>
            <a:chOff x="2908" y="1763"/>
            <a:chExt cx="2851" cy="2557"/>
          </a:xfrm>
        </p:grpSpPr>
        <p:pic>
          <p:nvPicPr>
            <p:cNvPr id="289844" name="Picture 52" descr="Jeanne3DR">
              <a:extLst>
                <a:ext uri="{FF2B5EF4-FFF2-40B4-BE49-F238E27FC236}">
                  <a16:creationId xmlns:a16="http://schemas.microsoft.com/office/drawing/2014/main" id="{C6DEA456-D801-4225-AD37-AA30E0A87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 y="1763"/>
              <a:ext cx="1518" cy="13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9845" name="Picture 53" descr="Jeanne4DR">
              <a:extLst>
                <a:ext uri="{FF2B5EF4-FFF2-40B4-BE49-F238E27FC236}">
                  <a16:creationId xmlns:a16="http://schemas.microsoft.com/office/drawing/2014/main" id="{4367A41E-EACA-4493-8F69-99E8DB79CB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5" y="3173"/>
              <a:ext cx="1729" cy="114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9851" name="Text Box 59">
              <a:extLst>
                <a:ext uri="{FF2B5EF4-FFF2-40B4-BE49-F238E27FC236}">
                  <a16:creationId xmlns:a16="http://schemas.microsoft.com/office/drawing/2014/main" id="{CBBEF048-91E3-4D71-8691-66D05337268F}"/>
                </a:ext>
              </a:extLst>
            </p:cNvPr>
            <p:cNvSpPr txBox="1">
              <a:spLocks noChangeArrowheads="1"/>
            </p:cNvSpPr>
            <p:nvPr/>
          </p:nvSpPr>
          <p:spPr bwMode="auto">
            <a:xfrm>
              <a:off x="2908" y="1763"/>
              <a:ext cx="1304" cy="729"/>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spcBef>
                  <a:spcPct val="5000"/>
                </a:spcBef>
              </a:pPr>
              <a:r>
                <a:rPr lang="en-GB" altLang="en-US" sz="1800">
                  <a:solidFill>
                    <a:schemeClr val="bg1"/>
                  </a:solidFill>
                </a:rPr>
                <a:t>Greater Readiness</a:t>
              </a:r>
            </a:p>
            <a:p>
              <a:pPr>
                <a:lnSpc>
                  <a:spcPct val="95000"/>
                </a:lnSpc>
                <a:spcBef>
                  <a:spcPct val="5000"/>
                </a:spcBef>
              </a:pPr>
              <a:r>
                <a:rPr lang="en-GB" altLang="en-US" sz="1800">
                  <a:solidFill>
                    <a:schemeClr val="bg1"/>
                  </a:solidFill>
                </a:rPr>
                <a:t>Forest Cover Reduced Impact</a:t>
              </a:r>
            </a:p>
          </p:txBody>
        </p:sp>
      </p:grpSp>
      <p:grpSp>
        <p:nvGrpSpPr>
          <p:cNvPr id="289854" name="Group 62">
            <a:extLst>
              <a:ext uri="{FF2B5EF4-FFF2-40B4-BE49-F238E27FC236}">
                <a16:creationId xmlns:a16="http://schemas.microsoft.com/office/drawing/2014/main" id="{9CE37D43-8F80-4EF0-BBF4-CD4C87929264}"/>
              </a:ext>
            </a:extLst>
          </p:cNvPr>
          <p:cNvGrpSpPr>
            <a:grpSpLocks/>
          </p:cNvGrpSpPr>
          <p:nvPr/>
        </p:nvGrpSpPr>
        <p:grpSpPr bwMode="auto">
          <a:xfrm>
            <a:off x="0" y="98425"/>
            <a:ext cx="9072563" cy="687388"/>
            <a:chOff x="0" y="62"/>
            <a:chExt cx="5715" cy="433"/>
          </a:xfrm>
        </p:grpSpPr>
        <p:sp>
          <p:nvSpPr>
            <p:cNvPr id="289855" name="Rectangle 63">
              <a:extLst>
                <a:ext uri="{FF2B5EF4-FFF2-40B4-BE49-F238E27FC236}">
                  <a16:creationId xmlns:a16="http://schemas.microsoft.com/office/drawing/2014/main" id="{FCABB62C-FC27-4A74-A1DD-AF1210607D3E}"/>
                </a:ext>
              </a:extLst>
            </p:cNvPr>
            <p:cNvSpPr>
              <a:spLocks noChangeArrowheads="1"/>
            </p:cNvSpPr>
            <p:nvPr/>
          </p:nvSpPr>
          <p:spPr bwMode="auto">
            <a:xfrm>
              <a:off x="0" y="62"/>
              <a:ext cx="4014" cy="3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12700" cmpd="dbl">
                  <a:solidFill>
                    <a:srgbClr val="114FFB"/>
                  </a:solidFill>
                  <a:miter lim="800000"/>
                  <a:headEnd/>
                  <a:tailEnd/>
                </a14:hiddenLine>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4800" b="1">
                  <a:solidFill>
                    <a:srgbClr val="FAFD00"/>
                  </a:solidFill>
                  <a:latin typeface="Tahoma" panose="020B0604030504040204" pitchFamily="34" charset="0"/>
                </a:rPr>
                <a:t>Case Study 4: Haiti:</a:t>
              </a:r>
              <a:endParaRPr lang="en-US" altLang="en-US" sz="3600" b="1">
                <a:solidFill>
                  <a:srgbClr val="00FF00"/>
                </a:solidFill>
                <a:latin typeface="Tahoma" panose="020B0604030504040204" pitchFamily="34" charset="0"/>
              </a:endParaRPr>
            </a:p>
          </p:txBody>
        </p:sp>
        <p:sp>
          <p:nvSpPr>
            <p:cNvPr id="289856" name="Text Box 64">
              <a:extLst>
                <a:ext uri="{FF2B5EF4-FFF2-40B4-BE49-F238E27FC236}">
                  <a16:creationId xmlns:a16="http://schemas.microsoft.com/office/drawing/2014/main" id="{319EB35F-4B2A-4070-A1A9-C0F67EF11C72}"/>
                </a:ext>
              </a:extLst>
            </p:cNvPr>
            <p:cNvSpPr txBox="1">
              <a:spLocks noChangeArrowheads="1"/>
            </p:cNvSpPr>
            <p:nvPr/>
          </p:nvSpPr>
          <p:spPr bwMode="auto">
            <a:xfrm>
              <a:off x="3986" y="73"/>
              <a:ext cx="1729" cy="42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nSpc>
                  <a:spcPct val="95000"/>
                </a:lnSpc>
              </a:pPr>
              <a:r>
                <a:rPr lang="en-GB" altLang="en-US" b="1">
                  <a:solidFill>
                    <a:schemeClr val="bg1"/>
                  </a:solidFill>
                </a:rPr>
                <a:t>Jeanne: A Very Angry lady</a:t>
              </a:r>
            </a:p>
          </p:txBody>
        </p:sp>
      </p:gr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89857"/>
                                        </p:tgtEl>
                                        <p:attrNameLst>
                                          <p:attrName>style.visibility</p:attrName>
                                        </p:attrNameLst>
                                      </p:cBhvr>
                                      <p:to>
                                        <p:strVal val="visible"/>
                                      </p:to>
                                    </p:set>
                                    <p:anim calcmode="lin" valueType="num">
                                      <p:cBhvr additive="base">
                                        <p:cTn id="7" dur="500" fill="hold"/>
                                        <p:tgtEl>
                                          <p:spTgt spid="289857"/>
                                        </p:tgtEl>
                                        <p:attrNameLst>
                                          <p:attrName>ppt_x</p:attrName>
                                        </p:attrNameLst>
                                      </p:cBhvr>
                                      <p:tavLst>
                                        <p:tav tm="0">
                                          <p:val>
                                            <p:strVal val="#ppt_x"/>
                                          </p:val>
                                        </p:tav>
                                        <p:tav tm="100000">
                                          <p:val>
                                            <p:strVal val="#ppt_x"/>
                                          </p:val>
                                        </p:tav>
                                      </p:tavLst>
                                    </p:anim>
                                    <p:anim calcmode="lin" valueType="num">
                                      <p:cBhvr additive="base">
                                        <p:cTn id="8" dur="500" fill="hold"/>
                                        <p:tgtEl>
                                          <p:spTgt spid="28985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289852"/>
                                        </p:tgtEl>
                                        <p:attrNameLst>
                                          <p:attrName>style.visibility</p:attrName>
                                        </p:attrNameLst>
                                      </p:cBhvr>
                                      <p:to>
                                        <p:strVal val="visible"/>
                                      </p:to>
                                    </p:set>
                                    <p:anim calcmode="lin" valueType="num">
                                      <p:cBhvr additive="base">
                                        <p:cTn id="12" dur="1000" fill="hold"/>
                                        <p:tgtEl>
                                          <p:spTgt spid="289852"/>
                                        </p:tgtEl>
                                        <p:attrNameLst>
                                          <p:attrName>ppt_x</p:attrName>
                                        </p:attrNameLst>
                                      </p:cBhvr>
                                      <p:tavLst>
                                        <p:tav tm="0">
                                          <p:val>
                                            <p:strVal val="1+#ppt_w/2"/>
                                          </p:val>
                                        </p:tav>
                                        <p:tav tm="100000">
                                          <p:val>
                                            <p:strVal val="#ppt_x"/>
                                          </p:val>
                                        </p:tav>
                                      </p:tavLst>
                                    </p:anim>
                                    <p:anim calcmode="lin" valueType="num">
                                      <p:cBhvr additive="base">
                                        <p:cTn id="13" dur="1000" fill="hold"/>
                                        <p:tgtEl>
                                          <p:spTgt spid="289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92967" name="Group 103">
            <a:extLst>
              <a:ext uri="{FF2B5EF4-FFF2-40B4-BE49-F238E27FC236}">
                <a16:creationId xmlns:a16="http://schemas.microsoft.com/office/drawing/2014/main" id="{A43B46E0-F230-4199-9A7A-870526B646C9}"/>
              </a:ext>
            </a:extLst>
          </p:cNvPr>
          <p:cNvGrpSpPr>
            <a:grpSpLocks/>
          </p:cNvGrpSpPr>
          <p:nvPr/>
        </p:nvGrpSpPr>
        <p:grpSpPr bwMode="auto">
          <a:xfrm>
            <a:off x="4257675" y="728663"/>
            <a:ext cx="836613" cy="790575"/>
            <a:chOff x="2597" y="1395"/>
            <a:chExt cx="527" cy="498"/>
          </a:xfrm>
        </p:grpSpPr>
        <p:sp>
          <p:nvSpPr>
            <p:cNvPr id="292968" name="Oval 104">
              <a:extLst>
                <a:ext uri="{FF2B5EF4-FFF2-40B4-BE49-F238E27FC236}">
                  <a16:creationId xmlns:a16="http://schemas.microsoft.com/office/drawing/2014/main" id="{183FAB46-60B5-49B7-9C86-5B0399AA033E}"/>
                </a:ext>
              </a:extLst>
            </p:cNvPr>
            <p:cNvSpPr>
              <a:spLocks noChangeArrowheads="1"/>
            </p:cNvSpPr>
            <p:nvPr/>
          </p:nvSpPr>
          <p:spPr bwMode="auto">
            <a:xfrm>
              <a:off x="2611" y="1395"/>
              <a:ext cx="459" cy="498"/>
            </a:xfrm>
            <a:prstGeom prst="ellipse">
              <a:avLst/>
            </a:prstGeom>
            <a:solidFill>
              <a:srgbClr val="00FF00">
                <a:alpha val="46001"/>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2969" name="Text Box 105">
              <a:extLst>
                <a:ext uri="{FF2B5EF4-FFF2-40B4-BE49-F238E27FC236}">
                  <a16:creationId xmlns:a16="http://schemas.microsoft.com/office/drawing/2014/main" id="{4B2EFC6E-B1A7-4B99-BE7E-33FD69BDC770}"/>
                </a:ext>
              </a:extLst>
            </p:cNvPr>
            <p:cNvSpPr txBox="1">
              <a:spLocks noChangeArrowheads="1"/>
            </p:cNvSpPr>
            <p:nvPr/>
          </p:nvSpPr>
          <p:spPr bwMode="auto">
            <a:xfrm>
              <a:off x="2597" y="1440"/>
              <a:ext cx="527" cy="40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Lst>
          </p:spPr>
          <p:txBody>
            <a:bodyPr>
              <a:spAutoFit/>
            </a:bodyPr>
            <a:lstStyle/>
            <a:p>
              <a:r>
                <a:rPr lang="en-GB" altLang="en-US" sz="1200" b="1">
                  <a:solidFill>
                    <a:srgbClr val="FFFF00"/>
                  </a:solidFill>
                  <a:latin typeface="Tahoma" panose="020B0604030504040204" pitchFamily="34" charset="0"/>
                </a:rPr>
                <a:t>25,000 Years Ago</a:t>
              </a:r>
            </a:p>
          </p:txBody>
        </p:sp>
      </p:grpSp>
      <p:sp>
        <p:nvSpPr>
          <p:cNvPr id="292915" name="Freeform 51">
            <a:extLst>
              <a:ext uri="{FF2B5EF4-FFF2-40B4-BE49-F238E27FC236}">
                <a16:creationId xmlns:a16="http://schemas.microsoft.com/office/drawing/2014/main" id="{4AB47BD6-949E-4EC4-87DD-4D8A05A04813}"/>
              </a:ext>
            </a:extLst>
          </p:cNvPr>
          <p:cNvSpPr>
            <a:spLocks/>
          </p:cNvSpPr>
          <p:nvPr/>
        </p:nvSpPr>
        <p:spPr bwMode="auto">
          <a:xfrm rot="12667804" flipV="1">
            <a:off x="4392613" y="3743325"/>
            <a:ext cx="630237" cy="42863"/>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17" name="Freeform 53">
            <a:extLst>
              <a:ext uri="{FF2B5EF4-FFF2-40B4-BE49-F238E27FC236}">
                <a16:creationId xmlns:a16="http://schemas.microsoft.com/office/drawing/2014/main" id="{F3136D79-B45C-460B-AD18-A1341A83E0D5}"/>
              </a:ext>
            </a:extLst>
          </p:cNvPr>
          <p:cNvSpPr>
            <a:spLocks/>
          </p:cNvSpPr>
          <p:nvPr/>
        </p:nvSpPr>
        <p:spPr bwMode="auto">
          <a:xfrm rot="17286779" flipV="1">
            <a:off x="5299076" y="3841750"/>
            <a:ext cx="671512" cy="134937"/>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18" name="Freeform 54">
            <a:extLst>
              <a:ext uri="{FF2B5EF4-FFF2-40B4-BE49-F238E27FC236}">
                <a16:creationId xmlns:a16="http://schemas.microsoft.com/office/drawing/2014/main" id="{AD271812-B502-4700-934A-442D7E0E04E9}"/>
              </a:ext>
            </a:extLst>
          </p:cNvPr>
          <p:cNvSpPr>
            <a:spLocks/>
          </p:cNvSpPr>
          <p:nvPr/>
        </p:nvSpPr>
        <p:spPr bwMode="auto">
          <a:xfrm rot="2415371" flipV="1">
            <a:off x="5876925" y="3878263"/>
            <a:ext cx="606425" cy="93662"/>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23" name="Freeform 59">
            <a:extLst>
              <a:ext uri="{FF2B5EF4-FFF2-40B4-BE49-F238E27FC236}">
                <a16:creationId xmlns:a16="http://schemas.microsoft.com/office/drawing/2014/main" id="{6CD136FC-136D-4000-8530-2D57EFBFC04E}"/>
              </a:ext>
            </a:extLst>
          </p:cNvPr>
          <p:cNvSpPr>
            <a:spLocks/>
          </p:cNvSpPr>
          <p:nvPr/>
        </p:nvSpPr>
        <p:spPr bwMode="auto">
          <a:xfrm rot="5301570" flipH="1">
            <a:off x="4663281" y="1896269"/>
            <a:ext cx="449263" cy="542925"/>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22" name="Freeform 58">
            <a:extLst>
              <a:ext uri="{FF2B5EF4-FFF2-40B4-BE49-F238E27FC236}">
                <a16:creationId xmlns:a16="http://schemas.microsoft.com/office/drawing/2014/main" id="{0945940B-F01B-481A-B07B-723FE7341E54}"/>
              </a:ext>
            </a:extLst>
          </p:cNvPr>
          <p:cNvSpPr>
            <a:spLocks/>
          </p:cNvSpPr>
          <p:nvPr/>
        </p:nvSpPr>
        <p:spPr bwMode="auto">
          <a:xfrm rot="11029332" flipV="1">
            <a:off x="4616450" y="2438400"/>
            <a:ext cx="927100" cy="561975"/>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19" name="Freeform 55">
            <a:extLst>
              <a:ext uri="{FF2B5EF4-FFF2-40B4-BE49-F238E27FC236}">
                <a16:creationId xmlns:a16="http://schemas.microsoft.com/office/drawing/2014/main" id="{35C85DAE-396A-4016-BCEB-075331DC76BF}"/>
              </a:ext>
            </a:extLst>
          </p:cNvPr>
          <p:cNvSpPr>
            <a:spLocks/>
          </p:cNvSpPr>
          <p:nvPr/>
        </p:nvSpPr>
        <p:spPr bwMode="auto">
          <a:xfrm rot="16508807" flipV="1">
            <a:off x="5850732" y="2599531"/>
            <a:ext cx="806450" cy="404813"/>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25" name="Freeform 61">
            <a:extLst>
              <a:ext uri="{FF2B5EF4-FFF2-40B4-BE49-F238E27FC236}">
                <a16:creationId xmlns:a16="http://schemas.microsoft.com/office/drawing/2014/main" id="{E429A567-30E0-45F4-9330-B19B0D58F190}"/>
              </a:ext>
            </a:extLst>
          </p:cNvPr>
          <p:cNvSpPr>
            <a:spLocks/>
          </p:cNvSpPr>
          <p:nvPr/>
        </p:nvSpPr>
        <p:spPr bwMode="auto">
          <a:xfrm rot="21363948" flipV="1">
            <a:off x="6010275" y="3200400"/>
            <a:ext cx="1125538" cy="555625"/>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26" name="Freeform 62">
            <a:extLst>
              <a:ext uri="{FF2B5EF4-FFF2-40B4-BE49-F238E27FC236}">
                <a16:creationId xmlns:a16="http://schemas.microsoft.com/office/drawing/2014/main" id="{E09F1004-81D9-4439-BEDD-B35A83CC5565}"/>
              </a:ext>
            </a:extLst>
          </p:cNvPr>
          <p:cNvSpPr>
            <a:spLocks/>
          </p:cNvSpPr>
          <p:nvPr/>
        </p:nvSpPr>
        <p:spPr bwMode="auto">
          <a:xfrm rot="-35742437" flipH="1" flipV="1">
            <a:off x="6746081" y="3055145"/>
            <a:ext cx="511175" cy="360362"/>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29" name="Freeform 65">
            <a:extLst>
              <a:ext uri="{FF2B5EF4-FFF2-40B4-BE49-F238E27FC236}">
                <a16:creationId xmlns:a16="http://schemas.microsoft.com/office/drawing/2014/main" id="{E962E220-92D4-462A-AD10-D93CFCA23C2D}"/>
              </a:ext>
            </a:extLst>
          </p:cNvPr>
          <p:cNvSpPr>
            <a:spLocks/>
          </p:cNvSpPr>
          <p:nvPr/>
        </p:nvSpPr>
        <p:spPr bwMode="auto">
          <a:xfrm rot="-365752">
            <a:off x="6678613" y="1465263"/>
            <a:ext cx="2493962" cy="322262"/>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33" name="Freeform 69">
            <a:extLst>
              <a:ext uri="{FF2B5EF4-FFF2-40B4-BE49-F238E27FC236}">
                <a16:creationId xmlns:a16="http://schemas.microsoft.com/office/drawing/2014/main" id="{4EC30E27-9C15-4B28-8DFA-D32B39DA385F}"/>
              </a:ext>
            </a:extLst>
          </p:cNvPr>
          <p:cNvSpPr>
            <a:spLocks/>
          </p:cNvSpPr>
          <p:nvPr/>
        </p:nvSpPr>
        <p:spPr bwMode="auto">
          <a:xfrm rot="2955701">
            <a:off x="1550988" y="2082800"/>
            <a:ext cx="400050" cy="69850"/>
          </a:xfrm>
          <a:custGeom>
            <a:avLst/>
            <a:gdLst>
              <a:gd name="T0" fmla="*/ 0 w 1376"/>
              <a:gd name="T1" fmla="*/ 3 h 749"/>
              <a:gd name="T2" fmla="*/ 805 w 1376"/>
              <a:gd name="T3" fmla="*/ 124 h 749"/>
              <a:gd name="T4" fmla="*/ 1376 w 1376"/>
              <a:gd name="T5" fmla="*/ 749 h 749"/>
            </a:gdLst>
            <a:ahLst/>
            <a:cxnLst>
              <a:cxn ang="0">
                <a:pos x="T0" y="T1"/>
              </a:cxn>
              <a:cxn ang="0">
                <a:pos x="T2" y="T3"/>
              </a:cxn>
              <a:cxn ang="0">
                <a:pos x="T4" y="T5"/>
              </a:cxn>
            </a:cxnLst>
            <a:rect l="0" t="0" r="r" b="b"/>
            <a:pathLst>
              <a:path w="1376" h="749">
                <a:moveTo>
                  <a:pt x="0" y="3"/>
                </a:moveTo>
                <a:cubicBezTo>
                  <a:pt x="134" y="23"/>
                  <a:pt x="576" y="0"/>
                  <a:pt x="805" y="124"/>
                </a:cubicBezTo>
                <a:cubicBezTo>
                  <a:pt x="1034" y="248"/>
                  <a:pt x="1257" y="619"/>
                  <a:pt x="1376" y="749"/>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35" name="Freeform 71">
            <a:extLst>
              <a:ext uri="{FF2B5EF4-FFF2-40B4-BE49-F238E27FC236}">
                <a16:creationId xmlns:a16="http://schemas.microsoft.com/office/drawing/2014/main" id="{28735F9C-C6A8-4FB0-9555-E3C447E9C534}"/>
              </a:ext>
            </a:extLst>
          </p:cNvPr>
          <p:cNvSpPr>
            <a:spLocks/>
          </p:cNvSpPr>
          <p:nvPr/>
        </p:nvSpPr>
        <p:spPr bwMode="auto">
          <a:xfrm rot="2955701">
            <a:off x="1510506" y="3775869"/>
            <a:ext cx="1508125" cy="134938"/>
          </a:xfrm>
          <a:custGeom>
            <a:avLst/>
            <a:gdLst>
              <a:gd name="T0" fmla="*/ 0 w 1376"/>
              <a:gd name="T1" fmla="*/ 3 h 749"/>
              <a:gd name="T2" fmla="*/ 805 w 1376"/>
              <a:gd name="T3" fmla="*/ 124 h 749"/>
              <a:gd name="T4" fmla="*/ 1376 w 1376"/>
              <a:gd name="T5" fmla="*/ 749 h 749"/>
            </a:gdLst>
            <a:ahLst/>
            <a:cxnLst>
              <a:cxn ang="0">
                <a:pos x="T0" y="T1"/>
              </a:cxn>
              <a:cxn ang="0">
                <a:pos x="T2" y="T3"/>
              </a:cxn>
              <a:cxn ang="0">
                <a:pos x="T4" y="T5"/>
              </a:cxn>
            </a:cxnLst>
            <a:rect l="0" t="0" r="r" b="b"/>
            <a:pathLst>
              <a:path w="1376" h="749">
                <a:moveTo>
                  <a:pt x="0" y="3"/>
                </a:moveTo>
                <a:cubicBezTo>
                  <a:pt x="134" y="23"/>
                  <a:pt x="576" y="0"/>
                  <a:pt x="805" y="124"/>
                </a:cubicBezTo>
                <a:cubicBezTo>
                  <a:pt x="1034" y="248"/>
                  <a:pt x="1257" y="619"/>
                  <a:pt x="1376" y="749"/>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939" name="Freeform 75">
            <a:extLst>
              <a:ext uri="{FF2B5EF4-FFF2-40B4-BE49-F238E27FC236}">
                <a16:creationId xmlns:a16="http://schemas.microsoft.com/office/drawing/2014/main" id="{B71042D2-A9DD-4473-A8BA-CF46647B9462}"/>
              </a:ext>
            </a:extLst>
          </p:cNvPr>
          <p:cNvSpPr>
            <a:spLocks/>
          </p:cNvSpPr>
          <p:nvPr/>
        </p:nvSpPr>
        <p:spPr bwMode="auto">
          <a:xfrm rot="2128363" flipV="1">
            <a:off x="6829425" y="4186238"/>
            <a:ext cx="1276350" cy="495300"/>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92940" name="Group 76">
            <a:extLst>
              <a:ext uri="{FF2B5EF4-FFF2-40B4-BE49-F238E27FC236}">
                <a16:creationId xmlns:a16="http://schemas.microsoft.com/office/drawing/2014/main" id="{05FA5000-1920-4473-95AE-42E2AAA087E0}"/>
              </a:ext>
            </a:extLst>
          </p:cNvPr>
          <p:cNvGrpSpPr>
            <a:grpSpLocks/>
          </p:cNvGrpSpPr>
          <p:nvPr/>
        </p:nvGrpSpPr>
        <p:grpSpPr bwMode="auto">
          <a:xfrm>
            <a:off x="5129213" y="2817813"/>
            <a:ext cx="838200" cy="790575"/>
            <a:chOff x="3362" y="1905"/>
            <a:chExt cx="528" cy="498"/>
          </a:xfrm>
        </p:grpSpPr>
        <p:sp>
          <p:nvSpPr>
            <p:cNvPr id="292941" name="Oval 77">
              <a:extLst>
                <a:ext uri="{FF2B5EF4-FFF2-40B4-BE49-F238E27FC236}">
                  <a16:creationId xmlns:a16="http://schemas.microsoft.com/office/drawing/2014/main" id="{8D2A327F-CBD5-40B3-9A74-688FE0D91F9B}"/>
                </a:ext>
              </a:extLst>
            </p:cNvPr>
            <p:cNvSpPr>
              <a:spLocks noChangeArrowheads="1"/>
            </p:cNvSpPr>
            <p:nvPr/>
          </p:nvSpPr>
          <p:spPr bwMode="auto">
            <a:xfrm>
              <a:off x="3393" y="1905"/>
              <a:ext cx="460" cy="498"/>
            </a:xfrm>
            <a:prstGeom prst="ellipse">
              <a:avLst/>
            </a:prstGeom>
            <a:solidFill>
              <a:srgbClr val="00FF00">
                <a:alpha val="46001"/>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2942" name="Text Box 78">
              <a:extLst>
                <a:ext uri="{FF2B5EF4-FFF2-40B4-BE49-F238E27FC236}">
                  <a16:creationId xmlns:a16="http://schemas.microsoft.com/office/drawing/2014/main" id="{AE4ED9BB-45B4-4438-A2BC-ACFD2677411F}"/>
                </a:ext>
              </a:extLst>
            </p:cNvPr>
            <p:cNvSpPr txBox="1">
              <a:spLocks noChangeArrowheads="1"/>
            </p:cNvSpPr>
            <p:nvPr/>
          </p:nvSpPr>
          <p:spPr bwMode="auto">
            <a:xfrm>
              <a:off x="3362" y="1984"/>
              <a:ext cx="528" cy="40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Lst>
          </p:spPr>
          <p:txBody>
            <a:bodyPr>
              <a:spAutoFit/>
            </a:bodyPr>
            <a:lstStyle/>
            <a:p>
              <a:r>
                <a:rPr lang="en-GB" altLang="en-US" sz="1200" b="1">
                  <a:solidFill>
                    <a:srgbClr val="FFFF00"/>
                  </a:solidFill>
                  <a:latin typeface="Tahoma" panose="020B0604030504040204" pitchFamily="34" charset="0"/>
                </a:rPr>
                <a:t>85,000 Years Ago</a:t>
              </a:r>
            </a:p>
          </p:txBody>
        </p:sp>
      </p:grpSp>
      <p:pic>
        <p:nvPicPr>
          <p:cNvPr id="292904" name="Picture 40" descr="India">
            <a:extLst>
              <a:ext uri="{FF2B5EF4-FFF2-40B4-BE49-F238E27FC236}">
                <a16:creationId xmlns:a16="http://schemas.microsoft.com/office/drawing/2014/main" id="{31304BBC-E3BA-4454-A3CB-3ED6D490D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538" y="3338513"/>
            <a:ext cx="1798637" cy="16113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2908" name="Picture 44" descr="131_491a_nizami_moroccan">
            <a:extLst>
              <a:ext uri="{FF2B5EF4-FFF2-40B4-BE49-F238E27FC236}">
                <a16:creationId xmlns:a16="http://schemas.microsoft.com/office/drawing/2014/main" id="{1CCD184D-3B3A-4B62-A0B3-15BE71E54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213" y="1782763"/>
            <a:ext cx="1649412" cy="18002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92959" name="Group 95">
            <a:extLst>
              <a:ext uri="{FF2B5EF4-FFF2-40B4-BE49-F238E27FC236}">
                <a16:creationId xmlns:a16="http://schemas.microsoft.com/office/drawing/2014/main" id="{772CF834-DACA-46C5-A170-040778388E70}"/>
              </a:ext>
            </a:extLst>
          </p:cNvPr>
          <p:cNvGrpSpPr>
            <a:grpSpLocks/>
          </p:cNvGrpSpPr>
          <p:nvPr/>
        </p:nvGrpSpPr>
        <p:grpSpPr bwMode="auto">
          <a:xfrm>
            <a:off x="6880225" y="5054600"/>
            <a:ext cx="836613" cy="790575"/>
            <a:chOff x="4769" y="3092"/>
            <a:chExt cx="527" cy="498"/>
          </a:xfrm>
        </p:grpSpPr>
        <p:sp>
          <p:nvSpPr>
            <p:cNvPr id="292960" name="Oval 96">
              <a:extLst>
                <a:ext uri="{FF2B5EF4-FFF2-40B4-BE49-F238E27FC236}">
                  <a16:creationId xmlns:a16="http://schemas.microsoft.com/office/drawing/2014/main" id="{003A53A0-B341-49F1-B153-ACF60884E1C4}"/>
                </a:ext>
              </a:extLst>
            </p:cNvPr>
            <p:cNvSpPr>
              <a:spLocks noChangeArrowheads="1"/>
            </p:cNvSpPr>
            <p:nvPr/>
          </p:nvSpPr>
          <p:spPr bwMode="auto">
            <a:xfrm>
              <a:off x="4783" y="3092"/>
              <a:ext cx="459" cy="498"/>
            </a:xfrm>
            <a:prstGeom prst="ellipse">
              <a:avLst/>
            </a:prstGeom>
            <a:solidFill>
              <a:srgbClr val="00FF00">
                <a:alpha val="46001"/>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2961" name="Text Box 97">
              <a:extLst>
                <a:ext uri="{FF2B5EF4-FFF2-40B4-BE49-F238E27FC236}">
                  <a16:creationId xmlns:a16="http://schemas.microsoft.com/office/drawing/2014/main" id="{A092A665-BCA9-4E26-8E99-D11F1736C275}"/>
                </a:ext>
              </a:extLst>
            </p:cNvPr>
            <p:cNvSpPr txBox="1">
              <a:spLocks noChangeArrowheads="1"/>
            </p:cNvSpPr>
            <p:nvPr/>
          </p:nvSpPr>
          <p:spPr bwMode="auto">
            <a:xfrm>
              <a:off x="4769" y="3137"/>
              <a:ext cx="527" cy="403"/>
            </a:xfrm>
            <a:prstGeom prst="rect">
              <a:avLst/>
            </a:prstGeom>
            <a:noFill/>
            <a:ln>
              <a:noFill/>
            </a:ln>
            <a:effectLst>
              <a:outerShdw dist="127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Lst>
          </p:spPr>
          <p:txBody>
            <a:bodyPr>
              <a:spAutoFit/>
            </a:bodyPr>
            <a:lstStyle/>
            <a:p>
              <a:r>
                <a:rPr lang="en-GB" altLang="en-US" sz="1200" b="1">
                  <a:solidFill>
                    <a:srgbClr val="FFFF00"/>
                  </a:solidFill>
                  <a:latin typeface="Tahoma" panose="020B0604030504040204" pitchFamily="34" charset="0"/>
                </a:rPr>
                <a:t>70,000 Years Ago</a:t>
              </a:r>
            </a:p>
          </p:txBody>
        </p:sp>
      </p:grpSp>
      <p:grpSp>
        <p:nvGrpSpPr>
          <p:cNvPr id="292956" name="Group 92">
            <a:extLst>
              <a:ext uri="{FF2B5EF4-FFF2-40B4-BE49-F238E27FC236}">
                <a16:creationId xmlns:a16="http://schemas.microsoft.com/office/drawing/2014/main" id="{6B730FC6-2A32-4194-836C-61FF3C4BAD0C}"/>
              </a:ext>
            </a:extLst>
          </p:cNvPr>
          <p:cNvGrpSpPr>
            <a:grpSpLocks/>
          </p:cNvGrpSpPr>
          <p:nvPr/>
        </p:nvGrpSpPr>
        <p:grpSpPr bwMode="auto">
          <a:xfrm>
            <a:off x="3284538" y="4484688"/>
            <a:ext cx="838200" cy="790575"/>
            <a:chOff x="1730" y="2825"/>
            <a:chExt cx="528" cy="498"/>
          </a:xfrm>
        </p:grpSpPr>
        <p:sp>
          <p:nvSpPr>
            <p:cNvPr id="292957" name="Oval 93">
              <a:extLst>
                <a:ext uri="{FF2B5EF4-FFF2-40B4-BE49-F238E27FC236}">
                  <a16:creationId xmlns:a16="http://schemas.microsoft.com/office/drawing/2014/main" id="{D8FA5C9D-A74A-4D43-8235-F31680D14DF5}"/>
                </a:ext>
              </a:extLst>
            </p:cNvPr>
            <p:cNvSpPr>
              <a:spLocks noChangeArrowheads="1"/>
            </p:cNvSpPr>
            <p:nvPr/>
          </p:nvSpPr>
          <p:spPr bwMode="auto">
            <a:xfrm>
              <a:off x="1744" y="2825"/>
              <a:ext cx="460" cy="498"/>
            </a:xfrm>
            <a:prstGeom prst="ellipse">
              <a:avLst/>
            </a:prstGeom>
            <a:solidFill>
              <a:srgbClr val="00FF00">
                <a:alpha val="46001"/>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2958" name="Text Box 94">
              <a:extLst>
                <a:ext uri="{FF2B5EF4-FFF2-40B4-BE49-F238E27FC236}">
                  <a16:creationId xmlns:a16="http://schemas.microsoft.com/office/drawing/2014/main" id="{C614765F-4F78-4946-A795-48E7996FC0E3}"/>
                </a:ext>
              </a:extLst>
            </p:cNvPr>
            <p:cNvSpPr txBox="1">
              <a:spLocks noChangeArrowheads="1"/>
            </p:cNvSpPr>
            <p:nvPr/>
          </p:nvSpPr>
          <p:spPr bwMode="auto">
            <a:xfrm>
              <a:off x="1730" y="2870"/>
              <a:ext cx="528" cy="403"/>
            </a:xfrm>
            <a:prstGeom prst="rect">
              <a:avLst/>
            </a:prstGeom>
            <a:noFill/>
            <a:ln>
              <a:noFill/>
            </a:ln>
            <a:effectLst>
              <a:outerShdw dist="127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Lst>
          </p:spPr>
          <p:txBody>
            <a:bodyPr>
              <a:spAutoFit/>
            </a:bodyPr>
            <a:lstStyle/>
            <a:p>
              <a:r>
                <a:rPr lang="en-GB" altLang="en-US" sz="1200" b="1">
                  <a:solidFill>
                    <a:srgbClr val="FFFF00"/>
                  </a:solidFill>
                  <a:latin typeface="Tahoma" panose="020B0604030504040204" pitchFamily="34" charset="0"/>
                </a:rPr>
                <a:t>13,000 Years Ago</a:t>
              </a:r>
            </a:p>
          </p:txBody>
        </p:sp>
      </p:grpSp>
      <p:grpSp>
        <p:nvGrpSpPr>
          <p:cNvPr id="292953" name="Group 89">
            <a:extLst>
              <a:ext uri="{FF2B5EF4-FFF2-40B4-BE49-F238E27FC236}">
                <a16:creationId xmlns:a16="http://schemas.microsoft.com/office/drawing/2014/main" id="{313FCC4F-C562-42B0-A046-B8E5246F95E2}"/>
              </a:ext>
            </a:extLst>
          </p:cNvPr>
          <p:cNvGrpSpPr>
            <a:grpSpLocks/>
          </p:cNvGrpSpPr>
          <p:nvPr/>
        </p:nvGrpSpPr>
        <p:grpSpPr bwMode="auto">
          <a:xfrm>
            <a:off x="836613" y="2528888"/>
            <a:ext cx="838200" cy="790575"/>
            <a:chOff x="1349" y="1593"/>
            <a:chExt cx="528" cy="498"/>
          </a:xfrm>
        </p:grpSpPr>
        <p:sp>
          <p:nvSpPr>
            <p:cNvPr id="292954" name="Oval 90">
              <a:extLst>
                <a:ext uri="{FF2B5EF4-FFF2-40B4-BE49-F238E27FC236}">
                  <a16:creationId xmlns:a16="http://schemas.microsoft.com/office/drawing/2014/main" id="{0C08BEF1-5FD9-4B0F-BE95-D352E798A4C0}"/>
                </a:ext>
              </a:extLst>
            </p:cNvPr>
            <p:cNvSpPr>
              <a:spLocks noChangeArrowheads="1"/>
            </p:cNvSpPr>
            <p:nvPr/>
          </p:nvSpPr>
          <p:spPr bwMode="auto">
            <a:xfrm>
              <a:off x="1363" y="1593"/>
              <a:ext cx="460" cy="498"/>
            </a:xfrm>
            <a:prstGeom prst="ellipse">
              <a:avLst/>
            </a:prstGeom>
            <a:solidFill>
              <a:srgbClr val="00FF00">
                <a:alpha val="46001"/>
              </a:srgb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2955" name="Text Box 91">
              <a:extLst>
                <a:ext uri="{FF2B5EF4-FFF2-40B4-BE49-F238E27FC236}">
                  <a16:creationId xmlns:a16="http://schemas.microsoft.com/office/drawing/2014/main" id="{A75AA2C3-B528-4341-ABC9-484DA2B7978A}"/>
                </a:ext>
              </a:extLst>
            </p:cNvPr>
            <p:cNvSpPr txBox="1">
              <a:spLocks noChangeArrowheads="1"/>
            </p:cNvSpPr>
            <p:nvPr/>
          </p:nvSpPr>
          <p:spPr bwMode="auto">
            <a:xfrm>
              <a:off x="1349" y="1638"/>
              <a:ext cx="528" cy="403"/>
            </a:xfrm>
            <a:prstGeom prst="rect">
              <a:avLst/>
            </a:prstGeom>
            <a:noFill/>
            <a:ln>
              <a:noFill/>
            </a:ln>
            <a:effectLst>
              <a:outerShdw dist="127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Lst>
          </p:spPr>
          <p:txBody>
            <a:bodyPr>
              <a:spAutoFit/>
            </a:bodyPr>
            <a:lstStyle/>
            <a:p>
              <a:r>
                <a:rPr lang="en-GB" altLang="en-US" sz="1200" b="1">
                  <a:solidFill>
                    <a:srgbClr val="FFFF00"/>
                  </a:solidFill>
                  <a:latin typeface="Tahoma" panose="020B0604030504040204" pitchFamily="34" charset="0"/>
                </a:rPr>
                <a:t>20,000 Years Ago</a:t>
              </a:r>
            </a:p>
          </p:txBody>
        </p:sp>
      </p:grpSp>
      <p:grpSp>
        <p:nvGrpSpPr>
          <p:cNvPr id="292950" name="Group 86">
            <a:extLst>
              <a:ext uri="{FF2B5EF4-FFF2-40B4-BE49-F238E27FC236}">
                <a16:creationId xmlns:a16="http://schemas.microsoft.com/office/drawing/2014/main" id="{D610BA19-14C4-4778-8A69-22D7BFFA9826}"/>
              </a:ext>
            </a:extLst>
          </p:cNvPr>
          <p:cNvGrpSpPr>
            <a:grpSpLocks/>
          </p:cNvGrpSpPr>
          <p:nvPr/>
        </p:nvGrpSpPr>
        <p:grpSpPr bwMode="auto">
          <a:xfrm>
            <a:off x="7586663" y="1673225"/>
            <a:ext cx="836612" cy="790575"/>
            <a:chOff x="4581" y="1338"/>
            <a:chExt cx="527" cy="498"/>
          </a:xfrm>
        </p:grpSpPr>
        <p:sp>
          <p:nvSpPr>
            <p:cNvPr id="292951" name="Oval 87">
              <a:extLst>
                <a:ext uri="{FF2B5EF4-FFF2-40B4-BE49-F238E27FC236}">
                  <a16:creationId xmlns:a16="http://schemas.microsoft.com/office/drawing/2014/main" id="{6A139F9A-A80C-48AD-8967-E93C072748CC}"/>
                </a:ext>
              </a:extLst>
            </p:cNvPr>
            <p:cNvSpPr>
              <a:spLocks noChangeArrowheads="1"/>
            </p:cNvSpPr>
            <p:nvPr/>
          </p:nvSpPr>
          <p:spPr bwMode="auto">
            <a:xfrm>
              <a:off x="4595" y="1338"/>
              <a:ext cx="459" cy="498"/>
            </a:xfrm>
            <a:prstGeom prst="ellipse">
              <a:avLst/>
            </a:prstGeom>
            <a:solidFill>
              <a:srgbClr val="00FF00">
                <a:alpha val="46001"/>
              </a:srgb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2952" name="Text Box 88">
              <a:extLst>
                <a:ext uri="{FF2B5EF4-FFF2-40B4-BE49-F238E27FC236}">
                  <a16:creationId xmlns:a16="http://schemas.microsoft.com/office/drawing/2014/main" id="{3F3E1280-BDCB-4498-9A09-EC49DE2F65F4}"/>
                </a:ext>
              </a:extLst>
            </p:cNvPr>
            <p:cNvSpPr txBox="1">
              <a:spLocks noChangeArrowheads="1"/>
            </p:cNvSpPr>
            <p:nvPr/>
          </p:nvSpPr>
          <p:spPr bwMode="auto">
            <a:xfrm>
              <a:off x="4581" y="1383"/>
              <a:ext cx="527" cy="40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Lst>
          </p:spPr>
          <p:txBody>
            <a:bodyPr>
              <a:spAutoFit/>
            </a:bodyPr>
            <a:lstStyle/>
            <a:p>
              <a:r>
                <a:rPr lang="en-GB" altLang="en-US" sz="1200" b="1">
                  <a:solidFill>
                    <a:srgbClr val="FFFF00"/>
                  </a:solidFill>
                  <a:latin typeface="Tahoma" panose="020B0604030504040204" pitchFamily="34" charset="0"/>
                </a:rPr>
                <a:t>67,000 Years Ago</a:t>
              </a:r>
            </a:p>
          </p:txBody>
        </p:sp>
      </p:grpSp>
      <p:grpSp>
        <p:nvGrpSpPr>
          <p:cNvPr id="292947" name="Group 83">
            <a:extLst>
              <a:ext uri="{FF2B5EF4-FFF2-40B4-BE49-F238E27FC236}">
                <a16:creationId xmlns:a16="http://schemas.microsoft.com/office/drawing/2014/main" id="{0790329A-D3EF-4DA0-8ABA-302C618BE65E}"/>
              </a:ext>
            </a:extLst>
          </p:cNvPr>
          <p:cNvGrpSpPr>
            <a:grpSpLocks/>
          </p:cNvGrpSpPr>
          <p:nvPr/>
        </p:nvGrpSpPr>
        <p:grpSpPr bwMode="auto">
          <a:xfrm>
            <a:off x="3581400" y="2259013"/>
            <a:ext cx="836613" cy="790575"/>
            <a:chOff x="2597" y="1395"/>
            <a:chExt cx="527" cy="498"/>
          </a:xfrm>
        </p:grpSpPr>
        <p:sp>
          <p:nvSpPr>
            <p:cNvPr id="292948" name="Oval 84">
              <a:extLst>
                <a:ext uri="{FF2B5EF4-FFF2-40B4-BE49-F238E27FC236}">
                  <a16:creationId xmlns:a16="http://schemas.microsoft.com/office/drawing/2014/main" id="{355D164E-DEA5-4C29-BAA7-20410413C090}"/>
                </a:ext>
              </a:extLst>
            </p:cNvPr>
            <p:cNvSpPr>
              <a:spLocks noChangeArrowheads="1"/>
            </p:cNvSpPr>
            <p:nvPr/>
          </p:nvSpPr>
          <p:spPr bwMode="auto">
            <a:xfrm>
              <a:off x="2611" y="1395"/>
              <a:ext cx="459" cy="498"/>
            </a:xfrm>
            <a:prstGeom prst="ellipse">
              <a:avLst/>
            </a:prstGeom>
            <a:solidFill>
              <a:srgbClr val="00FF00">
                <a:alpha val="46001"/>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2949" name="Text Box 85">
              <a:extLst>
                <a:ext uri="{FF2B5EF4-FFF2-40B4-BE49-F238E27FC236}">
                  <a16:creationId xmlns:a16="http://schemas.microsoft.com/office/drawing/2014/main" id="{C1CC3781-FE63-48E7-86A1-36C86C379415}"/>
                </a:ext>
              </a:extLst>
            </p:cNvPr>
            <p:cNvSpPr txBox="1">
              <a:spLocks noChangeArrowheads="1"/>
            </p:cNvSpPr>
            <p:nvPr/>
          </p:nvSpPr>
          <p:spPr bwMode="auto">
            <a:xfrm>
              <a:off x="2597" y="1440"/>
              <a:ext cx="527" cy="40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Lst>
          </p:spPr>
          <p:txBody>
            <a:bodyPr>
              <a:spAutoFit/>
            </a:bodyPr>
            <a:lstStyle/>
            <a:p>
              <a:r>
                <a:rPr lang="en-GB" altLang="en-US" sz="1200" b="1">
                  <a:solidFill>
                    <a:srgbClr val="FFFF00"/>
                  </a:solidFill>
                  <a:latin typeface="Tahoma" panose="020B0604030504040204" pitchFamily="34" charset="0"/>
                </a:rPr>
                <a:t>50,000 Years Ago</a:t>
              </a:r>
            </a:p>
          </p:txBody>
        </p:sp>
      </p:grpSp>
      <p:grpSp>
        <p:nvGrpSpPr>
          <p:cNvPr id="292946" name="Group 82">
            <a:extLst>
              <a:ext uri="{FF2B5EF4-FFF2-40B4-BE49-F238E27FC236}">
                <a16:creationId xmlns:a16="http://schemas.microsoft.com/office/drawing/2014/main" id="{6B467E43-8FBD-4DC5-83B1-10CACE9332D3}"/>
              </a:ext>
            </a:extLst>
          </p:cNvPr>
          <p:cNvGrpSpPr>
            <a:grpSpLocks/>
          </p:cNvGrpSpPr>
          <p:nvPr/>
        </p:nvGrpSpPr>
        <p:grpSpPr bwMode="auto">
          <a:xfrm>
            <a:off x="4076700" y="5049838"/>
            <a:ext cx="855663" cy="855662"/>
            <a:chOff x="3106" y="3521"/>
            <a:chExt cx="539" cy="539"/>
          </a:xfrm>
        </p:grpSpPr>
        <p:sp>
          <p:nvSpPr>
            <p:cNvPr id="292944" name="Oval 80">
              <a:extLst>
                <a:ext uri="{FF2B5EF4-FFF2-40B4-BE49-F238E27FC236}">
                  <a16:creationId xmlns:a16="http://schemas.microsoft.com/office/drawing/2014/main" id="{2EE9DAE1-D590-41A6-AAF3-817BE509CF38}"/>
                </a:ext>
              </a:extLst>
            </p:cNvPr>
            <p:cNvSpPr>
              <a:spLocks noChangeArrowheads="1"/>
            </p:cNvSpPr>
            <p:nvPr/>
          </p:nvSpPr>
          <p:spPr bwMode="auto">
            <a:xfrm>
              <a:off x="3106" y="3521"/>
              <a:ext cx="539" cy="539"/>
            </a:xfrm>
            <a:prstGeom prst="ellipse">
              <a:avLst/>
            </a:prstGeom>
            <a:solidFill>
              <a:srgbClr val="00FF00">
                <a:alpha val="46001"/>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a:t>`</a:t>
              </a:r>
            </a:p>
          </p:txBody>
        </p:sp>
        <p:sp>
          <p:nvSpPr>
            <p:cNvPr id="292945" name="Text Box 81">
              <a:extLst>
                <a:ext uri="{FF2B5EF4-FFF2-40B4-BE49-F238E27FC236}">
                  <a16:creationId xmlns:a16="http://schemas.microsoft.com/office/drawing/2014/main" id="{8C754A45-2A7B-4628-A22C-9A18B46E0E80}"/>
                </a:ext>
              </a:extLst>
            </p:cNvPr>
            <p:cNvSpPr txBox="1">
              <a:spLocks noChangeArrowheads="1"/>
            </p:cNvSpPr>
            <p:nvPr/>
          </p:nvSpPr>
          <p:spPr bwMode="auto">
            <a:xfrm>
              <a:off x="3107" y="3634"/>
              <a:ext cx="538" cy="403"/>
            </a:xfrm>
            <a:prstGeom prst="rect">
              <a:avLst/>
            </a:prstGeom>
            <a:noFill/>
            <a:ln>
              <a:noFill/>
            </a:ln>
            <a:effectLst>
              <a:outerShdw dist="127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Lst>
          </p:spPr>
          <p:txBody>
            <a:bodyPr>
              <a:spAutoFit/>
            </a:bodyPr>
            <a:lstStyle/>
            <a:p>
              <a:r>
                <a:rPr lang="en-GB" altLang="en-US" sz="1200" b="1">
                  <a:solidFill>
                    <a:srgbClr val="FFFF00"/>
                  </a:solidFill>
                  <a:latin typeface="Tahoma" panose="020B0604030504040204" pitchFamily="34" charset="0"/>
                </a:rPr>
                <a:t>200,000 Years Ago</a:t>
              </a:r>
            </a:p>
          </p:txBody>
        </p:sp>
      </p:grpSp>
      <p:sp>
        <p:nvSpPr>
          <p:cNvPr id="292883" name="Rectangle 19">
            <a:extLst>
              <a:ext uri="{FF2B5EF4-FFF2-40B4-BE49-F238E27FC236}">
                <a16:creationId xmlns:a16="http://schemas.microsoft.com/office/drawing/2014/main" id="{7763CC1A-CCAF-4AA1-9AFC-8F1DA31FBF08}"/>
              </a:ext>
            </a:extLst>
          </p:cNvPr>
          <p:cNvSpPr>
            <a:spLocks noChangeArrowheads="1"/>
          </p:cNvSpPr>
          <p:nvPr/>
        </p:nvSpPr>
        <p:spPr bwMode="auto">
          <a:xfrm>
            <a:off x="0" y="0"/>
            <a:ext cx="9144000" cy="83185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Lst>
        </p:spPr>
        <p:txBody>
          <a:bodyPr>
            <a:spAutoFit/>
          </a:bodyPr>
          <a:lstStyle/>
          <a:p>
            <a:pPr algn="l" eaLnBrk="0" hangingPunct="0">
              <a:lnSpc>
                <a:spcPct val="90000"/>
              </a:lnSpc>
              <a:spcBef>
                <a:spcPct val="50000"/>
              </a:spcBef>
              <a:buClr>
                <a:srgbClr val="FC0128"/>
              </a:buClr>
              <a:buSzPct val="75000"/>
              <a:buFont typeface="Wingdings" panose="05000000000000000000" pitchFamily="2" charset="2"/>
              <a:buNone/>
            </a:pPr>
            <a:r>
              <a:rPr lang="en-US" altLang="en-US" sz="5400" b="1">
                <a:effectLst>
                  <a:outerShdw blurRad="38100" dist="38100" dir="2700000" algn="tl">
                    <a:srgbClr val="C0C0C0"/>
                  </a:outerShdw>
                </a:effectLst>
                <a:latin typeface="Tahoma" panose="020B0604030504040204" pitchFamily="34" charset="0"/>
              </a:rPr>
              <a:t>AFRICA:</a:t>
            </a:r>
            <a:endParaRPr lang="en-GB" altLang="en-US" sz="4400" b="1">
              <a:solidFill>
                <a:srgbClr val="FF9900"/>
              </a:solidFill>
              <a:latin typeface="Tahoma" panose="020B0604030504040204" pitchFamily="34" charset="0"/>
            </a:endParaRPr>
          </a:p>
        </p:txBody>
      </p:sp>
      <p:sp>
        <p:nvSpPr>
          <p:cNvPr id="292891" name="Text Box 27">
            <a:extLst>
              <a:ext uri="{FF2B5EF4-FFF2-40B4-BE49-F238E27FC236}">
                <a16:creationId xmlns:a16="http://schemas.microsoft.com/office/drawing/2014/main" id="{A9B41730-DFAD-4A5A-A1CA-5609E2D06411}"/>
              </a:ext>
            </a:extLst>
          </p:cNvPr>
          <p:cNvSpPr txBox="1">
            <a:spLocks noChangeArrowheads="1"/>
          </p:cNvSpPr>
          <p:nvPr/>
        </p:nvSpPr>
        <p:spPr bwMode="auto">
          <a:xfrm>
            <a:off x="-153988" y="3833813"/>
            <a:ext cx="2997201"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chemeClr val="bg1"/>
                </a:solidFill>
              </a:rPr>
              <a:t>The</a:t>
            </a:r>
            <a:br>
              <a:rPr lang="en-GB" altLang="en-US" b="1">
                <a:solidFill>
                  <a:schemeClr val="bg1"/>
                </a:solidFill>
              </a:rPr>
            </a:br>
            <a:r>
              <a:rPr lang="en-GB" altLang="en-US" b="1">
                <a:solidFill>
                  <a:schemeClr val="bg1"/>
                </a:solidFill>
              </a:rPr>
              <a:t>Birthplace of Humanity….</a:t>
            </a:r>
            <a:br>
              <a:rPr lang="en-GB" altLang="en-US" b="1">
                <a:solidFill>
                  <a:schemeClr val="bg1"/>
                </a:solidFill>
              </a:rPr>
            </a:br>
            <a:r>
              <a:rPr lang="en-GB" altLang="en-US" b="1">
                <a:solidFill>
                  <a:schemeClr val="bg1"/>
                </a:solidFill>
              </a:rPr>
              <a:t>Of Language….</a:t>
            </a:r>
            <a:br>
              <a:rPr lang="en-GB" altLang="en-US" b="1">
                <a:solidFill>
                  <a:schemeClr val="bg1"/>
                </a:solidFill>
              </a:rPr>
            </a:br>
            <a:r>
              <a:rPr lang="en-GB" altLang="en-US" b="1">
                <a:solidFill>
                  <a:schemeClr val="bg1"/>
                </a:solidFill>
              </a:rPr>
              <a:t>Of Communication…</a:t>
            </a:r>
          </a:p>
        </p:txBody>
      </p:sp>
      <p:sp>
        <p:nvSpPr>
          <p:cNvPr id="292892" name="Text Box 28">
            <a:extLst>
              <a:ext uri="{FF2B5EF4-FFF2-40B4-BE49-F238E27FC236}">
                <a16:creationId xmlns:a16="http://schemas.microsoft.com/office/drawing/2014/main" id="{17164BD4-040E-4D15-9D2D-165AAFA010F4}"/>
              </a:ext>
            </a:extLst>
          </p:cNvPr>
          <p:cNvSpPr txBox="1">
            <a:spLocks noChangeArrowheads="1"/>
          </p:cNvSpPr>
          <p:nvPr/>
        </p:nvSpPr>
        <p:spPr bwMode="auto">
          <a:xfrm>
            <a:off x="3087688" y="5948363"/>
            <a:ext cx="567055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GB" altLang="en-US" sz="2800" b="1">
                <a:solidFill>
                  <a:srgbClr val="FFFF00"/>
                </a:solidFill>
              </a:rPr>
              <a:t>Now at the Bottom of the Human Development Pyramid…</a:t>
            </a:r>
          </a:p>
        </p:txBody>
      </p:sp>
      <p:sp>
        <p:nvSpPr>
          <p:cNvPr id="292893" name="Text Box 29">
            <a:extLst>
              <a:ext uri="{FF2B5EF4-FFF2-40B4-BE49-F238E27FC236}">
                <a16:creationId xmlns:a16="http://schemas.microsoft.com/office/drawing/2014/main" id="{16BBC166-DBC7-484F-87C7-960A3E7586FF}"/>
              </a:ext>
            </a:extLst>
          </p:cNvPr>
          <p:cNvSpPr txBox="1">
            <a:spLocks noChangeArrowheads="1"/>
          </p:cNvSpPr>
          <p:nvPr/>
        </p:nvSpPr>
        <p:spPr bwMode="auto">
          <a:xfrm>
            <a:off x="6369050" y="0"/>
            <a:ext cx="2773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t>http://www.nationalgeographic.com</a:t>
            </a:r>
          </a:p>
        </p:txBody>
      </p:sp>
      <p:pic>
        <p:nvPicPr>
          <p:cNvPr id="292900" name="Picture 36" descr="Single-Russian-Women">
            <a:extLst>
              <a:ext uri="{FF2B5EF4-FFF2-40B4-BE49-F238E27FC236}">
                <a16:creationId xmlns:a16="http://schemas.microsoft.com/office/drawing/2014/main" id="{2B1FBB65-B728-49E2-AAF4-705B77B7FE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7538" y="903288"/>
            <a:ext cx="1600200" cy="23987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2901" name="Picture 37" descr="Sweden">
            <a:extLst>
              <a:ext uri="{FF2B5EF4-FFF2-40B4-BE49-F238E27FC236}">
                <a16:creationId xmlns:a16="http://schemas.microsoft.com/office/drawing/2014/main" id="{D344BB41-CA32-4967-99DE-1A75C3F2EC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7313" y="1042988"/>
            <a:ext cx="1935162" cy="14525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2909" name="Picture 45" descr="Morocco">
            <a:extLst>
              <a:ext uri="{FF2B5EF4-FFF2-40B4-BE49-F238E27FC236}">
                <a16:creationId xmlns:a16="http://schemas.microsoft.com/office/drawing/2014/main" id="{EAAB002B-22FC-4A9C-B098-936EF4E808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538" y="3000375"/>
            <a:ext cx="1135062" cy="14398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2912" name="Picture 48" descr="African2">
            <a:extLst>
              <a:ext uri="{FF2B5EF4-FFF2-40B4-BE49-F238E27FC236}">
                <a16:creationId xmlns:a16="http://schemas.microsoft.com/office/drawing/2014/main" id="{A04BA486-D985-44F2-B1B7-FFDB2F72EB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6575" y="3240088"/>
            <a:ext cx="1609725" cy="1930400"/>
          </a:xfrm>
          <a:prstGeom prst="rect">
            <a:avLst/>
          </a:prstGeom>
          <a:noFill/>
          <a:extLst>
            <a:ext uri="{909E8E84-426E-40DD-AFC4-6F175D3DCCD1}">
              <a14:hiddenFill xmlns:a14="http://schemas.microsoft.com/office/drawing/2010/main">
                <a:solidFill>
                  <a:srgbClr val="FFFFFF"/>
                </a:solidFill>
              </a14:hiddenFill>
            </a:ext>
          </a:extLst>
        </p:spPr>
      </p:pic>
      <p:sp>
        <p:nvSpPr>
          <p:cNvPr id="292913" name="Rectangle 49">
            <a:extLst>
              <a:ext uri="{FF2B5EF4-FFF2-40B4-BE49-F238E27FC236}">
                <a16:creationId xmlns:a16="http://schemas.microsoft.com/office/drawing/2014/main" id="{771D98D9-6380-45C3-AE04-D312D8F3AC48}"/>
              </a:ext>
            </a:extLst>
          </p:cNvPr>
          <p:cNvSpPr>
            <a:spLocks noChangeArrowheads="1"/>
          </p:cNvSpPr>
          <p:nvPr/>
        </p:nvSpPr>
        <p:spPr bwMode="auto">
          <a:xfrm>
            <a:off x="2906713" y="98425"/>
            <a:ext cx="37020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3200" b="1">
                <a:solidFill>
                  <a:srgbClr val="00FF00"/>
                </a:solidFill>
              </a:rPr>
              <a:t>Where it all Began</a:t>
            </a:r>
            <a:endParaRPr lang="en-GB" altLang="en-US" sz="1600" b="1">
              <a:solidFill>
                <a:srgbClr val="00FF00"/>
              </a:solidFill>
            </a:endParaRPr>
          </a:p>
        </p:txBody>
      </p:sp>
      <p:sp>
        <p:nvSpPr>
          <p:cNvPr id="292914" name="Freeform 50">
            <a:extLst>
              <a:ext uri="{FF2B5EF4-FFF2-40B4-BE49-F238E27FC236}">
                <a16:creationId xmlns:a16="http://schemas.microsoft.com/office/drawing/2014/main" id="{CAD6C5B1-69EE-486E-A4F4-11B717EB61A0}"/>
              </a:ext>
            </a:extLst>
          </p:cNvPr>
          <p:cNvSpPr>
            <a:spLocks/>
          </p:cNvSpPr>
          <p:nvPr/>
        </p:nvSpPr>
        <p:spPr bwMode="auto">
          <a:xfrm rot="6180094" flipH="1" flipV="1">
            <a:off x="4437063" y="4419600"/>
            <a:ext cx="765175" cy="314325"/>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92921" name="Picture 57" descr="danseuse_espagnole">
            <a:extLst>
              <a:ext uri="{FF2B5EF4-FFF2-40B4-BE49-F238E27FC236}">
                <a16:creationId xmlns:a16="http://schemas.microsoft.com/office/drawing/2014/main" id="{F942F300-5EF9-47B3-BEE5-B47E9948E1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0638" y="1393825"/>
            <a:ext cx="1174750" cy="18462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2902" name="Picture 38" descr="2-Thai-women-profile-tradit">
            <a:extLst>
              <a:ext uri="{FF2B5EF4-FFF2-40B4-BE49-F238E27FC236}">
                <a16:creationId xmlns:a16="http://schemas.microsoft.com/office/drawing/2014/main" id="{F35788E7-370A-4CF1-9C11-F3EAD15536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1613" y="2393950"/>
            <a:ext cx="1584325" cy="2384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2924" name="Picture 60" descr="Chinese">
            <a:extLst>
              <a:ext uri="{FF2B5EF4-FFF2-40B4-BE49-F238E27FC236}">
                <a16:creationId xmlns:a16="http://schemas.microsoft.com/office/drawing/2014/main" id="{A2C4D5AB-A0C3-49BF-AA99-FE4D00A45DE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7963" y="1631950"/>
            <a:ext cx="1704975" cy="22018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2927" name="Freeform 63">
            <a:extLst>
              <a:ext uri="{FF2B5EF4-FFF2-40B4-BE49-F238E27FC236}">
                <a16:creationId xmlns:a16="http://schemas.microsoft.com/office/drawing/2014/main" id="{E5E1D907-C882-40F7-A7BB-F2EF4232CE00}"/>
              </a:ext>
            </a:extLst>
          </p:cNvPr>
          <p:cNvSpPr>
            <a:spLocks/>
          </p:cNvSpPr>
          <p:nvPr/>
        </p:nvSpPr>
        <p:spPr bwMode="auto">
          <a:xfrm rot="-51322665" flipH="1" flipV="1">
            <a:off x="7721600" y="2528888"/>
            <a:ext cx="511175" cy="360362"/>
          </a:xfrm>
          <a:custGeom>
            <a:avLst/>
            <a:gdLst>
              <a:gd name="T0" fmla="*/ 0 w 666"/>
              <a:gd name="T1" fmla="*/ 127 h 127"/>
              <a:gd name="T2" fmla="*/ 280 w 666"/>
              <a:gd name="T3" fmla="*/ 15 h 127"/>
              <a:gd name="T4" fmla="*/ 666 w 666"/>
              <a:gd name="T5" fmla="*/ 35 h 127"/>
            </a:gdLst>
            <a:ahLst/>
            <a:cxnLst>
              <a:cxn ang="0">
                <a:pos x="T0" y="T1"/>
              </a:cxn>
              <a:cxn ang="0">
                <a:pos x="T2" y="T3"/>
              </a:cxn>
              <a:cxn ang="0">
                <a:pos x="T4" y="T5"/>
              </a:cxn>
            </a:cxnLst>
            <a:rect l="0" t="0" r="r" b="b"/>
            <a:pathLst>
              <a:path w="666" h="127">
                <a:moveTo>
                  <a:pt x="0" y="127"/>
                </a:moveTo>
                <a:cubicBezTo>
                  <a:pt x="47" y="108"/>
                  <a:pt x="169" y="30"/>
                  <a:pt x="280" y="15"/>
                </a:cubicBezTo>
                <a:cubicBezTo>
                  <a:pt x="391" y="0"/>
                  <a:pt x="586" y="31"/>
                  <a:pt x="666" y="35"/>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92928" name="Picture 64" descr="Japanese-Girls-vs-Lizard">
            <a:extLst>
              <a:ext uri="{FF2B5EF4-FFF2-40B4-BE49-F238E27FC236}">
                <a16:creationId xmlns:a16="http://schemas.microsoft.com/office/drawing/2014/main" id="{3F12BB54-FEAA-463A-8AF5-3D000FD005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48500" y="1943100"/>
            <a:ext cx="2095500" cy="1570038"/>
          </a:xfrm>
          <a:prstGeom prst="rect">
            <a:avLst/>
          </a:prstGeom>
          <a:noFill/>
          <a:extLst>
            <a:ext uri="{909E8E84-426E-40DD-AFC4-6F175D3DCCD1}">
              <a14:hiddenFill xmlns:a14="http://schemas.microsoft.com/office/drawing/2010/main">
                <a:solidFill>
                  <a:srgbClr val="FFFFFF"/>
                </a:solidFill>
              </a14:hiddenFill>
            </a:ext>
          </a:extLst>
        </p:spPr>
      </p:pic>
      <p:sp>
        <p:nvSpPr>
          <p:cNvPr id="292930" name="Freeform 66">
            <a:extLst>
              <a:ext uri="{FF2B5EF4-FFF2-40B4-BE49-F238E27FC236}">
                <a16:creationId xmlns:a16="http://schemas.microsoft.com/office/drawing/2014/main" id="{E5013EC8-445E-4498-9CBA-78F0B96AB503}"/>
              </a:ext>
            </a:extLst>
          </p:cNvPr>
          <p:cNvSpPr>
            <a:spLocks/>
          </p:cNvSpPr>
          <p:nvPr/>
        </p:nvSpPr>
        <p:spPr bwMode="auto">
          <a:xfrm flipV="1">
            <a:off x="250825" y="1493838"/>
            <a:ext cx="676275" cy="44450"/>
          </a:xfrm>
          <a:custGeom>
            <a:avLst/>
            <a:gdLst>
              <a:gd name="T0" fmla="*/ 0 w 1376"/>
              <a:gd name="T1" fmla="*/ 3 h 749"/>
              <a:gd name="T2" fmla="*/ 805 w 1376"/>
              <a:gd name="T3" fmla="*/ 124 h 749"/>
              <a:gd name="T4" fmla="*/ 1376 w 1376"/>
              <a:gd name="T5" fmla="*/ 749 h 749"/>
            </a:gdLst>
            <a:ahLst/>
            <a:cxnLst>
              <a:cxn ang="0">
                <a:pos x="T0" y="T1"/>
              </a:cxn>
              <a:cxn ang="0">
                <a:pos x="T2" y="T3"/>
              </a:cxn>
              <a:cxn ang="0">
                <a:pos x="T4" y="T5"/>
              </a:cxn>
            </a:cxnLst>
            <a:rect l="0" t="0" r="r" b="b"/>
            <a:pathLst>
              <a:path w="1376" h="749">
                <a:moveTo>
                  <a:pt x="0" y="3"/>
                </a:moveTo>
                <a:cubicBezTo>
                  <a:pt x="134" y="23"/>
                  <a:pt x="576" y="0"/>
                  <a:pt x="805" y="124"/>
                </a:cubicBezTo>
                <a:cubicBezTo>
                  <a:pt x="1034" y="248"/>
                  <a:pt x="1257" y="619"/>
                  <a:pt x="1376" y="749"/>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92931" name="Picture 67" descr="Inuit">
            <a:extLst>
              <a:ext uri="{FF2B5EF4-FFF2-40B4-BE49-F238E27FC236}">
                <a16:creationId xmlns:a16="http://schemas.microsoft.com/office/drawing/2014/main" id="{131C68AF-FF3B-40D9-A001-2183820321C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925" y="819150"/>
            <a:ext cx="2295525" cy="1651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2932" name="Picture 68" descr="NativeAmericanWoman">
            <a:extLst>
              <a:ext uri="{FF2B5EF4-FFF2-40B4-BE49-F238E27FC236}">
                <a16:creationId xmlns:a16="http://schemas.microsoft.com/office/drawing/2014/main" id="{A2CFD555-31FE-41CA-861C-BB2C444A2A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1425" y="1493838"/>
            <a:ext cx="1762125" cy="2565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2934" name="Picture 70" descr="riocarni_05">
            <a:extLst>
              <a:ext uri="{FF2B5EF4-FFF2-40B4-BE49-F238E27FC236}">
                <a16:creationId xmlns:a16="http://schemas.microsoft.com/office/drawing/2014/main" id="{2BFA5C3E-AC81-48AE-AF41-AE28A9D3733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1538" y="3519488"/>
            <a:ext cx="1651000" cy="23399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2938" name="Freeform 74">
            <a:extLst>
              <a:ext uri="{FF2B5EF4-FFF2-40B4-BE49-F238E27FC236}">
                <a16:creationId xmlns:a16="http://schemas.microsoft.com/office/drawing/2014/main" id="{E48634E9-E984-43B0-A52B-7C34379F70AC}"/>
              </a:ext>
            </a:extLst>
          </p:cNvPr>
          <p:cNvSpPr>
            <a:spLocks/>
          </p:cNvSpPr>
          <p:nvPr/>
        </p:nvSpPr>
        <p:spPr bwMode="auto">
          <a:xfrm rot="4140512">
            <a:off x="2581275" y="5211763"/>
            <a:ext cx="585787" cy="179388"/>
          </a:xfrm>
          <a:custGeom>
            <a:avLst/>
            <a:gdLst>
              <a:gd name="T0" fmla="*/ 0 w 1376"/>
              <a:gd name="T1" fmla="*/ 3 h 749"/>
              <a:gd name="T2" fmla="*/ 805 w 1376"/>
              <a:gd name="T3" fmla="*/ 124 h 749"/>
              <a:gd name="T4" fmla="*/ 1376 w 1376"/>
              <a:gd name="T5" fmla="*/ 749 h 749"/>
            </a:gdLst>
            <a:ahLst/>
            <a:cxnLst>
              <a:cxn ang="0">
                <a:pos x="T0" y="T1"/>
              </a:cxn>
              <a:cxn ang="0">
                <a:pos x="T2" y="T3"/>
              </a:cxn>
              <a:cxn ang="0">
                <a:pos x="T4" y="T5"/>
              </a:cxn>
            </a:cxnLst>
            <a:rect l="0" t="0" r="r" b="b"/>
            <a:pathLst>
              <a:path w="1376" h="749">
                <a:moveTo>
                  <a:pt x="0" y="3"/>
                </a:moveTo>
                <a:cubicBezTo>
                  <a:pt x="134" y="23"/>
                  <a:pt x="576" y="0"/>
                  <a:pt x="805" y="124"/>
                </a:cubicBezTo>
                <a:cubicBezTo>
                  <a:pt x="1034" y="248"/>
                  <a:pt x="1257" y="619"/>
                  <a:pt x="1376" y="749"/>
                </a:cubicBezTo>
              </a:path>
            </a:pathLst>
          </a:custGeom>
          <a:noFill/>
          <a:ln w="762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92911" name="Picture 47" descr="zulu-woman2-01301110b">
            <a:extLst>
              <a:ext uri="{FF2B5EF4-FFF2-40B4-BE49-F238E27FC236}">
                <a16:creationId xmlns:a16="http://schemas.microsoft.com/office/drawing/2014/main" id="{65295A72-31ED-492D-9759-7AA12DCAE24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92613" y="3968750"/>
            <a:ext cx="1663700" cy="2474913"/>
          </a:xfrm>
          <a:prstGeom prst="rect">
            <a:avLst/>
          </a:prstGeom>
          <a:noFill/>
          <a:extLst>
            <a:ext uri="{909E8E84-426E-40DD-AFC4-6F175D3DCCD1}">
              <a14:hiddenFill xmlns:a14="http://schemas.microsoft.com/office/drawing/2010/main">
                <a:solidFill>
                  <a:srgbClr val="FFFFFF"/>
                </a:solidFill>
              </a14:hiddenFill>
            </a:ext>
          </a:extLst>
        </p:spPr>
      </p:pic>
      <p:pic>
        <p:nvPicPr>
          <p:cNvPr id="292963" name="Picture 99" descr="Native Argentina">
            <a:extLst>
              <a:ext uri="{FF2B5EF4-FFF2-40B4-BE49-F238E27FC236}">
                <a16:creationId xmlns:a16="http://schemas.microsoft.com/office/drawing/2014/main" id="{F7C394FD-A29E-4F2F-8477-DF9D0595F13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74888" y="4597400"/>
            <a:ext cx="1765300" cy="2570163"/>
          </a:xfrm>
          <a:prstGeom prst="rect">
            <a:avLst/>
          </a:prstGeom>
          <a:noFill/>
          <a:extLst>
            <a:ext uri="{909E8E84-426E-40DD-AFC4-6F175D3DCCD1}">
              <a14:hiddenFill xmlns:a14="http://schemas.microsoft.com/office/drawing/2010/main">
                <a:solidFill>
                  <a:srgbClr val="FFFFFF"/>
                </a:solidFill>
              </a14:hiddenFill>
            </a:ext>
          </a:extLst>
        </p:spPr>
      </p:pic>
      <p:pic>
        <p:nvPicPr>
          <p:cNvPr id="292964" name="Picture 100" descr="AboWoman">
            <a:extLst>
              <a:ext uri="{FF2B5EF4-FFF2-40B4-BE49-F238E27FC236}">
                <a16:creationId xmlns:a16="http://schemas.microsoft.com/office/drawing/2014/main" id="{85AE1E11-3638-4572-BA5E-761ACDAE6FC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83475" y="4014788"/>
            <a:ext cx="1557338" cy="2362200"/>
          </a:xfrm>
          <a:prstGeom prst="rect">
            <a:avLst/>
          </a:prstGeom>
          <a:noFill/>
          <a:extLst>
            <a:ext uri="{909E8E84-426E-40DD-AFC4-6F175D3DCCD1}">
              <a14:hiddenFill xmlns:a14="http://schemas.microsoft.com/office/drawing/2010/main">
                <a:solidFill>
                  <a:srgbClr val="FFFFFF"/>
                </a:solidFill>
              </a14:hiddenFill>
            </a:ext>
          </a:extLst>
        </p:spPr>
      </p:pic>
      <p:sp>
        <p:nvSpPr>
          <p:cNvPr id="292966" name="Rectangle 102">
            <a:extLst>
              <a:ext uri="{FF2B5EF4-FFF2-40B4-BE49-F238E27FC236}">
                <a16:creationId xmlns:a16="http://schemas.microsoft.com/office/drawing/2014/main" id="{87D1B0EA-8AEF-46DC-B17E-54D3E364EF7B}"/>
              </a:ext>
            </a:extLst>
          </p:cNvPr>
          <p:cNvSpPr>
            <a:spLocks noChangeArrowheads="1"/>
          </p:cNvSpPr>
          <p:nvPr/>
        </p:nvSpPr>
        <p:spPr bwMode="auto">
          <a:xfrm>
            <a:off x="4662488" y="579438"/>
            <a:ext cx="2763837"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1400" b="1">
                <a:solidFill>
                  <a:schemeClr val="bg1"/>
                </a:solidFill>
              </a:rPr>
              <a:t>Everywoman’s Route to Today</a:t>
            </a:r>
            <a:endParaRPr lang="en-GB" altLang="en-US" sz="1400" b="1">
              <a:solidFill>
                <a:schemeClr val="bg1"/>
              </a:solidFill>
            </a:endParaRPr>
          </a:p>
        </p:txBody>
      </p:sp>
      <p:pic>
        <p:nvPicPr>
          <p:cNvPr id="292916" name="Picture 52" descr="cr_europe_muslim_women">
            <a:extLst>
              <a:ext uri="{FF2B5EF4-FFF2-40B4-BE49-F238E27FC236}">
                <a16:creationId xmlns:a16="http://schemas.microsoft.com/office/drawing/2014/main" id="{D0517B2B-A9BC-4C04-AE68-4514E874C64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72113" y="2676525"/>
            <a:ext cx="1466850" cy="1697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500"/>
                                  </p:stCondLst>
                                  <p:childTnLst>
                                    <p:set>
                                      <p:cBhvr>
                                        <p:cTn id="6" dur="1" fill="hold">
                                          <p:stCondLst>
                                            <p:cond delay="0"/>
                                          </p:stCondLst>
                                        </p:cTn>
                                        <p:tgtEl>
                                          <p:spTgt spid="292946"/>
                                        </p:tgtEl>
                                        <p:attrNameLst>
                                          <p:attrName>style.visibility</p:attrName>
                                        </p:attrNameLst>
                                      </p:cBhvr>
                                      <p:to>
                                        <p:strVal val="visible"/>
                                      </p:to>
                                    </p:set>
                                    <p:anim calcmode="lin" valueType="num">
                                      <p:cBhvr>
                                        <p:cTn id="7" dur="500" fill="hold"/>
                                        <p:tgtEl>
                                          <p:spTgt spid="292946"/>
                                        </p:tgtEl>
                                        <p:attrNameLst>
                                          <p:attrName>ppt_w</p:attrName>
                                        </p:attrNameLst>
                                      </p:cBhvr>
                                      <p:tavLst>
                                        <p:tav tm="0">
                                          <p:val>
                                            <p:fltVal val="0"/>
                                          </p:val>
                                        </p:tav>
                                        <p:tav tm="100000">
                                          <p:val>
                                            <p:strVal val="#ppt_w"/>
                                          </p:val>
                                        </p:tav>
                                      </p:tavLst>
                                    </p:anim>
                                    <p:anim calcmode="lin" valueType="num">
                                      <p:cBhvr>
                                        <p:cTn id="8" dur="500" fill="hold"/>
                                        <p:tgtEl>
                                          <p:spTgt spid="292946"/>
                                        </p:tgtEl>
                                        <p:attrNameLst>
                                          <p:attrName>ppt_h</p:attrName>
                                        </p:attrNameLst>
                                      </p:cBhvr>
                                      <p:tavLst>
                                        <p:tav tm="0">
                                          <p:val>
                                            <p:fltVal val="0"/>
                                          </p:val>
                                        </p:tav>
                                        <p:tav tm="100000">
                                          <p:val>
                                            <p:strVal val="#ppt_h"/>
                                          </p:val>
                                        </p:tav>
                                      </p:tavLst>
                                    </p:anim>
                                    <p:animEffect transition="in" filter="fade">
                                      <p:cBhvr>
                                        <p:cTn id="9" dur="500"/>
                                        <p:tgtEl>
                                          <p:spTgt spid="292946"/>
                                        </p:tgtEl>
                                      </p:cBhvr>
                                    </p:animEffect>
                                  </p:childTnLst>
                                </p:cTn>
                              </p:par>
                              <p:par>
                                <p:cTn id="10" presetID="10" presetClass="entr" presetSubtype="0" fill="hold" nodeType="withEffect">
                                  <p:stCondLst>
                                    <p:cond delay="500"/>
                                  </p:stCondLst>
                                  <p:childTnLst>
                                    <p:set>
                                      <p:cBhvr>
                                        <p:cTn id="11" dur="1" fill="hold">
                                          <p:stCondLst>
                                            <p:cond delay="0"/>
                                          </p:stCondLst>
                                        </p:cTn>
                                        <p:tgtEl>
                                          <p:spTgt spid="292911"/>
                                        </p:tgtEl>
                                        <p:attrNameLst>
                                          <p:attrName>style.visibility</p:attrName>
                                        </p:attrNameLst>
                                      </p:cBhvr>
                                      <p:to>
                                        <p:strVal val="visible"/>
                                      </p:to>
                                    </p:set>
                                    <p:animEffect transition="in" filter="fade">
                                      <p:cBhvr>
                                        <p:cTn id="12" dur="500"/>
                                        <p:tgtEl>
                                          <p:spTgt spid="292911"/>
                                        </p:tgtEl>
                                      </p:cBhvr>
                                    </p:animEffect>
                                  </p:childTnLst>
                                </p:cTn>
                              </p:par>
                            </p:childTnLst>
                          </p:cTn>
                        </p:par>
                        <p:par>
                          <p:cTn id="13" fill="hold" nodeType="afterGroup">
                            <p:stCondLst>
                              <p:cond delay="1000"/>
                            </p:stCondLst>
                            <p:childTnLst>
                              <p:par>
                                <p:cTn id="14" presetID="6" presetClass="emph" presetSubtype="0" fill="hold" nodeType="afterEffect">
                                  <p:stCondLst>
                                    <p:cond delay="500"/>
                                  </p:stCondLst>
                                  <p:childTnLst>
                                    <p:animScale>
                                      <p:cBhvr>
                                        <p:cTn id="15" dur="500" fill="hold"/>
                                        <p:tgtEl>
                                          <p:spTgt spid="292911"/>
                                        </p:tgtEl>
                                      </p:cBhvr>
                                      <p:by x="35000" y="35000"/>
                                    </p:animScale>
                                  </p:childTnLst>
                                </p:cTn>
                              </p:par>
                            </p:childTnLst>
                          </p:cTn>
                        </p:par>
                        <p:par>
                          <p:cTn id="16" fill="hold" nodeType="afterGroup">
                            <p:stCondLst>
                              <p:cond delay="2000"/>
                            </p:stCondLst>
                            <p:childTnLst>
                              <p:par>
                                <p:cTn id="17" presetID="18" presetClass="entr" presetSubtype="9" fill="hold" nodeType="afterEffect">
                                  <p:stCondLst>
                                    <p:cond delay="0"/>
                                  </p:stCondLst>
                                  <p:childTnLst>
                                    <p:set>
                                      <p:cBhvr>
                                        <p:cTn id="18" dur="1" fill="hold">
                                          <p:stCondLst>
                                            <p:cond delay="0"/>
                                          </p:stCondLst>
                                        </p:cTn>
                                        <p:tgtEl>
                                          <p:spTgt spid="292914"/>
                                        </p:tgtEl>
                                        <p:attrNameLst>
                                          <p:attrName>style.visibility</p:attrName>
                                        </p:attrNameLst>
                                      </p:cBhvr>
                                      <p:to>
                                        <p:strVal val="visible"/>
                                      </p:to>
                                    </p:set>
                                    <p:animEffect transition="in" filter="strips(upLeft)">
                                      <p:cBhvr>
                                        <p:cTn id="19" dur="500"/>
                                        <p:tgtEl>
                                          <p:spTgt spid="292914"/>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292912"/>
                                        </p:tgtEl>
                                        <p:attrNameLst>
                                          <p:attrName>style.visibility</p:attrName>
                                        </p:attrNameLst>
                                      </p:cBhvr>
                                      <p:to>
                                        <p:strVal val="visible"/>
                                      </p:to>
                                    </p:set>
                                    <p:animEffect transition="in" filter="fade">
                                      <p:cBhvr>
                                        <p:cTn id="23" dur="500"/>
                                        <p:tgtEl>
                                          <p:spTgt spid="292912"/>
                                        </p:tgtEl>
                                      </p:cBhvr>
                                    </p:animEffect>
                                  </p:childTnLst>
                                </p:cTn>
                              </p:par>
                            </p:childTnLst>
                          </p:cTn>
                        </p:par>
                        <p:par>
                          <p:cTn id="24" fill="hold" nodeType="afterGroup">
                            <p:stCondLst>
                              <p:cond delay="3000"/>
                            </p:stCondLst>
                            <p:childTnLst>
                              <p:par>
                                <p:cTn id="25" presetID="6" presetClass="emph" presetSubtype="0" fill="hold" nodeType="afterEffect">
                                  <p:stCondLst>
                                    <p:cond delay="500"/>
                                  </p:stCondLst>
                                  <p:childTnLst>
                                    <p:animScale>
                                      <p:cBhvr>
                                        <p:cTn id="26" dur="500" fill="hold"/>
                                        <p:tgtEl>
                                          <p:spTgt spid="292912"/>
                                        </p:tgtEl>
                                      </p:cBhvr>
                                      <p:by x="35000" y="35000"/>
                                    </p:animScale>
                                  </p:childTnLst>
                                </p:cTn>
                              </p:par>
                            </p:childTnLst>
                          </p:cTn>
                        </p:par>
                        <p:par>
                          <p:cTn id="27" fill="hold" nodeType="afterGroup">
                            <p:stCondLst>
                              <p:cond delay="4000"/>
                            </p:stCondLst>
                            <p:childTnLst>
                              <p:par>
                                <p:cTn id="28" presetID="18" presetClass="entr" presetSubtype="9" fill="hold" nodeType="afterEffect">
                                  <p:stCondLst>
                                    <p:cond delay="0"/>
                                  </p:stCondLst>
                                  <p:childTnLst>
                                    <p:set>
                                      <p:cBhvr>
                                        <p:cTn id="29" dur="1" fill="hold">
                                          <p:stCondLst>
                                            <p:cond delay="0"/>
                                          </p:stCondLst>
                                        </p:cTn>
                                        <p:tgtEl>
                                          <p:spTgt spid="292915"/>
                                        </p:tgtEl>
                                        <p:attrNameLst>
                                          <p:attrName>style.visibility</p:attrName>
                                        </p:attrNameLst>
                                      </p:cBhvr>
                                      <p:to>
                                        <p:strVal val="visible"/>
                                      </p:to>
                                    </p:set>
                                    <p:animEffect transition="in" filter="strips(upLeft)">
                                      <p:cBhvr>
                                        <p:cTn id="30" dur="500"/>
                                        <p:tgtEl>
                                          <p:spTgt spid="292915"/>
                                        </p:tgtEl>
                                      </p:cBhvr>
                                    </p:animEffect>
                                  </p:childTnLst>
                                </p:cTn>
                              </p:par>
                            </p:childTnLst>
                          </p:cTn>
                        </p:par>
                        <p:par>
                          <p:cTn id="31" fill="hold" nodeType="afterGroup">
                            <p:stCondLst>
                              <p:cond delay="4500"/>
                            </p:stCondLst>
                            <p:childTnLst>
                              <p:par>
                                <p:cTn id="32" presetID="10" presetClass="entr" presetSubtype="0" fill="hold" nodeType="afterEffect">
                                  <p:stCondLst>
                                    <p:cond delay="0"/>
                                  </p:stCondLst>
                                  <p:childTnLst>
                                    <p:set>
                                      <p:cBhvr>
                                        <p:cTn id="33" dur="1" fill="hold">
                                          <p:stCondLst>
                                            <p:cond delay="0"/>
                                          </p:stCondLst>
                                        </p:cTn>
                                        <p:tgtEl>
                                          <p:spTgt spid="292909"/>
                                        </p:tgtEl>
                                        <p:attrNameLst>
                                          <p:attrName>style.visibility</p:attrName>
                                        </p:attrNameLst>
                                      </p:cBhvr>
                                      <p:to>
                                        <p:strVal val="visible"/>
                                      </p:to>
                                    </p:set>
                                    <p:animEffect transition="in" filter="fade">
                                      <p:cBhvr>
                                        <p:cTn id="34" dur="500"/>
                                        <p:tgtEl>
                                          <p:spTgt spid="292909"/>
                                        </p:tgtEl>
                                      </p:cBhvr>
                                    </p:animEffect>
                                  </p:childTnLst>
                                </p:cTn>
                              </p:par>
                            </p:childTnLst>
                          </p:cTn>
                        </p:par>
                        <p:par>
                          <p:cTn id="35" fill="hold" nodeType="afterGroup">
                            <p:stCondLst>
                              <p:cond delay="5000"/>
                            </p:stCondLst>
                            <p:childTnLst>
                              <p:par>
                                <p:cTn id="36" presetID="6" presetClass="emph" presetSubtype="0" fill="hold" nodeType="afterEffect">
                                  <p:stCondLst>
                                    <p:cond delay="500"/>
                                  </p:stCondLst>
                                  <p:childTnLst>
                                    <p:animScale>
                                      <p:cBhvr>
                                        <p:cTn id="37" dur="500" fill="hold"/>
                                        <p:tgtEl>
                                          <p:spTgt spid="292909"/>
                                        </p:tgtEl>
                                      </p:cBhvr>
                                      <p:by x="35000" y="35000"/>
                                    </p:animScale>
                                  </p:childTnLst>
                                </p:cTn>
                              </p:par>
                            </p:childTnLst>
                          </p:cTn>
                        </p:par>
                        <p:par>
                          <p:cTn id="38" fill="hold" nodeType="afterGroup">
                            <p:stCondLst>
                              <p:cond delay="6000"/>
                            </p:stCondLst>
                            <p:childTnLst>
                              <p:par>
                                <p:cTn id="39" presetID="18" presetClass="entr" presetSubtype="9" fill="hold" nodeType="afterEffect">
                                  <p:stCondLst>
                                    <p:cond delay="0"/>
                                  </p:stCondLst>
                                  <p:childTnLst>
                                    <p:set>
                                      <p:cBhvr>
                                        <p:cTn id="40" dur="1" fill="hold">
                                          <p:stCondLst>
                                            <p:cond delay="0"/>
                                          </p:stCondLst>
                                        </p:cTn>
                                        <p:tgtEl>
                                          <p:spTgt spid="292917"/>
                                        </p:tgtEl>
                                        <p:attrNameLst>
                                          <p:attrName>style.visibility</p:attrName>
                                        </p:attrNameLst>
                                      </p:cBhvr>
                                      <p:to>
                                        <p:strVal val="visible"/>
                                      </p:to>
                                    </p:set>
                                    <p:animEffect transition="in" filter="strips(upLeft)">
                                      <p:cBhvr>
                                        <p:cTn id="41" dur="500"/>
                                        <p:tgtEl>
                                          <p:spTgt spid="292917"/>
                                        </p:tgtEl>
                                      </p:cBhvr>
                                    </p:animEffect>
                                  </p:childTnLst>
                                </p:cTn>
                              </p:par>
                            </p:childTnLst>
                          </p:cTn>
                        </p:par>
                        <p:par>
                          <p:cTn id="42" fill="hold" nodeType="afterGroup">
                            <p:stCondLst>
                              <p:cond delay="6500"/>
                            </p:stCondLst>
                            <p:childTnLst>
                              <p:par>
                                <p:cTn id="43" presetID="10" presetClass="entr" presetSubtype="0" fill="hold" nodeType="afterEffect">
                                  <p:stCondLst>
                                    <p:cond delay="500"/>
                                  </p:stCondLst>
                                  <p:childTnLst>
                                    <p:set>
                                      <p:cBhvr>
                                        <p:cTn id="44" dur="1" fill="hold">
                                          <p:stCondLst>
                                            <p:cond delay="0"/>
                                          </p:stCondLst>
                                        </p:cTn>
                                        <p:tgtEl>
                                          <p:spTgt spid="292940"/>
                                        </p:tgtEl>
                                        <p:attrNameLst>
                                          <p:attrName>style.visibility</p:attrName>
                                        </p:attrNameLst>
                                      </p:cBhvr>
                                      <p:to>
                                        <p:strVal val="visible"/>
                                      </p:to>
                                    </p:set>
                                    <p:animEffect transition="in" filter="fade">
                                      <p:cBhvr>
                                        <p:cTn id="45" dur="500"/>
                                        <p:tgtEl>
                                          <p:spTgt spid="292940"/>
                                        </p:tgtEl>
                                      </p:cBhvr>
                                    </p:animEffect>
                                  </p:childTnLst>
                                </p:cTn>
                              </p:par>
                              <p:par>
                                <p:cTn id="46" presetID="10" presetClass="entr" presetSubtype="0" fill="hold" nodeType="withEffect">
                                  <p:stCondLst>
                                    <p:cond delay="500"/>
                                  </p:stCondLst>
                                  <p:childTnLst>
                                    <p:set>
                                      <p:cBhvr>
                                        <p:cTn id="47" dur="1" fill="hold">
                                          <p:stCondLst>
                                            <p:cond delay="0"/>
                                          </p:stCondLst>
                                        </p:cTn>
                                        <p:tgtEl>
                                          <p:spTgt spid="292916"/>
                                        </p:tgtEl>
                                        <p:attrNameLst>
                                          <p:attrName>style.visibility</p:attrName>
                                        </p:attrNameLst>
                                      </p:cBhvr>
                                      <p:to>
                                        <p:strVal val="visible"/>
                                      </p:to>
                                    </p:set>
                                    <p:animEffect transition="in" filter="fade">
                                      <p:cBhvr>
                                        <p:cTn id="48" dur="500"/>
                                        <p:tgtEl>
                                          <p:spTgt spid="292916"/>
                                        </p:tgtEl>
                                      </p:cBhvr>
                                    </p:animEffect>
                                  </p:childTnLst>
                                </p:cTn>
                              </p:par>
                            </p:childTnLst>
                          </p:cTn>
                        </p:par>
                        <p:par>
                          <p:cTn id="49" fill="hold" nodeType="afterGroup">
                            <p:stCondLst>
                              <p:cond delay="7500"/>
                            </p:stCondLst>
                            <p:childTnLst>
                              <p:par>
                                <p:cTn id="50" presetID="6" presetClass="emph" presetSubtype="0" fill="hold" nodeType="afterEffect">
                                  <p:stCondLst>
                                    <p:cond delay="500"/>
                                  </p:stCondLst>
                                  <p:childTnLst>
                                    <p:animScale>
                                      <p:cBhvr>
                                        <p:cTn id="51" dur="500" fill="hold"/>
                                        <p:tgtEl>
                                          <p:spTgt spid="292916"/>
                                        </p:tgtEl>
                                      </p:cBhvr>
                                      <p:by x="35000" y="35000"/>
                                    </p:animScale>
                                  </p:childTnLst>
                                </p:cTn>
                              </p:par>
                            </p:childTnLst>
                          </p:cTn>
                        </p:par>
                        <p:par>
                          <p:cTn id="52" fill="hold" nodeType="afterGroup">
                            <p:stCondLst>
                              <p:cond delay="8500"/>
                            </p:stCondLst>
                            <p:childTnLst>
                              <p:par>
                                <p:cTn id="53" presetID="18" presetClass="entr" presetSubtype="6" fill="hold" nodeType="afterEffect">
                                  <p:stCondLst>
                                    <p:cond delay="0"/>
                                  </p:stCondLst>
                                  <p:childTnLst>
                                    <p:set>
                                      <p:cBhvr>
                                        <p:cTn id="54" dur="1" fill="hold">
                                          <p:stCondLst>
                                            <p:cond delay="0"/>
                                          </p:stCondLst>
                                        </p:cTn>
                                        <p:tgtEl>
                                          <p:spTgt spid="292918"/>
                                        </p:tgtEl>
                                        <p:attrNameLst>
                                          <p:attrName>style.visibility</p:attrName>
                                        </p:attrNameLst>
                                      </p:cBhvr>
                                      <p:to>
                                        <p:strVal val="visible"/>
                                      </p:to>
                                    </p:set>
                                    <p:animEffect transition="in" filter="strips(downRight)">
                                      <p:cBhvr>
                                        <p:cTn id="55" dur="500"/>
                                        <p:tgtEl>
                                          <p:spTgt spid="292918"/>
                                        </p:tgtEl>
                                      </p:cBhvr>
                                    </p:animEffect>
                                  </p:childTnLst>
                                </p:cTn>
                              </p:par>
                            </p:childTnLst>
                          </p:cTn>
                        </p:par>
                        <p:par>
                          <p:cTn id="56" fill="hold" nodeType="afterGroup">
                            <p:stCondLst>
                              <p:cond delay="9000"/>
                            </p:stCondLst>
                            <p:childTnLst>
                              <p:par>
                                <p:cTn id="57" presetID="10" presetClass="entr" presetSubtype="0" fill="hold" nodeType="afterEffect">
                                  <p:stCondLst>
                                    <p:cond delay="0"/>
                                  </p:stCondLst>
                                  <p:childTnLst>
                                    <p:set>
                                      <p:cBhvr>
                                        <p:cTn id="58" dur="1" fill="hold">
                                          <p:stCondLst>
                                            <p:cond delay="0"/>
                                          </p:stCondLst>
                                        </p:cTn>
                                        <p:tgtEl>
                                          <p:spTgt spid="292904"/>
                                        </p:tgtEl>
                                        <p:attrNameLst>
                                          <p:attrName>style.visibility</p:attrName>
                                        </p:attrNameLst>
                                      </p:cBhvr>
                                      <p:to>
                                        <p:strVal val="visible"/>
                                      </p:to>
                                    </p:set>
                                    <p:animEffect transition="in" filter="fade">
                                      <p:cBhvr>
                                        <p:cTn id="59" dur="500"/>
                                        <p:tgtEl>
                                          <p:spTgt spid="292904"/>
                                        </p:tgtEl>
                                      </p:cBhvr>
                                    </p:animEffect>
                                  </p:childTnLst>
                                </p:cTn>
                              </p:par>
                              <p:par>
                                <p:cTn id="60" presetID="10" presetClass="entr" presetSubtype="0" fill="hold" nodeType="withEffect">
                                  <p:stCondLst>
                                    <p:cond delay="500"/>
                                  </p:stCondLst>
                                  <p:childTnLst>
                                    <p:set>
                                      <p:cBhvr>
                                        <p:cTn id="61" dur="1" fill="hold">
                                          <p:stCondLst>
                                            <p:cond delay="0"/>
                                          </p:stCondLst>
                                        </p:cTn>
                                        <p:tgtEl>
                                          <p:spTgt spid="292908"/>
                                        </p:tgtEl>
                                        <p:attrNameLst>
                                          <p:attrName>style.visibility</p:attrName>
                                        </p:attrNameLst>
                                      </p:cBhvr>
                                      <p:to>
                                        <p:strVal val="visible"/>
                                      </p:to>
                                    </p:set>
                                    <p:animEffect transition="in" filter="fade">
                                      <p:cBhvr>
                                        <p:cTn id="62" dur="500"/>
                                        <p:tgtEl>
                                          <p:spTgt spid="292908"/>
                                        </p:tgtEl>
                                      </p:cBhvr>
                                    </p:animEffect>
                                  </p:childTnLst>
                                </p:cTn>
                              </p:par>
                            </p:childTnLst>
                          </p:cTn>
                        </p:par>
                        <p:par>
                          <p:cTn id="63" fill="hold" nodeType="afterGroup">
                            <p:stCondLst>
                              <p:cond delay="10000"/>
                            </p:stCondLst>
                            <p:childTnLst>
                              <p:par>
                                <p:cTn id="64" presetID="6" presetClass="emph" presetSubtype="0" fill="hold" nodeType="afterEffect">
                                  <p:stCondLst>
                                    <p:cond delay="500"/>
                                  </p:stCondLst>
                                  <p:childTnLst>
                                    <p:animScale>
                                      <p:cBhvr>
                                        <p:cTn id="65" dur="500" fill="hold"/>
                                        <p:tgtEl>
                                          <p:spTgt spid="292904"/>
                                        </p:tgtEl>
                                      </p:cBhvr>
                                      <p:by x="35000" y="35000"/>
                                    </p:animScale>
                                  </p:childTnLst>
                                </p:cTn>
                              </p:par>
                              <p:par>
                                <p:cTn id="66" presetID="6" presetClass="emph" presetSubtype="0" fill="hold" nodeType="withEffect">
                                  <p:stCondLst>
                                    <p:cond delay="500"/>
                                  </p:stCondLst>
                                  <p:childTnLst>
                                    <p:animScale>
                                      <p:cBhvr>
                                        <p:cTn id="67" dur="500" fill="hold"/>
                                        <p:tgtEl>
                                          <p:spTgt spid="292908"/>
                                        </p:tgtEl>
                                      </p:cBhvr>
                                      <p:by x="35000" y="35000"/>
                                    </p:animScale>
                                  </p:childTnLst>
                                </p:cTn>
                              </p:par>
                            </p:childTnLst>
                          </p:cTn>
                        </p:par>
                        <p:par>
                          <p:cTn id="68" fill="hold" nodeType="afterGroup">
                            <p:stCondLst>
                              <p:cond delay="11000"/>
                            </p:stCondLst>
                            <p:childTnLst>
                              <p:par>
                                <p:cTn id="69" presetID="18" presetClass="entr" presetSubtype="9" fill="hold" nodeType="afterEffect">
                                  <p:stCondLst>
                                    <p:cond delay="0"/>
                                  </p:stCondLst>
                                  <p:childTnLst>
                                    <p:set>
                                      <p:cBhvr>
                                        <p:cTn id="70" dur="1" fill="hold">
                                          <p:stCondLst>
                                            <p:cond delay="0"/>
                                          </p:stCondLst>
                                        </p:cTn>
                                        <p:tgtEl>
                                          <p:spTgt spid="292919"/>
                                        </p:tgtEl>
                                        <p:attrNameLst>
                                          <p:attrName>style.visibility</p:attrName>
                                        </p:attrNameLst>
                                      </p:cBhvr>
                                      <p:to>
                                        <p:strVal val="visible"/>
                                      </p:to>
                                    </p:set>
                                    <p:animEffect transition="in" filter="strips(upLeft)">
                                      <p:cBhvr>
                                        <p:cTn id="71" dur="500"/>
                                        <p:tgtEl>
                                          <p:spTgt spid="292919"/>
                                        </p:tgtEl>
                                      </p:cBhvr>
                                    </p:animEffect>
                                  </p:childTnLst>
                                </p:cTn>
                              </p:par>
                            </p:childTnLst>
                          </p:cTn>
                        </p:par>
                        <p:par>
                          <p:cTn id="72" fill="hold" nodeType="afterGroup">
                            <p:stCondLst>
                              <p:cond delay="11500"/>
                            </p:stCondLst>
                            <p:childTnLst>
                              <p:par>
                                <p:cTn id="73" presetID="10" presetClass="entr" presetSubtype="0" fill="hold" nodeType="afterEffect">
                                  <p:stCondLst>
                                    <p:cond delay="0"/>
                                  </p:stCondLst>
                                  <p:childTnLst>
                                    <p:set>
                                      <p:cBhvr>
                                        <p:cTn id="74" dur="1" fill="hold">
                                          <p:stCondLst>
                                            <p:cond delay="0"/>
                                          </p:stCondLst>
                                        </p:cTn>
                                        <p:tgtEl>
                                          <p:spTgt spid="292900"/>
                                        </p:tgtEl>
                                        <p:attrNameLst>
                                          <p:attrName>style.visibility</p:attrName>
                                        </p:attrNameLst>
                                      </p:cBhvr>
                                      <p:to>
                                        <p:strVal val="visible"/>
                                      </p:to>
                                    </p:set>
                                    <p:animEffect transition="in" filter="fade">
                                      <p:cBhvr>
                                        <p:cTn id="75" dur="500"/>
                                        <p:tgtEl>
                                          <p:spTgt spid="292900"/>
                                        </p:tgtEl>
                                      </p:cBhvr>
                                    </p:animEffect>
                                  </p:childTnLst>
                                </p:cTn>
                              </p:par>
                            </p:childTnLst>
                          </p:cTn>
                        </p:par>
                        <p:par>
                          <p:cTn id="76" fill="hold" nodeType="afterGroup">
                            <p:stCondLst>
                              <p:cond delay="12000"/>
                            </p:stCondLst>
                            <p:childTnLst>
                              <p:par>
                                <p:cTn id="77" presetID="6" presetClass="emph" presetSubtype="0" fill="hold" nodeType="afterEffect">
                                  <p:stCondLst>
                                    <p:cond delay="500"/>
                                  </p:stCondLst>
                                  <p:childTnLst>
                                    <p:animScale>
                                      <p:cBhvr>
                                        <p:cTn id="78" dur="500" fill="hold"/>
                                        <p:tgtEl>
                                          <p:spTgt spid="292900"/>
                                        </p:tgtEl>
                                      </p:cBhvr>
                                      <p:by x="35000" y="35000"/>
                                    </p:animScale>
                                  </p:childTnLst>
                                </p:cTn>
                              </p:par>
                            </p:childTnLst>
                          </p:cTn>
                        </p:par>
                        <p:par>
                          <p:cTn id="79" fill="hold" nodeType="afterGroup">
                            <p:stCondLst>
                              <p:cond delay="13000"/>
                            </p:stCondLst>
                            <p:childTnLst>
                              <p:par>
                                <p:cTn id="80" presetID="18" presetClass="entr" presetSubtype="6" fill="hold" nodeType="afterEffect">
                                  <p:stCondLst>
                                    <p:cond delay="0"/>
                                  </p:stCondLst>
                                  <p:childTnLst>
                                    <p:set>
                                      <p:cBhvr>
                                        <p:cTn id="81" dur="1" fill="hold">
                                          <p:stCondLst>
                                            <p:cond delay="0"/>
                                          </p:stCondLst>
                                        </p:cTn>
                                        <p:tgtEl>
                                          <p:spTgt spid="292925"/>
                                        </p:tgtEl>
                                        <p:attrNameLst>
                                          <p:attrName>style.visibility</p:attrName>
                                        </p:attrNameLst>
                                      </p:cBhvr>
                                      <p:to>
                                        <p:strVal val="visible"/>
                                      </p:to>
                                    </p:set>
                                    <p:animEffect transition="in" filter="strips(downRight)">
                                      <p:cBhvr>
                                        <p:cTn id="82" dur="500"/>
                                        <p:tgtEl>
                                          <p:spTgt spid="292925"/>
                                        </p:tgtEl>
                                      </p:cBhvr>
                                    </p:animEffect>
                                  </p:childTnLst>
                                </p:cTn>
                              </p:par>
                            </p:childTnLst>
                          </p:cTn>
                        </p:par>
                        <p:par>
                          <p:cTn id="83" fill="hold" nodeType="afterGroup">
                            <p:stCondLst>
                              <p:cond delay="13500"/>
                            </p:stCondLst>
                            <p:childTnLst>
                              <p:par>
                                <p:cTn id="84" presetID="10" presetClass="entr" presetSubtype="0" fill="hold" nodeType="afterEffect">
                                  <p:stCondLst>
                                    <p:cond delay="500"/>
                                  </p:stCondLst>
                                  <p:childTnLst>
                                    <p:set>
                                      <p:cBhvr>
                                        <p:cTn id="85" dur="1" fill="hold">
                                          <p:stCondLst>
                                            <p:cond delay="0"/>
                                          </p:stCondLst>
                                        </p:cTn>
                                        <p:tgtEl>
                                          <p:spTgt spid="292902"/>
                                        </p:tgtEl>
                                        <p:attrNameLst>
                                          <p:attrName>style.visibility</p:attrName>
                                        </p:attrNameLst>
                                      </p:cBhvr>
                                      <p:to>
                                        <p:strVal val="visible"/>
                                      </p:to>
                                    </p:set>
                                    <p:animEffect transition="in" filter="fade">
                                      <p:cBhvr>
                                        <p:cTn id="86" dur="500"/>
                                        <p:tgtEl>
                                          <p:spTgt spid="292902"/>
                                        </p:tgtEl>
                                      </p:cBhvr>
                                    </p:animEffect>
                                  </p:childTnLst>
                                </p:cTn>
                              </p:par>
                            </p:childTnLst>
                          </p:cTn>
                        </p:par>
                        <p:par>
                          <p:cTn id="87" fill="hold" nodeType="afterGroup">
                            <p:stCondLst>
                              <p:cond delay="14500"/>
                            </p:stCondLst>
                            <p:childTnLst>
                              <p:par>
                                <p:cTn id="88" presetID="6" presetClass="emph" presetSubtype="0" fill="hold" nodeType="afterEffect">
                                  <p:stCondLst>
                                    <p:cond delay="500"/>
                                  </p:stCondLst>
                                  <p:childTnLst>
                                    <p:animScale>
                                      <p:cBhvr>
                                        <p:cTn id="89" dur="500" fill="hold"/>
                                        <p:tgtEl>
                                          <p:spTgt spid="292902"/>
                                        </p:tgtEl>
                                      </p:cBhvr>
                                      <p:by x="35000" y="35000"/>
                                    </p:animScale>
                                  </p:childTnLst>
                                </p:cTn>
                              </p:par>
                            </p:childTnLst>
                          </p:cTn>
                        </p:par>
                        <p:par>
                          <p:cTn id="90" fill="hold" nodeType="afterGroup">
                            <p:stCondLst>
                              <p:cond delay="15500"/>
                            </p:stCondLst>
                            <p:childTnLst>
                              <p:par>
                                <p:cTn id="91" presetID="18" presetClass="entr" presetSubtype="9" fill="hold" nodeType="afterEffect">
                                  <p:stCondLst>
                                    <p:cond delay="0"/>
                                  </p:stCondLst>
                                  <p:childTnLst>
                                    <p:set>
                                      <p:cBhvr>
                                        <p:cTn id="92" dur="1" fill="hold">
                                          <p:stCondLst>
                                            <p:cond delay="0"/>
                                          </p:stCondLst>
                                        </p:cTn>
                                        <p:tgtEl>
                                          <p:spTgt spid="292926"/>
                                        </p:tgtEl>
                                        <p:attrNameLst>
                                          <p:attrName>style.visibility</p:attrName>
                                        </p:attrNameLst>
                                      </p:cBhvr>
                                      <p:to>
                                        <p:strVal val="visible"/>
                                      </p:to>
                                    </p:set>
                                    <p:animEffect transition="in" filter="strips(upLeft)">
                                      <p:cBhvr>
                                        <p:cTn id="93" dur="500"/>
                                        <p:tgtEl>
                                          <p:spTgt spid="292926"/>
                                        </p:tgtEl>
                                      </p:cBhvr>
                                    </p:animEffect>
                                  </p:childTnLst>
                                </p:cTn>
                              </p:par>
                            </p:childTnLst>
                          </p:cTn>
                        </p:par>
                        <p:par>
                          <p:cTn id="94" fill="hold" nodeType="afterGroup">
                            <p:stCondLst>
                              <p:cond delay="16000"/>
                            </p:stCondLst>
                            <p:childTnLst>
                              <p:par>
                                <p:cTn id="95" presetID="10" presetClass="entr" presetSubtype="0" fill="hold" nodeType="afterEffect">
                                  <p:stCondLst>
                                    <p:cond delay="0"/>
                                  </p:stCondLst>
                                  <p:childTnLst>
                                    <p:set>
                                      <p:cBhvr>
                                        <p:cTn id="96" dur="1" fill="hold">
                                          <p:stCondLst>
                                            <p:cond delay="0"/>
                                          </p:stCondLst>
                                        </p:cTn>
                                        <p:tgtEl>
                                          <p:spTgt spid="292959"/>
                                        </p:tgtEl>
                                        <p:attrNameLst>
                                          <p:attrName>style.visibility</p:attrName>
                                        </p:attrNameLst>
                                      </p:cBhvr>
                                      <p:to>
                                        <p:strVal val="visible"/>
                                      </p:to>
                                    </p:set>
                                    <p:animEffect transition="in" filter="fade">
                                      <p:cBhvr>
                                        <p:cTn id="97" dur="500"/>
                                        <p:tgtEl>
                                          <p:spTgt spid="292959"/>
                                        </p:tgtEl>
                                      </p:cBhvr>
                                    </p:animEffect>
                                  </p:childTnLst>
                                </p:cTn>
                              </p:par>
                            </p:childTnLst>
                          </p:cTn>
                        </p:par>
                        <p:par>
                          <p:cTn id="98" fill="hold" nodeType="afterGroup">
                            <p:stCondLst>
                              <p:cond delay="16500"/>
                            </p:stCondLst>
                            <p:childTnLst>
                              <p:par>
                                <p:cTn id="99" presetID="18" presetClass="entr" presetSubtype="6" fill="hold" nodeType="afterEffect">
                                  <p:stCondLst>
                                    <p:cond delay="0"/>
                                  </p:stCondLst>
                                  <p:childTnLst>
                                    <p:set>
                                      <p:cBhvr>
                                        <p:cTn id="100" dur="1" fill="hold">
                                          <p:stCondLst>
                                            <p:cond delay="0"/>
                                          </p:stCondLst>
                                        </p:cTn>
                                        <p:tgtEl>
                                          <p:spTgt spid="292939"/>
                                        </p:tgtEl>
                                        <p:attrNameLst>
                                          <p:attrName>style.visibility</p:attrName>
                                        </p:attrNameLst>
                                      </p:cBhvr>
                                      <p:to>
                                        <p:strVal val="visible"/>
                                      </p:to>
                                    </p:set>
                                    <p:animEffect transition="in" filter="strips(downRight)">
                                      <p:cBhvr>
                                        <p:cTn id="101" dur="500"/>
                                        <p:tgtEl>
                                          <p:spTgt spid="292939"/>
                                        </p:tgtEl>
                                      </p:cBhvr>
                                    </p:animEffect>
                                  </p:childTnLst>
                                </p:cTn>
                              </p:par>
                            </p:childTnLst>
                          </p:cTn>
                        </p:par>
                        <p:par>
                          <p:cTn id="102" fill="hold" nodeType="afterGroup">
                            <p:stCondLst>
                              <p:cond delay="17000"/>
                            </p:stCondLst>
                            <p:childTnLst>
                              <p:par>
                                <p:cTn id="103" presetID="10" presetClass="entr" presetSubtype="0" fill="hold" nodeType="afterEffect">
                                  <p:stCondLst>
                                    <p:cond delay="0"/>
                                  </p:stCondLst>
                                  <p:childTnLst>
                                    <p:set>
                                      <p:cBhvr>
                                        <p:cTn id="104" dur="1" fill="hold">
                                          <p:stCondLst>
                                            <p:cond delay="0"/>
                                          </p:stCondLst>
                                        </p:cTn>
                                        <p:tgtEl>
                                          <p:spTgt spid="292964"/>
                                        </p:tgtEl>
                                        <p:attrNameLst>
                                          <p:attrName>style.visibility</p:attrName>
                                        </p:attrNameLst>
                                      </p:cBhvr>
                                      <p:to>
                                        <p:strVal val="visible"/>
                                      </p:to>
                                    </p:set>
                                    <p:animEffect transition="in" filter="fade">
                                      <p:cBhvr>
                                        <p:cTn id="105" dur="500"/>
                                        <p:tgtEl>
                                          <p:spTgt spid="292964"/>
                                        </p:tgtEl>
                                      </p:cBhvr>
                                    </p:animEffect>
                                  </p:childTnLst>
                                </p:cTn>
                              </p:par>
                            </p:childTnLst>
                          </p:cTn>
                        </p:par>
                        <p:par>
                          <p:cTn id="106" fill="hold" nodeType="afterGroup">
                            <p:stCondLst>
                              <p:cond delay="17500"/>
                            </p:stCondLst>
                            <p:childTnLst>
                              <p:par>
                                <p:cTn id="107" presetID="6" presetClass="emph" presetSubtype="0" fill="hold" nodeType="afterEffect">
                                  <p:stCondLst>
                                    <p:cond delay="500"/>
                                  </p:stCondLst>
                                  <p:childTnLst>
                                    <p:animScale>
                                      <p:cBhvr>
                                        <p:cTn id="108" dur="500" fill="hold"/>
                                        <p:tgtEl>
                                          <p:spTgt spid="292964"/>
                                        </p:tgtEl>
                                      </p:cBhvr>
                                      <p:by x="35000" y="35000"/>
                                    </p:animScale>
                                  </p:childTnLst>
                                </p:cTn>
                              </p:par>
                            </p:childTnLst>
                          </p:cTn>
                        </p:par>
                        <p:par>
                          <p:cTn id="109" fill="hold" nodeType="afterGroup">
                            <p:stCondLst>
                              <p:cond delay="18500"/>
                            </p:stCondLst>
                            <p:childTnLst>
                              <p:par>
                                <p:cTn id="110" presetID="10" presetClass="entr" presetSubtype="0" fill="hold" nodeType="afterEffect">
                                  <p:stCondLst>
                                    <p:cond delay="500"/>
                                  </p:stCondLst>
                                  <p:childTnLst>
                                    <p:set>
                                      <p:cBhvr>
                                        <p:cTn id="111" dur="1" fill="hold">
                                          <p:stCondLst>
                                            <p:cond delay="0"/>
                                          </p:stCondLst>
                                        </p:cTn>
                                        <p:tgtEl>
                                          <p:spTgt spid="292950"/>
                                        </p:tgtEl>
                                        <p:attrNameLst>
                                          <p:attrName>style.visibility</p:attrName>
                                        </p:attrNameLst>
                                      </p:cBhvr>
                                      <p:to>
                                        <p:strVal val="visible"/>
                                      </p:to>
                                    </p:set>
                                    <p:animEffect transition="in" filter="fade">
                                      <p:cBhvr>
                                        <p:cTn id="112" dur="500"/>
                                        <p:tgtEl>
                                          <p:spTgt spid="292950"/>
                                        </p:tgtEl>
                                      </p:cBhvr>
                                    </p:animEffect>
                                  </p:childTnLst>
                                </p:cTn>
                              </p:par>
                              <p:par>
                                <p:cTn id="113" presetID="10" presetClass="entr" presetSubtype="0" fill="hold" nodeType="withEffect">
                                  <p:stCondLst>
                                    <p:cond delay="500"/>
                                  </p:stCondLst>
                                  <p:childTnLst>
                                    <p:set>
                                      <p:cBhvr>
                                        <p:cTn id="114" dur="1" fill="hold">
                                          <p:stCondLst>
                                            <p:cond delay="0"/>
                                          </p:stCondLst>
                                        </p:cTn>
                                        <p:tgtEl>
                                          <p:spTgt spid="292924"/>
                                        </p:tgtEl>
                                        <p:attrNameLst>
                                          <p:attrName>style.visibility</p:attrName>
                                        </p:attrNameLst>
                                      </p:cBhvr>
                                      <p:to>
                                        <p:strVal val="visible"/>
                                      </p:to>
                                    </p:set>
                                    <p:animEffect transition="in" filter="fade">
                                      <p:cBhvr>
                                        <p:cTn id="115" dur="500"/>
                                        <p:tgtEl>
                                          <p:spTgt spid="292924"/>
                                        </p:tgtEl>
                                      </p:cBhvr>
                                    </p:animEffect>
                                  </p:childTnLst>
                                </p:cTn>
                              </p:par>
                            </p:childTnLst>
                          </p:cTn>
                        </p:par>
                        <p:par>
                          <p:cTn id="116" fill="hold" nodeType="afterGroup">
                            <p:stCondLst>
                              <p:cond delay="19500"/>
                            </p:stCondLst>
                            <p:childTnLst>
                              <p:par>
                                <p:cTn id="117" presetID="6" presetClass="emph" presetSubtype="0" fill="hold" nodeType="afterEffect">
                                  <p:stCondLst>
                                    <p:cond delay="500"/>
                                  </p:stCondLst>
                                  <p:childTnLst>
                                    <p:animScale>
                                      <p:cBhvr>
                                        <p:cTn id="118" dur="500" fill="hold"/>
                                        <p:tgtEl>
                                          <p:spTgt spid="292924"/>
                                        </p:tgtEl>
                                      </p:cBhvr>
                                      <p:by x="35000" y="35000"/>
                                    </p:animScale>
                                  </p:childTnLst>
                                </p:cTn>
                              </p:par>
                            </p:childTnLst>
                          </p:cTn>
                        </p:par>
                        <p:par>
                          <p:cTn id="119" fill="hold" nodeType="afterGroup">
                            <p:stCondLst>
                              <p:cond delay="20500"/>
                            </p:stCondLst>
                            <p:childTnLst>
                              <p:par>
                                <p:cTn id="120" presetID="18" presetClass="entr" presetSubtype="6" fill="hold" nodeType="afterEffect">
                                  <p:stCondLst>
                                    <p:cond delay="0"/>
                                  </p:stCondLst>
                                  <p:childTnLst>
                                    <p:set>
                                      <p:cBhvr>
                                        <p:cTn id="121" dur="1" fill="hold">
                                          <p:stCondLst>
                                            <p:cond delay="0"/>
                                          </p:stCondLst>
                                        </p:cTn>
                                        <p:tgtEl>
                                          <p:spTgt spid="292927"/>
                                        </p:tgtEl>
                                        <p:attrNameLst>
                                          <p:attrName>style.visibility</p:attrName>
                                        </p:attrNameLst>
                                      </p:cBhvr>
                                      <p:to>
                                        <p:strVal val="visible"/>
                                      </p:to>
                                    </p:set>
                                    <p:animEffect transition="in" filter="strips(downRight)">
                                      <p:cBhvr>
                                        <p:cTn id="122" dur="500"/>
                                        <p:tgtEl>
                                          <p:spTgt spid="292927"/>
                                        </p:tgtEl>
                                      </p:cBhvr>
                                    </p:animEffect>
                                  </p:childTnLst>
                                </p:cTn>
                              </p:par>
                            </p:childTnLst>
                          </p:cTn>
                        </p:par>
                        <p:par>
                          <p:cTn id="123" fill="hold" nodeType="afterGroup">
                            <p:stCondLst>
                              <p:cond delay="21000"/>
                            </p:stCondLst>
                            <p:childTnLst>
                              <p:par>
                                <p:cTn id="124" presetID="10" presetClass="entr" presetSubtype="0" fill="hold" nodeType="afterEffect">
                                  <p:stCondLst>
                                    <p:cond delay="0"/>
                                  </p:stCondLst>
                                  <p:childTnLst>
                                    <p:set>
                                      <p:cBhvr>
                                        <p:cTn id="125" dur="1" fill="hold">
                                          <p:stCondLst>
                                            <p:cond delay="0"/>
                                          </p:stCondLst>
                                        </p:cTn>
                                        <p:tgtEl>
                                          <p:spTgt spid="292928"/>
                                        </p:tgtEl>
                                        <p:attrNameLst>
                                          <p:attrName>style.visibility</p:attrName>
                                        </p:attrNameLst>
                                      </p:cBhvr>
                                      <p:to>
                                        <p:strVal val="visible"/>
                                      </p:to>
                                    </p:set>
                                    <p:animEffect transition="in" filter="fade">
                                      <p:cBhvr>
                                        <p:cTn id="126" dur="500"/>
                                        <p:tgtEl>
                                          <p:spTgt spid="292928"/>
                                        </p:tgtEl>
                                      </p:cBhvr>
                                    </p:animEffect>
                                  </p:childTnLst>
                                </p:cTn>
                              </p:par>
                            </p:childTnLst>
                          </p:cTn>
                        </p:par>
                        <p:par>
                          <p:cTn id="127" fill="hold" nodeType="afterGroup">
                            <p:stCondLst>
                              <p:cond delay="21500"/>
                            </p:stCondLst>
                            <p:childTnLst>
                              <p:par>
                                <p:cTn id="128" presetID="6" presetClass="emph" presetSubtype="0" fill="hold" nodeType="afterEffect">
                                  <p:stCondLst>
                                    <p:cond delay="500"/>
                                  </p:stCondLst>
                                  <p:childTnLst>
                                    <p:animScale>
                                      <p:cBhvr>
                                        <p:cTn id="129" dur="500" fill="hold"/>
                                        <p:tgtEl>
                                          <p:spTgt spid="292928"/>
                                        </p:tgtEl>
                                      </p:cBhvr>
                                      <p:by x="35000" y="35000"/>
                                    </p:animScale>
                                  </p:childTnLst>
                                </p:cTn>
                              </p:par>
                            </p:childTnLst>
                          </p:cTn>
                        </p:par>
                        <p:par>
                          <p:cTn id="130" fill="hold" nodeType="afterGroup">
                            <p:stCondLst>
                              <p:cond delay="22500"/>
                            </p:stCondLst>
                            <p:childTnLst>
                              <p:par>
                                <p:cTn id="131" presetID="18" presetClass="entr" presetSubtype="9" fill="hold" nodeType="afterEffect">
                                  <p:stCondLst>
                                    <p:cond delay="0"/>
                                  </p:stCondLst>
                                  <p:childTnLst>
                                    <p:set>
                                      <p:cBhvr>
                                        <p:cTn id="132" dur="1" fill="hold">
                                          <p:stCondLst>
                                            <p:cond delay="0"/>
                                          </p:stCondLst>
                                        </p:cTn>
                                        <p:tgtEl>
                                          <p:spTgt spid="292922"/>
                                        </p:tgtEl>
                                        <p:attrNameLst>
                                          <p:attrName>style.visibility</p:attrName>
                                        </p:attrNameLst>
                                      </p:cBhvr>
                                      <p:to>
                                        <p:strVal val="visible"/>
                                      </p:to>
                                    </p:set>
                                    <p:animEffect transition="in" filter="strips(upLeft)">
                                      <p:cBhvr>
                                        <p:cTn id="133" dur="500"/>
                                        <p:tgtEl>
                                          <p:spTgt spid="292922"/>
                                        </p:tgtEl>
                                      </p:cBhvr>
                                    </p:animEffect>
                                  </p:childTnLst>
                                </p:cTn>
                              </p:par>
                            </p:childTnLst>
                          </p:cTn>
                        </p:par>
                        <p:par>
                          <p:cTn id="134" fill="hold" nodeType="afterGroup">
                            <p:stCondLst>
                              <p:cond delay="23000"/>
                            </p:stCondLst>
                            <p:childTnLst>
                              <p:par>
                                <p:cTn id="135" presetID="10" presetClass="entr" presetSubtype="0" fill="hold" nodeType="afterEffect">
                                  <p:stCondLst>
                                    <p:cond delay="0"/>
                                  </p:stCondLst>
                                  <p:childTnLst>
                                    <p:set>
                                      <p:cBhvr>
                                        <p:cTn id="136" dur="1" fill="hold">
                                          <p:stCondLst>
                                            <p:cond delay="0"/>
                                          </p:stCondLst>
                                        </p:cTn>
                                        <p:tgtEl>
                                          <p:spTgt spid="292947"/>
                                        </p:tgtEl>
                                        <p:attrNameLst>
                                          <p:attrName>style.visibility</p:attrName>
                                        </p:attrNameLst>
                                      </p:cBhvr>
                                      <p:to>
                                        <p:strVal val="visible"/>
                                      </p:to>
                                    </p:set>
                                    <p:animEffect transition="in" filter="fade">
                                      <p:cBhvr>
                                        <p:cTn id="137" dur="500"/>
                                        <p:tgtEl>
                                          <p:spTgt spid="292947"/>
                                        </p:tgtEl>
                                      </p:cBhvr>
                                    </p:animEffect>
                                  </p:childTnLst>
                                </p:cTn>
                              </p:par>
                              <p:par>
                                <p:cTn id="138" presetID="10" presetClass="entr" presetSubtype="0" fill="hold" nodeType="withEffect">
                                  <p:stCondLst>
                                    <p:cond delay="0"/>
                                  </p:stCondLst>
                                  <p:childTnLst>
                                    <p:set>
                                      <p:cBhvr>
                                        <p:cTn id="139" dur="1" fill="hold">
                                          <p:stCondLst>
                                            <p:cond delay="0"/>
                                          </p:stCondLst>
                                        </p:cTn>
                                        <p:tgtEl>
                                          <p:spTgt spid="292921"/>
                                        </p:tgtEl>
                                        <p:attrNameLst>
                                          <p:attrName>style.visibility</p:attrName>
                                        </p:attrNameLst>
                                      </p:cBhvr>
                                      <p:to>
                                        <p:strVal val="visible"/>
                                      </p:to>
                                    </p:set>
                                    <p:animEffect transition="in" filter="fade">
                                      <p:cBhvr>
                                        <p:cTn id="140" dur="500"/>
                                        <p:tgtEl>
                                          <p:spTgt spid="292921"/>
                                        </p:tgtEl>
                                      </p:cBhvr>
                                    </p:animEffect>
                                  </p:childTnLst>
                                </p:cTn>
                              </p:par>
                            </p:childTnLst>
                          </p:cTn>
                        </p:par>
                        <p:par>
                          <p:cTn id="141" fill="hold" nodeType="afterGroup">
                            <p:stCondLst>
                              <p:cond delay="23500"/>
                            </p:stCondLst>
                            <p:childTnLst>
                              <p:par>
                                <p:cTn id="142" presetID="6" presetClass="emph" presetSubtype="0" fill="hold" nodeType="afterEffect">
                                  <p:stCondLst>
                                    <p:cond delay="500"/>
                                  </p:stCondLst>
                                  <p:childTnLst>
                                    <p:animScale>
                                      <p:cBhvr>
                                        <p:cTn id="143" dur="500" fill="hold"/>
                                        <p:tgtEl>
                                          <p:spTgt spid="292921"/>
                                        </p:tgtEl>
                                      </p:cBhvr>
                                      <p:by x="35000" y="35000"/>
                                    </p:animScale>
                                  </p:childTnLst>
                                </p:cTn>
                              </p:par>
                            </p:childTnLst>
                          </p:cTn>
                        </p:par>
                        <p:par>
                          <p:cTn id="144" fill="hold" nodeType="afterGroup">
                            <p:stCondLst>
                              <p:cond delay="24500"/>
                            </p:stCondLst>
                            <p:childTnLst>
                              <p:par>
                                <p:cTn id="145" presetID="18" presetClass="entr" presetSubtype="9" fill="hold" nodeType="afterEffect">
                                  <p:stCondLst>
                                    <p:cond delay="0"/>
                                  </p:stCondLst>
                                  <p:childTnLst>
                                    <p:set>
                                      <p:cBhvr>
                                        <p:cTn id="146" dur="1" fill="hold">
                                          <p:stCondLst>
                                            <p:cond delay="0"/>
                                          </p:stCondLst>
                                        </p:cTn>
                                        <p:tgtEl>
                                          <p:spTgt spid="292923"/>
                                        </p:tgtEl>
                                        <p:attrNameLst>
                                          <p:attrName>style.visibility</p:attrName>
                                        </p:attrNameLst>
                                      </p:cBhvr>
                                      <p:to>
                                        <p:strVal val="visible"/>
                                      </p:to>
                                    </p:set>
                                    <p:animEffect transition="in" filter="strips(upLeft)">
                                      <p:cBhvr>
                                        <p:cTn id="147" dur="500"/>
                                        <p:tgtEl>
                                          <p:spTgt spid="292923"/>
                                        </p:tgtEl>
                                      </p:cBhvr>
                                    </p:animEffect>
                                  </p:childTnLst>
                                </p:cTn>
                              </p:par>
                            </p:childTnLst>
                          </p:cTn>
                        </p:par>
                        <p:par>
                          <p:cTn id="148" fill="hold" nodeType="afterGroup">
                            <p:stCondLst>
                              <p:cond delay="25000"/>
                            </p:stCondLst>
                            <p:childTnLst>
                              <p:par>
                                <p:cTn id="149" presetID="10" presetClass="entr" presetSubtype="0" fill="hold" nodeType="afterEffect">
                                  <p:stCondLst>
                                    <p:cond delay="0"/>
                                  </p:stCondLst>
                                  <p:childTnLst>
                                    <p:set>
                                      <p:cBhvr>
                                        <p:cTn id="150" dur="1" fill="hold">
                                          <p:stCondLst>
                                            <p:cond delay="0"/>
                                          </p:stCondLst>
                                        </p:cTn>
                                        <p:tgtEl>
                                          <p:spTgt spid="292967"/>
                                        </p:tgtEl>
                                        <p:attrNameLst>
                                          <p:attrName>style.visibility</p:attrName>
                                        </p:attrNameLst>
                                      </p:cBhvr>
                                      <p:to>
                                        <p:strVal val="visible"/>
                                      </p:to>
                                    </p:set>
                                    <p:animEffect transition="in" filter="fade">
                                      <p:cBhvr>
                                        <p:cTn id="151" dur="500"/>
                                        <p:tgtEl>
                                          <p:spTgt spid="292967"/>
                                        </p:tgtEl>
                                      </p:cBhvr>
                                    </p:animEffect>
                                  </p:childTnLst>
                                </p:cTn>
                              </p:par>
                            </p:childTnLst>
                          </p:cTn>
                        </p:par>
                        <p:par>
                          <p:cTn id="152" fill="hold" nodeType="afterGroup">
                            <p:stCondLst>
                              <p:cond delay="25500"/>
                            </p:stCondLst>
                            <p:childTnLst>
                              <p:par>
                                <p:cTn id="153" presetID="10" presetClass="entr" presetSubtype="0" fill="hold" nodeType="afterEffect">
                                  <p:stCondLst>
                                    <p:cond delay="0"/>
                                  </p:stCondLst>
                                  <p:childTnLst>
                                    <p:set>
                                      <p:cBhvr>
                                        <p:cTn id="154" dur="1" fill="hold">
                                          <p:stCondLst>
                                            <p:cond delay="0"/>
                                          </p:stCondLst>
                                        </p:cTn>
                                        <p:tgtEl>
                                          <p:spTgt spid="292901"/>
                                        </p:tgtEl>
                                        <p:attrNameLst>
                                          <p:attrName>style.visibility</p:attrName>
                                        </p:attrNameLst>
                                      </p:cBhvr>
                                      <p:to>
                                        <p:strVal val="visible"/>
                                      </p:to>
                                    </p:set>
                                    <p:animEffect transition="in" filter="fade">
                                      <p:cBhvr>
                                        <p:cTn id="155" dur="500"/>
                                        <p:tgtEl>
                                          <p:spTgt spid="292901"/>
                                        </p:tgtEl>
                                      </p:cBhvr>
                                    </p:animEffect>
                                  </p:childTnLst>
                                </p:cTn>
                              </p:par>
                            </p:childTnLst>
                          </p:cTn>
                        </p:par>
                        <p:par>
                          <p:cTn id="156" fill="hold" nodeType="afterGroup">
                            <p:stCondLst>
                              <p:cond delay="26000"/>
                            </p:stCondLst>
                            <p:childTnLst>
                              <p:par>
                                <p:cTn id="157" presetID="6" presetClass="emph" presetSubtype="0" fill="hold" nodeType="afterEffect">
                                  <p:stCondLst>
                                    <p:cond delay="500"/>
                                  </p:stCondLst>
                                  <p:childTnLst>
                                    <p:animScale>
                                      <p:cBhvr>
                                        <p:cTn id="158" dur="500" fill="hold"/>
                                        <p:tgtEl>
                                          <p:spTgt spid="292901"/>
                                        </p:tgtEl>
                                      </p:cBhvr>
                                      <p:by x="35000" y="35000"/>
                                    </p:animScale>
                                  </p:childTnLst>
                                </p:cTn>
                              </p:par>
                            </p:childTnLst>
                          </p:cTn>
                        </p:par>
                        <p:par>
                          <p:cTn id="159" fill="hold" nodeType="afterGroup">
                            <p:stCondLst>
                              <p:cond delay="27000"/>
                            </p:stCondLst>
                            <p:childTnLst>
                              <p:par>
                                <p:cTn id="160" presetID="18" presetClass="entr" presetSubtype="6" fill="hold" nodeType="afterEffect">
                                  <p:stCondLst>
                                    <p:cond delay="0"/>
                                  </p:stCondLst>
                                  <p:childTnLst>
                                    <p:set>
                                      <p:cBhvr>
                                        <p:cTn id="161" dur="1" fill="hold">
                                          <p:stCondLst>
                                            <p:cond delay="0"/>
                                          </p:stCondLst>
                                        </p:cTn>
                                        <p:tgtEl>
                                          <p:spTgt spid="292929"/>
                                        </p:tgtEl>
                                        <p:attrNameLst>
                                          <p:attrName>style.visibility</p:attrName>
                                        </p:attrNameLst>
                                      </p:cBhvr>
                                      <p:to>
                                        <p:strVal val="visible"/>
                                      </p:to>
                                    </p:set>
                                    <p:animEffect transition="in" filter="strips(downRight)">
                                      <p:cBhvr>
                                        <p:cTn id="162" dur="500"/>
                                        <p:tgtEl>
                                          <p:spTgt spid="292929"/>
                                        </p:tgtEl>
                                      </p:cBhvr>
                                    </p:animEffect>
                                  </p:childTnLst>
                                </p:cTn>
                              </p:par>
                            </p:childTnLst>
                          </p:cTn>
                        </p:par>
                        <p:par>
                          <p:cTn id="163" fill="hold" nodeType="afterGroup">
                            <p:stCondLst>
                              <p:cond delay="27500"/>
                            </p:stCondLst>
                            <p:childTnLst>
                              <p:par>
                                <p:cTn id="164" presetID="18" presetClass="entr" presetSubtype="6" fill="hold" nodeType="afterEffect">
                                  <p:stCondLst>
                                    <p:cond delay="0"/>
                                  </p:stCondLst>
                                  <p:childTnLst>
                                    <p:set>
                                      <p:cBhvr>
                                        <p:cTn id="165" dur="1" fill="hold">
                                          <p:stCondLst>
                                            <p:cond delay="0"/>
                                          </p:stCondLst>
                                        </p:cTn>
                                        <p:tgtEl>
                                          <p:spTgt spid="292930"/>
                                        </p:tgtEl>
                                        <p:attrNameLst>
                                          <p:attrName>style.visibility</p:attrName>
                                        </p:attrNameLst>
                                      </p:cBhvr>
                                      <p:to>
                                        <p:strVal val="visible"/>
                                      </p:to>
                                    </p:set>
                                    <p:animEffect transition="in" filter="strips(downRight)">
                                      <p:cBhvr>
                                        <p:cTn id="166" dur="500"/>
                                        <p:tgtEl>
                                          <p:spTgt spid="292930"/>
                                        </p:tgtEl>
                                      </p:cBhvr>
                                    </p:animEffect>
                                  </p:childTnLst>
                                </p:cTn>
                              </p:par>
                              <p:par>
                                <p:cTn id="167" presetID="10" presetClass="entr" presetSubtype="0" fill="hold" nodeType="withEffect">
                                  <p:stCondLst>
                                    <p:cond delay="0"/>
                                  </p:stCondLst>
                                  <p:childTnLst>
                                    <p:set>
                                      <p:cBhvr>
                                        <p:cTn id="168" dur="1" fill="hold">
                                          <p:stCondLst>
                                            <p:cond delay="0"/>
                                          </p:stCondLst>
                                        </p:cTn>
                                        <p:tgtEl>
                                          <p:spTgt spid="292953"/>
                                        </p:tgtEl>
                                        <p:attrNameLst>
                                          <p:attrName>style.visibility</p:attrName>
                                        </p:attrNameLst>
                                      </p:cBhvr>
                                      <p:to>
                                        <p:strVal val="visible"/>
                                      </p:to>
                                    </p:set>
                                    <p:animEffect transition="in" filter="fade">
                                      <p:cBhvr>
                                        <p:cTn id="169" dur="500"/>
                                        <p:tgtEl>
                                          <p:spTgt spid="292953"/>
                                        </p:tgtEl>
                                      </p:cBhvr>
                                    </p:animEffect>
                                  </p:childTnLst>
                                </p:cTn>
                              </p:par>
                            </p:childTnLst>
                          </p:cTn>
                        </p:par>
                        <p:par>
                          <p:cTn id="170" fill="hold" nodeType="afterGroup">
                            <p:stCondLst>
                              <p:cond delay="28000"/>
                            </p:stCondLst>
                            <p:childTnLst>
                              <p:par>
                                <p:cTn id="171" presetID="10" presetClass="entr" presetSubtype="0" fill="hold" nodeType="afterEffect">
                                  <p:stCondLst>
                                    <p:cond delay="0"/>
                                  </p:stCondLst>
                                  <p:childTnLst>
                                    <p:set>
                                      <p:cBhvr>
                                        <p:cTn id="172" dur="1" fill="hold">
                                          <p:stCondLst>
                                            <p:cond delay="0"/>
                                          </p:stCondLst>
                                        </p:cTn>
                                        <p:tgtEl>
                                          <p:spTgt spid="292931"/>
                                        </p:tgtEl>
                                        <p:attrNameLst>
                                          <p:attrName>style.visibility</p:attrName>
                                        </p:attrNameLst>
                                      </p:cBhvr>
                                      <p:to>
                                        <p:strVal val="visible"/>
                                      </p:to>
                                    </p:set>
                                    <p:animEffect transition="in" filter="fade">
                                      <p:cBhvr>
                                        <p:cTn id="173" dur="500"/>
                                        <p:tgtEl>
                                          <p:spTgt spid="292931"/>
                                        </p:tgtEl>
                                      </p:cBhvr>
                                    </p:animEffect>
                                  </p:childTnLst>
                                </p:cTn>
                              </p:par>
                            </p:childTnLst>
                          </p:cTn>
                        </p:par>
                        <p:par>
                          <p:cTn id="174" fill="hold" nodeType="afterGroup">
                            <p:stCondLst>
                              <p:cond delay="28500"/>
                            </p:stCondLst>
                            <p:childTnLst>
                              <p:par>
                                <p:cTn id="175" presetID="6" presetClass="emph" presetSubtype="0" fill="hold" nodeType="afterEffect">
                                  <p:stCondLst>
                                    <p:cond delay="500"/>
                                  </p:stCondLst>
                                  <p:childTnLst>
                                    <p:animScale>
                                      <p:cBhvr>
                                        <p:cTn id="176" dur="500" fill="hold"/>
                                        <p:tgtEl>
                                          <p:spTgt spid="292931"/>
                                        </p:tgtEl>
                                      </p:cBhvr>
                                      <p:by x="35000" y="35000"/>
                                    </p:animScale>
                                  </p:childTnLst>
                                </p:cTn>
                              </p:par>
                            </p:childTnLst>
                          </p:cTn>
                        </p:par>
                        <p:par>
                          <p:cTn id="177" fill="hold" nodeType="afterGroup">
                            <p:stCondLst>
                              <p:cond delay="29500"/>
                            </p:stCondLst>
                            <p:childTnLst>
                              <p:par>
                                <p:cTn id="178" presetID="18" presetClass="entr" presetSubtype="6" fill="hold" nodeType="afterEffect">
                                  <p:stCondLst>
                                    <p:cond delay="0"/>
                                  </p:stCondLst>
                                  <p:childTnLst>
                                    <p:set>
                                      <p:cBhvr>
                                        <p:cTn id="179" dur="1" fill="hold">
                                          <p:stCondLst>
                                            <p:cond delay="0"/>
                                          </p:stCondLst>
                                        </p:cTn>
                                        <p:tgtEl>
                                          <p:spTgt spid="292933"/>
                                        </p:tgtEl>
                                        <p:attrNameLst>
                                          <p:attrName>style.visibility</p:attrName>
                                        </p:attrNameLst>
                                      </p:cBhvr>
                                      <p:to>
                                        <p:strVal val="visible"/>
                                      </p:to>
                                    </p:set>
                                    <p:animEffect transition="in" filter="strips(downRight)">
                                      <p:cBhvr>
                                        <p:cTn id="180" dur="500"/>
                                        <p:tgtEl>
                                          <p:spTgt spid="292933"/>
                                        </p:tgtEl>
                                      </p:cBhvr>
                                    </p:animEffect>
                                  </p:childTnLst>
                                </p:cTn>
                              </p:par>
                            </p:childTnLst>
                          </p:cTn>
                        </p:par>
                        <p:par>
                          <p:cTn id="181" fill="hold" nodeType="afterGroup">
                            <p:stCondLst>
                              <p:cond delay="30000"/>
                            </p:stCondLst>
                            <p:childTnLst>
                              <p:par>
                                <p:cTn id="182" presetID="10" presetClass="entr" presetSubtype="0" fill="hold" nodeType="afterEffect">
                                  <p:stCondLst>
                                    <p:cond delay="0"/>
                                  </p:stCondLst>
                                  <p:childTnLst>
                                    <p:set>
                                      <p:cBhvr>
                                        <p:cTn id="183" dur="1" fill="hold">
                                          <p:stCondLst>
                                            <p:cond delay="0"/>
                                          </p:stCondLst>
                                        </p:cTn>
                                        <p:tgtEl>
                                          <p:spTgt spid="292932"/>
                                        </p:tgtEl>
                                        <p:attrNameLst>
                                          <p:attrName>style.visibility</p:attrName>
                                        </p:attrNameLst>
                                      </p:cBhvr>
                                      <p:to>
                                        <p:strVal val="visible"/>
                                      </p:to>
                                    </p:set>
                                    <p:animEffect transition="in" filter="fade">
                                      <p:cBhvr>
                                        <p:cTn id="184" dur="500"/>
                                        <p:tgtEl>
                                          <p:spTgt spid="292932"/>
                                        </p:tgtEl>
                                      </p:cBhvr>
                                    </p:animEffect>
                                  </p:childTnLst>
                                </p:cTn>
                              </p:par>
                            </p:childTnLst>
                          </p:cTn>
                        </p:par>
                        <p:par>
                          <p:cTn id="185" fill="hold" nodeType="afterGroup">
                            <p:stCondLst>
                              <p:cond delay="30500"/>
                            </p:stCondLst>
                            <p:childTnLst>
                              <p:par>
                                <p:cTn id="186" presetID="6" presetClass="emph" presetSubtype="0" fill="hold" nodeType="afterEffect">
                                  <p:stCondLst>
                                    <p:cond delay="500"/>
                                  </p:stCondLst>
                                  <p:childTnLst>
                                    <p:animScale>
                                      <p:cBhvr>
                                        <p:cTn id="187" dur="500" fill="hold"/>
                                        <p:tgtEl>
                                          <p:spTgt spid="292932"/>
                                        </p:tgtEl>
                                      </p:cBhvr>
                                      <p:by x="35000" y="35000"/>
                                    </p:animScale>
                                  </p:childTnLst>
                                </p:cTn>
                              </p:par>
                            </p:childTnLst>
                          </p:cTn>
                        </p:par>
                        <p:par>
                          <p:cTn id="188" fill="hold" nodeType="afterGroup">
                            <p:stCondLst>
                              <p:cond delay="31500"/>
                            </p:stCondLst>
                            <p:childTnLst>
                              <p:par>
                                <p:cTn id="189" presetID="18" presetClass="entr" presetSubtype="6" fill="hold" nodeType="afterEffect">
                                  <p:stCondLst>
                                    <p:cond delay="0"/>
                                  </p:stCondLst>
                                  <p:childTnLst>
                                    <p:set>
                                      <p:cBhvr>
                                        <p:cTn id="190" dur="1" fill="hold">
                                          <p:stCondLst>
                                            <p:cond delay="0"/>
                                          </p:stCondLst>
                                        </p:cTn>
                                        <p:tgtEl>
                                          <p:spTgt spid="292935"/>
                                        </p:tgtEl>
                                        <p:attrNameLst>
                                          <p:attrName>style.visibility</p:attrName>
                                        </p:attrNameLst>
                                      </p:cBhvr>
                                      <p:to>
                                        <p:strVal val="visible"/>
                                      </p:to>
                                    </p:set>
                                    <p:animEffect transition="in" filter="strips(downRight)">
                                      <p:cBhvr>
                                        <p:cTn id="191" dur="500"/>
                                        <p:tgtEl>
                                          <p:spTgt spid="292935"/>
                                        </p:tgtEl>
                                      </p:cBhvr>
                                    </p:animEffect>
                                  </p:childTnLst>
                                </p:cTn>
                              </p:par>
                            </p:childTnLst>
                          </p:cTn>
                        </p:par>
                        <p:par>
                          <p:cTn id="192" fill="hold" nodeType="afterGroup">
                            <p:stCondLst>
                              <p:cond delay="32000"/>
                            </p:stCondLst>
                            <p:childTnLst>
                              <p:par>
                                <p:cTn id="193" presetID="10" presetClass="entr" presetSubtype="0" fill="hold" nodeType="afterEffect">
                                  <p:stCondLst>
                                    <p:cond delay="0"/>
                                  </p:stCondLst>
                                  <p:childTnLst>
                                    <p:set>
                                      <p:cBhvr>
                                        <p:cTn id="194" dur="1" fill="hold">
                                          <p:stCondLst>
                                            <p:cond delay="0"/>
                                          </p:stCondLst>
                                        </p:cTn>
                                        <p:tgtEl>
                                          <p:spTgt spid="292956"/>
                                        </p:tgtEl>
                                        <p:attrNameLst>
                                          <p:attrName>style.visibility</p:attrName>
                                        </p:attrNameLst>
                                      </p:cBhvr>
                                      <p:to>
                                        <p:strVal val="visible"/>
                                      </p:to>
                                    </p:set>
                                    <p:animEffect transition="in" filter="fade">
                                      <p:cBhvr>
                                        <p:cTn id="195" dur="500"/>
                                        <p:tgtEl>
                                          <p:spTgt spid="292956"/>
                                        </p:tgtEl>
                                      </p:cBhvr>
                                    </p:animEffect>
                                  </p:childTnLst>
                                </p:cTn>
                              </p:par>
                            </p:childTnLst>
                          </p:cTn>
                        </p:par>
                        <p:par>
                          <p:cTn id="196" fill="hold" nodeType="afterGroup">
                            <p:stCondLst>
                              <p:cond delay="32500"/>
                            </p:stCondLst>
                            <p:childTnLst>
                              <p:par>
                                <p:cTn id="197" presetID="10" presetClass="entr" presetSubtype="0" fill="hold" nodeType="afterEffect">
                                  <p:stCondLst>
                                    <p:cond delay="0"/>
                                  </p:stCondLst>
                                  <p:childTnLst>
                                    <p:set>
                                      <p:cBhvr>
                                        <p:cTn id="198" dur="1" fill="hold">
                                          <p:stCondLst>
                                            <p:cond delay="0"/>
                                          </p:stCondLst>
                                        </p:cTn>
                                        <p:tgtEl>
                                          <p:spTgt spid="292934"/>
                                        </p:tgtEl>
                                        <p:attrNameLst>
                                          <p:attrName>style.visibility</p:attrName>
                                        </p:attrNameLst>
                                      </p:cBhvr>
                                      <p:to>
                                        <p:strVal val="visible"/>
                                      </p:to>
                                    </p:set>
                                    <p:animEffect transition="in" filter="fade">
                                      <p:cBhvr>
                                        <p:cTn id="199" dur="500"/>
                                        <p:tgtEl>
                                          <p:spTgt spid="292934"/>
                                        </p:tgtEl>
                                      </p:cBhvr>
                                    </p:animEffect>
                                  </p:childTnLst>
                                </p:cTn>
                              </p:par>
                            </p:childTnLst>
                          </p:cTn>
                        </p:par>
                        <p:par>
                          <p:cTn id="200" fill="hold" nodeType="afterGroup">
                            <p:stCondLst>
                              <p:cond delay="33000"/>
                            </p:stCondLst>
                            <p:childTnLst>
                              <p:par>
                                <p:cTn id="201" presetID="6" presetClass="emph" presetSubtype="0" fill="hold" nodeType="afterEffect">
                                  <p:stCondLst>
                                    <p:cond delay="500"/>
                                  </p:stCondLst>
                                  <p:childTnLst>
                                    <p:animScale>
                                      <p:cBhvr>
                                        <p:cTn id="202" dur="500" fill="hold"/>
                                        <p:tgtEl>
                                          <p:spTgt spid="292934"/>
                                        </p:tgtEl>
                                      </p:cBhvr>
                                      <p:by x="35000" y="35000"/>
                                    </p:animScale>
                                  </p:childTnLst>
                                </p:cTn>
                              </p:par>
                            </p:childTnLst>
                          </p:cTn>
                        </p:par>
                        <p:par>
                          <p:cTn id="203" fill="hold" nodeType="afterGroup">
                            <p:stCondLst>
                              <p:cond delay="34000"/>
                            </p:stCondLst>
                            <p:childTnLst>
                              <p:par>
                                <p:cTn id="204" presetID="18" presetClass="entr" presetSubtype="6" fill="hold" nodeType="afterEffect">
                                  <p:stCondLst>
                                    <p:cond delay="0"/>
                                  </p:stCondLst>
                                  <p:childTnLst>
                                    <p:set>
                                      <p:cBhvr>
                                        <p:cTn id="205" dur="1" fill="hold">
                                          <p:stCondLst>
                                            <p:cond delay="0"/>
                                          </p:stCondLst>
                                        </p:cTn>
                                        <p:tgtEl>
                                          <p:spTgt spid="292938"/>
                                        </p:tgtEl>
                                        <p:attrNameLst>
                                          <p:attrName>style.visibility</p:attrName>
                                        </p:attrNameLst>
                                      </p:cBhvr>
                                      <p:to>
                                        <p:strVal val="visible"/>
                                      </p:to>
                                    </p:set>
                                    <p:animEffect transition="in" filter="strips(downRight)">
                                      <p:cBhvr>
                                        <p:cTn id="206" dur="500"/>
                                        <p:tgtEl>
                                          <p:spTgt spid="292938"/>
                                        </p:tgtEl>
                                      </p:cBhvr>
                                    </p:animEffect>
                                  </p:childTnLst>
                                </p:cTn>
                              </p:par>
                            </p:childTnLst>
                          </p:cTn>
                        </p:par>
                        <p:par>
                          <p:cTn id="207" fill="hold" nodeType="afterGroup">
                            <p:stCondLst>
                              <p:cond delay="34500"/>
                            </p:stCondLst>
                            <p:childTnLst>
                              <p:par>
                                <p:cTn id="208" presetID="10" presetClass="entr" presetSubtype="0" fill="hold" nodeType="afterEffect">
                                  <p:stCondLst>
                                    <p:cond delay="0"/>
                                  </p:stCondLst>
                                  <p:childTnLst>
                                    <p:set>
                                      <p:cBhvr>
                                        <p:cTn id="209" dur="1" fill="hold">
                                          <p:stCondLst>
                                            <p:cond delay="0"/>
                                          </p:stCondLst>
                                        </p:cTn>
                                        <p:tgtEl>
                                          <p:spTgt spid="292963"/>
                                        </p:tgtEl>
                                        <p:attrNameLst>
                                          <p:attrName>style.visibility</p:attrName>
                                        </p:attrNameLst>
                                      </p:cBhvr>
                                      <p:to>
                                        <p:strVal val="visible"/>
                                      </p:to>
                                    </p:set>
                                    <p:animEffect transition="in" filter="fade">
                                      <p:cBhvr>
                                        <p:cTn id="210" dur="500"/>
                                        <p:tgtEl>
                                          <p:spTgt spid="292963"/>
                                        </p:tgtEl>
                                      </p:cBhvr>
                                    </p:animEffect>
                                  </p:childTnLst>
                                </p:cTn>
                              </p:par>
                            </p:childTnLst>
                          </p:cTn>
                        </p:par>
                        <p:par>
                          <p:cTn id="211" fill="hold" nodeType="afterGroup">
                            <p:stCondLst>
                              <p:cond delay="35000"/>
                            </p:stCondLst>
                            <p:childTnLst>
                              <p:par>
                                <p:cTn id="212" presetID="6" presetClass="emph" presetSubtype="0" fill="hold" nodeType="afterEffect">
                                  <p:stCondLst>
                                    <p:cond delay="500"/>
                                  </p:stCondLst>
                                  <p:childTnLst>
                                    <p:animScale>
                                      <p:cBhvr>
                                        <p:cTn id="213" dur="500" fill="hold"/>
                                        <p:tgtEl>
                                          <p:spTgt spid="292963"/>
                                        </p:tgtEl>
                                      </p:cBhvr>
                                      <p:by x="35000" y="35000"/>
                                    </p:animScale>
                                  </p:childTnLst>
                                </p:cTn>
                              </p:par>
                            </p:childTnLst>
                          </p:cTn>
                        </p:par>
                        <p:par>
                          <p:cTn id="214" fill="hold" nodeType="afterGroup">
                            <p:stCondLst>
                              <p:cond delay="36000"/>
                            </p:stCondLst>
                            <p:childTnLst>
                              <p:par>
                                <p:cTn id="215" presetID="2" presetClass="entr" presetSubtype="8" fill="hold" grpId="0" nodeType="afterEffect">
                                  <p:stCondLst>
                                    <p:cond delay="0"/>
                                  </p:stCondLst>
                                  <p:childTnLst>
                                    <p:set>
                                      <p:cBhvr>
                                        <p:cTn id="216" dur="1" fill="hold">
                                          <p:stCondLst>
                                            <p:cond delay="0"/>
                                          </p:stCondLst>
                                        </p:cTn>
                                        <p:tgtEl>
                                          <p:spTgt spid="292891"/>
                                        </p:tgtEl>
                                        <p:attrNameLst>
                                          <p:attrName>style.visibility</p:attrName>
                                        </p:attrNameLst>
                                      </p:cBhvr>
                                      <p:to>
                                        <p:strVal val="visible"/>
                                      </p:to>
                                    </p:set>
                                    <p:anim calcmode="lin" valueType="num">
                                      <p:cBhvr additive="base">
                                        <p:cTn id="217" dur="1000" fill="hold"/>
                                        <p:tgtEl>
                                          <p:spTgt spid="292891"/>
                                        </p:tgtEl>
                                        <p:attrNameLst>
                                          <p:attrName>ppt_x</p:attrName>
                                        </p:attrNameLst>
                                      </p:cBhvr>
                                      <p:tavLst>
                                        <p:tav tm="0">
                                          <p:val>
                                            <p:strVal val="0-#ppt_w/2"/>
                                          </p:val>
                                        </p:tav>
                                        <p:tav tm="100000">
                                          <p:val>
                                            <p:strVal val="#ppt_x"/>
                                          </p:val>
                                        </p:tav>
                                      </p:tavLst>
                                    </p:anim>
                                    <p:anim calcmode="lin" valueType="num">
                                      <p:cBhvr additive="base">
                                        <p:cTn id="218" dur="1000" fill="hold"/>
                                        <p:tgtEl>
                                          <p:spTgt spid="292891"/>
                                        </p:tgtEl>
                                        <p:attrNameLst>
                                          <p:attrName>ppt_y</p:attrName>
                                        </p:attrNameLst>
                                      </p:cBhvr>
                                      <p:tavLst>
                                        <p:tav tm="0">
                                          <p:val>
                                            <p:strVal val="#ppt_y"/>
                                          </p:val>
                                        </p:tav>
                                        <p:tav tm="100000">
                                          <p:val>
                                            <p:strVal val="#ppt_y"/>
                                          </p:val>
                                        </p:tav>
                                      </p:tavLst>
                                    </p:anim>
                                  </p:childTnLst>
                                </p:cTn>
                              </p:par>
                            </p:childTnLst>
                          </p:cTn>
                        </p:par>
                        <p:par>
                          <p:cTn id="219" fill="hold" nodeType="afterGroup">
                            <p:stCondLst>
                              <p:cond delay="37000"/>
                            </p:stCondLst>
                            <p:childTnLst>
                              <p:par>
                                <p:cTn id="220" presetID="2" presetClass="entr" presetSubtype="4" fill="hold" grpId="0" nodeType="afterEffect">
                                  <p:stCondLst>
                                    <p:cond delay="0"/>
                                  </p:stCondLst>
                                  <p:childTnLst>
                                    <p:set>
                                      <p:cBhvr>
                                        <p:cTn id="221" dur="1" fill="hold">
                                          <p:stCondLst>
                                            <p:cond delay="0"/>
                                          </p:stCondLst>
                                        </p:cTn>
                                        <p:tgtEl>
                                          <p:spTgt spid="292892"/>
                                        </p:tgtEl>
                                        <p:attrNameLst>
                                          <p:attrName>style.visibility</p:attrName>
                                        </p:attrNameLst>
                                      </p:cBhvr>
                                      <p:to>
                                        <p:strVal val="visible"/>
                                      </p:to>
                                    </p:set>
                                    <p:anim calcmode="lin" valueType="num">
                                      <p:cBhvr additive="base">
                                        <p:cTn id="222" dur="1000" fill="hold"/>
                                        <p:tgtEl>
                                          <p:spTgt spid="292892"/>
                                        </p:tgtEl>
                                        <p:attrNameLst>
                                          <p:attrName>ppt_x</p:attrName>
                                        </p:attrNameLst>
                                      </p:cBhvr>
                                      <p:tavLst>
                                        <p:tav tm="0">
                                          <p:val>
                                            <p:strVal val="#ppt_x"/>
                                          </p:val>
                                        </p:tav>
                                        <p:tav tm="100000">
                                          <p:val>
                                            <p:strVal val="#ppt_x"/>
                                          </p:val>
                                        </p:tav>
                                      </p:tavLst>
                                    </p:anim>
                                    <p:anim calcmode="lin" valueType="num">
                                      <p:cBhvr additive="base">
                                        <p:cTn id="223" dur="1000" fill="hold"/>
                                        <p:tgtEl>
                                          <p:spTgt spid="292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91" grpId="0"/>
      <p:bldP spid="2928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5108" name="Rectangle 20">
            <a:extLst>
              <a:ext uri="{FF2B5EF4-FFF2-40B4-BE49-F238E27FC236}">
                <a16:creationId xmlns:a16="http://schemas.microsoft.com/office/drawing/2014/main" id="{E9AEF142-C294-4936-A672-D34D5DCB9876}"/>
              </a:ext>
            </a:extLst>
          </p:cNvPr>
          <p:cNvSpPr>
            <a:spLocks noChangeArrowheads="1"/>
          </p:cNvSpPr>
          <p:nvPr/>
        </p:nvSpPr>
        <p:spPr bwMode="auto">
          <a:xfrm>
            <a:off x="34925" y="0"/>
            <a:ext cx="9109075" cy="657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1"/>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b="1">
                <a:solidFill>
                  <a:srgbClr val="0000FF"/>
                </a:solidFill>
              </a:rPr>
              <a:t>Case Study 5: </a:t>
            </a:r>
            <a:r>
              <a:rPr lang="en-US" altLang="en-US" sz="2400" b="1">
                <a:solidFill>
                  <a:srgbClr val="FFFF00"/>
                </a:solidFill>
              </a:rPr>
              <a:t>– The Sleeping Giant Awakens</a:t>
            </a:r>
          </a:p>
        </p:txBody>
      </p:sp>
      <p:graphicFrame>
        <p:nvGraphicFramePr>
          <p:cNvPr id="345195" name="Group 107">
            <a:extLst>
              <a:ext uri="{FF2B5EF4-FFF2-40B4-BE49-F238E27FC236}">
                <a16:creationId xmlns:a16="http://schemas.microsoft.com/office/drawing/2014/main" id="{83F1CE0A-5C0B-4289-A09F-A445388CE654}"/>
              </a:ext>
            </a:extLst>
          </p:cNvPr>
          <p:cNvGraphicFramePr>
            <a:graphicFrameLocks noGrp="1"/>
          </p:cNvGraphicFramePr>
          <p:nvPr/>
        </p:nvGraphicFramePr>
        <p:xfrm>
          <a:off x="206375" y="798513"/>
          <a:ext cx="5553075" cy="3095627"/>
        </p:xfrm>
        <a:graphic>
          <a:graphicData uri="http://schemas.openxmlformats.org/drawingml/2006/table">
            <a:tbl>
              <a:tblPr/>
              <a:tblGrid>
                <a:gridCol w="1531938">
                  <a:extLst>
                    <a:ext uri="{9D8B030D-6E8A-4147-A177-3AD203B41FA5}">
                      <a16:colId xmlns:a16="http://schemas.microsoft.com/office/drawing/2014/main" val="2940176097"/>
                    </a:ext>
                  </a:extLst>
                </a:gridCol>
                <a:gridCol w="1187450">
                  <a:extLst>
                    <a:ext uri="{9D8B030D-6E8A-4147-A177-3AD203B41FA5}">
                      <a16:colId xmlns:a16="http://schemas.microsoft.com/office/drawing/2014/main" val="2545571750"/>
                    </a:ext>
                  </a:extLst>
                </a:gridCol>
                <a:gridCol w="1416050">
                  <a:extLst>
                    <a:ext uri="{9D8B030D-6E8A-4147-A177-3AD203B41FA5}">
                      <a16:colId xmlns:a16="http://schemas.microsoft.com/office/drawing/2014/main" val="322619768"/>
                    </a:ext>
                  </a:extLst>
                </a:gridCol>
                <a:gridCol w="1417637">
                  <a:extLst>
                    <a:ext uri="{9D8B030D-6E8A-4147-A177-3AD203B41FA5}">
                      <a16:colId xmlns:a16="http://schemas.microsoft.com/office/drawing/2014/main" val="3006147618"/>
                    </a:ext>
                  </a:extLst>
                </a:gridCol>
              </a:tblGrid>
              <a:tr h="381000">
                <a:tc gridSpan="4">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rgbClr val="000066"/>
                          </a:solidFill>
                          <a:effectLst/>
                          <a:latin typeface="Arial" panose="020B0604020202020204" pitchFamily="34" charset="0"/>
                        </a:rPr>
                        <a:t>Economic Growth: 10% per annum: HD Rank: 81/177</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24795335"/>
                  </a:ext>
                </a:extLst>
              </a:tr>
              <a:tr h="3429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China</a:t>
                      </a: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1980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1990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2000</a:t>
                      </a: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extLst>
                  <a:ext uri="{0D108BD9-81ED-4DB2-BD59-A6C34878D82A}">
                    <a16:rowId xmlns:a16="http://schemas.microsoft.com/office/drawing/2014/main" val="1078820036"/>
                  </a:ext>
                </a:extLst>
              </a:tr>
              <a:tr h="3444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GDP/Capita $</a:t>
                      </a: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rgbClr val="000066"/>
                          </a:solidFill>
                          <a:effectLst/>
                          <a:latin typeface="Arial" panose="020B0604020202020204" pitchFamily="34" charset="0"/>
                        </a:rPr>
                        <a:t>399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rgbClr val="000066"/>
                          </a:solidFill>
                          <a:effectLst/>
                          <a:latin typeface="Arial" panose="020B0604020202020204" pitchFamily="34" charset="0"/>
                        </a:rPr>
                        <a:t>332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rgbClr val="000066"/>
                          </a:solidFill>
                          <a:effectLst/>
                          <a:latin typeface="Arial" panose="020B0604020202020204" pitchFamily="34" charset="0"/>
                        </a:rPr>
                        <a:t>833</a:t>
                      </a: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extLst>
                  <a:ext uri="{0D108BD9-81ED-4DB2-BD59-A6C34878D82A}">
                    <a16:rowId xmlns:a16="http://schemas.microsoft.com/office/drawing/2014/main" val="4273961218"/>
                  </a:ext>
                </a:extLst>
              </a:tr>
              <a:tr h="3429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Mobile </a:t>
                      </a:r>
                      <a:r>
                        <a:rPr kumimoji="0" lang="en-ZA" altLang="en-US" sz="1400" b="1" i="0" u="none" strike="noStrike" cap="none" normalizeH="0" baseline="0">
                          <a:ln>
                            <a:noFill/>
                          </a:ln>
                          <a:solidFill>
                            <a:srgbClr val="000066"/>
                          </a:solidFill>
                          <a:effectLst/>
                          <a:latin typeface="Arial" panose="020B0604020202020204" pitchFamily="34" charset="0"/>
                          <a:sym typeface="Wingdings" panose="05000000000000000000" pitchFamily="2" charset="2"/>
                        </a:rPr>
                        <a:t></a:t>
                      </a: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rgbClr val="000066"/>
                          </a:solidFill>
                          <a:effectLst/>
                          <a:latin typeface="Arial" panose="020B0604020202020204"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18,319</a:t>
                      </a: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85,260,000</a:t>
                      </a: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extLst>
                  <a:ext uri="{0D108BD9-81ED-4DB2-BD59-A6C34878D82A}">
                    <a16:rowId xmlns:a16="http://schemas.microsoft.com/office/drawing/2014/main" val="671971954"/>
                  </a:ext>
                </a:extLst>
              </a:tr>
              <a:tr h="3444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IP users</a:t>
                      </a: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ea typeface="Arial Unicode MS" panose="020B0604020202020204" pitchFamily="34" charset="-128"/>
                          <a:cs typeface="Arial Unicode MS" panose="020B0604020202020204" pitchFamily="34" charset="-128"/>
                        </a:rPr>
                        <a:t>0</a:t>
                      </a:r>
                      <a:endParaRPr kumimoji="0" lang="en-ZA"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ea typeface="Arial Unicode MS" panose="020B0604020202020204" pitchFamily="34" charset="-128"/>
                          <a:cs typeface="Arial Unicode MS" panose="020B0604020202020204" pitchFamily="34" charset="-128"/>
                        </a:rPr>
                        <a:t>22,500,000</a:t>
                      </a:r>
                      <a:endParaRPr kumimoji="0" lang="en-ZA"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extLst>
                  <a:ext uri="{0D108BD9-81ED-4DB2-BD59-A6C34878D82A}">
                    <a16:rowId xmlns:a16="http://schemas.microsoft.com/office/drawing/2014/main" val="1227205405"/>
                  </a:ext>
                </a:extLst>
              </a:tr>
              <a:tr h="3444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Main </a:t>
                      </a:r>
                      <a:r>
                        <a:rPr kumimoji="0" lang="en-ZA" altLang="en-US" sz="1400" b="1" i="0" u="none" strike="noStrike" cap="none" normalizeH="0" baseline="0">
                          <a:ln>
                            <a:noFill/>
                          </a:ln>
                          <a:solidFill>
                            <a:srgbClr val="000066"/>
                          </a:solidFill>
                          <a:effectLst/>
                          <a:latin typeface="Arial" panose="020B0604020202020204" pitchFamily="34" charset="0"/>
                          <a:sym typeface="Wingdings" panose="05000000000000000000" pitchFamily="2" charset="2"/>
                        </a:rPr>
                        <a:t></a:t>
                      </a: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ea typeface="Arial Unicode MS" panose="020B0604020202020204" pitchFamily="34" charset="-128"/>
                          <a:cs typeface="Arial Unicode MS" panose="020B0604020202020204" pitchFamily="34" charset="-128"/>
                        </a:rPr>
                        <a:t>2,140,700</a:t>
                      </a:r>
                      <a:endParaRPr kumimoji="0" lang="en-ZA"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ea typeface="Arial Unicode MS" panose="020B0604020202020204" pitchFamily="34" charset="-128"/>
                          <a:cs typeface="Arial Unicode MS" panose="020B0604020202020204" pitchFamily="34" charset="-128"/>
                        </a:rPr>
                        <a:t>6,850,300</a:t>
                      </a:r>
                      <a:endParaRPr kumimoji="0" lang="en-ZA"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ea typeface="Arial Unicode MS" panose="020B0604020202020204" pitchFamily="34" charset="-128"/>
                          <a:cs typeface="Arial Unicode MS" panose="020B0604020202020204" pitchFamily="34" charset="-128"/>
                        </a:rPr>
                        <a:t>144,828,992</a:t>
                      </a:r>
                      <a:endParaRPr kumimoji="0" lang="en-ZA"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extLst>
                  <a:ext uri="{0D108BD9-81ED-4DB2-BD59-A6C34878D82A}">
                    <a16:rowId xmlns:a16="http://schemas.microsoft.com/office/drawing/2014/main" val="1096736296"/>
                  </a:ext>
                </a:extLst>
              </a:tr>
              <a:tr h="3857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PCs</a:t>
                      </a: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ea typeface="Arial Unicode MS" panose="020B0604020202020204" pitchFamily="34" charset="-128"/>
                          <a:cs typeface="Arial Unicode MS" panose="020B0604020202020204" pitchFamily="34" charset="-128"/>
                        </a:rPr>
                        <a:t>500,000</a:t>
                      </a:r>
                      <a:endParaRPr kumimoji="0" lang="en-ZA"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ea typeface="Arial Unicode MS" panose="020B0604020202020204" pitchFamily="34" charset="-128"/>
                          <a:cs typeface="Arial Unicode MS" panose="020B0604020202020204" pitchFamily="34" charset="-128"/>
                        </a:rPr>
                        <a:t>20,600,000</a:t>
                      </a:r>
                      <a:endParaRPr kumimoji="0" lang="en-ZA"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extLst>
                  <a:ext uri="{0D108BD9-81ED-4DB2-BD59-A6C34878D82A}">
                    <a16:rowId xmlns:a16="http://schemas.microsoft.com/office/drawing/2014/main" val="3986894248"/>
                  </a:ext>
                </a:extLst>
              </a:tr>
              <a:tr h="30321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TVs</a:t>
                      </a:r>
                      <a:endParaRPr kumimoji="0" lang="en-US"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ea typeface="Arial Unicode MS" panose="020B0604020202020204" pitchFamily="34" charset="-128"/>
                          <a:cs typeface="Arial Unicode MS" panose="020B0604020202020204" pitchFamily="34" charset="-128"/>
                        </a:rPr>
                        <a:t>5,000,000</a:t>
                      </a:r>
                      <a:endParaRPr kumimoji="0" lang="en-ZA"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ea typeface="Arial Unicode MS" panose="020B0604020202020204" pitchFamily="34" charset="-128"/>
                          <a:cs typeface="Arial Unicode MS" panose="020B0604020202020204" pitchFamily="34" charset="-128"/>
                        </a:rPr>
                        <a:t>180,000,000</a:t>
                      </a:r>
                      <a:endParaRPr kumimoji="0" lang="en-ZA"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ea typeface="Arial Unicode MS" panose="020B0604020202020204" pitchFamily="34" charset="-128"/>
                          <a:cs typeface="Arial Unicode MS" panose="020B0604020202020204" pitchFamily="34" charset="-128"/>
                        </a:rPr>
                        <a:t>394,000,000</a:t>
                      </a:r>
                      <a:endParaRPr kumimoji="0" lang="en-ZA" altLang="en-US" sz="1400" b="1" i="0" u="none" strike="noStrike" cap="none" normalizeH="0" baseline="0">
                        <a:ln>
                          <a:noFill/>
                        </a:ln>
                        <a:solidFill>
                          <a:srgbClr val="000066"/>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alpha val="41000"/>
                      </a:srgbClr>
                    </a:solidFill>
                  </a:tcPr>
                </a:tc>
                <a:extLst>
                  <a:ext uri="{0D108BD9-81ED-4DB2-BD59-A6C34878D82A}">
                    <a16:rowId xmlns:a16="http://schemas.microsoft.com/office/drawing/2014/main" val="594594105"/>
                  </a:ext>
                </a:extLst>
              </a:tr>
              <a:tr h="2460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a:ln>
                            <a:noFill/>
                          </a:ln>
                          <a:solidFill>
                            <a:srgbClr val="000066"/>
                          </a:solidFill>
                          <a:effectLst/>
                          <a:latin typeface="Arial" panose="020B0604020202020204" pitchFamily="34" charset="0"/>
                        </a:rPr>
                        <a:t>Population</a:t>
                      </a: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982m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1,200m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alpha val="41000"/>
                      </a:srgbClr>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ZA" altLang="en-US" sz="1400" b="1" i="0" u="none" strike="noStrike" cap="none" normalizeH="0" baseline="0">
                          <a:ln>
                            <a:noFill/>
                          </a:ln>
                          <a:solidFill>
                            <a:srgbClr val="000066"/>
                          </a:solidFill>
                          <a:effectLst/>
                          <a:latin typeface="Arial" panose="020B0604020202020204" pitchFamily="34" charset="0"/>
                        </a:rPr>
                        <a:t>1,300m</a:t>
                      </a: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FF">
                        <a:alpha val="41000"/>
                      </a:srgbClr>
                    </a:solidFill>
                  </a:tcPr>
                </a:tc>
                <a:extLst>
                  <a:ext uri="{0D108BD9-81ED-4DB2-BD59-A6C34878D82A}">
                    <a16:rowId xmlns:a16="http://schemas.microsoft.com/office/drawing/2014/main" val="4214753296"/>
                  </a:ext>
                </a:extLst>
              </a:tr>
            </a:tbl>
          </a:graphicData>
        </a:graphic>
      </p:graphicFrame>
      <p:sp>
        <p:nvSpPr>
          <p:cNvPr id="345158" name="Text Box 70">
            <a:extLst>
              <a:ext uri="{FF2B5EF4-FFF2-40B4-BE49-F238E27FC236}">
                <a16:creationId xmlns:a16="http://schemas.microsoft.com/office/drawing/2014/main" id="{993287FC-EEDC-4263-81A3-A59042B13AEC}"/>
              </a:ext>
            </a:extLst>
          </p:cNvPr>
          <p:cNvSpPr txBox="1">
            <a:spLocks noChangeArrowheads="1"/>
          </p:cNvSpPr>
          <p:nvPr/>
        </p:nvSpPr>
        <p:spPr bwMode="auto">
          <a:xfrm>
            <a:off x="88900" y="6034088"/>
            <a:ext cx="10907713"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en-US" sz="2400" b="1">
                <a:solidFill>
                  <a:srgbClr val="CC9900"/>
                </a:solidFill>
                <a:latin typeface="Tahoma" panose="020B0604030504040204" pitchFamily="34" charset="0"/>
              </a:rPr>
              <a:t>Satellite Picture: Dust cloud over China, Japan, Korea</a:t>
            </a:r>
          </a:p>
          <a:p>
            <a:pPr algn="l"/>
            <a:r>
              <a:rPr lang="en-US" altLang="en-US" sz="2400" b="1">
                <a:solidFill>
                  <a:srgbClr val="CC9900"/>
                </a:solidFill>
                <a:latin typeface="Tahoma" panose="020B0604030504040204" pitchFamily="34" charset="0"/>
              </a:rPr>
              <a:t>Source: www.china.org.cn</a:t>
            </a:r>
          </a:p>
        </p:txBody>
      </p:sp>
      <p:sp>
        <p:nvSpPr>
          <p:cNvPr id="345159" name="Text Box 71">
            <a:extLst>
              <a:ext uri="{FF2B5EF4-FFF2-40B4-BE49-F238E27FC236}">
                <a16:creationId xmlns:a16="http://schemas.microsoft.com/office/drawing/2014/main" id="{D8C7EB60-D389-4420-B46B-20D077A1C2DE}"/>
              </a:ext>
            </a:extLst>
          </p:cNvPr>
          <p:cNvSpPr txBox="1">
            <a:spLocks noChangeArrowheads="1"/>
          </p:cNvSpPr>
          <p:nvPr/>
        </p:nvSpPr>
        <p:spPr bwMode="auto">
          <a:xfrm>
            <a:off x="5437188" y="908050"/>
            <a:ext cx="3706812" cy="1554163"/>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3200" b="1">
                <a:solidFill>
                  <a:srgbClr val="CC0000"/>
                </a:solidFill>
                <a:latin typeface="Tahoma" panose="020B0604030504040204" pitchFamily="34" charset="0"/>
              </a:rPr>
              <a:t>Massive Environmental Degradation</a:t>
            </a:r>
          </a:p>
        </p:txBody>
      </p:sp>
      <p:sp>
        <p:nvSpPr>
          <p:cNvPr id="345160" name="Text Box 72">
            <a:extLst>
              <a:ext uri="{FF2B5EF4-FFF2-40B4-BE49-F238E27FC236}">
                <a16:creationId xmlns:a16="http://schemas.microsoft.com/office/drawing/2014/main" id="{8366AE52-89B5-4E39-AB44-9C25DB96B52D}"/>
              </a:ext>
            </a:extLst>
          </p:cNvPr>
          <p:cNvSpPr txBox="1">
            <a:spLocks noChangeArrowheads="1"/>
          </p:cNvSpPr>
          <p:nvPr/>
        </p:nvSpPr>
        <p:spPr bwMode="auto">
          <a:xfrm>
            <a:off x="5364163" y="2600325"/>
            <a:ext cx="3779837" cy="338772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3600" b="1">
                <a:solidFill>
                  <a:srgbClr val="00FF00"/>
                </a:solidFill>
                <a:latin typeface="Tahoma" panose="020B0604030504040204" pitchFamily="34" charset="0"/>
              </a:rPr>
              <a:t>Stemmed by Growing Knowledge</a:t>
            </a:r>
          </a:p>
          <a:p>
            <a:r>
              <a:rPr lang="en-US" altLang="en-US" sz="3600" b="1">
                <a:solidFill>
                  <a:srgbClr val="00FF00"/>
                </a:solidFill>
                <a:latin typeface="Tahoma" panose="020B0604030504040204" pitchFamily="34" charset="0"/>
              </a:rPr>
              <a:t>Accessed</a:t>
            </a:r>
          </a:p>
          <a:p>
            <a:r>
              <a:rPr lang="en-US" altLang="en-US" sz="3600" b="1">
                <a:solidFill>
                  <a:srgbClr val="00FF00"/>
                </a:solidFill>
                <a:latin typeface="Tahoma" panose="020B0604030504040204" pitchFamily="34" charset="0"/>
              </a:rPr>
              <a:t>Via</a:t>
            </a:r>
          </a:p>
          <a:p>
            <a:r>
              <a:rPr lang="en-US" altLang="en-US" sz="3600" b="1">
                <a:solidFill>
                  <a:srgbClr val="00FF00"/>
                </a:solidFill>
                <a:latin typeface="Tahoma" panose="020B0604030504040204" pitchFamily="34" charset="0"/>
              </a:rPr>
              <a:t>ICTs</a:t>
            </a:r>
          </a:p>
        </p:txBody>
      </p:sp>
      <p:sp>
        <p:nvSpPr>
          <p:cNvPr id="345162" name="Text Box 74">
            <a:extLst>
              <a:ext uri="{FF2B5EF4-FFF2-40B4-BE49-F238E27FC236}">
                <a16:creationId xmlns:a16="http://schemas.microsoft.com/office/drawing/2014/main" id="{9DFEBEF0-468F-448F-89EC-C8FBB15DB1A9}"/>
              </a:ext>
            </a:extLst>
          </p:cNvPr>
          <p:cNvSpPr txBox="1">
            <a:spLocks noChangeArrowheads="1"/>
          </p:cNvSpPr>
          <p:nvPr/>
        </p:nvSpPr>
        <p:spPr bwMode="auto">
          <a:xfrm>
            <a:off x="0" y="4059238"/>
            <a:ext cx="5876925"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en-US" sz="2400" b="1">
                <a:solidFill>
                  <a:srgbClr val="00FF00"/>
                </a:solidFill>
                <a:latin typeface="Tahoma" panose="020B0604030504040204" pitchFamily="34" charset="0"/>
              </a:rPr>
              <a:t>MDGs Achieved: China’s Poverty Halved in just 10 years</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45195"/>
                                        </p:tgtEl>
                                        <p:attrNameLst>
                                          <p:attrName>style.visibility</p:attrName>
                                        </p:attrNameLst>
                                      </p:cBhvr>
                                      <p:to>
                                        <p:strVal val="visible"/>
                                      </p:to>
                                    </p:set>
                                    <p:animEffect transition="in" filter="fade">
                                      <p:cBhvr>
                                        <p:cTn id="7" dur="1000"/>
                                        <p:tgtEl>
                                          <p:spTgt spid="345195"/>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5162"/>
                                        </p:tgtEl>
                                        <p:attrNameLst>
                                          <p:attrName>style.visibility</p:attrName>
                                        </p:attrNameLst>
                                      </p:cBhvr>
                                      <p:to>
                                        <p:strVal val="visible"/>
                                      </p:to>
                                    </p:set>
                                    <p:animEffect transition="in" filter="fade">
                                      <p:cBhvr>
                                        <p:cTn id="11" dur="500"/>
                                        <p:tgtEl>
                                          <p:spTgt spid="345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6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2CD71924-EADC-4C10-B8B4-8521933C1EF9}"/>
              </a:ext>
            </a:extLst>
          </p:cNvPr>
          <p:cNvSpPr>
            <a:spLocks noChangeArrowheads="1"/>
          </p:cNvSpPr>
          <p:nvPr/>
        </p:nvSpPr>
        <p:spPr bwMode="auto">
          <a:xfrm>
            <a:off x="0" y="0"/>
            <a:ext cx="9144000" cy="998538"/>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48163" name="Group 3">
            <a:extLst>
              <a:ext uri="{FF2B5EF4-FFF2-40B4-BE49-F238E27FC236}">
                <a16:creationId xmlns:a16="http://schemas.microsoft.com/office/drawing/2014/main" id="{8ED8AE33-8B15-4B22-8C4E-E001CE625B28}"/>
              </a:ext>
            </a:extLst>
          </p:cNvPr>
          <p:cNvGrpSpPr>
            <a:grpSpLocks/>
          </p:cNvGrpSpPr>
          <p:nvPr/>
        </p:nvGrpSpPr>
        <p:grpSpPr bwMode="auto">
          <a:xfrm>
            <a:off x="539750" y="1844675"/>
            <a:ext cx="7983538" cy="3368675"/>
            <a:chOff x="689" y="1216"/>
            <a:chExt cx="5029" cy="2122"/>
          </a:xfrm>
        </p:grpSpPr>
        <p:sp>
          <p:nvSpPr>
            <p:cNvPr id="348164" name="Freeform 4">
              <a:extLst>
                <a:ext uri="{FF2B5EF4-FFF2-40B4-BE49-F238E27FC236}">
                  <a16:creationId xmlns:a16="http://schemas.microsoft.com/office/drawing/2014/main" id="{2960E148-E631-4241-A1F4-852F02751093}"/>
                </a:ext>
              </a:extLst>
            </p:cNvPr>
            <p:cNvSpPr>
              <a:spLocks/>
            </p:cNvSpPr>
            <p:nvPr/>
          </p:nvSpPr>
          <p:spPr bwMode="auto">
            <a:xfrm>
              <a:off x="3408" y="1716"/>
              <a:ext cx="25" cy="23"/>
            </a:xfrm>
            <a:custGeom>
              <a:avLst/>
              <a:gdLst>
                <a:gd name="T0" fmla="*/ 24 w 25"/>
                <a:gd name="T1" fmla="*/ 1 h 23"/>
                <a:gd name="T2" fmla="*/ 24 w 25"/>
                <a:gd name="T3" fmla="*/ 21 h 23"/>
                <a:gd name="T4" fmla="*/ 16 w 25"/>
                <a:gd name="T5" fmla="*/ 22 h 23"/>
                <a:gd name="T6" fmla="*/ 0 w 25"/>
                <a:gd name="T7" fmla="*/ 4 h 23"/>
                <a:gd name="T8" fmla="*/ 10 w 25"/>
                <a:gd name="T9" fmla="*/ 0 h 23"/>
                <a:gd name="T10" fmla="*/ 24 w 25"/>
                <a:gd name="T11" fmla="*/ 1 h 23"/>
              </a:gdLst>
              <a:ahLst/>
              <a:cxnLst>
                <a:cxn ang="0">
                  <a:pos x="T0" y="T1"/>
                </a:cxn>
                <a:cxn ang="0">
                  <a:pos x="T2" y="T3"/>
                </a:cxn>
                <a:cxn ang="0">
                  <a:pos x="T4" y="T5"/>
                </a:cxn>
                <a:cxn ang="0">
                  <a:pos x="T6" y="T7"/>
                </a:cxn>
                <a:cxn ang="0">
                  <a:pos x="T8" y="T9"/>
                </a:cxn>
                <a:cxn ang="0">
                  <a:pos x="T10" y="T11"/>
                </a:cxn>
              </a:cxnLst>
              <a:rect l="0" t="0" r="r" b="b"/>
              <a:pathLst>
                <a:path w="25" h="23">
                  <a:moveTo>
                    <a:pt x="24" y="1"/>
                  </a:moveTo>
                  <a:lnTo>
                    <a:pt x="24" y="21"/>
                  </a:lnTo>
                  <a:lnTo>
                    <a:pt x="16" y="22"/>
                  </a:lnTo>
                  <a:lnTo>
                    <a:pt x="0" y="4"/>
                  </a:lnTo>
                  <a:lnTo>
                    <a:pt x="10" y="0"/>
                  </a:lnTo>
                  <a:lnTo>
                    <a:pt x="24" y="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65" name="Freeform 5">
              <a:extLst>
                <a:ext uri="{FF2B5EF4-FFF2-40B4-BE49-F238E27FC236}">
                  <a16:creationId xmlns:a16="http://schemas.microsoft.com/office/drawing/2014/main" id="{E202F0F6-FF32-4418-B79C-9A7F99B3E901}"/>
                </a:ext>
              </a:extLst>
            </p:cNvPr>
            <p:cNvSpPr>
              <a:spLocks/>
            </p:cNvSpPr>
            <p:nvPr/>
          </p:nvSpPr>
          <p:spPr bwMode="auto">
            <a:xfrm>
              <a:off x="3363" y="1680"/>
              <a:ext cx="21" cy="31"/>
            </a:xfrm>
            <a:custGeom>
              <a:avLst/>
              <a:gdLst>
                <a:gd name="T0" fmla="*/ 20 w 21"/>
                <a:gd name="T1" fmla="*/ 0 h 31"/>
                <a:gd name="T2" fmla="*/ 0 w 21"/>
                <a:gd name="T3" fmla="*/ 6 h 31"/>
                <a:gd name="T4" fmla="*/ 3 w 21"/>
                <a:gd name="T5" fmla="*/ 30 h 31"/>
                <a:gd name="T6" fmla="*/ 17 w 21"/>
                <a:gd name="T7" fmla="*/ 27 h 31"/>
                <a:gd name="T8" fmla="*/ 20 w 21"/>
                <a:gd name="T9" fmla="*/ 0 h 31"/>
              </a:gdLst>
              <a:ahLst/>
              <a:cxnLst>
                <a:cxn ang="0">
                  <a:pos x="T0" y="T1"/>
                </a:cxn>
                <a:cxn ang="0">
                  <a:pos x="T2" y="T3"/>
                </a:cxn>
                <a:cxn ang="0">
                  <a:pos x="T4" y="T5"/>
                </a:cxn>
                <a:cxn ang="0">
                  <a:pos x="T6" y="T7"/>
                </a:cxn>
                <a:cxn ang="0">
                  <a:pos x="T8" y="T9"/>
                </a:cxn>
              </a:cxnLst>
              <a:rect l="0" t="0" r="r" b="b"/>
              <a:pathLst>
                <a:path w="21" h="31">
                  <a:moveTo>
                    <a:pt x="20" y="0"/>
                  </a:moveTo>
                  <a:lnTo>
                    <a:pt x="0" y="6"/>
                  </a:lnTo>
                  <a:lnTo>
                    <a:pt x="3" y="30"/>
                  </a:lnTo>
                  <a:lnTo>
                    <a:pt x="17" y="27"/>
                  </a:lnTo>
                  <a:lnTo>
                    <a:pt x="2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48166" name="Group 6">
              <a:extLst>
                <a:ext uri="{FF2B5EF4-FFF2-40B4-BE49-F238E27FC236}">
                  <a16:creationId xmlns:a16="http://schemas.microsoft.com/office/drawing/2014/main" id="{2AAD90EA-7C71-4496-8DD7-97D6032B82AF}"/>
                </a:ext>
              </a:extLst>
            </p:cNvPr>
            <p:cNvGrpSpPr>
              <a:grpSpLocks/>
            </p:cNvGrpSpPr>
            <p:nvPr/>
          </p:nvGrpSpPr>
          <p:grpSpPr bwMode="auto">
            <a:xfrm>
              <a:off x="689" y="1216"/>
              <a:ext cx="5029" cy="2122"/>
              <a:chOff x="689" y="1216"/>
              <a:chExt cx="5029" cy="2122"/>
            </a:xfrm>
          </p:grpSpPr>
          <p:grpSp>
            <p:nvGrpSpPr>
              <p:cNvPr id="348167" name="Group 7">
                <a:extLst>
                  <a:ext uri="{FF2B5EF4-FFF2-40B4-BE49-F238E27FC236}">
                    <a16:creationId xmlns:a16="http://schemas.microsoft.com/office/drawing/2014/main" id="{DCE0CCE0-94BB-4346-9A16-131A8310B290}"/>
                  </a:ext>
                </a:extLst>
              </p:cNvPr>
              <p:cNvGrpSpPr>
                <a:grpSpLocks/>
              </p:cNvGrpSpPr>
              <p:nvPr/>
            </p:nvGrpSpPr>
            <p:grpSpPr bwMode="auto">
              <a:xfrm>
                <a:off x="2922" y="1219"/>
                <a:ext cx="2796" cy="2112"/>
                <a:chOff x="2922" y="1219"/>
                <a:chExt cx="2796" cy="2112"/>
              </a:xfrm>
            </p:grpSpPr>
            <p:grpSp>
              <p:nvGrpSpPr>
                <p:cNvPr id="348168" name="Group 8">
                  <a:extLst>
                    <a:ext uri="{FF2B5EF4-FFF2-40B4-BE49-F238E27FC236}">
                      <a16:creationId xmlns:a16="http://schemas.microsoft.com/office/drawing/2014/main" id="{654BCB11-53B0-43A8-9709-96595701C590}"/>
                    </a:ext>
                  </a:extLst>
                </p:cNvPr>
                <p:cNvGrpSpPr>
                  <a:grpSpLocks/>
                </p:cNvGrpSpPr>
                <p:nvPr/>
              </p:nvGrpSpPr>
              <p:grpSpPr bwMode="auto">
                <a:xfrm>
                  <a:off x="4845" y="2272"/>
                  <a:ext cx="873" cy="1059"/>
                  <a:chOff x="4845" y="2272"/>
                  <a:chExt cx="873" cy="1059"/>
                </a:xfrm>
              </p:grpSpPr>
              <p:sp>
                <p:nvSpPr>
                  <p:cNvPr id="348169" name="Freeform 9">
                    <a:extLst>
                      <a:ext uri="{FF2B5EF4-FFF2-40B4-BE49-F238E27FC236}">
                        <a16:creationId xmlns:a16="http://schemas.microsoft.com/office/drawing/2014/main" id="{A3EF3875-B8B6-4344-9166-5F88EA6F28AD}"/>
                      </a:ext>
                    </a:extLst>
                  </p:cNvPr>
                  <p:cNvSpPr>
                    <a:spLocks/>
                  </p:cNvSpPr>
                  <p:nvPr/>
                </p:nvSpPr>
                <p:spPr bwMode="auto">
                  <a:xfrm>
                    <a:off x="4845" y="3130"/>
                    <a:ext cx="621" cy="201"/>
                  </a:xfrm>
                  <a:custGeom>
                    <a:avLst/>
                    <a:gdLst>
                      <a:gd name="T0" fmla="*/ 122 w 621"/>
                      <a:gd name="T1" fmla="*/ 8 h 201"/>
                      <a:gd name="T2" fmla="*/ 167 w 621"/>
                      <a:gd name="T3" fmla="*/ 12 h 201"/>
                      <a:gd name="T4" fmla="*/ 187 w 621"/>
                      <a:gd name="T5" fmla="*/ 11 h 201"/>
                      <a:gd name="T6" fmla="*/ 209 w 621"/>
                      <a:gd name="T7" fmla="*/ 3 h 201"/>
                      <a:gd name="T8" fmla="*/ 232 w 621"/>
                      <a:gd name="T9" fmla="*/ 2 h 201"/>
                      <a:gd name="T10" fmla="*/ 247 w 621"/>
                      <a:gd name="T11" fmla="*/ 0 h 201"/>
                      <a:gd name="T12" fmla="*/ 266 w 621"/>
                      <a:gd name="T13" fmla="*/ 11 h 201"/>
                      <a:gd name="T14" fmla="*/ 274 w 621"/>
                      <a:gd name="T15" fmla="*/ 18 h 201"/>
                      <a:gd name="T16" fmla="*/ 297 w 621"/>
                      <a:gd name="T17" fmla="*/ 17 h 201"/>
                      <a:gd name="T18" fmla="*/ 315 w 621"/>
                      <a:gd name="T19" fmla="*/ 17 h 201"/>
                      <a:gd name="T20" fmla="*/ 331 w 621"/>
                      <a:gd name="T21" fmla="*/ 11 h 201"/>
                      <a:gd name="T22" fmla="*/ 347 w 621"/>
                      <a:gd name="T23" fmla="*/ 6 h 201"/>
                      <a:gd name="T24" fmla="*/ 359 w 621"/>
                      <a:gd name="T25" fmla="*/ 5 h 201"/>
                      <a:gd name="T26" fmla="*/ 383 w 621"/>
                      <a:gd name="T27" fmla="*/ 9 h 201"/>
                      <a:gd name="T28" fmla="*/ 419 w 621"/>
                      <a:gd name="T29" fmla="*/ 14 h 201"/>
                      <a:gd name="T30" fmla="*/ 456 w 621"/>
                      <a:gd name="T31" fmla="*/ 23 h 201"/>
                      <a:gd name="T32" fmla="*/ 482 w 621"/>
                      <a:gd name="T33" fmla="*/ 27 h 201"/>
                      <a:gd name="T34" fmla="*/ 498 w 621"/>
                      <a:gd name="T35" fmla="*/ 33 h 201"/>
                      <a:gd name="T36" fmla="*/ 519 w 621"/>
                      <a:gd name="T37" fmla="*/ 26 h 201"/>
                      <a:gd name="T38" fmla="*/ 544 w 621"/>
                      <a:gd name="T39" fmla="*/ 30 h 201"/>
                      <a:gd name="T40" fmla="*/ 562 w 621"/>
                      <a:gd name="T41" fmla="*/ 33 h 201"/>
                      <a:gd name="T42" fmla="*/ 575 w 621"/>
                      <a:gd name="T43" fmla="*/ 39 h 201"/>
                      <a:gd name="T44" fmla="*/ 594 w 621"/>
                      <a:gd name="T45" fmla="*/ 45 h 201"/>
                      <a:gd name="T46" fmla="*/ 607 w 621"/>
                      <a:gd name="T47" fmla="*/ 54 h 201"/>
                      <a:gd name="T48" fmla="*/ 617 w 621"/>
                      <a:gd name="T49" fmla="*/ 63 h 201"/>
                      <a:gd name="T50" fmla="*/ 620 w 621"/>
                      <a:gd name="T51" fmla="*/ 72 h 201"/>
                      <a:gd name="T52" fmla="*/ 601 w 621"/>
                      <a:gd name="T53" fmla="*/ 81 h 201"/>
                      <a:gd name="T54" fmla="*/ 576 w 621"/>
                      <a:gd name="T55" fmla="*/ 92 h 201"/>
                      <a:gd name="T56" fmla="*/ 562 w 621"/>
                      <a:gd name="T57" fmla="*/ 105 h 201"/>
                      <a:gd name="T58" fmla="*/ 566 w 621"/>
                      <a:gd name="T59" fmla="*/ 114 h 201"/>
                      <a:gd name="T60" fmla="*/ 555 w 621"/>
                      <a:gd name="T61" fmla="*/ 125 h 201"/>
                      <a:gd name="T62" fmla="*/ 540 w 621"/>
                      <a:gd name="T63" fmla="*/ 137 h 201"/>
                      <a:gd name="T64" fmla="*/ 529 w 621"/>
                      <a:gd name="T65" fmla="*/ 138 h 201"/>
                      <a:gd name="T66" fmla="*/ 511 w 621"/>
                      <a:gd name="T67" fmla="*/ 150 h 201"/>
                      <a:gd name="T68" fmla="*/ 545 w 621"/>
                      <a:gd name="T69" fmla="*/ 162 h 201"/>
                      <a:gd name="T70" fmla="*/ 521 w 621"/>
                      <a:gd name="T71" fmla="*/ 173 h 201"/>
                      <a:gd name="T72" fmla="*/ 471 w 621"/>
                      <a:gd name="T73" fmla="*/ 173 h 201"/>
                      <a:gd name="T74" fmla="*/ 440 w 621"/>
                      <a:gd name="T75" fmla="*/ 186 h 201"/>
                      <a:gd name="T76" fmla="*/ 415 w 621"/>
                      <a:gd name="T77" fmla="*/ 200 h 201"/>
                      <a:gd name="T78" fmla="*/ 362 w 621"/>
                      <a:gd name="T79" fmla="*/ 194 h 201"/>
                      <a:gd name="T80" fmla="*/ 323 w 621"/>
                      <a:gd name="T81" fmla="*/ 185 h 201"/>
                      <a:gd name="T82" fmla="*/ 286 w 621"/>
                      <a:gd name="T83" fmla="*/ 179 h 201"/>
                      <a:gd name="T84" fmla="*/ 245 w 621"/>
                      <a:gd name="T85" fmla="*/ 168 h 201"/>
                      <a:gd name="T86" fmla="*/ 226 w 621"/>
                      <a:gd name="T87" fmla="*/ 164 h 201"/>
                      <a:gd name="T88" fmla="*/ 174 w 621"/>
                      <a:gd name="T89" fmla="*/ 147 h 201"/>
                      <a:gd name="T90" fmla="*/ 140 w 621"/>
                      <a:gd name="T91" fmla="*/ 134 h 201"/>
                      <a:gd name="T92" fmla="*/ 110 w 621"/>
                      <a:gd name="T93" fmla="*/ 122 h 201"/>
                      <a:gd name="T94" fmla="*/ 83 w 621"/>
                      <a:gd name="T95" fmla="*/ 108 h 201"/>
                      <a:gd name="T96" fmla="*/ 58 w 621"/>
                      <a:gd name="T97" fmla="*/ 90 h 201"/>
                      <a:gd name="T98" fmla="*/ 29 w 621"/>
                      <a:gd name="T99" fmla="*/ 71 h 201"/>
                      <a:gd name="T100" fmla="*/ 5 w 621"/>
                      <a:gd name="T101" fmla="*/ 56 h 201"/>
                      <a:gd name="T102" fmla="*/ 18 w 621"/>
                      <a:gd name="T103" fmla="*/ 44 h 201"/>
                      <a:gd name="T104" fmla="*/ 32 w 621"/>
                      <a:gd name="T105" fmla="*/ 23 h 201"/>
                      <a:gd name="T106" fmla="*/ 49 w 621"/>
                      <a:gd name="T107"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1" h="201">
                        <a:moveTo>
                          <a:pt x="58" y="8"/>
                        </a:moveTo>
                        <a:lnTo>
                          <a:pt x="122" y="8"/>
                        </a:lnTo>
                        <a:lnTo>
                          <a:pt x="143" y="9"/>
                        </a:lnTo>
                        <a:lnTo>
                          <a:pt x="167" y="12"/>
                        </a:lnTo>
                        <a:lnTo>
                          <a:pt x="177" y="17"/>
                        </a:lnTo>
                        <a:lnTo>
                          <a:pt x="187" y="11"/>
                        </a:lnTo>
                        <a:lnTo>
                          <a:pt x="200" y="6"/>
                        </a:lnTo>
                        <a:lnTo>
                          <a:pt x="209" y="3"/>
                        </a:lnTo>
                        <a:lnTo>
                          <a:pt x="224" y="2"/>
                        </a:lnTo>
                        <a:lnTo>
                          <a:pt x="232" y="2"/>
                        </a:lnTo>
                        <a:lnTo>
                          <a:pt x="239" y="2"/>
                        </a:lnTo>
                        <a:lnTo>
                          <a:pt x="247" y="0"/>
                        </a:lnTo>
                        <a:lnTo>
                          <a:pt x="261" y="11"/>
                        </a:lnTo>
                        <a:lnTo>
                          <a:pt x="266" y="11"/>
                        </a:lnTo>
                        <a:lnTo>
                          <a:pt x="271" y="17"/>
                        </a:lnTo>
                        <a:lnTo>
                          <a:pt x="274" y="18"/>
                        </a:lnTo>
                        <a:lnTo>
                          <a:pt x="287" y="17"/>
                        </a:lnTo>
                        <a:lnTo>
                          <a:pt x="297" y="17"/>
                        </a:lnTo>
                        <a:lnTo>
                          <a:pt x="308" y="17"/>
                        </a:lnTo>
                        <a:lnTo>
                          <a:pt x="315" y="17"/>
                        </a:lnTo>
                        <a:lnTo>
                          <a:pt x="325" y="17"/>
                        </a:lnTo>
                        <a:lnTo>
                          <a:pt x="331" y="11"/>
                        </a:lnTo>
                        <a:lnTo>
                          <a:pt x="338" y="8"/>
                        </a:lnTo>
                        <a:lnTo>
                          <a:pt x="347" y="6"/>
                        </a:lnTo>
                        <a:lnTo>
                          <a:pt x="351" y="6"/>
                        </a:lnTo>
                        <a:lnTo>
                          <a:pt x="359" y="5"/>
                        </a:lnTo>
                        <a:lnTo>
                          <a:pt x="372" y="8"/>
                        </a:lnTo>
                        <a:lnTo>
                          <a:pt x="383" y="9"/>
                        </a:lnTo>
                        <a:lnTo>
                          <a:pt x="396" y="11"/>
                        </a:lnTo>
                        <a:lnTo>
                          <a:pt x="419" y="14"/>
                        </a:lnTo>
                        <a:lnTo>
                          <a:pt x="446" y="21"/>
                        </a:lnTo>
                        <a:lnTo>
                          <a:pt x="456" y="23"/>
                        </a:lnTo>
                        <a:lnTo>
                          <a:pt x="469" y="26"/>
                        </a:lnTo>
                        <a:lnTo>
                          <a:pt x="482" y="27"/>
                        </a:lnTo>
                        <a:lnTo>
                          <a:pt x="492" y="32"/>
                        </a:lnTo>
                        <a:lnTo>
                          <a:pt x="498" y="33"/>
                        </a:lnTo>
                        <a:lnTo>
                          <a:pt x="513" y="30"/>
                        </a:lnTo>
                        <a:lnTo>
                          <a:pt x="519" y="26"/>
                        </a:lnTo>
                        <a:lnTo>
                          <a:pt x="531" y="26"/>
                        </a:lnTo>
                        <a:lnTo>
                          <a:pt x="544" y="30"/>
                        </a:lnTo>
                        <a:lnTo>
                          <a:pt x="549" y="32"/>
                        </a:lnTo>
                        <a:lnTo>
                          <a:pt x="562" y="33"/>
                        </a:lnTo>
                        <a:lnTo>
                          <a:pt x="566" y="36"/>
                        </a:lnTo>
                        <a:lnTo>
                          <a:pt x="575" y="39"/>
                        </a:lnTo>
                        <a:lnTo>
                          <a:pt x="586" y="44"/>
                        </a:lnTo>
                        <a:lnTo>
                          <a:pt x="594" y="45"/>
                        </a:lnTo>
                        <a:lnTo>
                          <a:pt x="599" y="50"/>
                        </a:lnTo>
                        <a:lnTo>
                          <a:pt x="607" y="54"/>
                        </a:lnTo>
                        <a:lnTo>
                          <a:pt x="612" y="57"/>
                        </a:lnTo>
                        <a:lnTo>
                          <a:pt x="617" y="63"/>
                        </a:lnTo>
                        <a:lnTo>
                          <a:pt x="617" y="68"/>
                        </a:lnTo>
                        <a:lnTo>
                          <a:pt x="620" y="72"/>
                        </a:lnTo>
                        <a:lnTo>
                          <a:pt x="612" y="78"/>
                        </a:lnTo>
                        <a:lnTo>
                          <a:pt x="601" y="81"/>
                        </a:lnTo>
                        <a:lnTo>
                          <a:pt x="591" y="90"/>
                        </a:lnTo>
                        <a:lnTo>
                          <a:pt x="576" y="92"/>
                        </a:lnTo>
                        <a:lnTo>
                          <a:pt x="566" y="99"/>
                        </a:lnTo>
                        <a:lnTo>
                          <a:pt x="562" y="105"/>
                        </a:lnTo>
                        <a:lnTo>
                          <a:pt x="557" y="110"/>
                        </a:lnTo>
                        <a:lnTo>
                          <a:pt x="566" y="114"/>
                        </a:lnTo>
                        <a:lnTo>
                          <a:pt x="566" y="119"/>
                        </a:lnTo>
                        <a:lnTo>
                          <a:pt x="555" y="125"/>
                        </a:lnTo>
                        <a:lnTo>
                          <a:pt x="547" y="131"/>
                        </a:lnTo>
                        <a:lnTo>
                          <a:pt x="540" y="137"/>
                        </a:lnTo>
                        <a:lnTo>
                          <a:pt x="534" y="138"/>
                        </a:lnTo>
                        <a:lnTo>
                          <a:pt x="529" y="138"/>
                        </a:lnTo>
                        <a:lnTo>
                          <a:pt x="516" y="141"/>
                        </a:lnTo>
                        <a:lnTo>
                          <a:pt x="511" y="150"/>
                        </a:lnTo>
                        <a:lnTo>
                          <a:pt x="503" y="156"/>
                        </a:lnTo>
                        <a:lnTo>
                          <a:pt x="545" y="162"/>
                        </a:lnTo>
                        <a:lnTo>
                          <a:pt x="540" y="168"/>
                        </a:lnTo>
                        <a:lnTo>
                          <a:pt x="521" y="173"/>
                        </a:lnTo>
                        <a:lnTo>
                          <a:pt x="493" y="170"/>
                        </a:lnTo>
                        <a:lnTo>
                          <a:pt x="471" y="173"/>
                        </a:lnTo>
                        <a:lnTo>
                          <a:pt x="450" y="179"/>
                        </a:lnTo>
                        <a:lnTo>
                          <a:pt x="440" y="186"/>
                        </a:lnTo>
                        <a:lnTo>
                          <a:pt x="437" y="198"/>
                        </a:lnTo>
                        <a:lnTo>
                          <a:pt x="415" y="200"/>
                        </a:lnTo>
                        <a:lnTo>
                          <a:pt x="394" y="197"/>
                        </a:lnTo>
                        <a:lnTo>
                          <a:pt x="362" y="194"/>
                        </a:lnTo>
                        <a:lnTo>
                          <a:pt x="347" y="189"/>
                        </a:lnTo>
                        <a:lnTo>
                          <a:pt x="323" y="185"/>
                        </a:lnTo>
                        <a:lnTo>
                          <a:pt x="305" y="182"/>
                        </a:lnTo>
                        <a:lnTo>
                          <a:pt x="286" y="179"/>
                        </a:lnTo>
                        <a:lnTo>
                          <a:pt x="261" y="176"/>
                        </a:lnTo>
                        <a:lnTo>
                          <a:pt x="245" y="168"/>
                        </a:lnTo>
                        <a:lnTo>
                          <a:pt x="230" y="165"/>
                        </a:lnTo>
                        <a:lnTo>
                          <a:pt x="226" y="164"/>
                        </a:lnTo>
                        <a:lnTo>
                          <a:pt x="200" y="158"/>
                        </a:lnTo>
                        <a:lnTo>
                          <a:pt x="174" y="147"/>
                        </a:lnTo>
                        <a:lnTo>
                          <a:pt x="151" y="140"/>
                        </a:lnTo>
                        <a:lnTo>
                          <a:pt x="140" y="134"/>
                        </a:lnTo>
                        <a:lnTo>
                          <a:pt x="123" y="128"/>
                        </a:lnTo>
                        <a:lnTo>
                          <a:pt x="110" y="122"/>
                        </a:lnTo>
                        <a:lnTo>
                          <a:pt x="96" y="116"/>
                        </a:lnTo>
                        <a:lnTo>
                          <a:pt x="83" y="108"/>
                        </a:lnTo>
                        <a:lnTo>
                          <a:pt x="71" y="99"/>
                        </a:lnTo>
                        <a:lnTo>
                          <a:pt x="58" y="90"/>
                        </a:lnTo>
                        <a:lnTo>
                          <a:pt x="45" y="83"/>
                        </a:lnTo>
                        <a:lnTo>
                          <a:pt x="29" y="71"/>
                        </a:lnTo>
                        <a:lnTo>
                          <a:pt x="16" y="63"/>
                        </a:lnTo>
                        <a:lnTo>
                          <a:pt x="5" y="56"/>
                        </a:lnTo>
                        <a:lnTo>
                          <a:pt x="0" y="48"/>
                        </a:lnTo>
                        <a:lnTo>
                          <a:pt x="18" y="44"/>
                        </a:lnTo>
                        <a:lnTo>
                          <a:pt x="8" y="29"/>
                        </a:lnTo>
                        <a:lnTo>
                          <a:pt x="32" y="23"/>
                        </a:lnTo>
                        <a:lnTo>
                          <a:pt x="23" y="17"/>
                        </a:lnTo>
                        <a:lnTo>
                          <a:pt x="49" y="14"/>
                        </a:lnTo>
                        <a:lnTo>
                          <a:pt x="58" y="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48170" name="Group 10">
                    <a:extLst>
                      <a:ext uri="{FF2B5EF4-FFF2-40B4-BE49-F238E27FC236}">
                        <a16:creationId xmlns:a16="http://schemas.microsoft.com/office/drawing/2014/main" id="{1E6FCC02-DD19-4272-AAB5-ACDA66D54132}"/>
                      </a:ext>
                    </a:extLst>
                  </p:cNvPr>
                  <p:cNvGrpSpPr>
                    <a:grpSpLocks/>
                  </p:cNvGrpSpPr>
                  <p:nvPr/>
                </p:nvGrpSpPr>
                <p:grpSpPr bwMode="auto">
                  <a:xfrm>
                    <a:off x="5307" y="2697"/>
                    <a:ext cx="411" cy="179"/>
                    <a:chOff x="5307" y="2697"/>
                    <a:chExt cx="411" cy="179"/>
                  </a:xfrm>
                </p:grpSpPr>
                <p:sp>
                  <p:nvSpPr>
                    <p:cNvPr id="348171" name="Freeform 11">
                      <a:extLst>
                        <a:ext uri="{FF2B5EF4-FFF2-40B4-BE49-F238E27FC236}">
                          <a16:creationId xmlns:a16="http://schemas.microsoft.com/office/drawing/2014/main" id="{000FBB76-94BB-4640-AAF6-50A904023FA0}"/>
                        </a:ext>
                      </a:extLst>
                    </p:cNvPr>
                    <p:cNvSpPr>
                      <a:spLocks/>
                    </p:cNvSpPr>
                    <p:nvPr/>
                  </p:nvSpPr>
                  <p:spPr bwMode="auto">
                    <a:xfrm>
                      <a:off x="5652" y="2697"/>
                      <a:ext cx="66" cy="109"/>
                    </a:xfrm>
                    <a:custGeom>
                      <a:avLst/>
                      <a:gdLst>
                        <a:gd name="T0" fmla="*/ 21 w 66"/>
                        <a:gd name="T1" fmla="*/ 2 h 109"/>
                        <a:gd name="T2" fmla="*/ 28 w 66"/>
                        <a:gd name="T3" fmla="*/ 0 h 109"/>
                        <a:gd name="T4" fmla="*/ 39 w 66"/>
                        <a:gd name="T5" fmla="*/ 12 h 109"/>
                        <a:gd name="T6" fmla="*/ 37 w 66"/>
                        <a:gd name="T7" fmla="*/ 47 h 109"/>
                        <a:gd name="T8" fmla="*/ 46 w 66"/>
                        <a:gd name="T9" fmla="*/ 47 h 109"/>
                        <a:gd name="T10" fmla="*/ 47 w 66"/>
                        <a:gd name="T11" fmla="*/ 51 h 109"/>
                        <a:gd name="T12" fmla="*/ 50 w 66"/>
                        <a:gd name="T13" fmla="*/ 59 h 109"/>
                        <a:gd name="T14" fmla="*/ 52 w 66"/>
                        <a:gd name="T15" fmla="*/ 63 h 109"/>
                        <a:gd name="T16" fmla="*/ 59 w 66"/>
                        <a:gd name="T17" fmla="*/ 62 h 109"/>
                        <a:gd name="T18" fmla="*/ 63 w 66"/>
                        <a:gd name="T19" fmla="*/ 54 h 109"/>
                        <a:gd name="T20" fmla="*/ 65 w 66"/>
                        <a:gd name="T21" fmla="*/ 59 h 109"/>
                        <a:gd name="T22" fmla="*/ 62 w 66"/>
                        <a:gd name="T23" fmla="*/ 65 h 109"/>
                        <a:gd name="T24" fmla="*/ 59 w 66"/>
                        <a:gd name="T25" fmla="*/ 69 h 109"/>
                        <a:gd name="T26" fmla="*/ 57 w 66"/>
                        <a:gd name="T27" fmla="*/ 78 h 109"/>
                        <a:gd name="T28" fmla="*/ 49 w 66"/>
                        <a:gd name="T29" fmla="*/ 83 h 109"/>
                        <a:gd name="T30" fmla="*/ 44 w 66"/>
                        <a:gd name="T31" fmla="*/ 84 h 109"/>
                        <a:gd name="T32" fmla="*/ 37 w 66"/>
                        <a:gd name="T33" fmla="*/ 89 h 109"/>
                        <a:gd name="T34" fmla="*/ 36 w 66"/>
                        <a:gd name="T35" fmla="*/ 93 h 109"/>
                        <a:gd name="T36" fmla="*/ 37 w 66"/>
                        <a:gd name="T37" fmla="*/ 98 h 109"/>
                        <a:gd name="T38" fmla="*/ 39 w 66"/>
                        <a:gd name="T39" fmla="*/ 102 h 109"/>
                        <a:gd name="T40" fmla="*/ 31 w 66"/>
                        <a:gd name="T41" fmla="*/ 105 h 109"/>
                        <a:gd name="T42" fmla="*/ 26 w 66"/>
                        <a:gd name="T43" fmla="*/ 107 h 109"/>
                        <a:gd name="T44" fmla="*/ 21 w 66"/>
                        <a:gd name="T45" fmla="*/ 108 h 109"/>
                        <a:gd name="T46" fmla="*/ 18 w 66"/>
                        <a:gd name="T47" fmla="*/ 107 h 109"/>
                        <a:gd name="T48" fmla="*/ 10 w 66"/>
                        <a:gd name="T49" fmla="*/ 105 h 109"/>
                        <a:gd name="T50" fmla="*/ 7 w 66"/>
                        <a:gd name="T51" fmla="*/ 102 h 109"/>
                        <a:gd name="T52" fmla="*/ 10 w 66"/>
                        <a:gd name="T53" fmla="*/ 99 h 109"/>
                        <a:gd name="T54" fmla="*/ 16 w 66"/>
                        <a:gd name="T55" fmla="*/ 98 h 109"/>
                        <a:gd name="T56" fmla="*/ 21 w 66"/>
                        <a:gd name="T57" fmla="*/ 90 h 109"/>
                        <a:gd name="T58" fmla="*/ 21 w 66"/>
                        <a:gd name="T59" fmla="*/ 87 h 109"/>
                        <a:gd name="T60" fmla="*/ 16 w 66"/>
                        <a:gd name="T61" fmla="*/ 84 h 109"/>
                        <a:gd name="T62" fmla="*/ 10 w 66"/>
                        <a:gd name="T63" fmla="*/ 80 h 109"/>
                        <a:gd name="T64" fmla="*/ 5 w 66"/>
                        <a:gd name="T65" fmla="*/ 80 h 109"/>
                        <a:gd name="T66" fmla="*/ 2 w 66"/>
                        <a:gd name="T67" fmla="*/ 78 h 109"/>
                        <a:gd name="T68" fmla="*/ 0 w 66"/>
                        <a:gd name="T69" fmla="*/ 74 h 109"/>
                        <a:gd name="T70" fmla="*/ 2 w 66"/>
                        <a:gd name="T71" fmla="*/ 71 h 109"/>
                        <a:gd name="T72" fmla="*/ 5 w 66"/>
                        <a:gd name="T73" fmla="*/ 71 h 109"/>
                        <a:gd name="T74" fmla="*/ 10 w 66"/>
                        <a:gd name="T75" fmla="*/ 69 h 109"/>
                        <a:gd name="T76" fmla="*/ 16 w 66"/>
                        <a:gd name="T77" fmla="*/ 65 h 109"/>
                        <a:gd name="T78" fmla="*/ 20 w 66"/>
                        <a:gd name="T79" fmla="*/ 63 h 109"/>
                        <a:gd name="T80" fmla="*/ 23 w 66"/>
                        <a:gd name="T81" fmla="*/ 47 h 109"/>
                        <a:gd name="T82" fmla="*/ 20 w 66"/>
                        <a:gd name="T83" fmla="*/ 42 h 109"/>
                        <a:gd name="T84" fmla="*/ 15 w 66"/>
                        <a:gd name="T85" fmla="*/ 39 h 109"/>
                        <a:gd name="T86" fmla="*/ 13 w 66"/>
                        <a:gd name="T87" fmla="*/ 30 h 109"/>
                        <a:gd name="T88" fmla="*/ 15 w 66"/>
                        <a:gd name="T89" fmla="*/ 21 h 109"/>
                        <a:gd name="T90" fmla="*/ 16 w 66"/>
                        <a:gd name="T91" fmla="*/ 15 h 109"/>
                        <a:gd name="T92" fmla="*/ 21 w 66"/>
                        <a:gd name="T93"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109">
                          <a:moveTo>
                            <a:pt x="21" y="2"/>
                          </a:moveTo>
                          <a:lnTo>
                            <a:pt x="28" y="0"/>
                          </a:lnTo>
                          <a:lnTo>
                            <a:pt x="39" y="12"/>
                          </a:lnTo>
                          <a:lnTo>
                            <a:pt x="37" y="47"/>
                          </a:lnTo>
                          <a:lnTo>
                            <a:pt x="46" y="47"/>
                          </a:lnTo>
                          <a:lnTo>
                            <a:pt x="47" y="51"/>
                          </a:lnTo>
                          <a:lnTo>
                            <a:pt x="50" y="59"/>
                          </a:lnTo>
                          <a:lnTo>
                            <a:pt x="52" y="63"/>
                          </a:lnTo>
                          <a:lnTo>
                            <a:pt x="59" y="62"/>
                          </a:lnTo>
                          <a:lnTo>
                            <a:pt x="63" y="54"/>
                          </a:lnTo>
                          <a:lnTo>
                            <a:pt x="65" y="59"/>
                          </a:lnTo>
                          <a:lnTo>
                            <a:pt x="62" y="65"/>
                          </a:lnTo>
                          <a:lnTo>
                            <a:pt x="59" y="69"/>
                          </a:lnTo>
                          <a:lnTo>
                            <a:pt x="57" y="78"/>
                          </a:lnTo>
                          <a:lnTo>
                            <a:pt x="49" y="83"/>
                          </a:lnTo>
                          <a:lnTo>
                            <a:pt x="44" y="84"/>
                          </a:lnTo>
                          <a:lnTo>
                            <a:pt x="37" y="89"/>
                          </a:lnTo>
                          <a:lnTo>
                            <a:pt x="36" y="93"/>
                          </a:lnTo>
                          <a:lnTo>
                            <a:pt x="37" y="98"/>
                          </a:lnTo>
                          <a:lnTo>
                            <a:pt x="39" y="102"/>
                          </a:lnTo>
                          <a:lnTo>
                            <a:pt x="31" y="105"/>
                          </a:lnTo>
                          <a:lnTo>
                            <a:pt x="26" y="107"/>
                          </a:lnTo>
                          <a:lnTo>
                            <a:pt x="21" y="108"/>
                          </a:lnTo>
                          <a:lnTo>
                            <a:pt x="18" y="107"/>
                          </a:lnTo>
                          <a:lnTo>
                            <a:pt x="10" y="105"/>
                          </a:lnTo>
                          <a:lnTo>
                            <a:pt x="7" y="102"/>
                          </a:lnTo>
                          <a:lnTo>
                            <a:pt x="10" y="99"/>
                          </a:lnTo>
                          <a:lnTo>
                            <a:pt x="16" y="98"/>
                          </a:lnTo>
                          <a:lnTo>
                            <a:pt x="21" y="90"/>
                          </a:lnTo>
                          <a:lnTo>
                            <a:pt x="21" y="87"/>
                          </a:lnTo>
                          <a:lnTo>
                            <a:pt x="16" y="84"/>
                          </a:lnTo>
                          <a:lnTo>
                            <a:pt x="10" y="80"/>
                          </a:lnTo>
                          <a:lnTo>
                            <a:pt x="5" y="80"/>
                          </a:lnTo>
                          <a:lnTo>
                            <a:pt x="2" y="78"/>
                          </a:lnTo>
                          <a:lnTo>
                            <a:pt x="0" y="74"/>
                          </a:lnTo>
                          <a:lnTo>
                            <a:pt x="2" y="71"/>
                          </a:lnTo>
                          <a:lnTo>
                            <a:pt x="5" y="71"/>
                          </a:lnTo>
                          <a:lnTo>
                            <a:pt x="10" y="69"/>
                          </a:lnTo>
                          <a:lnTo>
                            <a:pt x="16" y="65"/>
                          </a:lnTo>
                          <a:lnTo>
                            <a:pt x="20" y="63"/>
                          </a:lnTo>
                          <a:lnTo>
                            <a:pt x="23" y="47"/>
                          </a:lnTo>
                          <a:lnTo>
                            <a:pt x="20" y="42"/>
                          </a:lnTo>
                          <a:lnTo>
                            <a:pt x="15" y="39"/>
                          </a:lnTo>
                          <a:lnTo>
                            <a:pt x="13" y="30"/>
                          </a:lnTo>
                          <a:lnTo>
                            <a:pt x="15" y="21"/>
                          </a:lnTo>
                          <a:lnTo>
                            <a:pt x="16" y="15"/>
                          </a:lnTo>
                          <a:lnTo>
                            <a:pt x="21" y="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72" name="Freeform 12">
                      <a:extLst>
                        <a:ext uri="{FF2B5EF4-FFF2-40B4-BE49-F238E27FC236}">
                          <a16:creationId xmlns:a16="http://schemas.microsoft.com/office/drawing/2014/main" id="{D4F91AC2-0232-4D20-B35E-D0D8A8C33A69}"/>
                        </a:ext>
                      </a:extLst>
                    </p:cNvPr>
                    <p:cNvSpPr>
                      <a:spLocks/>
                    </p:cNvSpPr>
                    <p:nvPr/>
                  </p:nvSpPr>
                  <p:spPr bwMode="auto">
                    <a:xfrm>
                      <a:off x="5527" y="2784"/>
                      <a:ext cx="121" cy="92"/>
                    </a:xfrm>
                    <a:custGeom>
                      <a:avLst/>
                      <a:gdLst>
                        <a:gd name="T0" fmla="*/ 84 w 121"/>
                        <a:gd name="T1" fmla="*/ 0 h 92"/>
                        <a:gd name="T2" fmla="*/ 99 w 121"/>
                        <a:gd name="T3" fmla="*/ 0 h 92"/>
                        <a:gd name="T4" fmla="*/ 120 w 121"/>
                        <a:gd name="T5" fmla="*/ 24 h 92"/>
                        <a:gd name="T6" fmla="*/ 97 w 121"/>
                        <a:gd name="T7" fmla="*/ 45 h 92"/>
                        <a:gd name="T8" fmla="*/ 97 w 121"/>
                        <a:gd name="T9" fmla="*/ 54 h 92"/>
                        <a:gd name="T10" fmla="*/ 92 w 121"/>
                        <a:gd name="T11" fmla="*/ 57 h 92"/>
                        <a:gd name="T12" fmla="*/ 79 w 121"/>
                        <a:gd name="T13" fmla="*/ 57 h 92"/>
                        <a:gd name="T14" fmla="*/ 63 w 121"/>
                        <a:gd name="T15" fmla="*/ 69 h 92"/>
                        <a:gd name="T16" fmla="*/ 49 w 121"/>
                        <a:gd name="T17" fmla="*/ 81 h 92"/>
                        <a:gd name="T18" fmla="*/ 39 w 121"/>
                        <a:gd name="T19" fmla="*/ 91 h 92"/>
                        <a:gd name="T20" fmla="*/ 39 w 121"/>
                        <a:gd name="T21" fmla="*/ 82 h 92"/>
                        <a:gd name="T22" fmla="*/ 21 w 121"/>
                        <a:gd name="T23" fmla="*/ 84 h 92"/>
                        <a:gd name="T24" fmla="*/ 13 w 121"/>
                        <a:gd name="T25" fmla="*/ 84 h 92"/>
                        <a:gd name="T26" fmla="*/ 0 w 121"/>
                        <a:gd name="T27" fmla="*/ 84 h 92"/>
                        <a:gd name="T28" fmla="*/ 18 w 121"/>
                        <a:gd name="T29" fmla="*/ 69 h 92"/>
                        <a:gd name="T30" fmla="*/ 24 w 121"/>
                        <a:gd name="T31" fmla="*/ 61 h 92"/>
                        <a:gd name="T32" fmla="*/ 31 w 121"/>
                        <a:gd name="T33" fmla="*/ 61 h 92"/>
                        <a:gd name="T34" fmla="*/ 44 w 121"/>
                        <a:gd name="T35" fmla="*/ 49 h 92"/>
                        <a:gd name="T36" fmla="*/ 49 w 121"/>
                        <a:gd name="T37" fmla="*/ 49 h 92"/>
                        <a:gd name="T38" fmla="*/ 49 w 121"/>
                        <a:gd name="T39" fmla="*/ 48 h 92"/>
                        <a:gd name="T40" fmla="*/ 55 w 121"/>
                        <a:gd name="T41" fmla="*/ 43 h 92"/>
                        <a:gd name="T42" fmla="*/ 63 w 121"/>
                        <a:gd name="T43" fmla="*/ 43 h 92"/>
                        <a:gd name="T44" fmla="*/ 60 w 121"/>
                        <a:gd name="T45" fmla="*/ 30 h 92"/>
                        <a:gd name="T46" fmla="*/ 62 w 121"/>
                        <a:gd name="T47" fmla="*/ 30 h 92"/>
                        <a:gd name="T48" fmla="*/ 70 w 121"/>
                        <a:gd name="T49" fmla="*/ 22 h 92"/>
                        <a:gd name="T50" fmla="*/ 73 w 121"/>
                        <a:gd name="T51" fmla="*/ 28 h 92"/>
                        <a:gd name="T52" fmla="*/ 86 w 121"/>
                        <a:gd name="T53" fmla="*/ 18 h 92"/>
                        <a:gd name="T54" fmla="*/ 84 w 12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92">
                          <a:moveTo>
                            <a:pt x="84" y="0"/>
                          </a:moveTo>
                          <a:lnTo>
                            <a:pt x="99" y="0"/>
                          </a:lnTo>
                          <a:lnTo>
                            <a:pt x="120" y="24"/>
                          </a:lnTo>
                          <a:lnTo>
                            <a:pt x="97" y="45"/>
                          </a:lnTo>
                          <a:lnTo>
                            <a:pt x="97" y="54"/>
                          </a:lnTo>
                          <a:lnTo>
                            <a:pt x="92" y="57"/>
                          </a:lnTo>
                          <a:lnTo>
                            <a:pt x="79" y="57"/>
                          </a:lnTo>
                          <a:lnTo>
                            <a:pt x="63" y="69"/>
                          </a:lnTo>
                          <a:lnTo>
                            <a:pt x="49" y="81"/>
                          </a:lnTo>
                          <a:lnTo>
                            <a:pt x="39" y="91"/>
                          </a:lnTo>
                          <a:lnTo>
                            <a:pt x="39" y="82"/>
                          </a:lnTo>
                          <a:lnTo>
                            <a:pt x="21" y="84"/>
                          </a:lnTo>
                          <a:lnTo>
                            <a:pt x="13" y="84"/>
                          </a:lnTo>
                          <a:lnTo>
                            <a:pt x="0" y="84"/>
                          </a:lnTo>
                          <a:lnTo>
                            <a:pt x="18" y="69"/>
                          </a:lnTo>
                          <a:lnTo>
                            <a:pt x="24" y="61"/>
                          </a:lnTo>
                          <a:lnTo>
                            <a:pt x="31" y="61"/>
                          </a:lnTo>
                          <a:lnTo>
                            <a:pt x="44" y="49"/>
                          </a:lnTo>
                          <a:lnTo>
                            <a:pt x="49" y="49"/>
                          </a:lnTo>
                          <a:lnTo>
                            <a:pt x="49" y="48"/>
                          </a:lnTo>
                          <a:lnTo>
                            <a:pt x="55" y="43"/>
                          </a:lnTo>
                          <a:lnTo>
                            <a:pt x="63" y="43"/>
                          </a:lnTo>
                          <a:lnTo>
                            <a:pt x="60" y="30"/>
                          </a:lnTo>
                          <a:lnTo>
                            <a:pt x="62" y="30"/>
                          </a:lnTo>
                          <a:lnTo>
                            <a:pt x="70" y="22"/>
                          </a:lnTo>
                          <a:lnTo>
                            <a:pt x="73" y="28"/>
                          </a:lnTo>
                          <a:lnTo>
                            <a:pt x="86" y="18"/>
                          </a:lnTo>
                          <a:lnTo>
                            <a:pt x="8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73" name="Freeform 13">
                      <a:extLst>
                        <a:ext uri="{FF2B5EF4-FFF2-40B4-BE49-F238E27FC236}">
                          <a16:creationId xmlns:a16="http://schemas.microsoft.com/office/drawing/2014/main" id="{F48181AF-3AA6-431F-86AC-8793F7C73ED1}"/>
                        </a:ext>
                      </a:extLst>
                    </p:cNvPr>
                    <p:cNvSpPr>
                      <a:spLocks/>
                    </p:cNvSpPr>
                    <p:nvPr/>
                  </p:nvSpPr>
                  <p:spPr bwMode="auto">
                    <a:xfrm>
                      <a:off x="5307" y="2790"/>
                      <a:ext cx="47" cy="49"/>
                    </a:xfrm>
                    <a:custGeom>
                      <a:avLst/>
                      <a:gdLst>
                        <a:gd name="T0" fmla="*/ 0 w 47"/>
                        <a:gd name="T1" fmla="*/ 0 h 49"/>
                        <a:gd name="T2" fmla="*/ 10 w 47"/>
                        <a:gd name="T3" fmla="*/ 0 h 49"/>
                        <a:gd name="T4" fmla="*/ 21 w 47"/>
                        <a:gd name="T5" fmla="*/ 6 h 49"/>
                        <a:gd name="T6" fmla="*/ 46 w 47"/>
                        <a:gd name="T7" fmla="*/ 6 h 49"/>
                        <a:gd name="T8" fmla="*/ 43 w 47"/>
                        <a:gd name="T9" fmla="*/ 14 h 49"/>
                        <a:gd name="T10" fmla="*/ 46 w 47"/>
                        <a:gd name="T11" fmla="*/ 23 h 49"/>
                        <a:gd name="T12" fmla="*/ 38 w 47"/>
                        <a:gd name="T13" fmla="*/ 23 h 49"/>
                        <a:gd name="T14" fmla="*/ 36 w 47"/>
                        <a:gd name="T15" fmla="*/ 24 h 49"/>
                        <a:gd name="T16" fmla="*/ 31 w 47"/>
                        <a:gd name="T17" fmla="*/ 26 h 49"/>
                        <a:gd name="T18" fmla="*/ 36 w 47"/>
                        <a:gd name="T19" fmla="*/ 48 h 49"/>
                        <a:gd name="T20" fmla="*/ 21 w 47"/>
                        <a:gd name="T21" fmla="*/ 47 h 49"/>
                        <a:gd name="T22" fmla="*/ 8 w 47"/>
                        <a:gd name="T23" fmla="*/ 39 h 49"/>
                        <a:gd name="T24" fmla="*/ 8 w 47"/>
                        <a:gd name="T25" fmla="*/ 24 h 49"/>
                        <a:gd name="T26" fmla="*/ 8 w 47"/>
                        <a:gd name="T27" fmla="*/ 18 h 49"/>
                        <a:gd name="T28" fmla="*/ 0 w 47"/>
                        <a:gd name="T29" fmla="*/ 14 h 49"/>
                        <a:gd name="T30" fmla="*/ 0 w 47"/>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9">
                          <a:moveTo>
                            <a:pt x="0" y="0"/>
                          </a:moveTo>
                          <a:lnTo>
                            <a:pt x="10" y="0"/>
                          </a:lnTo>
                          <a:lnTo>
                            <a:pt x="21" y="6"/>
                          </a:lnTo>
                          <a:lnTo>
                            <a:pt x="46" y="6"/>
                          </a:lnTo>
                          <a:lnTo>
                            <a:pt x="43" y="14"/>
                          </a:lnTo>
                          <a:lnTo>
                            <a:pt x="46" y="23"/>
                          </a:lnTo>
                          <a:lnTo>
                            <a:pt x="38" y="23"/>
                          </a:lnTo>
                          <a:lnTo>
                            <a:pt x="36" y="24"/>
                          </a:lnTo>
                          <a:lnTo>
                            <a:pt x="31" y="26"/>
                          </a:lnTo>
                          <a:lnTo>
                            <a:pt x="36" y="48"/>
                          </a:lnTo>
                          <a:lnTo>
                            <a:pt x="21" y="47"/>
                          </a:lnTo>
                          <a:lnTo>
                            <a:pt x="8" y="39"/>
                          </a:lnTo>
                          <a:lnTo>
                            <a:pt x="8" y="24"/>
                          </a:lnTo>
                          <a:lnTo>
                            <a:pt x="8" y="18"/>
                          </a:lnTo>
                          <a:lnTo>
                            <a:pt x="0"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48174" name="Freeform 14">
                    <a:extLst>
                      <a:ext uri="{FF2B5EF4-FFF2-40B4-BE49-F238E27FC236}">
                        <a16:creationId xmlns:a16="http://schemas.microsoft.com/office/drawing/2014/main" id="{E049633B-7023-4A9C-94AB-12AFCBFE68BD}"/>
                      </a:ext>
                    </a:extLst>
                  </p:cNvPr>
                  <p:cNvSpPr>
                    <a:spLocks/>
                  </p:cNvSpPr>
                  <p:nvPr/>
                </p:nvSpPr>
                <p:spPr bwMode="auto">
                  <a:xfrm>
                    <a:off x="5391" y="2272"/>
                    <a:ext cx="73" cy="54"/>
                  </a:xfrm>
                  <a:custGeom>
                    <a:avLst/>
                    <a:gdLst>
                      <a:gd name="T0" fmla="*/ 13 w 73"/>
                      <a:gd name="T1" fmla="*/ 20 h 54"/>
                      <a:gd name="T2" fmla="*/ 0 w 73"/>
                      <a:gd name="T3" fmla="*/ 42 h 54"/>
                      <a:gd name="T4" fmla="*/ 5 w 73"/>
                      <a:gd name="T5" fmla="*/ 51 h 54"/>
                      <a:gd name="T6" fmla="*/ 26 w 73"/>
                      <a:gd name="T7" fmla="*/ 53 h 54"/>
                      <a:gd name="T8" fmla="*/ 43 w 73"/>
                      <a:gd name="T9" fmla="*/ 53 h 54"/>
                      <a:gd name="T10" fmla="*/ 50 w 73"/>
                      <a:gd name="T11" fmla="*/ 44 h 54"/>
                      <a:gd name="T12" fmla="*/ 53 w 73"/>
                      <a:gd name="T13" fmla="*/ 35 h 54"/>
                      <a:gd name="T14" fmla="*/ 72 w 73"/>
                      <a:gd name="T15" fmla="*/ 35 h 54"/>
                      <a:gd name="T16" fmla="*/ 69 w 73"/>
                      <a:gd name="T17" fmla="*/ 21 h 54"/>
                      <a:gd name="T18" fmla="*/ 69 w 73"/>
                      <a:gd name="T19" fmla="*/ 8 h 54"/>
                      <a:gd name="T20" fmla="*/ 50 w 73"/>
                      <a:gd name="T21" fmla="*/ 0 h 54"/>
                      <a:gd name="T22" fmla="*/ 48 w 73"/>
                      <a:gd name="T23" fmla="*/ 15 h 54"/>
                      <a:gd name="T24" fmla="*/ 59 w 73"/>
                      <a:gd name="T25" fmla="*/ 24 h 54"/>
                      <a:gd name="T26" fmla="*/ 42 w 73"/>
                      <a:gd name="T27" fmla="*/ 24 h 54"/>
                      <a:gd name="T28" fmla="*/ 35 w 73"/>
                      <a:gd name="T29" fmla="*/ 30 h 54"/>
                      <a:gd name="T30" fmla="*/ 13 w 73"/>
                      <a:gd name="T3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4">
                        <a:moveTo>
                          <a:pt x="13" y="20"/>
                        </a:moveTo>
                        <a:lnTo>
                          <a:pt x="0" y="42"/>
                        </a:lnTo>
                        <a:lnTo>
                          <a:pt x="5" y="51"/>
                        </a:lnTo>
                        <a:lnTo>
                          <a:pt x="26" y="53"/>
                        </a:lnTo>
                        <a:lnTo>
                          <a:pt x="43" y="53"/>
                        </a:lnTo>
                        <a:lnTo>
                          <a:pt x="50" y="44"/>
                        </a:lnTo>
                        <a:lnTo>
                          <a:pt x="53" y="35"/>
                        </a:lnTo>
                        <a:lnTo>
                          <a:pt x="72" y="35"/>
                        </a:lnTo>
                        <a:lnTo>
                          <a:pt x="69" y="21"/>
                        </a:lnTo>
                        <a:lnTo>
                          <a:pt x="69" y="8"/>
                        </a:lnTo>
                        <a:lnTo>
                          <a:pt x="50" y="0"/>
                        </a:lnTo>
                        <a:lnTo>
                          <a:pt x="48" y="15"/>
                        </a:lnTo>
                        <a:lnTo>
                          <a:pt x="59" y="24"/>
                        </a:lnTo>
                        <a:lnTo>
                          <a:pt x="42" y="24"/>
                        </a:lnTo>
                        <a:lnTo>
                          <a:pt x="35" y="30"/>
                        </a:lnTo>
                        <a:lnTo>
                          <a:pt x="13" y="2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48175" name="Group 15">
                  <a:extLst>
                    <a:ext uri="{FF2B5EF4-FFF2-40B4-BE49-F238E27FC236}">
                      <a16:creationId xmlns:a16="http://schemas.microsoft.com/office/drawing/2014/main" id="{44789E87-E051-463C-B70D-A2F12F700805}"/>
                    </a:ext>
                  </a:extLst>
                </p:cNvPr>
                <p:cNvGrpSpPr>
                  <a:grpSpLocks/>
                </p:cNvGrpSpPr>
                <p:nvPr/>
              </p:nvGrpSpPr>
              <p:grpSpPr bwMode="auto">
                <a:xfrm>
                  <a:off x="4576" y="1480"/>
                  <a:ext cx="869" cy="1288"/>
                  <a:chOff x="4576" y="1480"/>
                  <a:chExt cx="869" cy="1288"/>
                </a:xfrm>
              </p:grpSpPr>
              <p:grpSp>
                <p:nvGrpSpPr>
                  <p:cNvPr id="348176" name="Group 16">
                    <a:extLst>
                      <a:ext uri="{FF2B5EF4-FFF2-40B4-BE49-F238E27FC236}">
                        <a16:creationId xmlns:a16="http://schemas.microsoft.com/office/drawing/2014/main" id="{E9137994-F674-4210-BD0A-E94082CFE180}"/>
                      </a:ext>
                    </a:extLst>
                  </p:cNvPr>
                  <p:cNvGrpSpPr>
                    <a:grpSpLocks/>
                  </p:cNvGrpSpPr>
                  <p:nvPr/>
                </p:nvGrpSpPr>
                <p:grpSpPr bwMode="auto">
                  <a:xfrm>
                    <a:off x="4716" y="1612"/>
                    <a:ext cx="195" cy="387"/>
                    <a:chOff x="4716" y="1612"/>
                    <a:chExt cx="195" cy="387"/>
                  </a:xfrm>
                </p:grpSpPr>
                <p:sp>
                  <p:nvSpPr>
                    <p:cNvPr id="348177" name="Freeform 17">
                      <a:extLst>
                        <a:ext uri="{FF2B5EF4-FFF2-40B4-BE49-F238E27FC236}">
                          <a16:creationId xmlns:a16="http://schemas.microsoft.com/office/drawing/2014/main" id="{ECB7310D-2065-4945-9CC2-FBBF5CF97F42}"/>
                        </a:ext>
                      </a:extLst>
                    </p:cNvPr>
                    <p:cNvSpPr>
                      <a:spLocks/>
                    </p:cNvSpPr>
                    <p:nvPr/>
                  </p:nvSpPr>
                  <p:spPr bwMode="auto">
                    <a:xfrm>
                      <a:off x="4716" y="1959"/>
                      <a:ext cx="46" cy="40"/>
                    </a:xfrm>
                    <a:custGeom>
                      <a:avLst/>
                      <a:gdLst>
                        <a:gd name="T0" fmla="*/ 0 w 46"/>
                        <a:gd name="T1" fmla="*/ 30 h 40"/>
                        <a:gd name="T2" fmla="*/ 8 w 46"/>
                        <a:gd name="T3" fmla="*/ 38 h 40"/>
                        <a:gd name="T4" fmla="*/ 18 w 46"/>
                        <a:gd name="T5" fmla="*/ 36 h 40"/>
                        <a:gd name="T6" fmla="*/ 32 w 46"/>
                        <a:gd name="T7" fmla="*/ 39 h 40"/>
                        <a:gd name="T8" fmla="*/ 43 w 46"/>
                        <a:gd name="T9" fmla="*/ 39 h 40"/>
                        <a:gd name="T10" fmla="*/ 45 w 46"/>
                        <a:gd name="T11" fmla="*/ 26 h 40"/>
                        <a:gd name="T12" fmla="*/ 42 w 46"/>
                        <a:gd name="T13" fmla="*/ 17 h 40"/>
                        <a:gd name="T14" fmla="*/ 34 w 46"/>
                        <a:gd name="T15" fmla="*/ 6 h 40"/>
                        <a:gd name="T16" fmla="*/ 26 w 46"/>
                        <a:gd name="T17" fmla="*/ 6 h 40"/>
                        <a:gd name="T18" fmla="*/ 23 w 46"/>
                        <a:gd name="T19" fmla="*/ 0 h 40"/>
                        <a:gd name="T20" fmla="*/ 11 w 46"/>
                        <a:gd name="T21" fmla="*/ 0 h 40"/>
                        <a:gd name="T22" fmla="*/ 11 w 46"/>
                        <a:gd name="T23" fmla="*/ 12 h 40"/>
                        <a:gd name="T24" fmla="*/ 0 w 46"/>
                        <a:gd name="T2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0">
                          <a:moveTo>
                            <a:pt x="0" y="30"/>
                          </a:moveTo>
                          <a:lnTo>
                            <a:pt x="8" y="38"/>
                          </a:lnTo>
                          <a:lnTo>
                            <a:pt x="18" y="36"/>
                          </a:lnTo>
                          <a:lnTo>
                            <a:pt x="32" y="39"/>
                          </a:lnTo>
                          <a:lnTo>
                            <a:pt x="43" y="39"/>
                          </a:lnTo>
                          <a:lnTo>
                            <a:pt x="45" y="26"/>
                          </a:lnTo>
                          <a:lnTo>
                            <a:pt x="42" y="17"/>
                          </a:lnTo>
                          <a:lnTo>
                            <a:pt x="34" y="6"/>
                          </a:lnTo>
                          <a:lnTo>
                            <a:pt x="26" y="6"/>
                          </a:lnTo>
                          <a:lnTo>
                            <a:pt x="23" y="0"/>
                          </a:lnTo>
                          <a:lnTo>
                            <a:pt x="11" y="0"/>
                          </a:lnTo>
                          <a:lnTo>
                            <a:pt x="11" y="12"/>
                          </a:lnTo>
                          <a:lnTo>
                            <a:pt x="0" y="3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78" name="Freeform 18">
                      <a:extLst>
                        <a:ext uri="{FF2B5EF4-FFF2-40B4-BE49-F238E27FC236}">
                          <a16:creationId xmlns:a16="http://schemas.microsoft.com/office/drawing/2014/main" id="{F0F29A3B-D60E-4B86-9D40-05FAE02E7874}"/>
                        </a:ext>
                      </a:extLst>
                    </p:cNvPr>
                    <p:cNvSpPr>
                      <a:spLocks/>
                    </p:cNvSpPr>
                    <p:nvPr/>
                  </p:nvSpPr>
                  <p:spPr bwMode="auto">
                    <a:xfrm>
                      <a:off x="4839" y="1890"/>
                      <a:ext cx="46" cy="50"/>
                    </a:xfrm>
                    <a:custGeom>
                      <a:avLst/>
                      <a:gdLst>
                        <a:gd name="T0" fmla="*/ 10 w 46"/>
                        <a:gd name="T1" fmla="*/ 0 h 50"/>
                        <a:gd name="T2" fmla="*/ 30 w 46"/>
                        <a:gd name="T3" fmla="*/ 1 h 50"/>
                        <a:gd name="T4" fmla="*/ 37 w 46"/>
                        <a:gd name="T5" fmla="*/ 15 h 50"/>
                        <a:gd name="T6" fmla="*/ 45 w 46"/>
                        <a:gd name="T7" fmla="*/ 22 h 50"/>
                        <a:gd name="T8" fmla="*/ 38 w 46"/>
                        <a:gd name="T9" fmla="*/ 28 h 50"/>
                        <a:gd name="T10" fmla="*/ 45 w 46"/>
                        <a:gd name="T11" fmla="*/ 36 h 50"/>
                        <a:gd name="T12" fmla="*/ 42 w 46"/>
                        <a:gd name="T13" fmla="*/ 45 h 50"/>
                        <a:gd name="T14" fmla="*/ 35 w 46"/>
                        <a:gd name="T15" fmla="*/ 49 h 50"/>
                        <a:gd name="T16" fmla="*/ 22 w 46"/>
                        <a:gd name="T17" fmla="*/ 48 h 50"/>
                        <a:gd name="T18" fmla="*/ 13 w 46"/>
                        <a:gd name="T19" fmla="*/ 48 h 50"/>
                        <a:gd name="T20" fmla="*/ 8 w 46"/>
                        <a:gd name="T21" fmla="*/ 42 h 50"/>
                        <a:gd name="T22" fmla="*/ 3 w 46"/>
                        <a:gd name="T23" fmla="*/ 34 h 50"/>
                        <a:gd name="T24" fmla="*/ 3 w 46"/>
                        <a:gd name="T25" fmla="*/ 27 h 50"/>
                        <a:gd name="T26" fmla="*/ 0 w 46"/>
                        <a:gd name="T27" fmla="*/ 16 h 50"/>
                        <a:gd name="T28" fmla="*/ 10 w 46"/>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0" y="0"/>
                          </a:moveTo>
                          <a:lnTo>
                            <a:pt x="30" y="1"/>
                          </a:lnTo>
                          <a:lnTo>
                            <a:pt x="37" y="15"/>
                          </a:lnTo>
                          <a:lnTo>
                            <a:pt x="45" y="22"/>
                          </a:lnTo>
                          <a:lnTo>
                            <a:pt x="38" y="28"/>
                          </a:lnTo>
                          <a:lnTo>
                            <a:pt x="45" y="36"/>
                          </a:lnTo>
                          <a:lnTo>
                            <a:pt x="42" y="45"/>
                          </a:lnTo>
                          <a:lnTo>
                            <a:pt x="35" y="49"/>
                          </a:lnTo>
                          <a:lnTo>
                            <a:pt x="22" y="48"/>
                          </a:lnTo>
                          <a:lnTo>
                            <a:pt x="13" y="48"/>
                          </a:lnTo>
                          <a:lnTo>
                            <a:pt x="8" y="42"/>
                          </a:lnTo>
                          <a:lnTo>
                            <a:pt x="3" y="34"/>
                          </a:lnTo>
                          <a:lnTo>
                            <a:pt x="3" y="27"/>
                          </a:lnTo>
                          <a:lnTo>
                            <a:pt x="0" y="16"/>
                          </a:lnTo>
                          <a:lnTo>
                            <a:pt x="1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79" name="Freeform 19">
                      <a:extLst>
                        <a:ext uri="{FF2B5EF4-FFF2-40B4-BE49-F238E27FC236}">
                          <a16:creationId xmlns:a16="http://schemas.microsoft.com/office/drawing/2014/main" id="{81C6836F-4D1E-47B6-8F28-09839A99E43E}"/>
                        </a:ext>
                      </a:extLst>
                    </p:cNvPr>
                    <p:cNvSpPr>
                      <a:spLocks/>
                    </p:cNvSpPr>
                    <p:nvPr/>
                  </p:nvSpPr>
                  <p:spPr bwMode="auto">
                    <a:xfrm>
                      <a:off x="4832" y="1612"/>
                      <a:ext cx="79" cy="48"/>
                    </a:xfrm>
                    <a:custGeom>
                      <a:avLst/>
                      <a:gdLst>
                        <a:gd name="T0" fmla="*/ 11 w 79"/>
                        <a:gd name="T1" fmla="*/ 0 h 48"/>
                        <a:gd name="T2" fmla="*/ 21 w 79"/>
                        <a:gd name="T3" fmla="*/ 8 h 48"/>
                        <a:gd name="T4" fmla="*/ 31 w 79"/>
                        <a:gd name="T5" fmla="*/ 6 h 48"/>
                        <a:gd name="T6" fmla="*/ 46 w 79"/>
                        <a:gd name="T7" fmla="*/ 8 h 48"/>
                        <a:gd name="T8" fmla="*/ 59 w 79"/>
                        <a:gd name="T9" fmla="*/ 8 h 48"/>
                        <a:gd name="T10" fmla="*/ 65 w 79"/>
                        <a:gd name="T11" fmla="*/ 12 h 48"/>
                        <a:gd name="T12" fmla="*/ 73 w 79"/>
                        <a:gd name="T13" fmla="*/ 23 h 48"/>
                        <a:gd name="T14" fmla="*/ 78 w 79"/>
                        <a:gd name="T15" fmla="*/ 27 h 48"/>
                        <a:gd name="T16" fmla="*/ 60 w 79"/>
                        <a:gd name="T17" fmla="*/ 30 h 48"/>
                        <a:gd name="T18" fmla="*/ 55 w 79"/>
                        <a:gd name="T19" fmla="*/ 33 h 48"/>
                        <a:gd name="T20" fmla="*/ 60 w 79"/>
                        <a:gd name="T21" fmla="*/ 39 h 48"/>
                        <a:gd name="T22" fmla="*/ 60 w 79"/>
                        <a:gd name="T23" fmla="*/ 45 h 48"/>
                        <a:gd name="T24" fmla="*/ 42 w 79"/>
                        <a:gd name="T25" fmla="*/ 39 h 48"/>
                        <a:gd name="T26" fmla="*/ 28 w 79"/>
                        <a:gd name="T27" fmla="*/ 35 h 48"/>
                        <a:gd name="T28" fmla="*/ 21 w 79"/>
                        <a:gd name="T29" fmla="*/ 36 h 48"/>
                        <a:gd name="T30" fmla="*/ 21 w 79"/>
                        <a:gd name="T31" fmla="*/ 45 h 48"/>
                        <a:gd name="T32" fmla="*/ 11 w 79"/>
                        <a:gd name="T33" fmla="*/ 47 h 48"/>
                        <a:gd name="T34" fmla="*/ 7 w 79"/>
                        <a:gd name="T35" fmla="*/ 39 h 48"/>
                        <a:gd name="T36" fmla="*/ 5 w 79"/>
                        <a:gd name="T37" fmla="*/ 30 h 48"/>
                        <a:gd name="T38" fmla="*/ 0 w 79"/>
                        <a:gd name="T39" fmla="*/ 29 h 48"/>
                        <a:gd name="T40" fmla="*/ 5 w 79"/>
                        <a:gd name="T41" fmla="*/ 20 h 48"/>
                        <a:gd name="T42" fmla="*/ 13 w 79"/>
                        <a:gd name="T43" fmla="*/ 17 h 48"/>
                        <a:gd name="T44" fmla="*/ 11 w 79"/>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8">
                          <a:moveTo>
                            <a:pt x="11" y="0"/>
                          </a:moveTo>
                          <a:lnTo>
                            <a:pt x="21" y="8"/>
                          </a:lnTo>
                          <a:lnTo>
                            <a:pt x="31" y="6"/>
                          </a:lnTo>
                          <a:lnTo>
                            <a:pt x="46" y="8"/>
                          </a:lnTo>
                          <a:lnTo>
                            <a:pt x="59" y="8"/>
                          </a:lnTo>
                          <a:lnTo>
                            <a:pt x="65" y="12"/>
                          </a:lnTo>
                          <a:lnTo>
                            <a:pt x="73" y="23"/>
                          </a:lnTo>
                          <a:lnTo>
                            <a:pt x="78" y="27"/>
                          </a:lnTo>
                          <a:lnTo>
                            <a:pt x="60" y="30"/>
                          </a:lnTo>
                          <a:lnTo>
                            <a:pt x="55" y="33"/>
                          </a:lnTo>
                          <a:lnTo>
                            <a:pt x="60" y="39"/>
                          </a:lnTo>
                          <a:lnTo>
                            <a:pt x="60" y="45"/>
                          </a:lnTo>
                          <a:lnTo>
                            <a:pt x="42" y="39"/>
                          </a:lnTo>
                          <a:lnTo>
                            <a:pt x="28" y="35"/>
                          </a:lnTo>
                          <a:lnTo>
                            <a:pt x="21" y="36"/>
                          </a:lnTo>
                          <a:lnTo>
                            <a:pt x="21" y="45"/>
                          </a:lnTo>
                          <a:lnTo>
                            <a:pt x="11" y="47"/>
                          </a:lnTo>
                          <a:lnTo>
                            <a:pt x="7" y="39"/>
                          </a:lnTo>
                          <a:lnTo>
                            <a:pt x="5" y="30"/>
                          </a:lnTo>
                          <a:lnTo>
                            <a:pt x="0" y="29"/>
                          </a:lnTo>
                          <a:lnTo>
                            <a:pt x="5" y="20"/>
                          </a:lnTo>
                          <a:lnTo>
                            <a:pt x="13" y="17"/>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48180" name="Freeform 20">
                    <a:extLst>
                      <a:ext uri="{FF2B5EF4-FFF2-40B4-BE49-F238E27FC236}">
                        <a16:creationId xmlns:a16="http://schemas.microsoft.com/office/drawing/2014/main" id="{2E29CED4-D87F-4310-8C9D-652C19509505}"/>
                      </a:ext>
                    </a:extLst>
                  </p:cNvPr>
                  <p:cNvSpPr>
                    <a:spLocks/>
                  </p:cNvSpPr>
                  <p:nvPr/>
                </p:nvSpPr>
                <p:spPr bwMode="auto">
                  <a:xfrm>
                    <a:off x="4898" y="2394"/>
                    <a:ext cx="547" cy="374"/>
                  </a:xfrm>
                  <a:custGeom>
                    <a:avLst/>
                    <a:gdLst>
                      <a:gd name="T0" fmla="*/ 423 w 547"/>
                      <a:gd name="T1" fmla="*/ 30 h 374"/>
                      <a:gd name="T2" fmla="*/ 444 w 547"/>
                      <a:gd name="T3" fmla="*/ 42 h 374"/>
                      <a:gd name="T4" fmla="*/ 466 w 547"/>
                      <a:gd name="T5" fmla="*/ 97 h 374"/>
                      <a:gd name="T6" fmla="*/ 517 w 547"/>
                      <a:gd name="T7" fmla="*/ 154 h 374"/>
                      <a:gd name="T8" fmla="*/ 546 w 547"/>
                      <a:gd name="T9" fmla="*/ 213 h 374"/>
                      <a:gd name="T10" fmla="*/ 525 w 547"/>
                      <a:gd name="T11" fmla="*/ 267 h 374"/>
                      <a:gd name="T12" fmla="*/ 504 w 547"/>
                      <a:gd name="T13" fmla="*/ 301 h 374"/>
                      <a:gd name="T14" fmla="*/ 491 w 547"/>
                      <a:gd name="T15" fmla="*/ 334 h 374"/>
                      <a:gd name="T16" fmla="*/ 478 w 547"/>
                      <a:gd name="T17" fmla="*/ 354 h 374"/>
                      <a:gd name="T18" fmla="*/ 452 w 547"/>
                      <a:gd name="T19" fmla="*/ 367 h 374"/>
                      <a:gd name="T20" fmla="*/ 410 w 547"/>
                      <a:gd name="T21" fmla="*/ 363 h 374"/>
                      <a:gd name="T22" fmla="*/ 367 w 547"/>
                      <a:gd name="T23" fmla="*/ 354 h 374"/>
                      <a:gd name="T24" fmla="*/ 345 w 547"/>
                      <a:gd name="T25" fmla="*/ 333 h 374"/>
                      <a:gd name="T26" fmla="*/ 338 w 547"/>
                      <a:gd name="T27" fmla="*/ 306 h 374"/>
                      <a:gd name="T28" fmla="*/ 323 w 547"/>
                      <a:gd name="T29" fmla="*/ 294 h 374"/>
                      <a:gd name="T30" fmla="*/ 301 w 547"/>
                      <a:gd name="T31" fmla="*/ 295 h 374"/>
                      <a:gd name="T32" fmla="*/ 280 w 547"/>
                      <a:gd name="T33" fmla="*/ 274 h 374"/>
                      <a:gd name="T34" fmla="*/ 262 w 547"/>
                      <a:gd name="T35" fmla="*/ 271 h 374"/>
                      <a:gd name="T36" fmla="*/ 232 w 547"/>
                      <a:gd name="T37" fmla="*/ 274 h 374"/>
                      <a:gd name="T38" fmla="*/ 208 w 547"/>
                      <a:gd name="T39" fmla="*/ 277 h 374"/>
                      <a:gd name="T40" fmla="*/ 187 w 547"/>
                      <a:gd name="T41" fmla="*/ 289 h 374"/>
                      <a:gd name="T42" fmla="*/ 156 w 547"/>
                      <a:gd name="T43" fmla="*/ 298 h 374"/>
                      <a:gd name="T44" fmla="*/ 125 w 547"/>
                      <a:gd name="T45" fmla="*/ 312 h 374"/>
                      <a:gd name="T46" fmla="*/ 109 w 547"/>
                      <a:gd name="T47" fmla="*/ 318 h 374"/>
                      <a:gd name="T48" fmla="*/ 63 w 547"/>
                      <a:gd name="T49" fmla="*/ 315 h 374"/>
                      <a:gd name="T50" fmla="*/ 54 w 547"/>
                      <a:gd name="T51" fmla="*/ 307 h 374"/>
                      <a:gd name="T52" fmla="*/ 54 w 547"/>
                      <a:gd name="T53" fmla="*/ 267 h 374"/>
                      <a:gd name="T54" fmla="*/ 39 w 547"/>
                      <a:gd name="T55" fmla="*/ 243 h 374"/>
                      <a:gd name="T56" fmla="*/ 24 w 547"/>
                      <a:gd name="T57" fmla="*/ 223 h 374"/>
                      <a:gd name="T58" fmla="*/ 5 w 547"/>
                      <a:gd name="T59" fmla="*/ 154 h 374"/>
                      <a:gd name="T60" fmla="*/ 7 w 547"/>
                      <a:gd name="T61" fmla="*/ 132 h 374"/>
                      <a:gd name="T62" fmla="*/ 46 w 547"/>
                      <a:gd name="T63" fmla="*/ 120 h 374"/>
                      <a:gd name="T64" fmla="*/ 75 w 547"/>
                      <a:gd name="T65" fmla="*/ 117 h 374"/>
                      <a:gd name="T66" fmla="*/ 91 w 547"/>
                      <a:gd name="T67" fmla="*/ 111 h 374"/>
                      <a:gd name="T68" fmla="*/ 101 w 547"/>
                      <a:gd name="T69" fmla="*/ 91 h 374"/>
                      <a:gd name="T70" fmla="*/ 98 w 547"/>
                      <a:gd name="T71" fmla="*/ 81 h 374"/>
                      <a:gd name="T72" fmla="*/ 137 w 547"/>
                      <a:gd name="T73" fmla="*/ 54 h 374"/>
                      <a:gd name="T74" fmla="*/ 167 w 547"/>
                      <a:gd name="T75" fmla="*/ 34 h 374"/>
                      <a:gd name="T76" fmla="*/ 195 w 547"/>
                      <a:gd name="T77" fmla="*/ 48 h 374"/>
                      <a:gd name="T78" fmla="*/ 216 w 547"/>
                      <a:gd name="T79" fmla="*/ 33 h 374"/>
                      <a:gd name="T80" fmla="*/ 237 w 547"/>
                      <a:gd name="T81" fmla="*/ 15 h 374"/>
                      <a:gd name="T82" fmla="*/ 260 w 547"/>
                      <a:gd name="T83" fmla="*/ 4 h 374"/>
                      <a:gd name="T84" fmla="*/ 296 w 547"/>
                      <a:gd name="T85" fmla="*/ 7 h 374"/>
                      <a:gd name="T86" fmla="*/ 309 w 547"/>
                      <a:gd name="T87" fmla="*/ 21 h 374"/>
                      <a:gd name="T88" fmla="*/ 309 w 547"/>
                      <a:gd name="T89" fmla="*/ 37 h 374"/>
                      <a:gd name="T90" fmla="*/ 340 w 547"/>
                      <a:gd name="T91" fmla="*/ 67 h 374"/>
                      <a:gd name="T92" fmla="*/ 366 w 547"/>
                      <a:gd name="T93" fmla="*/ 76 h 374"/>
                      <a:gd name="T94" fmla="*/ 387 w 547"/>
                      <a:gd name="T95" fmla="*/ 48 h 374"/>
                      <a:gd name="T96" fmla="*/ 393 w 547"/>
                      <a:gd name="T9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374">
                        <a:moveTo>
                          <a:pt x="393" y="0"/>
                        </a:moveTo>
                        <a:lnTo>
                          <a:pt x="423" y="0"/>
                        </a:lnTo>
                        <a:lnTo>
                          <a:pt x="423" y="30"/>
                        </a:lnTo>
                        <a:lnTo>
                          <a:pt x="434" y="37"/>
                        </a:lnTo>
                        <a:lnTo>
                          <a:pt x="437" y="42"/>
                        </a:lnTo>
                        <a:lnTo>
                          <a:pt x="444" y="42"/>
                        </a:lnTo>
                        <a:lnTo>
                          <a:pt x="447" y="48"/>
                        </a:lnTo>
                        <a:lnTo>
                          <a:pt x="450" y="78"/>
                        </a:lnTo>
                        <a:lnTo>
                          <a:pt x="466" y="97"/>
                        </a:lnTo>
                        <a:lnTo>
                          <a:pt x="491" y="126"/>
                        </a:lnTo>
                        <a:lnTo>
                          <a:pt x="491" y="130"/>
                        </a:lnTo>
                        <a:lnTo>
                          <a:pt x="517" y="154"/>
                        </a:lnTo>
                        <a:lnTo>
                          <a:pt x="517" y="159"/>
                        </a:lnTo>
                        <a:lnTo>
                          <a:pt x="543" y="178"/>
                        </a:lnTo>
                        <a:lnTo>
                          <a:pt x="546" y="213"/>
                        </a:lnTo>
                        <a:lnTo>
                          <a:pt x="543" y="244"/>
                        </a:lnTo>
                        <a:lnTo>
                          <a:pt x="535" y="259"/>
                        </a:lnTo>
                        <a:lnTo>
                          <a:pt x="525" y="267"/>
                        </a:lnTo>
                        <a:lnTo>
                          <a:pt x="522" y="282"/>
                        </a:lnTo>
                        <a:lnTo>
                          <a:pt x="512" y="295"/>
                        </a:lnTo>
                        <a:lnTo>
                          <a:pt x="504" y="301"/>
                        </a:lnTo>
                        <a:lnTo>
                          <a:pt x="505" y="306"/>
                        </a:lnTo>
                        <a:lnTo>
                          <a:pt x="496" y="315"/>
                        </a:lnTo>
                        <a:lnTo>
                          <a:pt x="491" y="334"/>
                        </a:lnTo>
                        <a:lnTo>
                          <a:pt x="489" y="345"/>
                        </a:lnTo>
                        <a:lnTo>
                          <a:pt x="479" y="349"/>
                        </a:lnTo>
                        <a:lnTo>
                          <a:pt x="478" y="354"/>
                        </a:lnTo>
                        <a:lnTo>
                          <a:pt x="471" y="363"/>
                        </a:lnTo>
                        <a:lnTo>
                          <a:pt x="460" y="364"/>
                        </a:lnTo>
                        <a:lnTo>
                          <a:pt x="452" y="367"/>
                        </a:lnTo>
                        <a:lnTo>
                          <a:pt x="440" y="373"/>
                        </a:lnTo>
                        <a:lnTo>
                          <a:pt x="426" y="361"/>
                        </a:lnTo>
                        <a:lnTo>
                          <a:pt x="410" y="363"/>
                        </a:lnTo>
                        <a:lnTo>
                          <a:pt x="405" y="363"/>
                        </a:lnTo>
                        <a:lnTo>
                          <a:pt x="382" y="366"/>
                        </a:lnTo>
                        <a:lnTo>
                          <a:pt x="367" y="354"/>
                        </a:lnTo>
                        <a:lnTo>
                          <a:pt x="358" y="342"/>
                        </a:lnTo>
                        <a:lnTo>
                          <a:pt x="351" y="343"/>
                        </a:lnTo>
                        <a:lnTo>
                          <a:pt x="345" y="333"/>
                        </a:lnTo>
                        <a:lnTo>
                          <a:pt x="341" y="324"/>
                        </a:lnTo>
                        <a:lnTo>
                          <a:pt x="338" y="321"/>
                        </a:lnTo>
                        <a:lnTo>
                          <a:pt x="338" y="306"/>
                        </a:lnTo>
                        <a:lnTo>
                          <a:pt x="340" y="297"/>
                        </a:lnTo>
                        <a:lnTo>
                          <a:pt x="336" y="291"/>
                        </a:lnTo>
                        <a:lnTo>
                          <a:pt x="323" y="294"/>
                        </a:lnTo>
                        <a:lnTo>
                          <a:pt x="317" y="295"/>
                        </a:lnTo>
                        <a:lnTo>
                          <a:pt x="306" y="295"/>
                        </a:lnTo>
                        <a:lnTo>
                          <a:pt x="301" y="295"/>
                        </a:lnTo>
                        <a:lnTo>
                          <a:pt x="296" y="295"/>
                        </a:lnTo>
                        <a:lnTo>
                          <a:pt x="288" y="286"/>
                        </a:lnTo>
                        <a:lnTo>
                          <a:pt x="280" y="274"/>
                        </a:lnTo>
                        <a:lnTo>
                          <a:pt x="278" y="276"/>
                        </a:lnTo>
                        <a:lnTo>
                          <a:pt x="263" y="276"/>
                        </a:lnTo>
                        <a:lnTo>
                          <a:pt x="262" y="271"/>
                        </a:lnTo>
                        <a:lnTo>
                          <a:pt x="254" y="276"/>
                        </a:lnTo>
                        <a:lnTo>
                          <a:pt x="245" y="274"/>
                        </a:lnTo>
                        <a:lnTo>
                          <a:pt x="232" y="274"/>
                        </a:lnTo>
                        <a:lnTo>
                          <a:pt x="224" y="271"/>
                        </a:lnTo>
                        <a:lnTo>
                          <a:pt x="221" y="276"/>
                        </a:lnTo>
                        <a:lnTo>
                          <a:pt x="208" y="277"/>
                        </a:lnTo>
                        <a:lnTo>
                          <a:pt x="205" y="274"/>
                        </a:lnTo>
                        <a:lnTo>
                          <a:pt x="197" y="282"/>
                        </a:lnTo>
                        <a:lnTo>
                          <a:pt x="187" y="289"/>
                        </a:lnTo>
                        <a:lnTo>
                          <a:pt x="180" y="289"/>
                        </a:lnTo>
                        <a:lnTo>
                          <a:pt x="171" y="298"/>
                        </a:lnTo>
                        <a:lnTo>
                          <a:pt x="156" y="298"/>
                        </a:lnTo>
                        <a:lnTo>
                          <a:pt x="145" y="301"/>
                        </a:lnTo>
                        <a:lnTo>
                          <a:pt x="132" y="306"/>
                        </a:lnTo>
                        <a:lnTo>
                          <a:pt x="125" y="312"/>
                        </a:lnTo>
                        <a:lnTo>
                          <a:pt x="120" y="310"/>
                        </a:lnTo>
                        <a:lnTo>
                          <a:pt x="115" y="316"/>
                        </a:lnTo>
                        <a:lnTo>
                          <a:pt x="109" y="318"/>
                        </a:lnTo>
                        <a:lnTo>
                          <a:pt x="101" y="325"/>
                        </a:lnTo>
                        <a:lnTo>
                          <a:pt x="75" y="325"/>
                        </a:lnTo>
                        <a:lnTo>
                          <a:pt x="63" y="315"/>
                        </a:lnTo>
                        <a:lnTo>
                          <a:pt x="62" y="310"/>
                        </a:lnTo>
                        <a:lnTo>
                          <a:pt x="59" y="315"/>
                        </a:lnTo>
                        <a:lnTo>
                          <a:pt x="54" y="307"/>
                        </a:lnTo>
                        <a:lnTo>
                          <a:pt x="55" y="288"/>
                        </a:lnTo>
                        <a:lnTo>
                          <a:pt x="59" y="276"/>
                        </a:lnTo>
                        <a:lnTo>
                          <a:pt x="54" y="267"/>
                        </a:lnTo>
                        <a:lnTo>
                          <a:pt x="49" y="258"/>
                        </a:lnTo>
                        <a:lnTo>
                          <a:pt x="47" y="247"/>
                        </a:lnTo>
                        <a:lnTo>
                          <a:pt x="39" y="243"/>
                        </a:lnTo>
                        <a:lnTo>
                          <a:pt x="37" y="241"/>
                        </a:lnTo>
                        <a:lnTo>
                          <a:pt x="36" y="237"/>
                        </a:lnTo>
                        <a:lnTo>
                          <a:pt x="24" y="223"/>
                        </a:lnTo>
                        <a:lnTo>
                          <a:pt x="10" y="190"/>
                        </a:lnTo>
                        <a:lnTo>
                          <a:pt x="5" y="168"/>
                        </a:lnTo>
                        <a:lnTo>
                          <a:pt x="5" y="154"/>
                        </a:lnTo>
                        <a:lnTo>
                          <a:pt x="0" y="150"/>
                        </a:lnTo>
                        <a:lnTo>
                          <a:pt x="2" y="138"/>
                        </a:lnTo>
                        <a:lnTo>
                          <a:pt x="7" y="132"/>
                        </a:lnTo>
                        <a:lnTo>
                          <a:pt x="24" y="115"/>
                        </a:lnTo>
                        <a:lnTo>
                          <a:pt x="42" y="117"/>
                        </a:lnTo>
                        <a:lnTo>
                          <a:pt x="46" y="120"/>
                        </a:lnTo>
                        <a:lnTo>
                          <a:pt x="68" y="120"/>
                        </a:lnTo>
                        <a:lnTo>
                          <a:pt x="70" y="115"/>
                        </a:lnTo>
                        <a:lnTo>
                          <a:pt x="75" y="117"/>
                        </a:lnTo>
                        <a:lnTo>
                          <a:pt x="81" y="112"/>
                        </a:lnTo>
                        <a:lnTo>
                          <a:pt x="86" y="114"/>
                        </a:lnTo>
                        <a:lnTo>
                          <a:pt x="91" y="111"/>
                        </a:lnTo>
                        <a:lnTo>
                          <a:pt x="89" y="106"/>
                        </a:lnTo>
                        <a:lnTo>
                          <a:pt x="94" y="96"/>
                        </a:lnTo>
                        <a:lnTo>
                          <a:pt x="101" y="91"/>
                        </a:lnTo>
                        <a:lnTo>
                          <a:pt x="98" y="88"/>
                        </a:lnTo>
                        <a:lnTo>
                          <a:pt x="101" y="85"/>
                        </a:lnTo>
                        <a:lnTo>
                          <a:pt x="98" y="81"/>
                        </a:lnTo>
                        <a:lnTo>
                          <a:pt x="107" y="73"/>
                        </a:lnTo>
                        <a:lnTo>
                          <a:pt x="122" y="72"/>
                        </a:lnTo>
                        <a:lnTo>
                          <a:pt x="137" y="54"/>
                        </a:lnTo>
                        <a:lnTo>
                          <a:pt x="154" y="39"/>
                        </a:lnTo>
                        <a:lnTo>
                          <a:pt x="163" y="37"/>
                        </a:lnTo>
                        <a:lnTo>
                          <a:pt x="167" y="34"/>
                        </a:lnTo>
                        <a:lnTo>
                          <a:pt x="176" y="34"/>
                        </a:lnTo>
                        <a:lnTo>
                          <a:pt x="190" y="46"/>
                        </a:lnTo>
                        <a:lnTo>
                          <a:pt x="195" y="48"/>
                        </a:lnTo>
                        <a:lnTo>
                          <a:pt x="200" y="42"/>
                        </a:lnTo>
                        <a:lnTo>
                          <a:pt x="210" y="34"/>
                        </a:lnTo>
                        <a:lnTo>
                          <a:pt x="216" y="33"/>
                        </a:lnTo>
                        <a:lnTo>
                          <a:pt x="223" y="21"/>
                        </a:lnTo>
                        <a:lnTo>
                          <a:pt x="229" y="19"/>
                        </a:lnTo>
                        <a:lnTo>
                          <a:pt x="237" y="15"/>
                        </a:lnTo>
                        <a:lnTo>
                          <a:pt x="245" y="10"/>
                        </a:lnTo>
                        <a:lnTo>
                          <a:pt x="254" y="10"/>
                        </a:lnTo>
                        <a:lnTo>
                          <a:pt x="260" y="4"/>
                        </a:lnTo>
                        <a:lnTo>
                          <a:pt x="270" y="4"/>
                        </a:lnTo>
                        <a:lnTo>
                          <a:pt x="281" y="4"/>
                        </a:lnTo>
                        <a:lnTo>
                          <a:pt x="296" y="7"/>
                        </a:lnTo>
                        <a:lnTo>
                          <a:pt x="306" y="13"/>
                        </a:lnTo>
                        <a:lnTo>
                          <a:pt x="307" y="18"/>
                        </a:lnTo>
                        <a:lnTo>
                          <a:pt x="309" y="21"/>
                        </a:lnTo>
                        <a:lnTo>
                          <a:pt x="310" y="28"/>
                        </a:lnTo>
                        <a:lnTo>
                          <a:pt x="309" y="31"/>
                        </a:lnTo>
                        <a:lnTo>
                          <a:pt x="309" y="37"/>
                        </a:lnTo>
                        <a:lnTo>
                          <a:pt x="307" y="42"/>
                        </a:lnTo>
                        <a:lnTo>
                          <a:pt x="332" y="58"/>
                        </a:lnTo>
                        <a:lnTo>
                          <a:pt x="340" y="67"/>
                        </a:lnTo>
                        <a:lnTo>
                          <a:pt x="349" y="70"/>
                        </a:lnTo>
                        <a:lnTo>
                          <a:pt x="359" y="75"/>
                        </a:lnTo>
                        <a:lnTo>
                          <a:pt x="366" y="76"/>
                        </a:lnTo>
                        <a:lnTo>
                          <a:pt x="375" y="72"/>
                        </a:lnTo>
                        <a:lnTo>
                          <a:pt x="384" y="58"/>
                        </a:lnTo>
                        <a:lnTo>
                          <a:pt x="387" y="48"/>
                        </a:lnTo>
                        <a:lnTo>
                          <a:pt x="390" y="28"/>
                        </a:lnTo>
                        <a:lnTo>
                          <a:pt x="393" y="19"/>
                        </a:lnTo>
                        <a:lnTo>
                          <a:pt x="393"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81" name="Freeform 21">
                    <a:extLst>
                      <a:ext uri="{FF2B5EF4-FFF2-40B4-BE49-F238E27FC236}">
                        <a16:creationId xmlns:a16="http://schemas.microsoft.com/office/drawing/2014/main" id="{8D240AA1-483A-41C5-9C80-593BC477A988}"/>
                      </a:ext>
                    </a:extLst>
                  </p:cNvPr>
                  <p:cNvSpPr>
                    <a:spLocks/>
                  </p:cNvSpPr>
                  <p:nvPr/>
                </p:nvSpPr>
                <p:spPr bwMode="auto">
                  <a:xfrm>
                    <a:off x="4770" y="2314"/>
                    <a:ext cx="303" cy="52"/>
                  </a:xfrm>
                  <a:custGeom>
                    <a:avLst/>
                    <a:gdLst>
                      <a:gd name="T0" fmla="*/ 23 w 303"/>
                      <a:gd name="T1" fmla="*/ 8 h 52"/>
                      <a:gd name="T2" fmla="*/ 60 w 303"/>
                      <a:gd name="T3" fmla="*/ 8 h 52"/>
                      <a:gd name="T4" fmla="*/ 83 w 303"/>
                      <a:gd name="T5" fmla="*/ 9 h 52"/>
                      <a:gd name="T6" fmla="*/ 102 w 303"/>
                      <a:gd name="T7" fmla="*/ 24 h 52"/>
                      <a:gd name="T8" fmla="*/ 120 w 303"/>
                      <a:gd name="T9" fmla="*/ 27 h 52"/>
                      <a:gd name="T10" fmla="*/ 148 w 303"/>
                      <a:gd name="T11" fmla="*/ 33 h 52"/>
                      <a:gd name="T12" fmla="*/ 164 w 303"/>
                      <a:gd name="T13" fmla="*/ 36 h 52"/>
                      <a:gd name="T14" fmla="*/ 170 w 303"/>
                      <a:gd name="T15" fmla="*/ 24 h 52"/>
                      <a:gd name="T16" fmla="*/ 206 w 303"/>
                      <a:gd name="T17" fmla="*/ 27 h 52"/>
                      <a:gd name="T18" fmla="*/ 232 w 303"/>
                      <a:gd name="T19" fmla="*/ 32 h 52"/>
                      <a:gd name="T20" fmla="*/ 250 w 303"/>
                      <a:gd name="T21" fmla="*/ 33 h 52"/>
                      <a:gd name="T22" fmla="*/ 263 w 303"/>
                      <a:gd name="T23" fmla="*/ 27 h 52"/>
                      <a:gd name="T24" fmla="*/ 284 w 303"/>
                      <a:gd name="T25" fmla="*/ 24 h 52"/>
                      <a:gd name="T26" fmla="*/ 302 w 303"/>
                      <a:gd name="T27" fmla="*/ 21 h 52"/>
                      <a:gd name="T28" fmla="*/ 297 w 303"/>
                      <a:gd name="T29" fmla="*/ 36 h 52"/>
                      <a:gd name="T30" fmla="*/ 284 w 303"/>
                      <a:gd name="T31" fmla="*/ 41 h 52"/>
                      <a:gd name="T32" fmla="*/ 274 w 303"/>
                      <a:gd name="T33" fmla="*/ 42 h 52"/>
                      <a:gd name="T34" fmla="*/ 261 w 303"/>
                      <a:gd name="T35" fmla="*/ 47 h 52"/>
                      <a:gd name="T36" fmla="*/ 248 w 303"/>
                      <a:gd name="T37" fmla="*/ 47 h 52"/>
                      <a:gd name="T38" fmla="*/ 237 w 303"/>
                      <a:gd name="T39" fmla="*/ 48 h 52"/>
                      <a:gd name="T40" fmla="*/ 219 w 303"/>
                      <a:gd name="T41" fmla="*/ 51 h 52"/>
                      <a:gd name="T42" fmla="*/ 208 w 303"/>
                      <a:gd name="T43" fmla="*/ 41 h 52"/>
                      <a:gd name="T44" fmla="*/ 195 w 303"/>
                      <a:gd name="T45" fmla="*/ 51 h 52"/>
                      <a:gd name="T46" fmla="*/ 177 w 303"/>
                      <a:gd name="T47" fmla="*/ 41 h 52"/>
                      <a:gd name="T48" fmla="*/ 167 w 303"/>
                      <a:gd name="T49" fmla="*/ 42 h 52"/>
                      <a:gd name="T50" fmla="*/ 153 w 303"/>
                      <a:gd name="T51" fmla="*/ 47 h 52"/>
                      <a:gd name="T52" fmla="*/ 138 w 303"/>
                      <a:gd name="T53" fmla="*/ 44 h 52"/>
                      <a:gd name="T54" fmla="*/ 122 w 303"/>
                      <a:gd name="T55" fmla="*/ 42 h 52"/>
                      <a:gd name="T56" fmla="*/ 106 w 303"/>
                      <a:gd name="T57" fmla="*/ 47 h 52"/>
                      <a:gd name="T58" fmla="*/ 84 w 303"/>
                      <a:gd name="T59" fmla="*/ 39 h 52"/>
                      <a:gd name="T60" fmla="*/ 55 w 303"/>
                      <a:gd name="T61" fmla="*/ 35 h 52"/>
                      <a:gd name="T62" fmla="*/ 34 w 303"/>
                      <a:gd name="T63" fmla="*/ 30 h 52"/>
                      <a:gd name="T64" fmla="*/ 13 w 303"/>
                      <a:gd name="T65" fmla="*/ 23 h 52"/>
                      <a:gd name="T66" fmla="*/ 2 w 303"/>
                      <a:gd name="T67" fmla="*/ 20 h 52"/>
                      <a:gd name="T68" fmla="*/ 0 w 303"/>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52">
                        <a:moveTo>
                          <a:pt x="0" y="0"/>
                        </a:moveTo>
                        <a:lnTo>
                          <a:pt x="23" y="8"/>
                        </a:lnTo>
                        <a:lnTo>
                          <a:pt x="42" y="8"/>
                        </a:lnTo>
                        <a:lnTo>
                          <a:pt x="60" y="8"/>
                        </a:lnTo>
                        <a:lnTo>
                          <a:pt x="73" y="8"/>
                        </a:lnTo>
                        <a:lnTo>
                          <a:pt x="83" y="9"/>
                        </a:lnTo>
                        <a:lnTo>
                          <a:pt x="96" y="14"/>
                        </a:lnTo>
                        <a:lnTo>
                          <a:pt x="102" y="24"/>
                        </a:lnTo>
                        <a:lnTo>
                          <a:pt x="109" y="29"/>
                        </a:lnTo>
                        <a:lnTo>
                          <a:pt x="120" y="27"/>
                        </a:lnTo>
                        <a:lnTo>
                          <a:pt x="133" y="27"/>
                        </a:lnTo>
                        <a:lnTo>
                          <a:pt x="148" y="33"/>
                        </a:lnTo>
                        <a:lnTo>
                          <a:pt x="157" y="36"/>
                        </a:lnTo>
                        <a:lnTo>
                          <a:pt x="164" y="36"/>
                        </a:lnTo>
                        <a:lnTo>
                          <a:pt x="166" y="29"/>
                        </a:lnTo>
                        <a:lnTo>
                          <a:pt x="170" y="24"/>
                        </a:lnTo>
                        <a:lnTo>
                          <a:pt x="190" y="27"/>
                        </a:lnTo>
                        <a:lnTo>
                          <a:pt x="206" y="27"/>
                        </a:lnTo>
                        <a:lnTo>
                          <a:pt x="221" y="27"/>
                        </a:lnTo>
                        <a:lnTo>
                          <a:pt x="232" y="32"/>
                        </a:lnTo>
                        <a:lnTo>
                          <a:pt x="239" y="35"/>
                        </a:lnTo>
                        <a:lnTo>
                          <a:pt x="250" y="33"/>
                        </a:lnTo>
                        <a:lnTo>
                          <a:pt x="258" y="30"/>
                        </a:lnTo>
                        <a:lnTo>
                          <a:pt x="263" y="27"/>
                        </a:lnTo>
                        <a:lnTo>
                          <a:pt x="276" y="27"/>
                        </a:lnTo>
                        <a:lnTo>
                          <a:pt x="284" y="24"/>
                        </a:lnTo>
                        <a:lnTo>
                          <a:pt x="296" y="21"/>
                        </a:lnTo>
                        <a:lnTo>
                          <a:pt x="302" y="21"/>
                        </a:lnTo>
                        <a:lnTo>
                          <a:pt x="300" y="32"/>
                        </a:lnTo>
                        <a:lnTo>
                          <a:pt x="297" y="36"/>
                        </a:lnTo>
                        <a:lnTo>
                          <a:pt x="291" y="41"/>
                        </a:lnTo>
                        <a:lnTo>
                          <a:pt x="284" y="41"/>
                        </a:lnTo>
                        <a:lnTo>
                          <a:pt x="283" y="41"/>
                        </a:lnTo>
                        <a:lnTo>
                          <a:pt x="274" y="42"/>
                        </a:lnTo>
                        <a:lnTo>
                          <a:pt x="268" y="48"/>
                        </a:lnTo>
                        <a:lnTo>
                          <a:pt x="261" y="47"/>
                        </a:lnTo>
                        <a:lnTo>
                          <a:pt x="255" y="44"/>
                        </a:lnTo>
                        <a:lnTo>
                          <a:pt x="248" y="47"/>
                        </a:lnTo>
                        <a:lnTo>
                          <a:pt x="242" y="48"/>
                        </a:lnTo>
                        <a:lnTo>
                          <a:pt x="237" y="48"/>
                        </a:lnTo>
                        <a:lnTo>
                          <a:pt x="232" y="51"/>
                        </a:lnTo>
                        <a:lnTo>
                          <a:pt x="219" y="51"/>
                        </a:lnTo>
                        <a:lnTo>
                          <a:pt x="214" y="47"/>
                        </a:lnTo>
                        <a:lnTo>
                          <a:pt x="208" y="41"/>
                        </a:lnTo>
                        <a:lnTo>
                          <a:pt x="200" y="47"/>
                        </a:lnTo>
                        <a:lnTo>
                          <a:pt x="195" y="51"/>
                        </a:lnTo>
                        <a:lnTo>
                          <a:pt x="188" y="51"/>
                        </a:lnTo>
                        <a:lnTo>
                          <a:pt x="177" y="41"/>
                        </a:lnTo>
                        <a:lnTo>
                          <a:pt x="174" y="42"/>
                        </a:lnTo>
                        <a:lnTo>
                          <a:pt x="167" y="42"/>
                        </a:lnTo>
                        <a:lnTo>
                          <a:pt x="162" y="48"/>
                        </a:lnTo>
                        <a:lnTo>
                          <a:pt x="153" y="47"/>
                        </a:lnTo>
                        <a:lnTo>
                          <a:pt x="143" y="47"/>
                        </a:lnTo>
                        <a:lnTo>
                          <a:pt x="138" y="44"/>
                        </a:lnTo>
                        <a:lnTo>
                          <a:pt x="132" y="41"/>
                        </a:lnTo>
                        <a:lnTo>
                          <a:pt x="122" y="42"/>
                        </a:lnTo>
                        <a:lnTo>
                          <a:pt x="112" y="48"/>
                        </a:lnTo>
                        <a:lnTo>
                          <a:pt x="106" y="47"/>
                        </a:lnTo>
                        <a:lnTo>
                          <a:pt x="96" y="44"/>
                        </a:lnTo>
                        <a:lnTo>
                          <a:pt x="84" y="39"/>
                        </a:lnTo>
                        <a:lnTo>
                          <a:pt x="75" y="39"/>
                        </a:lnTo>
                        <a:lnTo>
                          <a:pt x="55" y="35"/>
                        </a:lnTo>
                        <a:lnTo>
                          <a:pt x="42" y="32"/>
                        </a:lnTo>
                        <a:lnTo>
                          <a:pt x="34" y="30"/>
                        </a:lnTo>
                        <a:lnTo>
                          <a:pt x="21" y="29"/>
                        </a:lnTo>
                        <a:lnTo>
                          <a:pt x="13" y="23"/>
                        </a:lnTo>
                        <a:lnTo>
                          <a:pt x="5" y="21"/>
                        </a:lnTo>
                        <a:lnTo>
                          <a:pt x="2" y="20"/>
                        </a:lnTo>
                        <a:lnTo>
                          <a:pt x="0" y="17"/>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82" name="Freeform 22">
                    <a:extLst>
                      <a:ext uri="{FF2B5EF4-FFF2-40B4-BE49-F238E27FC236}">
                        <a16:creationId xmlns:a16="http://schemas.microsoft.com/office/drawing/2014/main" id="{FF44AA75-939E-4855-9EEF-5C47A79B51E5}"/>
                      </a:ext>
                    </a:extLst>
                  </p:cNvPr>
                  <p:cNvSpPr>
                    <a:spLocks/>
                  </p:cNvSpPr>
                  <p:nvPr/>
                </p:nvSpPr>
                <p:spPr bwMode="auto">
                  <a:xfrm>
                    <a:off x="4936" y="2214"/>
                    <a:ext cx="137" cy="98"/>
                  </a:xfrm>
                  <a:custGeom>
                    <a:avLst/>
                    <a:gdLst>
                      <a:gd name="T0" fmla="*/ 66 w 137"/>
                      <a:gd name="T1" fmla="*/ 1 h 98"/>
                      <a:gd name="T2" fmla="*/ 113 w 137"/>
                      <a:gd name="T3" fmla="*/ 0 h 98"/>
                      <a:gd name="T4" fmla="*/ 121 w 137"/>
                      <a:gd name="T5" fmla="*/ 12 h 98"/>
                      <a:gd name="T6" fmla="*/ 108 w 137"/>
                      <a:gd name="T7" fmla="*/ 19 h 98"/>
                      <a:gd name="T8" fmla="*/ 105 w 137"/>
                      <a:gd name="T9" fmla="*/ 25 h 98"/>
                      <a:gd name="T10" fmla="*/ 96 w 137"/>
                      <a:gd name="T11" fmla="*/ 33 h 98"/>
                      <a:gd name="T12" fmla="*/ 84 w 137"/>
                      <a:gd name="T13" fmla="*/ 34 h 98"/>
                      <a:gd name="T14" fmla="*/ 73 w 137"/>
                      <a:gd name="T15" fmla="*/ 30 h 98"/>
                      <a:gd name="T16" fmla="*/ 60 w 137"/>
                      <a:gd name="T17" fmla="*/ 19 h 98"/>
                      <a:gd name="T18" fmla="*/ 44 w 137"/>
                      <a:gd name="T19" fmla="*/ 19 h 98"/>
                      <a:gd name="T20" fmla="*/ 42 w 137"/>
                      <a:gd name="T21" fmla="*/ 34 h 98"/>
                      <a:gd name="T22" fmla="*/ 44 w 137"/>
                      <a:gd name="T23" fmla="*/ 43 h 98"/>
                      <a:gd name="T24" fmla="*/ 60 w 137"/>
                      <a:gd name="T25" fmla="*/ 37 h 98"/>
                      <a:gd name="T26" fmla="*/ 71 w 137"/>
                      <a:gd name="T27" fmla="*/ 40 h 98"/>
                      <a:gd name="T28" fmla="*/ 68 w 137"/>
                      <a:gd name="T29" fmla="*/ 49 h 98"/>
                      <a:gd name="T30" fmla="*/ 66 w 137"/>
                      <a:gd name="T31" fmla="*/ 55 h 98"/>
                      <a:gd name="T32" fmla="*/ 68 w 137"/>
                      <a:gd name="T33" fmla="*/ 64 h 98"/>
                      <a:gd name="T34" fmla="*/ 76 w 137"/>
                      <a:gd name="T35" fmla="*/ 69 h 98"/>
                      <a:gd name="T36" fmla="*/ 73 w 137"/>
                      <a:gd name="T37" fmla="*/ 79 h 98"/>
                      <a:gd name="T38" fmla="*/ 68 w 137"/>
                      <a:gd name="T39" fmla="*/ 91 h 98"/>
                      <a:gd name="T40" fmla="*/ 57 w 137"/>
                      <a:gd name="T41" fmla="*/ 94 h 98"/>
                      <a:gd name="T42" fmla="*/ 52 w 137"/>
                      <a:gd name="T43" fmla="*/ 88 h 98"/>
                      <a:gd name="T44" fmla="*/ 45 w 137"/>
                      <a:gd name="T45" fmla="*/ 75 h 98"/>
                      <a:gd name="T46" fmla="*/ 45 w 137"/>
                      <a:gd name="T47" fmla="*/ 61 h 98"/>
                      <a:gd name="T48" fmla="*/ 29 w 137"/>
                      <a:gd name="T49" fmla="*/ 61 h 98"/>
                      <a:gd name="T50" fmla="*/ 19 w 137"/>
                      <a:gd name="T51" fmla="*/ 63 h 98"/>
                      <a:gd name="T52" fmla="*/ 32 w 137"/>
                      <a:gd name="T53" fmla="*/ 69 h 98"/>
                      <a:gd name="T54" fmla="*/ 39 w 137"/>
                      <a:gd name="T55" fmla="*/ 78 h 98"/>
                      <a:gd name="T56" fmla="*/ 34 w 137"/>
                      <a:gd name="T57" fmla="*/ 90 h 98"/>
                      <a:gd name="T58" fmla="*/ 24 w 137"/>
                      <a:gd name="T59" fmla="*/ 97 h 98"/>
                      <a:gd name="T60" fmla="*/ 24 w 137"/>
                      <a:gd name="T61" fmla="*/ 88 h 98"/>
                      <a:gd name="T62" fmla="*/ 18 w 137"/>
                      <a:gd name="T63" fmla="*/ 78 h 98"/>
                      <a:gd name="T64" fmla="*/ 8 w 137"/>
                      <a:gd name="T65" fmla="*/ 69 h 98"/>
                      <a:gd name="T66" fmla="*/ 2 w 137"/>
                      <a:gd name="T67" fmla="*/ 58 h 98"/>
                      <a:gd name="T68" fmla="*/ 13 w 137"/>
                      <a:gd name="T69" fmla="*/ 46 h 98"/>
                      <a:gd name="T70" fmla="*/ 19 w 137"/>
                      <a:gd name="T71" fmla="*/ 31 h 98"/>
                      <a:gd name="T72" fmla="*/ 21 w 137"/>
                      <a:gd name="T73" fmla="*/ 21 h 98"/>
                      <a:gd name="T74" fmla="*/ 19 w 137"/>
                      <a:gd name="T7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98">
                        <a:moveTo>
                          <a:pt x="34" y="0"/>
                        </a:moveTo>
                        <a:lnTo>
                          <a:pt x="66" y="1"/>
                        </a:lnTo>
                        <a:lnTo>
                          <a:pt x="97" y="1"/>
                        </a:lnTo>
                        <a:lnTo>
                          <a:pt x="113" y="0"/>
                        </a:lnTo>
                        <a:lnTo>
                          <a:pt x="136" y="9"/>
                        </a:lnTo>
                        <a:lnTo>
                          <a:pt x="121" y="12"/>
                        </a:lnTo>
                        <a:lnTo>
                          <a:pt x="113" y="16"/>
                        </a:lnTo>
                        <a:lnTo>
                          <a:pt x="108" y="19"/>
                        </a:lnTo>
                        <a:lnTo>
                          <a:pt x="105" y="22"/>
                        </a:lnTo>
                        <a:lnTo>
                          <a:pt x="105" y="25"/>
                        </a:lnTo>
                        <a:lnTo>
                          <a:pt x="105" y="30"/>
                        </a:lnTo>
                        <a:lnTo>
                          <a:pt x="96" y="33"/>
                        </a:lnTo>
                        <a:lnTo>
                          <a:pt x="87" y="33"/>
                        </a:lnTo>
                        <a:lnTo>
                          <a:pt x="84" y="34"/>
                        </a:lnTo>
                        <a:lnTo>
                          <a:pt x="76" y="34"/>
                        </a:lnTo>
                        <a:lnTo>
                          <a:pt x="73" y="30"/>
                        </a:lnTo>
                        <a:lnTo>
                          <a:pt x="66" y="24"/>
                        </a:lnTo>
                        <a:lnTo>
                          <a:pt x="60" y="19"/>
                        </a:lnTo>
                        <a:lnTo>
                          <a:pt x="47" y="19"/>
                        </a:lnTo>
                        <a:lnTo>
                          <a:pt x="44" y="19"/>
                        </a:lnTo>
                        <a:lnTo>
                          <a:pt x="40" y="27"/>
                        </a:lnTo>
                        <a:lnTo>
                          <a:pt x="42" y="34"/>
                        </a:lnTo>
                        <a:lnTo>
                          <a:pt x="42" y="39"/>
                        </a:lnTo>
                        <a:lnTo>
                          <a:pt x="44" y="43"/>
                        </a:lnTo>
                        <a:lnTo>
                          <a:pt x="50" y="42"/>
                        </a:lnTo>
                        <a:lnTo>
                          <a:pt x="60" y="37"/>
                        </a:lnTo>
                        <a:lnTo>
                          <a:pt x="66" y="37"/>
                        </a:lnTo>
                        <a:lnTo>
                          <a:pt x="71" y="40"/>
                        </a:lnTo>
                        <a:lnTo>
                          <a:pt x="71" y="43"/>
                        </a:lnTo>
                        <a:lnTo>
                          <a:pt x="68" y="49"/>
                        </a:lnTo>
                        <a:lnTo>
                          <a:pt x="66" y="52"/>
                        </a:lnTo>
                        <a:lnTo>
                          <a:pt x="66" y="55"/>
                        </a:lnTo>
                        <a:lnTo>
                          <a:pt x="65" y="60"/>
                        </a:lnTo>
                        <a:lnTo>
                          <a:pt x="68" y="64"/>
                        </a:lnTo>
                        <a:lnTo>
                          <a:pt x="74" y="70"/>
                        </a:lnTo>
                        <a:lnTo>
                          <a:pt x="76" y="69"/>
                        </a:lnTo>
                        <a:lnTo>
                          <a:pt x="76" y="75"/>
                        </a:lnTo>
                        <a:lnTo>
                          <a:pt x="73" y="79"/>
                        </a:lnTo>
                        <a:lnTo>
                          <a:pt x="70" y="84"/>
                        </a:lnTo>
                        <a:lnTo>
                          <a:pt x="68" y="91"/>
                        </a:lnTo>
                        <a:lnTo>
                          <a:pt x="62" y="94"/>
                        </a:lnTo>
                        <a:lnTo>
                          <a:pt x="57" y="94"/>
                        </a:lnTo>
                        <a:lnTo>
                          <a:pt x="52" y="94"/>
                        </a:lnTo>
                        <a:lnTo>
                          <a:pt x="52" y="88"/>
                        </a:lnTo>
                        <a:lnTo>
                          <a:pt x="50" y="78"/>
                        </a:lnTo>
                        <a:lnTo>
                          <a:pt x="45" y="75"/>
                        </a:lnTo>
                        <a:lnTo>
                          <a:pt x="44" y="70"/>
                        </a:lnTo>
                        <a:lnTo>
                          <a:pt x="45" y="61"/>
                        </a:lnTo>
                        <a:lnTo>
                          <a:pt x="40" y="58"/>
                        </a:lnTo>
                        <a:lnTo>
                          <a:pt x="29" y="61"/>
                        </a:lnTo>
                        <a:lnTo>
                          <a:pt x="24" y="58"/>
                        </a:lnTo>
                        <a:lnTo>
                          <a:pt x="19" y="63"/>
                        </a:lnTo>
                        <a:lnTo>
                          <a:pt x="24" y="66"/>
                        </a:lnTo>
                        <a:lnTo>
                          <a:pt x="32" y="69"/>
                        </a:lnTo>
                        <a:lnTo>
                          <a:pt x="34" y="72"/>
                        </a:lnTo>
                        <a:lnTo>
                          <a:pt x="39" y="78"/>
                        </a:lnTo>
                        <a:lnTo>
                          <a:pt x="39" y="82"/>
                        </a:lnTo>
                        <a:lnTo>
                          <a:pt x="34" y="90"/>
                        </a:lnTo>
                        <a:lnTo>
                          <a:pt x="28" y="96"/>
                        </a:lnTo>
                        <a:lnTo>
                          <a:pt x="24" y="97"/>
                        </a:lnTo>
                        <a:lnTo>
                          <a:pt x="24" y="93"/>
                        </a:lnTo>
                        <a:lnTo>
                          <a:pt x="24" y="88"/>
                        </a:lnTo>
                        <a:lnTo>
                          <a:pt x="26" y="82"/>
                        </a:lnTo>
                        <a:lnTo>
                          <a:pt x="18" y="78"/>
                        </a:lnTo>
                        <a:lnTo>
                          <a:pt x="10" y="73"/>
                        </a:lnTo>
                        <a:lnTo>
                          <a:pt x="8" y="69"/>
                        </a:lnTo>
                        <a:lnTo>
                          <a:pt x="0" y="66"/>
                        </a:lnTo>
                        <a:lnTo>
                          <a:pt x="2" y="58"/>
                        </a:lnTo>
                        <a:lnTo>
                          <a:pt x="8" y="54"/>
                        </a:lnTo>
                        <a:lnTo>
                          <a:pt x="13" y="46"/>
                        </a:lnTo>
                        <a:lnTo>
                          <a:pt x="18" y="39"/>
                        </a:lnTo>
                        <a:lnTo>
                          <a:pt x="19" y="31"/>
                        </a:lnTo>
                        <a:lnTo>
                          <a:pt x="18" y="24"/>
                        </a:lnTo>
                        <a:lnTo>
                          <a:pt x="21" y="21"/>
                        </a:lnTo>
                        <a:lnTo>
                          <a:pt x="24" y="18"/>
                        </a:lnTo>
                        <a:lnTo>
                          <a:pt x="19" y="12"/>
                        </a:lnTo>
                        <a:lnTo>
                          <a:pt x="3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83" name="Freeform 23">
                    <a:extLst>
                      <a:ext uri="{FF2B5EF4-FFF2-40B4-BE49-F238E27FC236}">
                        <a16:creationId xmlns:a16="http://schemas.microsoft.com/office/drawing/2014/main" id="{0B9E76AD-C582-48E3-8D24-D6053FC868AD}"/>
                      </a:ext>
                    </a:extLst>
                  </p:cNvPr>
                  <p:cNvSpPr>
                    <a:spLocks/>
                  </p:cNvSpPr>
                  <p:nvPr/>
                </p:nvSpPr>
                <p:spPr bwMode="auto">
                  <a:xfrm>
                    <a:off x="4791" y="2170"/>
                    <a:ext cx="152" cy="136"/>
                  </a:xfrm>
                  <a:custGeom>
                    <a:avLst/>
                    <a:gdLst>
                      <a:gd name="T0" fmla="*/ 0 w 152"/>
                      <a:gd name="T1" fmla="*/ 45 h 136"/>
                      <a:gd name="T2" fmla="*/ 31 w 152"/>
                      <a:gd name="T3" fmla="*/ 24 h 136"/>
                      <a:gd name="T4" fmla="*/ 47 w 152"/>
                      <a:gd name="T5" fmla="*/ 15 h 136"/>
                      <a:gd name="T6" fmla="*/ 55 w 152"/>
                      <a:gd name="T7" fmla="*/ 8 h 136"/>
                      <a:gd name="T8" fmla="*/ 80 w 152"/>
                      <a:gd name="T9" fmla="*/ 0 h 136"/>
                      <a:gd name="T10" fmla="*/ 93 w 152"/>
                      <a:gd name="T11" fmla="*/ 17 h 136"/>
                      <a:gd name="T12" fmla="*/ 106 w 152"/>
                      <a:gd name="T13" fmla="*/ 9 h 136"/>
                      <a:gd name="T14" fmla="*/ 110 w 152"/>
                      <a:gd name="T15" fmla="*/ 5 h 136"/>
                      <a:gd name="T16" fmla="*/ 122 w 152"/>
                      <a:gd name="T17" fmla="*/ 0 h 136"/>
                      <a:gd name="T18" fmla="*/ 128 w 152"/>
                      <a:gd name="T19" fmla="*/ 0 h 136"/>
                      <a:gd name="T20" fmla="*/ 130 w 152"/>
                      <a:gd name="T21" fmla="*/ 6 h 136"/>
                      <a:gd name="T22" fmla="*/ 130 w 152"/>
                      <a:gd name="T23" fmla="*/ 11 h 136"/>
                      <a:gd name="T24" fmla="*/ 123 w 152"/>
                      <a:gd name="T25" fmla="*/ 18 h 136"/>
                      <a:gd name="T26" fmla="*/ 123 w 152"/>
                      <a:gd name="T27" fmla="*/ 23 h 136"/>
                      <a:gd name="T28" fmla="*/ 141 w 152"/>
                      <a:gd name="T29" fmla="*/ 42 h 136"/>
                      <a:gd name="T30" fmla="*/ 145 w 152"/>
                      <a:gd name="T31" fmla="*/ 54 h 136"/>
                      <a:gd name="T32" fmla="*/ 149 w 152"/>
                      <a:gd name="T33" fmla="*/ 54 h 136"/>
                      <a:gd name="T34" fmla="*/ 151 w 152"/>
                      <a:gd name="T35" fmla="*/ 60 h 136"/>
                      <a:gd name="T36" fmla="*/ 145 w 152"/>
                      <a:gd name="T37" fmla="*/ 66 h 136"/>
                      <a:gd name="T38" fmla="*/ 140 w 152"/>
                      <a:gd name="T39" fmla="*/ 63 h 136"/>
                      <a:gd name="T40" fmla="*/ 128 w 152"/>
                      <a:gd name="T41" fmla="*/ 68 h 136"/>
                      <a:gd name="T42" fmla="*/ 130 w 152"/>
                      <a:gd name="T43" fmla="*/ 80 h 136"/>
                      <a:gd name="T44" fmla="*/ 117 w 152"/>
                      <a:gd name="T45" fmla="*/ 87 h 136"/>
                      <a:gd name="T46" fmla="*/ 117 w 152"/>
                      <a:gd name="T47" fmla="*/ 107 h 136"/>
                      <a:gd name="T48" fmla="*/ 117 w 152"/>
                      <a:gd name="T49" fmla="*/ 120 h 136"/>
                      <a:gd name="T50" fmla="*/ 110 w 152"/>
                      <a:gd name="T51" fmla="*/ 126 h 136"/>
                      <a:gd name="T52" fmla="*/ 106 w 152"/>
                      <a:gd name="T53" fmla="*/ 135 h 136"/>
                      <a:gd name="T54" fmla="*/ 99 w 152"/>
                      <a:gd name="T55" fmla="*/ 134 h 136"/>
                      <a:gd name="T56" fmla="*/ 89 w 152"/>
                      <a:gd name="T57" fmla="*/ 129 h 136"/>
                      <a:gd name="T58" fmla="*/ 81 w 152"/>
                      <a:gd name="T59" fmla="*/ 125 h 136"/>
                      <a:gd name="T60" fmla="*/ 75 w 152"/>
                      <a:gd name="T61" fmla="*/ 117 h 136"/>
                      <a:gd name="T62" fmla="*/ 52 w 152"/>
                      <a:gd name="T63" fmla="*/ 119 h 136"/>
                      <a:gd name="T64" fmla="*/ 32 w 152"/>
                      <a:gd name="T65" fmla="*/ 114 h 136"/>
                      <a:gd name="T66" fmla="*/ 19 w 152"/>
                      <a:gd name="T67" fmla="*/ 102 h 136"/>
                      <a:gd name="T68" fmla="*/ 11 w 152"/>
                      <a:gd name="T69" fmla="*/ 93 h 136"/>
                      <a:gd name="T70" fmla="*/ 5 w 152"/>
                      <a:gd name="T71" fmla="*/ 86 h 136"/>
                      <a:gd name="T72" fmla="*/ 5 w 152"/>
                      <a:gd name="T73" fmla="*/ 71 h 136"/>
                      <a:gd name="T74" fmla="*/ 0 w 152"/>
                      <a:gd name="T75" fmla="*/ 4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36">
                        <a:moveTo>
                          <a:pt x="0" y="45"/>
                        </a:moveTo>
                        <a:lnTo>
                          <a:pt x="31" y="24"/>
                        </a:lnTo>
                        <a:lnTo>
                          <a:pt x="47" y="15"/>
                        </a:lnTo>
                        <a:lnTo>
                          <a:pt x="55" y="8"/>
                        </a:lnTo>
                        <a:lnTo>
                          <a:pt x="80" y="0"/>
                        </a:lnTo>
                        <a:lnTo>
                          <a:pt x="93" y="17"/>
                        </a:lnTo>
                        <a:lnTo>
                          <a:pt x="106" y="9"/>
                        </a:lnTo>
                        <a:lnTo>
                          <a:pt x="110" y="5"/>
                        </a:lnTo>
                        <a:lnTo>
                          <a:pt x="122" y="0"/>
                        </a:lnTo>
                        <a:lnTo>
                          <a:pt x="128" y="0"/>
                        </a:lnTo>
                        <a:lnTo>
                          <a:pt x="130" y="6"/>
                        </a:lnTo>
                        <a:lnTo>
                          <a:pt x="130" y="11"/>
                        </a:lnTo>
                        <a:lnTo>
                          <a:pt x="123" y="18"/>
                        </a:lnTo>
                        <a:lnTo>
                          <a:pt x="123" y="23"/>
                        </a:lnTo>
                        <a:lnTo>
                          <a:pt x="141" y="42"/>
                        </a:lnTo>
                        <a:lnTo>
                          <a:pt x="145" y="54"/>
                        </a:lnTo>
                        <a:lnTo>
                          <a:pt x="149" y="54"/>
                        </a:lnTo>
                        <a:lnTo>
                          <a:pt x="151" y="60"/>
                        </a:lnTo>
                        <a:lnTo>
                          <a:pt x="145" y="66"/>
                        </a:lnTo>
                        <a:lnTo>
                          <a:pt x="140" y="63"/>
                        </a:lnTo>
                        <a:lnTo>
                          <a:pt x="128" y="68"/>
                        </a:lnTo>
                        <a:lnTo>
                          <a:pt x="130" y="80"/>
                        </a:lnTo>
                        <a:lnTo>
                          <a:pt x="117" y="87"/>
                        </a:lnTo>
                        <a:lnTo>
                          <a:pt x="117" y="107"/>
                        </a:lnTo>
                        <a:lnTo>
                          <a:pt x="117" y="120"/>
                        </a:lnTo>
                        <a:lnTo>
                          <a:pt x="110" y="126"/>
                        </a:lnTo>
                        <a:lnTo>
                          <a:pt x="106" y="135"/>
                        </a:lnTo>
                        <a:lnTo>
                          <a:pt x="99" y="134"/>
                        </a:lnTo>
                        <a:lnTo>
                          <a:pt x="89" y="129"/>
                        </a:lnTo>
                        <a:lnTo>
                          <a:pt x="81" y="125"/>
                        </a:lnTo>
                        <a:lnTo>
                          <a:pt x="75" y="117"/>
                        </a:lnTo>
                        <a:lnTo>
                          <a:pt x="52" y="119"/>
                        </a:lnTo>
                        <a:lnTo>
                          <a:pt x="32" y="114"/>
                        </a:lnTo>
                        <a:lnTo>
                          <a:pt x="19" y="102"/>
                        </a:lnTo>
                        <a:lnTo>
                          <a:pt x="11" y="93"/>
                        </a:lnTo>
                        <a:lnTo>
                          <a:pt x="5" y="86"/>
                        </a:lnTo>
                        <a:lnTo>
                          <a:pt x="5" y="7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84" name="Freeform 24">
                    <a:extLst>
                      <a:ext uri="{FF2B5EF4-FFF2-40B4-BE49-F238E27FC236}">
                        <a16:creationId xmlns:a16="http://schemas.microsoft.com/office/drawing/2014/main" id="{4812B23C-BAC1-4E4E-8DD3-2FFCB9BB658E}"/>
                      </a:ext>
                    </a:extLst>
                  </p:cNvPr>
                  <p:cNvSpPr>
                    <a:spLocks/>
                  </p:cNvSpPr>
                  <p:nvPr/>
                </p:nvSpPr>
                <p:spPr bwMode="auto">
                  <a:xfrm>
                    <a:off x="5112" y="2247"/>
                    <a:ext cx="291" cy="127"/>
                  </a:xfrm>
                  <a:custGeom>
                    <a:avLst/>
                    <a:gdLst>
                      <a:gd name="T0" fmla="*/ 26 w 291"/>
                      <a:gd name="T1" fmla="*/ 2 h 127"/>
                      <a:gd name="T2" fmla="*/ 57 w 291"/>
                      <a:gd name="T3" fmla="*/ 21 h 127"/>
                      <a:gd name="T4" fmla="*/ 62 w 291"/>
                      <a:gd name="T5" fmla="*/ 30 h 127"/>
                      <a:gd name="T6" fmla="*/ 80 w 291"/>
                      <a:gd name="T7" fmla="*/ 26 h 127"/>
                      <a:gd name="T8" fmla="*/ 90 w 291"/>
                      <a:gd name="T9" fmla="*/ 29 h 127"/>
                      <a:gd name="T10" fmla="*/ 101 w 291"/>
                      <a:gd name="T11" fmla="*/ 21 h 127"/>
                      <a:gd name="T12" fmla="*/ 117 w 291"/>
                      <a:gd name="T13" fmla="*/ 17 h 127"/>
                      <a:gd name="T14" fmla="*/ 155 w 291"/>
                      <a:gd name="T15" fmla="*/ 26 h 127"/>
                      <a:gd name="T16" fmla="*/ 178 w 291"/>
                      <a:gd name="T17" fmla="*/ 36 h 127"/>
                      <a:gd name="T18" fmla="*/ 196 w 291"/>
                      <a:gd name="T19" fmla="*/ 44 h 127"/>
                      <a:gd name="T20" fmla="*/ 226 w 291"/>
                      <a:gd name="T21" fmla="*/ 60 h 127"/>
                      <a:gd name="T22" fmla="*/ 230 w 291"/>
                      <a:gd name="T23" fmla="*/ 69 h 127"/>
                      <a:gd name="T24" fmla="*/ 244 w 291"/>
                      <a:gd name="T25" fmla="*/ 77 h 127"/>
                      <a:gd name="T26" fmla="*/ 256 w 291"/>
                      <a:gd name="T27" fmla="*/ 80 h 127"/>
                      <a:gd name="T28" fmla="*/ 269 w 291"/>
                      <a:gd name="T29" fmla="*/ 95 h 127"/>
                      <a:gd name="T30" fmla="*/ 279 w 291"/>
                      <a:gd name="T31" fmla="*/ 104 h 127"/>
                      <a:gd name="T32" fmla="*/ 280 w 291"/>
                      <a:gd name="T33" fmla="*/ 126 h 127"/>
                      <a:gd name="T34" fmla="*/ 267 w 291"/>
                      <a:gd name="T35" fmla="*/ 126 h 127"/>
                      <a:gd name="T36" fmla="*/ 259 w 291"/>
                      <a:gd name="T37" fmla="*/ 122 h 127"/>
                      <a:gd name="T38" fmla="*/ 230 w 291"/>
                      <a:gd name="T39" fmla="*/ 99 h 127"/>
                      <a:gd name="T40" fmla="*/ 200 w 291"/>
                      <a:gd name="T41" fmla="*/ 99 h 127"/>
                      <a:gd name="T42" fmla="*/ 191 w 291"/>
                      <a:gd name="T43" fmla="*/ 107 h 127"/>
                      <a:gd name="T44" fmla="*/ 182 w 291"/>
                      <a:gd name="T45" fmla="*/ 111 h 127"/>
                      <a:gd name="T46" fmla="*/ 165 w 291"/>
                      <a:gd name="T47" fmla="*/ 117 h 127"/>
                      <a:gd name="T48" fmla="*/ 148 w 291"/>
                      <a:gd name="T49" fmla="*/ 114 h 127"/>
                      <a:gd name="T50" fmla="*/ 134 w 291"/>
                      <a:gd name="T51" fmla="*/ 114 h 127"/>
                      <a:gd name="T52" fmla="*/ 116 w 291"/>
                      <a:gd name="T53" fmla="*/ 86 h 127"/>
                      <a:gd name="T54" fmla="*/ 94 w 291"/>
                      <a:gd name="T55" fmla="*/ 60 h 127"/>
                      <a:gd name="T56" fmla="*/ 68 w 291"/>
                      <a:gd name="T57" fmla="*/ 51 h 127"/>
                      <a:gd name="T58" fmla="*/ 44 w 291"/>
                      <a:gd name="T59" fmla="*/ 50 h 127"/>
                      <a:gd name="T60" fmla="*/ 20 w 291"/>
                      <a:gd name="T61" fmla="*/ 41 h 127"/>
                      <a:gd name="T62" fmla="*/ 21 w 291"/>
                      <a:gd name="T63"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127">
                        <a:moveTo>
                          <a:pt x="0" y="0"/>
                        </a:moveTo>
                        <a:lnTo>
                          <a:pt x="26" y="2"/>
                        </a:lnTo>
                        <a:lnTo>
                          <a:pt x="47" y="3"/>
                        </a:lnTo>
                        <a:lnTo>
                          <a:pt x="57" y="21"/>
                        </a:lnTo>
                        <a:lnTo>
                          <a:pt x="59" y="27"/>
                        </a:lnTo>
                        <a:lnTo>
                          <a:pt x="62" y="30"/>
                        </a:lnTo>
                        <a:lnTo>
                          <a:pt x="68" y="26"/>
                        </a:lnTo>
                        <a:lnTo>
                          <a:pt x="80" y="26"/>
                        </a:lnTo>
                        <a:lnTo>
                          <a:pt x="86" y="30"/>
                        </a:lnTo>
                        <a:lnTo>
                          <a:pt x="90" y="29"/>
                        </a:lnTo>
                        <a:lnTo>
                          <a:pt x="99" y="21"/>
                        </a:lnTo>
                        <a:lnTo>
                          <a:pt x="101" y="21"/>
                        </a:lnTo>
                        <a:lnTo>
                          <a:pt x="109" y="17"/>
                        </a:lnTo>
                        <a:lnTo>
                          <a:pt x="117" y="17"/>
                        </a:lnTo>
                        <a:lnTo>
                          <a:pt x="143" y="26"/>
                        </a:lnTo>
                        <a:lnTo>
                          <a:pt x="155" y="26"/>
                        </a:lnTo>
                        <a:lnTo>
                          <a:pt x="166" y="33"/>
                        </a:lnTo>
                        <a:lnTo>
                          <a:pt x="178" y="36"/>
                        </a:lnTo>
                        <a:lnTo>
                          <a:pt x="187" y="42"/>
                        </a:lnTo>
                        <a:lnTo>
                          <a:pt x="196" y="44"/>
                        </a:lnTo>
                        <a:lnTo>
                          <a:pt x="217" y="50"/>
                        </a:lnTo>
                        <a:lnTo>
                          <a:pt x="226" y="60"/>
                        </a:lnTo>
                        <a:lnTo>
                          <a:pt x="231" y="66"/>
                        </a:lnTo>
                        <a:lnTo>
                          <a:pt x="230" y="69"/>
                        </a:lnTo>
                        <a:lnTo>
                          <a:pt x="238" y="75"/>
                        </a:lnTo>
                        <a:lnTo>
                          <a:pt x="244" y="77"/>
                        </a:lnTo>
                        <a:lnTo>
                          <a:pt x="248" y="78"/>
                        </a:lnTo>
                        <a:lnTo>
                          <a:pt x="256" y="80"/>
                        </a:lnTo>
                        <a:lnTo>
                          <a:pt x="269" y="89"/>
                        </a:lnTo>
                        <a:lnTo>
                          <a:pt x="269" y="95"/>
                        </a:lnTo>
                        <a:lnTo>
                          <a:pt x="277" y="101"/>
                        </a:lnTo>
                        <a:lnTo>
                          <a:pt x="279" y="104"/>
                        </a:lnTo>
                        <a:lnTo>
                          <a:pt x="290" y="116"/>
                        </a:lnTo>
                        <a:lnTo>
                          <a:pt x="280" y="126"/>
                        </a:lnTo>
                        <a:lnTo>
                          <a:pt x="277" y="126"/>
                        </a:lnTo>
                        <a:lnTo>
                          <a:pt x="267" y="126"/>
                        </a:lnTo>
                        <a:lnTo>
                          <a:pt x="264" y="122"/>
                        </a:lnTo>
                        <a:lnTo>
                          <a:pt x="259" y="122"/>
                        </a:lnTo>
                        <a:lnTo>
                          <a:pt x="254" y="123"/>
                        </a:lnTo>
                        <a:lnTo>
                          <a:pt x="230" y="99"/>
                        </a:lnTo>
                        <a:lnTo>
                          <a:pt x="215" y="101"/>
                        </a:lnTo>
                        <a:lnTo>
                          <a:pt x="200" y="99"/>
                        </a:lnTo>
                        <a:lnTo>
                          <a:pt x="196" y="102"/>
                        </a:lnTo>
                        <a:lnTo>
                          <a:pt x="191" y="107"/>
                        </a:lnTo>
                        <a:lnTo>
                          <a:pt x="189" y="104"/>
                        </a:lnTo>
                        <a:lnTo>
                          <a:pt x="182" y="111"/>
                        </a:lnTo>
                        <a:lnTo>
                          <a:pt x="173" y="122"/>
                        </a:lnTo>
                        <a:lnTo>
                          <a:pt x="165" y="117"/>
                        </a:lnTo>
                        <a:lnTo>
                          <a:pt x="155" y="114"/>
                        </a:lnTo>
                        <a:lnTo>
                          <a:pt x="148" y="114"/>
                        </a:lnTo>
                        <a:lnTo>
                          <a:pt x="138" y="111"/>
                        </a:lnTo>
                        <a:lnTo>
                          <a:pt x="134" y="114"/>
                        </a:lnTo>
                        <a:lnTo>
                          <a:pt x="127" y="99"/>
                        </a:lnTo>
                        <a:lnTo>
                          <a:pt x="116" y="86"/>
                        </a:lnTo>
                        <a:lnTo>
                          <a:pt x="104" y="69"/>
                        </a:lnTo>
                        <a:lnTo>
                          <a:pt x="94" y="60"/>
                        </a:lnTo>
                        <a:lnTo>
                          <a:pt x="86" y="51"/>
                        </a:lnTo>
                        <a:lnTo>
                          <a:pt x="68" y="51"/>
                        </a:lnTo>
                        <a:lnTo>
                          <a:pt x="52" y="56"/>
                        </a:lnTo>
                        <a:lnTo>
                          <a:pt x="44" y="50"/>
                        </a:lnTo>
                        <a:lnTo>
                          <a:pt x="28" y="45"/>
                        </a:lnTo>
                        <a:lnTo>
                          <a:pt x="20" y="41"/>
                        </a:lnTo>
                        <a:lnTo>
                          <a:pt x="20" y="23"/>
                        </a:lnTo>
                        <a:lnTo>
                          <a:pt x="21"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85" name="Freeform 25">
                    <a:extLst>
                      <a:ext uri="{FF2B5EF4-FFF2-40B4-BE49-F238E27FC236}">
                        <a16:creationId xmlns:a16="http://schemas.microsoft.com/office/drawing/2014/main" id="{2ED351C2-434E-4F35-BEE7-20F4B4DE6D1B}"/>
                      </a:ext>
                    </a:extLst>
                  </p:cNvPr>
                  <p:cNvSpPr>
                    <a:spLocks/>
                  </p:cNvSpPr>
                  <p:nvPr/>
                </p:nvSpPr>
                <p:spPr bwMode="auto">
                  <a:xfrm>
                    <a:off x="4576" y="2157"/>
                    <a:ext cx="177" cy="167"/>
                  </a:xfrm>
                  <a:custGeom>
                    <a:avLst/>
                    <a:gdLst>
                      <a:gd name="T0" fmla="*/ 0 w 177"/>
                      <a:gd name="T1" fmla="*/ 4 h 167"/>
                      <a:gd name="T2" fmla="*/ 18 w 177"/>
                      <a:gd name="T3" fmla="*/ 0 h 167"/>
                      <a:gd name="T4" fmla="*/ 39 w 177"/>
                      <a:gd name="T5" fmla="*/ 7 h 167"/>
                      <a:gd name="T6" fmla="*/ 42 w 177"/>
                      <a:gd name="T7" fmla="*/ 15 h 167"/>
                      <a:gd name="T8" fmla="*/ 42 w 177"/>
                      <a:gd name="T9" fmla="*/ 18 h 167"/>
                      <a:gd name="T10" fmla="*/ 47 w 177"/>
                      <a:gd name="T11" fmla="*/ 19 h 167"/>
                      <a:gd name="T12" fmla="*/ 47 w 177"/>
                      <a:gd name="T13" fmla="*/ 22 h 167"/>
                      <a:gd name="T14" fmla="*/ 54 w 177"/>
                      <a:gd name="T15" fmla="*/ 24 h 167"/>
                      <a:gd name="T16" fmla="*/ 54 w 177"/>
                      <a:gd name="T17" fmla="*/ 30 h 167"/>
                      <a:gd name="T18" fmla="*/ 75 w 177"/>
                      <a:gd name="T19" fmla="*/ 48 h 167"/>
                      <a:gd name="T20" fmla="*/ 78 w 177"/>
                      <a:gd name="T21" fmla="*/ 48 h 167"/>
                      <a:gd name="T22" fmla="*/ 81 w 177"/>
                      <a:gd name="T23" fmla="*/ 52 h 167"/>
                      <a:gd name="T24" fmla="*/ 85 w 177"/>
                      <a:gd name="T25" fmla="*/ 57 h 167"/>
                      <a:gd name="T26" fmla="*/ 88 w 177"/>
                      <a:gd name="T27" fmla="*/ 57 h 167"/>
                      <a:gd name="T28" fmla="*/ 103 w 177"/>
                      <a:gd name="T29" fmla="*/ 63 h 167"/>
                      <a:gd name="T30" fmla="*/ 130 w 177"/>
                      <a:gd name="T31" fmla="*/ 66 h 167"/>
                      <a:gd name="T32" fmla="*/ 132 w 177"/>
                      <a:gd name="T33" fmla="*/ 87 h 167"/>
                      <a:gd name="T34" fmla="*/ 139 w 177"/>
                      <a:gd name="T35" fmla="*/ 90 h 167"/>
                      <a:gd name="T36" fmla="*/ 137 w 177"/>
                      <a:gd name="T37" fmla="*/ 97 h 167"/>
                      <a:gd name="T38" fmla="*/ 153 w 177"/>
                      <a:gd name="T39" fmla="*/ 108 h 167"/>
                      <a:gd name="T40" fmla="*/ 168 w 177"/>
                      <a:gd name="T41" fmla="*/ 112 h 167"/>
                      <a:gd name="T42" fmla="*/ 168 w 177"/>
                      <a:gd name="T43" fmla="*/ 147 h 167"/>
                      <a:gd name="T44" fmla="*/ 176 w 177"/>
                      <a:gd name="T45" fmla="*/ 160 h 167"/>
                      <a:gd name="T46" fmla="*/ 171 w 177"/>
                      <a:gd name="T47" fmla="*/ 165 h 167"/>
                      <a:gd name="T48" fmla="*/ 161 w 177"/>
                      <a:gd name="T49" fmla="*/ 166 h 167"/>
                      <a:gd name="T50" fmla="*/ 160 w 177"/>
                      <a:gd name="T51" fmla="*/ 154 h 167"/>
                      <a:gd name="T52" fmla="*/ 143 w 177"/>
                      <a:gd name="T53" fmla="*/ 166 h 167"/>
                      <a:gd name="T54" fmla="*/ 132 w 177"/>
                      <a:gd name="T55" fmla="*/ 148 h 167"/>
                      <a:gd name="T56" fmla="*/ 125 w 177"/>
                      <a:gd name="T57" fmla="*/ 136 h 167"/>
                      <a:gd name="T58" fmla="*/ 106 w 177"/>
                      <a:gd name="T59" fmla="*/ 120 h 167"/>
                      <a:gd name="T60" fmla="*/ 101 w 177"/>
                      <a:gd name="T61" fmla="*/ 120 h 167"/>
                      <a:gd name="T62" fmla="*/ 83 w 177"/>
                      <a:gd name="T63" fmla="*/ 111 h 167"/>
                      <a:gd name="T64" fmla="*/ 80 w 177"/>
                      <a:gd name="T65" fmla="*/ 102 h 167"/>
                      <a:gd name="T66" fmla="*/ 80 w 177"/>
                      <a:gd name="T67" fmla="*/ 96 h 167"/>
                      <a:gd name="T68" fmla="*/ 65 w 177"/>
                      <a:gd name="T69" fmla="*/ 72 h 167"/>
                      <a:gd name="T70" fmla="*/ 59 w 177"/>
                      <a:gd name="T71" fmla="*/ 57 h 167"/>
                      <a:gd name="T72" fmla="*/ 41 w 177"/>
                      <a:gd name="T73" fmla="*/ 43 h 167"/>
                      <a:gd name="T74" fmla="*/ 16 w 177"/>
                      <a:gd name="T75" fmla="*/ 22 h 167"/>
                      <a:gd name="T76" fmla="*/ 0 w 177"/>
                      <a:gd name="T77"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67">
                        <a:moveTo>
                          <a:pt x="0" y="4"/>
                        </a:moveTo>
                        <a:lnTo>
                          <a:pt x="18" y="0"/>
                        </a:lnTo>
                        <a:lnTo>
                          <a:pt x="39" y="7"/>
                        </a:lnTo>
                        <a:lnTo>
                          <a:pt x="42" y="15"/>
                        </a:lnTo>
                        <a:lnTo>
                          <a:pt x="42" y="18"/>
                        </a:lnTo>
                        <a:lnTo>
                          <a:pt x="47" y="19"/>
                        </a:lnTo>
                        <a:lnTo>
                          <a:pt x="47" y="22"/>
                        </a:lnTo>
                        <a:lnTo>
                          <a:pt x="54" y="24"/>
                        </a:lnTo>
                        <a:lnTo>
                          <a:pt x="54" y="30"/>
                        </a:lnTo>
                        <a:lnTo>
                          <a:pt x="75" y="48"/>
                        </a:lnTo>
                        <a:lnTo>
                          <a:pt x="78" y="48"/>
                        </a:lnTo>
                        <a:lnTo>
                          <a:pt x="81" y="52"/>
                        </a:lnTo>
                        <a:lnTo>
                          <a:pt x="85" y="57"/>
                        </a:lnTo>
                        <a:lnTo>
                          <a:pt x="88" y="57"/>
                        </a:lnTo>
                        <a:lnTo>
                          <a:pt x="103" y="63"/>
                        </a:lnTo>
                        <a:lnTo>
                          <a:pt x="130" y="66"/>
                        </a:lnTo>
                        <a:lnTo>
                          <a:pt x="132" y="87"/>
                        </a:lnTo>
                        <a:lnTo>
                          <a:pt x="139" y="90"/>
                        </a:lnTo>
                        <a:lnTo>
                          <a:pt x="137" y="97"/>
                        </a:lnTo>
                        <a:lnTo>
                          <a:pt x="153" y="108"/>
                        </a:lnTo>
                        <a:lnTo>
                          <a:pt x="168" y="112"/>
                        </a:lnTo>
                        <a:lnTo>
                          <a:pt x="168" y="147"/>
                        </a:lnTo>
                        <a:lnTo>
                          <a:pt x="176" y="160"/>
                        </a:lnTo>
                        <a:lnTo>
                          <a:pt x="171" y="165"/>
                        </a:lnTo>
                        <a:lnTo>
                          <a:pt x="161" y="166"/>
                        </a:lnTo>
                        <a:lnTo>
                          <a:pt x="160" y="154"/>
                        </a:lnTo>
                        <a:lnTo>
                          <a:pt x="143" y="166"/>
                        </a:lnTo>
                        <a:lnTo>
                          <a:pt x="132" y="148"/>
                        </a:lnTo>
                        <a:lnTo>
                          <a:pt x="125" y="136"/>
                        </a:lnTo>
                        <a:lnTo>
                          <a:pt x="106" y="120"/>
                        </a:lnTo>
                        <a:lnTo>
                          <a:pt x="101" y="120"/>
                        </a:lnTo>
                        <a:lnTo>
                          <a:pt x="83" y="111"/>
                        </a:lnTo>
                        <a:lnTo>
                          <a:pt x="80" y="102"/>
                        </a:lnTo>
                        <a:lnTo>
                          <a:pt x="80" y="96"/>
                        </a:lnTo>
                        <a:lnTo>
                          <a:pt x="65" y="72"/>
                        </a:lnTo>
                        <a:lnTo>
                          <a:pt x="59" y="57"/>
                        </a:lnTo>
                        <a:lnTo>
                          <a:pt x="41" y="43"/>
                        </a:lnTo>
                        <a:lnTo>
                          <a:pt x="16" y="22"/>
                        </a:lnTo>
                        <a:lnTo>
                          <a:pt x="0" y="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86" name="Freeform 26">
                    <a:extLst>
                      <a:ext uri="{FF2B5EF4-FFF2-40B4-BE49-F238E27FC236}">
                        <a16:creationId xmlns:a16="http://schemas.microsoft.com/office/drawing/2014/main" id="{19C569FE-9B68-4911-97FA-83732671B22C}"/>
                      </a:ext>
                    </a:extLst>
                  </p:cNvPr>
                  <p:cNvSpPr>
                    <a:spLocks/>
                  </p:cNvSpPr>
                  <p:nvPr/>
                </p:nvSpPr>
                <p:spPr bwMode="auto">
                  <a:xfrm>
                    <a:off x="4888" y="1978"/>
                    <a:ext cx="170" cy="184"/>
                  </a:xfrm>
                  <a:custGeom>
                    <a:avLst/>
                    <a:gdLst>
                      <a:gd name="T0" fmla="*/ 11 w 170"/>
                      <a:gd name="T1" fmla="*/ 0 h 184"/>
                      <a:gd name="T2" fmla="*/ 26 w 170"/>
                      <a:gd name="T3" fmla="*/ 0 h 184"/>
                      <a:gd name="T4" fmla="*/ 42 w 170"/>
                      <a:gd name="T5" fmla="*/ 20 h 184"/>
                      <a:gd name="T6" fmla="*/ 39 w 170"/>
                      <a:gd name="T7" fmla="*/ 38 h 184"/>
                      <a:gd name="T8" fmla="*/ 49 w 170"/>
                      <a:gd name="T9" fmla="*/ 44 h 184"/>
                      <a:gd name="T10" fmla="*/ 54 w 170"/>
                      <a:gd name="T11" fmla="*/ 56 h 184"/>
                      <a:gd name="T12" fmla="*/ 65 w 170"/>
                      <a:gd name="T13" fmla="*/ 62 h 184"/>
                      <a:gd name="T14" fmla="*/ 78 w 170"/>
                      <a:gd name="T15" fmla="*/ 63 h 184"/>
                      <a:gd name="T16" fmla="*/ 98 w 170"/>
                      <a:gd name="T17" fmla="*/ 72 h 184"/>
                      <a:gd name="T18" fmla="*/ 111 w 170"/>
                      <a:gd name="T19" fmla="*/ 83 h 184"/>
                      <a:gd name="T20" fmla="*/ 114 w 170"/>
                      <a:gd name="T21" fmla="*/ 83 h 184"/>
                      <a:gd name="T22" fmla="*/ 130 w 170"/>
                      <a:gd name="T23" fmla="*/ 92 h 184"/>
                      <a:gd name="T24" fmla="*/ 130 w 170"/>
                      <a:gd name="T25" fmla="*/ 114 h 184"/>
                      <a:gd name="T26" fmla="*/ 135 w 170"/>
                      <a:gd name="T27" fmla="*/ 125 h 184"/>
                      <a:gd name="T28" fmla="*/ 140 w 170"/>
                      <a:gd name="T29" fmla="*/ 131 h 184"/>
                      <a:gd name="T30" fmla="*/ 146 w 170"/>
                      <a:gd name="T31" fmla="*/ 137 h 184"/>
                      <a:gd name="T32" fmla="*/ 153 w 170"/>
                      <a:gd name="T33" fmla="*/ 144 h 184"/>
                      <a:gd name="T34" fmla="*/ 156 w 170"/>
                      <a:gd name="T35" fmla="*/ 153 h 184"/>
                      <a:gd name="T36" fmla="*/ 169 w 170"/>
                      <a:gd name="T37" fmla="*/ 161 h 184"/>
                      <a:gd name="T38" fmla="*/ 167 w 170"/>
                      <a:gd name="T39" fmla="*/ 170 h 184"/>
                      <a:gd name="T40" fmla="*/ 154 w 170"/>
                      <a:gd name="T41" fmla="*/ 171 h 184"/>
                      <a:gd name="T42" fmla="*/ 150 w 170"/>
                      <a:gd name="T43" fmla="*/ 164 h 184"/>
                      <a:gd name="T44" fmla="*/ 140 w 170"/>
                      <a:gd name="T45" fmla="*/ 164 h 184"/>
                      <a:gd name="T46" fmla="*/ 140 w 170"/>
                      <a:gd name="T47" fmla="*/ 183 h 184"/>
                      <a:gd name="T48" fmla="*/ 132 w 170"/>
                      <a:gd name="T49" fmla="*/ 183 h 184"/>
                      <a:gd name="T50" fmla="*/ 122 w 170"/>
                      <a:gd name="T51" fmla="*/ 174 h 184"/>
                      <a:gd name="T52" fmla="*/ 115 w 170"/>
                      <a:gd name="T53" fmla="*/ 170 h 184"/>
                      <a:gd name="T54" fmla="*/ 115 w 170"/>
                      <a:gd name="T55" fmla="*/ 159 h 184"/>
                      <a:gd name="T56" fmla="*/ 101 w 170"/>
                      <a:gd name="T57" fmla="*/ 159 h 184"/>
                      <a:gd name="T58" fmla="*/ 96 w 170"/>
                      <a:gd name="T59" fmla="*/ 170 h 184"/>
                      <a:gd name="T60" fmla="*/ 91 w 170"/>
                      <a:gd name="T61" fmla="*/ 159 h 184"/>
                      <a:gd name="T62" fmla="*/ 89 w 170"/>
                      <a:gd name="T63" fmla="*/ 149 h 184"/>
                      <a:gd name="T64" fmla="*/ 107 w 170"/>
                      <a:gd name="T65" fmla="*/ 144 h 184"/>
                      <a:gd name="T66" fmla="*/ 117 w 170"/>
                      <a:gd name="T67" fmla="*/ 147 h 184"/>
                      <a:gd name="T68" fmla="*/ 119 w 170"/>
                      <a:gd name="T69" fmla="*/ 129 h 184"/>
                      <a:gd name="T70" fmla="*/ 109 w 170"/>
                      <a:gd name="T71" fmla="*/ 123 h 184"/>
                      <a:gd name="T72" fmla="*/ 102 w 170"/>
                      <a:gd name="T73" fmla="*/ 108 h 184"/>
                      <a:gd name="T74" fmla="*/ 98 w 170"/>
                      <a:gd name="T75" fmla="*/ 90 h 184"/>
                      <a:gd name="T76" fmla="*/ 80 w 170"/>
                      <a:gd name="T77" fmla="*/ 84 h 184"/>
                      <a:gd name="T78" fmla="*/ 72 w 170"/>
                      <a:gd name="T79" fmla="*/ 77 h 184"/>
                      <a:gd name="T80" fmla="*/ 57 w 170"/>
                      <a:gd name="T81" fmla="*/ 72 h 184"/>
                      <a:gd name="T82" fmla="*/ 65 w 170"/>
                      <a:gd name="T83" fmla="*/ 89 h 184"/>
                      <a:gd name="T84" fmla="*/ 49 w 170"/>
                      <a:gd name="T85" fmla="*/ 96 h 184"/>
                      <a:gd name="T86" fmla="*/ 39 w 170"/>
                      <a:gd name="T87" fmla="*/ 78 h 184"/>
                      <a:gd name="T88" fmla="*/ 31 w 170"/>
                      <a:gd name="T89" fmla="*/ 74 h 184"/>
                      <a:gd name="T90" fmla="*/ 31 w 170"/>
                      <a:gd name="T91" fmla="*/ 63 h 184"/>
                      <a:gd name="T92" fmla="*/ 20 w 170"/>
                      <a:gd name="T93" fmla="*/ 51 h 184"/>
                      <a:gd name="T94" fmla="*/ 7 w 170"/>
                      <a:gd name="T95" fmla="*/ 44 h 184"/>
                      <a:gd name="T96" fmla="*/ 0 w 170"/>
                      <a:gd name="T97" fmla="*/ 36 h 184"/>
                      <a:gd name="T98" fmla="*/ 3 w 170"/>
                      <a:gd name="T99" fmla="*/ 30 h 184"/>
                      <a:gd name="T100" fmla="*/ 13 w 170"/>
                      <a:gd name="T101" fmla="*/ 33 h 184"/>
                      <a:gd name="T102" fmla="*/ 16 w 170"/>
                      <a:gd name="T103" fmla="*/ 26 h 184"/>
                      <a:gd name="T104" fmla="*/ 13 w 170"/>
                      <a:gd name="T105" fmla="*/ 15 h 184"/>
                      <a:gd name="T106" fmla="*/ 11 w 170"/>
                      <a:gd name="T10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84">
                        <a:moveTo>
                          <a:pt x="11" y="0"/>
                        </a:moveTo>
                        <a:lnTo>
                          <a:pt x="26" y="0"/>
                        </a:lnTo>
                        <a:lnTo>
                          <a:pt x="42" y="20"/>
                        </a:lnTo>
                        <a:lnTo>
                          <a:pt x="39" y="38"/>
                        </a:lnTo>
                        <a:lnTo>
                          <a:pt x="49" y="44"/>
                        </a:lnTo>
                        <a:lnTo>
                          <a:pt x="54" y="56"/>
                        </a:lnTo>
                        <a:lnTo>
                          <a:pt x="65" y="62"/>
                        </a:lnTo>
                        <a:lnTo>
                          <a:pt x="78" y="63"/>
                        </a:lnTo>
                        <a:lnTo>
                          <a:pt x="98" y="72"/>
                        </a:lnTo>
                        <a:lnTo>
                          <a:pt x="111" y="83"/>
                        </a:lnTo>
                        <a:lnTo>
                          <a:pt x="114" y="83"/>
                        </a:lnTo>
                        <a:lnTo>
                          <a:pt x="130" y="92"/>
                        </a:lnTo>
                        <a:lnTo>
                          <a:pt x="130" y="114"/>
                        </a:lnTo>
                        <a:lnTo>
                          <a:pt x="135" y="125"/>
                        </a:lnTo>
                        <a:lnTo>
                          <a:pt x="140" y="131"/>
                        </a:lnTo>
                        <a:lnTo>
                          <a:pt x="146" y="137"/>
                        </a:lnTo>
                        <a:lnTo>
                          <a:pt x="153" y="144"/>
                        </a:lnTo>
                        <a:lnTo>
                          <a:pt x="156" y="153"/>
                        </a:lnTo>
                        <a:lnTo>
                          <a:pt x="169" y="161"/>
                        </a:lnTo>
                        <a:lnTo>
                          <a:pt x="167" y="170"/>
                        </a:lnTo>
                        <a:lnTo>
                          <a:pt x="154" y="171"/>
                        </a:lnTo>
                        <a:lnTo>
                          <a:pt x="150" y="164"/>
                        </a:lnTo>
                        <a:lnTo>
                          <a:pt x="140" y="164"/>
                        </a:lnTo>
                        <a:lnTo>
                          <a:pt x="140" y="183"/>
                        </a:lnTo>
                        <a:lnTo>
                          <a:pt x="132" y="183"/>
                        </a:lnTo>
                        <a:lnTo>
                          <a:pt x="122" y="174"/>
                        </a:lnTo>
                        <a:lnTo>
                          <a:pt x="115" y="170"/>
                        </a:lnTo>
                        <a:lnTo>
                          <a:pt x="115" y="159"/>
                        </a:lnTo>
                        <a:lnTo>
                          <a:pt x="101" y="159"/>
                        </a:lnTo>
                        <a:lnTo>
                          <a:pt x="96" y="170"/>
                        </a:lnTo>
                        <a:lnTo>
                          <a:pt x="91" y="159"/>
                        </a:lnTo>
                        <a:lnTo>
                          <a:pt x="89" y="149"/>
                        </a:lnTo>
                        <a:lnTo>
                          <a:pt x="107" y="144"/>
                        </a:lnTo>
                        <a:lnTo>
                          <a:pt x="117" y="147"/>
                        </a:lnTo>
                        <a:lnTo>
                          <a:pt x="119" y="129"/>
                        </a:lnTo>
                        <a:lnTo>
                          <a:pt x="109" y="123"/>
                        </a:lnTo>
                        <a:lnTo>
                          <a:pt x="102" y="108"/>
                        </a:lnTo>
                        <a:lnTo>
                          <a:pt x="98" y="90"/>
                        </a:lnTo>
                        <a:lnTo>
                          <a:pt x="80" y="84"/>
                        </a:lnTo>
                        <a:lnTo>
                          <a:pt x="72" y="77"/>
                        </a:lnTo>
                        <a:lnTo>
                          <a:pt x="57" y="72"/>
                        </a:lnTo>
                        <a:lnTo>
                          <a:pt x="65" y="89"/>
                        </a:lnTo>
                        <a:lnTo>
                          <a:pt x="49" y="96"/>
                        </a:lnTo>
                        <a:lnTo>
                          <a:pt x="39" y="78"/>
                        </a:lnTo>
                        <a:lnTo>
                          <a:pt x="31" y="74"/>
                        </a:lnTo>
                        <a:lnTo>
                          <a:pt x="31" y="63"/>
                        </a:lnTo>
                        <a:lnTo>
                          <a:pt x="20" y="51"/>
                        </a:lnTo>
                        <a:lnTo>
                          <a:pt x="7" y="44"/>
                        </a:lnTo>
                        <a:lnTo>
                          <a:pt x="0" y="36"/>
                        </a:lnTo>
                        <a:lnTo>
                          <a:pt x="3" y="30"/>
                        </a:lnTo>
                        <a:lnTo>
                          <a:pt x="13" y="33"/>
                        </a:lnTo>
                        <a:lnTo>
                          <a:pt x="16" y="26"/>
                        </a:lnTo>
                        <a:lnTo>
                          <a:pt x="13" y="15"/>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87" name="Freeform 27">
                    <a:extLst>
                      <a:ext uri="{FF2B5EF4-FFF2-40B4-BE49-F238E27FC236}">
                        <a16:creationId xmlns:a16="http://schemas.microsoft.com/office/drawing/2014/main" id="{4C541C27-0ABF-42CD-A678-174447DFB378}"/>
                      </a:ext>
                    </a:extLst>
                  </p:cNvPr>
                  <p:cNvSpPr>
                    <a:spLocks/>
                  </p:cNvSpPr>
                  <p:nvPr/>
                </p:nvSpPr>
                <p:spPr bwMode="auto">
                  <a:xfrm>
                    <a:off x="4849" y="1668"/>
                    <a:ext cx="127" cy="155"/>
                  </a:xfrm>
                  <a:custGeom>
                    <a:avLst/>
                    <a:gdLst>
                      <a:gd name="T0" fmla="*/ 26 w 127"/>
                      <a:gd name="T1" fmla="*/ 0 h 155"/>
                      <a:gd name="T2" fmla="*/ 51 w 127"/>
                      <a:gd name="T3" fmla="*/ 10 h 155"/>
                      <a:gd name="T4" fmla="*/ 65 w 127"/>
                      <a:gd name="T5" fmla="*/ 19 h 155"/>
                      <a:gd name="T6" fmla="*/ 75 w 127"/>
                      <a:gd name="T7" fmla="*/ 33 h 155"/>
                      <a:gd name="T8" fmla="*/ 83 w 127"/>
                      <a:gd name="T9" fmla="*/ 33 h 155"/>
                      <a:gd name="T10" fmla="*/ 82 w 127"/>
                      <a:gd name="T11" fmla="*/ 42 h 155"/>
                      <a:gd name="T12" fmla="*/ 92 w 127"/>
                      <a:gd name="T13" fmla="*/ 48 h 155"/>
                      <a:gd name="T14" fmla="*/ 98 w 127"/>
                      <a:gd name="T15" fmla="*/ 57 h 155"/>
                      <a:gd name="T16" fmla="*/ 115 w 127"/>
                      <a:gd name="T17" fmla="*/ 75 h 155"/>
                      <a:gd name="T18" fmla="*/ 126 w 127"/>
                      <a:gd name="T19" fmla="*/ 96 h 155"/>
                      <a:gd name="T20" fmla="*/ 105 w 127"/>
                      <a:gd name="T21" fmla="*/ 94 h 155"/>
                      <a:gd name="T22" fmla="*/ 88 w 127"/>
                      <a:gd name="T23" fmla="*/ 91 h 155"/>
                      <a:gd name="T24" fmla="*/ 100 w 127"/>
                      <a:gd name="T25" fmla="*/ 106 h 155"/>
                      <a:gd name="T26" fmla="*/ 100 w 127"/>
                      <a:gd name="T27" fmla="*/ 115 h 155"/>
                      <a:gd name="T28" fmla="*/ 100 w 127"/>
                      <a:gd name="T29" fmla="*/ 124 h 155"/>
                      <a:gd name="T30" fmla="*/ 93 w 127"/>
                      <a:gd name="T31" fmla="*/ 120 h 155"/>
                      <a:gd name="T32" fmla="*/ 85 w 127"/>
                      <a:gd name="T33" fmla="*/ 112 h 155"/>
                      <a:gd name="T34" fmla="*/ 70 w 127"/>
                      <a:gd name="T35" fmla="*/ 103 h 155"/>
                      <a:gd name="T36" fmla="*/ 62 w 127"/>
                      <a:gd name="T37" fmla="*/ 99 h 155"/>
                      <a:gd name="T38" fmla="*/ 49 w 127"/>
                      <a:gd name="T39" fmla="*/ 103 h 155"/>
                      <a:gd name="T40" fmla="*/ 41 w 127"/>
                      <a:gd name="T41" fmla="*/ 106 h 155"/>
                      <a:gd name="T42" fmla="*/ 46 w 127"/>
                      <a:gd name="T43" fmla="*/ 114 h 155"/>
                      <a:gd name="T44" fmla="*/ 59 w 127"/>
                      <a:gd name="T45" fmla="*/ 120 h 155"/>
                      <a:gd name="T46" fmla="*/ 72 w 127"/>
                      <a:gd name="T47" fmla="*/ 126 h 155"/>
                      <a:gd name="T48" fmla="*/ 77 w 127"/>
                      <a:gd name="T49" fmla="*/ 136 h 155"/>
                      <a:gd name="T50" fmla="*/ 75 w 127"/>
                      <a:gd name="T51" fmla="*/ 150 h 155"/>
                      <a:gd name="T52" fmla="*/ 75 w 127"/>
                      <a:gd name="T53" fmla="*/ 154 h 155"/>
                      <a:gd name="T54" fmla="*/ 70 w 127"/>
                      <a:gd name="T55" fmla="*/ 154 h 155"/>
                      <a:gd name="T56" fmla="*/ 62 w 127"/>
                      <a:gd name="T57" fmla="*/ 150 h 155"/>
                      <a:gd name="T58" fmla="*/ 59 w 127"/>
                      <a:gd name="T59" fmla="*/ 148 h 155"/>
                      <a:gd name="T60" fmla="*/ 54 w 127"/>
                      <a:gd name="T61" fmla="*/ 145 h 155"/>
                      <a:gd name="T62" fmla="*/ 49 w 127"/>
                      <a:gd name="T63" fmla="*/ 153 h 155"/>
                      <a:gd name="T64" fmla="*/ 41 w 127"/>
                      <a:gd name="T65" fmla="*/ 154 h 155"/>
                      <a:gd name="T66" fmla="*/ 34 w 127"/>
                      <a:gd name="T67" fmla="*/ 148 h 155"/>
                      <a:gd name="T68" fmla="*/ 34 w 127"/>
                      <a:gd name="T69" fmla="*/ 135 h 155"/>
                      <a:gd name="T70" fmla="*/ 33 w 127"/>
                      <a:gd name="T71" fmla="*/ 127 h 155"/>
                      <a:gd name="T72" fmla="*/ 25 w 127"/>
                      <a:gd name="T73" fmla="*/ 123 h 155"/>
                      <a:gd name="T74" fmla="*/ 16 w 127"/>
                      <a:gd name="T75" fmla="*/ 130 h 155"/>
                      <a:gd name="T76" fmla="*/ 3 w 127"/>
                      <a:gd name="T77" fmla="*/ 130 h 155"/>
                      <a:gd name="T78" fmla="*/ 0 w 127"/>
                      <a:gd name="T79" fmla="*/ 124 h 155"/>
                      <a:gd name="T80" fmla="*/ 3 w 127"/>
                      <a:gd name="T81" fmla="*/ 109 h 155"/>
                      <a:gd name="T82" fmla="*/ 13 w 127"/>
                      <a:gd name="T83" fmla="*/ 100 h 155"/>
                      <a:gd name="T84" fmla="*/ 11 w 127"/>
                      <a:gd name="T85" fmla="*/ 76 h 155"/>
                      <a:gd name="T86" fmla="*/ 11 w 127"/>
                      <a:gd name="T87" fmla="*/ 70 h 155"/>
                      <a:gd name="T88" fmla="*/ 21 w 127"/>
                      <a:gd name="T89" fmla="*/ 69 h 155"/>
                      <a:gd name="T90" fmla="*/ 29 w 127"/>
                      <a:gd name="T91" fmla="*/ 75 h 155"/>
                      <a:gd name="T92" fmla="*/ 44 w 127"/>
                      <a:gd name="T93" fmla="*/ 78 h 155"/>
                      <a:gd name="T94" fmla="*/ 44 w 127"/>
                      <a:gd name="T95" fmla="*/ 67 h 155"/>
                      <a:gd name="T96" fmla="*/ 38 w 127"/>
                      <a:gd name="T97" fmla="*/ 61 h 155"/>
                      <a:gd name="T98" fmla="*/ 34 w 127"/>
                      <a:gd name="T99" fmla="*/ 57 h 155"/>
                      <a:gd name="T100" fmla="*/ 39 w 127"/>
                      <a:gd name="T101" fmla="*/ 57 h 155"/>
                      <a:gd name="T102" fmla="*/ 43 w 127"/>
                      <a:gd name="T103" fmla="*/ 57 h 155"/>
                      <a:gd name="T104" fmla="*/ 46 w 127"/>
                      <a:gd name="T105" fmla="*/ 57 h 155"/>
                      <a:gd name="T106" fmla="*/ 49 w 127"/>
                      <a:gd name="T107" fmla="*/ 57 h 155"/>
                      <a:gd name="T108" fmla="*/ 54 w 127"/>
                      <a:gd name="T109" fmla="*/ 52 h 155"/>
                      <a:gd name="T110" fmla="*/ 52 w 127"/>
                      <a:gd name="T111" fmla="*/ 48 h 155"/>
                      <a:gd name="T112" fmla="*/ 47 w 127"/>
                      <a:gd name="T113" fmla="*/ 37 h 155"/>
                      <a:gd name="T114" fmla="*/ 38 w 127"/>
                      <a:gd name="T115" fmla="*/ 27 h 155"/>
                      <a:gd name="T116" fmla="*/ 25 w 127"/>
                      <a:gd name="T117" fmla="*/ 21 h 155"/>
                      <a:gd name="T118" fmla="*/ 20 w 127"/>
                      <a:gd name="T119" fmla="*/ 15 h 155"/>
                      <a:gd name="T120" fmla="*/ 26 w 127"/>
                      <a:gd name="T1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55">
                        <a:moveTo>
                          <a:pt x="26" y="0"/>
                        </a:moveTo>
                        <a:lnTo>
                          <a:pt x="51" y="10"/>
                        </a:lnTo>
                        <a:lnTo>
                          <a:pt x="65" y="19"/>
                        </a:lnTo>
                        <a:lnTo>
                          <a:pt x="75" y="33"/>
                        </a:lnTo>
                        <a:lnTo>
                          <a:pt x="83" y="33"/>
                        </a:lnTo>
                        <a:lnTo>
                          <a:pt x="82" y="42"/>
                        </a:lnTo>
                        <a:lnTo>
                          <a:pt x="92" y="48"/>
                        </a:lnTo>
                        <a:lnTo>
                          <a:pt x="98" y="57"/>
                        </a:lnTo>
                        <a:lnTo>
                          <a:pt x="115" y="75"/>
                        </a:lnTo>
                        <a:lnTo>
                          <a:pt x="126" y="96"/>
                        </a:lnTo>
                        <a:lnTo>
                          <a:pt x="105" y="94"/>
                        </a:lnTo>
                        <a:lnTo>
                          <a:pt x="88" y="91"/>
                        </a:lnTo>
                        <a:lnTo>
                          <a:pt x="100" y="106"/>
                        </a:lnTo>
                        <a:lnTo>
                          <a:pt x="100" y="115"/>
                        </a:lnTo>
                        <a:lnTo>
                          <a:pt x="100" y="124"/>
                        </a:lnTo>
                        <a:lnTo>
                          <a:pt x="93" y="120"/>
                        </a:lnTo>
                        <a:lnTo>
                          <a:pt x="85" y="112"/>
                        </a:lnTo>
                        <a:lnTo>
                          <a:pt x="70" y="103"/>
                        </a:lnTo>
                        <a:lnTo>
                          <a:pt x="62" y="99"/>
                        </a:lnTo>
                        <a:lnTo>
                          <a:pt x="49" y="103"/>
                        </a:lnTo>
                        <a:lnTo>
                          <a:pt x="41" y="106"/>
                        </a:lnTo>
                        <a:lnTo>
                          <a:pt x="46" y="114"/>
                        </a:lnTo>
                        <a:lnTo>
                          <a:pt x="59" y="120"/>
                        </a:lnTo>
                        <a:lnTo>
                          <a:pt x="72" y="126"/>
                        </a:lnTo>
                        <a:lnTo>
                          <a:pt x="77" y="136"/>
                        </a:lnTo>
                        <a:lnTo>
                          <a:pt x="75" y="150"/>
                        </a:lnTo>
                        <a:lnTo>
                          <a:pt x="75" y="154"/>
                        </a:lnTo>
                        <a:lnTo>
                          <a:pt x="70" y="154"/>
                        </a:lnTo>
                        <a:lnTo>
                          <a:pt x="62" y="150"/>
                        </a:lnTo>
                        <a:lnTo>
                          <a:pt x="59" y="148"/>
                        </a:lnTo>
                        <a:lnTo>
                          <a:pt x="54" y="145"/>
                        </a:lnTo>
                        <a:lnTo>
                          <a:pt x="49" y="153"/>
                        </a:lnTo>
                        <a:lnTo>
                          <a:pt x="41" y="154"/>
                        </a:lnTo>
                        <a:lnTo>
                          <a:pt x="34" y="148"/>
                        </a:lnTo>
                        <a:lnTo>
                          <a:pt x="34" y="135"/>
                        </a:lnTo>
                        <a:lnTo>
                          <a:pt x="33" y="127"/>
                        </a:lnTo>
                        <a:lnTo>
                          <a:pt x="25" y="123"/>
                        </a:lnTo>
                        <a:lnTo>
                          <a:pt x="16" y="130"/>
                        </a:lnTo>
                        <a:lnTo>
                          <a:pt x="3" y="130"/>
                        </a:lnTo>
                        <a:lnTo>
                          <a:pt x="0" y="124"/>
                        </a:lnTo>
                        <a:lnTo>
                          <a:pt x="3" y="109"/>
                        </a:lnTo>
                        <a:lnTo>
                          <a:pt x="13" y="100"/>
                        </a:lnTo>
                        <a:lnTo>
                          <a:pt x="11" y="76"/>
                        </a:lnTo>
                        <a:lnTo>
                          <a:pt x="11" y="70"/>
                        </a:lnTo>
                        <a:lnTo>
                          <a:pt x="21" y="69"/>
                        </a:lnTo>
                        <a:lnTo>
                          <a:pt x="29" y="75"/>
                        </a:lnTo>
                        <a:lnTo>
                          <a:pt x="44" y="78"/>
                        </a:lnTo>
                        <a:lnTo>
                          <a:pt x="44" y="67"/>
                        </a:lnTo>
                        <a:lnTo>
                          <a:pt x="38" y="61"/>
                        </a:lnTo>
                        <a:lnTo>
                          <a:pt x="34" y="57"/>
                        </a:lnTo>
                        <a:lnTo>
                          <a:pt x="39" y="57"/>
                        </a:lnTo>
                        <a:lnTo>
                          <a:pt x="43" y="57"/>
                        </a:lnTo>
                        <a:lnTo>
                          <a:pt x="46" y="57"/>
                        </a:lnTo>
                        <a:lnTo>
                          <a:pt x="49" y="57"/>
                        </a:lnTo>
                        <a:lnTo>
                          <a:pt x="54" y="52"/>
                        </a:lnTo>
                        <a:lnTo>
                          <a:pt x="52" y="48"/>
                        </a:lnTo>
                        <a:lnTo>
                          <a:pt x="47" y="37"/>
                        </a:lnTo>
                        <a:lnTo>
                          <a:pt x="38" y="27"/>
                        </a:lnTo>
                        <a:lnTo>
                          <a:pt x="25" y="21"/>
                        </a:lnTo>
                        <a:lnTo>
                          <a:pt x="20" y="15"/>
                        </a:lnTo>
                        <a:lnTo>
                          <a:pt x="26"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88" name="Freeform 28">
                    <a:extLst>
                      <a:ext uri="{FF2B5EF4-FFF2-40B4-BE49-F238E27FC236}">
                        <a16:creationId xmlns:a16="http://schemas.microsoft.com/office/drawing/2014/main" id="{63185BFD-A49C-4CA5-BF64-06A6883DF0A7}"/>
                      </a:ext>
                    </a:extLst>
                  </p:cNvPr>
                  <p:cNvSpPr>
                    <a:spLocks/>
                  </p:cNvSpPr>
                  <p:nvPr/>
                </p:nvSpPr>
                <p:spPr bwMode="auto">
                  <a:xfrm>
                    <a:off x="4706" y="1480"/>
                    <a:ext cx="138" cy="129"/>
                  </a:xfrm>
                  <a:custGeom>
                    <a:avLst/>
                    <a:gdLst>
                      <a:gd name="T0" fmla="*/ 0 w 138"/>
                      <a:gd name="T1" fmla="*/ 0 h 129"/>
                      <a:gd name="T2" fmla="*/ 13 w 138"/>
                      <a:gd name="T3" fmla="*/ 0 h 129"/>
                      <a:gd name="T4" fmla="*/ 18 w 138"/>
                      <a:gd name="T5" fmla="*/ 9 h 129"/>
                      <a:gd name="T6" fmla="*/ 36 w 138"/>
                      <a:gd name="T7" fmla="*/ 23 h 129"/>
                      <a:gd name="T8" fmla="*/ 44 w 138"/>
                      <a:gd name="T9" fmla="*/ 38 h 129"/>
                      <a:gd name="T10" fmla="*/ 57 w 138"/>
                      <a:gd name="T11" fmla="*/ 39 h 129"/>
                      <a:gd name="T12" fmla="*/ 67 w 138"/>
                      <a:gd name="T13" fmla="*/ 42 h 129"/>
                      <a:gd name="T14" fmla="*/ 75 w 138"/>
                      <a:gd name="T15" fmla="*/ 48 h 129"/>
                      <a:gd name="T16" fmla="*/ 85 w 138"/>
                      <a:gd name="T17" fmla="*/ 48 h 129"/>
                      <a:gd name="T18" fmla="*/ 96 w 138"/>
                      <a:gd name="T19" fmla="*/ 57 h 129"/>
                      <a:gd name="T20" fmla="*/ 106 w 138"/>
                      <a:gd name="T21" fmla="*/ 65 h 129"/>
                      <a:gd name="T22" fmla="*/ 117 w 138"/>
                      <a:gd name="T23" fmla="*/ 69 h 129"/>
                      <a:gd name="T24" fmla="*/ 116 w 138"/>
                      <a:gd name="T25" fmla="*/ 74 h 129"/>
                      <a:gd name="T26" fmla="*/ 109 w 138"/>
                      <a:gd name="T27" fmla="*/ 77 h 129"/>
                      <a:gd name="T28" fmla="*/ 103 w 138"/>
                      <a:gd name="T29" fmla="*/ 77 h 129"/>
                      <a:gd name="T30" fmla="*/ 99 w 138"/>
                      <a:gd name="T31" fmla="*/ 81 h 129"/>
                      <a:gd name="T32" fmla="*/ 113 w 138"/>
                      <a:gd name="T33" fmla="*/ 90 h 129"/>
                      <a:gd name="T34" fmla="*/ 122 w 138"/>
                      <a:gd name="T35" fmla="*/ 99 h 129"/>
                      <a:gd name="T36" fmla="*/ 137 w 138"/>
                      <a:gd name="T37" fmla="*/ 108 h 129"/>
                      <a:gd name="T38" fmla="*/ 127 w 138"/>
                      <a:gd name="T39" fmla="*/ 119 h 129"/>
                      <a:gd name="T40" fmla="*/ 119 w 138"/>
                      <a:gd name="T41" fmla="*/ 122 h 129"/>
                      <a:gd name="T42" fmla="*/ 121 w 138"/>
                      <a:gd name="T43" fmla="*/ 128 h 129"/>
                      <a:gd name="T44" fmla="*/ 106 w 138"/>
                      <a:gd name="T45" fmla="*/ 128 h 129"/>
                      <a:gd name="T46" fmla="*/ 101 w 138"/>
                      <a:gd name="T47" fmla="*/ 123 h 129"/>
                      <a:gd name="T48" fmla="*/ 90 w 138"/>
                      <a:gd name="T49" fmla="*/ 111 h 129"/>
                      <a:gd name="T50" fmla="*/ 82 w 138"/>
                      <a:gd name="T51" fmla="*/ 101 h 129"/>
                      <a:gd name="T52" fmla="*/ 69 w 138"/>
                      <a:gd name="T53" fmla="*/ 83 h 129"/>
                      <a:gd name="T54" fmla="*/ 54 w 138"/>
                      <a:gd name="T55" fmla="*/ 69 h 129"/>
                      <a:gd name="T56" fmla="*/ 38 w 138"/>
                      <a:gd name="T57" fmla="*/ 50 h 129"/>
                      <a:gd name="T58" fmla="*/ 28 w 138"/>
                      <a:gd name="T59" fmla="*/ 44 h 129"/>
                      <a:gd name="T60" fmla="*/ 20 w 138"/>
                      <a:gd name="T61" fmla="*/ 39 h 129"/>
                      <a:gd name="T62" fmla="*/ 16 w 138"/>
                      <a:gd name="T63" fmla="*/ 29 h 129"/>
                      <a:gd name="T64" fmla="*/ 2 w 138"/>
                      <a:gd name="T65" fmla="*/ 20 h 129"/>
                      <a:gd name="T66" fmla="*/ 2 w 138"/>
                      <a:gd name="T67" fmla="*/ 14 h 129"/>
                      <a:gd name="T68" fmla="*/ 0 w 138"/>
                      <a:gd name="T6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29">
                        <a:moveTo>
                          <a:pt x="0" y="0"/>
                        </a:moveTo>
                        <a:lnTo>
                          <a:pt x="13" y="0"/>
                        </a:lnTo>
                        <a:lnTo>
                          <a:pt x="18" y="9"/>
                        </a:lnTo>
                        <a:lnTo>
                          <a:pt x="36" y="23"/>
                        </a:lnTo>
                        <a:lnTo>
                          <a:pt x="44" y="38"/>
                        </a:lnTo>
                        <a:lnTo>
                          <a:pt x="57" y="39"/>
                        </a:lnTo>
                        <a:lnTo>
                          <a:pt x="67" y="42"/>
                        </a:lnTo>
                        <a:lnTo>
                          <a:pt x="75" y="48"/>
                        </a:lnTo>
                        <a:lnTo>
                          <a:pt x="85" y="48"/>
                        </a:lnTo>
                        <a:lnTo>
                          <a:pt x="96" y="57"/>
                        </a:lnTo>
                        <a:lnTo>
                          <a:pt x="106" y="65"/>
                        </a:lnTo>
                        <a:lnTo>
                          <a:pt x="117" y="69"/>
                        </a:lnTo>
                        <a:lnTo>
                          <a:pt x="116" y="74"/>
                        </a:lnTo>
                        <a:lnTo>
                          <a:pt x="109" y="77"/>
                        </a:lnTo>
                        <a:lnTo>
                          <a:pt x="103" y="77"/>
                        </a:lnTo>
                        <a:lnTo>
                          <a:pt x="99" y="81"/>
                        </a:lnTo>
                        <a:lnTo>
                          <a:pt x="113" y="90"/>
                        </a:lnTo>
                        <a:lnTo>
                          <a:pt x="122" y="99"/>
                        </a:lnTo>
                        <a:lnTo>
                          <a:pt x="137" y="108"/>
                        </a:lnTo>
                        <a:lnTo>
                          <a:pt x="127" y="119"/>
                        </a:lnTo>
                        <a:lnTo>
                          <a:pt x="119" y="122"/>
                        </a:lnTo>
                        <a:lnTo>
                          <a:pt x="121" y="128"/>
                        </a:lnTo>
                        <a:lnTo>
                          <a:pt x="106" y="128"/>
                        </a:lnTo>
                        <a:lnTo>
                          <a:pt x="101" y="123"/>
                        </a:lnTo>
                        <a:lnTo>
                          <a:pt x="90" y="111"/>
                        </a:lnTo>
                        <a:lnTo>
                          <a:pt x="82" y="101"/>
                        </a:lnTo>
                        <a:lnTo>
                          <a:pt x="69" y="83"/>
                        </a:lnTo>
                        <a:lnTo>
                          <a:pt x="54" y="69"/>
                        </a:lnTo>
                        <a:lnTo>
                          <a:pt x="38" y="50"/>
                        </a:lnTo>
                        <a:lnTo>
                          <a:pt x="28" y="44"/>
                        </a:lnTo>
                        <a:lnTo>
                          <a:pt x="20" y="39"/>
                        </a:lnTo>
                        <a:lnTo>
                          <a:pt x="16" y="29"/>
                        </a:lnTo>
                        <a:lnTo>
                          <a:pt x="2" y="20"/>
                        </a:lnTo>
                        <a:lnTo>
                          <a:pt x="2"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48189" name="Group 29">
                  <a:extLst>
                    <a:ext uri="{FF2B5EF4-FFF2-40B4-BE49-F238E27FC236}">
                      <a16:creationId xmlns:a16="http://schemas.microsoft.com/office/drawing/2014/main" id="{BA3394FE-0890-414C-BF24-78BE43BBC6C0}"/>
                    </a:ext>
                  </a:extLst>
                </p:cNvPr>
                <p:cNvGrpSpPr>
                  <a:grpSpLocks/>
                </p:cNvGrpSpPr>
                <p:nvPr/>
              </p:nvGrpSpPr>
              <p:grpSpPr bwMode="auto">
                <a:xfrm>
                  <a:off x="2922" y="1219"/>
                  <a:ext cx="1995" cy="2104"/>
                  <a:chOff x="2922" y="1219"/>
                  <a:chExt cx="1995" cy="2104"/>
                </a:xfrm>
              </p:grpSpPr>
              <p:sp>
                <p:nvSpPr>
                  <p:cNvPr id="348190" name="Freeform 30">
                    <a:extLst>
                      <a:ext uri="{FF2B5EF4-FFF2-40B4-BE49-F238E27FC236}">
                        <a16:creationId xmlns:a16="http://schemas.microsoft.com/office/drawing/2014/main" id="{765BC0D7-61C0-424C-9530-B6EE65B1A278}"/>
                      </a:ext>
                    </a:extLst>
                  </p:cNvPr>
                  <p:cNvSpPr>
                    <a:spLocks/>
                  </p:cNvSpPr>
                  <p:nvPr/>
                </p:nvSpPr>
                <p:spPr bwMode="auto">
                  <a:xfrm>
                    <a:off x="2922" y="1740"/>
                    <a:ext cx="992" cy="967"/>
                  </a:xfrm>
                  <a:custGeom>
                    <a:avLst/>
                    <a:gdLst>
                      <a:gd name="T0" fmla="*/ 757 w 992"/>
                      <a:gd name="T1" fmla="*/ 156 h 967"/>
                      <a:gd name="T2" fmla="*/ 850 w 992"/>
                      <a:gd name="T3" fmla="*/ 317 h 967"/>
                      <a:gd name="T4" fmla="*/ 887 w 992"/>
                      <a:gd name="T5" fmla="*/ 357 h 967"/>
                      <a:gd name="T6" fmla="*/ 968 w 992"/>
                      <a:gd name="T7" fmla="*/ 347 h 967"/>
                      <a:gd name="T8" fmla="*/ 989 w 992"/>
                      <a:gd name="T9" fmla="*/ 386 h 967"/>
                      <a:gd name="T10" fmla="*/ 892 w 992"/>
                      <a:gd name="T11" fmla="*/ 494 h 967"/>
                      <a:gd name="T12" fmla="*/ 812 w 992"/>
                      <a:gd name="T13" fmla="*/ 618 h 967"/>
                      <a:gd name="T14" fmla="*/ 824 w 992"/>
                      <a:gd name="T15" fmla="*/ 663 h 967"/>
                      <a:gd name="T16" fmla="*/ 824 w 992"/>
                      <a:gd name="T17" fmla="*/ 708 h 967"/>
                      <a:gd name="T18" fmla="*/ 788 w 992"/>
                      <a:gd name="T19" fmla="*/ 725 h 967"/>
                      <a:gd name="T20" fmla="*/ 736 w 992"/>
                      <a:gd name="T21" fmla="*/ 786 h 967"/>
                      <a:gd name="T22" fmla="*/ 716 w 992"/>
                      <a:gd name="T23" fmla="*/ 839 h 967"/>
                      <a:gd name="T24" fmla="*/ 668 w 992"/>
                      <a:gd name="T25" fmla="*/ 911 h 967"/>
                      <a:gd name="T26" fmla="*/ 640 w 992"/>
                      <a:gd name="T27" fmla="*/ 927 h 967"/>
                      <a:gd name="T28" fmla="*/ 580 w 992"/>
                      <a:gd name="T29" fmla="*/ 963 h 967"/>
                      <a:gd name="T30" fmla="*/ 507 w 992"/>
                      <a:gd name="T31" fmla="*/ 951 h 967"/>
                      <a:gd name="T32" fmla="*/ 499 w 992"/>
                      <a:gd name="T33" fmla="*/ 917 h 967"/>
                      <a:gd name="T34" fmla="*/ 466 w 992"/>
                      <a:gd name="T35" fmla="*/ 869 h 967"/>
                      <a:gd name="T36" fmla="*/ 460 w 992"/>
                      <a:gd name="T37" fmla="*/ 828 h 967"/>
                      <a:gd name="T38" fmla="*/ 450 w 992"/>
                      <a:gd name="T39" fmla="*/ 801 h 967"/>
                      <a:gd name="T40" fmla="*/ 419 w 992"/>
                      <a:gd name="T41" fmla="*/ 771 h 967"/>
                      <a:gd name="T42" fmla="*/ 400 w 992"/>
                      <a:gd name="T43" fmla="*/ 732 h 967"/>
                      <a:gd name="T44" fmla="*/ 427 w 992"/>
                      <a:gd name="T45" fmla="*/ 666 h 967"/>
                      <a:gd name="T46" fmla="*/ 414 w 992"/>
                      <a:gd name="T47" fmla="*/ 573 h 967"/>
                      <a:gd name="T48" fmla="*/ 370 w 992"/>
                      <a:gd name="T49" fmla="*/ 527 h 967"/>
                      <a:gd name="T50" fmla="*/ 364 w 992"/>
                      <a:gd name="T51" fmla="*/ 453 h 967"/>
                      <a:gd name="T52" fmla="*/ 301 w 992"/>
                      <a:gd name="T53" fmla="*/ 426 h 967"/>
                      <a:gd name="T54" fmla="*/ 218 w 992"/>
                      <a:gd name="T55" fmla="*/ 434 h 967"/>
                      <a:gd name="T56" fmla="*/ 47 w 992"/>
                      <a:gd name="T57" fmla="*/ 375 h 967"/>
                      <a:gd name="T58" fmla="*/ 8 w 992"/>
                      <a:gd name="T59" fmla="*/ 281 h 967"/>
                      <a:gd name="T60" fmla="*/ 39 w 992"/>
                      <a:gd name="T61" fmla="*/ 213 h 967"/>
                      <a:gd name="T62" fmla="*/ 96 w 992"/>
                      <a:gd name="T63" fmla="*/ 140 h 967"/>
                      <a:gd name="T64" fmla="*/ 180 w 992"/>
                      <a:gd name="T65" fmla="*/ 84 h 967"/>
                      <a:gd name="T66" fmla="*/ 244 w 992"/>
                      <a:gd name="T67" fmla="*/ 26 h 967"/>
                      <a:gd name="T68" fmla="*/ 302 w 992"/>
                      <a:gd name="T69" fmla="*/ 41 h 967"/>
                      <a:gd name="T70" fmla="*/ 366 w 992"/>
                      <a:gd name="T71" fmla="*/ 15 h 967"/>
                      <a:gd name="T72" fmla="*/ 409 w 992"/>
                      <a:gd name="T73" fmla="*/ 3 h 967"/>
                      <a:gd name="T74" fmla="*/ 444 w 992"/>
                      <a:gd name="T75" fmla="*/ 33 h 967"/>
                      <a:gd name="T76" fmla="*/ 512 w 992"/>
                      <a:gd name="T77" fmla="*/ 81 h 967"/>
                      <a:gd name="T78" fmla="*/ 559 w 992"/>
                      <a:gd name="T79" fmla="*/ 59 h 967"/>
                      <a:gd name="T80" fmla="*/ 630 w 992"/>
                      <a:gd name="T81" fmla="*/ 75 h 967"/>
                      <a:gd name="T82" fmla="*/ 708 w 992"/>
                      <a:gd name="T83" fmla="*/ 7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2" h="967">
                        <a:moveTo>
                          <a:pt x="741" y="116"/>
                        </a:moveTo>
                        <a:lnTo>
                          <a:pt x="757" y="156"/>
                        </a:lnTo>
                        <a:lnTo>
                          <a:pt x="788" y="218"/>
                        </a:lnTo>
                        <a:lnTo>
                          <a:pt x="850" y="317"/>
                        </a:lnTo>
                        <a:lnTo>
                          <a:pt x="872" y="329"/>
                        </a:lnTo>
                        <a:lnTo>
                          <a:pt x="887" y="357"/>
                        </a:lnTo>
                        <a:lnTo>
                          <a:pt x="936" y="356"/>
                        </a:lnTo>
                        <a:lnTo>
                          <a:pt x="968" y="347"/>
                        </a:lnTo>
                        <a:lnTo>
                          <a:pt x="991" y="347"/>
                        </a:lnTo>
                        <a:lnTo>
                          <a:pt x="989" y="386"/>
                        </a:lnTo>
                        <a:lnTo>
                          <a:pt x="981" y="407"/>
                        </a:lnTo>
                        <a:lnTo>
                          <a:pt x="892" y="494"/>
                        </a:lnTo>
                        <a:lnTo>
                          <a:pt x="811" y="584"/>
                        </a:lnTo>
                        <a:lnTo>
                          <a:pt x="812" y="618"/>
                        </a:lnTo>
                        <a:lnTo>
                          <a:pt x="835" y="644"/>
                        </a:lnTo>
                        <a:lnTo>
                          <a:pt x="824" y="663"/>
                        </a:lnTo>
                        <a:lnTo>
                          <a:pt x="830" y="689"/>
                        </a:lnTo>
                        <a:lnTo>
                          <a:pt x="824" y="708"/>
                        </a:lnTo>
                        <a:lnTo>
                          <a:pt x="804" y="725"/>
                        </a:lnTo>
                        <a:lnTo>
                          <a:pt x="788" y="725"/>
                        </a:lnTo>
                        <a:lnTo>
                          <a:pt x="760" y="753"/>
                        </a:lnTo>
                        <a:lnTo>
                          <a:pt x="736" y="786"/>
                        </a:lnTo>
                        <a:lnTo>
                          <a:pt x="741" y="822"/>
                        </a:lnTo>
                        <a:lnTo>
                          <a:pt x="716" y="839"/>
                        </a:lnTo>
                        <a:lnTo>
                          <a:pt x="694" y="876"/>
                        </a:lnTo>
                        <a:lnTo>
                          <a:pt x="668" y="911"/>
                        </a:lnTo>
                        <a:lnTo>
                          <a:pt x="653" y="924"/>
                        </a:lnTo>
                        <a:lnTo>
                          <a:pt x="640" y="927"/>
                        </a:lnTo>
                        <a:lnTo>
                          <a:pt x="617" y="950"/>
                        </a:lnTo>
                        <a:lnTo>
                          <a:pt x="580" y="963"/>
                        </a:lnTo>
                        <a:lnTo>
                          <a:pt x="533" y="966"/>
                        </a:lnTo>
                        <a:lnTo>
                          <a:pt x="507" y="951"/>
                        </a:lnTo>
                        <a:lnTo>
                          <a:pt x="504" y="936"/>
                        </a:lnTo>
                        <a:lnTo>
                          <a:pt x="499" y="917"/>
                        </a:lnTo>
                        <a:lnTo>
                          <a:pt x="481" y="906"/>
                        </a:lnTo>
                        <a:lnTo>
                          <a:pt x="466" y="869"/>
                        </a:lnTo>
                        <a:lnTo>
                          <a:pt x="461" y="851"/>
                        </a:lnTo>
                        <a:lnTo>
                          <a:pt x="460" y="828"/>
                        </a:lnTo>
                        <a:lnTo>
                          <a:pt x="452" y="812"/>
                        </a:lnTo>
                        <a:lnTo>
                          <a:pt x="450" y="801"/>
                        </a:lnTo>
                        <a:lnTo>
                          <a:pt x="435" y="785"/>
                        </a:lnTo>
                        <a:lnTo>
                          <a:pt x="419" y="771"/>
                        </a:lnTo>
                        <a:lnTo>
                          <a:pt x="408" y="749"/>
                        </a:lnTo>
                        <a:lnTo>
                          <a:pt x="400" y="732"/>
                        </a:lnTo>
                        <a:lnTo>
                          <a:pt x="403" y="705"/>
                        </a:lnTo>
                        <a:lnTo>
                          <a:pt x="427" y="666"/>
                        </a:lnTo>
                        <a:lnTo>
                          <a:pt x="432" y="623"/>
                        </a:lnTo>
                        <a:lnTo>
                          <a:pt x="414" y="573"/>
                        </a:lnTo>
                        <a:lnTo>
                          <a:pt x="388" y="554"/>
                        </a:lnTo>
                        <a:lnTo>
                          <a:pt x="370" y="527"/>
                        </a:lnTo>
                        <a:lnTo>
                          <a:pt x="377" y="485"/>
                        </a:lnTo>
                        <a:lnTo>
                          <a:pt x="364" y="453"/>
                        </a:lnTo>
                        <a:lnTo>
                          <a:pt x="333" y="450"/>
                        </a:lnTo>
                        <a:lnTo>
                          <a:pt x="301" y="426"/>
                        </a:lnTo>
                        <a:lnTo>
                          <a:pt x="260" y="413"/>
                        </a:lnTo>
                        <a:lnTo>
                          <a:pt x="218" y="434"/>
                        </a:lnTo>
                        <a:lnTo>
                          <a:pt x="107" y="428"/>
                        </a:lnTo>
                        <a:lnTo>
                          <a:pt x="47" y="375"/>
                        </a:lnTo>
                        <a:lnTo>
                          <a:pt x="0" y="305"/>
                        </a:lnTo>
                        <a:lnTo>
                          <a:pt x="8" y="281"/>
                        </a:lnTo>
                        <a:lnTo>
                          <a:pt x="29" y="263"/>
                        </a:lnTo>
                        <a:lnTo>
                          <a:pt x="39" y="213"/>
                        </a:lnTo>
                        <a:lnTo>
                          <a:pt x="54" y="177"/>
                        </a:lnTo>
                        <a:lnTo>
                          <a:pt x="96" y="140"/>
                        </a:lnTo>
                        <a:lnTo>
                          <a:pt x="140" y="123"/>
                        </a:lnTo>
                        <a:lnTo>
                          <a:pt x="180" y="84"/>
                        </a:lnTo>
                        <a:lnTo>
                          <a:pt x="190" y="68"/>
                        </a:lnTo>
                        <a:lnTo>
                          <a:pt x="244" y="26"/>
                        </a:lnTo>
                        <a:lnTo>
                          <a:pt x="278" y="42"/>
                        </a:lnTo>
                        <a:lnTo>
                          <a:pt x="302" y="41"/>
                        </a:lnTo>
                        <a:lnTo>
                          <a:pt x="331" y="18"/>
                        </a:lnTo>
                        <a:lnTo>
                          <a:pt x="366" y="15"/>
                        </a:lnTo>
                        <a:lnTo>
                          <a:pt x="388" y="21"/>
                        </a:lnTo>
                        <a:lnTo>
                          <a:pt x="409" y="3"/>
                        </a:lnTo>
                        <a:lnTo>
                          <a:pt x="437" y="0"/>
                        </a:lnTo>
                        <a:lnTo>
                          <a:pt x="444" y="33"/>
                        </a:lnTo>
                        <a:lnTo>
                          <a:pt x="461" y="57"/>
                        </a:lnTo>
                        <a:lnTo>
                          <a:pt x="512" y="81"/>
                        </a:lnTo>
                        <a:lnTo>
                          <a:pt x="554" y="86"/>
                        </a:lnTo>
                        <a:lnTo>
                          <a:pt x="559" y="59"/>
                        </a:lnTo>
                        <a:lnTo>
                          <a:pt x="591" y="59"/>
                        </a:lnTo>
                        <a:lnTo>
                          <a:pt x="630" y="75"/>
                        </a:lnTo>
                        <a:lnTo>
                          <a:pt x="673" y="84"/>
                        </a:lnTo>
                        <a:lnTo>
                          <a:pt x="708" y="74"/>
                        </a:lnTo>
                        <a:lnTo>
                          <a:pt x="741" y="11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48191" name="Group 31">
                    <a:extLst>
                      <a:ext uri="{FF2B5EF4-FFF2-40B4-BE49-F238E27FC236}">
                        <a16:creationId xmlns:a16="http://schemas.microsoft.com/office/drawing/2014/main" id="{FC292F47-0834-4CFA-84CC-AAC89D63F86F}"/>
                      </a:ext>
                    </a:extLst>
                  </p:cNvPr>
                  <p:cNvGrpSpPr>
                    <a:grpSpLocks/>
                  </p:cNvGrpSpPr>
                  <p:nvPr/>
                </p:nvGrpSpPr>
                <p:grpSpPr bwMode="auto">
                  <a:xfrm>
                    <a:off x="2989" y="1219"/>
                    <a:ext cx="440" cy="333"/>
                    <a:chOff x="2989" y="1219"/>
                    <a:chExt cx="440" cy="333"/>
                  </a:xfrm>
                </p:grpSpPr>
                <p:grpSp>
                  <p:nvGrpSpPr>
                    <p:cNvPr id="348192" name="Group 32">
                      <a:extLst>
                        <a:ext uri="{FF2B5EF4-FFF2-40B4-BE49-F238E27FC236}">
                          <a16:creationId xmlns:a16="http://schemas.microsoft.com/office/drawing/2014/main" id="{E4A963CB-3182-4D02-AB3B-08CB34586306}"/>
                        </a:ext>
                      </a:extLst>
                    </p:cNvPr>
                    <p:cNvGrpSpPr>
                      <a:grpSpLocks/>
                    </p:cNvGrpSpPr>
                    <p:nvPr/>
                  </p:nvGrpSpPr>
                  <p:grpSpPr bwMode="auto">
                    <a:xfrm>
                      <a:off x="3164" y="1426"/>
                      <a:ext cx="136" cy="126"/>
                      <a:chOff x="3164" y="1426"/>
                      <a:chExt cx="136" cy="126"/>
                    </a:xfrm>
                  </p:grpSpPr>
                  <p:sp>
                    <p:nvSpPr>
                      <p:cNvPr id="348193" name="Freeform 33">
                        <a:extLst>
                          <a:ext uri="{FF2B5EF4-FFF2-40B4-BE49-F238E27FC236}">
                            <a16:creationId xmlns:a16="http://schemas.microsoft.com/office/drawing/2014/main" id="{777B6082-836E-4D18-B0C7-7CED4EB86DC8}"/>
                          </a:ext>
                        </a:extLst>
                      </p:cNvPr>
                      <p:cNvSpPr>
                        <a:spLocks/>
                      </p:cNvSpPr>
                      <p:nvPr/>
                    </p:nvSpPr>
                    <p:spPr bwMode="auto">
                      <a:xfrm>
                        <a:off x="3164" y="1473"/>
                        <a:ext cx="64" cy="70"/>
                      </a:xfrm>
                      <a:custGeom>
                        <a:avLst/>
                        <a:gdLst>
                          <a:gd name="T0" fmla="*/ 15 w 64"/>
                          <a:gd name="T1" fmla="*/ 21 h 70"/>
                          <a:gd name="T2" fmla="*/ 19 w 64"/>
                          <a:gd name="T3" fmla="*/ 14 h 70"/>
                          <a:gd name="T4" fmla="*/ 31 w 64"/>
                          <a:gd name="T5" fmla="*/ 14 h 70"/>
                          <a:gd name="T6" fmla="*/ 47 w 64"/>
                          <a:gd name="T7" fmla="*/ 0 h 70"/>
                          <a:gd name="T8" fmla="*/ 52 w 64"/>
                          <a:gd name="T9" fmla="*/ 9 h 70"/>
                          <a:gd name="T10" fmla="*/ 60 w 64"/>
                          <a:gd name="T11" fmla="*/ 9 h 70"/>
                          <a:gd name="T12" fmla="*/ 63 w 64"/>
                          <a:gd name="T13" fmla="*/ 14 h 70"/>
                          <a:gd name="T14" fmla="*/ 58 w 64"/>
                          <a:gd name="T15" fmla="*/ 21 h 70"/>
                          <a:gd name="T16" fmla="*/ 52 w 64"/>
                          <a:gd name="T17" fmla="*/ 24 h 70"/>
                          <a:gd name="T18" fmla="*/ 52 w 64"/>
                          <a:gd name="T19" fmla="*/ 30 h 70"/>
                          <a:gd name="T20" fmla="*/ 50 w 64"/>
                          <a:gd name="T21" fmla="*/ 33 h 70"/>
                          <a:gd name="T22" fmla="*/ 48 w 64"/>
                          <a:gd name="T23" fmla="*/ 38 h 70"/>
                          <a:gd name="T24" fmla="*/ 52 w 64"/>
                          <a:gd name="T25" fmla="*/ 44 h 70"/>
                          <a:gd name="T26" fmla="*/ 47 w 64"/>
                          <a:gd name="T27" fmla="*/ 50 h 70"/>
                          <a:gd name="T28" fmla="*/ 42 w 64"/>
                          <a:gd name="T29" fmla="*/ 53 h 70"/>
                          <a:gd name="T30" fmla="*/ 37 w 64"/>
                          <a:gd name="T31" fmla="*/ 53 h 70"/>
                          <a:gd name="T32" fmla="*/ 36 w 64"/>
                          <a:gd name="T33" fmla="*/ 54 h 70"/>
                          <a:gd name="T34" fmla="*/ 34 w 64"/>
                          <a:gd name="T35" fmla="*/ 59 h 70"/>
                          <a:gd name="T36" fmla="*/ 26 w 64"/>
                          <a:gd name="T37" fmla="*/ 60 h 70"/>
                          <a:gd name="T38" fmla="*/ 24 w 64"/>
                          <a:gd name="T39" fmla="*/ 59 h 70"/>
                          <a:gd name="T40" fmla="*/ 18 w 64"/>
                          <a:gd name="T41" fmla="*/ 63 h 70"/>
                          <a:gd name="T42" fmla="*/ 16 w 64"/>
                          <a:gd name="T43" fmla="*/ 65 h 70"/>
                          <a:gd name="T44" fmla="*/ 8 w 64"/>
                          <a:gd name="T45" fmla="*/ 69 h 70"/>
                          <a:gd name="T46" fmla="*/ 5 w 64"/>
                          <a:gd name="T47" fmla="*/ 69 h 70"/>
                          <a:gd name="T48" fmla="*/ 3 w 64"/>
                          <a:gd name="T49" fmla="*/ 66 h 70"/>
                          <a:gd name="T50" fmla="*/ 2 w 64"/>
                          <a:gd name="T51" fmla="*/ 59 h 70"/>
                          <a:gd name="T52" fmla="*/ 0 w 64"/>
                          <a:gd name="T53" fmla="*/ 57 h 70"/>
                          <a:gd name="T54" fmla="*/ 0 w 64"/>
                          <a:gd name="T55" fmla="*/ 51 h 70"/>
                          <a:gd name="T56" fmla="*/ 5 w 64"/>
                          <a:gd name="T57" fmla="*/ 48 h 70"/>
                          <a:gd name="T58" fmla="*/ 10 w 64"/>
                          <a:gd name="T59" fmla="*/ 45 h 70"/>
                          <a:gd name="T60" fmla="*/ 13 w 64"/>
                          <a:gd name="T61" fmla="*/ 39 h 70"/>
                          <a:gd name="T62" fmla="*/ 18 w 64"/>
                          <a:gd name="T63" fmla="*/ 39 h 70"/>
                          <a:gd name="T64" fmla="*/ 21 w 64"/>
                          <a:gd name="T65" fmla="*/ 41 h 70"/>
                          <a:gd name="T66" fmla="*/ 26 w 64"/>
                          <a:gd name="T67" fmla="*/ 39 h 70"/>
                          <a:gd name="T68" fmla="*/ 21 w 64"/>
                          <a:gd name="T69" fmla="*/ 38 h 70"/>
                          <a:gd name="T70" fmla="*/ 15 w 64"/>
                          <a:gd name="T71"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70">
                            <a:moveTo>
                              <a:pt x="15" y="21"/>
                            </a:moveTo>
                            <a:lnTo>
                              <a:pt x="19" y="14"/>
                            </a:lnTo>
                            <a:lnTo>
                              <a:pt x="31" y="14"/>
                            </a:lnTo>
                            <a:lnTo>
                              <a:pt x="47" y="0"/>
                            </a:lnTo>
                            <a:lnTo>
                              <a:pt x="52" y="9"/>
                            </a:lnTo>
                            <a:lnTo>
                              <a:pt x="60" y="9"/>
                            </a:lnTo>
                            <a:lnTo>
                              <a:pt x="63" y="14"/>
                            </a:lnTo>
                            <a:lnTo>
                              <a:pt x="58" y="21"/>
                            </a:lnTo>
                            <a:lnTo>
                              <a:pt x="52" y="24"/>
                            </a:lnTo>
                            <a:lnTo>
                              <a:pt x="52" y="30"/>
                            </a:lnTo>
                            <a:lnTo>
                              <a:pt x="50" y="33"/>
                            </a:lnTo>
                            <a:lnTo>
                              <a:pt x="48" y="38"/>
                            </a:lnTo>
                            <a:lnTo>
                              <a:pt x="52" y="44"/>
                            </a:lnTo>
                            <a:lnTo>
                              <a:pt x="47" y="50"/>
                            </a:lnTo>
                            <a:lnTo>
                              <a:pt x="42" y="53"/>
                            </a:lnTo>
                            <a:lnTo>
                              <a:pt x="37" y="53"/>
                            </a:lnTo>
                            <a:lnTo>
                              <a:pt x="36" y="54"/>
                            </a:lnTo>
                            <a:lnTo>
                              <a:pt x="34" y="59"/>
                            </a:lnTo>
                            <a:lnTo>
                              <a:pt x="26" y="60"/>
                            </a:lnTo>
                            <a:lnTo>
                              <a:pt x="24" y="59"/>
                            </a:lnTo>
                            <a:lnTo>
                              <a:pt x="18" y="63"/>
                            </a:lnTo>
                            <a:lnTo>
                              <a:pt x="16" y="65"/>
                            </a:lnTo>
                            <a:lnTo>
                              <a:pt x="8" y="69"/>
                            </a:lnTo>
                            <a:lnTo>
                              <a:pt x="5" y="69"/>
                            </a:lnTo>
                            <a:lnTo>
                              <a:pt x="3" y="66"/>
                            </a:lnTo>
                            <a:lnTo>
                              <a:pt x="2" y="59"/>
                            </a:lnTo>
                            <a:lnTo>
                              <a:pt x="0" y="57"/>
                            </a:lnTo>
                            <a:lnTo>
                              <a:pt x="0" y="51"/>
                            </a:lnTo>
                            <a:lnTo>
                              <a:pt x="5" y="48"/>
                            </a:lnTo>
                            <a:lnTo>
                              <a:pt x="10" y="45"/>
                            </a:lnTo>
                            <a:lnTo>
                              <a:pt x="13" y="39"/>
                            </a:lnTo>
                            <a:lnTo>
                              <a:pt x="18" y="39"/>
                            </a:lnTo>
                            <a:lnTo>
                              <a:pt x="21" y="41"/>
                            </a:lnTo>
                            <a:lnTo>
                              <a:pt x="26" y="39"/>
                            </a:lnTo>
                            <a:lnTo>
                              <a:pt x="21" y="38"/>
                            </a:lnTo>
                            <a:lnTo>
                              <a:pt x="15" y="2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94" name="Freeform 34">
                        <a:extLst>
                          <a:ext uri="{FF2B5EF4-FFF2-40B4-BE49-F238E27FC236}">
                            <a16:creationId xmlns:a16="http://schemas.microsoft.com/office/drawing/2014/main" id="{4019AC51-6B69-4B5C-AB0D-DF29CA7B3E6A}"/>
                          </a:ext>
                        </a:extLst>
                      </p:cNvPr>
                      <p:cNvSpPr>
                        <a:spLocks/>
                      </p:cNvSpPr>
                      <p:nvPr/>
                    </p:nvSpPr>
                    <p:spPr bwMode="auto">
                      <a:xfrm>
                        <a:off x="3223" y="1426"/>
                        <a:ext cx="77" cy="126"/>
                      </a:xfrm>
                      <a:custGeom>
                        <a:avLst/>
                        <a:gdLst>
                          <a:gd name="T0" fmla="*/ 29 w 77"/>
                          <a:gd name="T1" fmla="*/ 14 h 126"/>
                          <a:gd name="T2" fmla="*/ 47 w 77"/>
                          <a:gd name="T3" fmla="*/ 12 h 126"/>
                          <a:gd name="T4" fmla="*/ 53 w 77"/>
                          <a:gd name="T5" fmla="*/ 8 h 126"/>
                          <a:gd name="T6" fmla="*/ 61 w 77"/>
                          <a:gd name="T7" fmla="*/ 3 h 126"/>
                          <a:gd name="T8" fmla="*/ 76 w 77"/>
                          <a:gd name="T9" fmla="*/ 2 h 126"/>
                          <a:gd name="T10" fmla="*/ 71 w 77"/>
                          <a:gd name="T11" fmla="*/ 12 h 126"/>
                          <a:gd name="T12" fmla="*/ 65 w 77"/>
                          <a:gd name="T13" fmla="*/ 15 h 126"/>
                          <a:gd name="T14" fmla="*/ 55 w 77"/>
                          <a:gd name="T15" fmla="*/ 24 h 126"/>
                          <a:gd name="T16" fmla="*/ 66 w 77"/>
                          <a:gd name="T17" fmla="*/ 24 h 126"/>
                          <a:gd name="T18" fmla="*/ 76 w 77"/>
                          <a:gd name="T19" fmla="*/ 24 h 126"/>
                          <a:gd name="T20" fmla="*/ 70 w 77"/>
                          <a:gd name="T21" fmla="*/ 35 h 126"/>
                          <a:gd name="T22" fmla="*/ 58 w 77"/>
                          <a:gd name="T23" fmla="*/ 39 h 126"/>
                          <a:gd name="T24" fmla="*/ 57 w 77"/>
                          <a:gd name="T25" fmla="*/ 47 h 126"/>
                          <a:gd name="T26" fmla="*/ 66 w 77"/>
                          <a:gd name="T27" fmla="*/ 57 h 126"/>
                          <a:gd name="T28" fmla="*/ 71 w 77"/>
                          <a:gd name="T29" fmla="*/ 68 h 126"/>
                          <a:gd name="T30" fmla="*/ 76 w 77"/>
                          <a:gd name="T31" fmla="*/ 81 h 126"/>
                          <a:gd name="T32" fmla="*/ 73 w 77"/>
                          <a:gd name="T33" fmla="*/ 98 h 126"/>
                          <a:gd name="T34" fmla="*/ 65 w 77"/>
                          <a:gd name="T35" fmla="*/ 105 h 126"/>
                          <a:gd name="T36" fmla="*/ 71 w 77"/>
                          <a:gd name="T37" fmla="*/ 117 h 126"/>
                          <a:gd name="T38" fmla="*/ 53 w 77"/>
                          <a:gd name="T39" fmla="*/ 117 h 126"/>
                          <a:gd name="T40" fmla="*/ 44 w 77"/>
                          <a:gd name="T41" fmla="*/ 116 h 126"/>
                          <a:gd name="T42" fmla="*/ 29 w 77"/>
                          <a:gd name="T43" fmla="*/ 120 h 126"/>
                          <a:gd name="T44" fmla="*/ 21 w 77"/>
                          <a:gd name="T45" fmla="*/ 122 h 126"/>
                          <a:gd name="T46" fmla="*/ 11 w 77"/>
                          <a:gd name="T47" fmla="*/ 123 h 126"/>
                          <a:gd name="T48" fmla="*/ 3 w 77"/>
                          <a:gd name="T49" fmla="*/ 119 h 126"/>
                          <a:gd name="T50" fmla="*/ 0 w 77"/>
                          <a:gd name="T51" fmla="*/ 111 h 126"/>
                          <a:gd name="T52" fmla="*/ 8 w 77"/>
                          <a:gd name="T53" fmla="*/ 104 h 126"/>
                          <a:gd name="T54" fmla="*/ 19 w 77"/>
                          <a:gd name="T55" fmla="*/ 102 h 126"/>
                          <a:gd name="T56" fmla="*/ 13 w 77"/>
                          <a:gd name="T57" fmla="*/ 98 h 126"/>
                          <a:gd name="T58" fmla="*/ 13 w 77"/>
                          <a:gd name="T59" fmla="*/ 90 h 126"/>
                          <a:gd name="T60" fmla="*/ 23 w 77"/>
                          <a:gd name="T61" fmla="*/ 86 h 126"/>
                          <a:gd name="T62" fmla="*/ 31 w 77"/>
                          <a:gd name="T63" fmla="*/ 84 h 126"/>
                          <a:gd name="T64" fmla="*/ 36 w 77"/>
                          <a:gd name="T65" fmla="*/ 71 h 126"/>
                          <a:gd name="T66" fmla="*/ 40 w 77"/>
                          <a:gd name="T67" fmla="*/ 57 h 126"/>
                          <a:gd name="T68" fmla="*/ 32 w 77"/>
                          <a:gd name="T69" fmla="*/ 48 h 126"/>
                          <a:gd name="T70" fmla="*/ 16 w 77"/>
                          <a:gd name="T71" fmla="*/ 45 h 126"/>
                          <a:gd name="T72" fmla="*/ 24 w 77"/>
                          <a:gd name="T73"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6">
                            <a:moveTo>
                              <a:pt x="24" y="18"/>
                            </a:moveTo>
                            <a:lnTo>
                              <a:pt x="29" y="14"/>
                            </a:lnTo>
                            <a:lnTo>
                              <a:pt x="44" y="15"/>
                            </a:lnTo>
                            <a:lnTo>
                              <a:pt x="47" y="12"/>
                            </a:lnTo>
                            <a:lnTo>
                              <a:pt x="50" y="8"/>
                            </a:lnTo>
                            <a:lnTo>
                              <a:pt x="53" y="8"/>
                            </a:lnTo>
                            <a:lnTo>
                              <a:pt x="57" y="6"/>
                            </a:lnTo>
                            <a:lnTo>
                              <a:pt x="61" y="3"/>
                            </a:lnTo>
                            <a:lnTo>
                              <a:pt x="68" y="0"/>
                            </a:lnTo>
                            <a:lnTo>
                              <a:pt x="76" y="2"/>
                            </a:lnTo>
                            <a:lnTo>
                              <a:pt x="74" y="8"/>
                            </a:lnTo>
                            <a:lnTo>
                              <a:pt x="71" y="12"/>
                            </a:lnTo>
                            <a:lnTo>
                              <a:pt x="68" y="14"/>
                            </a:lnTo>
                            <a:lnTo>
                              <a:pt x="65" y="15"/>
                            </a:lnTo>
                            <a:lnTo>
                              <a:pt x="55" y="18"/>
                            </a:lnTo>
                            <a:lnTo>
                              <a:pt x="55" y="24"/>
                            </a:lnTo>
                            <a:lnTo>
                              <a:pt x="57" y="27"/>
                            </a:lnTo>
                            <a:lnTo>
                              <a:pt x="66" y="24"/>
                            </a:lnTo>
                            <a:lnTo>
                              <a:pt x="74" y="21"/>
                            </a:lnTo>
                            <a:lnTo>
                              <a:pt x="76" y="24"/>
                            </a:lnTo>
                            <a:lnTo>
                              <a:pt x="76" y="33"/>
                            </a:lnTo>
                            <a:lnTo>
                              <a:pt x="70" y="35"/>
                            </a:lnTo>
                            <a:lnTo>
                              <a:pt x="63" y="35"/>
                            </a:lnTo>
                            <a:lnTo>
                              <a:pt x="58" y="39"/>
                            </a:lnTo>
                            <a:lnTo>
                              <a:pt x="57" y="42"/>
                            </a:lnTo>
                            <a:lnTo>
                              <a:pt x="57" y="47"/>
                            </a:lnTo>
                            <a:lnTo>
                              <a:pt x="61" y="53"/>
                            </a:lnTo>
                            <a:lnTo>
                              <a:pt x="66" y="57"/>
                            </a:lnTo>
                            <a:lnTo>
                              <a:pt x="70" y="62"/>
                            </a:lnTo>
                            <a:lnTo>
                              <a:pt x="71" y="68"/>
                            </a:lnTo>
                            <a:lnTo>
                              <a:pt x="73" y="74"/>
                            </a:lnTo>
                            <a:lnTo>
                              <a:pt x="76" y="81"/>
                            </a:lnTo>
                            <a:lnTo>
                              <a:pt x="76" y="92"/>
                            </a:lnTo>
                            <a:lnTo>
                              <a:pt x="73" y="98"/>
                            </a:lnTo>
                            <a:lnTo>
                              <a:pt x="66" y="102"/>
                            </a:lnTo>
                            <a:lnTo>
                              <a:pt x="65" y="105"/>
                            </a:lnTo>
                            <a:lnTo>
                              <a:pt x="68" y="111"/>
                            </a:lnTo>
                            <a:lnTo>
                              <a:pt x="71" y="117"/>
                            </a:lnTo>
                            <a:lnTo>
                              <a:pt x="61" y="117"/>
                            </a:lnTo>
                            <a:lnTo>
                              <a:pt x="53" y="117"/>
                            </a:lnTo>
                            <a:lnTo>
                              <a:pt x="50" y="116"/>
                            </a:lnTo>
                            <a:lnTo>
                              <a:pt x="44" y="116"/>
                            </a:lnTo>
                            <a:lnTo>
                              <a:pt x="36" y="117"/>
                            </a:lnTo>
                            <a:lnTo>
                              <a:pt x="29" y="120"/>
                            </a:lnTo>
                            <a:lnTo>
                              <a:pt x="24" y="120"/>
                            </a:lnTo>
                            <a:lnTo>
                              <a:pt x="21" y="122"/>
                            </a:lnTo>
                            <a:lnTo>
                              <a:pt x="13" y="125"/>
                            </a:lnTo>
                            <a:lnTo>
                              <a:pt x="11" y="123"/>
                            </a:lnTo>
                            <a:lnTo>
                              <a:pt x="8" y="120"/>
                            </a:lnTo>
                            <a:lnTo>
                              <a:pt x="3" y="119"/>
                            </a:lnTo>
                            <a:lnTo>
                              <a:pt x="0" y="117"/>
                            </a:lnTo>
                            <a:lnTo>
                              <a:pt x="0" y="111"/>
                            </a:lnTo>
                            <a:lnTo>
                              <a:pt x="3" y="104"/>
                            </a:lnTo>
                            <a:lnTo>
                              <a:pt x="8" y="104"/>
                            </a:lnTo>
                            <a:lnTo>
                              <a:pt x="13" y="102"/>
                            </a:lnTo>
                            <a:lnTo>
                              <a:pt x="19" y="102"/>
                            </a:lnTo>
                            <a:lnTo>
                              <a:pt x="19" y="101"/>
                            </a:lnTo>
                            <a:lnTo>
                              <a:pt x="13" y="98"/>
                            </a:lnTo>
                            <a:lnTo>
                              <a:pt x="13" y="93"/>
                            </a:lnTo>
                            <a:lnTo>
                              <a:pt x="13" y="90"/>
                            </a:lnTo>
                            <a:lnTo>
                              <a:pt x="19" y="87"/>
                            </a:lnTo>
                            <a:lnTo>
                              <a:pt x="23" y="86"/>
                            </a:lnTo>
                            <a:lnTo>
                              <a:pt x="26" y="84"/>
                            </a:lnTo>
                            <a:lnTo>
                              <a:pt x="31" y="84"/>
                            </a:lnTo>
                            <a:lnTo>
                              <a:pt x="34" y="83"/>
                            </a:lnTo>
                            <a:lnTo>
                              <a:pt x="36" y="71"/>
                            </a:lnTo>
                            <a:lnTo>
                              <a:pt x="40" y="62"/>
                            </a:lnTo>
                            <a:lnTo>
                              <a:pt x="40" y="57"/>
                            </a:lnTo>
                            <a:lnTo>
                              <a:pt x="29" y="56"/>
                            </a:lnTo>
                            <a:lnTo>
                              <a:pt x="32" y="48"/>
                            </a:lnTo>
                            <a:lnTo>
                              <a:pt x="24" y="44"/>
                            </a:lnTo>
                            <a:lnTo>
                              <a:pt x="16" y="45"/>
                            </a:lnTo>
                            <a:lnTo>
                              <a:pt x="26" y="35"/>
                            </a:lnTo>
                            <a:lnTo>
                              <a:pt x="24" y="1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48195" name="Freeform 35">
                      <a:extLst>
                        <a:ext uri="{FF2B5EF4-FFF2-40B4-BE49-F238E27FC236}">
                          <a16:creationId xmlns:a16="http://schemas.microsoft.com/office/drawing/2014/main" id="{7755700B-BB87-4080-9247-536611F0BD31}"/>
                        </a:ext>
                      </a:extLst>
                    </p:cNvPr>
                    <p:cNvSpPr>
                      <a:spLocks/>
                    </p:cNvSpPr>
                    <p:nvPr/>
                  </p:nvSpPr>
                  <p:spPr bwMode="auto">
                    <a:xfrm>
                      <a:off x="2989" y="1219"/>
                      <a:ext cx="440" cy="210"/>
                    </a:xfrm>
                    <a:custGeom>
                      <a:avLst/>
                      <a:gdLst>
                        <a:gd name="T0" fmla="*/ 28 w 440"/>
                        <a:gd name="T1" fmla="*/ 204 h 210"/>
                        <a:gd name="T2" fmla="*/ 44 w 440"/>
                        <a:gd name="T3" fmla="*/ 189 h 210"/>
                        <a:gd name="T4" fmla="*/ 54 w 440"/>
                        <a:gd name="T5" fmla="*/ 185 h 210"/>
                        <a:gd name="T6" fmla="*/ 68 w 440"/>
                        <a:gd name="T7" fmla="*/ 180 h 210"/>
                        <a:gd name="T8" fmla="*/ 80 w 440"/>
                        <a:gd name="T9" fmla="*/ 180 h 210"/>
                        <a:gd name="T10" fmla="*/ 89 w 440"/>
                        <a:gd name="T11" fmla="*/ 174 h 210"/>
                        <a:gd name="T12" fmla="*/ 101 w 440"/>
                        <a:gd name="T13" fmla="*/ 165 h 210"/>
                        <a:gd name="T14" fmla="*/ 112 w 440"/>
                        <a:gd name="T15" fmla="*/ 161 h 210"/>
                        <a:gd name="T16" fmla="*/ 124 w 440"/>
                        <a:gd name="T17" fmla="*/ 156 h 210"/>
                        <a:gd name="T18" fmla="*/ 137 w 440"/>
                        <a:gd name="T19" fmla="*/ 150 h 210"/>
                        <a:gd name="T20" fmla="*/ 153 w 440"/>
                        <a:gd name="T21" fmla="*/ 147 h 210"/>
                        <a:gd name="T22" fmla="*/ 179 w 440"/>
                        <a:gd name="T23" fmla="*/ 150 h 210"/>
                        <a:gd name="T24" fmla="*/ 200 w 440"/>
                        <a:gd name="T25" fmla="*/ 144 h 210"/>
                        <a:gd name="T26" fmla="*/ 211 w 440"/>
                        <a:gd name="T27" fmla="*/ 129 h 210"/>
                        <a:gd name="T28" fmla="*/ 226 w 440"/>
                        <a:gd name="T29" fmla="*/ 117 h 210"/>
                        <a:gd name="T30" fmla="*/ 236 w 440"/>
                        <a:gd name="T31" fmla="*/ 107 h 210"/>
                        <a:gd name="T32" fmla="*/ 244 w 440"/>
                        <a:gd name="T33" fmla="*/ 98 h 210"/>
                        <a:gd name="T34" fmla="*/ 263 w 440"/>
                        <a:gd name="T35" fmla="*/ 89 h 210"/>
                        <a:gd name="T36" fmla="*/ 260 w 440"/>
                        <a:gd name="T37" fmla="*/ 101 h 210"/>
                        <a:gd name="T38" fmla="*/ 275 w 440"/>
                        <a:gd name="T39" fmla="*/ 107 h 210"/>
                        <a:gd name="T40" fmla="*/ 288 w 440"/>
                        <a:gd name="T41" fmla="*/ 102 h 210"/>
                        <a:gd name="T42" fmla="*/ 293 w 440"/>
                        <a:gd name="T43" fmla="*/ 93 h 210"/>
                        <a:gd name="T44" fmla="*/ 298 w 440"/>
                        <a:gd name="T45" fmla="*/ 84 h 210"/>
                        <a:gd name="T46" fmla="*/ 306 w 440"/>
                        <a:gd name="T47" fmla="*/ 75 h 210"/>
                        <a:gd name="T48" fmla="*/ 330 w 440"/>
                        <a:gd name="T49" fmla="*/ 75 h 210"/>
                        <a:gd name="T50" fmla="*/ 354 w 440"/>
                        <a:gd name="T51" fmla="*/ 60 h 210"/>
                        <a:gd name="T52" fmla="*/ 379 w 440"/>
                        <a:gd name="T53" fmla="*/ 50 h 210"/>
                        <a:gd name="T54" fmla="*/ 405 w 440"/>
                        <a:gd name="T55" fmla="*/ 24 h 210"/>
                        <a:gd name="T56" fmla="*/ 428 w 440"/>
                        <a:gd name="T57" fmla="*/ 12 h 210"/>
                        <a:gd name="T58" fmla="*/ 419 w 440"/>
                        <a:gd name="T59" fmla="*/ 0 h 210"/>
                        <a:gd name="T60" fmla="*/ 380 w 440"/>
                        <a:gd name="T61" fmla="*/ 8 h 210"/>
                        <a:gd name="T62" fmla="*/ 354 w 440"/>
                        <a:gd name="T63" fmla="*/ 15 h 210"/>
                        <a:gd name="T64" fmla="*/ 327 w 440"/>
                        <a:gd name="T65" fmla="*/ 20 h 210"/>
                        <a:gd name="T66" fmla="*/ 293 w 440"/>
                        <a:gd name="T67" fmla="*/ 32 h 210"/>
                        <a:gd name="T68" fmla="*/ 263 w 440"/>
                        <a:gd name="T69" fmla="*/ 39 h 210"/>
                        <a:gd name="T70" fmla="*/ 233 w 440"/>
                        <a:gd name="T71" fmla="*/ 50 h 210"/>
                        <a:gd name="T72" fmla="*/ 211 w 440"/>
                        <a:gd name="T73" fmla="*/ 65 h 210"/>
                        <a:gd name="T74" fmla="*/ 193 w 440"/>
                        <a:gd name="T75" fmla="*/ 75 h 210"/>
                        <a:gd name="T76" fmla="*/ 158 w 440"/>
                        <a:gd name="T77" fmla="*/ 93 h 210"/>
                        <a:gd name="T78" fmla="*/ 122 w 440"/>
                        <a:gd name="T79" fmla="*/ 116 h 210"/>
                        <a:gd name="T80" fmla="*/ 91 w 440"/>
                        <a:gd name="T81" fmla="*/ 132 h 210"/>
                        <a:gd name="T82" fmla="*/ 67 w 440"/>
                        <a:gd name="T83" fmla="*/ 155 h 210"/>
                        <a:gd name="T84" fmla="*/ 41 w 440"/>
                        <a:gd name="T85" fmla="*/ 170 h 210"/>
                        <a:gd name="T86" fmla="*/ 0 w 440"/>
                        <a:gd name="T8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210">
                          <a:moveTo>
                            <a:pt x="0" y="209"/>
                          </a:moveTo>
                          <a:lnTo>
                            <a:pt x="28" y="204"/>
                          </a:lnTo>
                          <a:lnTo>
                            <a:pt x="37" y="195"/>
                          </a:lnTo>
                          <a:lnTo>
                            <a:pt x="44" y="189"/>
                          </a:lnTo>
                          <a:lnTo>
                            <a:pt x="47" y="185"/>
                          </a:lnTo>
                          <a:lnTo>
                            <a:pt x="54" y="185"/>
                          </a:lnTo>
                          <a:lnTo>
                            <a:pt x="60" y="180"/>
                          </a:lnTo>
                          <a:lnTo>
                            <a:pt x="68" y="180"/>
                          </a:lnTo>
                          <a:lnTo>
                            <a:pt x="73" y="180"/>
                          </a:lnTo>
                          <a:lnTo>
                            <a:pt x="80" y="180"/>
                          </a:lnTo>
                          <a:lnTo>
                            <a:pt x="83" y="180"/>
                          </a:lnTo>
                          <a:lnTo>
                            <a:pt x="89" y="174"/>
                          </a:lnTo>
                          <a:lnTo>
                            <a:pt x="93" y="170"/>
                          </a:lnTo>
                          <a:lnTo>
                            <a:pt x="101" y="165"/>
                          </a:lnTo>
                          <a:lnTo>
                            <a:pt x="107" y="164"/>
                          </a:lnTo>
                          <a:lnTo>
                            <a:pt x="112" y="161"/>
                          </a:lnTo>
                          <a:lnTo>
                            <a:pt x="119" y="159"/>
                          </a:lnTo>
                          <a:lnTo>
                            <a:pt x="124" y="156"/>
                          </a:lnTo>
                          <a:lnTo>
                            <a:pt x="130" y="153"/>
                          </a:lnTo>
                          <a:lnTo>
                            <a:pt x="137" y="150"/>
                          </a:lnTo>
                          <a:lnTo>
                            <a:pt x="145" y="146"/>
                          </a:lnTo>
                          <a:lnTo>
                            <a:pt x="153" y="147"/>
                          </a:lnTo>
                          <a:lnTo>
                            <a:pt x="166" y="150"/>
                          </a:lnTo>
                          <a:lnTo>
                            <a:pt x="179" y="150"/>
                          </a:lnTo>
                          <a:lnTo>
                            <a:pt x="193" y="146"/>
                          </a:lnTo>
                          <a:lnTo>
                            <a:pt x="200" y="144"/>
                          </a:lnTo>
                          <a:lnTo>
                            <a:pt x="205" y="135"/>
                          </a:lnTo>
                          <a:lnTo>
                            <a:pt x="211" y="129"/>
                          </a:lnTo>
                          <a:lnTo>
                            <a:pt x="223" y="122"/>
                          </a:lnTo>
                          <a:lnTo>
                            <a:pt x="226" y="117"/>
                          </a:lnTo>
                          <a:lnTo>
                            <a:pt x="226" y="111"/>
                          </a:lnTo>
                          <a:lnTo>
                            <a:pt x="236" y="107"/>
                          </a:lnTo>
                          <a:lnTo>
                            <a:pt x="241" y="102"/>
                          </a:lnTo>
                          <a:lnTo>
                            <a:pt x="244" y="98"/>
                          </a:lnTo>
                          <a:lnTo>
                            <a:pt x="247" y="98"/>
                          </a:lnTo>
                          <a:lnTo>
                            <a:pt x="263" y="89"/>
                          </a:lnTo>
                          <a:lnTo>
                            <a:pt x="263" y="98"/>
                          </a:lnTo>
                          <a:lnTo>
                            <a:pt x="260" y="101"/>
                          </a:lnTo>
                          <a:lnTo>
                            <a:pt x="263" y="105"/>
                          </a:lnTo>
                          <a:lnTo>
                            <a:pt x="275" y="107"/>
                          </a:lnTo>
                          <a:lnTo>
                            <a:pt x="281" y="107"/>
                          </a:lnTo>
                          <a:lnTo>
                            <a:pt x="288" y="102"/>
                          </a:lnTo>
                          <a:lnTo>
                            <a:pt x="293" y="98"/>
                          </a:lnTo>
                          <a:lnTo>
                            <a:pt x="293" y="93"/>
                          </a:lnTo>
                          <a:lnTo>
                            <a:pt x="298" y="89"/>
                          </a:lnTo>
                          <a:lnTo>
                            <a:pt x="298" y="84"/>
                          </a:lnTo>
                          <a:lnTo>
                            <a:pt x="302" y="78"/>
                          </a:lnTo>
                          <a:lnTo>
                            <a:pt x="306" y="75"/>
                          </a:lnTo>
                          <a:lnTo>
                            <a:pt x="314" y="75"/>
                          </a:lnTo>
                          <a:lnTo>
                            <a:pt x="330" y="75"/>
                          </a:lnTo>
                          <a:lnTo>
                            <a:pt x="343" y="69"/>
                          </a:lnTo>
                          <a:lnTo>
                            <a:pt x="354" y="60"/>
                          </a:lnTo>
                          <a:lnTo>
                            <a:pt x="367" y="57"/>
                          </a:lnTo>
                          <a:lnTo>
                            <a:pt x="379" y="50"/>
                          </a:lnTo>
                          <a:lnTo>
                            <a:pt x="387" y="38"/>
                          </a:lnTo>
                          <a:lnTo>
                            <a:pt x="405" y="24"/>
                          </a:lnTo>
                          <a:lnTo>
                            <a:pt x="416" y="18"/>
                          </a:lnTo>
                          <a:lnTo>
                            <a:pt x="428" y="12"/>
                          </a:lnTo>
                          <a:lnTo>
                            <a:pt x="439" y="5"/>
                          </a:lnTo>
                          <a:lnTo>
                            <a:pt x="419" y="0"/>
                          </a:lnTo>
                          <a:lnTo>
                            <a:pt x="400" y="0"/>
                          </a:lnTo>
                          <a:lnTo>
                            <a:pt x="380" y="8"/>
                          </a:lnTo>
                          <a:lnTo>
                            <a:pt x="371" y="12"/>
                          </a:lnTo>
                          <a:lnTo>
                            <a:pt x="354" y="15"/>
                          </a:lnTo>
                          <a:lnTo>
                            <a:pt x="337" y="17"/>
                          </a:lnTo>
                          <a:lnTo>
                            <a:pt x="327" y="20"/>
                          </a:lnTo>
                          <a:lnTo>
                            <a:pt x="306" y="27"/>
                          </a:lnTo>
                          <a:lnTo>
                            <a:pt x="293" y="32"/>
                          </a:lnTo>
                          <a:lnTo>
                            <a:pt x="280" y="36"/>
                          </a:lnTo>
                          <a:lnTo>
                            <a:pt x="263" y="39"/>
                          </a:lnTo>
                          <a:lnTo>
                            <a:pt x="247" y="44"/>
                          </a:lnTo>
                          <a:lnTo>
                            <a:pt x="233" y="50"/>
                          </a:lnTo>
                          <a:lnTo>
                            <a:pt x="221" y="57"/>
                          </a:lnTo>
                          <a:lnTo>
                            <a:pt x="211" y="65"/>
                          </a:lnTo>
                          <a:lnTo>
                            <a:pt x="202" y="71"/>
                          </a:lnTo>
                          <a:lnTo>
                            <a:pt x="193" y="75"/>
                          </a:lnTo>
                          <a:lnTo>
                            <a:pt x="176" y="84"/>
                          </a:lnTo>
                          <a:lnTo>
                            <a:pt x="158" y="93"/>
                          </a:lnTo>
                          <a:lnTo>
                            <a:pt x="137" y="102"/>
                          </a:lnTo>
                          <a:lnTo>
                            <a:pt x="122" y="116"/>
                          </a:lnTo>
                          <a:lnTo>
                            <a:pt x="106" y="126"/>
                          </a:lnTo>
                          <a:lnTo>
                            <a:pt x="91" y="132"/>
                          </a:lnTo>
                          <a:lnTo>
                            <a:pt x="76" y="146"/>
                          </a:lnTo>
                          <a:lnTo>
                            <a:pt x="67" y="155"/>
                          </a:lnTo>
                          <a:lnTo>
                            <a:pt x="54" y="164"/>
                          </a:lnTo>
                          <a:lnTo>
                            <a:pt x="41" y="170"/>
                          </a:lnTo>
                          <a:lnTo>
                            <a:pt x="28" y="176"/>
                          </a:lnTo>
                          <a:lnTo>
                            <a:pt x="0" y="20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48196" name="Freeform 36">
                    <a:extLst>
                      <a:ext uri="{FF2B5EF4-FFF2-40B4-BE49-F238E27FC236}">
                        <a16:creationId xmlns:a16="http://schemas.microsoft.com/office/drawing/2014/main" id="{32E65D1E-B2AD-4000-8EFB-B86A09551368}"/>
                      </a:ext>
                    </a:extLst>
                  </p:cNvPr>
                  <p:cNvSpPr>
                    <a:spLocks/>
                  </p:cNvSpPr>
                  <p:nvPr/>
                </p:nvSpPr>
                <p:spPr bwMode="auto">
                  <a:xfrm>
                    <a:off x="3192" y="3129"/>
                    <a:ext cx="653" cy="194"/>
                  </a:xfrm>
                  <a:custGeom>
                    <a:avLst/>
                    <a:gdLst>
                      <a:gd name="T0" fmla="*/ 63 w 653"/>
                      <a:gd name="T1" fmla="*/ 58 h 194"/>
                      <a:gd name="T2" fmla="*/ 89 w 653"/>
                      <a:gd name="T3" fmla="*/ 52 h 194"/>
                      <a:gd name="T4" fmla="*/ 166 w 653"/>
                      <a:gd name="T5" fmla="*/ 49 h 194"/>
                      <a:gd name="T6" fmla="*/ 189 w 653"/>
                      <a:gd name="T7" fmla="*/ 42 h 194"/>
                      <a:gd name="T8" fmla="*/ 208 w 653"/>
                      <a:gd name="T9" fmla="*/ 37 h 194"/>
                      <a:gd name="T10" fmla="*/ 215 w 653"/>
                      <a:gd name="T11" fmla="*/ 37 h 194"/>
                      <a:gd name="T12" fmla="*/ 241 w 653"/>
                      <a:gd name="T13" fmla="*/ 42 h 194"/>
                      <a:gd name="T14" fmla="*/ 254 w 653"/>
                      <a:gd name="T15" fmla="*/ 49 h 194"/>
                      <a:gd name="T16" fmla="*/ 275 w 653"/>
                      <a:gd name="T17" fmla="*/ 55 h 194"/>
                      <a:gd name="T18" fmla="*/ 301 w 653"/>
                      <a:gd name="T19" fmla="*/ 49 h 194"/>
                      <a:gd name="T20" fmla="*/ 325 w 653"/>
                      <a:gd name="T21" fmla="*/ 40 h 194"/>
                      <a:gd name="T22" fmla="*/ 345 w 653"/>
                      <a:gd name="T23" fmla="*/ 39 h 194"/>
                      <a:gd name="T24" fmla="*/ 361 w 653"/>
                      <a:gd name="T25" fmla="*/ 39 h 194"/>
                      <a:gd name="T26" fmla="*/ 400 w 653"/>
                      <a:gd name="T27" fmla="*/ 45 h 194"/>
                      <a:gd name="T28" fmla="*/ 426 w 653"/>
                      <a:gd name="T29" fmla="*/ 39 h 194"/>
                      <a:gd name="T30" fmla="*/ 436 w 653"/>
                      <a:gd name="T31" fmla="*/ 34 h 194"/>
                      <a:gd name="T32" fmla="*/ 468 w 653"/>
                      <a:gd name="T33" fmla="*/ 24 h 194"/>
                      <a:gd name="T34" fmla="*/ 493 w 653"/>
                      <a:gd name="T35" fmla="*/ 19 h 194"/>
                      <a:gd name="T36" fmla="*/ 515 w 653"/>
                      <a:gd name="T37" fmla="*/ 9 h 194"/>
                      <a:gd name="T38" fmla="*/ 525 w 653"/>
                      <a:gd name="T39" fmla="*/ 4 h 194"/>
                      <a:gd name="T40" fmla="*/ 537 w 653"/>
                      <a:gd name="T41" fmla="*/ 0 h 194"/>
                      <a:gd name="T42" fmla="*/ 543 w 653"/>
                      <a:gd name="T43" fmla="*/ 13 h 194"/>
                      <a:gd name="T44" fmla="*/ 553 w 653"/>
                      <a:gd name="T45" fmla="*/ 25 h 194"/>
                      <a:gd name="T46" fmla="*/ 563 w 653"/>
                      <a:gd name="T47" fmla="*/ 28 h 194"/>
                      <a:gd name="T48" fmla="*/ 569 w 653"/>
                      <a:gd name="T49" fmla="*/ 31 h 194"/>
                      <a:gd name="T50" fmla="*/ 615 w 653"/>
                      <a:gd name="T51" fmla="*/ 40 h 194"/>
                      <a:gd name="T52" fmla="*/ 621 w 653"/>
                      <a:gd name="T53" fmla="*/ 45 h 194"/>
                      <a:gd name="T54" fmla="*/ 650 w 653"/>
                      <a:gd name="T55" fmla="*/ 46 h 194"/>
                      <a:gd name="T56" fmla="*/ 652 w 653"/>
                      <a:gd name="T57" fmla="*/ 63 h 194"/>
                      <a:gd name="T58" fmla="*/ 608 w 653"/>
                      <a:gd name="T59" fmla="*/ 93 h 194"/>
                      <a:gd name="T60" fmla="*/ 541 w 653"/>
                      <a:gd name="T61" fmla="*/ 138 h 194"/>
                      <a:gd name="T62" fmla="*/ 468 w 653"/>
                      <a:gd name="T63" fmla="*/ 169 h 194"/>
                      <a:gd name="T64" fmla="*/ 421 w 653"/>
                      <a:gd name="T65" fmla="*/ 180 h 194"/>
                      <a:gd name="T66" fmla="*/ 389 w 653"/>
                      <a:gd name="T67" fmla="*/ 184 h 194"/>
                      <a:gd name="T68" fmla="*/ 356 w 653"/>
                      <a:gd name="T69" fmla="*/ 187 h 194"/>
                      <a:gd name="T70" fmla="*/ 315 w 653"/>
                      <a:gd name="T71" fmla="*/ 189 h 194"/>
                      <a:gd name="T72" fmla="*/ 275 w 653"/>
                      <a:gd name="T73" fmla="*/ 193 h 194"/>
                      <a:gd name="T74" fmla="*/ 239 w 653"/>
                      <a:gd name="T75" fmla="*/ 186 h 194"/>
                      <a:gd name="T76" fmla="*/ 198 w 653"/>
                      <a:gd name="T77" fmla="*/ 186 h 194"/>
                      <a:gd name="T78" fmla="*/ 164 w 653"/>
                      <a:gd name="T79" fmla="*/ 181 h 194"/>
                      <a:gd name="T80" fmla="*/ 137 w 653"/>
                      <a:gd name="T81" fmla="*/ 174 h 194"/>
                      <a:gd name="T82" fmla="*/ 98 w 653"/>
                      <a:gd name="T83" fmla="*/ 156 h 194"/>
                      <a:gd name="T84" fmla="*/ 59 w 653"/>
                      <a:gd name="T85" fmla="*/ 135 h 194"/>
                      <a:gd name="T86" fmla="*/ 28 w 653"/>
                      <a:gd name="T87" fmla="*/ 111 h 194"/>
                      <a:gd name="T88" fmla="*/ 0 w 653"/>
                      <a:gd name="T8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3" h="194">
                        <a:moveTo>
                          <a:pt x="0" y="84"/>
                        </a:moveTo>
                        <a:lnTo>
                          <a:pt x="63" y="58"/>
                        </a:lnTo>
                        <a:lnTo>
                          <a:pt x="80" y="57"/>
                        </a:lnTo>
                        <a:lnTo>
                          <a:pt x="89" y="52"/>
                        </a:lnTo>
                        <a:lnTo>
                          <a:pt x="161" y="55"/>
                        </a:lnTo>
                        <a:lnTo>
                          <a:pt x="166" y="49"/>
                        </a:lnTo>
                        <a:lnTo>
                          <a:pt x="174" y="46"/>
                        </a:lnTo>
                        <a:lnTo>
                          <a:pt x="189" y="42"/>
                        </a:lnTo>
                        <a:lnTo>
                          <a:pt x="198" y="37"/>
                        </a:lnTo>
                        <a:lnTo>
                          <a:pt x="208" y="37"/>
                        </a:lnTo>
                        <a:lnTo>
                          <a:pt x="211" y="37"/>
                        </a:lnTo>
                        <a:lnTo>
                          <a:pt x="215" y="37"/>
                        </a:lnTo>
                        <a:lnTo>
                          <a:pt x="228" y="39"/>
                        </a:lnTo>
                        <a:lnTo>
                          <a:pt x="241" y="42"/>
                        </a:lnTo>
                        <a:lnTo>
                          <a:pt x="249" y="51"/>
                        </a:lnTo>
                        <a:lnTo>
                          <a:pt x="254" y="49"/>
                        </a:lnTo>
                        <a:lnTo>
                          <a:pt x="257" y="57"/>
                        </a:lnTo>
                        <a:lnTo>
                          <a:pt x="275" y="55"/>
                        </a:lnTo>
                        <a:lnTo>
                          <a:pt x="291" y="51"/>
                        </a:lnTo>
                        <a:lnTo>
                          <a:pt x="301" y="49"/>
                        </a:lnTo>
                        <a:lnTo>
                          <a:pt x="312" y="45"/>
                        </a:lnTo>
                        <a:lnTo>
                          <a:pt x="325" y="40"/>
                        </a:lnTo>
                        <a:lnTo>
                          <a:pt x="337" y="40"/>
                        </a:lnTo>
                        <a:lnTo>
                          <a:pt x="345" y="39"/>
                        </a:lnTo>
                        <a:lnTo>
                          <a:pt x="354" y="34"/>
                        </a:lnTo>
                        <a:lnTo>
                          <a:pt x="361" y="39"/>
                        </a:lnTo>
                        <a:lnTo>
                          <a:pt x="380" y="42"/>
                        </a:lnTo>
                        <a:lnTo>
                          <a:pt x="400" y="45"/>
                        </a:lnTo>
                        <a:lnTo>
                          <a:pt x="419" y="45"/>
                        </a:lnTo>
                        <a:lnTo>
                          <a:pt x="426" y="39"/>
                        </a:lnTo>
                        <a:lnTo>
                          <a:pt x="431" y="39"/>
                        </a:lnTo>
                        <a:lnTo>
                          <a:pt x="436" y="34"/>
                        </a:lnTo>
                        <a:lnTo>
                          <a:pt x="450" y="27"/>
                        </a:lnTo>
                        <a:lnTo>
                          <a:pt x="468" y="24"/>
                        </a:lnTo>
                        <a:lnTo>
                          <a:pt x="478" y="24"/>
                        </a:lnTo>
                        <a:lnTo>
                          <a:pt x="493" y="19"/>
                        </a:lnTo>
                        <a:lnTo>
                          <a:pt x="499" y="19"/>
                        </a:lnTo>
                        <a:lnTo>
                          <a:pt x="515" y="9"/>
                        </a:lnTo>
                        <a:lnTo>
                          <a:pt x="520" y="10"/>
                        </a:lnTo>
                        <a:lnTo>
                          <a:pt x="525" y="4"/>
                        </a:lnTo>
                        <a:lnTo>
                          <a:pt x="530" y="3"/>
                        </a:lnTo>
                        <a:lnTo>
                          <a:pt x="537" y="0"/>
                        </a:lnTo>
                        <a:lnTo>
                          <a:pt x="537" y="7"/>
                        </a:lnTo>
                        <a:lnTo>
                          <a:pt x="543" y="13"/>
                        </a:lnTo>
                        <a:lnTo>
                          <a:pt x="548" y="21"/>
                        </a:lnTo>
                        <a:lnTo>
                          <a:pt x="553" y="25"/>
                        </a:lnTo>
                        <a:lnTo>
                          <a:pt x="558" y="25"/>
                        </a:lnTo>
                        <a:lnTo>
                          <a:pt x="563" y="28"/>
                        </a:lnTo>
                        <a:lnTo>
                          <a:pt x="569" y="28"/>
                        </a:lnTo>
                        <a:lnTo>
                          <a:pt x="569" y="31"/>
                        </a:lnTo>
                        <a:lnTo>
                          <a:pt x="602" y="31"/>
                        </a:lnTo>
                        <a:lnTo>
                          <a:pt x="615" y="40"/>
                        </a:lnTo>
                        <a:lnTo>
                          <a:pt x="618" y="40"/>
                        </a:lnTo>
                        <a:lnTo>
                          <a:pt x="621" y="45"/>
                        </a:lnTo>
                        <a:lnTo>
                          <a:pt x="629" y="42"/>
                        </a:lnTo>
                        <a:lnTo>
                          <a:pt x="650" y="46"/>
                        </a:lnTo>
                        <a:lnTo>
                          <a:pt x="645" y="55"/>
                        </a:lnTo>
                        <a:lnTo>
                          <a:pt x="652" y="63"/>
                        </a:lnTo>
                        <a:lnTo>
                          <a:pt x="628" y="79"/>
                        </a:lnTo>
                        <a:lnTo>
                          <a:pt x="608" y="93"/>
                        </a:lnTo>
                        <a:lnTo>
                          <a:pt x="584" y="112"/>
                        </a:lnTo>
                        <a:lnTo>
                          <a:pt x="541" y="138"/>
                        </a:lnTo>
                        <a:lnTo>
                          <a:pt x="501" y="154"/>
                        </a:lnTo>
                        <a:lnTo>
                          <a:pt x="468" y="169"/>
                        </a:lnTo>
                        <a:lnTo>
                          <a:pt x="447" y="174"/>
                        </a:lnTo>
                        <a:lnTo>
                          <a:pt x="421" y="180"/>
                        </a:lnTo>
                        <a:lnTo>
                          <a:pt x="402" y="184"/>
                        </a:lnTo>
                        <a:lnTo>
                          <a:pt x="389" y="184"/>
                        </a:lnTo>
                        <a:lnTo>
                          <a:pt x="367" y="189"/>
                        </a:lnTo>
                        <a:lnTo>
                          <a:pt x="356" y="187"/>
                        </a:lnTo>
                        <a:lnTo>
                          <a:pt x="337" y="190"/>
                        </a:lnTo>
                        <a:lnTo>
                          <a:pt x="315" y="189"/>
                        </a:lnTo>
                        <a:lnTo>
                          <a:pt x="289" y="190"/>
                        </a:lnTo>
                        <a:lnTo>
                          <a:pt x="275" y="193"/>
                        </a:lnTo>
                        <a:lnTo>
                          <a:pt x="259" y="189"/>
                        </a:lnTo>
                        <a:lnTo>
                          <a:pt x="239" y="186"/>
                        </a:lnTo>
                        <a:lnTo>
                          <a:pt x="220" y="187"/>
                        </a:lnTo>
                        <a:lnTo>
                          <a:pt x="198" y="186"/>
                        </a:lnTo>
                        <a:lnTo>
                          <a:pt x="180" y="183"/>
                        </a:lnTo>
                        <a:lnTo>
                          <a:pt x="164" y="181"/>
                        </a:lnTo>
                        <a:lnTo>
                          <a:pt x="151" y="181"/>
                        </a:lnTo>
                        <a:lnTo>
                          <a:pt x="137" y="174"/>
                        </a:lnTo>
                        <a:lnTo>
                          <a:pt x="115" y="166"/>
                        </a:lnTo>
                        <a:lnTo>
                          <a:pt x="98" y="156"/>
                        </a:lnTo>
                        <a:lnTo>
                          <a:pt x="80" y="147"/>
                        </a:lnTo>
                        <a:lnTo>
                          <a:pt x="59" y="135"/>
                        </a:lnTo>
                        <a:lnTo>
                          <a:pt x="41" y="123"/>
                        </a:lnTo>
                        <a:lnTo>
                          <a:pt x="28" y="111"/>
                        </a:lnTo>
                        <a:lnTo>
                          <a:pt x="15" y="100"/>
                        </a:lnTo>
                        <a:lnTo>
                          <a:pt x="0" y="8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97" name="Freeform 37">
                    <a:extLst>
                      <a:ext uri="{FF2B5EF4-FFF2-40B4-BE49-F238E27FC236}">
                        <a16:creationId xmlns:a16="http://schemas.microsoft.com/office/drawing/2014/main" id="{8FFA159F-FC04-4426-8DD5-572AD4CFD635}"/>
                      </a:ext>
                    </a:extLst>
                  </p:cNvPr>
                  <p:cNvSpPr>
                    <a:spLocks/>
                  </p:cNvSpPr>
                  <p:nvPr/>
                </p:nvSpPr>
                <p:spPr bwMode="auto">
                  <a:xfrm>
                    <a:off x="3767" y="2401"/>
                    <a:ext cx="131" cy="204"/>
                  </a:xfrm>
                  <a:custGeom>
                    <a:avLst/>
                    <a:gdLst>
                      <a:gd name="T0" fmla="*/ 24 w 131"/>
                      <a:gd name="T1" fmla="*/ 63 h 204"/>
                      <a:gd name="T2" fmla="*/ 21 w 131"/>
                      <a:gd name="T3" fmla="*/ 104 h 204"/>
                      <a:gd name="T4" fmla="*/ 10 w 131"/>
                      <a:gd name="T5" fmla="*/ 129 h 204"/>
                      <a:gd name="T6" fmla="*/ 0 w 131"/>
                      <a:gd name="T7" fmla="*/ 153 h 204"/>
                      <a:gd name="T8" fmla="*/ 0 w 131"/>
                      <a:gd name="T9" fmla="*/ 171 h 204"/>
                      <a:gd name="T10" fmla="*/ 3 w 131"/>
                      <a:gd name="T11" fmla="*/ 186 h 204"/>
                      <a:gd name="T12" fmla="*/ 15 w 131"/>
                      <a:gd name="T13" fmla="*/ 200 h 204"/>
                      <a:gd name="T14" fmla="*/ 24 w 131"/>
                      <a:gd name="T15" fmla="*/ 201 h 204"/>
                      <a:gd name="T16" fmla="*/ 33 w 131"/>
                      <a:gd name="T17" fmla="*/ 201 h 204"/>
                      <a:gd name="T18" fmla="*/ 42 w 131"/>
                      <a:gd name="T19" fmla="*/ 203 h 204"/>
                      <a:gd name="T20" fmla="*/ 47 w 131"/>
                      <a:gd name="T21" fmla="*/ 192 h 204"/>
                      <a:gd name="T22" fmla="*/ 52 w 131"/>
                      <a:gd name="T23" fmla="*/ 165 h 204"/>
                      <a:gd name="T24" fmla="*/ 67 w 131"/>
                      <a:gd name="T25" fmla="*/ 147 h 204"/>
                      <a:gd name="T26" fmla="*/ 70 w 131"/>
                      <a:gd name="T27" fmla="*/ 120 h 204"/>
                      <a:gd name="T28" fmla="*/ 76 w 131"/>
                      <a:gd name="T29" fmla="*/ 110 h 204"/>
                      <a:gd name="T30" fmla="*/ 83 w 131"/>
                      <a:gd name="T31" fmla="*/ 102 h 204"/>
                      <a:gd name="T32" fmla="*/ 88 w 131"/>
                      <a:gd name="T33" fmla="*/ 83 h 204"/>
                      <a:gd name="T34" fmla="*/ 98 w 131"/>
                      <a:gd name="T35" fmla="*/ 71 h 204"/>
                      <a:gd name="T36" fmla="*/ 104 w 131"/>
                      <a:gd name="T37" fmla="*/ 62 h 204"/>
                      <a:gd name="T38" fmla="*/ 111 w 131"/>
                      <a:gd name="T39" fmla="*/ 54 h 204"/>
                      <a:gd name="T40" fmla="*/ 111 w 131"/>
                      <a:gd name="T41" fmla="*/ 50 h 204"/>
                      <a:gd name="T42" fmla="*/ 125 w 131"/>
                      <a:gd name="T43" fmla="*/ 39 h 204"/>
                      <a:gd name="T44" fmla="*/ 127 w 131"/>
                      <a:gd name="T45" fmla="*/ 23 h 204"/>
                      <a:gd name="T46" fmla="*/ 130 w 131"/>
                      <a:gd name="T47" fmla="*/ 12 h 204"/>
                      <a:gd name="T48" fmla="*/ 117 w 131"/>
                      <a:gd name="T49" fmla="*/ 8 h 204"/>
                      <a:gd name="T50" fmla="*/ 109 w 131"/>
                      <a:gd name="T51" fmla="*/ 0 h 204"/>
                      <a:gd name="T52" fmla="*/ 98 w 131"/>
                      <a:gd name="T53" fmla="*/ 8 h 204"/>
                      <a:gd name="T54" fmla="*/ 88 w 131"/>
                      <a:gd name="T55" fmla="*/ 26 h 204"/>
                      <a:gd name="T56" fmla="*/ 76 w 131"/>
                      <a:gd name="T57" fmla="*/ 38 h 204"/>
                      <a:gd name="T58" fmla="*/ 67 w 131"/>
                      <a:gd name="T59" fmla="*/ 48 h 204"/>
                      <a:gd name="T60" fmla="*/ 62 w 131"/>
                      <a:gd name="T61" fmla="*/ 48 h 204"/>
                      <a:gd name="T62" fmla="*/ 52 w 131"/>
                      <a:gd name="T63" fmla="*/ 54 h 204"/>
                      <a:gd name="T64" fmla="*/ 47 w 131"/>
                      <a:gd name="T65" fmla="*/ 60 h 204"/>
                      <a:gd name="T66" fmla="*/ 24 w 131"/>
                      <a:gd name="T67" fmla="*/ 6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04">
                        <a:moveTo>
                          <a:pt x="24" y="63"/>
                        </a:moveTo>
                        <a:lnTo>
                          <a:pt x="21" y="104"/>
                        </a:lnTo>
                        <a:lnTo>
                          <a:pt x="10" y="129"/>
                        </a:lnTo>
                        <a:lnTo>
                          <a:pt x="0" y="153"/>
                        </a:lnTo>
                        <a:lnTo>
                          <a:pt x="0" y="171"/>
                        </a:lnTo>
                        <a:lnTo>
                          <a:pt x="3" y="186"/>
                        </a:lnTo>
                        <a:lnTo>
                          <a:pt x="15" y="200"/>
                        </a:lnTo>
                        <a:lnTo>
                          <a:pt x="24" y="201"/>
                        </a:lnTo>
                        <a:lnTo>
                          <a:pt x="33" y="201"/>
                        </a:lnTo>
                        <a:lnTo>
                          <a:pt x="42" y="203"/>
                        </a:lnTo>
                        <a:lnTo>
                          <a:pt x="47" y="192"/>
                        </a:lnTo>
                        <a:lnTo>
                          <a:pt x="52" y="165"/>
                        </a:lnTo>
                        <a:lnTo>
                          <a:pt x="67" y="147"/>
                        </a:lnTo>
                        <a:lnTo>
                          <a:pt x="70" y="120"/>
                        </a:lnTo>
                        <a:lnTo>
                          <a:pt x="76" y="110"/>
                        </a:lnTo>
                        <a:lnTo>
                          <a:pt x="83" y="102"/>
                        </a:lnTo>
                        <a:lnTo>
                          <a:pt x="88" y="83"/>
                        </a:lnTo>
                        <a:lnTo>
                          <a:pt x="98" y="71"/>
                        </a:lnTo>
                        <a:lnTo>
                          <a:pt x="104" y="62"/>
                        </a:lnTo>
                        <a:lnTo>
                          <a:pt x="111" y="54"/>
                        </a:lnTo>
                        <a:lnTo>
                          <a:pt x="111" y="50"/>
                        </a:lnTo>
                        <a:lnTo>
                          <a:pt x="125" y="39"/>
                        </a:lnTo>
                        <a:lnTo>
                          <a:pt x="127" y="23"/>
                        </a:lnTo>
                        <a:lnTo>
                          <a:pt x="130" y="12"/>
                        </a:lnTo>
                        <a:lnTo>
                          <a:pt x="117" y="8"/>
                        </a:lnTo>
                        <a:lnTo>
                          <a:pt x="109" y="0"/>
                        </a:lnTo>
                        <a:lnTo>
                          <a:pt x="98" y="8"/>
                        </a:lnTo>
                        <a:lnTo>
                          <a:pt x="88" y="26"/>
                        </a:lnTo>
                        <a:lnTo>
                          <a:pt x="76" y="38"/>
                        </a:lnTo>
                        <a:lnTo>
                          <a:pt x="67" y="48"/>
                        </a:lnTo>
                        <a:lnTo>
                          <a:pt x="62" y="48"/>
                        </a:lnTo>
                        <a:lnTo>
                          <a:pt x="52" y="54"/>
                        </a:lnTo>
                        <a:lnTo>
                          <a:pt x="47" y="60"/>
                        </a:lnTo>
                        <a:lnTo>
                          <a:pt x="24" y="6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198" name="Freeform 38">
                    <a:extLst>
                      <a:ext uri="{FF2B5EF4-FFF2-40B4-BE49-F238E27FC236}">
                        <a16:creationId xmlns:a16="http://schemas.microsoft.com/office/drawing/2014/main" id="{9D216127-C8B6-4BDC-BBEF-BC83F3768CA9}"/>
                      </a:ext>
                    </a:extLst>
                  </p:cNvPr>
                  <p:cNvSpPr>
                    <a:spLocks/>
                  </p:cNvSpPr>
                  <p:nvPr/>
                </p:nvSpPr>
                <p:spPr bwMode="auto">
                  <a:xfrm>
                    <a:off x="3140" y="1239"/>
                    <a:ext cx="1777" cy="962"/>
                  </a:xfrm>
                  <a:custGeom>
                    <a:avLst/>
                    <a:gdLst>
                      <a:gd name="T0" fmla="*/ 104 w 1777"/>
                      <a:gd name="T1" fmla="*/ 403 h 962"/>
                      <a:gd name="T2" fmla="*/ 119 w 1777"/>
                      <a:gd name="T3" fmla="*/ 333 h 962"/>
                      <a:gd name="T4" fmla="*/ 179 w 1777"/>
                      <a:gd name="T5" fmla="*/ 292 h 962"/>
                      <a:gd name="T6" fmla="*/ 247 w 1777"/>
                      <a:gd name="T7" fmla="*/ 273 h 962"/>
                      <a:gd name="T8" fmla="*/ 266 w 1777"/>
                      <a:gd name="T9" fmla="*/ 232 h 962"/>
                      <a:gd name="T10" fmla="*/ 354 w 1777"/>
                      <a:gd name="T11" fmla="*/ 196 h 962"/>
                      <a:gd name="T12" fmla="*/ 411 w 1777"/>
                      <a:gd name="T13" fmla="*/ 145 h 962"/>
                      <a:gd name="T14" fmla="*/ 385 w 1777"/>
                      <a:gd name="T15" fmla="*/ 120 h 962"/>
                      <a:gd name="T16" fmla="*/ 390 w 1777"/>
                      <a:gd name="T17" fmla="*/ 96 h 962"/>
                      <a:gd name="T18" fmla="*/ 333 w 1777"/>
                      <a:gd name="T19" fmla="*/ 130 h 962"/>
                      <a:gd name="T20" fmla="*/ 315 w 1777"/>
                      <a:gd name="T21" fmla="*/ 199 h 962"/>
                      <a:gd name="T22" fmla="*/ 276 w 1777"/>
                      <a:gd name="T23" fmla="*/ 220 h 962"/>
                      <a:gd name="T24" fmla="*/ 257 w 1777"/>
                      <a:gd name="T25" fmla="*/ 184 h 962"/>
                      <a:gd name="T26" fmla="*/ 203 w 1777"/>
                      <a:gd name="T27" fmla="*/ 201 h 962"/>
                      <a:gd name="T28" fmla="*/ 188 w 1777"/>
                      <a:gd name="T29" fmla="*/ 174 h 962"/>
                      <a:gd name="T30" fmla="*/ 190 w 1777"/>
                      <a:gd name="T31" fmla="*/ 147 h 962"/>
                      <a:gd name="T32" fmla="*/ 247 w 1777"/>
                      <a:gd name="T33" fmla="*/ 129 h 962"/>
                      <a:gd name="T34" fmla="*/ 284 w 1777"/>
                      <a:gd name="T35" fmla="*/ 82 h 962"/>
                      <a:gd name="T36" fmla="*/ 344 w 1777"/>
                      <a:gd name="T37" fmla="*/ 28 h 962"/>
                      <a:gd name="T38" fmla="*/ 427 w 1777"/>
                      <a:gd name="T39" fmla="*/ 13 h 962"/>
                      <a:gd name="T40" fmla="*/ 536 w 1777"/>
                      <a:gd name="T41" fmla="*/ 55 h 962"/>
                      <a:gd name="T42" fmla="*/ 497 w 1777"/>
                      <a:gd name="T43" fmla="*/ 120 h 962"/>
                      <a:gd name="T44" fmla="*/ 536 w 1777"/>
                      <a:gd name="T45" fmla="*/ 153 h 962"/>
                      <a:gd name="T46" fmla="*/ 570 w 1777"/>
                      <a:gd name="T47" fmla="*/ 115 h 962"/>
                      <a:gd name="T48" fmla="*/ 718 w 1777"/>
                      <a:gd name="T49" fmla="*/ 100 h 962"/>
                      <a:gd name="T50" fmla="*/ 897 w 1777"/>
                      <a:gd name="T51" fmla="*/ 18 h 962"/>
                      <a:gd name="T52" fmla="*/ 1175 w 1777"/>
                      <a:gd name="T53" fmla="*/ 55 h 962"/>
                      <a:gd name="T54" fmla="*/ 1675 w 1777"/>
                      <a:gd name="T55" fmla="*/ 121 h 962"/>
                      <a:gd name="T56" fmla="*/ 1719 w 1777"/>
                      <a:gd name="T57" fmla="*/ 160 h 962"/>
                      <a:gd name="T58" fmla="*/ 1735 w 1777"/>
                      <a:gd name="T59" fmla="*/ 291 h 962"/>
                      <a:gd name="T60" fmla="*/ 1589 w 1777"/>
                      <a:gd name="T61" fmla="*/ 186 h 962"/>
                      <a:gd name="T62" fmla="*/ 1474 w 1777"/>
                      <a:gd name="T63" fmla="*/ 234 h 962"/>
                      <a:gd name="T64" fmla="*/ 1633 w 1777"/>
                      <a:gd name="T65" fmla="*/ 417 h 962"/>
                      <a:gd name="T66" fmla="*/ 1568 w 1777"/>
                      <a:gd name="T67" fmla="*/ 495 h 962"/>
                      <a:gd name="T68" fmla="*/ 1674 w 1777"/>
                      <a:gd name="T69" fmla="*/ 673 h 962"/>
                      <a:gd name="T70" fmla="*/ 1566 w 1777"/>
                      <a:gd name="T71" fmla="*/ 766 h 962"/>
                      <a:gd name="T72" fmla="*/ 1539 w 1777"/>
                      <a:gd name="T73" fmla="*/ 838 h 962"/>
                      <a:gd name="T74" fmla="*/ 1532 w 1777"/>
                      <a:gd name="T75" fmla="*/ 909 h 962"/>
                      <a:gd name="T76" fmla="*/ 1495 w 1777"/>
                      <a:gd name="T77" fmla="*/ 906 h 962"/>
                      <a:gd name="T78" fmla="*/ 1386 w 1777"/>
                      <a:gd name="T79" fmla="*/ 759 h 962"/>
                      <a:gd name="T80" fmla="*/ 1230 w 1777"/>
                      <a:gd name="T81" fmla="*/ 754 h 962"/>
                      <a:gd name="T82" fmla="*/ 1136 w 1777"/>
                      <a:gd name="T83" fmla="*/ 840 h 962"/>
                      <a:gd name="T84" fmla="*/ 942 w 1777"/>
                      <a:gd name="T85" fmla="*/ 652 h 962"/>
                      <a:gd name="T86" fmla="*/ 687 w 1777"/>
                      <a:gd name="T87" fmla="*/ 586 h 962"/>
                      <a:gd name="T88" fmla="*/ 881 w 1777"/>
                      <a:gd name="T89" fmla="*/ 703 h 962"/>
                      <a:gd name="T90" fmla="*/ 655 w 1777"/>
                      <a:gd name="T91" fmla="*/ 808 h 962"/>
                      <a:gd name="T92" fmla="*/ 596 w 1777"/>
                      <a:gd name="T93" fmla="*/ 709 h 962"/>
                      <a:gd name="T94" fmla="*/ 502 w 1777"/>
                      <a:gd name="T95" fmla="*/ 594 h 962"/>
                      <a:gd name="T96" fmla="*/ 448 w 1777"/>
                      <a:gd name="T97" fmla="*/ 508 h 962"/>
                      <a:gd name="T98" fmla="*/ 422 w 1777"/>
                      <a:gd name="T99" fmla="*/ 469 h 962"/>
                      <a:gd name="T100" fmla="*/ 388 w 1777"/>
                      <a:gd name="T101" fmla="*/ 447 h 962"/>
                      <a:gd name="T102" fmla="*/ 375 w 1777"/>
                      <a:gd name="T103" fmla="*/ 489 h 962"/>
                      <a:gd name="T104" fmla="*/ 328 w 1777"/>
                      <a:gd name="T105" fmla="*/ 423 h 962"/>
                      <a:gd name="T106" fmla="*/ 275 w 1777"/>
                      <a:gd name="T107" fmla="*/ 399 h 962"/>
                      <a:gd name="T108" fmla="*/ 331 w 1777"/>
                      <a:gd name="T109" fmla="*/ 456 h 962"/>
                      <a:gd name="T110" fmla="*/ 307 w 1777"/>
                      <a:gd name="T111" fmla="*/ 469 h 962"/>
                      <a:gd name="T112" fmla="*/ 262 w 1777"/>
                      <a:gd name="T113" fmla="*/ 432 h 962"/>
                      <a:gd name="T114" fmla="*/ 210 w 1777"/>
                      <a:gd name="T115" fmla="*/ 405 h 962"/>
                      <a:gd name="T116" fmla="*/ 141 w 1777"/>
                      <a:gd name="T117" fmla="*/ 439 h 962"/>
                      <a:gd name="T118" fmla="*/ 127 w 1777"/>
                      <a:gd name="T119" fmla="*/ 478 h 962"/>
                      <a:gd name="T120" fmla="*/ 80 w 1777"/>
                      <a:gd name="T121" fmla="*/ 507 h 962"/>
                      <a:gd name="T122" fmla="*/ 10 w 1777"/>
                      <a:gd name="T123" fmla="*/ 48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7" h="962">
                        <a:moveTo>
                          <a:pt x="0" y="432"/>
                        </a:moveTo>
                        <a:lnTo>
                          <a:pt x="16" y="418"/>
                        </a:lnTo>
                        <a:lnTo>
                          <a:pt x="26" y="408"/>
                        </a:lnTo>
                        <a:lnTo>
                          <a:pt x="47" y="408"/>
                        </a:lnTo>
                        <a:lnTo>
                          <a:pt x="70" y="411"/>
                        </a:lnTo>
                        <a:lnTo>
                          <a:pt x="86" y="405"/>
                        </a:lnTo>
                        <a:lnTo>
                          <a:pt x="104" y="403"/>
                        </a:lnTo>
                        <a:lnTo>
                          <a:pt x="106" y="385"/>
                        </a:lnTo>
                        <a:lnTo>
                          <a:pt x="115" y="373"/>
                        </a:lnTo>
                        <a:lnTo>
                          <a:pt x="91" y="360"/>
                        </a:lnTo>
                        <a:lnTo>
                          <a:pt x="88" y="349"/>
                        </a:lnTo>
                        <a:lnTo>
                          <a:pt x="89" y="334"/>
                        </a:lnTo>
                        <a:lnTo>
                          <a:pt x="107" y="334"/>
                        </a:lnTo>
                        <a:lnTo>
                          <a:pt x="119" y="333"/>
                        </a:lnTo>
                        <a:lnTo>
                          <a:pt x="120" y="334"/>
                        </a:lnTo>
                        <a:lnTo>
                          <a:pt x="133" y="325"/>
                        </a:lnTo>
                        <a:lnTo>
                          <a:pt x="146" y="321"/>
                        </a:lnTo>
                        <a:lnTo>
                          <a:pt x="151" y="321"/>
                        </a:lnTo>
                        <a:lnTo>
                          <a:pt x="159" y="312"/>
                        </a:lnTo>
                        <a:lnTo>
                          <a:pt x="169" y="309"/>
                        </a:lnTo>
                        <a:lnTo>
                          <a:pt x="179" y="292"/>
                        </a:lnTo>
                        <a:lnTo>
                          <a:pt x="185" y="297"/>
                        </a:lnTo>
                        <a:lnTo>
                          <a:pt x="198" y="286"/>
                        </a:lnTo>
                        <a:lnTo>
                          <a:pt x="200" y="286"/>
                        </a:lnTo>
                        <a:lnTo>
                          <a:pt x="216" y="274"/>
                        </a:lnTo>
                        <a:lnTo>
                          <a:pt x="226" y="273"/>
                        </a:lnTo>
                        <a:lnTo>
                          <a:pt x="239" y="273"/>
                        </a:lnTo>
                        <a:lnTo>
                          <a:pt x="247" y="273"/>
                        </a:lnTo>
                        <a:lnTo>
                          <a:pt x="240" y="258"/>
                        </a:lnTo>
                        <a:lnTo>
                          <a:pt x="237" y="246"/>
                        </a:lnTo>
                        <a:lnTo>
                          <a:pt x="234" y="220"/>
                        </a:lnTo>
                        <a:lnTo>
                          <a:pt x="253" y="219"/>
                        </a:lnTo>
                        <a:lnTo>
                          <a:pt x="263" y="214"/>
                        </a:lnTo>
                        <a:lnTo>
                          <a:pt x="258" y="225"/>
                        </a:lnTo>
                        <a:lnTo>
                          <a:pt x="266" y="232"/>
                        </a:lnTo>
                        <a:lnTo>
                          <a:pt x="275" y="241"/>
                        </a:lnTo>
                        <a:lnTo>
                          <a:pt x="279" y="247"/>
                        </a:lnTo>
                        <a:lnTo>
                          <a:pt x="302" y="246"/>
                        </a:lnTo>
                        <a:lnTo>
                          <a:pt x="322" y="223"/>
                        </a:lnTo>
                        <a:lnTo>
                          <a:pt x="336" y="213"/>
                        </a:lnTo>
                        <a:lnTo>
                          <a:pt x="344" y="205"/>
                        </a:lnTo>
                        <a:lnTo>
                          <a:pt x="354" y="196"/>
                        </a:lnTo>
                        <a:lnTo>
                          <a:pt x="364" y="184"/>
                        </a:lnTo>
                        <a:lnTo>
                          <a:pt x="372" y="189"/>
                        </a:lnTo>
                        <a:lnTo>
                          <a:pt x="372" y="181"/>
                        </a:lnTo>
                        <a:lnTo>
                          <a:pt x="377" y="177"/>
                        </a:lnTo>
                        <a:lnTo>
                          <a:pt x="392" y="180"/>
                        </a:lnTo>
                        <a:lnTo>
                          <a:pt x="416" y="199"/>
                        </a:lnTo>
                        <a:lnTo>
                          <a:pt x="411" y="145"/>
                        </a:lnTo>
                        <a:lnTo>
                          <a:pt x="390" y="169"/>
                        </a:lnTo>
                        <a:lnTo>
                          <a:pt x="374" y="168"/>
                        </a:lnTo>
                        <a:lnTo>
                          <a:pt x="369" y="153"/>
                        </a:lnTo>
                        <a:lnTo>
                          <a:pt x="369" y="145"/>
                        </a:lnTo>
                        <a:lnTo>
                          <a:pt x="364" y="141"/>
                        </a:lnTo>
                        <a:lnTo>
                          <a:pt x="377" y="129"/>
                        </a:lnTo>
                        <a:lnTo>
                          <a:pt x="385" y="120"/>
                        </a:lnTo>
                        <a:lnTo>
                          <a:pt x="393" y="117"/>
                        </a:lnTo>
                        <a:lnTo>
                          <a:pt x="400" y="115"/>
                        </a:lnTo>
                        <a:lnTo>
                          <a:pt x="405" y="108"/>
                        </a:lnTo>
                        <a:lnTo>
                          <a:pt x="411" y="106"/>
                        </a:lnTo>
                        <a:lnTo>
                          <a:pt x="419" y="106"/>
                        </a:lnTo>
                        <a:lnTo>
                          <a:pt x="405" y="93"/>
                        </a:lnTo>
                        <a:lnTo>
                          <a:pt x="390" y="96"/>
                        </a:lnTo>
                        <a:lnTo>
                          <a:pt x="380" y="96"/>
                        </a:lnTo>
                        <a:lnTo>
                          <a:pt x="372" y="91"/>
                        </a:lnTo>
                        <a:lnTo>
                          <a:pt x="372" y="100"/>
                        </a:lnTo>
                        <a:lnTo>
                          <a:pt x="364" y="109"/>
                        </a:lnTo>
                        <a:lnTo>
                          <a:pt x="353" y="124"/>
                        </a:lnTo>
                        <a:lnTo>
                          <a:pt x="341" y="130"/>
                        </a:lnTo>
                        <a:lnTo>
                          <a:pt x="333" y="130"/>
                        </a:lnTo>
                        <a:lnTo>
                          <a:pt x="330" y="141"/>
                        </a:lnTo>
                        <a:lnTo>
                          <a:pt x="330" y="145"/>
                        </a:lnTo>
                        <a:lnTo>
                          <a:pt x="323" y="150"/>
                        </a:lnTo>
                        <a:lnTo>
                          <a:pt x="331" y="168"/>
                        </a:lnTo>
                        <a:lnTo>
                          <a:pt x="336" y="177"/>
                        </a:lnTo>
                        <a:lnTo>
                          <a:pt x="327" y="190"/>
                        </a:lnTo>
                        <a:lnTo>
                          <a:pt x="315" y="199"/>
                        </a:lnTo>
                        <a:lnTo>
                          <a:pt x="312" y="213"/>
                        </a:lnTo>
                        <a:lnTo>
                          <a:pt x="305" y="223"/>
                        </a:lnTo>
                        <a:lnTo>
                          <a:pt x="299" y="223"/>
                        </a:lnTo>
                        <a:lnTo>
                          <a:pt x="289" y="225"/>
                        </a:lnTo>
                        <a:lnTo>
                          <a:pt x="279" y="229"/>
                        </a:lnTo>
                        <a:lnTo>
                          <a:pt x="276" y="228"/>
                        </a:lnTo>
                        <a:lnTo>
                          <a:pt x="276" y="220"/>
                        </a:lnTo>
                        <a:lnTo>
                          <a:pt x="275" y="208"/>
                        </a:lnTo>
                        <a:lnTo>
                          <a:pt x="266" y="208"/>
                        </a:lnTo>
                        <a:lnTo>
                          <a:pt x="262" y="201"/>
                        </a:lnTo>
                        <a:lnTo>
                          <a:pt x="263" y="190"/>
                        </a:lnTo>
                        <a:lnTo>
                          <a:pt x="265" y="184"/>
                        </a:lnTo>
                        <a:lnTo>
                          <a:pt x="263" y="181"/>
                        </a:lnTo>
                        <a:lnTo>
                          <a:pt x="257" y="184"/>
                        </a:lnTo>
                        <a:lnTo>
                          <a:pt x="253" y="184"/>
                        </a:lnTo>
                        <a:lnTo>
                          <a:pt x="249" y="183"/>
                        </a:lnTo>
                        <a:lnTo>
                          <a:pt x="245" y="181"/>
                        </a:lnTo>
                        <a:lnTo>
                          <a:pt x="237" y="187"/>
                        </a:lnTo>
                        <a:lnTo>
                          <a:pt x="229" y="195"/>
                        </a:lnTo>
                        <a:lnTo>
                          <a:pt x="221" y="202"/>
                        </a:lnTo>
                        <a:lnTo>
                          <a:pt x="203" y="201"/>
                        </a:lnTo>
                        <a:lnTo>
                          <a:pt x="192" y="199"/>
                        </a:lnTo>
                        <a:lnTo>
                          <a:pt x="184" y="192"/>
                        </a:lnTo>
                        <a:lnTo>
                          <a:pt x="184" y="187"/>
                        </a:lnTo>
                        <a:lnTo>
                          <a:pt x="188" y="181"/>
                        </a:lnTo>
                        <a:lnTo>
                          <a:pt x="195" y="177"/>
                        </a:lnTo>
                        <a:lnTo>
                          <a:pt x="200" y="171"/>
                        </a:lnTo>
                        <a:lnTo>
                          <a:pt x="188" y="174"/>
                        </a:lnTo>
                        <a:lnTo>
                          <a:pt x="184" y="166"/>
                        </a:lnTo>
                        <a:lnTo>
                          <a:pt x="184" y="162"/>
                        </a:lnTo>
                        <a:lnTo>
                          <a:pt x="200" y="160"/>
                        </a:lnTo>
                        <a:lnTo>
                          <a:pt x="214" y="159"/>
                        </a:lnTo>
                        <a:lnTo>
                          <a:pt x="205" y="154"/>
                        </a:lnTo>
                        <a:lnTo>
                          <a:pt x="190" y="156"/>
                        </a:lnTo>
                        <a:lnTo>
                          <a:pt x="190" y="147"/>
                        </a:lnTo>
                        <a:lnTo>
                          <a:pt x="197" y="141"/>
                        </a:lnTo>
                        <a:lnTo>
                          <a:pt x="211" y="135"/>
                        </a:lnTo>
                        <a:lnTo>
                          <a:pt x="216" y="129"/>
                        </a:lnTo>
                        <a:lnTo>
                          <a:pt x="221" y="126"/>
                        </a:lnTo>
                        <a:lnTo>
                          <a:pt x="232" y="124"/>
                        </a:lnTo>
                        <a:lnTo>
                          <a:pt x="242" y="126"/>
                        </a:lnTo>
                        <a:lnTo>
                          <a:pt x="247" y="129"/>
                        </a:lnTo>
                        <a:lnTo>
                          <a:pt x="255" y="124"/>
                        </a:lnTo>
                        <a:lnTo>
                          <a:pt x="247" y="123"/>
                        </a:lnTo>
                        <a:lnTo>
                          <a:pt x="247" y="111"/>
                        </a:lnTo>
                        <a:lnTo>
                          <a:pt x="268" y="97"/>
                        </a:lnTo>
                        <a:lnTo>
                          <a:pt x="279" y="88"/>
                        </a:lnTo>
                        <a:lnTo>
                          <a:pt x="286" y="87"/>
                        </a:lnTo>
                        <a:lnTo>
                          <a:pt x="284" y="82"/>
                        </a:lnTo>
                        <a:lnTo>
                          <a:pt x="294" y="73"/>
                        </a:lnTo>
                        <a:lnTo>
                          <a:pt x="305" y="60"/>
                        </a:lnTo>
                        <a:lnTo>
                          <a:pt x="318" y="54"/>
                        </a:lnTo>
                        <a:lnTo>
                          <a:pt x="309" y="48"/>
                        </a:lnTo>
                        <a:lnTo>
                          <a:pt x="335" y="34"/>
                        </a:lnTo>
                        <a:lnTo>
                          <a:pt x="346" y="36"/>
                        </a:lnTo>
                        <a:lnTo>
                          <a:pt x="344" y="28"/>
                        </a:lnTo>
                        <a:lnTo>
                          <a:pt x="367" y="27"/>
                        </a:lnTo>
                        <a:lnTo>
                          <a:pt x="409" y="3"/>
                        </a:lnTo>
                        <a:lnTo>
                          <a:pt x="416" y="0"/>
                        </a:lnTo>
                        <a:lnTo>
                          <a:pt x="408" y="18"/>
                        </a:lnTo>
                        <a:lnTo>
                          <a:pt x="418" y="9"/>
                        </a:lnTo>
                        <a:lnTo>
                          <a:pt x="429" y="6"/>
                        </a:lnTo>
                        <a:lnTo>
                          <a:pt x="427" y="13"/>
                        </a:lnTo>
                        <a:lnTo>
                          <a:pt x="460" y="4"/>
                        </a:lnTo>
                        <a:lnTo>
                          <a:pt x="474" y="12"/>
                        </a:lnTo>
                        <a:lnTo>
                          <a:pt x="453" y="19"/>
                        </a:lnTo>
                        <a:lnTo>
                          <a:pt x="461" y="28"/>
                        </a:lnTo>
                        <a:lnTo>
                          <a:pt x="492" y="27"/>
                        </a:lnTo>
                        <a:lnTo>
                          <a:pt x="539" y="40"/>
                        </a:lnTo>
                        <a:lnTo>
                          <a:pt x="536" y="55"/>
                        </a:lnTo>
                        <a:lnTo>
                          <a:pt x="517" y="69"/>
                        </a:lnTo>
                        <a:lnTo>
                          <a:pt x="487" y="76"/>
                        </a:lnTo>
                        <a:lnTo>
                          <a:pt x="483" y="91"/>
                        </a:lnTo>
                        <a:lnTo>
                          <a:pt x="484" y="106"/>
                        </a:lnTo>
                        <a:lnTo>
                          <a:pt x="492" y="109"/>
                        </a:lnTo>
                        <a:lnTo>
                          <a:pt x="494" y="117"/>
                        </a:lnTo>
                        <a:lnTo>
                          <a:pt x="497" y="120"/>
                        </a:lnTo>
                        <a:lnTo>
                          <a:pt x="504" y="123"/>
                        </a:lnTo>
                        <a:lnTo>
                          <a:pt x="505" y="132"/>
                        </a:lnTo>
                        <a:lnTo>
                          <a:pt x="515" y="142"/>
                        </a:lnTo>
                        <a:lnTo>
                          <a:pt x="515" y="147"/>
                        </a:lnTo>
                        <a:lnTo>
                          <a:pt x="525" y="147"/>
                        </a:lnTo>
                        <a:lnTo>
                          <a:pt x="528" y="150"/>
                        </a:lnTo>
                        <a:lnTo>
                          <a:pt x="536" y="153"/>
                        </a:lnTo>
                        <a:lnTo>
                          <a:pt x="541" y="148"/>
                        </a:lnTo>
                        <a:lnTo>
                          <a:pt x="546" y="141"/>
                        </a:lnTo>
                        <a:lnTo>
                          <a:pt x="549" y="136"/>
                        </a:lnTo>
                        <a:lnTo>
                          <a:pt x="557" y="139"/>
                        </a:lnTo>
                        <a:lnTo>
                          <a:pt x="567" y="129"/>
                        </a:lnTo>
                        <a:lnTo>
                          <a:pt x="567" y="121"/>
                        </a:lnTo>
                        <a:lnTo>
                          <a:pt x="570" y="115"/>
                        </a:lnTo>
                        <a:lnTo>
                          <a:pt x="572" y="111"/>
                        </a:lnTo>
                        <a:lnTo>
                          <a:pt x="591" y="106"/>
                        </a:lnTo>
                        <a:lnTo>
                          <a:pt x="608" y="102"/>
                        </a:lnTo>
                        <a:lnTo>
                          <a:pt x="629" y="96"/>
                        </a:lnTo>
                        <a:lnTo>
                          <a:pt x="653" y="100"/>
                        </a:lnTo>
                        <a:lnTo>
                          <a:pt x="678" y="100"/>
                        </a:lnTo>
                        <a:lnTo>
                          <a:pt x="718" y="100"/>
                        </a:lnTo>
                        <a:lnTo>
                          <a:pt x="725" y="64"/>
                        </a:lnTo>
                        <a:lnTo>
                          <a:pt x="747" y="66"/>
                        </a:lnTo>
                        <a:lnTo>
                          <a:pt x="764" y="93"/>
                        </a:lnTo>
                        <a:lnTo>
                          <a:pt x="767" y="70"/>
                        </a:lnTo>
                        <a:lnTo>
                          <a:pt x="842" y="4"/>
                        </a:lnTo>
                        <a:lnTo>
                          <a:pt x="871" y="4"/>
                        </a:lnTo>
                        <a:lnTo>
                          <a:pt x="897" y="18"/>
                        </a:lnTo>
                        <a:lnTo>
                          <a:pt x="931" y="16"/>
                        </a:lnTo>
                        <a:lnTo>
                          <a:pt x="977" y="40"/>
                        </a:lnTo>
                        <a:lnTo>
                          <a:pt x="1029" y="54"/>
                        </a:lnTo>
                        <a:lnTo>
                          <a:pt x="1066" y="51"/>
                        </a:lnTo>
                        <a:lnTo>
                          <a:pt x="1115" y="66"/>
                        </a:lnTo>
                        <a:lnTo>
                          <a:pt x="1155" y="66"/>
                        </a:lnTo>
                        <a:lnTo>
                          <a:pt x="1175" y="55"/>
                        </a:lnTo>
                        <a:lnTo>
                          <a:pt x="1220" y="55"/>
                        </a:lnTo>
                        <a:lnTo>
                          <a:pt x="1245" y="67"/>
                        </a:lnTo>
                        <a:lnTo>
                          <a:pt x="1306" y="67"/>
                        </a:lnTo>
                        <a:lnTo>
                          <a:pt x="1358" y="87"/>
                        </a:lnTo>
                        <a:lnTo>
                          <a:pt x="1451" y="84"/>
                        </a:lnTo>
                        <a:lnTo>
                          <a:pt x="1602" y="93"/>
                        </a:lnTo>
                        <a:lnTo>
                          <a:pt x="1675" y="121"/>
                        </a:lnTo>
                        <a:lnTo>
                          <a:pt x="1737" y="139"/>
                        </a:lnTo>
                        <a:lnTo>
                          <a:pt x="1776" y="154"/>
                        </a:lnTo>
                        <a:lnTo>
                          <a:pt x="1765" y="159"/>
                        </a:lnTo>
                        <a:lnTo>
                          <a:pt x="1737" y="147"/>
                        </a:lnTo>
                        <a:lnTo>
                          <a:pt x="1674" y="142"/>
                        </a:lnTo>
                        <a:lnTo>
                          <a:pt x="1692" y="154"/>
                        </a:lnTo>
                        <a:lnTo>
                          <a:pt x="1719" y="160"/>
                        </a:lnTo>
                        <a:lnTo>
                          <a:pt x="1711" y="180"/>
                        </a:lnTo>
                        <a:lnTo>
                          <a:pt x="1682" y="192"/>
                        </a:lnTo>
                        <a:lnTo>
                          <a:pt x="1672" y="211"/>
                        </a:lnTo>
                        <a:lnTo>
                          <a:pt x="1711" y="229"/>
                        </a:lnTo>
                        <a:lnTo>
                          <a:pt x="1739" y="253"/>
                        </a:lnTo>
                        <a:lnTo>
                          <a:pt x="1753" y="288"/>
                        </a:lnTo>
                        <a:lnTo>
                          <a:pt x="1735" y="291"/>
                        </a:lnTo>
                        <a:lnTo>
                          <a:pt x="1696" y="280"/>
                        </a:lnTo>
                        <a:lnTo>
                          <a:pt x="1656" y="255"/>
                        </a:lnTo>
                        <a:lnTo>
                          <a:pt x="1640" y="241"/>
                        </a:lnTo>
                        <a:lnTo>
                          <a:pt x="1630" y="223"/>
                        </a:lnTo>
                        <a:lnTo>
                          <a:pt x="1620" y="196"/>
                        </a:lnTo>
                        <a:lnTo>
                          <a:pt x="1604" y="187"/>
                        </a:lnTo>
                        <a:lnTo>
                          <a:pt x="1589" y="186"/>
                        </a:lnTo>
                        <a:lnTo>
                          <a:pt x="1576" y="189"/>
                        </a:lnTo>
                        <a:lnTo>
                          <a:pt x="1591" y="210"/>
                        </a:lnTo>
                        <a:lnTo>
                          <a:pt x="1552" y="213"/>
                        </a:lnTo>
                        <a:lnTo>
                          <a:pt x="1534" y="202"/>
                        </a:lnTo>
                        <a:lnTo>
                          <a:pt x="1500" y="208"/>
                        </a:lnTo>
                        <a:lnTo>
                          <a:pt x="1474" y="225"/>
                        </a:lnTo>
                        <a:lnTo>
                          <a:pt x="1474" y="234"/>
                        </a:lnTo>
                        <a:lnTo>
                          <a:pt x="1484" y="249"/>
                        </a:lnTo>
                        <a:lnTo>
                          <a:pt x="1524" y="253"/>
                        </a:lnTo>
                        <a:lnTo>
                          <a:pt x="1557" y="271"/>
                        </a:lnTo>
                        <a:lnTo>
                          <a:pt x="1612" y="321"/>
                        </a:lnTo>
                        <a:lnTo>
                          <a:pt x="1635" y="354"/>
                        </a:lnTo>
                        <a:lnTo>
                          <a:pt x="1638" y="388"/>
                        </a:lnTo>
                        <a:lnTo>
                          <a:pt x="1633" y="417"/>
                        </a:lnTo>
                        <a:lnTo>
                          <a:pt x="1620" y="417"/>
                        </a:lnTo>
                        <a:lnTo>
                          <a:pt x="1605" y="406"/>
                        </a:lnTo>
                        <a:lnTo>
                          <a:pt x="1584" y="420"/>
                        </a:lnTo>
                        <a:lnTo>
                          <a:pt x="1563" y="432"/>
                        </a:lnTo>
                        <a:lnTo>
                          <a:pt x="1560" y="451"/>
                        </a:lnTo>
                        <a:lnTo>
                          <a:pt x="1583" y="475"/>
                        </a:lnTo>
                        <a:lnTo>
                          <a:pt x="1568" y="495"/>
                        </a:lnTo>
                        <a:lnTo>
                          <a:pt x="1563" y="528"/>
                        </a:lnTo>
                        <a:lnTo>
                          <a:pt x="1591" y="549"/>
                        </a:lnTo>
                        <a:lnTo>
                          <a:pt x="1622" y="555"/>
                        </a:lnTo>
                        <a:lnTo>
                          <a:pt x="1654" y="577"/>
                        </a:lnTo>
                        <a:lnTo>
                          <a:pt x="1682" y="607"/>
                        </a:lnTo>
                        <a:lnTo>
                          <a:pt x="1683" y="652"/>
                        </a:lnTo>
                        <a:lnTo>
                          <a:pt x="1674" y="673"/>
                        </a:lnTo>
                        <a:lnTo>
                          <a:pt x="1644" y="691"/>
                        </a:lnTo>
                        <a:lnTo>
                          <a:pt x="1609" y="700"/>
                        </a:lnTo>
                        <a:lnTo>
                          <a:pt x="1586" y="714"/>
                        </a:lnTo>
                        <a:lnTo>
                          <a:pt x="1573" y="706"/>
                        </a:lnTo>
                        <a:lnTo>
                          <a:pt x="1562" y="714"/>
                        </a:lnTo>
                        <a:lnTo>
                          <a:pt x="1558" y="747"/>
                        </a:lnTo>
                        <a:lnTo>
                          <a:pt x="1566" y="766"/>
                        </a:lnTo>
                        <a:lnTo>
                          <a:pt x="1602" y="789"/>
                        </a:lnTo>
                        <a:lnTo>
                          <a:pt x="1617" y="811"/>
                        </a:lnTo>
                        <a:lnTo>
                          <a:pt x="1628" y="823"/>
                        </a:lnTo>
                        <a:lnTo>
                          <a:pt x="1625" y="847"/>
                        </a:lnTo>
                        <a:lnTo>
                          <a:pt x="1602" y="867"/>
                        </a:lnTo>
                        <a:lnTo>
                          <a:pt x="1578" y="867"/>
                        </a:lnTo>
                        <a:lnTo>
                          <a:pt x="1539" y="838"/>
                        </a:lnTo>
                        <a:lnTo>
                          <a:pt x="1511" y="828"/>
                        </a:lnTo>
                        <a:lnTo>
                          <a:pt x="1500" y="822"/>
                        </a:lnTo>
                        <a:lnTo>
                          <a:pt x="1488" y="837"/>
                        </a:lnTo>
                        <a:lnTo>
                          <a:pt x="1492" y="858"/>
                        </a:lnTo>
                        <a:lnTo>
                          <a:pt x="1501" y="874"/>
                        </a:lnTo>
                        <a:lnTo>
                          <a:pt x="1508" y="900"/>
                        </a:lnTo>
                        <a:lnTo>
                          <a:pt x="1532" y="909"/>
                        </a:lnTo>
                        <a:lnTo>
                          <a:pt x="1524" y="922"/>
                        </a:lnTo>
                        <a:lnTo>
                          <a:pt x="1526" y="942"/>
                        </a:lnTo>
                        <a:lnTo>
                          <a:pt x="1534" y="961"/>
                        </a:lnTo>
                        <a:lnTo>
                          <a:pt x="1518" y="960"/>
                        </a:lnTo>
                        <a:lnTo>
                          <a:pt x="1500" y="937"/>
                        </a:lnTo>
                        <a:lnTo>
                          <a:pt x="1501" y="913"/>
                        </a:lnTo>
                        <a:lnTo>
                          <a:pt x="1495" y="906"/>
                        </a:lnTo>
                        <a:lnTo>
                          <a:pt x="1488" y="879"/>
                        </a:lnTo>
                        <a:lnTo>
                          <a:pt x="1480" y="871"/>
                        </a:lnTo>
                        <a:lnTo>
                          <a:pt x="1477" y="834"/>
                        </a:lnTo>
                        <a:lnTo>
                          <a:pt x="1466" y="811"/>
                        </a:lnTo>
                        <a:lnTo>
                          <a:pt x="1446" y="790"/>
                        </a:lnTo>
                        <a:lnTo>
                          <a:pt x="1410" y="778"/>
                        </a:lnTo>
                        <a:lnTo>
                          <a:pt x="1386" y="759"/>
                        </a:lnTo>
                        <a:lnTo>
                          <a:pt x="1376" y="744"/>
                        </a:lnTo>
                        <a:lnTo>
                          <a:pt x="1358" y="727"/>
                        </a:lnTo>
                        <a:lnTo>
                          <a:pt x="1331" y="690"/>
                        </a:lnTo>
                        <a:lnTo>
                          <a:pt x="1306" y="693"/>
                        </a:lnTo>
                        <a:lnTo>
                          <a:pt x="1274" y="711"/>
                        </a:lnTo>
                        <a:lnTo>
                          <a:pt x="1259" y="726"/>
                        </a:lnTo>
                        <a:lnTo>
                          <a:pt x="1230" y="754"/>
                        </a:lnTo>
                        <a:lnTo>
                          <a:pt x="1209" y="784"/>
                        </a:lnTo>
                        <a:lnTo>
                          <a:pt x="1201" y="795"/>
                        </a:lnTo>
                        <a:lnTo>
                          <a:pt x="1209" y="829"/>
                        </a:lnTo>
                        <a:lnTo>
                          <a:pt x="1207" y="864"/>
                        </a:lnTo>
                        <a:lnTo>
                          <a:pt x="1181" y="888"/>
                        </a:lnTo>
                        <a:lnTo>
                          <a:pt x="1167" y="889"/>
                        </a:lnTo>
                        <a:lnTo>
                          <a:pt x="1136" y="840"/>
                        </a:lnTo>
                        <a:lnTo>
                          <a:pt x="1111" y="805"/>
                        </a:lnTo>
                        <a:lnTo>
                          <a:pt x="1063" y="739"/>
                        </a:lnTo>
                        <a:lnTo>
                          <a:pt x="1061" y="714"/>
                        </a:lnTo>
                        <a:lnTo>
                          <a:pt x="1050" y="702"/>
                        </a:lnTo>
                        <a:lnTo>
                          <a:pt x="1042" y="718"/>
                        </a:lnTo>
                        <a:lnTo>
                          <a:pt x="999" y="681"/>
                        </a:lnTo>
                        <a:lnTo>
                          <a:pt x="942" y="652"/>
                        </a:lnTo>
                        <a:lnTo>
                          <a:pt x="907" y="658"/>
                        </a:lnTo>
                        <a:lnTo>
                          <a:pt x="855" y="655"/>
                        </a:lnTo>
                        <a:lnTo>
                          <a:pt x="830" y="634"/>
                        </a:lnTo>
                        <a:lnTo>
                          <a:pt x="803" y="637"/>
                        </a:lnTo>
                        <a:lnTo>
                          <a:pt x="764" y="628"/>
                        </a:lnTo>
                        <a:lnTo>
                          <a:pt x="682" y="558"/>
                        </a:lnTo>
                        <a:lnTo>
                          <a:pt x="687" y="586"/>
                        </a:lnTo>
                        <a:lnTo>
                          <a:pt x="712" y="627"/>
                        </a:lnTo>
                        <a:lnTo>
                          <a:pt x="739" y="655"/>
                        </a:lnTo>
                        <a:lnTo>
                          <a:pt x="769" y="670"/>
                        </a:lnTo>
                        <a:lnTo>
                          <a:pt x="801" y="658"/>
                        </a:lnTo>
                        <a:lnTo>
                          <a:pt x="827" y="658"/>
                        </a:lnTo>
                        <a:lnTo>
                          <a:pt x="861" y="684"/>
                        </a:lnTo>
                        <a:lnTo>
                          <a:pt x="881" y="703"/>
                        </a:lnTo>
                        <a:lnTo>
                          <a:pt x="877" y="715"/>
                        </a:lnTo>
                        <a:lnTo>
                          <a:pt x="819" y="771"/>
                        </a:lnTo>
                        <a:lnTo>
                          <a:pt x="780" y="792"/>
                        </a:lnTo>
                        <a:lnTo>
                          <a:pt x="699" y="819"/>
                        </a:lnTo>
                        <a:lnTo>
                          <a:pt x="674" y="828"/>
                        </a:lnTo>
                        <a:lnTo>
                          <a:pt x="660" y="819"/>
                        </a:lnTo>
                        <a:lnTo>
                          <a:pt x="655" y="808"/>
                        </a:lnTo>
                        <a:lnTo>
                          <a:pt x="653" y="792"/>
                        </a:lnTo>
                        <a:lnTo>
                          <a:pt x="647" y="775"/>
                        </a:lnTo>
                        <a:lnTo>
                          <a:pt x="635" y="762"/>
                        </a:lnTo>
                        <a:lnTo>
                          <a:pt x="626" y="750"/>
                        </a:lnTo>
                        <a:lnTo>
                          <a:pt x="611" y="733"/>
                        </a:lnTo>
                        <a:lnTo>
                          <a:pt x="603" y="723"/>
                        </a:lnTo>
                        <a:lnTo>
                          <a:pt x="596" y="709"/>
                        </a:lnTo>
                        <a:lnTo>
                          <a:pt x="585" y="697"/>
                        </a:lnTo>
                        <a:lnTo>
                          <a:pt x="567" y="667"/>
                        </a:lnTo>
                        <a:lnTo>
                          <a:pt x="557" y="655"/>
                        </a:lnTo>
                        <a:lnTo>
                          <a:pt x="544" y="639"/>
                        </a:lnTo>
                        <a:lnTo>
                          <a:pt x="523" y="616"/>
                        </a:lnTo>
                        <a:lnTo>
                          <a:pt x="512" y="603"/>
                        </a:lnTo>
                        <a:lnTo>
                          <a:pt x="502" y="594"/>
                        </a:lnTo>
                        <a:lnTo>
                          <a:pt x="491" y="574"/>
                        </a:lnTo>
                        <a:lnTo>
                          <a:pt x="525" y="556"/>
                        </a:lnTo>
                        <a:lnTo>
                          <a:pt x="539" y="517"/>
                        </a:lnTo>
                        <a:lnTo>
                          <a:pt x="507" y="507"/>
                        </a:lnTo>
                        <a:lnTo>
                          <a:pt x="463" y="513"/>
                        </a:lnTo>
                        <a:lnTo>
                          <a:pt x="453" y="508"/>
                        </a:lnTo>
                        <a:lnTo>
                          <a:pt x="448" y="508"/>
                        </a:lnTo>
                        <a:lnTo>
                          <a:pt x="442" y="508"/>
                        </a:lnTo>
                        <a:lnTo>
                          <a:pt x="437" y="508"/>
                        </a:lnTo>
                        <a:lnTo>
                          <a:pt x="435" y="501"/>
                        </a:lnTo>
                        <a:lnTo>
                          <a:pt x="432" y="495"/>
                        </a:lnTo>
                        <a:lnTo>
                          <a:pt x="432" y="483"/>
                        </a:lnTo>
                        <a:lnTo>
                          <a:pt x="424" y="477"/>
                        </a:lnTo>
                        <a:lnTo>
                          <a:pt x="422" y="469"/>
                        </a:lnTo>
                        <a:lnTo>
                          <a:pt x="418" y="468"/>
                        </a:lnTo>
                        <a:lnTo>
                          <a:pt x="413" y="462"/>
                        </a:lnTo>
                        <a:lnTo>
                          <a:pt x="411" y="456"/>
                        </a:lnTo>
                        <a:lnTo>
                          <a:pt x="408" y="450"/>
                        </a:lnTo>
                        <a:lnTo>
                          <a:pt x="405" y="447"/>
                        </a:lnTo>
                        <a:lnTo>
                          <a:pt x="395" y="447"/>
                        </a:lnTo>
                        <a:lnTo>
                          <a:pt x="388" y="447"/>
                        </a:lnTo>
                        <a:lnTo>
                          <a:pt x="385" y="447"/>
                        </a:lnTo>
                        <a:lnTo>
                          <a:pt x="383" y="454"/>
                        </a:lnTo>
                        <a:lnTo>
                          <a:pt x="383" y="462"/>
                        </a:lnTo>
                        <a:lnTo>
                          <a:pt x="383" y="471"/>
                        </a:lnTo>
                        <a:lnTo>
                          <a:pt x="383" y="480"/>
                        </a:lnTo>
                        <a:lnTo>
                          <a:pt x="383" y="486"/>
                        </a:lnTo>
                        <a:lnTo>
                          <a:pt x="375" y="489"/>
                        </a:lnTo>
                        <a:lnTo>
                          <a:pt x="369" y="495"/>
                        </a:lnTo>
                        <a:lnTo>
                          <a:pt x="359" y="486"/>
                        </a:lnTo>
                        <a:lnTo>
                          <a:pt x="353" y="474"/>
                        </a:lnTo>
                        <a:lnTo>
                          <a:pt x="354" y="460"/>
                        </a:lnTo>
                        <a:lnTo>
                          <a:pt x="344" y="442"/>
                        </a:lnTo>
                        <a:lnTo>
                          <a:pt x="340" y="430"/>
                        </a:lnTo>
                        <a:lnTo>
                          <a:pt x="328" y="423"/>
                        </a:lnTo>
                        <a:lnTo>
                          <a:pt x="315" y="415"/>
                        </a:lnTo>
                        <a:lnTo>
                          <a:pt x="309" y="405"/>
                        </a:lnTo>
                        <a:lnTo>
                          <a:pt x="304" y="397"/>
                        </a:lnTo>
                        <a:lnTo>
                          <a:pt x="292" y="396"/>
                        </a:lnTo>
                        <a:lnTo>
                          <a:pt x="289" y="391"/>
                        </a:lnTo>
                        <a:lnTo>
                          <a:pt x="281" y="391"/>
                        </a:lnTo>
                        <a:lnTo>
                          <a:pt x="275" y="399"/>
                        </a:lnTo>
                        <a:lnTo>
                          <a:pt x="268" y="405"/>
                        </a:lnTo>
                        <a:lnTo>
                          <a:pt x="283" y="412"/>
                        </a:lnTo>
                        <a:lnTo>
                          <a:pt x="291" y="423"/>
                        </a:lnTo>
                        <a:lnTo>
                          <a:pt x="305" y="436"/>
                        </a:lnTo>
                        <a:lnTo>
                          <a:pt x="312" y="442"/>
                        </a:lnTo>
                        <a:lnTo>
                          <a:pt x="323" y="447"/>
                        </a:lnTo>
                        <a:lnTo>
                          <a:pt x="331" y="456"/>
                        </a:lnTo>
                        <a:lnTo>
                          <a:pt x="322" y="466"/>
                        </a:lnTo>
                        <a:lnTo>
                          <a:pt x="320" y="462"/>
                        </a:lnTo>
                        <a:lnTo>
                          <a:pt x="320" y="456"/>
                        </a:lnTo>
                        <a:lnTo>
                          <a:pt x="315" y="469"/>
                        </a:lnTo>
                        <a:lnTo>
                          <a:pt x="314" y="481"/>
                        </a:lnTo>
                        <a:lnTo>
                          <a:pt x="304" y="484"/>
                        </a:lnTo>
                        <a:lnTo>
                          <a:pt x="307" y="469"/>
                        </a:lnTo>
                        <a:lnTo>
                          <a:pt x="305" y="462"/>
                        </a:lnTo>
                        <a:lnTo>
                          <a:pt x="294" y="457"/>
                        </a:lnTo>
                        <a:lnTo>
                          <a:pt x="289" y="454"/>
                        </a:lnTo>
                        <a:lnTo>
                          <a:pt x="284" y="448"/>
                        </a:lnTo>
                        <a:lnTo>
                          <a:pt x="275" y="445"/>
                        </a:lnTo>
                        <a:lnTo>
                          <a:pt x="268" y="441"/>
                        </a:lnTo>
                        <a:lnTo>
                          <a:pt x="262" y="432"/>
                        </a:lnTo>
                        <a:lnTo>
                          <a:pt x="253" y="427"/>
                        </a:lnTo>
                        <a:lnTo>
                          <a:pt x="249" y="418"/>
                        </a:lnTo>
                        <a:lnTo>
                          <a:pt x="247" y="411"/>
                        </a:lnTo>
                        <a:lnTo>
                          <a:pt x="240" y="408"/>
                        </a:lnTo>
                        <a:lnTo>
                          <a:pt x="234" y="403"/>
                        </a:lnTo>
                        <a:lnTo>
                          <a:pt x="221" y="403"/>
                        </a:lnTo>
                        <a:lnTo>
                          <a:pt x="210" y="405"/>
                        </a:lnTo>
                        <a:lnTo>
                          <a:pt x="197" y="403"/>
                        </a:lnTo>
                        <a:lnTo>
                          <a:pt x="174" y="405"/>
                        </a:lnTo>
                        <a:lnTo>
                          <a:pt x="158" y="406"/>
                        </a:lnTo>
                        <a:lnTo>
                          <a:pt x="153" y="409"/>
                        </a:lnTo>
                        <a:lnTo>
                          <a:pt x="151" y="418"/>
                        </a:lnTo>
                        <a:lnTo>
                          <a:pt x="151" y="429"/>
                        </a:lnTo>
                        <a:lnTo>
                          <a:pt x="141" y="439"/>
                        </a:lnTo>
                        <a:lnTo>
                          <a:pt x="135" y="444"/>
                        </a:lnTo>
                        <a:lnTo>
                          <a:pt x="132" y="447"/>
                        </a:lnTo>
                        <a:lnTo>
                          <a:pt x="127" y="454"/>
                        </a:lnTo>
                        <a:lnTo>
                          <a:pt x="123" y="460"/>
                        </a:lnTo>
                        <a:lnTo>
                          <a:pt x="128" y="465"/>
                        </a:lnTo>
                        <a:lnTo>
                          <a:pt x="128" y="474"/>
                        </a:lnTo>
                        <a:lnTo>
                          <a:pt x="127" y="478"/>
                        </a:lnTo>
                        <a:lnTo>
                          <a:pt x="123" y="484"/>
                        </a:lnTo>
                        <a:lnTo>
                          <a:pt x="115" y="495"/>
                        </a:lnTo>
                        <a:lnTo>
                          <a:pt x="110" y="490"/>
                        </a:lnTo>
                        <a:lnTo>
                          <a:pt x="106" y="493"/>
                        </a:lnTo>
                        <a:lnTo>
                          <a:pt x="99" y="498"/>
                        </a:lnTo>
                        <a:lnTo>
                          <a:pt x="89" y="499"/>
                        </a:lnTo>
                        <a:lnTo>
                          <a:pt x="80" y="507"/>
                        </a:lnTo>
                        <a:lnTo>
                          <a:pt x="70" y="508"/>
                        </a:lnTo>
                        <a:lnTo>
                          <a:pt x="60" y="508"/>
                        </a:lnTo>
                        <a:lnTo>
                          <a:pt x="50" y="508"/>
                        </a:lnTo>
                        <a:lnTo>
                          <a:pt x="29" y="513"/>
                        </a:lnTo>
                        <a:lnTo>
                          <a:pt x="19" y="513"/>
                        </a:lnTo>
                        <a:lnTo>
                          <a:pt x="15" y="502"/>
                        </a:lnTo>
                        <a:lnTo>
                          <a:pt x="10" y="489"/>
                        </a:lnTo>
                        <a:lnTo>
                          <a:pt x="6" y="477"/>
                        </a:lnTo>
                        <a:lnTo>
                          <a:pt x="5" y="465"/>
                        </a:lnTo>
                        <a:lnTo>
                          <a:pt x="5" y="450"/>
                        </a:lnTo>
                        <a:lnTo>
                          <a:pt x="0" y="43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48199" name="Group 39">
                <a:extLst>
                  <a:ext uri="{FF2B5EF4-FFF2-40B4-BE49-F238E27FC236}">
                    <a16:creationId xmlns:a16="http://schemas.microsoft.com/office/drawing/2014/main" id="{97D82D29-D710-4E34-BD2F-7355624CB0A2}"/>
                  </a:ext>
                </a:extLst>
              </p:cNvPr>
              <p:cNvGrpSpPr>
                <a:grpSpLocks/>
              </p:cNvGrpSpPr>
              <p:nvPr/>
            </p:nvGrpSpPr>
            <p:grpSpPr bwMode="auto">
              <a:xfrm>
                <a:off x="689" y="1216"/>
                <a:ext cx="1932" cy="2122"/>
                <a:chOff x="689" y="1216"/>
                <a:chExt cx="1932" cy="2122"/>
              </a:xfrm>
            </p:grpSpPr>
            <p:sp>
              <p:nvSpPr>
                <p:cNvPr id="348200" name="Freeform 40">
                  <a:extLst>
                    <a:ext uri="{FF2B5EF4-FFF2-40B4-BE49-F238E27FC236}">
                      <a16:creationId xmlns:a16="http://schemas.microsoft.com/office/drawing/2014/main" id="{C77FCE1D-A176-4079-AF0C-E638F1383E85}"/>
                    </a:ext>
                  </a:extLst>
                </p:cNvPr>
                <p:cNvSpPr>
                  <a:spLocks/>
                </p:cNvSpPr>
                <p:nvPr/>
              </p:nvSpPr>
              <p:spPr bwMode="auto">
                <a:xfrm>
                  <a:off x="689" y="3186"/>
                  <a:ext cx="485" cy="142"/>
                </a:xfrm>
                <a:custGeom>
                  <a:avLst/>
                  <a:gdLst>
                    <a:gd name="T0" fmla="*/ 101 w 485"/>
                    <a:gd name="T1" fmla="*/ 53 h 142"/>
                    <a:gd name="T2" fmla="*/ 125 w 485"/>
                    <a:gd name="T3" fmla="*/ 54 h 142"/>
                    <a:gd name="T4" fmla="*/ 158 w 485"/>
                    <a:gd name="T5" fmla="*/ 45 h 142"/>
                    <a:gd name="T6" fmla="*/ 177 w 485"/>
                    <a:gd name="T7" fmla="*/ 42 h 142"/>
                    <a:gd name="T8" fmla="*/ 197 w 485"/>
                    <a:gd name="T9" fmla="*/ 44 h 142"/>
                    <a:gd name="T10" fmla="*/ 236 w 485"/>
                    <a:gd name="T11" fmla="*/ 27 h 142"/>
                    <a:gd name="T12" fmla="*/ 270 w 485"/>
                    <a:gd name="T13" fmla="*/ 23 h 142"/>
                    <a:gd name="T14" fmla="*/ 309 w 485"/>
                    <a:gd name="T15" fmla="*/ 24 h 142"/>
                    <a:gd name="T16" fmla="*/ 351 w 485"/>
                    <a:gd name="T17" fmla="*/ 24 h 142"/>
                    <a:gd name="T18" fmla="*/ 387 w 485"/>
                    <a:gd name="T19" fmla="*/ 33 h 142"/>
                    <a:gd name="T20" fmla="*/ 424 w 485"/>
                    <a:gd name="T21" fmla="*/ 17 h 142"/>
                    <a:gd name="T22" fmla="*/ 456 w 485"/>
                    <a:gd name="T23" fmla="*/ 2 h 142"/>
                    <a:gd name="T24" fmla="*/ 474 w 485"/>
                    <a:gd name="T25" fmla="*/ 11 h 142"/>
                    <a:gd name="T26" fmla="*/ 455 w 485"/>
                    <a:gd name="T27" fmla="*/ 26 h 142"/>
                    <a:gd name="T28" fmla="*/ 432 w 485"/>
                    <a:gd name="T29" fmla="*/ 44 h 142"/>
                    <a:gd name="T30" fmla="*/ 409 w 485"/>
                    <a:gd name="T31" fmla="*/ 56 h 142"/>
                    <a:gd name="T32" fmla="*/ 391 w 485"/>
                    <a:gd name="T33" fmla="*/ 66 h 142"/>
                    <a:gd name="T34" fmla="*/ 369 w 485"/>
                    <a:gd name="T35" fmla="*/ 72 h 142"/>
                    <a:gd name="T36" fmla="*/ 339 w 485"/>
                    <a:gd name="T37" fmla="*/ 87 h 142"/>
                    <a:gd name="T38" fmla="*/ 309 w 485"/>
                    <a:gd name="T39" fmla="*/ 98 h 142"/>
                    <a:gd name="T40" fmla="*/ 278 w 485"/>
                    <a:gd name="T41" fmla="*/ 108 h 142"/>
                    <a:gd name="T42" fmla="*/ 245 w 485"/>
                    <a:gd name="T43" fmla="*/ 119 h 142"/>
                    <a:gd name="T44" fmla="*/ 216 w 485"/>
                    <a:gd name="T45" fmla="*/ 125 h 142"/>
                    <a:gd name="T46" fmla="*/ 182 w 485"/>
                    <a:gd name="T47" fmla="*/ 132 h 142"/>
                    <a:gd name="T48" fmla="*/ 149 w 485"/>
                    <a:gd name="T49" fmla="*/ 138 h 142"/>
                    <a:gd name="T50" fmla="*/ 112 w 485"/>
                    <a:gd name="T51" fmla="*/ 141 h 142"/>
                    <a:gd name="T52" fmla="*/ 76 w 485"/>
                    <a:gd name="T53" fmla="*/ 141 h 142"/>
                    <a:gd name="T54" fmla="*/ 45 w 485"/>
                    <a:gd name="T55" fmla="*/ 128 h 142"/>
                    <a:gd name="T56" fmla="*/ 15 w 485"/>
                    <a:gd name="T57" fmla="*/ 108 h 142"/>
                    <a:gd name="T58" fmla="*/ 42 w 485"/>
                    <a:gd name="T59" fmla="*/ 95 h 142"/>
                    <a:gd name="T60" fmla="*/ 52 w 485"/>
                    <a:gd name="T61" fmla="*/ 92 h 142"/>
                    <a:gd name="T62" fmla="*/ 78 w 485"/>
                    <a:gd name="T63" fmla="*/ 95 h 142"/>
                    <a:gd name="T64" fmla="*/ 93 w 485"/>
                    <a:gd name="T65" fmla="*/ 102 h 142"/>
                    <a:gd name="T66" fmla="*/ 109 w 485"/>
                    <a:gd name="T67" fmla="*/ 102 h 142"/>
                    <a:gd name="T68" fmla="*/ 115 w 485"/>
                    <a:gd name="T6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5" h="142">
                      <a:moveTo>
                        <a:pt x="102" y="68"/>
                      </a:moveTo>
                      <a:lnTo>
                        <a:pt x="101" y="53"/>
                      </a:lnTo>
                      <a:lnTo>
                        <a:pt x="110" y="50"/>
                      </a:lnTo>
                      <a:lnTo>
                        <a:pt x="125" y="54"/>
                      </a:lnTo>
                      <a:lnTo>
                        <a:pt x="143" y="59"/>
                      </a:lnTo>
                      <a:lnTo>
                        <a:pt x="158" y="45"/>
                      </a:lnTo>
                      <a:lnTo>
                        <a:pt x="156" y="36"/>
                      </a:lnTo>
                      <a:lnTo>
                        <a:pt x="177" y="42"/>
                      </a:lnTo>
                      <a:lnTo>
                        <a:pt x="187" y="42"/>
                      </a:lnTo>
                      <a:lnTo>
                        <a:pt x="197" y="44"/>
                      </a:lnTo>
                      <a:lnTo>
                        <a:pt x="214" y="32"/>
                      </a:lnTo>
                      <a:lnTo>
                        <a:pt x="236" y="27"/>
                      </a:lnTo>
                      <a:lnTo>
                        <a:pt x="257" y="27"/>
                      </a:lnTo>
                      <a:lnTo>
                        <a:pt x="270" y="23"/>
                      </a:lnTo>
                      <a:lnTo>
                        <a:pt x="291" y="24"/>
                      </a:lnTo>
                      <a:lnTo>
                        <a:pt x="309" y="24"/>
                      </a:lnTo>
                      <a:lnTo>
                        <a:pt x="325" y="23"/>
                      </a:lnTo>
                      <a:lnTo>
                        <a:pt x="351" y="24"/>
                      </a:lnTo>
                      <a:lnTo>
                        <a:pt x="362" y="23"/>
                      </a:lnTo>
                      <a:lnTo>
                        <a:pt x="387" y="33"/>
                      </a:lnTo>
                      <a:lnTo>
                        <a:pt x="409" y="30"/>
                      </a:lnTo>
                      <a:lnTo>
                        <a:pt x="424" y="17"/>
                      </a:lnTo>
                      <a:lnTo>
                        <a:pt x="437" y="14"/>
                      </a:lnTo>
                      <a:lnTo>
                        <a:pt x="456" y="2"/>
                      </a:lnTo>
                      <a:lnTo>
                        <a:pt x="484" y="0"/>
                      </a:lnTo>
                      <a:lnTo>
                        <a:pt x="474" y="11"/>
                      </a:lnTo>
                      <a:lnTo>
                        <a:pt x="465" y="17"/>
                      </a:lnTo>
                      <a:lnTo>
                        <a:pt x="455" y="26"/>
                      </a:lnTo>
                      <a:lnTo>
                        <a:pt x="440" y="35"/>
                      </a:lnTo>
                      <a:lnTo>
                        <a:pt x="432" y="44"/>
                      </a:lnTo>
                      <a:lnTo>
                        <a:pt x="419" y="50"/>
                      </a:lnTo>
                      <a:lnTo>
                        <a:pt x="409" y="56"/>
                      </a:lnTo>
                      <a:lnTo>
                        <a:pt x="400" y="60"/>
                      </a:lnTo>
                      <a:lnTo>
                        <a:pt x="391" y="66"/>
                      </a:lnTo>
                      <a:lnTo>
                        <a:pt x="378" y="68"/>
                      </a:lnTo>
                      <a:lnTo>
                        <a:pt x="369" y="72"/>
                      </a:lnTo>
                      <a:lnTo>
                        <a:pt x="359" y="78"/>
                      </a:lnTo>
                      <a:lnTo>
                        <a:pt x="339" y="87"/>
                      </a:lnTo>
                      <a:lnTo>
                        <a:pt x="325" y="90"/>
                      </a:lnTo>
                      <a:lnTo>
                        <a:pt x="309" y="98"/>
                      </a:lnTo>
                      <a:lnTo>
                        <a:pt x="292" y="102"/>
                      </a:lnTo>
                      <a:lnTo>
                        <a:pt x="278" y="108"/>
                      </a:lnTo>
                      <a:lnTo>
                        <a:pt x="261" y="113"/>
                      </a:lnTo>
                      <a:lnTo>
                        <a:pt x="245" y="119"/>
                      </a:lnTo>
                      <a:lnTo>
                        <a:pt x="231" y="122"/>
                      </a:lnTo>
                      <a:lnTo>
                        <a:pt x="216" y="125"/>
                      </a:lnTo>
                      <a:lnTo>
                        <a:pt x="201" y="129"/>
                      </a:lnTo>
                      <a:lnTo>
                        <a:pt x="182" y="132"/>
                      </a:lnTo>
                      <a:lnTo>
                        <a:pt x="166" y="134"/>
                      </a:lnTo>
                      <a:lnTo>
                        <a:pt x="149" y="138"/>
                      </a:lnTo>
                      <a:lnTo>
                        <a:pt x="130" y="141"/>
                      </a:lnTo>
                      <a:lnTo>
                        <a:pt x="112" y="141"/>
                      </a:lnTo>
                      <a:lnTo>
                        <a:pt x="94" y="140"/>
                      </a:lnTo>
                      <a:lnTo>
                        <a:pt x="76" y="141"/>
                      </a:lnTo>
                      <a:lnTo>
                        <a:pt x="60" y="134"/>
                      </a:lnTo>
                      <a:lnTo>
                        <a:pt x="45" y="128"/>
                      </a:lnTo>
                      <a:lnTo>
                        <a:pt x="31" y="120"/>
                      </a:lnTo>
                      <a:lnTo>
                        <a:pt x="15" y="108"/>
                      </a:lnTo>
                      <a:lnTo>
                        <a:pt x="0" y="99"/>
                      </a:lnTo>
                      <a:lnTo>
                        <a:pt x="42" y="95"/>
                      </a:lnTo>
                      <a:lnTo>
                        <a:pt x="49" y="95"/>
                      </a:lnTo>
                      <a:lnTo>
                        <a:pt x="52" y="92"/>
                      </a:lnTo>
                      <a:lnTo>
                        <a:pt x="65" y="90"/>
                      </a:lnTo>
                      <a:lnTo>
                        <a:pt x="78" y="95"/>
                      </a:lnTo>
                      <a:lnTo>
                        <a:pt x="88" y="102"/>
                      </a:lnTo>
                      <a:lnTo>
                        <a:pt x="93" y="102"/>
                      </a:lnTo>
                      <a:lnTo>
                        <a:pt x="99" y="107"/>
                      </a:lnTo>
                      <a:lnTo>
                        <a:pt x="109" y="102"/>
                      </a:lnTo>
                      <a:lnTo>
                        <a:pt x="112" y="90"/>
                      </a:lnTo>
                      <a:lnTo>
                        <a:pt x="115" y="80"/>
                      </a:lnTo>
                      <a:lnTo>
                        <a:pt x="102" y="6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01" name="Freeform 41">
                  <a:extLst>
                    <a:ext uri="{FF2B5EF4-FFF2-40B4-BE49-F238E27FC236}">
                      <a16:creationId xmlns:a16="http://schemas.microsoft.com/office/drawing/2014/main" id="{88A7AA51-8535-4ED7-B0CC-8086A916F0A3}"/>
                    </a:ext>
                  </a:extLst>
                </p:cNvPr>
                <p:cNvSpPr>
                  <a:spLocks/>
                </p:cNvSpPr>
                <p:nvPr/>
              </p:nvSpPr>
              <p:spPr bwMode="auto">
                <a:xfrm>
                  <a:off x="2025" y="3090"/>
                  <a:ext cx="497" cy="248"/>
                </a:xfrm>
                <a:custGeom>
                  <a:avLst/>
                  <a:gdLst>
                    <a:gd name="T0" fmla="*/ 242 w 497"/>
                    <a:gd name="T1" fmla="*/ 33 h 248"/>
                    <a:gd name="T2" fmla="*/ 226 w 497"/>
                    <a:gd name="T3" fmla="*/ 48 h 248"/>
                    <a:gd name="T4" fmla="*/ 211 w 497"/>
                    <a:gd name="T5" fmla="*/ 54 h 248"/>
                    <a:gd name="T6" fmla="*/ 228 w 497"/>
                    <a:gd name="T7" fmla="*/ 73 h 248"/>
                    <a:gd name="T8" fmla="*/ 250 w 497"/>
                    <a:gd name="T9" fmla="*/ 109 h 248"/>
                    <a:gd name="T10" fmla="*/ 247 w 497"/>
                    <a:gd name="T11" fmla="*/ 141 h 248"/>
                    <a:gd name="T12" fmla="*/ 208 w 497"/>
                    <a:gd name="T13" fmla="*/ 174 h 248"/>
                    <a:gd name="T14" fmla="*/ 174 w 497"/>
                    <a:gd name="T15" fmla="*/ 175 h 248"/>
                    <a:gd name="T16" fmla="*/ 151 w 497"/>
                    <a:gd name="T17" fmla="*/ 174 h 248"/>
                    <a:gd name="T18" fmla="*/ 158 w 497"/>
                    <a:gd name="T19" fmla="*/ 187 h 248"/>
                    <a:gd name="T20" fmla="*/ 174 w 497"/>
                    <a:gd name="T21" fmla="*/ 195 h 248"/>
                    <a:gd name="T22" fmla="*/ 237 w 497"/>
                    <a:gd name="T23" fmla="*/ 201 h 248"/>
                    <a:gd name="T24" fmla="*/ 314 w 497"/>
                    <a:gd name="T25" fmla="*/ 201 h 248"/>
                    <a:gd name="T26" fmla="*/ 364 w 497"/>
                    <a:gd name="T27" fmla="*/ 184 h 248"/>
                    <a:gd name="T28" fmla="*/ 390 w 497"/>
                    <a:gd name="T29" fmla="*/ 169 h 248"/>
                    <a:gd name="T30" fmla="*/ 411 w 497"/>
                    <a:gd name="T31" fmla="*/ 159 h 248"/>
                    <a:gd name="T32" fmla="*/ 447 w 497"/>
                    <a:gd name="T33" fmla="*/ 145 h 248"/>
                    <a:gd name="T34" fmla="*/ 491 w 497"/>
                    <a:gd name="T35" fmla="*/ 141 h 248"/>
                    <a:gd name="T36" fmla="*/ 472 w 497"/>
                    <a:gd name="T37" fmla="*/ 166 h 248"/>
                    <a:gd name="T38" fmla="*/ 446 w 497"/>
                    <a:gd name="T39" fmla="*/ 187 h 248"/>
                    <a:gd name="T40" fmla="*/ 420 w 497"/>
                    <a:gd name="T41" fmla="*/ 205 h 248"/>
                    <a:gd name="T42" fmla="*/ 379 w 497"/>
                    <a:gd name="T43" fmla="*/ 228 h 248"/>
                    <a:gd name="T44" fmla="*/ 340 w 497"/>
                    <a:gd name="T45" fmla="*/ 240 h 248"/>
                    <a:gd name="T46" fmla="*/ 278 w 497"/>
                    <a:gd name="T47" fmla="*/ 247 h 248"/>
                    <a:gd name="T48" fmla="*/ 215 w 497"/>
                    <a:gd name="T49" fmla="*/ 246 h 248"/>
                    <a:gd name="T50" fmla="*/ 164 w 497"/>
                    <a:gd name="T51" fmla="*/ 238 h 248"/>
                    <a:gd name="T52" fmla="*/ 127 w 497"/>
                    <a:gd name="T53" fmla="*/ 222 h 248"/>
                    <a:gd name="T54" fmla="*/ 94 w 497"/>
                    <a:gd name="T55" fmla="*/ 210 h 248"/>
                    <a:gd name="T56" fmla="*/ 72 w 497"/>
                    <a:gd name="T57" fmla="*/ 201 h 248"/>
                    <a:gd name="T58" fmla="*/ 44 w 497"/>
                    <a:gd name="T59" fmla="*/ 186 h 248"/>
                    <a:gd name="T60" fmla="*/ 26 w 497"/>
                    <a:gd name="T61" fmla="*/ 171 h 248"/>
                    <a:gd name="T62" fmla="*/ 8 w 497"/>
                    <a:gd name="T63" fmla="*/ 157 h 248"/>
                    <a:gd name="T64" fmla="*/ 16 w 497"/>
                    <a:gd name="T65" fmla="*/ 138 h 248"/>
                    <a:gd name="T66" fmla="*/ 33 w 497"/>
                    <a:gd name="T67" fmla="*/ 136 h 248"/>
                    <a:gd name="T68" fmla="*/ 55 w 497"/>
                    <a:gd name="T69" fmla="*/ 130 h 248"/>
                    <a:gd name="T70" fmla="*/ 78 w 497"/>
                    <a:gd name="T71" fmla="*/ 129 h 248"/>
                    <a:gd name="T72" fmla="*/ 106 w 497"/>
                    <a:gd name="T73" fmla="*/ 129 h 248"/>
                    <a:gd name="T74" fmla="*/ 124 w 497"/>
                    <a:gd name="T75" fmla="*/ 130 h 248"/>
                    <a:gd name="T76" fmla="*/ 138 w 497"/>
                    <a:gd name="T77" fmla="*/ 132 h 248"/>
                    <a:gd name="T78" fmla="*/ 164 w 497"/>
                    <a:gd name="T79" fmla="*/ 127 h 248"/>
                    <a:gd name="T80" fmla="*/ 190 w 497"/>
                    <a:gd name="T81" fmla="*/ 127 h 248"/>
                    <a:gd name="T82" fmla="*/ 189 w 497"/>
                    <a:gd name="T83" fmla="*/ 117 h 248"/>
                    <a:gd name="T84" fmla="*/ 184 w 497"/>
                    <a:gd name="T85" fmla="*/ 105 h 248"/>
                    <a:gd name="T86" fmla="*/ 189 w 497"/>
                    <a:gd name="T87" fmla="*/ 91 h 248"/>
                    <a:gd name="T88" fmla="*/ 203 w 497"/>
                    <a:gd name="T89" fmla="*/ 73 h 248"/>
                    <a:gd name="T90" fmla="*/ 194 w 497"/>
                    <a:gd name="T91" fmla="*/ 64 h 248"/>
                    <a:gd name="T92" fmla="*/ 195 w 497"/>
                    <a:gd name="T93" fmla="*/ 49 h 248"/>
                    <a:gd name="T94" fmla="*/ 207 w 497"/>
                    <a:gd name="T95" fmla="*/ 30 h 248"/>
                    <a:gd name="T96" fmla="*/ 218 w 497"/>
                    <a:gd name="T97" fmla="*/ 21 h 248"/>
                    <a:gd name="T98" fmla="*/ 233 w 497"/>
                    <a:gd name="T99" fmla="*/ 7 h 248"/>
                    <a:gd name="T100" fmla="*/ 249 w 497"/>
                    <a:gd name="T101" fmla="*/ 1 h 248"/>
                    <a:gd name="T102" fmla="*/ 265 w 497"/>
                    <a:gd name="T103" fmla="*/ 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248">
                      <a:moveTo>
                        <a:pt x="272" y="19"/>
                      </a:moveTo>
                      <a:lnTo>
                        <a:pt x="242" y="33"/>
                      </a:lnTo>
                      <a:lnTo>
                        <a:pt x="237" y="42"/>
                      </a:lnTo>
                      <a:lnTo>
                        <a:pt x="226" y="48"/>
                      </a:lnTo>
                      <a:lnTo>
                        <a:pt x="221" y="49"/>
                      </a:lnTo>
                      <a:lnTo>
                        <a:pt x="211" y="54"/>
                      </a:lnTo>
                      <a:lnTo>
                        <a:pt x="223" y="67"/>
                      </a:lnTo>
                      <a:lnTo>
                        <a:pt x="228" y="73"/>
                      </a:lnTo>
                      <a:lnTo>
                        <a:pt x="228" y="82"/>
                      </a:lnTo>
                      <a:lnTo>
                        <a:pt x="250" y="109"/>
                      </a:lnTo>
                      <a:lnTo>
                        <a:pt x="250" y="126"/>
                      </a:lnTo>
                      <a:lnTo>
                        <a:pt x="247" y="141"/>
                      </a:lnTo>
                      <a:lnTo>
                        <a:pt x="218" y="165"/>
                      </a:lnTo>
                      <a:lnTo>
                        <a:pt x="208" y="174"/>
                      </a:lnTo>
                      <a:lnTo>
                        <a:pt x="195" y="178"/>
                      </a:lnTo>
                      <a:lnTo>
                        <a:pt x="174" y="175"/>
                      </a:lnTo>
                      <a:lnTo>
                        <a:pt x="169" y="171"/>
                      </a:lnTo>
                      <a:lnTo>
                        <a:pt x="151" y="174"/>
                      </a:lnTo>
                      <a:lnTo>
                        <a:pt x="158" y="178"/>
                      </a:lnTo>
                      <a:lnTo>
                        <a:pt x="158" y="187"/>
                      </a:lnTo>
                      <a:lnTo>
                        <a:pt x="168" y="196"/>
                      </a:lnTo>
                      <a:lnTo>
                        <a:pt x="174" y="195"/>
                      </a:lnTo>
                      <a:lnTo>
                        <a:pt x="195" y="201"/>
                      </a:lnTo>
                      <a:lnTo>
                        <a:pt x="237" y="201"/>
                      </a:lnTo>
                      <a:lnTo>
                        <a:pt x="244" y="205"/>
                      </a:lnTo>
                      <a:lnTo>
                        <a:pt x="314" y="201"/>
                      </a:lnTo>
                      <a:lnTo>
                        <a:pt x="346" y="190"/>
                      </a:lnTo>
                      <a:lnTo>
                        <a:pt x="364" y="184"/>
                      </a:lnTo>
                      <a:lnTo>
                        <a:pt x="384" y="175"/>
                      </a:lnTo>
                      <a:lnTo>
                        <a:pt x="390" y="169"/>
                      </a:lnTo>
                      <a:lnTo>
                        <a:pt x="397" y="165"/>
                      </a:lnTo>
                      <a:lnTo>
                        <a:pt x="411" y="159"/>
                      </a:lnTo>
                      <a:lnTo>
                        <a:pt x="426" y="150"/>
                      </a:lnTo>
                      <a:lnTo>
                        <a:pt x="447" y="145"/>
                      </a:lnTo>
                      <a:lnTo>
                        <a:pt x="496" y="121"/>
                      </a:lnTo>
                      <a:lnTo>
                        <a:pt x="491" y="141"/>
                      </a:lnTo>
                      <a:lnTo>
                        <a:pt x="481" y="154"/>
                      </a:lnTo>
                      <a:lnTo>
                        <a:pt x="472" y="166"/>
                      </a:lnTo>
                      <a:lnTo>
                        <a:pt x="462" y="177"/>
                      </a:lnTo>
                      <a:lnTo>
                        <a:pt x="446" y="187"/>
                      </a:lnTo>
                      <a:lnTo>
                        <a:pt x="433" y="196"/>
                      </a:lnTo>
                      <a:lnTo>
                        <a:pt x="420" y="205"/>
                      </a:lnTo>
                      <a:lnTo>
                        <a:pt x="402" y="216"/>
                      </a:lnTo>
                      <a:lnTo>
                        <a:pt x="379" y="228"/>
                      </a:lnTo>
                      <a:lnTo>
                        <a:pt x="359" y="235"/>
                      </a:lnTo>
                      <a:lnTo>
                        <a:pt x="340" y="240"/>
                      </a:lnTo>
                      <a:lnTo>
                        <a:pt x="311" y="244"/>
                      </a:lnTo>
                      <a:lnTo>
                        <a:pt x="278" y="247"/>
                      </a:lnTo>
                      <a:lnTo>
                        <a:pt x="249" y="247"/>
                      </a:lnTo>
                      <a:lnTo>
                        <a:pt x="215" y="246"/>
                      </a:lnTo>
                      <a:lnTo>
                        <a:pt x="194" y="243"/>
                      </a:lnTo>
                      <a:lnTo>
                        <a:pt x="164" y="238"/>
                      </a:lnTo>
                      <a:lnTo>
                        <a:pt x="146" y="232"/>
                      </a:lnTo>
                      <a:lnTo>
                        <a:pt x="127" y="222"/>
                      </a:lnTo>
                      <a:lnTo>
                        <a:pt x="107" y="216"/>
                      </a:lnTo>
                      <a:lnTo>
                        <a:pt x="94" y="210"/>
                      </a:lnTo>
                      <a:lnTo>
                        <a:pt x="81" y="204"/>
                      </a:lnTo>
                      <a:lnTo>
                        <a:pt x="72" y="201"/>
                      </a:lnTo>
                      <a:lnTo>
                        <a:pt x="55" y="193"/>
                      </a:lnTo>
                      <a:lnTo>
                        <a:pt x="44" y="186"/>
                      </a:lnTo>
                      <a:lnTo>
                        <a:pt x="34" y="180"/>
                      </a:lnTo>
                      <a:lnTo>
                        <a:pt x="26" y="171"/>
                      </a:lnTo>
                      <a:lnTo>
                        <a:pt x="16" y="163"/>
                      </a:lnTo>
                      <a:lnTo>
                        <a:pt x="8" y="157"/>
                      </a:lnTo>
                      <a:lnTo>
                        <a:pt x="0" y="151"/>
                      </a:lnTo>
                      <a:lnTo>
                        <a:pt x="16" y="138"/>
                      </a:lnTo>
                      <a:lnTo>
                        <a:pt x="26" y="136"/>
                      </a:lnTo>
                      <a:lnTo>
                        <a:pt x="33" y="136"/>
                      </a:lnTo>
                      <a:lnTo>
                        <a:pt x="42" y="135"/>
                      </a:lnTo>
                      <a:lnTo>
                        <a:pt x="55" y="130"/>
                      </a:lnTo>
                      <a:lnTo>
                        <a:pt x="65" y="132"/>
                      </a:lnTo>
                      <a:lnTo>
                        <a:pt x="78" y="129"/>
                      </a:lnTo>
                      <a:lnTo>
                        <a:pt x="94" y="127"/>
                      </a:lnTo>
                      <a:lnTo>
                        <a:pt x="106" y="129"/>
                      </a:lnTo>
                      <a:lnTo>
                        <a:pt x="115" y="130"/>
                      </a:lnTo>
                      <a:lnTo>
                        <a:pt x="124" y="130"/>
                      </a:lnTo>
                      <a:lnTo>
                        <a:pt x="128" y="132"/>
                      </a:lnTo>
                      <a:lnTo>
                        <a:pt x="138" y="132"/>
                      </a:lnTo>
                      <a:lnTo>
                        <a:pt x="143" y="130"/>
                      </a:lnTo>
                      <a:lnTo>
                        <a:pt x="164" y="127"/>
                      </a:lnTo>
                      <a:lnTo>
                        <a:pt x="181" y="126"/>
                      </a:lnTo>
                      <a:lnTo>
                        <a:pt x="190" y="127"/>
                      </a:lnTo>
                      <a:lnTo>
                        <a:pt x="192" y="123"/>
                      </a:lnTo>
                      <a:lnTo>
                        <a:pt x="189" y="117"/>
                      </a:lnTo>
                      <a:lnTo>
                        <a:pt x="185" y="109"/>
                      </a:lnTo>
                      <a:lnTo>
                        <a:pt x="184" y="105"/>
                      </a:lnTo>
                      <a:lnTo>
                        <a:pt x="181" y="99"/>
                      </a:lnTo>
                      <a:lnTo>
                        <a:pt x="189" y="91"/>
                      </a:lnTo>
                      <a:lnTo>
                        <a:pt x="195" y="84"/>
                      </a:lnTo>
                      <a:lnTo>
                        <a:pt x="203" y="73"/>
                      </a:lnTo>
                      <a:lnTo>
                        <a:pt x="195" y="69"/>
                      </a:lnTo>
                      <a:lnTo>
                        <a:pt x="194" y="64"/>
                      </a:lnTo>
                      <a:lnTo>
                        <a:pt x="189" y="60"/>
                      </a:lnTo>
                      <a:lnTo>
                        <a:pt x="195" y="49"/>
                      </a:lnTo>
                      <a:lnTo>
                        <a:pt x="202" y="40"/>
                      </a:lnTo>
                      <a:lnTo>
                        <a:pt x="207" y="30"/>
                      </a:lnTo>
                      <a:lnTo>
                        <a:pt x="213" y="22"/>
                      </a:lnTo>
                      <a:lnTo>
                        <a:pt x="218" y="21"/>
                      </a:lnTo>
                      <a:lnTo>
                        <a:pt x="226" y="10"/>
                      </a:lnTo>
                      <a:lnTo>
                        <a:pt x="233" y="7"/>
                      </a:lnTo>
                      <a:lnTo>
                        <a:pt x="237" y="7"/>
                      </a:lnTo>
                      <a:lnTo>
                        <a:pt x="249" y="1"/>
                      </a:lnTo>
                      <a:lnTo>
                        <a:pt x="255" y="0"/>
                      </a:lnTo>
                      <a:lnTo>
                        <a:pt x="265" y="1"/>
                      </a:lnTo>
                      <a:lnTo>
                        <a:pt x="272" y="1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02" name="Freeform 42">
                  <a:extLst>
                    <a:ext uri="{FF2B5EF4-FFF2-40B4-BE49-F238E27FC236}">
                      <a16:creationId xmlns:a16="http://schemas.microsoft.com/office/drawing/2014/main" id="{CE6530BA-100E-4A47-9C28-65F3DB075D20}"/>
                    </a:ext>
                  </a:extLst>
                </p:cNvPr>
                <p:cNvSpPr>
                  <a:spLocks/>
                </p:cNvSpPr>
                <p:nvPr/>
              </p:nvSpPr>
              <p:spPr bwMode="auto">
                <a:xfrm>
                  <a:off x="1063" y="1296"/>
                  <a:ext cx="1056" cy="835"/>
                </a:xfrm>
                <a:custGeom>
                  <a:avLst/>
                  <a:gdLst>
                    <a:gd name="T0" fmla="*/ 85 w 1056"/>
                    <a:gd name="T1" fmla="*/ 156 h 835"/>
                    <a:gd name="T2" fmla="*/ 68 w 1056"/>
                    <a:gd name="T3" fmla="*/ 110 h 835"/>
                    <a:gd name="T4" fmla="*/ 151 w 1056"/>
                    <a:gd name="T5" fmla="*/ 71 h 835"/>
                    <a:gd name="T6" fmla="*/ 189 w 1056"/>
                    <a:gd name="T7" fmla="*/ 41 h 835"/>
                    <a:gd name="T8" fmla="*/ 254 w 1056"/>
                    <a:gd name="T9" fmla="*/ 35 h 835"/>
                    <a:gd name="T10" fmla="*/ 455 w 1056"/>
                    <a:gd name="T11" fmla="*/ 36 h 835"/>
                    <a:gd name="T12" fmla="*/ 558 w 1056"/>
                    <a:gd name="T13" fmla="*/ 51 h 835"/>
                    <a:gd name="T14" fmla="*/ 519 w 1056"/>
                    <a:gd name="T15" fmla="*/ 50 h 835"/>
                    <a:gd name="T16" fmla="*/ 493 w 1056"/>
                    <a:gd name="T17" fmla="*/ 2 h 835"/>
                    <a:gd name="T18" fmla="*/ 543 w 1056"/>
                    <a:gd name="T19" fmla="*/ 0 h 835"/>
                    <a:gd name="T20" fmla="*/ 582 w 1056"/>
                    <a:gd name="T21" fmla="*/ 21 h 835"/>
                    <a:gd name="T22" fmla="*/ 642 w 1056"/>
                    <a:gd name="T23" fmla="*/ 56 h 835"/>
                    <a:gd name="T24" fmla="*/ 631 w 1056"/>
                    <a:gd name="T25" fmla="*/ 18 h 835"/>
                    <a:gd name="T26" fmla="*/ 740 w 1056"/>
                    <a:gd name="T27" fmla="*/ 54 h 835"/>
                    <a:gd name="T28" fmla="*/ 741 w 1056"/>
                    <a:gd name="T29" fmla="*/ 69 h 835"/>
                    <a:gd name="T30" fmla="*/ 709 w 1056"/>
                    <a:gd name="T31" fmla="*/ 107 h 835"/>
                    <a:gd name="T32" fmla="*/ 681 w 1056"/>
                    <a:gd name="T33" fmla="*/ 168 h 835"/>
                    <a:gd name="T34" fmla="*/ 782 w 1056"/>
                    <a:gd name="T35" fmla="*/ 203 h 835"/>
                    <a:gd name="T36" fmla="*/ 785 w 1056"/>
                    <a:gd name="T37" fmla="*/ 257 h 835"/>
                    <a:gd name="T38" fmla="*/ 800 w 1056"/>
                    <a:gd name="T39" fmla="*/ 215 h 835"/>
                    <a:gd name="T40" fmla="*/ 800 w 1056"/>
                    <a:gd name="T41" fmla="*/ 137 h 835"/>
                    <a:gd name="T42" fmla="*/ 873 w 1056"/>
                    <a:gd name="T43" fmla="*/ 158 h 835"/>
                    <a:gd name="T44" fmla="*/ 918 w 1056"/>
                    <a:gd name="T45" fmla="*/ 135 h 835"/>
                    <a:gd name="T46" fmla="*/ 1000 w 1056"/>
                    <a:gd name="T47" fmla="*/ 192 h 835"/>
                    <a:gd name="T48" fmla="*/ 1055 w 1056"/>
                    <a:gd name="T49" fmla="*/ 242 h 835"/>
                    <a:gd name="T50" fmla="*/ 1011 w 1056"/>
                    <a:gd name="T51" fmla="*/ 261 h 835"/>
                    <a:gd name="T52" fmla="*/ 935 w 1056"/>
                    <a:gd name="T53" fmla="*/ 278 h 835"/>
                    <a:gd name="T54" fmla="*/ 988 w 1056"/>
                    <a:gd name="T55" fmla="*/ 288 h 835"/>
                    <a:gd name="T56" fmla="*/ 1011 w 1056"/>
                    <a:gd name="T57" fmla="*/ 333 h 835"/>
                    <a:gd name="T58" fmla="*/ 990 w 1056"/>
                    <a:gd name="T59" fmla="*/ 336 h 835"/>
                    <a:gd name="T60" fmla="*/ 959 w 1056"/>
                    <a:gd name="T61" fmla="*/ 354 h 835"/>
                    <a:gd name="T62" fmla="*/ 910 w 1056"/>
                    <a:gd name="T63" fmla="*/ 393 h 835"/>
                    <a:gd name="T64" fmla="*/ 905 w 1056"/>
                    <a:gd name="T65" fmla="*/ 452 h 835"/>
                    <a:gd name="T66" fmla="*/ 853 w 1056"/>
                    <a:gd name="T67" fmla="*/ 540 h 835"/>
                    <a:gd name="T68" fmla="*/ 868 w 1056"/>
                    <a:gd name="T69" fmla="*/ 615 h 835"/>
                    <a:gd name="T70" fmla="*/ 839 w 1056"/>
                    <a:gd name="T71" fmla="*/ 564 h 835"/>
                    <a:gd name="T72" fmla="*/ 788 w 1056"/>
                    <a:gd name="T73" fmla="*/ 542 h 835"/>
                    <a:gd name="T74" fmla="*/ 745 w 1056"/>
                    <a:gd name="T75" fmla="*/ 557 h 835"/>
                    <a:gd name="T76" fmla="*/ 673 w 1056"/>
                    <a:gd name="T77" fmla="*/ 564 h 835"/>
                    <a:gd name="T78" fmla="*/ 636 w 1056"/>
                    <a:gd name="T79" fmla="*/ 620 h 835"/>
                    <a:gd name="T80" fmla="*/ 719 w 1056"/>
                    <a:gd name="T81" fmla="*/ 695 h 835"/>
                    <a:gd name="T82" fmla="*/ 732 w 1056"/>
                    <a:gd name="T83" fmla="*/ 653 h 835"/>
                    <a:gd name="T84" fmla="*/ 779 w 1056"/>
                    <a:gd name="T85" fmla="*/ 683 h 835"/>
                    <a:gd name="T86" fmla="*/ 805 w 1056"/>
                    <a:gd name="T87" fmla="*/ 725 h 835"/>
                    <a:gd name="T88" fmla="*/ 826 w 1056"/>
                    <a:gd name="T89" fmla="*/ 762 h 835"/>
                    <a:gd name="T90" fmla="*/ 875 w 1056"/>
                    <a:gd name="T91" fmla="*/ 819 h 835"/>
                    <a:gd name="T92" fmla="*/ 948 w 1056"/>
                    <a:gd name="T93" fmla="*/ 818 h 835"/>
                    <a:gd name="T94" fmla="*/ 904 w 1056"/>
                    <a:gd name="T95" fmla="*/ 825 h 835"/>
                    <a:gd name="T96" fmla="*/ 818 w 1056"/>
                    <a:gd name="T97" fmla="*/ 816 h 835"/>
                    <a:gd name="T98" fmla="*/ 758 w 1056"/>
                    <a:gd name="T99" fmla="*/ 765 h 835"/>
                    <a:gd name="T100" fmla="*/ 714 w 1056"/>
                    <a:gd name="T101" fmla="*/ 746 h 835"/>
                    <a:gd name="T102" fmla="*/ 644 w 1056"/>
                    <a:gd name="T103" fmla="*/ 722 h 835"/>
                    <a:gd name="T104" fmla="*/ 520 w 1056"/>
                    <a:gd name="T105" fmla="*/ 641 h 835"/>
                    <a:gd name="T106" fmla="*/ 419 w 1056"/>
                    <a:gd name="T107" fmla="*/ 522 h 835"/>
                    <a:gd name="T108" fmla="*/ 454 w 1056"/>
                    <a:gd name="T109" fmla="*/ 629 h 835"/>
                    <a:gd name="T110" fmla="*/ 389 w 1056"/>
                    <a:gd name="T111" fmla="*/ 555 h 835"/>
                    <a:gd name="T112" fmla="*/ 328 w 1056"/>
                    <a:gd name="T113" fmla="*/ 411 h 835"/>
                    <a:gd name="T114" fmla="*/ 335 w 1056"/>
                    <a:gd name="T115" fmla="*/ 306 h 835"/>
                    <a:gd name="T116" fmla="*/ 314 w 1056"/>
                    <a:gd name="T117" fmla="*/ 225 h 835"/>
                    <a:gd name="T118" fmla="*/ 296 w 1056"/>
                    <a:gd name="T119" fmla="*/ 177 h 835"/>
                    <a:gd name="T120" fmla="*/ 255 w 1056"/>
                    <a:gd name="T121" fmla="*/ 149 h 835"/>
                    <a:gd name="T122" fmla="*/ 169 w 1056"/>
                    <a:gd name="T123" fmla="*/ 156 h 835"/>
                    <a:gd name="T124" fmla="*/ 104 w 1056"/>
                    <a:gd name="T125" fmla="*/ 1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6" h="835">
                      <a:moveTo>
                        <a:pt x="0" y="215"/>
                      </a:moveTo>
                      <a:lnTo>
                        <a:pt x="50" y="186"/>
                      </a:lnTo>
                      <a:lnTo>
                        <a:pt x="80" y="174"/>
                      </a:lnTo>
                      <a:lnTo>
                        <a:pt x="85" y="156"/>
                      </a:lnTo>
                      <a:lnTo>
                        <a:pt x="62" y="146"/>
                      </a:lnTo>
                      <a:lnTo>
                        <a:pt x="60" y="125"/>
                      </a:lnTo>
                      <a:lnTo>
                        <a:pt x="70" y="119"/>
                      </a:lnTo>
                      <a:lnTo>
                        <a:pt x="68" y="110"/>
                      </a:lnTo>
                      <a:lnTo>
                        <a:pt x="107" y="107"/>
                      </a:lnTo>
                      <a:lnTo>
                        <a:pt x="117" y="90"/>
                      </a:lnTo>
                      <a:lnTo>
                        <a:pt x="119" y="75"/>
                      </a:lnTo>
                      <a:lnTo>
                        <a:pt x="151" y="71"/>
                      </a:lnTo>
                      <a:lnTo>
                        <a:pt x="154" y="56"/>
                      </a:lnTo>
                      <a:lnTo>
                        <a:pt x="124" y="51"/>
                      </a:lnTo>
                      <a:lnTo>
                        <a:pt x="138" y="41"/>
                      </a:lnTo>
                      <a:lnTo>
                        <a:pt x="189" y="41"/>
                      </a:lnTo>
                      <a:lnTo>
                        <a:pt x="203" y="29"/>
                      </a:lnTo>
                      <a:lnTo>
                        <a:pt x="224" y="27"/>
                      </a:lnTo>
                      <a:lnTo>
                        <a:pt x="237" y="18"/>
                      </a:lnTo>
                      <a:lnTo>
                        <a:pt x="254" y="35"/>
                      </a:lnTo>
                      <a:lnTo>
                        <a:pt x="317" y="32"/>
                      </a:lnTo>
                      <a:lnTo>
                        <a:pt x="346" y="50"/>
                      </a:lnTo>
                      <a:lnTo>
                        <a:pt x="441" y="45"/>
                      </a:lnTo>
                      <a:lnTo>
                        <a:pt x="455" y="36"/>
                      </a:lnTo>
                      <a:lnTo>
                        <a:pt x="491" y="51"/>
                      </a:lnTo>
                      <a:lnTo>
                        <a:pt x="528" y="65"/>
                      </a:lnTo>
                      <a:lnTo>
                        <a:pt x="546" y="59"/>
                      </a:lnTo>
                      <a:lnTo>
                        <a:pt x="558" y="51"/>
                      </a:lnTo>
                      <a:lnTo>
                        <a:pt x="588" y="56"/>
                      </a:lnTo>
                      <a:lnTo>
                        <a:pt x="567" y="45"/>
                      </a:lnTo>
                      <a:lnTo>
                        <a:pt x="548" y="47"/>
                      </a:lnTo>
                      <a:lnTo>
                        <a:pt x="519" y="50"/>
                      </a:lnTo>
                      <a:lnTo>
                        <a:pt x="504" y="35"/>
                      </a:lnTo>
                      <a:lnTo>
                        <a:pt x="488" y="27"/>
                      </a:lnTo>
                      <a:lnTo>
                        <a:pt x="488" y="15"/>
                      </a:lnTo>
                      <a:lnTo>
                        <a:pt x="493" y="2"/>
                      </a:lnTo>
                      <a:lnTo>
                        <a:pt x="506" y="0"/>
                      </a:lnTo>
                      <a:lnTo>
                        <a:pt x="523" y="12"/>
                      </a:lnTo>
                      <a:lnTo>
                        <a:pt x="528" y="6"/>
                      </a:lnTo>
                      <a:lnTo>
                        <a:pt x="543" y="0"/>
                      </a:lnTo>
                      <a:lnTo>
                        <a:pt x="561" y="9"/>
                      </a:lnTo>
                      <a:lnTo>
                        <a:pt x="571" y="2"/>
                      </a:lnTo>
                      <a:lnTo>
                        <a:pt x="580" y="14"/>
                      </a:lnTo>
                      <a:lnTo>
                        <a:pt x="582" y="21"/>
                      </a:lnTo>
                      <a:lnTo>
                        <a:pt x="608" y="32"/>
                      </a:lnTo>
                      <a:lnTo>
                        <a:pt x="598" y="41"/>
                      </a:lnTo>
                      <a:lnTo>
                        <a:pt x="598" y="53"/>
                      </a:lnTo>
                      <a:lnTo>
                        <a:pt x="642" y="56"/>
                      </a:lnTo>
                      <a:lnTo>
                        <a:pt x="653" y="41"/>
                      </a:lnTo>
                      <a:lnTo>
                        <a:pt x="645" y="33"/>
                      </a:lnTo>
                      <a:lnTo>
                        <a:pt x="626" y="35"/>
                      </a:lnTo>
                      <a:lnTo>
                        <a:pt x="631" y="18"/>
                      </a:lnTo>
                      <a:lnTo>
                        <a:pt x="670" y="27"/>
                      </a:lnTo>
                      <a:lnTo>
                        <a:pt x="678" y="39"/>
                      </a:lnTo>
                      <a:lnTo>
                        <a:pt x="710" y="39"/>
                      </a:lnTo>
                      <a:lnTo>
                        <a:pt x="740" y="54"/>
                      </a:lnTo>
                      <a:lnTo>
                        <a:pt x="756" y="51"/>
                      </a:lnTo>
                      <a:lnTo>
                        <a:pt x="774" y="65"/>
                      </a:lnTo>
                      <a:lnTo>
                        <a:pt x="756" y="83"/>
                      </a:lnTo>
                      <a:lnTo>
                        <a:pt x="741" y="69"/>
                      </a:lnTo>
                      <a:lnTo>
                        <a:pt x="732" y="74"/>
                      </a:lnTo>
                      <a:lnTo>
                        <a:pt x="719" y="84"/>
                      </a:lnTo>
                      <a:lnTo>
                        <a:pt x="697" y="93"/>
                      </a:lnTo>
                      <a:lnTo>
                        <a:pt x="709" y="107"/>
                      </a:lnTo>
                      <a:lnTo>
                        <a:pt x="689" y="108"/>
                      </a:lnTo>
                      <a:lnTo>
                        <a:pt x="673" y="126"/>
                      </a:lnTo>
                      <a:lnTo>
                        <a:pt x="657" y="149"/>
                      </a:lnTo>
                      <a:lnTo>
                        <a:pt x="681" y="168"/>
                      </a:lnTo>
                      <a:lnTo>
                        <a:pt x="701" y="191"/>
                      </a:lnTo>
                      <a:lnTo>
                        <a:pt x="735" y="194"/>
                      </a:lnTo>
                      <a:lnTo>
                        <a:pt x="767" y="191"/>
                      </a:lnTo>
                      <a:lnTo>
                        <a:pt x="782" y="203"/>
                      </a:lnTo>
                      <a:lnTo>
                        <a:pt x="775" y="209"/>
                      </a:lnTo>
                      <a:lnTo>
                        <a:pt x="766" y="221"/>
                      </a:lnTo>
                      <a:lnTo>
                        <a:pt x="780" y="242"/>
                      </a:lnTo>
                      <a:lnTo>
                        <a:pt x="785" y="257"/>
                      </a:lnTo>
                      <a:lnTo>
                        <a:pt x="803" y="264"/>
                      </a:lnTo>
                      <a:lnTo>
                        <a:pt x="827" y="251"/>
                      </a:lnTo>
                      <a:lnTo>
                        <a:pt x="821" y="231"/>
                      </a:lnTo>
                      <a:lnTo>
                        <a:pt x="800" y="215"/>
                      </a:lnTo>
                      <a:lnTo>
                        <a:pt x="824" y="195"/>
                      </a:lnTo>
                      <a:lnTo>
                        <a:pt x="803" y="162"/>
                      </a:lnTo>
                      <a:lnTo>
                        <a:pt x="784" y="149"/>
                      </a:lnTo>
                      <a:lnTo>
                        <a:pt x="800" y="137"/>
                      </a:lnTo>
                      <a:lnTo>
                        <a:pt x="797" y="119"/>
                      </a:lnTo>
                      <a:lnTo>
                        <a:pt x="808" y="108"/>
                      </a:lnTo>
                      <a:lnTo>
                        <a:pt x="827" y="119"/>
                      </a:lnTo>
                      <a:lnTo>
                        <a:pt x="873" y="158"/>
                      </a:lnTo>
                      <a:lnTo>
                        <a:pt x="901" y="164"/>
                      </a:lnTo>
                      <a:lnTo>
                        <a:pt x="909" y="153"/>
                      </a:lnTo>
                      <a:lnTo>
                        <a:pt x="902" y="132"/>
                      </a:lnTo>
                      <a:lnTo>
                        <a:pt x="918" y="135"/>
                      </a:lnTo>
                      <a:lnTo>
                        <a:pt x="946" y="159"/>
                      </a:lnTo>
                      <a:lnTo>
                        <a:pt x="951" y="173"/>
                      </a:lnTo>
                      <a:lnTo>
                        <a:pt x="967" y="182"/>
                      </a:lnTo>
                      <a:lnTo>
                        <a:pt x="1000" y="192"/>
                      </a:lnTo>
                      <a:lnTo>
                        <a:pt x="1016" y="212"/>
                      </a:lnTo>
                      <a:lnTo>
                        <a:pt x="1040" y="225"/>
                      </a:lnTo>
                      <a:lnTo>
                        <a:pt x="1053" y="230"/>
                      </a:lnTo>
                      <a:lnTo>
                        <a:pt x="1055" y="242"/>
                      </a:lnTo>
                      <a:lnTo>
                        <a:pt x="1035" y="249"/>
                      </a:lnTo>
                      <a:lnTo>
                        <a:pt x="1024" y="240"/>
                      </a:lnTo>
                      <a:lnTo>
                        <a:pt x="1014" y="242"/>
                      </a:lnTo>
                      <a:lnTo>
                        <a:pt x="1011" y="261"/>
                      </a:lnTo>
                      <a:lnTo>
                        <a:pt x="995" y="266"/>
                      </a:lnTo>
                      <a:lnTo>
                        <a:pt x="977" y="255"/>
                      </a:lnTo>
                      <a:lnTo>
                        <a:pt x="940" y="255"/>
                      </a:lnTo>
                      <a:lnTo>
                        <a:pt x="935" y="278"/>
                      </a:lnTo>
                      <a:lnTo>
                        <a:pt x="944" y="291"/>
                      </a:lnTo>
                      <a:lnTo>
                        <a:pt x="959" y="284"/>
                      </a:lnTo>
                      <a:lnTo>
                        <a:pt x="974" y="281"/>
                      </a:lnTo>
                      <a:lnTo>
                        <a:pt x="988" y="288"/>
                      </a:lnTo>
                      <a:lnTo>
                        <a:pt x="969" y="305"/>
                      </a:lnTo>
                      <a:lnTo>
                        <a:pt x="988" y="320"/>
                      </a:lnTo>
                      <a:lnTo>
                        <a:pt x="1014" y="324"/>
                      </a:lnTo>
                      <a:lnTo>
                        <a:pt x="1011" y="333"/>
                      </a:lnTo>
                      <a:lnTo>
                        <a:pt x="1001" y="335"/>
                      </a:lnTo>
                      <a:lnTo>
                        <a:pt x="977" y="386"/>
                      </a:lnTo>
                      <a:lnTo>
                        <a:pt x="979" y="353"/>
                      </a:lnTo>
                      <a:lnTo>
                        <a:pt x="990" y="336"/>
                      </a:lnTo>
                      <a:lnTo>
                        <a:pt x="977" y="329"/>
                      </a:lnTo>
                      <a:lnTo>
                        <a:pt x="962" y="339"/>
                      </a:lnTo>
                      <a:lnTo>
                        <a:pt x="970" y="348"/>
                      </a:lnTo>
                      <a:lnTo>
                        <a:pt x="959" y="354"/>
                      </a:lnTo>
                      <a:lnTo>
                        <a:pt x="948" y="362"/>
                      </a:lnTo>
                      <a:lnTo>
                        <a:pt x="949" y="384"/>
                      </a:lnTo>
                      <a:lnTo>
                        <a:pt x="933" y="392"/>
                      </a:lnTo>
                      <a:lnTo>
                        <a:pt x="910" y="393"/>
                      </a:lnTo>
                      <a:lnTo>
                        <a:pt x="918" y="405"/>
                      </a:lnTo>
                      <a:lnTo>
                        <a:pt x="910" y="419"/>
                      </a:lnTo>
                      <a:lnTo>
                        <a:pt x="918" y="429"/>
                      </a:lnTo>
                      <a:lnTo>
                        <a:pt x="905" y="452"/>
                      </a:lnTo>
                      <a:lnTo>
                        <a:pt x="901" y="473"/>
                      </a:lnTo>
                      <a:lnTo>
                        <a:pt x="881" y="485"/>
                      </a:lnTo>
                      <a:lnTo>
                        <a:pt x="857" y="518"/>
                      </a:lnTo>
                      <a:lnTo>
                        <a:pt x="853" y="540"/>
                      </a:lnTo>
                      <a:lnTo>
                        <a:pt x="862" y="558"/>
                      </a:lnTo>
                      <a:lnTo>
                        <a:pt x="873" y="581"/>
                      </a:lnTo>
                      <a:lnTo>
                        <a:pt x="879" y="605"/>
                      </a:lnTo>
                      <a:lnTo>
                        <a:pt x="868" y="615"/>
                      </a:lnTo>
                      <a:lnTo>
                        <a:pt x="853" y="608"/>
                      </a:lnTo>
                      <a:lnTo>
                        <a:pt x="857" y="596"/>
                      </a:lnTo>
                      <a:lnTo>
                        <a:pt x="849" y="569"/>
                      </a:lnTo>
                      <a:lnTo>
                        <a:pt x="839" y="564"/>
                      </a:lnTo>
                      <a:lnTo>
                        <a:pt x="832" y="548"/>
                      </a:lnTo>
                      <a:lnTo>
                        <a:pt x="819" y="548"/>
                      </a:lnTo>
                      <a:lnTo>
                        <a:pt x="805" y="539"/>
                      </a:lnTo>
                      <a:lnTo>
                        <a:pt x="788" y="542"/>
                      </a:lnTo>
                      <a:lnTo>
                        <a:pt x="774" y="536"/>
                      </a:lnTo>
                      <a:lnTo>
                        <a:pt x="756" y="543"/>
                      </a:lnTo>
                      <a:lnTo>
                        <a:pt x="723" y="537"/>
                      </a:lnTo>
                      <a:lnTo>
                        <a:pt x="745" y="557"/>
                      </a:lnTo>
                      <a:lnTo>
                        <a:pt x="719" y="555"/>
                      </a:lnTo>
                      <a:lnTo>
                        <a:pt x="701" y="540"/>
                      </a:lnTo>
                      <a:lnTo>
                        <a:pt x="668" y="540"/>
                      </a:lnTo>
                      <a:lnTo>
                        <a:pt x="673" y="564"/>
                      </a:lnTo>
                      <a:lnTo>
                        <a:pt x="649" y="557"/>
                      </a:lnTo>
                      <a:lnTo>
                        <a:pt x="636" y="581"/>
                      </a:lnTo>
                      <a:lnTo>
                        <a:pt x="645" y="591"/>
                      </a:lnTo>
                      <a:lnTo>
                        <a:pt x="636" y="620"/>
                      </a:lnTo>
                      <a:lnTo>
                        <a:pt x="647" y="653"/>
                      </a:lnTo>
                      <a:lnTo>
                        <a:pt x="660" y="675"/>
                      </a:lnTo>
                      <a:lnTo>
                        <a:pt x="675" y="696"/>
                      </a:lnTo>
                      <a:lnTo>
                        <a:pt x="719" y="695"/>
                      </a:lnTo>
                      <a:lnTo>
                        <a:pt x="736" y="690"/>
                      </a:lnTo>
                      <a:lnTo>
                        <a:pt x="740" y="675"/>
                      </a:lnTo>
                      <a:lnTo>
                        <a:pt x="730" y="663"/>
                      </a:lnTo>
                      <a:lnTo>
                        <a:pt x="732" y="653"/>
                      </a:lnTo>
                      <a:lnTo>
                        <a:pt x="759" y="656"/>
                      </a:lnTo>
                      <a:lnTo>
                        <a:pt x="787" y="650"/>
                      </a:lnTo>
                      <a:lnTo>
                        <a:pt x="787" y="663"/>
                      </a:lnTo>
                      <a:lnTo>
                        <a:pt x="779" y="683"/>
                      </a:lnTo>
                      <a:lnTo>
                        <a:pt x="766" y="698"/>
                      </a:lnTo>
                      <a:lnTo>
                        <a:pt x="762" y="719"/>
                      </a:lnTo>
                      <a:lnTo>
                        <a:pt x="780" y="728"/>
                      </a:lnTo>
                      <a:lnTo>
                        <a:pt x="805" y="725"/>
                      </a:lnTo>
                      <a:lnTo>
                        <a:pt x="819" y="732"/>
                      </a:lnTo>
                      <a:lnTo>
                        <a:pt x="832" y="729"/>
                      </a:lnTo>
                      <a:lnTo>
                        <a:pt x="837" y="743"/>
                      </a:lnTo>
                      <a:lnTo>
                        <a:pt x="826" y="762"/>
                      </a:lnTo>
                      <a:lnTo>
                        <a:pt x="836" y="774"/>
                      </a:lnTo>
                      <a:lnTo>
                        <a:pt x="837" y="798"/>
                      </a:lnTo>
                      <a:lnTo>
                        <a:pt x="853" y="815"/>
                      </a:lnTo>
                      <a:lnTo>
                        <a:pt x="875" y="819"/>
                      </a:lnTo>
                      <a:lnTo>
                        <a:pt x="889" y="815"/>
                      </a:lnTo>
                      <a:lnTo>
                        <a:pt x="896" y="816"/>
                      </a:lnTo>
                      <a:lnTo>
                        <a:pt x="923" y="816"/>
                      </a:lnTo>
                      <a:lnTo>
                        <a:pt x="948" y="818"/>
                      </a:lnTo>
                      <a:lnTo>
                        <a:pt x="954" y="807"/>
                      </a:lnTo>
                      <a:lnTo>
                        <a:pt x="933" y="825"/>
                      </a:lnTo>
                      <a:lnTo>
                        <a:pt x="918" y="824"/>
                      </a:lnTo>
                      <a:lnTo>
                        <a:pt x="904" y="825"/>
                      </a:lnTo>
                      <a:lnTo>
                        <a:pt x="875" y="834"/>
                      </a:lnTo>
                      <a:lnTo>
                        <a:pt x="850" y="822"/>
                      </a:lnTo>
                      <a:lnTo>
                        <a:pt x="827" y="815"/>
                      </a:lnTo>
                      <a:lnTo>
                        <a:pt x="818" y="816"/>
                      </a:lnTo>
                      <a:lnTo>
                        <a:pt x="819" y="806"/>
                      </a:lnTo>
                      <a:lnTo>
                        <a:pt x="818" y="789"/>
                      </a:lnTo>
                      <a:lnTo>
                        <a:pt x="798" y="774"/>
                      </a:lnTo>
                      <a:lnTo>
                        <a:pt x="758" y="765"/>
                      </a:lnTo>
                      <a:lnTo>
                        <a:pt x="751" y="759"/>
                      </a:lnTo>
                      <a:lnTo>
                        <a:pt x="740" y="761"/>
                      </a:lnTo>
                      <a:lnTo>
                        <a:pt x="728" y="753"/>
                      </a:lnTo>
                      <a:lnTo>
                        <a:pt x="714" y="746"/>
                      </a:lnTo>
                      <a:lnTo>
                        <a:pt x="694" y="725"/>
                      </a:lnTo>
                      <a:lnTo>
                        <a:pt x="671" y="719"/>
                      </a:lnTo>
                      <a:lnTo>
                        <a:pt x="658" y="732"/>
                      </a:lnTo>
                      <a:lnTo>
                        <a:pt x="644" y="722"/>
                      </a:lnTo>
                      <a:lnTo>
                        <a:pt x="626" y="722"/>
                      </a:lnTo>
                      <a:lnTo>
                        <a:pt x="590" y="714"/>
                      </a:lnTo>
                      <a:lnTo>
                        <a:pt x="525" y="678"/>
                      </a:lnTo>
                      <a:lnTo>
                        <a:pt x="520" y="641"/>
                      </a:lnTo>
                      <a:lnTo>
                        <a:pt x="514" y="626"/>
                      </a:lnTo>
                      <a:lnTo>
                        <a:pt x="502" y="615"/>
                      </a:lnTo>
                      <a:lnTo>
                        <a:pt x="488" y="594"/>
                      </a:lnTo>
                      <a:lnTo>
                        <a:pt x="419" y="522"/>
                      </a:lnTo>
                      <a:lnTo>
                        <a:pt x="419" y="549"/>
                      </a:lnTo>
                      <a:lnTo>
                        <a:pt x="462" y="597"/>
                      </a:lnTo>
                      <a:lnTo>
                        <a:pt x="480" y="638"/>
                      </a:lnTo>
                      <a:lnTo>
                        <a:pt x="454" y="629"/>
                      </a:lnTo>
                      <a:lnTo>
                        <a:pt x="449" y="605"/>
                      </a:lnTo>
                      <a:lnTo>
                        <a:pt x="415" y="590"/>
                      </a:lnTo>
                      <a:lnTo>
                        <a:pt x="434" y="581"/>
                      </a:lnTo>
                      <a:lnTo>
                        <a:pt x="389" y="555"/>
                      </a:lnTo>
                      <a:lnTo>
                        <a:pt x="406" y="540"/>
                      </a:lnTo>
                      <a:lnTo>
                        <a:pt x="390" y="510"/>
                      </a:lnTo>
                      <a:lnTo>
                        <a:pt x="335" y="447"/>
                      </a:lnTo>
                      <a:lnTo>
                        <a:pt x="328" y="411"/>
                      </a:lnTo>
                      <a:lnTo>
                        <a:pt x="332" y="384"/>
                      </a:lnTo>
                      <a:lnTo>
                        <a:pt x="346" y="354"/>
                      </a:lnTo>
                      <a:lnTo>
                        <a:pt x="346" y="324"/>
                      </a:lnTo>
                      <a:lnTo>
                        <a:pt x="335" y="306"/>
                      </a:lnTo>
                      <a:lnTo>
                        <a:pt x="366" y="300"/>
                      </a:lnTo>
                      <a:lnTo>
                        <a:pt x="328" y="264"/>
                      </a:lnTo>
                      <a:lnTo>
                        <a:pt x="330" y="248"/>
                      </a:lnTo>
                      <a:lnTo>
                        <a:pt x="314" y="225"/>
                      </a:lnTo>
                      <a:lnTo>
                        <a:pt x="320" y="212"/>
                      </a:lnTo>
                      <a:lnTo>
                        <a:pt x="309" y="204"/>
                      </a:lnTo>
                      <a:lnTo>
                        <a:pt x="307" y="189"/>
                      </a:lnTo>
                      <a:lnTo>
                        <a:pt x="296" y="177"/>
                      </a:lnTo>
                      <a:lnTo>
                        <a:pt x="309" y="167"/>
                      </a:lnTo>
                      <a:lnTo>
                        <a:pt x="291" y="159"/>
                      </a:lnTo>
                      <a:lnTo>
                        <a:pt x="276" y="170"/>
                      </a:lnTo>
                      <a:lnTo>
                        <a:pt x="255" y="149"/>
                      </a:lnTo>
                      <a:lnTo>
                        <a:pt x="232" y="143"/>
                      </a:lnTo>
                      <a:lnTo>
                        <a:pt x="200" y="143"/>
                      </a:lnTo>
                      <a:lnTo>
                        <a:pt x="179" y="162"/>
                      </a:lnTo>
                      <a:lnTo>
                        <a:pt x="169" y="156"/>
                      </a:lnTo>
                      <a:lnTo>
                        <a:pt x="187" y="131"/>
                      </a:lnTo>
                      <a:lnTo>
                        <a:pt x="171" y="135"/>
                      </a:lnTo>
                      <a:lnTo>
                        <a:pt x="138" y="162"/>
                      </a:lnTo>
                      <a:lnTo>
                        <a:pt x="104" y="186"/>
                      </a:lnTo>
                      <a:lnTo>
                        <a:pt x="73" y="192"/>
                      </a:lnTo>
                      <a:lnTo>
                        <a:pt x="21" y="216"/>
                      </a:lnTo>
                      <a:lnTo>
                        <a:pt x="0" y="21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03" name="Freeform 43">
                  <a:extLst>
                    <a:ext uri="{FF2B5EF4-FFF2-40B4-BE49-F238E27FC236}">
                      <a16:creationId xmlns:a16="http://schemas.microsoft.com/office/drawing/2014/main" id="{D20F7479-3089-4E45-BE5E-C84A8AA7E1DB}"/>
                    </a:ext>
                  </a:extLst>
                </p:cNvPr>
                <p:cNvSpPr>
                  <a:spLocks/>
                </p:cNvSpPr>
                <p:nvPr/>
              </p:nvSpPr>
              <p:spPr bwMode="auto">
                <a:xfrm>
                  <a:off x="1817" y="1216"/>
                  <a:ext cx="360" cy="220"/>
                </a:xfrm>
                <a:custGeom>
                  <a:avLst/>
                  <a:gdLst>
                    <a:gd name="T0" fmla="*/ 0 w 360"/>
                    <a:gd name="T1" fmla="*/ 45 h 220"/>
                    <a:gd name="T2" fmla="*/ 8 w 360"/>
                    <a:gd name="T3" fmla="*/ 29 h 220"/>
                    <a:gd name="T4" fmla="*/ 8 w 360"/>
                    <a:gd name="T5" fmla="*/ 17 h 220"/>
                    <a:gd name="T6" fmla="*/ 21 w 360"/>
                    <a:gd name="T7" fmla="*/ 0 h 220"/>
                    <a:gd name="T8" fmla="*/ 86 w 360"/>
                    <a:gd name="T9" fmla="*/ 11 h 220"/>
                    <a:gd name="T10" fmla="*/ 198 w 360"/>
                    <a:gd name="T11" fmla="*/ 30 h 220"/>
                    <a:gd name="T12" fmla="*/ 242 w 360"/>
                    <a:gd name="T13" fmla="*/ 47 h 220"/>
                    <a:gd name="T14" fmla="*/ 301 w 360"/>
                    <a:gd name="T15" fmla="*/ 62 h 220"/>
                    <a:gd name="T16" fmla="*/ 330 w 360"/>
                    <a:gd name="T17" fmla="*/ 90 h 220"/>
                    <a:gd name="T18" fmla="*/ 359 w 360"/>
                    <a:gd name="T19" fmla="*/ 104 h 220"/>
                    <a:gd name="T20" fmla="*/ 348 w 360"/>
                    <a:gd name="T21" fmla="*/ 114 h 220"/>
                    <a:gd name="T22" fmla="*/ 348 w 360"/>
                    <a:gd name="T23" fmla="*/ 128 h 220"/>
                    <a:gd name="T24" fmla="*/ 336 w 360"/>
                    <a:gd name="T25" fmla="*/ 131 h 220"/>
                    <a:gd name="T26" fmla="*/ 327 w 360"/>
                    <a:gd name="T27" fmla="*/ 143 h 220"/>
                    <a:gd name="T28" fmla="*/ 336 w 360"/>
                    <a:gd name="T29" fmla="*/ 155 h 220"/>
                    <a:gd name="T30" fmla="*/ 335 w 360"/>
                    <a:gd name="T31" fmla="*/ 164 h 220"/>
                    <a:gd name="T32" fmla="*/ 323 w 360"/>
                    <a:gd name="T33" fmla="*/ 176 h 220"/>
                    <a:gd name="T34" fmla="*/ 325 w 360"/>
                    <a:gd name="T35" fmla="*/ 188 h 220"/>
                    <a:gd name="T36" fmla="*/ 344 w 360"/>
                    <a:gd name="T37" fmla="*/ 200 h 220"/>
                    <a:gd name="T38" fmla="*/ 346 w 360"/>
                    <a:gd name="T39" fmla="*/ 212 h 220"/>
                    <a:gd name="T40" fmla="*/ 341 w 360"/>
                    <a:gd name="T41" fmla="*/ 218 h 220"/>
                    <a:gd name="T42" fmla="*/ 322 w 360"/>
                    <a:gd name="T43" fmla="*/ 219 h 220"/>
                    <a:gd name="T44" fmla="*/ 307 w 360"/>
                    <a:gd name="T45" fmla="*/ 213 h 220"/>
                    <a:gd name="T46" fmla="*/ 291 w 360"/>
                    <a:gd name="T47" fmla="*/ 198 h 220"/>
                    <a:gd name="T48" fmla="*/ 284 w 360"/>
                    <a:gd name="T49" fmla="*/ 198 h 220"/>
                    <a:gd name="T50" fmla="*/ 276 w 360"/>
                    <a:gd name="T51" fmla="*/ 192 h 220"/>
                    <a:gd name="T52" fmla="*/ 268 w 360"/>
                    <a:gd name="T53" fmla="*/ 174 h 220"/>
                    <a:gd name="T54" fmla="*/ 258 w 360"/>
                    <a:gd name="T55" fmla="*/ 168 h 220"/>
                    <a:gd name="T56" fmla="*/ 237 w 360"/>
                    <a:gd name="T57" fmla="*/ 159 h 220"/>
                    <a:gd name="T58" fmla="*/ 219 w 360"/>
                    <a:gd name="T59" fmla="*/ 153 h 220"/>
                    <a:gd name="T60" fmla="*/ 193 w 360"/>
                    <a:gd name="T61" fmla="*/ 137 h 220"/>
                    <a:gd name="T62" fmla="*/ 182 w 360"/>
                    <a:gd name="T63" fmla="*/ 125 h 220"/>
                    <a:gd name="T64" fmla="*/ 184 w 360"/>
                    <a:gd name="T65" fmla="*/ 116 h 220"/>
                    <a:gd name="T66" fmla="*/ 195 w 360"/>
                    <a:gd name="T67" fmla="*/ 108 h 220"/>
                    <a:gd name="T68" fmla="*/ 185 w 360"/>
                    <a:gd name="T69" fmla="*/ 99 h 220"/>
                    <a:gd name="T70" fmla="*/ 175 w 360"/>
                    <a:gd name="T71" fmla="*/ 104 h 220"/>
                    <a:gd name="T72" fmla="*/ 159 w 360"/>
                    <a:gd name="T73" fmla="*/ 90 h 220"/>
                    <a:gd name="T74" fmla="*/ 156 w 360"/>
                    <a:gd name="T75" fmla="*/ 98 h 220"/>
                    <a:gd name="T76" fmla="*/ 141 w 360"/>
                    <a:gd name="T77" fmla="*/ 98 h 220"/>
                    <a:gd name="T78" fmla="*/ 138 w 360"/>
                    <a:gd name="T79" fmla="*/ 92 h 220"/>
                    <a:gd name="T80" fmla="*/ 138 w 360"/>
                    <a:gd name="T81" fmla="*/ 81 h 220"/>
                    <a:gd name="T82" fmla="*/ 132 w 360"/>
                    <a:gd name="T83" fmla="*/ 75 h 220"/>
                    <a:gd name="T84" fmla="*/ 122 w 360"/>
                    <a:gd name="T85" fmla="*/ 77 h 220"/>
                    <a:gd name="T86" fmla="*/ 109 w 360"/>
                    <a:gd name="T87" fmla="*/ 60 h 220"/>
                    <a:gd name="T88" fmla="*/ 99 w 360"/>
                    <a:gd name="T89" fmla="*/ 59 h 220"/>
                    <a:gd name="T90" fmla="*/ 84 w 360"/>
                    <a:gd name="T91" fmla="*/ 51 h 220"/>
                    <a:gd name="T92" fmla="*/ 54 w 360"/>
                    <a:gd name="T93" fmla="*/ 53 h 220"/>
                    <a:gd name="T94" fmla="*/ 23 w 360"/>
                    <a:gd name="T95" fmla="*/ 51 h 220"/>
                    <a:gd name="T96" fmla="*/ 0 w 360"/>
                    <a:gd name="T97"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20">
                      <a:moveTo>
                        <a:pt x="0" y="45"/>
                      </a:moveTo>
                      <a:lnTo>
                        <a:pt x="8" y="29"/>
                      </a:lnTo>
                      <a:lnTo>
                        <a:pt x="8" y="17"/>
                      </a:lnTo>
                      <a:lnTo>
                        <a:pt x="21" y="0"/>
                      </a:lnTo>
                      <a:lnTo>
                        <a:pt x="86" y="11"/>
                      </a:lnTo>
                      <a:lnTo>
                        <a:pt x="198" y="30"/>
                      </a:lnTo>
                      <a:lnTo>
                        <a:pt x="242" y="47"/>
                      </a:lnTo>
                      <a:lnTo>
                        <a:pt x="301" y="62"/>
                      </a:lnTo>
                      <a:lnTo>
                        <a:pt x="330" y="90"/>
                      </a:lnTo>
                      <a:lnTo>
                        <a:pt x="359" y="104"/>
                      </a:lnTo>
                      <a:lnTo>
                        <a:pt x="348" y="114"/>
                      </a:lnTo>
                      <a:lnTo>
                        <a:pt x="348" y="128"/>
                      </a:lnTo>
                      <a:lnTo>
                        <a:pt x="336" y="131"/>
                      </a:lnTo>
                      <a:lnTo>
                        <a:pt x="327" y="143"/>
                      </a:lnTo>
                      <a:lnTo>
                        <a:pt x="336" y="155"/>
                      </a:lnTo>
                      <a:lnTo>
                        <a:pt x="335" y="164"/>
                      </a:lnTo>
                      <a:lnTo>
                        <a:pt x="323" y="176"/>
                      </a:lnTo>
                      <a:lnTo>
                        <a:pt x="325" y="188"/>
                      </a:lnTo>
                      <a:lnTo>
                        <a:pt x="344" y="200"/>
                      </a:lnTo>
                      <a:lnTo>
                        <a:pt x="346" y="212"/>
                      </a:lnTo>
                      <a:lnTo>
                        <a:pt x="341" y="218"/>
                      </a:lnTo>
                      <a:lnTo>
                        <a:pt x="322" y="219"/>
                      </a:lnTo>
                      <a:lnTo>
                        <a:pt x="307" y="213"/>
                      </a:lnTo>
                      <a:lnTo>
                        <a:pt x="291" y="198"/>
                      </a:lnTo>
                      <a:lnTo>
                        <a:pt x="284" y="198"/>
                      </a:lnTo>
                      <a:lnTo>
                        <a:pt x="276" y="192"/>
                      </a:lnTo>
                      <a:lnTo>
                        <a:pt x="268" y="174"/>
                      </a:lnTo>
                      <a:lnTo>
                        <a:pt x="258" y="168"/>
                      </a:lnTo>
                      <a:lnTo>
                        <a:pt x="237" y="159"/>
                      </a:lnTo>
                      <a:lnTo>
                        <a:pt x="219" y="153"/>
                      </a:lnTo>
                      <a:lnTo>
                        <a:pt x="193" y="137"/>
                      </a:lnTo>
                      <a:lnTo>
                        <a:pt x="182" y="125"/>
                      </a:lnTo>
                      <a:lnTo>
                        <a:pt x="184" y="116"/>
                      </a:lnTo>
                      <a:lnTo>
                        <a:pt x="195" y="108"/>
                      </a:lnTo>
                      <a:lnTo>
                        <a:pt x="185" y="99"/>
                      </a:lnTo>
                      <a:lnTo>
                        <a:pt x="175" y="104"/>
                      </a:lnTo>
                      <a:lnTo>
                        <a:pt x="159" y="90"/>
                      </a:lnTo>
                      <a:lnTo>
                        <a:pt x="156" y="98"/>
                      </a:lnTo>
                      <a:lnTo>
                        <a:pt x="141" y="98"/>
                      </a:lnTo>
                      <a:lnTo>
                        <a:pt x="138" y="92"/>
                      </a:lnTo>
                      <a:lnTo>
                        <a:pt x="138" y="81"/>
                      </a:lnTo>
                      <a:lnTo>
                        <a:pt x="132" y="75"/>
                      </a:lnTo>
                      <a:lnTo>
                        <a:pt x="122" y="77"/>
                      </a:lnTo>
                      <a:lnTo>
                        <a:pt x="109" y="60"/>
                      </a:lnTo>
                      <a:lnTo>
                        <a:pt x="99" y="59"/>
                      </a:lnTo>
                      <a:lnTo>
                        <a:pt x="84" y="51"/>
                      </a:lnTo>
                      <a:lnTo>
                        <a:pt x="54" y="53"/>
                      </a:lnTo>
                      <a:lnTo>
                        <a:pt x="23" y="5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04" name="Freeform 44">
                  <a:extLst>
                    <a:ext uri="{FF2B5EF4-FFF2-40B4-BE49-F238E27FC236}">
                      <a16:creationId xmlns:a16="http://schemas.microsoft.com/office/drawing/2014/main" id="{FF0B7FA9-E789-4DAA-B11E-18F1356F1DB7}"/>
                    </a:ext>
                  </a:extLst>
                </p:cNvPr>
                <p:cNvSpPr>
                  <a:spLocks/>
                </p:cNvSpPr>
                <p:nvPr/>
              </p:nvSpPr>
              <p:spPr bwMode="auto">
                <a:xfrm>
                  <a:off x="1744" y="1294"/>
                  <a:ext cx="232" cy="114"/>
                </a:xfrm>
                <a:custGeom>
                  <a:avLst/>
                  <a:gdLst>
                    <a:gd name="T0" fmla="*/ 8 w 232"/>
                    <a:gd name="T1" fmla="*/ 0 h 114"/>
                    <a:gd name="T2" fmla="*/ 0 w 232"/>
                    <a:gd name="T3" fmla="*/ 9 h 114"/>
                    <a:gd name="T4" fmla="*/ 0 w 232"/>
                    <a:gd name="T5" fmla="*/ 20 h 114"/>
                    <a:gd name="T6" fmla="*/ 16 w 232"/>
                    <a:gd name="T7" fmla="*/ 30 h 114"/>
                    <a:gd name="T8" fmla="*/ 26 w 232"/>
                    <a:gd name="T9" fmla="*/ 27 h 114"/>
                    <a:gd name="T10" fmla="*/ 29 w 232"/>
                    <a:gd name="T11" fmla="*/ 32 h 114"/>
                    <a:gd name="T12" fmla="*/ 39 w 232"/>
                    <a:gd name="T13" fmla="*/ 33 h 114"/>
                    <a:gd name="T14" fmla="*/ 46 w 232"/>
                    <a:gd name="T15" fmla="*/ 26 h 114"/>
                    <a:gd name="T16" fmla="*/ 68 w 232"/>
                    <a:gd name="T17" fmla="*/ 27 h 114"/>
                    <a:gd name="T18" fmla="*/ 72 w 232"/>
                    <a:gd name="T19" fmla="*/ 35 h 114"/>
                    <a:gd name="T20" fmla="*/ 80 w 232"/>
                    <a:gd name="T21" fmla="*/ 38 h 114"/>
                    <a:gd name="T22" fmla="*/ 99 w 232"/>
                    <a:gd name="T23" fmla="*/ 36 h 114"/>
                    <a:gd name="T24" fmla="*/ 106 w 232"/>
                    <a:gd name="T25" fmla="*/ 41 h 114"/>
                    <a:gd name="T26" fmla="*/ 116 w 232"/>
                    <a:gd name="T27" fmla="*/ 45 h 114"/>
                    <a:gd name="T28" fmla="*/ 124 w 232"/>
                    <a:gd name="T29" fmla="*/ 54 h 114"/>
                    <a:gd name="T30" fmla="*/ 124 w 232"/>
                    <a:gd name="T31" fmla="*/ 66 h 114"/>
                    <a:gd name="T32" fmla="*/ 117 w 232"/>
                    <a:gd name="T33" fmla="*/ 69 h 114"/>
                    <a:gd name="T34" fmla="*/ 120 w 232"/>
                    <a:gd name="T35" fmla="*/ 74 h 114"/>
                    <a:gd name="T36" fmla="*/ 111 w 232"/>
                    <a:gd name="T37" fmla="*/ 81 h 114"/>
                    <a:gd name="T38" fmla="*/ 111 w 232"/>
                    <a:gd name="T39" fmla="*/ 92 h 114"/>
                    <a:gd name="T40" fmla="*/ 125 w 232"/>
                    <a:gd name="T41" fmla="*/ 93 h 114"/>
                    <a:gd name="T42" fmla="*/ 133 w 232"/>
                    <a:gd name="T43" fmla="*/ 90 h 114"/>
                    <a:gd name="T44" fmla="*/ 137 w 232"/>
                    <a:gd name="T45" fmla="*/ 86 h 114"/>
                    <a:gd name="T46" fmla="*/ 142 w 232"/>
                    <a:gd name="T47" fmla="*/ 90 h 114"/>
                    <a:gd name="T48" fmla="*/ 150 w 232"/>
                    <a:gd name="T49" fmla="*/ 87 h 114"/>
                    <a:gd name="T50" fmla="*/ 168 w 232"/>
                    <a:gd name="T51" fmla="*/ 93 h 114"/>
                    <a:gd name="T52" fmla="*/ 179 w 232"/>
                    <a:gd name="T53" fmla="*/ 104 h 114"/>
                    <a:gd name="T54" fmla="*/ 182 w 232"/>
                    <a:gd name="T55" fmla="*/ 104 h 114"/>
                    <a:gd name="T56" fmla="*/ 184 w 232"/>
                    <a:gd name="T57" fmla="*/ 110 h 114"/>
                    <a:gd name="T58" fmla="*/ 195 w 232"/>
                    <a:gd name="T59" fmla="*/ 113 h 114"/>
                    <a:gd name="T60" fmla="*/ 208 w 232"/>
                    <a:gd name="T61" fmla="*/ 113 h 114"/>
                    <a:gd name="T62" fmla="*/ 200 w 232"/>
                    <a:gd name="T63" fmla="*/ 107 h 114"/>
                    <a:gd name="T64" fmla="*/ 203 w 232"/>
                    <a:gd name="T65" fmla="*/ 101 h 114"/>
                    <a:gd name="T66" fmla="*/ 213 w 232"/>
                    <a:gd name="T67" fmla="*/ 107 h 114"/>
                    <a:gd name="T68" fmla="*/ 224 w 232"/>
                    <a:gd name="T69" fmla="*/ 108 h 114"/>
                    <a:gd name="T70" fmla="*/ 226 w 232"/>
                    <a:gd name="T71" fmla="*/ 99 h 114"/>
                    <a:gd name="T72" fmla="*/ 215 w 232"/>
                    <a:gd name="T73" fmla="*/ 92 h 114"/>
                    <a:gd name="T74" fmla="*/ 207 w 232"/>
                    <a:gd name="T75" fmla="*/ 92 h 114"/>
                    <a:gd name="T76" fmla="*/ 195 w 232"/>
                    <a:gd name="T77" fmla="*/ 84 h 114"/>
                    <a:gd name="T78" fmla="*/ 207 w 232"/>
                    <a:gd name="T79" fmla="*/ 84 h 114"/>
                    <a:gd name="T80" fmla="*/ 215 w 232"/>
                    <a:gd name="T81" fmla="*/ 89 h 114"/>
                    <a:gd name="T82" fmla="*/ 231 w 232"/>
                    <a:gd name="T83" fmla="*/ 89 h 114"/>
                    <a:gd name="T84" fmla="*/ 228 w 232"/>
                    <a:gd name="T85" fmla="*/ 80 h 114"/>
                    <a:gd name="T86" fmla="*/ 213 w 232"/>
                    <a:gd name="T87" fmla="*/ 71 h 114"/>
                    <a:gd name="T88" fmla="*/ 203 w 232"/>
                    <a:gd name="T89" fmla="*/ 69 h 114"/>
                    <a:gd name="T90" fmla="*/ 189 w 232"/>
                    <a:gd name="T91" fmla="*/ 59 h 114"/>
                    <a:gd name="T92" fmla="*/ 171 w 232"/>
                    <a:gd name="T93" fmla="*/ 56 h 114"/>
                    <a:gd name="T94" fmla="*/ 156 w 232"/>
                    <a:gd name="T95" fmla="*/ 51 h 114"/>
                    <a:gd name="T96" fmla="*/ 145 w 232"/>
                    <a:gd name="T97" fmla="*/ 38 h 114"/>
                    <a:gd name="T98" fmla="*/ 137 w 232"/>
                    <a:gd name="T99" fmla="*/ 21 h 114"/>
                    <a:gd name="T100" fmla="*/ 125 w 232"/>
                    <a:gd name="T101" fmla="*/ 21 h 114"/>
                    <a:gd name="T102" fmla="*/ 122 w 232"/>
                    <a:gd name="T103" fmla="*/ 17 h 114"/>
                    <a:gd name="T104" fmla="*/ 116 w 232"/>
                    <a:gd name="T105" fmla="*/ 18 h 114"/>
                    <a:gd name="T106" fmla="*/ 104 w 232"/>
                    <a:gd name="T107" fmla="*/ 11 h 114"/>
                    <a:gd name="T108" fmla="*/ 85 w 232"/>
                    <a:gd name="T109" fmla="*/ 8 h 114"/>
                    <a:gd name="T110" fmla="*/ 76 w 232"/>
                    <a:gd name="T111" fmla="*/ 12 h 114"/>
                    <a:gd name="T112" fmla="*/ 59 w 232"/>
                    <a:gd name="T113" fmla="*/ 8 h 114"/>
                    <a:gd name="T114" fmla="*/ 47 w 232"/>
                    <a:gd name="T115" fmla="*/ 8 h 114"/>
                    <a:gd name="T116" fmla="*/ 42 w 232"/>
                    <a:gd name="T117" fmla="*/ 2 h 114"/>
                    <a:gd name="T118" fmla="*/ 37 w 232"/>
                    <a:gd name="T119" fmla="*/ 0 h 114"/>
                    <a:gd name="T120" fmla="*/ 29 w 232"/>
                    <a:gd name="T121" fmla="*/ 2 h 114"/>
                    <a:gd name="T122" fmla="*/ 8 w 232"/>
                    <a:gd name="T1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14">
                      <a:moveTo>
                        <a:pt x="8" y="0"/>
                      </a:moveTo>
                      <a:lnTo>
                        <a:pt x="0" y="9"/>
                      </a:lnTo>
                      <a:lnTo>
                        <a:pt x="0" y="20"/>
                      </a:lnTo>
                      <a:lnTo>
                        <a:pt x="16" y="30"/>
                      </a:lnTo>
                      <a:lnTo>
                        <a:pt x="26" y="27"/>
                      </a:lnTo>
                      <a:lnTo>
                        <a:pt x="29" y="32"/>
                      </a:lnTo>
                      <a:lnTo>
                        <a:pt x="39" y="33"/>
                      </a:lnTo>
                      <a:lnTo>
                        <a:pt x="46" y="26"/>
                      </a:lnTo>
                      <a:lnTo>
                        <a:pt x="68" y="27"/>
                      </a:lnTo>
                      <a:lnTo>
                        <a:pt x="72" y="35"/>
                      </a:lnTo>
                      <a:lnTo>
                        <a:pt x="80" y="38"/>
                      </a:lnTo>
                      <a:lnTo>
                        <a:pt x="99" y="36"/>
                      </a:lnTo>
                      <a:lnTo>
                        <a:pt x="106" y="41"/>
                      </a:lnTo>
                      <a:lnTo>
                        <a:pt x="116" y="45"/>
                      </a:lnTo>
                      <a:lnTo>
                        <a:pt x="124" y="54"/>
                      </a:lnTo>
                      <a:lnTo>
                        <a:pt x="124" y="66"/>
                      </a:lnTo>
                      <a:lnTo>
                        <a:pt x="117" y="69"/>
                      </a:lnTo>
                      <a:lnTo>
                        <a:pt x="120" y="74"/>
                      </a:lnTo>
                      <a:lnTo>
                        <a:pt x="111" y="81"/>
                      </a:lnTo>
                      <a:lnTo>
                        <a:pt x="111" y="92"/>
                      </a:lnTo>
                      <a:lnTo>
                        <a:pt x="125" y="93"/>
                      </a:lnTo>
                      <a:lnTo>
                        <a:pt x="133" y="90"/>
                      </a:lnTo>
                      <a:lnTo>
                        <a:pt x="137" y="86"/>
                      </a:lnTo>
                      <a:lnTo>
                        <a:pt x="142" y="90"/>
                      </a:lnTo>
                      <a:lnTo>
                        <a:pt x="150" y="87"/>
                      </a:lnTo>
                      <a:lnTo>
                        <a:pt x="168" y="93"/>
                      </a:lnTo>
                      <a:lnTo>
                        <a:pt x="179" y="104"/>
                      </a:lnTo>
                      <a:lnTo>
                        <a:pt x="182" y="104"/>
                      </a:lnTo>
                      <a:lnTo>
                        <a:pt x="184" y="110"/>
                      </a:lnTo>
                      <a:lnTo>
                        <a:pt x="195" y="113"/>
                      </a:lnTo>
                      <a:lnTo>
                        <a:pt x="208" y="113"/>
                      </a:lnTo>
                      <a:lnTo>
                        <a:pt x="200" y="107"/>
                      </a:lnTo>
                      <a:lnTo>
                        <a:pt x="203" y="101"/>
                      </a:lnTo>
                      <a:lnTo>
                        <a:pt x="213" y="107"/>
                      </a:lnTo>
                      <a:lnTo>
                        <a:pt x="224" y="108"/>
                      </a:lnTo>
                      <a:lnTo>
                        <a:pt x="226" y="99"/>
                      </a:lnTo>
                      <a:lnTo>
                        <a:pt x="215" y="92"/>
                      </a:lnTo>
                      <a:lnTo>
                        <a:pt x="207" y="92"/>
                      </a:lnTo>
                      <a:lnTo>
                        <a:pt x="195" y="84"/>
                      </a:lnTo>
                      <a:lnTo>
                        <a:pt x="207" y="84"/>
                      </a:lnTo>
                      <a:lnTo>
                        <a:pt x="215" y="89"/>
                      </a:lnTo>
                      <a:lnTo>
                        <a:pt x="231" y="89"/>
                      </a:lnTo>
                      <a:lnTo>
                        <a:pt x="228" y="80"/>
                      </a:lnTo>
                      <a:lnTo>
                        <a:pt x="213" y="71"/>
                      </a:lnTo>
                      <a:lnTo>
                        <a:pt x="203" y="69"/>
                      </a:lnTo>
                      <a:lnTo>
                        <a:pt x="189" y="59"/>
                      </a:lnTo>
                      <a:lnTo>
                        <a:pt x="171" y="56"/>
                      </a:lnTo>
                      <a:lnTo>
                        <a:pt x="156" y="51"/>
                      </a:lnTo>
                      <a:lnTo>
                        <a:pt x="145" y="38"/>
                      </a:lnTo>
                      <a:lnTo>
                        <a:pt x="137" y="21"/>
                      </a:lnTo>
                      <a:lnTo>
                        <a:pt x="125" y="21"/>
                      </a:lnTo>
                      <a:lnTo>
                        <a:pt x="122" y="17"/>
                      </a:lnTo>
                      <a:lnTo>
                        <a:pt x="116" y="18"/>
                      </a:lnTo>
                      <a:lnTo>
                        <a:pt x="104" y="11"/>
                      </a:lnTo>
                      <a:lnTo>
                        <a:pt x="85" y="8"/>
                      </a:lnTo>
                      <a:lnTo>
                        <a:pt x="76" y="12"/>
                      </a:lnTo>
                      <a:lnTo>
                        <a:pt x="59" y="8"/>
                      </a:lnTo>
                      <a:lnTo>
                        <a:pt x="47" y="8"/>
                      </a:lnTo>
                      <a:lnTo>
                        <a:pt x="42" y="2"/>
                      </a:lnTo>
                      <a:lnTo>
                        <a:pt x="37" y="0"/>
                      </a:lnTo>
                      <a:lnTo>
                        <a:pt x="29" y="2"/>
                      </a:lnTo>
                      <a:lnTo>
                        <a:pt x="8"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05" name="Freeform 45">
                  <a:extLst>
                    <a:ext uri="{FF2B5EF4-FFF2-40B4-BE49-F238E27FC236}">
                      <a16:creationId xmlns:a16="http://schemas.microsoft.com/office/drawing/2014/main" id="{5363CC5A-BCF7-4EA1-906E-A201B138E70F}"/>
                    </a:ext>
                  </a:extLst>
                </p:cNvPr>
                <p:cNvSpPr>
                  <a:spLocks/>
                </p:cNvSpPr>
                <p:nvPr/>
              </p:nvSpPr>
              <p:spPr bwMode="auto">
                <a:xfrm>
                  <a:off x="1874" y="1923"/>
                  <a:ext cx="165" cy="52"/>
                </a:xfrm>
                <a:custGeom>
                  <a:avLst/>
                  <a:gdLst>
                    <a:gd name="T0" fmla="*/ 0 w 165"/>
                    <a:gd name="T1" fmla="*/ 26 h 52"/>
                    <a:gd name="T2" fmla="*/ 15 w 165"/>
                    <a:gd name="T3" fmla="*/ 11 h 52"/>
                    <a:gd name="T4" fmla="*/ 21 w 165"/>
                    <a:gd name="T5" fmla="*/ 11 h 52"/>
                    <a:gd name="T6" fmla="*/ 32 w 165"/>
                    <a:gd name="T7" fmla="*/ 3 h 52"/>
                    <a:gd name="T8" fmla="*/ 45 w 165"/>
                    <a:gd name="T9" fmla="*/ 3 h 52"/>
                    <a:gd name="T10" fmla="*/ 49 w 165"/>
                    <a:gd name="T11" fmla="*/ 2 h 52"/>
                    <a:gd name="T12" fmla="*/ 54 w 165"/>
                    <a:gd name="T13" fmla="*/ 0 h 52"/>
                    <a:gd name="T14" fmla="*/ 70 w 165"/>
                    <a:gd name="T15" fmla="*/ 9 h 52"/>
                    <a:gd name="T16" fmla="*/ 75 w 165"/>
                    <a:gd name="T17" fmla="*/ 15 h 52"/>
                    <a:gd name="T18" fmla="*/ 78 w 165"/>
                    <a:gd name="T19" fmla="*/ 12 h 52"/>
                    <a:gd name="T20" fmla="*/ 91 w 165"/>
                    <a:gd name="T21" fmla="*/ 18 h 52"/>
                    <a:gd name="T22" fmla="*/ 99 w 165"/>
                    <a:gd name="T23" fmla="*/ 18 h 52"/>
                    <a:gd name="T24" fmla="*/ 106 w 165"/>
                    <a:gd name="T25" fmla="*/ 23 h 52"/>
                    <a:gd name="T26" fmla="*/ 117 w 165"/>
                    <a:gd name="T27" fmla="*/ 26 h 52"/>
                    <a:gd name="T28" fmla="*/ 117 w 165"/>
                    <a:gd name="T29" fmla="*/ 33 h 52"/>
                    <a:gd name="T30" fmla="*/ 138 w 165"/>
                    <a:gd name="T31" fmla="*/ 33 h 52"/>
                    <a:gd name="T32" fmla="*/ 143 w 165"/>
                    <a:gd name="T33" fmla="*/ 41 h 52"/>
                    <a:gd name="T34" fmla="*/ 156 w 165"/>
                    <a:gd name="T35" fmla="*/ 41 h 52"/>
                    <a:gd name="T36" fmla="*/ 164 w 165"/>
                    <a:gd name="T37" fmla="*/ 50 h 52"/>
                    <a:gd name="T38" fmla="*/ 159 w 165"/>
                    <a:gd name="T39" fmla="*/ 51 h 52"/>
                    <a:gd name="T40" fmla="*/ 156 w 165"/>
                    <a:gd name="T41" fmla="*/ 48 h 52"/>
                    <a:gd name="T42" fmla="*/ 154 w 165"/>
                    <a:gd name="T43" fmla="*/ 47 h 52"/>
                    <a:gd name="T44" fmla="*/ 143 w 165"/>
                    <a:gd name="T45" fmla="*/ 48 h 52"/>
                    <a:gd name="T46" fmla="*/ 140 w 165"/>
                    <a:gd name="T47" fmla="*/ 50 h 52"/>
                    <a:gd name="T48" fmla="*/ 130 w 165"/>
                    <a:gd name="T49" fmla="*/ 51 h 52"/>
                    <a:gd name="T50" fmla="*/ 115 w 165"/>
                    <a:gd name="T51" fmla="*/ 51 h 52"/>
                    <a:gd name="T52" fmla="*/ 106 w 165"/>
                    <a:gd name="T53" fmla="*/ 51 h 52"/>
                    <a:gd name="T54" fmla="*/ 106 w 165"/>
                    <a:gd name="T55" fmla="*/ 47 h 52"/>
                    <a:gd name="T56" fmla="*/ 91 w 165"/>
                    <a:gd name="T57" fmla="*/ 35 h 52"/>
                    <a:gd name="T58" fmla="*/ 91 w 165"/>
                    <a:gd name="T59" fmla="*/ 27 h 52"/>
                    <a:gd name="T60" fmla="*/ 75 w 165"/>
                    <a:gd name="T61" fmla="*/ 27 h 52"/>
                    <a:gd name="T62" fmla="*/ 68 w 165"/>
                    <a:gd name="T63" fmla="*/ 23 h 52"/>
                    <a:gd name="T64" fmla="*/ 63 w 165"/>
                    <a:gd name="T65" fmla="*/ 27 h 52"/>
                    <a:gd name="T66" fmla="*/ 58 w 165"/>
                    <a:gd name="T67" fmla="*/ 21 h 52"/>
                    <a:gd name="T68" fmla="*/ 54 w 165"/>
                    <a:gd name="T69" fmla="*/ 21 h 52"/>
                    <a:gd name="T70" fmla="*/ 54 w 165"/>
                    <a:gd name="T71" fmla="*/ 14 h 52"/>
                    <a:gd name="T72" fmla="*/ 49 w 165"/>
                    <a:gd name="T73" fmla="*/ 11 h 52"/>
                    <a:gd name="T74" fmla="*/ 34 w 165"/>
                    <a:gd name="T75" fmla="*/ 12 h 52"/>
                    <a:gd name="T76" fmla="*/ 24 w 165"/>
                    <a:gd name="T77" fmla="*/ 21 h 52"/>
                    <a:gd name="T78" fmla="*/ 13 w 165"/>
                    <a:gd name="T79" fmla="*/ 23 h 52"/>
                    <a:gd name="T80" fmla="*/ 0 w 165"/>
                    <a:gd name="T8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52">
                      <a:moveTo>
                        <a:pt x="0" y="26"/>
                      </a:moveTo>
                      <a:lnTo>
                        <a:pt x="15" y="11"/>
                      </a:lnTo>
                      <a:lnTo>
                        <a:pt x="21" y="11"/>
                      </a:lnTo>
                      <a:lnTo>
                        <a:pt x="32" y="3"/>
                      </a:lnTo>
                      <a:lnTo>
                        <a:pt x="45" y="3"/>
                      </a:lnTo>
                      <a:lnTo>
                        <a:pt x="49" y="2"/>
                      </a:lnTo>
                      <a:lnTo>
                        <a:pt x="54" y="0"/>
                      </a:lnTo>
                      <a:lnTo>
                        <a:pt x="70" y="9"/>
                      </a:lnTo>
                      <a:lnTo>
                        <a:pt x="75" y="15"/>
                      </a:lnTo>
                      <a:lnTo>
                        <a:pt x="78" y="12"/>
                      </a:lnTo>
                      <a:lnTo>
                        <a:pt x="91" y="18"/>
                      </a:lnTo>
                      <a:lnTo>
                        <a:pt x="99" y="18"/>
                      </a:lnTo>
                      <a:lnTo>
                        <a:pt x="106" y="23"/>
                      </a:lnTo>
                      <a:lnTo>
                        <a:pt x="117" y="26"/>
                      </a:lnTo>
                      <a:lnTo>
                        <a:pt x="117" y="33"/>
                      </a:lnTo>
                      <a:lnTo>
                        <a:pt x="138" y="33"/>
                      </a:lnTo>
                      <a:lnTo>
                        <a:pt x="143" y="41"/>
                      </a:lnTo>
                      <a:lnTo>
                        <a:pt x="156" y="41"/>
                      </a:lnTo>
                      <a:lnTo>
                        <a:pt x="164" y="50"/>
                      </a:lnTo>
                      <a:lnTo>
                        <a:pt x="159" y="51"/>
                      </a:lnTo>
                      <a:lnTo>
                        <a:pt x="156" y="48"/>
                      </a:lnTo>
                      <a:lnTo>
                        <a:pt x="154" y="47"/>
                      </a:lnTo>
                      <a:lnTo>
                        <a:pt x="143" y="48"/>
                      </a:lnTo>
                      <a:lnTo>
                        <a:pt x="140" y="50"/>
                      </a:lnTo>
                      <a:lnTo>
                        <a:pt x="130" y="51"/>
                      </a:lnTo>
                      <a:lnTo>
                        <a:pt x="115" y="51"/>
                      </a:lnTo>
                      <a:lnTo>
                        <a:pt x="106" y="51"/>
                      </a:lnTo>
                      <a:lnTo>
                        <a:pt x="106" y="47"/>
                      </a:lnTo>
                      <a:lnTo>
                        <a:pt x="91" y="35"/>
                      </a:lnTo>
                      <a:lnTo>
                        <a:pt x="91" y="27"/>
                      </a:lnTo>
                      <a:lnTo>
                        <a:pt x="75" y="27"/>
                      </a:lnTo>
                      <a:lnTo>
                        <a:pt x="68" y="23"/>
                      </a:lnTo>
                      <a:lnTo>
                        <a:pt x="63" y="27"/>
                      </a:lnTo>
                      <a:lnTo>
                        <a:pt x="58" y="21"/>
                      </a:lnTo>
                      <a:lnTo>
                        <a:pt x="54" y="21"/>
                      </a:lnTo>
                      <a:lnTo>
                        <a:pt x="54" y="14"/>
                      </a:lnTo>
                      <a:lnTo>
                        <a:pt x="49" y="11"/>
                      </a:lnTo>
                      <a:lnTo>
                        <a:pt x="34" y="12"/>
                      </a:lnTo>
                      <a:lnTo>
                        <a:pt x="24" y="21"/>
                      </a:lnTo>
                      <a:lnTo>
                        <a:pt x="13" y="23"/>
                      </a:lnTo>
                      <a:lnTo>
                        <a:pt x="0" y="2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06" name="Freeform 46">
                  <a:extLst>
                    <a:ext uri="{FF2B5EF4-FFF2-40B4-BE49-F238E27FC236}">
                      <a16:creationId xmlns:a16="http://schemas.microsoft.com/office/drawing/2014/main" id="{B03ED382-6616-4D8A-8241-8F278A29858E}"/>
                    </a:ext>
                  </a:extLst>
                </p:cNvPr>
                <p:cNvSpPr>
                  <a:spLocks/>
                </p:cNvSpPr>
                <p:nvPr/>
              </p:nvSpPr>
              <p:spPr bwMode="auto">
                <a:xfrm>
                  <a:off x="2018" y="1960"/>
                  <a:ext cx="105" cy="45"/>
                </a:xfrm>
                <a:custGeom>
                  <a:avLst/>
                  <a:gdLst>
                    <a:gd name="T0" fmla="*/ 0 w 105"/>
                    <a:gd name="T1" fmla="*/ 33 h 45"/>
                    <a:gd name="T2" fmla="*/ 10 w 105"/>
                    <a:gd name="T3" fmla="*/ 35 h 45"/>
                    <a:gd name="T4" fmla="*/ 33 w 105"/>
                    <a:gd name="T5" fmla="*/ 33 h 45"/>
                    <a:gd name="T6" fmla="*/ 42 w 105"/>
                    <a:gd name="T7" fmla="*/ 42 h 45"/>
                    <a:gd name="T8" fmla="*/ 55 w 105"/>
                    <a:gd name="T9" fmla="*/ 44 h 45"/>
                    <a:gd name="T10" fmla="*/ 62 w 105"/>
                    <a:gd name="T11" fmla="*/ 33 h 45"/>
                    <a:gd name="T12" fmla="*/ 59 w 105"/>
                    <a:gd name="T13" fmla="*/ 30 h 45"/>
                    <a:gd name="T14" fmla="*/ 65 w 105"/>
                    <a:gd name="T15" fmla="*/ 26 h 45"/>
                    <a:gd name="T16" fmla="*/ 78 w 105"/>
                    <a:gd name="T17" fmla="*/ 33 h 45"/>
                    <a:gd name="T18" fmla="*/ 88 w 105"/>
                    <a:gd name="T19" fmla="*/ 33 h 45"/>
                    <a:gd name="T20" fmla="*/ 88 w 105"/>
                    <a:gd name="T21" fmla="*/ 29 h 45"/>
                    <a:gd name="T22" fmla="*/ 94 w 105"/>
                    <a:gd name="T23" fmla="*/ 29 h 45"/>
                    <a:gd name="T24" fmla="*/ 104 w 105"/>
                    <a:gd name="T25" fmla="*/ 21 h 45"/>
                    <a:gd name="T26" fmla="*/ 98 w 105"/>
                    <a:gd name="T27" fmla="*/ 20 h 45"/>
                    <a:gd name="T28" fmla="*/ 98 w 105"/>
                    <a:gd name="T29" fmla="*/ 12 h 45"/>
                    <a:gd name="T30" fmla="*/ 98 w 105"/>
                    <a:gd name="T31" fmla="*/ 6 h 45"/>
                    <a:gd name="T32" fmla="*/ 83 w 105"/>
                    <a:gd name="T33" fmla="*/ 5 h 45"/>
                    <a:gd name="T34" fmla="*/ 72 w 105"/>
                    <a:gd name="T35" fmla="*/ 6 h 45"/>
                    <a:gd name="T36" fmla="*/ 62 w 105"/>
                    <a:gd name="T37" fmla="*/ 6 h 45"/>
                    <a:gd name="T38" fmla="*/ 47 w 105"/>
                    <a:gd name="T39" fmla="*/ 5 h 45"/>
                    <a:gd name="T40" fmla="*/ 36 w 105"/>
                    <a:gd name="T41" fmla="*/ 0 h 45"/>
                    <a:gd name="T42" fmla="*/ 33 w 105"/>
                    <a:gd name="T43" fmla="*/ 5 h 45"/>
                    <a:gd name="T44" fmla="*/ 31 w 105"/>
                    <a:gd name="T45" fmla="*/ 14 h 45"/>
                    <a:gd name="T46" fmla="*/ 20 w 105"/>
                    <a:gd name="T47" fmla="*/ 14 h 45"/>
                    <a:gd name="T48" fmla="*/ 16 w 105"/>
                    <a:gd name="T49" fmla="*/ 21 h 45"/>
                    <a:gd name="T50" fmla="*/ 10 w 105"/>
                    <a:gd name="T51" fmla="*/ 24 h 45"/>
                    <a:gd name="T52" fmla="*/ 0 w 105"/>
                    <a:gd name="T5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45">
                      <a:moveTo>
                        <a:pt x="0" y="33"/>
                      </a:moveTo>
                      <a:lnTo>
                        <a:pt x="10" y="35"/>
                      </a:lnTo>
                      <a:lnTo>
                        <a:pt x="33" y="33"/>
                      </a:lnTo>
                      <a:lnTo>
                        <a:pt x="42" y="42"/>
                      </a:lnTo>
                      <a:lnTo>
                        <a:pt x="55" y="44"/>
                      </a:lnTo>
                      <a:lnTo>
                        <a:pt x="62" y="33"/>
                      </a:lnTo>
                      <a:lnTo>
                        <a:pt x="59" y="30"/>
                      </a:lnTo>
                      <a:lnTo>
                        <a:pt x="65" y="26"/>
                      </a:lnTo>
                      <a:lnTo>
                        <a:pt x="78" y="33"/>
                      </a:lnTo>
                      <a:lnTo>
                        <a:pt x="88" y="33"/>
                      </a:lnTo>
                      <a:lnTo>
                        <a:pt x="88" y="29"/>
                      </a:lnTo>
                      <a:lnTo>
                        <a:pt x="94" y="29"/>
                      </a:lnTo>
                      <a:lnTo>
                        <a:pt x="104" y="21"/>
                      </a:lnTo>
                      <a:lnTo>
                        <a:pt x="98" y="20"/>
                      </a:lnTo>
                      <a:lnTo>
                        <a:pt x="98" y="12"/>
                      </a:lnTo>
                      <a:lnTo>
                        <a:pt x="98" y="6"/>
                      </a:lnTo>
                      <a:lnTo>
                        <a:pt x="83" y="5"/>
                      </a:lnTo>
                      <a:lnTo>
                        <a:pt x="72" y="6"/>
                      </a:lnTo>
                      <a:lnTo>
                        <a:pt x="62" y="6"/>
                      </a:lnTo>
                      <a:lnTo>
                        <a:pt x="47" y="5"/>
                      </a:lnTo>
                      <a:lnTo>
                        <a:pt x="36" y="0"/>
                      </a:lnTo>
                      <a:lnTo>
                        <a:pt x="33" y="5"/>
                      </a:lnTo>
                      <a:lnTo>
                        <a:pt x="31" y="14"/>
                      </a:lnTo>
                      <a:lnTo>
                        <a:pt x="20" y="14"/>
                      </a:lnTo>
                      <a:lnTo>
                        <a:pt x="16" y="21"/>
                      </a:lnTo>
                      <a:lnTo>
                        <a:pt x="10" y="24"/>
                      </a:lnTo>
                      <a:lnTo>
                        <a:pt x="0" y="3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8207" name="Freeform 47">
                  <a:extLst>
                    <a:ext uri="{FF2B5EF4-FFF2-40B4-BE49-F238E27FC236}">
                      <a16:creationId xmlns:a16="http://schemas.microsoft.com/office/drawing/2014/main" id="{B225D03C-CB1D-4B72-8962-0955FA97A0A4}"/>
                    </a:ext>
                  </a:extLst>
                </p:cNvPr>
                <p:cNvSpPr>
                  <a:spLocks/>
                </p:cNvSpPr>
                <p:nvPr/>
              </p:nvSpPr>
              <p:spPr bwMode="auto">
                <a:xfrm>
                  <a:off x="1952" y="2086"/>
                  <a:ext cx="669" cy="913"/>
                </a:xfrm>
                <a:custGeom>
                  <a:avLst/>
                  <a:gdLst>
                    <a:gd name="T0" fmla="*/ 76 w 669"/>
                    <a:gd name="T1" fmla="*/ 15 h 913"/>
                    <a:gd name="T2" fmla="*/ 127 w 669"/>
                    <a:gd name="T3" fmla="*/ 2 h 913"/>
                    <a:gd name="T4" fmla="*/ 106 w 669"/>
                    <a:gd name="T5" fmla="*/ 32 h 913"/>
                    <a:gd name="T6" fmla="*/ 127 w 669"/>
                    <a:gd name="T7" fmla="*/ 30 h 913"/>
                    <a:gd name="T8" fmla="*/ 148 w 669"/>
                    <a:gd name="T9" fmla="*/ 29 h 913"/>
                    <a:gd name="T10" fmla="*/ 177 w 669"/>
                    <a:gd name="T11" fmla="*/ 39 h 913"/>
                    <a:gd name="T12" fmla="*/ 268 w 669"/>
                    <a:gd name="T13" fmla="*/ 56 h 913"/>
                    <a:gd name="T14" fmla="*/ 310 w 669"/>
                    <a:gd name="T15" fmla="*/ 72 h 913"/>
                    <a:gd name="T16" fmla="*/ 364 w 669"/>
                    <a:gd name="T17" fmla="*/ 81 h 913"/>
                    <a:gd name="T18" fmla="*/ 442 w 669"/>
                    <a:gd name="T19" fmla="*/ 126 h 913"/>
                    <a:gd name="T20" fmla="*/ 484 w 669"/>
                    <a:gd name="T21" fmla="*/ 182 h 913"/>
                    <a:gd name="T22" fmla="*/ 650 w 669"/>
                    <a:gd name="T23" fmla="*/ 228 h 913"/>
                    <a:gd name="T24" fmla="*/ 652 w 669"/>
                    <a:gd name="T25" fmla="*/ 305 h 913"/>
                    <a:gd name="T26" fmla="*/ 609 w 669"/>
                    <a:gd name="T27" fmla="*/ 345 h 913"/>
                    <a:gd name="T28" fmla="*/ 603 w 669"/>
                    <a:gd name="T29" fmla="*/ 404 h 913"/>
                    <a:gd name="T30" fmla="*/ 579 w 669"/>
                    <a:gd name="T31" fmla="*/ 429 h 913"/>
                    <a:gd name="T32" fmla="*/ 540 w 669"/>
                    <a:gd name="T33" fmla="*/ 473 h 913"/>
                    <a:gd name="T34" fmla="*/ 483 w 669"/>
                    <a:gd name="T35" fmla="*/ 488 h 913"/>
                    <a:gd name="T36" fmla="*/ 453 w 669"/>
                    <a:gd name="T37" fmla="*/ 533 h 913"/>
                    <a:gd name="T38" fmla="*/ 447 w 669"/>
                    <a:gd name="T39" fmla="*/ 570 h 913"/>
                    <a:gd name="T40" fmla="*/ 401 w 669"/>
                    <a:gd name="T41" fmla="*/ 605 h 913"/>
                    <a:gd name="T42" fmla="*/ 374 w 669"/>
                    <a:gd name="T43" fmla="*/ 632 h 913"/>
                    <a:gd name="T44" fmla="*/ 356 w 669"/>
                    <a:gd name="T45" fmla="*/ 645 h 913"/>
                    <a:gd name="T46" fmla="*/ 346 w 669"/>
                    <a:gd name="T47" fmla="*/ 681 h 913"/>
                    <a:gd name="T48" fmla="*/ 301 w 669"/>
                    <a:gd name="T49" fmla="*/ 696 h 913"/>
                    <a:gd name="T50" fmla="*/ 265 w 669"/>
                    <a:gd name="T51" fmla="*/ 711 h 913"/>
                    <a:gd name="T52" fmla="*/ 263 w 669"/>
                    <a:gd name="T53" fmla="*/ 746 h 913"/>
                    <a:gd name="T54" fmla="*/ 229 w 669"/>
                    <a:gd name="T55" fmla="*/ 773 h 913"/>
                    <a:gd name="T56" fmla="*/ 250 w 669"/>
                    <a:gd name="T57" fmla="*/ 797 h 913"/>
                    <a:gd name="T58" fmla="*/ 216 w 669"/>
                    <a:gd name="T59" fmla="*/ 819 h 913"/>
                    <a:gd name="T60" fmla="*/ 198 w 669"/>
                    <a:gd name="T61" fmla="*/ 858 h 913"/>
                    <a:gd name="T62" fmla="*/ 244 w 669"/>
                    <a:gd name="T63" fmla="*/ 912 h 913"/>
                    <a:gd name="T64" fmla="*/ 190 w 669"/>
                    <a:gd name="T65" fmla="*/ 885 h 913"/>
                    <a:gd name="T66" fmla="*/ 156 w 669"/>
                    <a:gd name="T67" fmla="*/ 837 h 913"/>
                    <a:gd name="T68" fmla="*/ 153 w 669"/>
                    <a:gd name="T69" fmla="*/ 711 h 913"/>
                    <a:gd name="T70" fmla="*/ 148 w 669"/>
                    <a:gd name="T71" fmla="*/ 657 h 913"/>
                    <a:gd name="T72" fmla="*/ 151 w 669"/>
                    <a:gd name="T73" fmla="*/ 599 h 913"/>
                    <a:gd name="T74" fmla="*/ 158 w 669"/>
                    <a:gd name="T75" fmla="*/ 552 h 913"/>
                    <a:gd name="T76" fmla="*/ 154 w 669"/>
                    <a:gd name="T77" fmla="*/ 477 h 913"/>
                    <a:gd name="T78" fmla="*/ 159 w 669"/>
                    <a:gd name="T79" fmla="*/ 416 h 913"/>
                    <a:gd name="T80" fmla="*/ 120 w 669"/>
                    <a:gd name="T81" fmla="*/ 374 h 913"/>
                    <a:gd name="T82" fmla="*/ 60 w 669"/>
                    <a:gd name="T83" fmla="*/ 341 h 913"/>
                    <a:gd name="T84" fmla="*/ 39 w 669"/>
                    <a:gd name="T85" fmla="*/ 290 h 913"/>
                    <a:gd name="T86" fmla="*/ 11 w 669"/>
                    <a:gd name="T87" fmla="*/ 261 h 913"/>
                    <a:gd name="T88" fmla="*/ 13 w 669"/>
                    <a:gd name="T89" fmla="*/ 213 h 913"/>
                    <a:gd name="T90" fmla="*/ 7 w 669"/>
                    <a:gd name="T91" fmla="*/ 167 h 913"/>
                    <a:gd name="T92" fmla="*/ 49 w 669"/>
                    <a:gd name="T93" fmla="*/ 7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913">
                      <a:moveTo>
                        <a:pt x="52" y="41"/>
                      </a:moveTo>
                      <a:lnTo>
                        <a:pt x="60" y="30"/>
                      </a:lnTo>
                      <a:lnTo>
                        <a:pt x="76" y="15"/>
                      </a:lnTo>
                      <a:lnTo>
                        <a:pt x="101" y="6"/>
                      </a:lnTo>
                      <a:lnTo>
                        <a:pt x="114" y="0"/>
                      </a:lnTo>
                      <a:lnTo>
                        <a:pt x="127" y="2"/>
                      </a:lnTo>
                      <a:lnTo>
                        <a:pt x="124" y="9"/>
                      </a:lnTo>
                      <a:lnTo>
                        <a:pt x="109" y="17"/>
                      </a:lnTo>
                      <a:lnTo>
                        <a:pt x="106" y="32"/>
                      </a:lnTo>
                      <a:lnTo>
                        <a:pt x="109" y="44"/>
                      </a:lnTo>
                      <a:lnTo>
                        <a:pt x="122" y="44"/>
                      </a:lnTo>
                      <a:lnTo>
                        <a:pt x="127" y="30"/>
                      </a:lnTo>
                      <a:lnTo>
                        <a:pt x="130" y="17"/>
                      </a:lnTo>
                      <a:lnTo>
                        <a:pt x="138" y="21"/>
                      </a:lnTo>
                      <a:lnTo>
                        <a:pt x="148" y="29"/>
                      </a:lnTo>
                      <a:lnTo>
                        <a:pt x="164" y="26"/>
                      </a:lnTo>
                      <a:lnTo>
                        <a:pt x="174" y="32"/>
                      </a:lnTo>
                      <a:lnTo>
                        <a:pt x="177" y="39"/>
                      </a:lnTo>
                      <a:lnTo>
                        <a:pt x="202" y="36"/>
                      </a:lnTo>
                      <a:lnTo>
                        <a:pt x="250" y="32"/>
                      </a:lnTo>
                      <a:lnTo>
                        <a:pt x="268" y="56"/>
                      </a:lnTo>
                      <a:lnTo>
                        <a:pt x="299" y="68"/>
                      </a:lnTo>
                      <a:lnTo>
                        <a:pt x="297" y="78"/>
                      </a:lnTo>
                      <a:lnTo>
                        <a:pt x="310" y="72"/>
                      </a:lnTo>
                      <a:lnTo>
                        <a:pt x="325" y="72"/>
                      </a:lnTo>
                      <a:lnTo>
                        <a:pt x="343" y="83"/>
                      </a:lnTo>
                      <a:lnTo>
                        <a:pt x="364" y="81"/>
                      </a:lnTo>
                      <a:lnTo>
                        <a:pt x="382" y="83"/>
                      </a:lnTo>
                      <a:lnTo>
                        <a:pt x="411" y="102"/>
                      </a:lnTo>
                      <a:lnTo>
                        <a:pt x="442" y="126"/>
                      </a:lnTo>
                      <a:lnTo>
                        <a:pt x="455" y="153"/>
                      </a:lnTo>
                      <a:lnTo>
                        <a:pt x="447" y="174"/>
                      </a:lnTo>
                      <a:lnTo>
                        <a:pt x="484" y="182"/>
                      </a:lnTo>
                      <a:lnTo>
                        <a:pt x="546" y="192"/>
                      </a:lnTo>
                      <a:lnTo>
                        <a:pt x="609" y="204"/>
                      </a:lnTo>
                      <a:lnTo>
                        <a:pt x="650" y="228"/>
                      </a:lnTo>
                      <a:lnTo>
                        <a:pt x="668" y="251"/>
                      </a:lnTo>
                      <a:lnTo>
                        <a:pt x="668" y="279"/>
                      </a:lnTo>
                      <a:lnTo>
                        <a:pt x="652" y="305"/>
                      </a:lnTo>
                      <a:lnTo>
                        <a:pt x="634" y="318"/>
                      </a:lnTo>
                      <a:lnTo>
                        <a:pt x="622" y="327"/>
                      </a:lnTo>
                      <a:lnTo>
                        <a:pt x="609" y="345"/>
                      </a:lnTo>
                      <a:lnTo>
                        <a:pt x="608" y="362"/>
                      </a:lnTo>
                      <a:lnTo>
                        <a:pt x="609" y="383"/>
                      </a:lnTo>
                      <a:lnTo>
                        <a:pt x="603" y="404"/>
                      </a:lnTo>
                      <a:lnTo>
                        <a:pt x="593" y="408"/>
                      </a:lnTo>
                      <a:lnTo>
                        <a:pt x="590" y="420"/>
                      </a:lnTo>
                      <a:lnTo>
                        <a:pt x="579" y="429"/>
                      </a:lnTo>
                      <a:lnTo>
                        <a:pt x="577" y="440"/>
                      </a:lnTo>
                      <a:lnTo>
                        <a:pt x="562" y="452"/>
                      </a:lnTo>
                      <a:lnTo>
                        <a:pt x="540" y="473"/>
                      </a:lnTo>
                      <a:lnTo>
                        <a:pt x="520" y="479"/>
                      </a:lnTo>
                      <a:lnTo>
                        <a:pt x="507" y="477"/>
                      </a:lnTo>
                      <a:lnTo>
                        <a:pt x="483" y="488"/>
                      </a:lnTo>
                      <a:lnTo>
                        <a:pt x="458" y="512"/>
                      </a:lnTo>
                      <a:lnTo>
                        <a:pt x="453" y="521"/>
                      </a:lnTo>
                      <a:lnTo>
                        <a:pt x="453" y="533"/>
                      </a:lnTo>
                      <a:lnTo>
                        <a:pt x="458" y="546"/>
                      </a:lnTo>
                      <a:lnTo>
                        <a:pt x="447" y="560"/>
                      </a:lnTo>
                      <a:lnTo>
                        <a:pt x="447" y="570"/>
                      </a:lnTo>
                      <a:lnTo>
                        <a:pt x="427" y="582"/>
                      </a:lnTo>
                      <a:lnTo>
                        <a:pt x="413" y="591"/>
                      </a:lnTo>
                      <a:lnTo>
                        <a:pt x="401" y="605"/>
                      </a:lnTo>
                      <a:lnTo>
                        <a:pt x="397" y="618"/>
                      </a:lnTo>
                      <a:lnTo>
                        <a:pt x="380" y="635"/>
                      </a:lnTo>
                      <a:lnTo>
                        <a:pt x="374" y="632"/>
                      </a:lnTo>
                      <a:lnTo>
                        <a:pt x="361" y="632"/>
                      </a:lnTo>
                      <a:lnTo>
                        <a:pt x="345" y="638"/>
                      </a:lnTo>
                      <a:lnTo>
                        <a:pt x="356" y="645"/>
                      </a:lnTo>
                      <a:lnTo>
                        <a:pt x="356" y="660"/>
                      </a:lnTo>
                      <a:lnTo>
                        <a:pt x="354" y="672"/>
                      </a:lnTo>
                      <a:lnTo>
                        <a:pt x="346" y="681"/>
                      </a:lnTo>
                      <a:lnTo>
                        <a:pt x="325" y="683"/>
                      </a:lnTo>
                      <a:lnTo>
                        <a:pt x="309" y="687"/>
                      </a:lnTo>
                      <a:lnTo>
                        <a:pt x="301" y="696"/>
                      </a:lnTo>
                      <a:lnTo>
                        <a:pt x="301" y="711"/>
                      </a:lnTo>
                      <a:lnTo>
                        <a:pt x="281" y="713"/>
                      </a:lnTo>
                      <a:lnTo>
                        <a:pt x="265" y="711"/>
                      </a:lnTo>
                      <a:lnTo>
                        <a:pt x="260" y="717"/>
                      </a:lnTo>
                      <a:lnTo>
                        <a:pt x="268" y="723"/>
                      </a:lnTo>
                      <a:lnTo>
                        <a:pt x="263" y="746"/>
                      </a:lnTo>
                      <a:lnTo>
                        <a:pt x="257" y="765"/>
                      </a:lnTo>
                      <a:lnTo>
                        <a:pt x="236" y="765"/>
                      </a:lnTo>
                      <a:lnTo>
                        <a:pt x="229" y="773"/>
                      </a:lnTo>
                      <a:lnTo>
                        <a:pt x="231" y="788"/>
                      </a:lnTo>
                      <a:lnTo>
                        <a:pt x="242" y="788"/>
                      </a:lnTo>
                      <a:lnTo>
                        <a:pt x="250" y="797"/>
                      </a:lnTo>
                      <a:lnTo>
                        <a:pt x="245" y="812"/>
                      </a:lnTo>
                      <a:lnTo>
                        <a:pt x="234" y="813"/>
                      </a:lnTo>
                      <a:lnTo>
                        <a:pt x="216" y="819"/>
                      </a:lnTo>
                      <a:lnTo>
                        <a:pt x="211" y="831"/>
                      </a:lnTo>
                      <a:lnTo>
                        <a:pt x="210" y="849"/>
                      </a:lnTo>
                      <a:lnTo>
                        <a:pt x="198" y="858"/>
                      </a:lnTo>
                      <a:lnTo>
                        <a:pt x="239" y="888"/>
                      </a:lnTo>
                      <a:lnTo>
                        <a:pt x="250" y="903"/>
                      </a:lnTo>
                      <a:lnTo>
                        <a:pt x="244" y="912"/>
                      </a:lnTo>
                      <a:lnTo>
                        <a:pt x="226" y="906"/>
                      </a:lnTo>
                      <a:lnTo>
                        <a:pt x="211" y="894"/>
                      </a:lnTo>
                      <a:lnTo>
                        <a:pt x="190" y="885"/>
                      </a:lnTo>
                      <a:lnTo>
                        <a:pt x="171" y="870"/>
                      </a:lnTo>
                      <a:lnTo>
                        <a:pt x="158" y="852"/>
                      </a:lnTo>
                      <a:lnTo>
                        <a:pt x="156" y="837"/>
                      </a:lnTo>
                      <a:lnTo>
                        <a:pt x="159" y="825"/>
                      </a:lnTo>
                      <a:lnTo>
                        <a:pt x="158" y="728"/>
                      </a:lnTo>
                      <a:lnTo>
                        <a:pt x="153" y="711"/>
                      </a:lnTo>
                      <a:lnTo>
                        <a:pt x="138" y="693"/>
                      </a:lnTo>
                      <a:lnTo>
                        <a:pt x="138" y="677"/>
                      </a:lnTo>
                      <a:lnTo>
                        <a:pt x="148" y="657"/>
                      </a:lnTo>
                      <a:lnTo>
                        <a:pt x="156" y="633"/>
                      </a:lnTo>
                      <a:lnTo>
                        <a:pt x="153" y="609"/>
                      </a:lnTo>
                      <a:lnTo>
                        <a:pt x="151" y="599"/>
                      </a:lnTo>
                      <a:lnTo>
                        <a:pt x="150" y="585"/>
                      </a:lnTo>
                      <a:lnTo>
                        <a:pt x="154" y="579"/>
                      </a:lnTo>
                      <a:lnTo>
                        <a:pt x="158" y="552"/>
                      </a:lnTo>
                      <a:lnTo>
                        <a:pt x="154" y="539"/>
                      </a:lnTo>
                      <a:lnTo>
                        <a:pt x="161" y="506"/>
                      </a:lnTo>
                      <a:lnTo>
                        <a:pt x="154" y="477"/>
                      </a:lnTo>
                      <a:lnTo>
                        <a:pt x="159" y="462"/>
                      </a:lnTo>
                      <a:lnTo>
                        <a:pt x="167" y="434"/>
                      </a:lnTo>
                      <a:lnTo>
                        <a:pt x="159" y="416"/>
                      </a:lnTo>
                      <a:lnTo>
                        <a:pt x="143" y="402"/>
                      </a:lnTo>
                      <a:lnTo>
                        <a:pt x="138" y="387"/>
                      </a:lnTo>
                      <a:lnTo>
                        <a:pt x="120" y="374"/>
                      </a:lnTo>
                      <a:lnTo>
                        <a:pt x="101" y="365"/>
                      </a:lnTo>
                      <a:lnTo>
                        <a:pt x="73" y="360"/>
                      </a:lnTo>
                      <a:lnTo>
                        <a:pt x="60" y="341"/>
                      </a:lnTo>
                      <a:lnTo>
                        <a:pt x="42" y="321"/>
                      </a:lnTo>
                      <a:lnTo>
                        <a:pt x="41" y="305"/>
                      </a:lnTo>
                      <a:lnTo>
                        <a:pt x="39" y="290"/>
                      </a:lnTo>
                      <a:lnTo>
                        <a:pt x="34" y="279"/>
                      </a:lnTo>
                      <a:lnTo>
                        <a:pt x="24" y="267"/>
                      </a:lnTo>
                      <a:lnTo>
                        <a:pt x="11" y="261"/>
                      </a:lnTo>
                      <a:lnTo>
                        <a:pt x="2" y="249"/>
                      </a:lnTo>
                      <a:lnTo>
                        <a:pt x="13" y="239"/>
                      </a:lnTo>
                      <a:lnTo>
                        <a:pt x="13" y="213"/>
                      </a:lnTo>
                      <a:lnTo>
                        <a:pt x="7" y="200"/>
                      </a:lnTo>
                      <a:lnTo>
                        <a:pt x="0" y="186"/>
                      </a:lnTo>
                      <a:lnTo>
                        <a:pt x="7" y="167"/>
                      </a:lnTo>
                      <a:lnTo>
                        <a:pt x="33" y="119"/>
                      </a:lnTo>
                      <a:lnTo>
                        <a:pt x="34" y="98"/>
                      </a:lnTo>
                      <a:lnTo>
                        <a:pt x="49" y="75"/>
                      </a:lnTo>
                      <a:lnTo>
                        <a:pt x="49" y="63"/>
                      </a:lnTo>
                      <a:lnTo>
                        <a:pt x="52" y="4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348208" name="Rectangle 48">
            <a:extLst>
              <a:ext uri="{FF2B5EF4-FFF2-40B4-BE49-F238E27FC236}">
                <a16:creationId xmlns:a16="http://schemas.microsoft.com/office/drawing/2014/main" id="{478C96D6-C6BA-4394-AAB0-D867DD13AB37}"/>
              </a:ext>
            </a:extLst>
          </p:cNvPr>
          <p:cNvSpPr>
            <a:spLocks noChangeArrowheads="1"/>
          </p:cNvSpPr>
          <p:nvPr/>
        </p:nvSpPr>
        <p:spPr bwMode="auto">
          <a:xfrm>
            <a:off x="0" y="0"/>
            <a:ext cx="9144000" cy="828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6600" b="1">
                <a:solidFill>
                  <a:srgbClr val="FAFD00"/>
                </a:solidFill>
                <a:effectLst>
                  <a:outerShdw blurRad="38100" dist="38100" dir="2700000" algn="tl">
                    <a:srgbClr val="000000"/>
                  </a:outerShdw>
                </a:effectLst>
                <a:latin typeface="Tahoma" panose="020B0604030504040204" pitchFamily="34" charset="0"/>
              </a:rPr>
              <a:t>The Way Forward</a:t>
            </a:r>
          </a:p>
        </p:txBody>
      </p:sp>
      <p:sp>
        <p:nvSpPr>
          <p:cNvPr id="348209" name="Text Box 49">
            <a:extLst>
              <a:ext uri="{FF2B5EF4-FFF2-40B4-BE49-F238E27FC236}">
                <a16:creationId xmlns:a16="http://schemas.microsoft.com/office/drawing/2014/main" id="{A151F991-872D-4418-ABF5-75CBFF672D35}"/>
              </a:ext>
            </a:extLst>
          </p:cNvPr>
          <p:cNvSpPr txBox="1">
            <a:spLocks noChangeArrowheads="1"/>
          </p:cNvSpPr>
          <p:nvPr/>
        </p:nvSpPr>
        <p:spPr bwMode="auto">
          <a:xfrm>
            <a:off x="20638" y="1109663"/>
            <a:ext cx="9142412"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defRPr>
                <a:solidFill>
                  <a:schemeClr val="tx1"/>
                </a:solidFill>
                <a:latin typeface="Arial" panose="020B0604020202020204" pitchFamily="34" charset="0"/>
              </a:defRPr>
            </a:lvl1pPr>
            <a:lvl2pPr marL="893763" indent="-265113" algn="l">
              <a:defRPr>
                <a:solidFill>
                  <a:schemeClr val="tx1"/>
                </a:solidFill>
                <a:latin typeface="Arial" panose="020B0604020202020204" pitchFamily="34" charset="0"/>
              </a:defRPr>
            </a:lvl2pPr>
            <a:lvl3pPr marL="1073150"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5000"/>
              </a:lnSpc>
              <a:spcBef>
                <a:spcPct val="15000"/>
              </a:spcBef>
              <a:buClr>
                <a:srgbClr val="FC0128"/>
              </a:buClr>
              <a:buSzPct val="75000"/>
              <a:buFont typeface="Wingdings" panose="05000000000000000000" pitchFamily="2" charset="2"/>
              <a:buChar char="("/>
            </a:pPr>
            <a:r>
              <a:rPr lang="en-US" altLang="en-US" sz="3400" b="1">
                <a:solidFill>
                  <a:srgbClr val="FF9900"/>
                </a:solidFill>
                <a:effectLst>
                  <a:outerShdw blurRad="38100" dist="38100" dir="2700000" algn="tl">
                    <a:srgbClr val="000000"/>
                  </a:outerShdw>
                </a:effectLst>
                <a:latin typeface="Tahoma" panose="020B0604030504040204" pitchFamily="34" charset="0"/>
              </a:rPr>
              <a:t>Change Africa’s Relationship with ICTs</a:t>
            </a:r>
          </a:p>
          <a:p>
            <a:pPr lvl="1" eaLnBrk="0" hangingPunct="0">
              <a:lnSpc>
                <a:spcPct val="95000"/>
              </a:lnSpc>
              <a:spcBef>
                <a:spcPct val="15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ICTs: Simple Extension of Language: NOT complex Mystical Technology</a:t>
            </a:r>
          </a:p>
          <a:p>
            <a:pPr lvl="1" eaLnBrk="0" hangingPunct="0">
              <a:lnSpc>
                <a:spcPct val="95000"/>
              </a:lnSpc>
              <a:spcBef>
                <a:spcPct val="15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Most Powerful Cost-effective Knowledge Access Tools</a:t>
            </a:r>
          </a:p>
          <a:p>
            <a:pPr lvl="1" eaLnBrk="0" hangingPunct="0">
              <a:lnSpc>
                <a:spcPct val="95000"/>
              </a:lnSpc>
              <a:spcBef>
                <a:spcPct val="15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Knowledge Networks that USE technology, NOT Technological Networks that DEMAND knowledge</a:t>
            </a:r>
          </a:p>
          <a:p>
            <a:pPr eaLnBrk="0" hangingPunct="0">
              <a:lnSpc>
                <a:spcPct val="95000"/>
              </a:lnSpc>
              <a:spcBef>
                <a:spcPct val="15000"/>
              </a:spcBef>
              <a:buClr>
                <a:srgbClr val="FC0128"/>
              </a:buClr>
              <a:buSzPct val="75000"/>
              <a:buFont typeface="Wingdings" panose="05000000000000000000" pitchFamily="2" charset="2"/>
              <a:buChar char="("/>
            </a:pPr>
            <a:r>
              <a:rPr lang="en-US" altLang="en-US" sz="3400" b="1">
                <a:solidFill>
                  <a:srgbClr val="FF9900"/>
                </a:solidFill>
                <a:effectLst>
                  <a:outerShdw blurRad="38100" dist="38100" dir="2700000" algn="tl">
                    <a:srgbClr val="000000"/>
                  </a:outerShdw>
                </a:effectLst>
                <a:latin typeface="Tahoma" panose="020B0604030504040204" pitchFamily="34" charset="0"/>
              </a:rPr>
              <a:t>Focus R&amp;D on the Human Factor</a:t>
            </a:r>
            <a:endParaRPr lang="en-US" altLang="en-US" sz="3400" b="1">
              <a:solidFill>
                <a:srgbClr val="FF0000"/>
              </a:solidFill>
              <a:effectLst>
                <a:outerShdw blurRad="38100" dist="38100" dir="2700000" algn="tl">
                  <a:srgbClr val="000000"/>
                </a:outerShdw>
              </a:effectLst>
              <a:latin typeface="Tahoma" panose="020B0604030504040204" pitchFamily="34" charset="0"/>
            </a:endParaRPr>
          </a:p>
          <a:p>
            <a:pPr lvl="1" eaLnBrk="0" hangingPunct="0">
              <a:lnSpc>
                <a:spcPct val="95000"/>
              </a:lnSpc>
              <a:spcBef>
                <a:spcPct val="15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Access to Knowledge is a Human Right</a:t>
            </a:r>
          </a:p>
          <a:p>
            <a:pPr lvl="1" eaLnBrk="0" hangingPunct="0">
              <a:lnSpc>
                <a:spcPct val="95000"/>
              </a:lnSpc>
              <a:spcBef>
                <a:spcPct val="15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Human Ignorance, Greed, Obstinacy the ONLY barrier </a:t>
            </a:r>
          </a:p>
          <a:p>
            <a:pPr eaLnBrk="0" hangingPunct="0">
              <a:lnSpc>
                <a:spcPct val="95000"/>
              </a:lnSpc>
              <a:spcBef>
                <a:spcPct val="15000"/>
              </a:spcBef>
              <a:buClr>
                <a:srgbClr val="FC0128"/>
              </a:buClr>
              <a:buSzPct val="75000"/>
              <a:buFont typeface="Wingdings" panose="05000000000000000000" pitchFamily="2" charset="2"/>
              <a:buChar char="("/>
            </a:pPr>
            <a:r>
              <a:rPr lang="en-US" altLang="en-US" sz="3400" b="1">
                <a:solidFill>
                  <a:srgbClr val="FF9900"/>
                </a:solidFill>
                <a:effectLst>
                  <a:outerShdw blurRad="38100" dist="38100" dir="2700000" algn="tl">
                    <a:srgbClr val="000000"/>
                  </a:outerShdw>
                </a:effectLst>
                <a:latin typeface="Tahoma" panose="020B0604030504040204" pitchFamily="34" charset="0"/>
              </a:rPr>
              <a:t>Remove Man-made Barriers </a:t>
            </a:r>
            <a:endParaRPr lang="en-US" altLang="en-US" b="1">
              <a:solidFill>
                <a:schemeClr val="bg1"/>
              </a:solidFill>
              <a:effectLst>
                <a:outerShdw blurRad="38100" dist="38100" dir="2700000" algn="tl">
                  <a:srgbClr val="000000"/>
                </a:outerShdw>
              </a:effectLst>
              <a:latin typeface="Tahoma" panose="020B0604030504040204" pitchFamily="34" charset="0"/>
            </a:endParaRPr>
          </a:p>
          <a:p>
            <a:pPr lvl="1" eaLnBrk="0" hangingPunct="0">
              <a:lnSpc>
                <a:spcPct val="95000"/>
              </a:lnSpc>
              <a:spcBef>
                <a:spcPct val="15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Rigorously Research Ways of changing mindset of Africa’s Political Leadership: Human-focused ICT Policy Reforms</a:t>
            </a:r>
          </a:p>
          <a:p>
            <a:pPr lvl="1" eaLnBrk="0" hangingPunct="0">
              <a:lnSpc>
                <a:spcPct val="95000"/>
              </a:lnSpc>
              <a:spcBef>
                <a:spcPct val="15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Demystify ICTs: A Powerful Development Tool, NOT a Mystical Acronym and Jargon-filled Complex Technology</a:t>
            </a:r>
          </a:p>
          <a:p>
            <a:pPr lvl="1" eaLnBrk="0" hangingPunct="0">
              <a:lnSpc>
                <a:spcPct val="95000"/>
              </a:lnSpc>
              <a:spcBef>
                <a:spcPct val="15000"/>
              </a:spcBef>
              <a:buClr>
                <a:srgbClr val="FFFF00"/>
              </a:buClr>
              <a:buSzPct val="75000"/>
              <a:buFont typeface="Wingdings" panose="05000000000000000000" pitchFamily="2" charset="2"/>
              <a:buChar char="Ø"/>
            </a:pPr>
            <a:r>
              <a:rPr lang="en-US" altLang="en-US" b="1">
                <a:solidFill>
                  <a:schemeClr val="bg1"/>
                </a:solidFill>
                <a:effectLst>
                  <a:outerShdw blurRad="38100" dist="38100" dir="2700000" algn="tl">
                    <a:srgbClr val="000000"/>
                  </a:outerShdw>
                </a:effectLst>
                <a:latin typeface="Tahoma" panose="020B0604030504040204" pitchFamily="34" charset="0"/>
              </a:rPr>
              <a:t>Seek Viable Pro-poor Architectures &amp; Applications</a:t>
            </a:r>
            <a:endParaRPr lang="en-US" altLang="en-US" sz="3000" b="1">
              <a:solidFill>
                <a:schemeClr val="bg1"/>
              </a:solidFill>
              <a:effectLst>
                <a:outerShdw blurRad="38100" dist="38100" dir="2700000" algn="tl">
                  <a:srgbClr val="000000"/>
                </a:outerShdw>
              </a:effectLst>
              <a:latin typeface="Tahoma" panose="020B0604030504040204" pitchFamily="34" charset="0"/>
            </a:endParaRP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96DCD48C-081F-4E0E-B18F-B34BF3DEF6E2}"/>
              </a:ext>
            </a:extLst>
          </p:cNvPr>
          <p:cNvSpPr>
            <a:spLocks noChangeArrowheads="1"/>
          </p:cNvSpPr>
          <p:nvPr/>
        </p:nvSpPr>
        <p:spPr bwMode="auto">
          <a:xfrm>
            <a:off x="-9525" y="-36513"/>
            <a:ext cx="9144000" cy="1008063"/>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49187" name="Group 3">
            <a:extLst>
              <a:ext uri="{FF2B5EF4-FFF2-40B4-BE49-F238E27FC236}">
                <a16:creationId xmlns:a16="http://schemas.microsoft.com/office/drawing/2014/main" id="{977A1ED2-2DD2-4C9C-A141-887D14265E3F}"/>
              </a:ext>
            </a:extLst>
          </p:cNvPr>
          <p:cNvGrpSpPr>
            <a:grpSpLocks/>
          </p:cNvGrpSpPr>
          <p:nvPr/>
        </p:nvGrpSpPr>
        <p:grpSpPr bwMode="auto">
          <a:xfrm>
            <a:off x="539750" y="1844675"/>
            <a:ext cx="7983538" cy="3368675"/>
            <a:chOff x="689" y="1216"/>
            <a:chExt cx="5029" cy="2122"/>
          </a:xfrm>
        </p:grpSpPr>
        <p:sp>
          <p:nvSpPr>
            <p:cNvPr id="349188" name="Freeform 4">
              <a:extLst>
                <a:ext uri="{FF2B5EF4-FFF2-40B4-BE49-F238E27FC236}">
                  <a16:creationId xmlns:a16="http://schemas.microsoft.com/office/drawing/2014/main" id="{C4245898-CF58-41C7-ABCB-48C6731CA552}"/>
                </a:ext>
              </a:extLst>
            </p:cNvPr>
            <p:cNvSpPr>
              <a:spLocks/>
            </p:cNvSpPr>
            <p:nvPr/>
          </p:nvSpPr>
          <p:spPr bwMode="auto">
            <a:xfrm>
              <a:off x="3408" y="1716"/>
              <a:ext cx="25" cy="23"/>
            </a:xfrm>
            <a:custGeom>
              <a:avLst/>
              <a:gdLst>
                <a:gd name="T0" fmla="*/ 24 w 25"/>
                <a:gd name="T1" fmla="*/ 1 h 23"/>
                <a:gd name="T2" fmla="*/ 24 w 25"/>
                <a:gd name="T3" fmla="*/ 21 h 23"/>
                <a:gd name="T4" fmla="*/ 16 w 25"/>
                <a:gd name="T5" fmla="*/ 22 h 23"/>
                <a:gd name="T6" fmla="*/ 0 w 25"/>
                <a:gd name="T7" fmla="*/ 4 h 23"/>
                <a:gd name="T8" fmla="*/ 10 w 25"/>
                <a:gd name="T9" fmla="*/ 0 h 23"/>
                <a:gd name="T10" fmla="*/ 24 w 25"/>
                <a:gd name="T11" fmla="*/ 1 h 23"/>
              </a:gdLst>
              <a:ahLst/>
              <a:cxnLst>
                <a:cxn ang="0">
                  <a:pos x="T0" y="T1"/>
                </a:cxn>
                <a:cxn ang="0">
                  <a:pos x="T2" y="T3"/>
                </a:cxn>
                <a:cxn ang="0">
                  <a:pos x="T4" y="T5"/>
                </a:cxn>
                <a:cxn ang="0">
                  <a:pos x="T6" y="T7"/>
                </a:cxn>
                <a:cxn ang="0">
                  <a:pos x="T8" y="T9"/>
                </a:cxn>
                <a:cxn ang="0">
                  <a:pos x="T10" y="T11"/>
                </a:cxn>
              </a:cxnLst>
              <a:rect l="0" t="0" r="r" b="b"/>
              <a:pathLst>
                <a:path w="25" h="23">
                  <a:moveTo>
                    <a:pt x="24" y="1"/>
                  </a:moveTo>
                  <a:lnTo>
                    <a:pt x="24" y="21"/>
                  </a:lnTo>
                  <a:lnTo>
                    <a:pt x="16" y="22"/>
                  </a:lnTo>
                  <a:lnTo>
                    <a:pt x="0" y="4"/>
                  </a:lnTo>
                  <a:lnTo>
                    <a:pt x="10" y="0"/>
                  </a:lnTo>
                  <a:lnTo>
                    <a:pt x="24" y="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189" name="Freeform 5">
              <a:extLst>
                <a:ext uri="{FF2B5EF4-FFF2-40B4-BE49-F238E27FC236}">
                  <a16:creationId xmlns:a16="http://schemas.microsoft.com/office/drawing/2014/main" id="{9A95736B-019C-4F9C-9795-EB11568C6A95}"/>
                </a:ext>
              </a:extLst>
            </p:cNvPr>
            <p:cNvSpPr>
              <a:spLocks/>
            </p:cNvSpPr>
            <p:nvPr/>
          </p:nvSpPr>
          <p:spPr bwMode="auto">
            <a:xfrm>
              <a:off x="3363" y="1680"/>
              <a:ext cx="21" cy="31"/>
            </a:xfrm>
            <a:custGeom>
              <a:avLst/>
              <a:gdLst>
                <a:gd name="T0" fmla="*/ 20 w 21"/>
                <a:gd name="T1" fmla="*/ 0 h 31"/>
                <a:gd name="T2" fmla="*/ 0 w 21"/>
                <a:gd name="T3" fmla="*/ 6 h 31"/>
                <a:gd name="T4" fmla="*/ 3 w 21"/>
                <a:gd name="T5" fmla="*/ 30 h 31"/>
                <a:gd name="T6" fmla="*/ 17 w 21"/>
                <a:gd name="T7" fmla="*/ 27 h 31"/>
                <a:gd name="T8" fmla="*/ 20 w 21"/>
                <a:gd name="T9" fmla="*/ 0 h 31"/>
              </a:gdLst>
              <a:ahLst/>
              <a:cxnLst>
                <a:cxn ang="0">
                  <a:pos x="T0" y="T1"/>
                </a:cxn>
                <a:cxn ang="0">
                  <a:pos x="T2" y="T3"/>
                </a:cxn>
                <a:cxn ang="0">
                  <a:pos x="T4" y="T5"/>
                </a:cxn>
                <a:cxn ang="0">
                  <a:pos x="T6" y="T7"/>
                </a:cxn>
                <a:cxn ang="0">
                  <a:pos x="T8" y="T9"/>
                </a:cxn>
              </a:cxnLst>
              <a:rect l="0" t="0" r="r" b="b"/>
              <a:pathLst>
                <a:path w="21" h="31">
                  <a:moveTo>
                    <a:pt x="20" y="0"/>
                  </a:moveTo>
                  <a:lnTo>
                    <a:pt x="0" y="6"/>
                  </a:lnTo>
                  <a:lnTo>
                    <a:pt x="3" y="30"/>
                  </a:lnTo>
                  <a:lnTo>
                    <a:pt x="17" y="27"/>
                  </a:lnTo>
                  <a:lnTo>
                    <a:pt x="2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49190" name="Group 6">
              <a:extLst>
                <a:ext uri="{FF2B5EF4-FFF2-40B4-BE49-F238E27FC236}">
                  <a16:creationId xmlns:a16="http://schemas.microsoft.com/office/drawing/2014/main" id="{B3C7C684-C534-4248-88B5-592F00AC3741}"/>
                </a:ext>
              </a:extLst>
            </p:cNvPr>
            <p:cNvGrpSpPr>
              <a:grpSpLocks/>
            </p:cNvGrpSpPr>
            <p:nvPr/>
          </p:nvGrpSpPr>
          <p:grpSpPr bwMode="auto">
            <a:xfrm>
              <a:off x="689" y="1216"/>
              <a:ext cx="5029" cy="2122"/>
              <a:chOff x="689" y="1216"/>
              <a:chExt cx="5029" cy="2122"/>
            </a:xfrm>
          </p:grpSpPr>
          <p:grpSp>
            <p:nvGrpSpPr>
              <p:cNvPr id="349191" name="Group 7">
                <a:extLst>
                  <a:ext uri="{FF2B5EF4-FFF2-40B4-BE49-F238E27FC236}">
                    <a16:creationId xmlns:a16="http://schemas.microsoft.com/office/drawing/2014/main" id="{824C601F-F422-40BD-9043-16837DFE48B9}"/>
                  </a:ext>
                </a:extLst>
              </p:cNvPr>
              <p:cNvGrpSpPr>
                <a:grpSpLocks/>
              </p:cNvGrpSpPr>
              <p:nvPr/>
            </p:nvGrpSpPr>
            <p:grpSpPr bwMode="auto">
              <a:xfrm>
                <a:off x="2922" y="1219"/>
                <a:ext cx="2796" cy="2112"/>
                <a:chOff x="2922" y="1219"/>
                <a:chExt cx="2796" cy="2112"/>
              </a:xfrm>
            </p:grpSpPr>
            <p:grpSp>
              <p:nvGrpSpPr>
                <p:cNvPr id="349192" name="Group 8">
                  <a:extLst>
                    <a:ext uri="{FF2B5EF4-FFF2-40B4-BE49-F238E27FC236}">
                      <a16:creationId xmlns:a16="http://schemas.microsoft.com/office/drawing/2014/main" id="{6BB733EF-A357-4ED5-AB94-489DD1C97930}"/>
                    </a:ext>
                  </a:extLst>
                </p:cNvPr>
                <p:cNvGrpSpPr>
                  <a:grpSpLocks/>
                </p:cNvGrpSpPr>
                <p:nvPr/>
              </p:nvGrpSpPr>
              <p:grpSpPr bwMode="auto">
                <a:xfrm>
                  <a:off x="4845" y="2272"/>
                  <a:ext cx="873" cy="1059"/>
                  <a:chOff x="4845" y="2272"/>
                  <a:chExt cx="873" cy="1059"/>
                </a:xfrm>
              </p:grpSpPr>
              <p:sp>
                <p:nvSpPr>
                  <p:cNvPr id="349193" name="Freeform 9">
                    <a:extLst>
                      <a:ext uri="{FF2B5EF4-FFF2-40B4-BE49-F238E27FC236}">
                        <a16:creationId xmlns:a16="http://schemas.microsoft.com/office/drawing/2014/main" id="{5D3DE9DE-1339-4EAA-80C5-B82BF2E47D06}"/>
                      </a:ext>
                    </a:extLst>
                  </p:cNvPr>
                  <p:cNvSpPr>
                    <a:spLocks/>
                  </p:cNvSpPr>
                  <p:nvPr/>
                </p:nvSpPr>
                <p:spPr bwMode="auto">
                  <a:xfrm>
                    <a:off x="4845" y="3130"/>
                    <a:ext cx="621" cy="201"/>
                  </a:xfrm>
                  <a:custGeom>
                    <a:avLst/>
                    <a:gdLst>
                      <a:gd name="T0" fmla="*/ 122 w 621"/>
                      <a:gd name="T1" fmla="*/ 8 h 201"/>
                      <a:gd name="T2" fmla="*/ 167 w 621"/>
                      <a:gd name="T3" fmla="*/ 12 h 201"/>
                      <a:gd name="T4" fmla="*/ 187 w 621"/>
                      <a:gd name="T5" fmla="*/ 11 h 201"/>
                      <a:gd name="T6" fmla="*/ 209 w 621"/>
                      <a:gd name="T7" fmla="*/ 3 h 201"/>
                      <a:gd name="T8" fmla="*/ 232 w 621"/>
                      <a:gd name="T9" fmla="*/ 2 h 201"/>
                      <a:gd name="T10" fmla="*/ 247 w 621"/>
                      <a:gd name="T11" fmla="*/ 0 h 201"/>
                      <a:gd name="T12" fmla="*/ 266 w 621"/>
                      <a:gd name="T13" fmla="*/ 11 h 201"/>
                      <a:gd name="T14" fmla="*/ 274 w 621"/>
                      <a:gd name="T15" fmla="*/ 18 h 201"/>
                      <a:gd name="T16" fmla="*/ 297 w 621"/>
                      <a:gd name="T17" fmla="*/ 17 h 201"/>
                      <a:gd name="T18" fmla="*/ 315 w 621"/>
                      <a:gd name="T19" fmla="*/ 17 h 201"/>
                      <a:gd name="T20" fmla="*/ 331 w 621"/>
                      <a:gd name="T21" fmla="*/ 11 h 201"/>
                      <a:gd name="T22" fmla="*/ 347 w 621"/>
                      <a:gd name="T23" fmla="*/ 6 h 201"/>
                      <a:gd name="T24" fmla="*/ 359 w 621"/>
                      <a:gd name="T25" fmla="*/ 5 h 201"/>
                      <a:gd name="T26" fmla="*/ 383 w 621"/>
                      <a:gd name="T27" fmla="*/ 9 h 201"/>
                      <a:gd name="T28" fmla="*/ 419 w 621"/>
                      <a:gd name="T29" fmla="*/ 14 h 201"/>
                      <a:gd name="T30" fmla="*/ 456 w 621"/>
                      <a:gd name="T31" fmla="*/ 23 h 201"/>
                      <a:gd name="T32" fmla="*/ 482 w 621"/>
                      <a:gd name="T33" fmla="*/ 27 h 201"/>
                      <a:gd name="T34" fmla="*/ 498 w 621"/>
                      <a:gd name="T35" fmla="*/ 33 h 201"/>
                      <a:gd name="T36" fmla="*/ 519 w 621"/>
                      <a:gd name="T37" fmla="*/ 26 h 201"/>
                      <a:gd name="T38" fmla="*/ 544 w 621"/>
                      <a:gd name="T39" fmla="*/ 30 h 201"/>
                      <a:gd name="T40" fmla="*/ 562 w 621"/>
                      <a:gd name="T41" fmla="*/ 33 h 201"/>
                      <a:gd name="T42" fmla="*/ 575 w 621"/>
                      <a:gd name="T43" fmla="*/ 39 h 201"/>
                      <a:gd name="T44" fmla="*/ 594 w 621"/>
                      <a:gd name="T45" fmla="*/ 45 h 201"/>
                      <a:gd name="T46" fmla="*/ 607 w 621"/>
                      <a:gd name="T47" fmla="*/ 54 h 201"/>
                      <a:gd name="T48" fmla="*/ 617 w 621"/>
                      <a:gd name="T49" fmla="*/ 63 h 201"/>
                      <a:gd name="T50" fmla="*/ 620 w 621"/>
                      <a:gd name="T51" fmla="*/ 72 h 201"/>
                      <a:gd name="T52" fmla="*/ 601 w 621"/>
                      <a:gd name="T53" fmla="*/ 81 h 201"/>
                      <a:gd name="T54" fmla="*/ 576 w 621"/>
                      <a:gd name="T55" fmla="*/ 92 h 201"/>
                      <a:gd name="T56" fmla="*/ 562 w 621"/>
                      <a:gd name="T57" fmla="*/ 105 h 201"/>
                      <a:gd name="T58" fmla="*/ 566 w 621"/>
                      <a:gd name="T59" fmla="*/ 114 h 201"/>
                      <a:gd name="T60" fmla="*/ 555 w 621"/>
                      <a:gd name="T61" fmla="*/ 125 h 201"/>
                      <a:gd name="T62" fmla="*/ 540 w 621"/>
                      <a:gd name="T63" fmla="*/ 137 h 201"/>
                      <a:gd name="T64" fmla="*/ 529 w 621"/>
                      <a:gd name="T65" fmla="*/ 138 h 201"/>
                      <a:gd name="T66" fmla="*/ 511 w 621"/>
                      <a:gd name="T67" fmla="*/ 150 h 201"/>
                      <a:gd name="T68" fmla="*/ 545 w 621"/>
                      <a:gd name="T69" fmla="*/ 162 h 201"/>
                      <a:gd name="T70" fmla="*/ 521 w 621"/>
                      <a:gd name="T71" fmla="*/ 173 h 201"/>
                      <a:gd name="T72" fmla="*/ 471 w 621"/>
                      <a:gd name="T73" fmla="*/ 173 h 201"/>
                      <a:gd name="T74" fmla="*/ 440 w 621"/>
                      <a:gd name="T75" fmla="*/ 186 h 201"/>
                      <a:gd name="T76" fmla="*/ 415 w 621"/>
                      <a:gd name="T77" fmla="*/ 200 h 201"/>
                      <a:gd name="T78" fmla="*/ 362 w 621"/>
                      <a:gd name="T79" fmla="*/ 194 h 201"/>
                      <a:gd name="T80" fmla="*/ 323 w 621"/>
                      <a:gd name="T81" fmla="*/ 185 h 201"/>
                      <a:gd name="T82" fmla="*/ 286 w 621"/>
                      <a:gd name="T83" fmla="*/ 179 h 201"/>
                      <a:gd name="T84" fmla="*/ 245 w 621"/>
                      <a:gd name="T85" fmla="*/ 168 h 201"/>
                      <a:gd name="T86" fmla="*/ 226 w 621"/>
                      <a:gd name="T87" fmla="*/ 164 h 201"/>
                      <a:gd name="T88" fmla="*/ 174 w 621"/>
                      <a:gd name="T89" fmla="*/ 147 h 201"/>
                      <a:gd name="T90" fmla="*/ 140 w 621"/>
                      <a:gd name="T91" fmla="*/ 134 h 201"/>
                      <a:gd name="T92" fmla="*/ 110 w 621"/>
                      <a:gd name="T93" fmla="*/ 122 h 201"/>
                      <a:gd name="T94" fmla="*/ 83 w 621"/>
                      <a:gd name="T95" fmla="*/ 108 h 201"/>
                      <a:gd name="T96" fmla="*/ 58 w 621"/>
                      <a:gd name="T97" fmla="*/ 90 h 201"/>
                      <a:gd name="T98" fmla="*/ 29 w 621"/>
                      <a:gd name="T99" fmla="*/ 71 h 201"/>
                      <a:gd name="T100" fmla="*/ 5 w 621"/>
                      <a:gd name="T101" fmla="*/ 56 h 201"/>
                      <a:gd name="T102" fmla="*/ 18 w 621"/>
                      <a:gd name="T103" fmla="*/ 44 h 201"/>
                      <a:gd name="T104" fmla="*/ 32 w 621"/>
                      <a:gd name="T105" fmla="*/ 23 h 201"/>
                      <a:gd name="T106" fmla="*/ 49 w 621"/>
                      <a:gd name="T107"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1" h="201">
                        <a:moveTo>
                          <a:pt x="58" y="8"/>
                        </a:moveTo>
                        <a:lnTo>
                          <a:pt x="122" y="8"/>
                        </a:lnTo>
                        <a:lnTo>
                          <a:pt x="143" y="9"/>
                        </a:lnTo>
                        <a:lnTo>
                          <a:pt x="167" y="12"/>
                        </a:lnTo>
                        <a:lnTo>
                          <a:pt x="177" y="17"/>
                        </a:lnTo>
                        <a:lnTo>
                          <a:pt x="187" y="11"/>
                        </a:lnTo>
                        <a:lnTo>
                          <a:pt x="200" y="6"/>
                        </a:lnTo>
                        <a:lnTo>
                          <a:pt x="209" y="3"/>
                        </a:lnTo>
                        <a:lnTo>
                          <a:pt x="224" y="2"/>
                        </a:lnTo>
                        <a:lnTo>
                          <a:pt x="232" y="2"/>
                        </a:lnTo>
                        <a:lnTo>
                          <a:pt x="239" y="2"/>
                        </a:lnTo>
                        <a:lnTo>
                          <a:pt x="247" y="0"/>
                        </a:lnTo>
                        <a:lnTo>
                          <a:pt x="261" y="11"/>
                        </a:lnTo>
                        <a:lnTo>
                          <a:pt x="266" y="11"/>
                        </a:lnTo>
                        <a:lnTo>
                          <a:pt x="271" y="17"/>
                        </a:lnTo>
                        <a:lnTo>
                          <a:pt x="274" y="18"/>
                        </a:lnTo>
                        <a:lnTo>
                          <a:pt x="287" y="17"/>
                        </a:lnTo>
                        <a:lnTo>
                          <a:pt x="297" y="17"/>
                        </a:lnTo>
                        <a:lnTo>
                          <a:pt x="308" y="17"/>
                        </a:lnTo>
                        <a:lnTo>
                          <a:pt x="315" y="17"/>
                        </a:lnTo>
                        <a:lnTo>
                          <a:pt x="325" y="17"/>
                        </a:lnTo>
                        <a:lnTo>
                          <a:pt x="331" y="11"/>
                        </a:lnTo>
                        <a:lnTo>
                          <a:pt x="338" y="8"/>
                        </a:lnTo>
                        <a:lnTo>
                          <a:pt x="347" y="6"/>
                        </a:lnTo>
                        <a:lnTo>
                          <a:pt x="351" y="6"/>
                        </a:lnTo>
                        <a:lnTo>
                          <a:pt x="359" y="5"/>
                        </a:lnTo>
                        <a:lnTo>
                          <a:pt x="372" y="8"/>
                        </a:lnTo>
                        <a:lnTo>
                          <a:pt x="383" y="9"/>
                        </a:lnTo>
                        <a:lnTo>
                          <a:pt x="396" y="11"/>
                        </a:lnTo>
                        <a:lnTo>
                          <a:pt x="419" y="14"/>
                        </a:lnTo>
                        <a:lnTo>
                          <a:pt x="446" y="21"/>
                        </a:lnTo>
                        <a:lnTo>
                          <a:pt x="456" y="23"/>
                        </a:lnTo>
                        <a:lnTo>
                          <a:pt x="469" y="26"/>
                        </a:lnTo>
                        <a:lnTo>
                          <a:pt x="482" y="27"/>
                        </a:lnTo>
                        <a:lnTo>
                          <a:pt x="492" y="32"/>
                        </a:lnTo>
                        <a:lnTo>
                          <a:pt x="498" y="33"/>
                        </a:lnTo>
                        <a:lnTo>
                          <a:pt x="513" y="30"/>
                        </a:lnTo>
                        <a:lnTo>
                          <a:pt x="519" y="26"/>
                        </a:lnTo>
                        <a:lnTo>
                          <a:pt x="531" y="26"/>
                        </a:lnTo>
                        <a:lnTo>
                          <a:pt x="544" y="30"/>
                        </a:lnTo>
                        <a:lnTo>
                          <a:pt x="549" y="32"/>
                        </a:lnTo>
                        <a:lnTo>
                          <a:pt x="562" y="33"/>
                        </a:lnTo>
                        <a:lnTo>
                          <a:pt x="566" y="36"/>
                        </a:lnTo>
                        <a:lnTo>
                          <a:pt x="575" y="39"/>
                        </a:lnTo>
                        <a:lnTo>
                          <a:pt x="586" y="44"/>
                        </a:lnTo>
                        <a:lnTo>
                          <a:pt x="594" y="45"/>
                        </a:lnTo>
                        <a:lnTo>
                          <a:pt x="599" y="50"/>
                        </a:lnTo>
                        <a:lnTo>
                          <a:pt x="607" y="54"/>
                        </a:lnTo>
                        <a:lnTo>
                          <a:pt x="612" y="57"/>
                        </a:lnTo>
                        <a:lnTo>
                          <a:pt x="617" y="63"/>
                        </a:lnTo>
                        <a:lnTo>
                          <a:pt x="617" y="68"/>
                        </a:lnTo>
                        <a:lnTo>
                          <a:pt x="620" y="72"/>
                        </a:lnTo>
                        <a:lnTo>
                          <a:pt x="612" y="78"/>
                        </a:lnTo>
                        <a:lnTo>
                          <a:pt x="601" y="81"/>
                        </a:lnTo>
                        <a:lnTo>
                          <a:pt x="591" y="90"/>
                        </a:lnTo>
                        <a:lnTo>
                          <a:pt x="576" y="92"/>
                        </a:lnTo>
                        <a:lnTo>
                          <a:pt x="566" y="99"/>
                        </a:lnTo>
                        <a:lnTo>
                          <a:pt x="562" y="105"/>
                        </a:lnTo>
                        <a:lnTo>
                          <a:pt x="557" y="110"/>
                        </a:lnTo>
                        <a:lnTo>
                          <a:pt x="566" y="114"/>
                        </a:lnTo>
                        <a:lnTo>
                          <a:pt x="566" y="119"/>
                        </a:lnTo>
                        <a:lnTo>
                          <a:pt x="555" y="125"/>
                        </a:lnTo>
                        <a:lnTo>
                          <a:pt x="547" y="131"/>
                        </a:lnTo>
                        <a:lnTo>
                          <a:pt x="540" y="137"/>
                        </a:lnTo>
                        <a:lnTo>
                          <a:pt x="534" y="138"/>
                        </a:lnTo>
                        <a:lnTo>
                          <a:pt x="529" y="138"/>
                        </a:lnTo>
                        <a:lnTo>
                          <a:pt x="516" y="141"/>
                        </a:lnTo>
                        <a:lnTo>
                          <a:pt x="511" y="150"/>
                        </a:lnTo>
                        <a:lnTo>
                          <a:pt x="503" y="156"/>
                        </a:lnTo>
                        <a:lnTo>
                          <a:pt x="545" y="162"/>
                        </a:lnTo>
                        <a:lnTo>
                          <a:pt x="540" y="168"/>
                        </a:lnTo>
                        <a:lnTo>
                          <a:pt x="521" y="173"/>
                        </a:lnTo>
                        <a:lnTo>
                          <a:pt x="493" y="170"/>
                        </a:lnTo>
                        <a:lnTo>
                          <a:pt x="471" y="173"/>
                        </a:lnTo>
                        <a:lnTo>
                          <a:pt x="450" y="179"/>
                        </a:lnTo>
                        <a:lnTo>
                          <a:pt x="440" y="186"/>
                        </a:lnTo>
                        <a:lnTo>
                          <a:pt x="437" y="198"/>
                        </a:lnTo>
                        <a:lnTo>
                          <a:pt x="415" y="200"/>
                        </a:lnTo>
                        <a:lnTo>
                          <a:pt x="394" y="197"/>
                        </a:lnTo>
                        <a:lnTo>
                          <a:pt x="362" y="194"/>
                        </a:lnTo>
                        <a:lnTo>
                          <a:pt x="347" y="189"/>
                        </a:lnTo>
                        <a:lnTo>
                          <a:pt x="323" y="185"/>
                        </a:lnTo>
                        <a:lnTo>
                          <a:pt x="305" y="182"/>
                        </a:lnTo>
                        <a:lnTo>
                          <a:pt x="286" y="179"/>
                        </a:lnTo>
                        <a:lnTo>
                          <a:pt x="261" y="176"/>
                        </a:lnTo>
                        <a:lnTo>
                          <a:pt x="245" y="168"/>
                        </a:lnTo>
                        <a:lnTo>
                          <a:pt x="230" y="165"/>
                        </a:lnTo>
                        <a:lnTo>
                          <a:pt x="226" y="164"/>
                        </a:lnTo>
                        <a:lnTo>
                          <a:pt x="200" y="158"/>
                        </a:lnTo>
                        <a:lnTo>
                          <a:pt x="174" y="147"/>
                        </a:lnTo>
                        <a:lnTo>
                          <a:pt x="151" y="140"/>
                        </a:lnTo>
                        <a:lnTo>
                          <a:pt x="140" y="134"/>
                        </a:lnTo>
                        <a:lnTo>
                          <a:pt x="123" y="128"/>
                        </a:lnTo>
                        <a:lnTo>
                          <a:pt x="110" y="122"/>
                        </a:lnTo>
                        <a:lnTo>
                          <a:pt x="96" y="116"/>
                        </a:lnTo>
                        <a:lnTo>
                          <a:pt x="83" y="108"/>
                        </a:lnTo>
                        <a:lnTo>
                          <a:pt x="71" y="99"/>
                        </a:lnTo>
                        <a:lnTo>
                          <a:pt x="58" y="90"/>
                        </a:lnTo>
                        <a:lnTo>
                          <a:pt x="45" y="83"/>
                        </a:lnTo>
                        <a:lnTo>
                          <a:pt x="29" y="71"/>
                        </a:lnTo>
                        <a:lnTo>
                          <a:pt x="16" y="63"/>
                        </a:lnTo>
                        <a:lnTo>
                          <a:pt x="5" y="56"/>
                        </a:lnTo>
                        <a:lnTo>
                          <a:pt x="0" y="48"/>
                        </a:lnTo>
                        <a:lnTo>
                          <a:pt x="18" y="44"/>
                        </a:lnTo>
                        <a:lnTo>
                          <a:pt x="8" y="29"/>
                        </a:lnTo>
                        <a:lnTo>
                          <a:pt x="32" y="23"/>
                        </a:lnTo>
                        <a:lnTo>
                          <a:pt x="23" y="17"/>
                        </a:lnTo>
                        <a:lnTo>
                          <a:pt x="49" y="14"/>
                        </a:lnTo>
                        <a:lnTo>
                          <a:pt x="58" y="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49194" name="Group 10">
                    <a:extLst>
                      <a:ext uri="{FF2B5EF4-FFF2-40B4-BE49-F238E27FC236}">
                        <a16:creationId xmlns:a16="http://schemas.microsoft.com/office/drawing/2014/main" id="{7CA7DF0A-D69B-4D79-A3B0-56077CB77672}"/>
                      </a:ext>
                    </a:extLst>
                  </p:cNvPr>
                  <p:cNvGrpSpPr>
                    <a:grpSpLocks/>
                  </p:cNvGrpSpPr>
                  <p:nvPr/>
                </p:nvGrpSpPr>
                <p:grpSpPr bwMode="auto">
                  <a:xfrm>
                    <a:off x="5307" y="2697"/>
                    <a:ext cx="411" cy="179"/>
                    <a:chOff x="5307" y="2697"/>
                    <a:chExt cx="411" cy="179"/>
                  </a:xfrm>
                </p:grpSpPr>
                <p:sp>
                  <p:nvSpPr>
                    <p:cNvPr id="349195" name="Freeform 11">
                      <a:extLst>
                        <a:ext uri="{FF2B5EF4-FFF2-40B4-BE49-F238E27FC236}">
                          <a16:creationId xmlns:a16="http://schemas.microsoft.com/office/drawing/2014/main" id="{B6D50D06-7FF8-4CA5-81D3-A637F49272FA}"/>
                        </a:ext>
                      </a:extLst>
                    </p:cNvPr>
                    <p:cNvSpPr>
                      <a:spLocks/>
                    </p:cNvSpPr>
                    <p:nvPr/>
                  </p:nvSpPr>
                  <p:spPr bwMode="auto">
                    <a:xfrm>
                      <a:off x="5652" y="2697"/>
                      <a:ext cx="66" cy="109"/>
                    </a:xfrm>
                    <a:custGeom>
                      <a:avLst/>
                      <a:gdLst>
                        <a:gd name="T0" fmla="*/ 21 w 66"/>
                        <a:gd name="T1" fmla="*/ 2 h 109"/>
                        <a:gd name="T2" fmla="*/ 28 w 66"/>
                        <a:gd name="T3" fmla="*/ 0 h 109"/>
                        <a:gd name="T4" fmla="*/ 39 w 66"/>
                        <a:gd name="T5" fmla="*/ 12 h 109"/>
                        <a:gd name="T6" fmla="*/ 37 w 66"/>
                        <a:gd name="T7" fmla="*/ 47 h 109"/>
                        <a:gd name="T8" fmla="*/ 46 w 66"/>
                        <a:gd name="T9" fmla="*/ 47 h 109"/>
                        <a:gd name="T10" fmla="*/ 47 w 66"/>
                        <a:gd name="T11" fmla="*/ 51 h 109"/>
                        <a:gd name="T12" fmla="*/ 50 w 66"/>
                        <a:gd name="T13" fmla="*/ 59 h 109"/>
                        <a:gd name="T14" fmla="*/ 52 w 66"/>
                        <a:gd name="T15" fmla="*/ 63 h 109"/>
                        <a:gd name="T16" fmla="*/ 59 w 66"/>
                        <a:gd name="T17" fmla="*/ 62 h 109"/>
                        <a:gd name="T18" fmla="*/ 63 w 66"/>
                        <a:gd name="T19" fmla="*/ 54 h 109"/>
                        <a:gd name="T20" fmla="*/ 65 w 66"/>
                        <a:gd name="T21" fmla="*/ 59 h 109"/>
                        <a:gd name="T22" fmla="*/ 62 w 66"/>
                        <a:gd name="T23" fmla="*/ 65 h 109"/>
                        <a:gd name="T24" fmla="*/ 59 w 66"/>
                        <a:gd name="T25" fmla="*/ 69 h 109"/>
                        <a:gd name="T26" fmla="*/ 57 w 66"/>
                        <a:gd name="T27" fmla="*/ 78 h 109"/>
                        <a:gd name="T28" fmla="*/ 49 w 66"/>
                        <a:gd name="T29" fmla="*/ 83 h 109"/>
                        <a:gd name="T30" fmla="*/ 44 w 66"/>
                        <a:gd name="T31" fmla="*/ 84 h 109"/>
                        <a:gd name="T32" fmla="*/ 37 w 66"/>
                        <a:gd name="T33" fmla="*/ 89 h 109"/>
                        <a:gd name="T34" fmla="*/ 36 w 66"/>
                        <a:gd name="T35" fmla="*/ 93 h 109"/>
                        <a:gd name="T36" fmla="*/ 37 w 66"/>
                        <a:gd name="T37" fmla="*/ 98 h 109"/>
                        <a:gd name="T38" fmla="*/ 39 w 66"/>
                        <a:gd name="T39" fmla="*/ 102 h 109"/>
                        <a:gd name="T40" fmla="*/ 31 w 66"/>
                        <a:gd name="T41" fmla="*/ 105 h 109"/>
                        <a:gd name="T42" fmla="*/ 26 w 66"/>
                        <a:gd name="T43" fmla="*/ 107 h 109"/>
                        <a:gd name="T44" fmla="*/ 21 w 66"/>
                        <a:gd name="T45" fmla="*/ 108 h 109"/>
                        <a:gd name="T46" fmla="*/ 18 w 66"/>
                        <a:gd name="T47" fmla="*/ 107 h 109"/>
                        <a:gd name="T48" fmla="*/ 10 w 66"/>
                        <a:gd name="T49" fmla="*/ 105 h 109"/>
                        <a:gd name="T50" fmla="*/ 7 w 66"/>
                        <a:gd name="T51" fmla="*/ 102 h 109"/>
                        <a:gd name="T52" fmla="*/ 10 w 66"/>
                        <a:gd name="T53" fmla="*/ 99 h 109"/>
                        <a:gd name="T54" fmla="*/ 16 w 66"/>
                        <a:gd name="T55" fmla="*/ 98 h 109"/>
                        <a:gd name="T56" fmla="*/ 21 w 66"/>
                        <a:gd name="T57" fmla="*/ 90 h 109"/>
                        <a:gd name="T58" fmla="*/ 21 w 66"/>
                        <a:gd name="T59" fmla="*/ 87 h 109"/>
                        <a:gd name="T60" fmla="*/ 16 w 66"/>
                        <a:gd name="T61" fmla="*/ 84 h 109"/>
                        <a:gd name="T62" fmla="*/ 10 w 66"/>
                        <a:gd name="T63" fmla="*/ 80 h 109"/>
                        <a:gd name="T64" fmla="*/ 5 w 66"/>
                        <a:gd name="T65" fmla="*/ 80 h 109"/>
                        <a:gd name="T66" fmla="*/ 2 w 66"/>
                        <a:gd name="T67" fmla="*/ 78 h 109"/>
                        <a:gd name="T68" fmla="*/ 0 w 66"/>
                        <a:gd name="T69" fmla="*/ 74 h 109"/>
                        <a:gd name="T70" fmla="*/ 2 w 66"/>
                        <a:gd name="T71" fmla="*/ 71 h 109"/>
                        <a:gd name="T72" fmla="*/ 5 w 66"/>
                        <a:gd name="T73" fmla="*/ 71 h 109"/>
                        <a:gd name="T74" fmla="*/ 10 w 66"/>
                        <a:gd name="T75" fmla="*/ 69 h 109"/>
                        <a:gd name="T76" fmla="*/ 16 w 66"/>
                        <a:gd name="T77" fmla="*/ 65 h 109"/>
                        <a:gd name="T78" fmla="*/ 20 w 66"/>
                        <a:gd name="T79" fmla="*/ 63 h 109"/>
                        <a:gd name="T80" fmla="*/ 23 w 66"/>
                        <a:gd name="T81" fmla="*/ 47 h 109"/>
                        <a:gd name="T82" fmla="*/ 20 w 66"/>
                        <a:gd name="T83" fmla="*/ 42 h 109"/>
                        <a:gd name="T84" fmla="*/ 15 w 66"/>
                        <a:gd name="T85" fmla="*/ 39 h 109"/>
                        <a:gd name="T86" fmla="*/ 13 w 66"/>
                        <a:gd name="T87" fmla="*/ 30 h 109"/>
                        <a:gd name="T88" fmla="*/ 15 w 66"/>
                        <a:gd name="T89" fmla="*/ 21 h 109"/>
                        <a:gd name="T90" fmla="*/ 16 w 66"/>
                        <a:gd name="T91" fmla="*/ 15 h 109"/>
                        <a:gd name="T92" fmla="*/ 21 w 66"/>
                        <a:gd name="T93"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109">
                          <a:moveTo>
                            <a:pt x="21" y="2"/>
                          </a:moveTo>
                          <a:lnTo>
                            <a:pt x="28" y="0"/>
                          </a:lnTo>
                          <a:lnTo>
                            <a:pt x="39" y="12"/>
                          </a:lnTo>
                          <a:lnTo>
                            <a:pt x="37" y="47"/>
                          </a:lnTo>
                          <a:lnTo>
                            <a:pt x="46" y="47"/>
                          </a:lnTo>
                          <a:lnTo>
                            <a:pt x="47" y="51"/>
                          </a:lnTo>
                          <a:lnTo>
                            <a:pt x="50" y="59"/>
                          </a:lnTo>
                          <a:lnTo>
                            <a:pt x="52" y="63"/>
                          </a:lnTo>
                          <a:lnTo>
                            <a:pt x="59" y="62"/>
                          </a:lnTo>
                          <a:lnTo>
                            <a:pt x="63" y="54"/>
                          </a:lnTo>
                          <a:lnTo>
                            <a:pt x="65" y="59"/>
                          </a:lnTo>
                          <a:lnTo>
                            <a:pt x="62" y="65"/>
                          </a:lnTo>
                          <a:lnTo>
                            <a:pt x="59" y="69"/>
                          </a:lnTo>
                          <a:lnTo>
                            <a:pt x="57" y="78"/>
                          </a:lnTo>
                          <a:lnTo>
                            <a:pt x="49" y="83"/>
                          </a:lnTo>
                          <a:lnTo>
                            <a:pt x="44" y="84"/>
                          </a:lnTo>
                          <a:lnTo>
                            <a:pt x="37" y="89"/>
                          </a:lnTo>
                          <a:lnTo>
                            <a:pt x="36" y="93"/>
                          </a:lnTo>
                          <a:lnTo>
                            <a:pt x="37" y="98"/>
                          </a:lnTo>
                          <a:lnTo>
                            <a:pt x="39" y="102"/>
                          </a:lnTo>
                          <a:lnTo>
                            <a:pt x="31" y="105"/>
                          </a:lnTo>
                          <a:lnTo>
                            <a:pt x="26" y="107"/>
                          </a:lnTo>
                          <a:lnTo>
                            <a:pt x="21" y="108"/>
                          </a:lnTo>
                          <a:lnTo>
                            <a:pt x="18" y="107"/>
                          </a:lnTo>
                          <a:lnTo>
                            <a:pt x="10" y="105"/>
                          </a:lnTo>
                          <a:lnTo>
                            <a:pt x="7" y="102"/>
                          </a:lnTo>
                          <a:lnTo>
                            <a:pt x="10" y="99"/>
                          </a:lnTo>
                          <a:lnTo>
                            <a:pt x="16" y="98"/>
                          </a:lnTo>
                          <a:lnTo>
                            <a:pt x="21" y="90"/>
                          </a:lnTo>
                          <a:lnTo>
                            <a:pt x="21" y="87"/>
                          </a:lnTo>
                          <a:lnTo>
                            <a:pt x="16" y="84"/>
                          </a:lnTo>
                          <a:lnTo>
                            <a:pt x="10" y="80"/>
                          </a:lnTo>
                          <a:lnTo>
                            <a:pt x="5" y="80"/>
                          </a:lnTo>
                          <a:lnTo>
                            <a:pt x="2" y="78"/>
                          </a:lnTo>
                          <a:lnTo>
                            <a:pt x="0" y="74"/>
                          </a:lnTo>
                          <a:lnTo>
                            <a:pt x="2" y="71"/>
                          </a:lnTo>
                          <a:lnTo>
                            <a:pt x="5" y="71"/>
                          </a:lnTo>
                          <a:lnTo>
                            <a:pt x="10" y="69"/>
                          </a:lnTo>
                          <a:lnTo>
                            <a:pt x="16" y="65"/>
                          </a:lnTo>
                          <a:lnTo>
                            <a:pt x="20" y="63"/>
                          </a:lnTo>
                          <a:lnTo>
                            <a:pt x="23" y="47"/>
                          </a:lnTo>
                          <a:lnTo>
                            <a:pt x="20" y="42"/>
                          </a:lnTo>
                          <a:lnTo>
                            <a:pt x="15" y="39"/>
                          </a:lnTo>
                          <a:lnTo>
                            <a:pt x="13" y="30"/>
                          </a:lnTo>
                          <a:lnTo>
                            <a:pt x="15" y="21"/>
                          </a:lnTo>
                          <a:lnTo>
                            <a:pt x="16" y="15"/>
                          </a:lnTo>
                          <a:lnTo>
                            <a:pt x="21" y="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196" name="Freeform 12">
                      <a:extLst>
                        <a:ext uri="{FF2B5EF4-FFF2-40B4-BE49-F238E27FC236}">
                          <a16:creationId xmlns:a16="http://schemas.microsoft.com/office/drawing/2014/main" id="{E8CFA4C8-5FEB-48A7-A81C-0D87DB9E3A2F}"/>
                        </a:ext>
                      </a:extLst>
                    </p:cNvPr>
                    <p:cNvSpPr>
                      <a:spLocks/>
                    </p:cNvSpPr>
                    <p:nvPr/>
                  </p:nvSpPr>
                  <p:spPr bwMode="auto">
                    <a:xfrm>
                      <a:off x="5527" y="2784"/>
                      <a:ext cx="121" cy="92"/>
                    </a:xfrm>
                    <a:custGeom>
                      <a:avLst/>
                      <a:gdLst>
                        <a:gd name="T0" fmla="*/ 84 w 121"/>
                        <a:gd name="T1" fmla="*/ 0 h 92"/>
                        <a:gd name="T2" fmla="*/ 99 w 121"/>
                        <a:gd name="T3" fmla="*/ 0 h 92"/>
                        <a:gd name="T4" fmla="*/ 120 w 121"/>
                        <a:gd name="T5" fmla="*/ 24 h 92"/>
                        <a:gd name="T6" fmla="*/ 97 w 121"/>
                        <a:gd name="T7" fmla="*/ 45 h 92"/>
                        <a:gd name="T8" fmla="*/ 97 w 121"/>
                        <a:gd name="T9" fmla="*/ 54 h 92"/>
                        <a:gd name="T10" fmla="*/ 92 w 121"/>
                        <a:gd name="T11" fmla="*/ 57 h 92"/>
                        <a:gd name="T12" fmla="*/ 79 w 121"/>
                        <a:gd name="T13" fmla="*/ 57 h 92"/>
                        <a:gd name="T14" fmla="*/ 63 w 121"/>
                        <a:gd name="T15" fmla="*/ 69 h 92"/>
                        <a:gd name="T16" fmla="*/ 49 w 121"/>
                        <a:gd name="T17" fmla="*/ 81 h 92"/>
                        <a:gd name="T18" fmla="*/ 39 w 121"/>
                        <a:gd name="T19" fmla="*/ 91 h 92"/>
                        <a:gd name="T20" fmla="*/ 39 w 121"/>
                        <a:gd name="T21" fmla="*/ 82 h 92"/>
                        <a:gd name="T22" fmla="*/ 21 w 121"/>
                        <a:gd name="T23" fmla="*/ 84 h 92"/>
                        <a:gd name="T24" fmla="*/ 13 w 121"/>
                        <a:gd name="T25" fmla="*/ 84 h 92"/>
                        <a:gd name="T26" fmla="*/ 0 w 121"/>
                        <a:gd name="T27" fmla="*/ 84 h 92"/>
                        <a:gd name="T28" fmla="*/ 18 w 121"/>
                        <a:gd name="T29" fmla="*/ 69 h 92"/>
                        <a:gd name="T30" fmla="*/ 24 w 121"/>
                        <a:gd name="T31" fmla="*/ 61 h 92"/>
                        <a:gd name="T32" fmla="*/ 31 w 121"/>
                        <a:gd name="T33" fmla="*/ 61 h 92"/>
                        <a:gd name="T34" fmla="*/ 44 w 121"/>
                        <a:gd name="T35" fmla="*/ 49 h 92"/>
                        <a:gd name="T36" fmla="*/ 49 w 121"/>
                        <a:gd name="T37" fmla="*/ 49 h 92"/>
                        <a:gd name="T38" fmla="*/ 49 w 121"/>
                        <a:gd name="T39" fmla="*/ 48 h 92"/>
                        <a:gd name="T40" fmla="*/ 55 w 121"/>
                        <a:gd name="T41" fmla="*/ 43 h 92"/>
                        <a:gd name="T42" fmla="*/ 63 w 121"/>
                        <a:gd name="T43" fmla="*/ 43 h 92"/>
                        <a:gd name="T44" fmla="*/ 60 w 121"/>
                        <a:gd name="T45" fmla="*/ 30 h 92"/>
                        <a:gd name="T46" fmla="*/ 62 w 121"/>
                        <a:gd name="T47" fmla="*/ 30 h 92"/>
                        <a:gd name="T48" fmla="*/ 70 w 121"/>
                        <a:gd name="T49" fmla="*/ 22 h 92"/>
                        <a:gd name="T50" fmla="*/ 73 w 121"/>
                        <a:gd name="T51" fmla="*/ 28 h 92"/>
                        <a:gd name="T52" fmla="*/ 86 w 121"/>
                        <a:gd name="T53" fmla="*/ 18 h 92"/>
                        <a:gd name="T54" fmla="*/ 84 w 12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92">
                          <a:moveTo>
                            <a:pt x="84" y="0"/>
                          </a:moveTo>
                          <a:lnTo>
                            <a:pt x="99" y="0"/>
                          </a:lnTo>
                          <a:lnTo>
                            <a:pt x="120" y="24"/>
                          </a:lnTo>
                          <a:lnTo>
                            <a:pt x="97" y="45"/>
                          </a:lnTo>
                          <a:lnTo>
                            <a:pt x="97" y="54"/>
                          </a:lnTo>
                          <a:lnTo>
                            <a:pt x="92" y="57"/>
                          </a:lnTo>
                          <a:lnTo>
                            <a:pt x="79" y="57"/>
                          </a:lnTo>
                          <a:lnTo>
                            <a:pt x="63" y="69"/>
                          </a:lnTo>
                          <a:lnTo>
                            <a:pt x="49" y="81"/>
                          </a:lnTo>
                          <a:lnTo>
                            <a:pt x="39" y="91"/>
                          </a:lnTo>
                          <a:lnTo>
                            <a:pt x="39" y="82"/>
                          </a:lnTo>
                          <a:lnTo>
                            <a:pt x="21" y="84"/>
                          </a:lnTo>
                          <a:lnTo>
                            <a:pt x="13" y="84"/>
                          </a:lnTo>
                          <a:lnTo>
                            <a:pt x="0" y="84"/>
                          </a:lnTo>
                          <a:lnTo>
                            <a:pt x="18" y="69"/>
                          </a:lnTo>
                          <a:lnTo>
                            <a:pt x="24" y="61"/>
                          </a:lnTo>
                          <a:lnTo>
                            <a:pt x="31" y="61"/>
                          </a:lnTo>
                          <a:lnTo>
                            <a:pt x="44" y="49"/>
                          </a:lnTo>
                          <a:lnTo>
                            <a:pt x="49" y="49"/>
                          </a:lnTo>
                          <a:lnTo>
                            <a:pt x="49" y="48"/>
                          </a:lnTo>
                          <a:lnTo>
                            <a:pt x="55" y="43"/>
                          </a:lnTo>
                          <a:lnTo>
                            <a:pt x="63" y="43"/>
                          </a:lnTo>
                          <a:lnTo>
                            <a:pt x="60" y="30"/>
                          </a:lnTo>
                          <a:lnTo>
                            <a:pt x="62" y="30"/>
                          </a:lnTo>
                          <a:lnTo>
                            <a:pt x="70" y="22"/>
                          </a:lnTo>
                          <a:lnTo>
                            <a:pt x="73" y="28"/>
                          </a:lnTo>
                          <a:lnTo>
                            <a:pt x="86" y="18"/>
                          </a:lnTo>
                          <a:lnTo>
                            <a:pt x="8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197" name="Freeform 13">
                      <a:extLst>
                        <a:ext uri="{FF2B5EF4-FFF2-40B4-BE49-F238E27FC236}">
                          <a16:creationId xmlns:a16="http://schemas.microsoft.com/office/drawing/2014/main" id="{2396D04F-F0FB-450F-8700-6D8AFCDC828D}"/>
                        </a:ext>
                      </a:extLst>
                    </p:cNvPr>
                    <p:cNvSpPr>
                      <a:spLocks/>
                    </p:cNvSpPr>
                    <p:nvPr/>
                  </p:nvSpPr>
                  <p:spPr bwMode="auto">
                    <a:xfrm>
                      <a:off x="5307" y="2790"/>
                      <a:ext cx="47" cy="49"/>
                    </a:xfrm>
                    <a:custGeom>
                      <a:avLst/>
                      <a:gdLst>
                        <a:gd name="T0" fmla="*/ 0 w 47"/>
                        <a:gd name="T1" fmla="*/ 0 h 49"/>
                        <a:gd name="T2" fmla="*/ 10 w 47"/>
                        <a:gd name="T3" fmla="*/ 0 h 49"/>
                        <a:gd name="T4" fmla="*/ 21 w 47"/>
                        <a:gd name="T5" fmla="*/ 6 h 49"/>
                        <a:gd name="T6" fmla="*/ 46 w 47"/>
                        <a:gd name="T7" fmla="*/ 6 h 49"/>
                        <a:gd name="T8" fmla="*/ 43 w 47"/>
                        <a:gd name="T9" fmla="*/ 14 h 49"/>
                        <a:gd name="T10" fmla="*/ 46 w 47"/>
                        <a:gd name="T11" fmla="*/ 23 h 49"/>
                        <a:gd name="T12" fmla="*/ 38 w 47"/>
                        <a:gd name="T13" fmla="*/ 23 h 49"/>
                        <a:gd name="T14" fmla="*/ 36 w 47"/>
                        <a:gd name="T15" fmla="*/ 24 h 49"/>
                        <a:gd name="T16" fmla="*/ 31 w 47"/>
                        <a:gd name="T17" fmla="*/ 26 h 49"/>
                        <a:gd name="T18" fmla="*/ 36 w 47"/>
                        <a:gd name="T19" fmla="*/ 48 h 49"/>
                        <a:gd name="T20" fmla="*/ 21 w 47"/>
                        <a:gd name="T21" fmla="*/ 47 h 49"/>
                        <a:gd name="T22" fmla="*/ 8 w 47"/>
                        <a:gd name="T23" fmla="*/ 39 h 49"/>
                        <a:gd name="T24" fmla="*/ 8 w 47"/>
                        <a:gd name="T25" fmla="*/ 24 h 49"/>
                        <a:gd name="T26" fmla="*/ 8 w 47"/>
                        <a:gd name="T27" fmla="*/ 18 h 49"/>
                        <a:gd name="T28" fmla="*/ 0 w 47"/>
                        <a:gd name="T29" fmla="*/ 14 h 49"/>
                        <a:gd name="T30" fmla="*/ 0 w 47"/>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9">
                          <a:moveTo>
                            <a:pt x="0" y="0"/>
                          </a:moveTo>
                          <a:lnTo>
                            <a:pt x="10" y="0"/>
                          </a:lnTo>
                          <a:lnTo>
                            <a:pt x="21" y="6"/>
                          </a:lnTo>
                          <a:lnTo>
                            <a:pt x="46" y="6"/>
                          </a:lnTo>
                          <a:lnTo>
                            <a:pt x="43" y="14"/>
                          </a:lnTo>
                          <a:lnTo>
                            <a:pt x="46" y="23"/>
                          </a:lnTo>
                          <a:lnTo>
                            <a:pt x="38" y="23"/>
                          </a:lnTo>
                          <a:lnTo>
                            <a:pt x="36" y="24"/>
                          </a:lnTo>
                          <a:lnTo>
                            <a:pt x="31" y="26"/>
                          </a:lnTo>
                          <a:lnTo>
                            <a:pt x="36" y="48"/>
                          </a:lnTo>
                          <a:lnTo>
                            <a:pt x="21" y="47"/>
                          </a:lnTo>
                          <a:lnTo>
                            <a:pt x="8" y="39"/>
                          </a:lnTo>
                          <a:lnTo>
                            <a:pt x="8" y="24"/>
                          </a:lnTo>
                          <a:lnTo>
                            <a:pt x="8" y="18"/>
                          </a:lnTo>
                          <a:lnTo>
                            <a:pt x="0"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49198" name="Freeform 14">
                    <a:extLst>
                      <a:ext uri="{FF2B5EF4-FFF2-40B4-BE49-F238E27FC236}">
                        <a16:creationId xmlns:a16="http://schemas.microsoft.com/office/drawing/2014/main" id="{FBB95E33-676D-4A1C-BA91-ECFCDF5BAD79}"/>
                      </a:ext>
                    </a:extLst>
                  </p:cNvPr>
                  <p:cNvSpPr>
                    <a:spLocks/>
                  </p:cNvSpPr>
                  <p:nvPr/>
                </p:nvSpPr>
                <p:spPr bwMode="auto">
                  <a:xfrm>
                    <a:off x="5391" y="2272"/>
                    <a:ext cx="73" cy="54"/>
                  </a:xfrm>
                  <a:custGeom>
                    <a:avLst/>
                    <a:gdLst>
                      <a:gd name="T0" fmla="*/ 13 w 73"/>
                      <a:gd name="T1" fmla="*/ 20 h 54"/>
                      <a:gd name="T2" fmla="*/ 0 w 73"/>
                      <a:gd name="T3" fmla="*/ 42 h 54"/>
                      <a:gd name="T4" fmla="*/ 5 w 73"/>
                      <a:gd name="T5" fmla="*/ 51 h 54"/>
                      <a:gd name="T6" fmla="*/ 26 w 73"/>
                      <a:gd name="T7" fmla="*/ 53 h 54"/>
                      <a:gd name="T8" fmla="*/ 43 w 73"/>
                      <a:gd name="T9" fmla="*/ 53 h 54"/>
                      <a:gd name="T10" fmla="*/ 50 w 73"/>
                      <a:gd name="T11" fmla="*/ 44 h 54"/>
                      <a:gd name="T12" fmla="*/ 53 w 73"/>
                      <a:gd name="T13" fmla="*/ 35 h 54"/>
                      <a:gd name="T14" fmla="*/ 72 w 73"/>
                      <a:gd name="T15" fmla="*/ 35 h 54"/>
                      <a:gd name="T16" fmla="*/ 69 w 73"/>
                      <a:gd name="T17" fmla="*/ 21 h 54"/>
                      <a:gd name="T18" fmla="*/ 69 w 73"/>
                      <a:gd name="T19" fmla="*/ 8 h 54"/>
                      <a:gd name="T20" fmla="*/ 50 w 73"/>
                      <a:gd name="T21" fmla="*/ 0 h 54"/>
                      <a:gd name="T22" fmla="*/ 48 w 73"/>
                      <a:gd name="T23" fmla="*/ 15 h 54"/>
                      <a:gd name="T24" fmla="*/ 59 w 73"/>
                      <a:gd name="T25" fmla="*/ 24 h 54"/>
                      <a:gd name="T26" fmla="*/ 42 w 73"/>
                      <a:gd name="T27" fmla="*/ 24 h 54"/>
                      <a:gd name="T28" fmla="*/ 35 w 73"/>
                      <a:gd name="T29" fmla="*/ 30 h 54"/>
                      <a:gd name="T30" fmla="*/ 13 w 73"/>
                      <a:gd name="T3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4">
                        <a:moveTo>
                          <a:pt x="13" y="20"/>
                        </a:moveTo>
                        <a:lnTo>
                          <a:pt x="0" y="42"/>
                        </a:lnTo>
                        <a:lnTo>
                          <a:pt x="5" y="51"/>
                        </a:lnTo>
                        <a:lnTo>
                          <a:pt x="26" y="53"/>
                        </a:lnTo>
                        <a:lnTo>
                          <a:pt x="43" y="53"/>
                        </a:lnTo>
                        <a:lnTo>
                          <a:pt x="50" y="44"/>
                        </a:lnTo>
                        <a:lnTo>
                          <a:pt x="53" y="35"/>
                        </a:lnTo>
                        <a:lnTo>
                          <a:pt x="72" y="35"/>
                        </a:lnTo>
                        <a:lnTo>
                          <a:pt x="69" y="21"/>
                        </a:lnTo>
                        <a:lnTo>
                          <a:pt x="69" y="8"/>
                        </a:lnTo>
                        <a:lnTo>
                          <a:pt x="50" y="0"/>
                        </a:lnTo>
                        <a:lnTo>
                          <a:pt x="48" y="15"/>
                        </a:lnTo>
                        <a:lnTo>
                          <a:pt x="59" y="24"/>
                        </a:lnTo>
                        <a:lnTo>
                          <a:pt x="42" y="24"/>
                        </a:lnTo>
                        <a:lnTo>
                          <a:pt x="35" y="30"/>
                        </a:lnTo>
                        <a:lnTo>
                          <a:pt x="13" y="2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49199" name="Group 15">
                  <a:extLst>
                    <a:ext uri="{FF2B5EF4-FFF2-40B4-BE49-F238E27FC236}">
                      <a16:creationId xmlns:a16="http://schemas.microsoft.com/office/drawing/2014/main" id="{84104C52-F7BC-43A2-A11F-3B63024A672F}"/>
                    </a:ext>
                  </a:extLst>
                </p:cNvPr>
                <p:cNvGrpSpPr>
                  <a:grpSpLocks/>
                </p:cNvGrpSpPr>
                <p:nvPr/>
              </p:nvGrpSpPr>
              <p:grpSpPr bwMode="auto">
                <a:xfrm>
                  <a:off x="4576" y="1480"/>
                  <a:ext cx="869" cy="1288"/>
                  <a:chOff x="4576" y="1480"/>
                  <a:chExt cx="869" cy="1288"/>
                </a:xfrm>
              </p:grpSpPr>
              <p:grpSp>
                <p:nvGrpSpPr>
                  <p:cNvPr id="349200" name="Group 16">
                    <a:extLst>
                      <a:ext uri="{FF2B5EF4-FFF2-40B4-BE49-F238E27FC236}">
                        <a16:creationId xmlns:a16="http://schemas.microsoft.com/office/drawing/2014/main" id="{87C56B0A-45C0-420F-B7DD-4CBBB21D2581}"/>
                      </a:ext>
                    </a:extLst>
                  </p:cNvPr>
                  <p:cNvGrpSpPr>
                    <a:grpSpLocks/>
                  </p:cNvGrpSpPr>
                  <p:nvPr/>
                </p:nvGrpSpPr>
                <p:grpSpPr bwMode="auto">
                  <a:xfrm>
                    <a:off x="4716" y="1612"/>
                    <a:ext cx="195" cy="387"/>
                    <a:chOff x="4716" y="1612"/>
                    <a:chExt cx="195" cy="387"/>
                  </a:xfrm>
                </p:grpSpPr>
                <p:sp>
                  <p:nvSpPr>
                    <p:cNvPr id="349201" name="Freeform 17">
                      <a:extLst>
                        <a:ext uri="{FF2B5EF4-FFF2-40B4-BE49-F238E27FC236}">
                          <a16:creationId xmlns:a16="http://schemas.microsoft.com/office/drawing/2014/main" id="{067D7A96-0C52-4B05-91E0-3C98B7E7741A}"/>
                        </a:ext>
                      </a:extLst>
                    </p:cNvPr>
                    <p:cNvSpPr>
                      <a:spLocks/>
                    </p:cNvSpPr>
                    <p:nvPr/>
                  </p:nvSpPr>
                  <p:spPr bwMode="auto">
                    <a:xfrm>
                      <a:off x="4716" y="1959"/>
                      <a:ext cx="46" cy="40"/>
                    </a:xfrm>
                    <a:custGeom>
                      <a:avLst/>
                      <a:gdLst>
                        <a:gd name="T0" fmla="*/ 0 w 46"/>
                        <a:gd name="T1" fmla="*/ 30 h 40"/>
                        <a:gd name="T2" fmla="*/ 8 w 46"/>
                        <a:gd name="T3" fmla="*/ 38 h 40"/>
                        <a:gd name="T4" fmla="*/ 18 w 46"/>
                        <a:gd name="T5" fmla="*/ 36 h 40"/>
                        <a:gd name="T6" fmla="*/ 32 w 46"/>
                        <a:gd name="T7" fmla="*/ 39 h 40"/>
                        <a:gd name="T8" fmla="*/ 43 w 46"/>
                        <a:gd name="T9" fmla="*/ 39 h 40"/>
                        <a:gd name="T10" fmla="*/ 45 w 46"/>
                        <a:gd name="T11" fmla="*/ 26 h 40"/>
                        <a:gd name="T12" fmla="*/ 42 w 46"/>
                        <a:gd name="T13" fmla="*/ 17 h 40"/>
                        <a:gd name="T14" fmla="*/ 34 w 46"/>
                        <a:gd name="T15" fmla="*/ 6 h 40"/>
                        <a:gd name="T16" fmla="*/ 26 w 46"/>
                        <a:gd name="T17" fmla="*/ 6 h 40"/>
                        <a:gd name="T18" fmla="*/ 23 w 46"/>
                        <a:gd name="T19" fmla="*/ 0 h 40"/>
                        <a:gd name="T20" fmla="*/ 11 w 46"/>
                        <a:gd name="T21" fmla="*/ 0 h 40"/>
                        <a:gd name="T22" fmla="*/ 11 w 46"/>
                        <a:gd name="T23" fmla="*/ 12 h 40"/>
                        <a:gd name="T24" fmla="*/ 0 w 46"/>
                        <a:gd name="T2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0">
                          <a:moveTo>
                            <a:pt x="0" y="30"/>
                          </a:moveTo>
                          <a:lnTo>
                            <a:pt x="8" y="38"/>
                          </a:lnTo>
                          <a:lnTo>
                            <a:pt x="18" y="36"/>
                          </a:lnTo>
                          <a:lnTo>
                            <a:pt x="32" y="39"/>
                          </a:lnTo>
                          <a:lnTo>
                            <a:pt x="43" y="39"/>
                          </a:lnTo>
                          <a:lnTo>
                            <a:pt x="45" y="26"/>
                          </a:lnTo>
                          <a:lnTo>
                            <a:pt x="42" y="17"/>
                          </a:lnTo>
                          <a:lnTo>
                            <a:pt x="34" y="6"/>
                          </a:lnTo>
                          <a:lnTo>
                            <a:pt x="26" y="6"/>
                          </a:lnTo>
                          <a:lnTo>
                            <a:pt x="23" y="0"/>
                          </a:lnTo>
                          <a:lnTo>
                            <a:pt x="11" y="0"/>
                          </a:lnTo>
                          <a:lnTo>
                            <a:pt x="11" y="12"/>
                          </a:lnTo>
                          <a:lnTo>
                            <a:pt x="0" y="3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02" name="Freeform 18">
                      <a:extLst>
                        <a:ext uri="{FF2B5EF4-FFF2-40B4-BE49-F238E27FC236}">
                          <a16:creationId xmlns:a16="http://schemas.microsoft.com/office/drawing/2014/main" id="{E0F52F8D-59ED-419B-B3C5-599DC75A3133}"/>
                        </a:ext>
                      </a:extLst>
                    </p:cNvPr>
                    <p:cNvSpPr>
                      <a:spLocks/>
                    </p:cNvSpPr>
                    <p:nvPr/>
                  </p:nvSpPr>
                  <p:spPr bwMode="auto">
                    <a:xfrm>
                      <a:off x="4839" y="1890"/>
                      <a:ext cx="46" cy="50"/>
                    </a:xfrm>
                    <a:custGeom>
                      <a:avLst/>
                      <a:gdLst>
                        <a:gd name="T0" fmla="*/ 10 w 46"/>
                        <a:gd name="T1" fmla="*/ 0 h 50"/>
                        <a:gd name="T2" fmla="*/ 30 w 46"/>
                        <a:gd name="T3" fmla="*/ 1 h 50"/>
                        <a:gd name="T4" fmla="*/ 37 w 46"/>
                        <a:gd name="T5" fmla="*/ 15 h 50"/>
                        <a:gd name="T6" fmla="*/ 45 w 46"/>
                        <a:gd name="T7" fmla="*/ 22 h 50"/>
                        <a:gd name="T8" fmla="*/ 38 w 46"/>
                        <a:gd name="T9" fmla="*/ 28 h 50"/>
                        <a:gd name="T10" fmla="*/ 45 w 46"/>
                        <a:gd name="T11" fmla="*/ 36 h 50"/>
                        <a:gd name="T12" fmla="*/ 42 w 46"/>
                        <a:gd name="T13" fmla="*/ 45 h 50"/>
                        <a:gd name="T14" fmla="*/ 35 w 46"/>
                        <a:gd name="T15" fmla="*/ 49 h 50"/>
                        <a:gd name="T16" fmla="*/ 22 w 46"/>
                        <a:gd name="T17" fmla="*/ 48 h 50"/>
                        <a:gd name="T18" fmla="*/ 13 w 46"/>
                        <a:gd name="T19" fmla="*/ 48 h 50"/>
                        <a:gd name="T20" fmla="*/ 8 w 46"/>
                        <a:gd name="T21" fmla="*/ 42 h 50"/>
                        <a:gd name="T22" fmla="*/ 3 w 46"/>
                        <a:gd name="T23" fmla="*/ 34 h 50"/>
                        <a:gd name="T24" fmla="*/ 3 w 46"/>
                        <a:gd name="T25" fmla="*/ 27 h 50"/>
                        <a:gd name="T26" fmla="*/ 0 w 46"/>
                        <a:gd name="T27" fmla="*/ 16 h 50"/>
                        <a:gd name="T28" fmla="*/ 10 w 46"/>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0" y="0"/>
                          </a:moveTo>
                          <a:lnTo>
                            <a:pt x="30" y="1"/>
                          </a:lnTo>
                          <a:lnTo>
                            <a:pt x="37" y="15"/>
                          </a:lnTo>
                          <a:lnTo>
                            <a:pt x="45" y="22"/>
                          </a:lnTo>
                          <a:lnTo>
                            <a:pt x="38" y="28"/>
                          </a:lnTo>
                          <a:lnTo>
                            <a:pt x="45" y="36"/>
                          </a:lnTo>
                          <a:lnTo>
                            <a:pt x="42" y="45"/>
                          </a:lnTo>
                          <a:lnTo>
                            <a:pt x="35" y="49"/>
                          </a:lnTo>
                          <a:lnTo>
                            <a:pt x="22" y="48"/>
                          </a:lnTo>
                          <a:lnTo>
                            <a:pt x="13" y="48"/>
                          </a:lnTo>
                          <a:lnTo>
                            <a:pt x="8" y="42"/>
                          </a:lnTo>
                          <a:lnTo>
                            <a:pt x="3" y="34"/>
                          </a:lnTo>
                          <a:lnTo>
                            <a:pt x="3" y="27"/>
                          </a:lnTo>
                          <a:lnTo>
                            <a:pt x="0" y="16"/>
                          </a:lnTo>
                          <a:lnTo>
                            <a:pt x="1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03" name="Freeform 19">
                      <a:extLst>
                        <a:ext uri="{FF2B5EF4-FFF2-40B4-BE49-F238E27FC236}">
                          <a16:creationId xmlns:a16="http://schemas.microsoft.com/office/drawing/2014/main" id="{C2E62AD7-2B58-443F-BC91-968C2D5C5FDA}"/>
                        </a:ext>
                      </a:extLst>
                    </p:cNvPr>
                    <p:cNvSpPr>
                      <a:spLocks/>
                    </p:cNvSpPr>
                    <p:nvPr/>
                  </p:nvSpPr>
                  <p:spPr bwMode="auto">
                    <a:xfrm>
                      <a:off x="4832" y="1612"/>
                      <a:ext cx="79" cy="48"/>
                    </a:xfrm>
                    <a:custGeom>
                      <a:avLst/>
                      <a:gdLst>
                        <a:gd name="T0" fmla="*/ 11 w 79"/>
                        <a:gd name="T1" fmla="*/ 0 h 48"/>
                        <a:gd name="T2" fmla="*/ 21 w 79"/>
                        <a:gd name="T3" fmla="*/ 8 h 48"/>
                        <a:gd name="T4" fmla="*/ 31 w 79"/>
                        <a:gd name="T5" fmla="*/ 6 h 48"/>
                        <a:gd name="T6" fmla="*/ 46 w 79"/>
                        <a:gd name="T7" fmla="*/ 8 h 48"/>
                        <a:gd name="T8" fmla="*/ 59 w 79"/>
                        <a:gd name="T9" fmla="*/ 8 h 48"/>
                        <a:gd name="T10" fmla="*/ 65 w 79"/>
                        <a:gd name="T11" fmla="*/ 12 h 48"/>
                        <a:gd name="T12" fmla="*/ 73 w 79"/>
                        <a:gd name="T13" fmla="*/ 23 h 48"/>
                        <a:gd name="T14" fmla="*/ 78 w 79"/>
                        <a:gd name="T15" fmla="*/ 27 h 48"/>
                        <a:gd name="T16" fmla="*/ 60 w 79"/>
                        <a:gd name="T17" fmla="*/ 30 h 48"/>
                        <a:gd name="T18" fmla="*/ 55 w 79"/>
                        <a:gd name="T19" fmla="*/ 33 h 48"/>
                        <a:gd name="T20" fmla="*/ 60 w 79"/>
                        <a:gd name="T21" fmla="*/ 39 h 48"/>
                        <a:gd name="T22" fmla="*/ 60 w 79"/>
                        <a:gd name="T23" fmla="*/ 45 h 48"/>
                        <a:gd name="T24" fmla="*/ 42 w 79"/>
                        <a:gd name="T25" fmla="*/ 39 h 48"/>
                        <a:gd name="T26" fmla="*/ 28 w 79"/>
                        <a:gd name="T27" fmla="*/ 35 h 48"/>
                        <a:gd name="T28" fmla="*/ 21 w 79"/>
                        <a:gd name="T29" fmla="*/ 36 h 48"/>
                        <a:gd name="T30" fmla="*/ 21 w 79"/>
                        <a:gd name="T31" fmla="*/ 45 h 48"/>
                        <a:gd name="T32" fmla="*/ 11 w 79"/>
                        <a:gd name="T33" fmla="*/ 47 h 48"/>
                        <a:gd name="T34" fmla="*/ 7 w 79"/>
                        <a:gd name="T35" fmla="*/ 39 h 48"/>
                        <a:gd name="T36" fmla="*/ 5 w 79"/>
                        <a:gd name="T37" fmla="*/ 30 h 48"/>
                        <a:gd name="T38" fmla="*/ 0 w 79"/>
                        <a:gd name="T39" fmla="*/ 29 h 48"/>
                        <a:gd name="T40" fmla="*/ 5 w 79"/>
                        <a:gd name="T41" fmla="*/ 20 h 48"/>
                        <a:gd name="T42" fmla="*/ 13 w 79"/>
                        <a:gd name="T43" fmla="*/ 17 h 48"/>
                        <a:gd name="T44" fmla="*/ 11 w 79"/>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8">
                          <a:moveTo>
                            <a:pt x="11" y="0"/>
                          </a:moveTo>
                          <a:lnTo>
                            <a:pt x="21" y="8"/>
                          </a:lnTo>
                          <a:lnTo>
                            <a:pt x="31" y="6"/>
                          </a:lnTo>
                          <a:lnTo>
                            <a:pt x="46" y="8"/>
                          </a:lnTo>
                          <a:lnTo>
                            <a:pt x="59" y="8"/>
                          </a:lnTo>
                          <a:lnTo>
                            <a:pt x="65" y="12"/>
                          </a:lnTo>
                          <a:lnTo>
                            <a:pt x="73" y="23"/>
                          </a:lnTo>
                          <a:lnTo>
                            <a:pt x="78" y="27"/>
                          </a:lnTo>
                          <a:lnTo>
                            <a:pt x="60" y="30"/>
                          </a:lnTo>
                          <a:lnTo>
                            <a:pt x="55" y="33"/>
                          </a:lnTo>
                          <a:lnTo>
                            <a:pt x="60" y="39"/>
                          </a:lnTo>
                          <a:lnTo>
                            <a:pt x="60" y="45"/>
                          </a:lnTo>
                          <a:lnTo>
                            <a:pt x="42" y="39"/>
                          </a:lnTo>
                          <a:lnTo>
                            <a:pt x="28" y="35"/>
                          </a:lnTo>
                          <a:lnTo>
                            <a:pt x="21" y="36"/>
                          </a:lnTo>
                          <a:lnTo>
                            <a:pt x="21" y="45"/>
                          </a:lnTo>
                          <a:lnTo>
                            <a:pt x="11" y="47"/>
                          </a:lnTo>
                          <a:lnTo>
                            <a:pt x="7" y="39"/>
                          </a:lnTo>
                          <a:lnTo>
                            <a:pt x="5" y="30"/>
                          </a:lnTo>
                          <a:lnTo>
                            <a:pt x="0" y="29"/>
                          </a:lnTo>
                          <a:lnTo>
                            <a:pt x="5" y="20"/>
                          </a:lnTo>
                          <a:lnTo>
                            <a:pt x="13" y="17"/>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49204" name="Freeform 20">
                    <a:extLst>
                      <a:ext uri="{FF2B5EF4-FFF2-40B4-BE49-F238E27FC236}">
                        <a16:creationId xmlns:a16="http://schemas.microsoft.com/office/drawing/2014/main" id="{508AAA80-97AA-47AD-A427-AD548BBBF3BC}"/>
                      </a:ext>
                    </a:extLst>
                  </p:cNvPr>
                  <p:cNvSpPr>
                    <a:spLocks/>
                  </p:cNvSpPr>
                  <p:nvPr/>
                </p:nvSpPr>
                <p:spPr bwMode="auto">
                  <a:xfrm>
                    <a:off x="4898" y="2394"/>
                    <a:ext cx="547" cy="374"/>
                  </a:xfrm>
                  <a:custGeom>
                    <a:avLst/>
                    <a:gdLst>
                      <a:gd name="T0" fmla="*/ 423 w 547"/>
                      <a:gd name="T1" fmla="*/ 30 h 374"/>
                      <a:gd name="T2" fmla="*/ 444 w 547"/>
                      <a:gd name="T3" fmla="*/ 42 h 374"/>
                      <a:gd name="T4" fmla="*/ 466 w 547"/>
                      <a:gd name="T5" fmla="*/ 97 h 374"/>
                      <a:gd name="T6" fmla="*/ 517 w 547"/>
                      <a:gd name="T7" fmla="*/ 154 h 374"/>
                      <a:gd name="T8" fmla="*/ 546 w 547"/>
                      <a:gd name="T9" fmla="*/ 213 h 374"/>
                      <a:gd name="T10" fmla="*/ 525 w 547"/>
                      <a:gd name="T11" fmla="*/ 267 h 374"/>
                      <a:gd name="T12" fmla="*/ 504 w 547"/>
                      <a:gd name="T13" fmla="*/ 301 h 374"/>
                      <a:gd name="T14" fmla="*/ 491 w 547"/>
                      <a:gd name="T15" fmla="*/ 334 h 374"/>
                      <a:gd name="T16" fmla="*/ 478 w 547"/>
                      <a:gd name="T17" fmla="*/ 354 h 374"/>
                      <a:gd name="T18" fmla="*/ 452 w 547"/>
                      <a:gd name="T19" fmla="*/ 367 h 374"/>
                      <a:gd name="T20" fmla="*/ 410 w 547"/>
                      <a:gd name="T21" fmla="*/ 363 h 374"/>
                      <a:gd name="T22" fmla="*/ 367 w 547"/>
                      <a:gd name="T23" fmla="*/ 354 h 374"/>
                      <a:gd name="T24" fmla="*/ 345 w 547"/>
                      <a:gd name="T25" fmla="*/ 333 h 374"/>
                      <a:gd name="T26" fmla="*/ 338 w 547"/>
                      <a:gd name="T27" fmla="*/ 306 h 374"/>
                      <a:gd name="T28" fmla="*/ 323 w 547"/>
                      <a:gd name="T29" fmla="*/ 294 h 374"/>
                      <a:gd name="T30" fmla="*/ 301 w 547"/>
                      <a:gd name="T31" fmla="*/ 295 h 374"/>
                      <a:gd name="T32" fmla="*/ 280 w 547"/>
                      <a:gd name="T33" fmla="*/ 274 h 374"/>
                      <a:gd name="T34" fmla="*/ 262 w 547"/>
                      <a:gd name="T35" fmla="*/ 271 h 374"/>
                      <a:gd name="T36" fmla="*/ 232 w 547"/>
                      <a:gd name="T37" fmla="*/ 274 h 374"/>
                      <a:gd name="T38" fmla="*/ 208 w 547"/>
                      <a:gd name="T39" fmla="*/ 277 h 374"/>
                      <a:gd name="T40" fmla="*/ 187 w 547"/>
                      <a:gd name="T41" fmla="*/ 289 h 374"/>
                      <a:gd name="T42" fmla="*/ 156 w 547"/>
                      <a:gd name="T43" fmla="*/ 298 h 374"/>
                      <a:gd name="T44" fmla="*/ 125 w 547"/>
                      <a:gd name="T45" fmla="*/ 312 h 374"/>
                      <a:gd name="T46" fmla="*/ 109 w 547"/>
                      <a:gd name="T47" fmla="*/ 318 h 374"/>
                      <a:gd name="T48" fmla="*/ 63 w 547"/>
                      <a:gd name="T49" fmla="*/ 315 h 374"/>
                      <a:gd name="T50" fmla="*/ 54 w 547"/>
                      <a:gd name="T51" fmla="*/ 307 h 374"/>
                      <a:gd name="T52" fmla="*/ 54 w 547"/>
                      <a:gd name="T53" fmla="*/ 267 h 374"/>
                      <a:gd name="T54" fmla="*/ 39 w 547"/>
                      <a:gd name="T55" fmla="*/ 243 h 374"/>
                      <a:gd name="T56" fmla="*/ 24 w 547"/>
                      <a:gd name="T57" fmla="*/ 223 h 374"/>
                      <a:gd name="T58" fmla="*/ 5 w 547"/>
                      <a:gd name="T59" fmla="*/ 154 h 374"/>
                      <a:gd name="T60" fmla="*/ 7 w 547"/>
                      <a:gd name="T61" fmla="*/ 132 h 374"/>
                      <a:gd name="T62" fmla="*/ 46 w 547"/>
                      <a:gd name="T63" fmla="*/ 120 h 374"/>
                      <a:gd name="T64" fmla="*/ 75 w 547"/>
                      <a:gd name="T65" fmla="*/ 117 h 374"/>
                      <a:gd name="T66" fmla="*/ 91 w 547"/>
                      <a:gd name="T67" fmla="*/ 111 h 374"/>
                      <a:gd name="T68" fmla="*/ 101 w 547"/>
                      <a:gd name="T69" fmla="*/ 91 h 374"/>
                      <a:gd name="T70" fmla="*/ 98 w 547"/>
                      <a:gd name="T71" fmla="*/ 81 h 374"/>
                      <a:gd name="T72" fmla="*/ 137 w 547"/>
                      <a:gd name="T73" fmla="*/ 54 h 374"/>
                      <a:gd name="T74" fmla="*/ 167 w 547"/>
                      <a:gd name="T75" fmla="*/ 34 h 374"/>
                      <a:gd name="T76" fmla="*/ 195 w 547"/>
                      <a:gd name="T77" fmla="*/ 48 h 374"/>
                      <a:gd name="T78" fmla="*/ 216 w 547"/>
                      <a:gd name="T79" fmla="*/ 33 h 374"/>
                      <a:gd name="T80" fmla="*/ 237 w 547"/>
                      <a:gd name="T81" fmla="*/ 15 h 374"/>
                      <a:gd name="T82" fmla="*/ 260 w 547"/>
                      <a:gd name="T83" fmla="*/ 4 h 374"/>
                      <a:gd name="T84" fmla="*/ 296 w 547"/>
                      <a:gd name="T85" fmla="*/ 7 h 374"/>
                      <a:gd name="T86" fmla="*/ 309 w 547"/>
                      <a:gd name="T87" fmla="*/ 21 h 374"/>
                      <a:gd name="T88" fmla="*/ 309 w 547"/>
                      <a:gd name="T89" fmla="*/ 37 h 374"/>
                      <a:gd name="T90" fmla="*/ 340 w 547"/>
                      <a:gd name="T91" fmla="*/ 67 h 374"/>
                      <a:gd name="T92" fmla="*/ 366 w 547"/>
                      <a:gd name="T93" fmla="*/ 76 h 374"/>
                      <a:gd name="T94" fmla="*/ 387 w 547"/>
                      <a:gd name="T95" fmla="*/ 48 h 374"/>
                      <a:gd name="T96" fmla="*/ 393 w 547"/>
                      <a:gd name="T9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374">
                        <a:moveTo>
                          <a:pt x="393" y="0"/>
                        </a:moveTo>
                        <a:lnTo>
                          <a:pt x="423" y="0"/>
                        </a:lnTo>
                        <a:lnTo>
                          <a:pt x="423" y="30"/>
                        </a:lnTo>
                        <a:lnTo>
                          <a:pt x="434" y="37"/>
                        </a:lnTo>
                        <a:lnTo>
                          <a:pt x="437" y="42"/>
                        </a:lnTo>
                        <a:lnTo>
                          <a:pt x="444" y="42"/>
                        </a:lnTo>
                        <a:lnTo>
                          <a:pt x="447" y="48"/>
                        </a:lnTo>
                        <a:lnTo>
                          <a:pt x="450" y="78"/>
                        </a:lnTo>
                        <a:lnTo>
                          <a:pt x="466" y="97"/>
                        </a:lnTo>
                        <a:lnTo>
                          <a:pt x="491" y="126"/>
                        </a:lnTo>
                        <a:lnTo>
                          <a:pt x="491" y="130"/>
                        </a:lnTo>
                        <a:lnTo>
                          <a:pt x="517" y="154"/>
                        </a:lnTo>
                        <a:lnTo>
                          <a:pt x="517" y="159"/>
                        </a:lnTo>
                        <a:lnTo>
                          <a:pt x="543" y="178"/>
                        </a:lnTo>
                        <a:lnTo>
                          <a:pt x="546" y="213"/>
                        </a:lnTo>
                        <a:lnTo>
                          <a:pt x="543" y="244"/>
                        </a:lnTo>
                        <a:lnTo>
                          <a:pt x="535" y="259"/>
                        </a:lnTo>
                        <a:lnTo>
                          <a:pt x="525" y="267"/>
                        </a:lnTo>
                        <a:lnTo>
                          <a:pt x="522" y="282"/>
                        </a:lnTo>
                        <a:lnTo>
                          <a:pt x="512" y="295"/>
                        </a:lnTo>
                        <a:lnTo>
                          <a:pt x="504" y="301"/>
                        </a:lnTo>
                        <a:lnTo>
                          <a:pt x="505" y="306"/>
                        </a:lnTo>
                        <a:lnTo>
                          <a:pt x="496" y="315"/>
                        </a:lnTo>
                        <a:lnTo>
                          <a:pt x="491" y="334"/>
                        </a:lnTo>
                        <a:lnTo>
                          <a:pt x="489" y="345"/>
                        </a:lnTo>
                        <a:lnTo>
                          <a:pt x="479" y="349"/>
                        </a:lnTo>
                        <a:lnTo>
                          <a:pt x="478" y="354"/>
                        </a:lnTo>
                        <a:lnTo>
                          <a:pt x="471" y="363"/>
                        </a:lnTo>
                        <a:lnTo>
                          <a:pt x="460" y="364"/>
                        </a:lnTo>
                        <a:lnTo>
                          <a:pt x="452" y="367"/>
                        </a:lnTo>
                        <a:lnTo>
                          <a:pt x="440" y="373"/>
                        </a:lnTo>
                        <a:lnTo>
                          <a:pt x="426" y="361"/>
                        </a:lnTo>
                        <a:lnTo>
                          <a:pt x="410" y="363"/>
                        </a:lnTo>
                        <a:lnTo>
                          <a:pt x="405" y="363"/>
                        </a:lnTo>
                        <a:lnTo>
                          <a:pt x="382" y="366"/>
                        </a:lnTo>
                        <a:lnTo>
                          <a:pt x="367" y="354"/>
                        </a:lnTo>
                        <a:lnTo>
                          <a:pt x="358" y="342"/>
                        </a:lnTo>
                        <a:lnTo>
                          <a:pt x="351" y="343"/>
                        </a:lnTo>
                        <a:lnTo>
                          <a:pt x="345" y="333"/>
                        </a:lnTo>
                        <a:lnTo>
                          <a:pt x="341" y="324"/>
                        </a:lnTo>
                        <a:lnTo>
                          <a:pt x="338" y="321"/>
                        </a:lnTo>
                        <a:lnTo>
                          <a:pt x="338" y="306"/>
                        </a:lnTo>
                        <a:lnTo>
                          <a:pt x="340" y="297"/>
                        </a:lnTo>
                        <a:lnTo>
                          <a:pt x="336" y="291"/>
                        </a:lnTo>
                        <a:lnTo>
                          <a:pt x="323" y="294"/>
                        </a:lnTo>
                        <a:lnTo>
                          <a:pt x="317" y="295"/>
                        </a:lnTo>
                        <a:lnTo>
                          <a:pt x="306" y="295"/>
                        </a:lnTo>
                        <a:lnTo>
                          <a:pt x="301" y="295"/>
                        </a:lnTo>
                        <a:lnTo>
                          <a:pt x="296" y="295"/>
                        </a:lnTo>
                        <a:lnTo>
                          <a:pt x="288" y="286"/>
                        </a:lnTo>
                        <a:lnTo>
                          <a:pt x="280" y="274"/>
                        </a:lnTo>
                        <a:lnTo>
                          <a:pt x="278" y="276"/>
                        </a:lnTo>
                        <a:lnTo>
                          <a:pt x="263" y="276"/>
                        </a:lnTo>
                        <a:lnTo>
                          <a:pt x="262" y="271"/>
                        </a:lnTo>
                        <a:lnTo>
                          <a:pt x="254" y="276"/>
                        </a:lnTo>
                        <a:lnTo>
                          <a:pt x="245" y="274"/>
                        </a:lnTo>
                        <a:lnTo>
                          <a:pt x="232" y="274"/>
                        </a:lnTo>
                        <a:lnTo>
                          <a:pt x="224" y="271"/>
                        </a:lnTo>
                        <a:lnTo>
                          <a:pt x="221" y="276"/>
                        </a:lnTo>
                        <a:lnTo>
                          <a:pt x="208" y="277"/>
                        </a:lnTo>
                        <a:lnTo>
                          <a:pt x="205" y="274"/>
                        </a:lnTo>
                        <a:lnTo>
                          <a:pt x="197" y="282"/>
                        </a:lnTo>
                        <a:lnTo>
                          <a:pt x="187" y="289"/>
                        </a:lnTo>
                        <a:lnTo>
                          <a:pt x="180" y="289"/>
                        </a:lnTo>
                        <a:lnTo>
                          <a:pt x="171" y="298"/>
                        </a:lnTo>
                        <a:lnTo>
                          <a:pt x="156" y="298"/>
                        </a:lnTo>
                        <a:lnTo>
                          <a:pt x="145" y="301"/>
                        </a:lnTo>
                        <a:lnTo>
                          <a:pt x="132" y="306"/>
                        </a:lnTo>
                        <a:lnTo>
                          <a:pt x="125" y="312"/>
                        </a:lnTo>
                        <a:lnTo>
                          <a:pt x="120" y="310"/>
                        </a:lnTo>
                        <a:lnTo>
                          <a:pt x="115" y="316"/>
                        </a:lnTo>
                        <a:lnTo>
                          <a:pt x="109" y="318"/>
                        </a:lnTo>
                        <a:lnTo>
                          <a:pt x="101" y="325"/>
                        </a:lnTo>
                        <a:lnTo>
                          <a:pt x="75" y="325"/>
                        </a:lnTo>
                        <a:lnTo>
                          <a:pt x="63" y="315"/>
                        </a:lnTo>
                        <a:lnTo>
                          <a:pt x="62" y="310"/>
                        </a:lnTo>
                        <a:lnTo>
                          <a:pt x="59" y="315"/>
                        </a:lnTo>
                        <a:lnTo>
                          <a:pt x="54" y="307"/>
                        </a:lnTo>
                        <a:lnTo>
                          <a:pt x="55" y="288"/>
                        </a:lnTo>
                        <a:lnTo>
                          <a:pt x="59" y="276"/>
                        </a:lnTo>
                        <a:lnTo>
                          <a:pt x="54" y="267"/>
                        </a:lnTo>
                        <a:lnTo>
                          <a:pt x="49" y="258"/>
                        </a:lnTo>
                        <a:lnTo>
                          <a:pt x="47" y="247"/>
                        </a:lnTo>
                        <a:lnTo>
                          <a:pt x="39" y="243"/>
                        </a:lnTo>
                        <a:lnTo>
                          <a:pt x="37" y="241"/>
                        </a:lnTo>
                        <a:lnTo>
                          <a:pt x="36" y="237"/>
                        </a:lnTo>
                        <a:lnTo>
                          <a:pt x="24" y="223"/>
                        </a:lnTo>
                        <a:lnTo>
                          <a:pt x="10" y="190"/>
                        </a:lnTo>
                        <a:lnTo>
                          <a:pt x="5" y="168"/>
                        </a:lnTo>
                        <a:lnTo>
                          <a:pt x="5" y="154"/>
                        </a:lnTo>
                        <a:lnTo>
                          <a:pt x="0" y="150"/>
                        </a:lnTo>
                        <a:lnTo>
                          <a:pt x="2" y="138"/>
                        </a:lnTo>
                        <a:lnTo>
                          <a:pt x="7" y="132"/>
                        </a:lnTo>
                        <a:lnTo>
                          <a:pt x="24" y="115"/>
                        </a:lnTo>
                        <a:lnTo>
                          <a:pt x="42" y="117"/>
                        </a:lnTo>
                        <a:lnTo>
                          <a:pt x="46" y="120"/>
                        </a:lnTo>
                        <a:lnTo>
                          <a:pt x="68" y="120"/>
                        </a:lnTo>
                        <a:lnTo>
                          <a:pt x="70" y="115"/>
                        </a:lnTo>
                        <a:lnTo>
                          <a:pt x="75" y="117"/>
                        </a:lnTo>
                        <a:lnTo>
                          <a:pt x="81" y="112"/>
                        </a:lnTo>
                        <a:lnTo>
                          <a:pt x="86" y="114"/>
                        </a:lnTo>
                        <a:lnTo>
                          <a:pt x="91" y="111"/>
                        </a:lnTo>
                        <a:lnTo>
                          <a:pt x="89" y="106"/>
                        </a:lnTo>
                        <a:lnTo>
                          <a:pt x="94" y="96"/>
                        </a:lnTo>
                        <a:lnTo>
                          <a:pt x="101" y="91"/>
                        </a:lnTo>
                        <a:lnTo>
                          <a:pt x="98" y="88"/>
                        </a:lnTo>
                        <a:lnTo>
                          <a:pt x="101" y="85"/>
                        </a:lnTo>
                        <a:lnTo>
                          <a:pt x="98" y="81"/>
                        </a:lnTo>
                        <a:lnTo>
                          <a:pt x="107" y="73"/>
                        </a:lnTo>
                        <a:lnTo>
                          <a:pt x="122" y="72"/>
                        </a:lnTo>
                        <a:lnTo>
                          <a:pt x="137" y="54"/>
                        </a:lnTo>
                        <a:lnTo>
                          <a:pt x="154" y="39"/>
                        </a:lnTo>
                        <a:lnTo>
                          <a:pt x="163" y="37"/>
                        </a:lnTo>
                        <a:lnTo>
                          <a:pt x="167" y="34"/>
                        </a:lnTo>
                        <a:lnTo>
                          <a:pt x="176" y="34"/>
                        </a:lnTo>
                        <a:lnTo>
                          <a:pt x="190" y="46"/>
                        </a:lnTo>
                        <a:lnTo>
                          <a:pt x="195" y="48"/>
                        </a:lnTo>
                        <a:lnTo>
                          <a:pt x="200" y="42"/>
                        </a:lnTo>
                        <a:lnTo>
                          <a:pt x="210" y="34"/>
                        </a:lnTo>
                        <a:lnTo>
                          <a:pt x="216" y="33"/>
                        </a:lnTo>
                        <a:lnTo>
                          <a:pt x="223" y="21"/>
                        </a:lnTo>
                        <a:lnTo>
                          <a:pt x="229" y="19"/>
                        </a:lnTo>
                        <a:lnTo>
                          <a:pt x="237" y="15"/>
                        </a:lnTo>
                        <a:lnTo>
                          <a:pt x="245" y="10"/>
                        </a:lnTo>
                        <a:lnTo>
                          <a:pt x="254" y="10"/>
                        </a:lnTo>
                        <a:lnTo>
                          <a:pt x="260" y="4"/>
                        </a:lnTo>
                        <a:lnTo>
                          <a:pt x="270" y="4"/>
                        </a:lnTo>
                        <a:lnTo>
                          <a:pt x="281" y="4"/>
                        </a:lnTo>
                        <a:lnTo>
                          <a:pt x="296" y="7"/>
                        </a:lnTo>
                        <a:lnTo>
                          <a:pt x="306" y="13"/>
                        </a:lnTo>
                        <a:lnTo>
                          <a:pt x="307" y="18"/>
                        </a:lnTo>
                        <a:lnTo>
                          <a:pt x="309" y="21"/>
                        </a:lnTo>
                        <a:lnTo>
                          <a:pt x="310" y="28"/>
                        </a:lnTo>
                        <a:lnTo>
                          <a:pt x="309" y="31"/>
                        </a:lnTo>
                        <a:lnTo>
                          <a:pt x="309" y="37"/>
                        </a:lnTo>
                        <a:lnTo>
                          <a:pt x="307" y="42"/>
                        </a:lnTo>
                        <a:lnTo>
                          <a:pt x="332" y="58"/>
                        </a:lnTo>
                        <a:lnTo>
                          <a:pt x="340" y="67"/>
                        </a:lnTo>
                        <a:lnTo>
                          <a:pt x="349" y="70"/>
                        </a:lnTo>
                        <a:lnTo>
                          <a:pt x="359" y="75"/>
                        </a:lnTo>
                        <a:lnTo>
                          <a:pt x="366" y="76"/>
                        </a:lnTo>
                        <a:lnTo>
                          <a:pt x="375" y="72"/>
                        </a:lnTo>
                        <a:lnTo>
                          <a:pt x="384" y="58"/>
                        </a:lnTo>
                        <a:lnTo>
                          <a:pt x="387" y="48"/>
                        </a:lnTo>
                        <a:lnTo>
                          <a:pt x="390" y="28"/>
                        </a:lnTo>
                        <a:lnTo>
                          <a:pt x="393" y="19"/>
                        </a:lnTo>
                        <a:lnTo>
                          <a:pt x="393"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05" name="Freeform 21">
                    <a:extLst>
                      <a:ext uri="{FF2B5EF4-FFF2-40B4-BE49-F238E27FC236}">
                        <a16:creationId xmlns:a16="http://schemas.microsoft.com/office/drawing/2014/main" id="{903943A3-F85D-48EE-82E6-82289A1F03E9}"/>
                      </a:ext>
                    </a:extLst>
                  </p:cNvPr>
                  <p:cNvSpPr>
                    <a:spLocks/>
                  </p:cNvSpPr>
                  <p:nvPr/>
                </p:nvSpPr>
                <p:spPr bwMode="auto">
                  <a:xfrm>
                    <a:off x="4770" y="2314"/>
                    <a:ext cx="303" cy="52"/>
                  </a:xfrm>
                  <a:custGeom>
                    <a:avLst/>
                    <a:gdLst>
                      <a:gd name="T0" fmla="*/ 23 w 303"/>
                      <a:gd name="T1" fmla="*/ 8 h 52"/>
                      <a:gd name="T2" fmla="*/ 60 w 303"/>
                      <a:gd name="T3" fmla="*/ 8 h 52"/>
                      <a:gd name="T4" fmla="*/ 83 w 303"/>
                      <a:gd name="T5" fmla="*/ 9 h 52"/>
                      <a:gd name="T6" fmla="*/ 102 w 303"/>
                      <a:gd name="T7" fmla="*/ 24 h 52"/>
                      <a:gd name="T8" fmla="*/ 120 w 303"/>
                      <a:gd name="T9" fmla="*/ 27 h 52"/>
                      <a:gd name="T10" fmla="*/ 148 w 303"/>
                      <a:gd name="T11" fmla="*/ 33 h 52"/>
                      <a:gd name="T12" fmla="*/ 164 w 303"/>
                      <a:gd name="T13" fmla="*/ 36 h 52"/>
                      <a:gd name="T14" fmla="*/ 170 w 303"/>
                      <a:gd name="T15" fmla="*/ 24 h 52"/>
                      <a:gd name="T16" fmla="*/ 206 w 303"/>
                      <a:gd name="T17" fmla="*/ 27 h 52"/>
                      <a:gd name="T18" fmla="*/ 232 w 303"/>
                      <a:gd name="T19" fmla="*/ 32 h 52"/>
                      <a:gd name="T20" fmla="*/ 250 w 303"/>
                      <a:gd name="T21" fmla="*/ 33 h 52"/>
                      <a:gd name="T22" fmla="*/ 263 w 303"/>
                      <a:gd name="T23" fmla="*/ 27 h 52"/>
                      <a:gd name="T24" fmla="*/ 284 w 303"/>
                      <a:gd name="T25" fmla="*/ 24 h 52"/>
                      <a:gd name="T26" fmla="*/ 302 w 303"/>
                      <a:gd name="T27" fmla="*/ 21 h 52"/>
                      <a:gd name="T28" fmla="*/ 297 w 303"/>
                      <a:gd name="T29" fmla="*/ 36 h 52"/>
                      <a:gd name="T30" fmla="*/ 284 w 303"/>
                      <a:gd name="T31" fmla="*/ 41 h 52"/>
                      <a:gd name="T32" fmla="*/ 274 w 303"/>
                      <a:gd name="T33" fmla="*/ 42 h 52"/>
                      <a:gd name="T34" fmla="*/ 261 w 303"/>
                      <a:gd name="T35" fmla="*/ 47 h 52"/>
                      <a:gd name="T36" fmla="*/ 248 w 303"/>
                      <a:gd name="T37" fmla="*/ 47 h 52"/>
                      <a:gd name="T38" fmla="*/ 237 w 303"/>
                      <a:gd name="T39" fmla="*/ 48 h 52"/>
                      <a:gd name="T40" fmla="*/ 219 w 303"/>
                      <a:gd name="T41" fmla="*/ 51 h 52"/>
                      <a:gd name="T42" fmla="*/ 208 w 303"/>
                      <a:gd name="T43" fmla="*/ 41 h 52"/>
                      <a:gd name="T44" fmla="*/ 195 w 303"/>
                      <a:gd name="T45" fmla="*/ 51 h 52"/>
                      <a:gd name="T46" fmla="*/ 177 w 303"/>
                      <a:gd name="T47" fmla="*/ 41 h 52"/>
                      <a:gd name="T48" fmla="*/ 167 w 303"/>
                      <a:gd name="T49" fmla="*/ 42 h 52"/>
                      <a:gd name="T50" fmla="*/ 153 w 303"/>
                      <a:gd name="T51" fmla="*/ 47 h 52"/>
                      <a:gd name="T52" fmla="*/ 138 w 303"/>
                      <a:gd name="T53" fmla="*/ 44 h 52"/>
                      <a:gd name="T54" fmla="*/ 122 w 303"/>
                      <a:gd name="T55" fmla="*/ 42 h 52"/>
                      <a:gd name="T56" fmla="*/ 106 w 303"/>
                      <a:gd name="T57" fmla="*/ 47 h 52"/>
                      <a:gd name="T58" fmla="*/ 84 w 303"/>
                      <a:gd name="T59" fmla="*/ 39 h 52"/>
                      <a:gd name="T60" fmla="*/ 55 w 303"/>
                      <a:gd name="T61" fmla="*/ 35 h 52"/>
                      <a:gd name="T62" fmla="*/ 34 w 303"/>
                      <a:gd name="T63" fmla="*/ 30 h 52"/>
                      <a:gd name="T64" fmla="*/ 13 w 303"/>
                      <a:gd name="T65" fmla="*/ 23 h 52"/>
                      <a:gd name="T66" fmla="*/ 2 w 303"/>
                      <a:gd name="T67" fmla="*/ 20 h 52"/>
                      <a:gd name="T68" fmla="*/ 0 w 303"/>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52">
                        <a:moveTo>
                          <a:pt x="0" y="0"/>
                        </a:moveTo>
                        <a:lnTo>
                          <a:pt x="23" y="8"/>
                        </a:lnTo>
                        <a:lnTo>
                          <a:pt x="42" y="8"/>
                        </a:lnTo>
                        <a:lnTo>
                          <a:pt x="60" y="8"/>
                        </a:lnTo>
                        <a:lnTo>
                          <a:pt x="73" y="8"/>
                        </a:lnTo>
                        <a:lnTo>
                          <a:pt x="83" y="9"/>
                        </a:lnTo>
                        <a:lnTo>
                          <a:pt x="96" y="14"/>
                        </a:lnTo>
                        <a:lnTo>
                          <a:pt x="102" y="24"/>
                        </a:lnTo>
                        <a:lnTo>
                          <a:pt x="109" y="29"/>
                        </a:lnTo>
                        <a:lnTo>
                          <a:pt x="120" y="27"/>
                        </a:lnTo>
                        <a:lnTo>
                          <a:pt x="133" y="27"/>
                        </a:lnTo>
                        <a:lnTo>
                          <a:pt x="148" y="33"/>
                        </a:lnTo>
                        <a:lnTo>
                          <a:pt x="157" y="36"/>
                        </a:lnTo>
                        <a:lnTo>
                          <a:pt x="164" y="36"/>
                        </a:lnTo>
                        <a:lnTo>
                          <a:pt x="166" y="29"/>
                        </a:lnTo>
                        <a:lnTo>
                          <a:pt x="170" y="24"/>
                        </a:lnTo>
                        <a:lnTo>
                          <a:pt x="190" y="27"/>
                        </a:lnTo>
                        <a:lnTo>
                          <a:pt x="206" y="27"/>
                        </a:lnTo>
                        <a:lnTo>
                          <a:pt x="221" y="27"/>
                        </a:lnTo>
                        <a:lnTo>
                          <a:pt x="232" y="32"/>
                        </a:lnTo>
                        <a:lnTo>
                          <a:pt x="239" y="35"/>
                        </a:lnTo>
                        <a:lnTo>
                          <a:pt x="250" y="33"/>
                        </a:lnTo>
                        <a:lnTo>
                          <a:pt x="258" y="30"/>
                        </a:lnTo>
                        <a:lnTo>
                          <a:pt x="263" y="27"/>
                        </a:lnTo>
                        <a:lnTo>
                          <a:pt x="276" y="27"/>
                        </a:lnTo>
                        <a:lnTo>
                          <a:pt x="284" y="24"/>
                        </a:lnTo>
                        <a:lnTo>
                          <a:pt x="296" y="21"/>
                        </a:lnTo>
                        <a:lnTo>
                          <a:pt x="302" y="21"/>
                        </a:lnTo>
                        <a:lnTo>
                          <a:pt x="300" y="32"/>
                        </a:lnTo>
                        <a:lnTo>
                          <a:pt x="297" y="36"/>
                        </a:lnTo>
                        <a:lnTo>
                          <a:pt x="291" y="41"/>
                        </a:lnTo>
                        <a:lnTo>
                          <a:pt x="284" y="41"/>
                        </a:lnTo>
                        <a:lnTo>
                          <a:pt x="283" y="41"/>
                        </a:lnTo>
                        <a:lnTo>
                          <a:pt x="274" y="42"/>
                        </a:lnTo>
                        <a:lnTo>
                          <a:pt x="268" y="48"/>
                        </a:lnTo>
                        <a:lnTo>
                          <a:pt x="261" y="47"/>
                        </a:lnTo>
                        <a:lnTo>
                          <a:pt x="255" y="44"/>
                        </a:lnTo>
                        <a:lnTo>
                          <a:pt x="248" y="47"/>
                        </a:lnTo>
                        <a:lnTo>
                          <a:pt x="242" y="48"/>
                        </a:lnTo>
                        <a:lnTo>
                          <a:pt x="237" y="48"/>
                        </a:lnTo>
                        <a:lnTo>
                          <a:pt x="232" y="51"/>
                        </a:lnTo>
                        <a:lnTo>
                          <a:pt x="219" y="51"/>
                        </a:lnTo>
                        <a:lnTo>
                          <a:pt x="214" y="47"/>
                        </a:lnTo>
                        <a:lnTo>
                          <a:pt x="208" y="41"/>
                        </a:lnTo>
                        <a:lnTo>
                          <a:pt x="200" y="47"/>
                        </a:lnTo>
                        <a:lnTo>
                          <a:pt x="195" y="51"/>
                        </a:lnTo>
                        <a:lnTo>
                          <a:pt x="188" y="51"/>
                        </a:lnTo>
                        <a:lnTo>
                          <a:pt x="177" y="41"/>
                        </a:lnTo>
                        <a:lnTo>
                          <a:pt x="174" y="42"/>
                        </a:lnTo>
                        <a:lnTo>
                          <a:pt x="167" y="42"/>
                        </a:lnTo>
                        <a:lnTo>
                          <a:pt x="162" y="48"/>
                        </a:lnTo>
                        <a:lnTo>
                          <a:pt x="153" y="47"/>
                        </a:lnTo>
                        <a:lnTo>
                          <a:pt x="143" y="47"/>
                        </a:lnTo>
                        <a:lnTo>
                          <a:pt x="138" y="44"/>
                        </a:lnTo>
                        <a:lnTo>
                          <a:pt x="132" y="41"/>
                        </a:lnTo>
                        <a:lnTo>
                          <a:pt x="122" y="42"/>
                        </a:lnTo>
                        <a:lnTo>
                          <a:pt x="112" y="48"/>
                        </a:lnTo>
                        <a:lnTo>
                          <a:pt x="106" y="47"/>
                        </a:lnTo>
                        <a:lnTo>
                          <a:pt x="96" y="44"/>
                        </a:lnTo>
                        <a:lnTo>
                          <a:pt x="84" y="39"/>
                        </a:lnTo>
                        <a:lnTo>
                          <a:pt x="75" y="39"/>
                        </a:lnTo>
                        <a:lnTo>
                          <a:pt x="55" y="35"/>
                        </a:lnTo>
                        <a:lnTo>
                          <a:pt x="42" y="32"/>
                        </a:lnTo>
                        <a:lnTo>
                          <a:pt x="34" y="30"/>
                        </a:lnTo>
                        <a:lnTo>
                          <a:pt x="21" y="29"/>
                        </a:lnTo>
                        <a:lnTo>
                          <a:pt x="13" y="23"/>
                        </a:lnTo>
                        <a:lnTo>
                          <a:pt x="5" y="21"/>
                        </a:lnTo>
                        <a:lnTo>
                          <a:pt x="2" y="20"/>
                        </a:lnTo>
                        <a:lnTo>
                          <a:pt x="0" y="17"/>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06" name="Freeform 22">
                    <a:extLst>
                      <a:ext uri="{FF2B5EF4-FFF2-40B4-BE49-F238E27FC236}">
                        <a16:creationId xmlns:a16="http://schemas.microsoft.com/office/drawing/2014/main" id="{21ED2537-0F1E-43C8-A057-58F2ADCF1C43}"/>
                      </a:ext>
                    </a:extLst>
                  </p:cNvPr>
                  <p:cNvSpPr>
                    <a:spLocks/>
                  </p:cNvSpPr>
                  <p:nvPr/>
                </p:nvSpPr>
                <p:spPr bwMode="auto">
                  <a:xfrm>
                    <a:off x="4936" y="2214"/>
                    <a:ext cx="137" cy="98"/>
                  </a:xfrm>
                  <a:custGeom>
                    <a:avLst/>
                    <a:gdLst>
                      <a:gd name="T0" fmla="*/ 66 w 137"/>
                      <a:gd name="T1" fmla="*/ 1 h 98"/>
                      <a:gd name="T2" fmla="*/ 113 w 137"/>
                      <a:gd name="T3" fmla="*/ 0 h 98"/>
                      <a:gd name="T4" fmla="*/ 121 w 137"/>
                      <a:gd name="T5" fmla="*/ 12 h 98"/>
                      <a:gd name="T6" fmla="*/ 108 w 137"/>
                      <a:gd name="T7" fmla="*/ 19 h 98"/>
                      <a:gd name="T8" fmla="*/ 105 w 137"/>
                      <a:gd name="T9" fmla="*/ 25 h 98"/>
                      <a:gd name="T10" fmla="*/ 96 w 137"/>
                      <a:gd name="T11" fmla="*/ 33 h 98"/>
                      <a:gd name="T12" fmla="*/ 84 w 137"/>
                      <a:gd name="T13" fmla="*/ 34 h 98"/>
                      <a:gd name="T14" fmla="*/ 73 w 137"/>
                      <a:gd name="T15" fmla="*/ 30 h 98"/>
                      <a:gd name="T16" fmla="*/ 60 w 137"/>
                      <a:gd name="T17" fmla="*/ 19 h 98"/>
                      <a:gd name="T18" fmla="*/ 44 w 137"/>
                      <a:gd name="T19" fmla="*/ 19 h 98"/>
                      <a:gd name="T20" fmla="*/ 42 w 137"/>
                      <a:gd name="T21" fmla="*/ 34 h 98"/>
                      <a:gd name="T22" fmla="*/ 44 w 137"/>
                      <a:gd name="T23" fmla="*/ 43 h 98"/>
                      <a:gd name="T24" fmla="*/ 60 w 137"/>
                      <a:gd name="T25" fmla="*/ 37 h 98"/>
                      <a:gd name="T26" fmla="*/ 71 w 137"/>
                      <a:gd name="T27" fmla="*/ 40 h 98"/>
                      <a:gd name="T28" fmla="*/ 68 w 137"/>
                      <a:gd name="T29" fmla="*/ 49 h 98"/>
                      <a:gd name="T30" fmla="*/ 66 w 137"/>
                      <a:gd name="T31" fmla="*/ 55 h 98"/>
                      <a:gd name="T32" fmla="*/ 68 w 137"/>
                      <a:gd name="T33" fmla="*/ 64 h 98"/>
                      <a:gd name="T34" fmla="*/ 76 w 137"/>
                      <a:gd name="T35" fmla="*/ 69 h 98"/>
                      <a:gd name="T36" fmla="*/ 73 w 137"/>
                      <a:gd name="T37" fmla="*/ 79 h 98"/>
                      <a:gd name="T38" fmla="*/ 68 w 137"/>
                      <a:gd name="T39" fmla="*/ 91 h 98"/>
                      <a:gd name="T40" fmla="*/ 57 w 137"/>
                      <a:gd name="T41" fmla="*/ 94 h 98"/>
                      <a:gd name="T42" fmla="*/ 52 w 137"/>
                      <a:gd name="T43" fmla="*/ 88 h 98"/>
                      <a:gd name="T44" fmla="*/ 45 w 137"/>
                      <a:gd name="T45" fmla="*/ 75 h 98"/>
                      <a:gd name="T46" fmla="*/ 45 w 137"/>
                      <a:gd name="T47" fmla="*/ 61 h 98"/>
                      <a:gd name="T48" fmla="*/ 29 w 137"/>
                      <a:gd name="T49" fmla="*/ 61 h 98"/>
                      <a:gd name="T50" fmla="*/ 19 w 137"/>
                      <a:gd name="T51" fmla="*/ 63 h 98"/>
                      <a:gd name="T52" fmla="*/ 32 w 137"/>
                      <a:gd name="T53" fmla="*/ 69 h 98"/>
                      <a:gd name="T54" fmla="*/ 39 w 137"/>
                      <a:gd name="T55" fmla="*/ 78 h 98"/>
                      <a:gd name="T56" fmla="*/ 34 w 137"/>
                      <a:gd name="T57" fmla="*/ 90 h 98"/>
                      <a:gd name="T58" fmla="*/ 24 w 137"/>
                      <a:gd name="T59" fmla="*/ 97 h 98"/>
                      <a:gd name="T60" fmla="*/ 24 w 137"/>
                      <a:gd name="T61" fmla="*/ 88 h 98"/>
                      <a:gd name="T62" fmla="*/ 18 w 137"/>
                      <a:gd name="T63" fmla="*/ 78 h 98"/>
                      <a:gd name="T64" fmla="*/ 8 w 137"/>
                      <a:gd name="T65" fmla="*/ 69 h 98"/>
                      <a:gd name="T66" fmla="*/ 2 w 137"/>
                      <a:gd name="T67" fmla="*/ 58 h 98"/>
                      <a:gd name="T68" fmla="*/ 13 w 137"/>
                      <a:gd name="T69" fmla="*/ 46 h 98"/>
                      <a:gd name="T70" fmla="*/ 19 w 137"/>
                      <a:gd name="T71" fmla="*/ 31 h 98"/>
                      <a:gd name="T72" fmla="*/ 21 w 137"/>
                      <a:gd name="T73" fmla="*/ 21 h 98"/>
                      <a:gd name="T74" fmla="*/ 19 w 137"/>
                      <a:gd name="T7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98">
                        <a:moveTo>
                          <a:pt x="34" y="0"/>
                        </a:moveTo>
                        <a:lnTo>
                          <a:pt x="66" y="1"/>
                        </a:lnTo>
                        <a:lnTo>
                          <a:pt x="97" y="1"/>
                        </a:lnTo>
                        <a:lnTo>
                          <a:pt x="113" y="0"/>
                        </a:lnTo>
                        <a:lnTo>
                          <a:pt x="136" y="9"/>
                        </a:lnTo>
                        <a:lnTo>
                          <a:pt x="121" y="12"/>
                        </a:lnTo>
                        <a:lnTo>
                          <a:pt x="113" y="16"/>
                        </a:lnTo>
                        <a:lnTo>
                          <a:pt x="108" y="19"/>
                        </a:lnTo>
                        <a:lnTo>
                          <a:pt x="105" y="22"/>
                        </a:lnTo>
                        <a:lnTo>
                          <a:pt x="105" y="25"/>
                        </a:lnTo>
                        <a:lnTo>
                          <a:pt x="105" y="30"/>
                        </a:lnTo>
                        <a:lnTo>
                          <a:pt x="96" y="33"/>
                        </a:lnTo>
                        <a:lnTo>
                          <a:pt x="87" y="33"/>
                        </a:lnTo>
                        <a:lnTo>
                          <a:pt x="84" y="34"/>
                        </a:lnTo>
                        <a:lnTo>
                          <a:pt x="76" y="34"/>
                        </a:lnTo>
                        <a:lnTo>
                          <a:pt x="73" y="30"/>
                        </a:lnTo>
                        <a:lnTo>
                          <a:pt x="66" y="24"/>
                        </a:lnTo>
                        <a:lnTo>
                          <a:pt x="60" y="19"/>
                        </a:lnTo>
                        <a:lnTo>
                          <a:pt x="47" y="19"/>
                        </a:lnTo>
                        <a:lnTo>
                          <a:pt x="44" y="19"/>
                        </a:lnTo>
                        <a:lnTo>
                          <a:pt x="40" y="27"/>
                        </a:lnTo>
                        <a:lnTo>
                          <a:pt x="42" y="34"/>
                        </a:lnTo>
                        <a:lnTo>
                          <a:pt x="42" y="39"/>
                        </a:lnTo>
                        <a:lnTo>
                          <a:pt x="44" y="43"/>
                        </a:lnTo>
                        <a:lnTo>
                          <a:pt x="50" y="42"/>
                        </a:lnTo>
                        <a:lnTo>
                          <a:pt x="60" y="37"/>
                        </a:lnTo>
                        <a:lnTo>
                          <a:pt x="66" y="37"/>
                        </a:lnTo>
                        <a:lnTo>
                          <a:pt x="71" y="40"/>
                        </a:lnTo>
                        <a:lnTo>
                          <a:pt x="71" y="43"/>
                        </a:lnTo>
                        <a:lnTo>
                          <a:pt x="68" y="49"/>
                        </a:lnTo>
                        <a:lnTo>
                          <a:pt x="66" y="52"/>
                        </a:lnTo>
                        <a:lnTo>
                          <a:pt x="66" y="55"/>
                        </a:lnTo>
                        <a:lnTo>
                          <a:pt x="65" y="60"/>
                        </a:lnTo>
                        <a:lnTo>
                          <a:pt x="68" y="64"/>
                        </a:lnTo>
                        <a:lnTo>
                          <a:pt x="74" y="70"/>
                        </a:lnTo>
                        <a:lnTo>
                          <a:pt x="76" y="69"/>
                        </a:lnTo>
                        <a:lnTo>
                          <a:pt x="76" y="75"/>
                        </a:lnTo>
                        <a:lnTo>
                          <a:pt x="73" y="79"/>
                        </a:lnTo>
                        <a:lnTo>
                          <a:pt x="70" y="84"/>
                        </a:lnTo>
                        <a:lnTo>
                          <a:pt x="68" y="91"/>
                        </a:lnTo>
                        <a:lnTo>
                          <a:pt x="62" y="94"/>
                        </a:lnTo>
                        <a:lnTo>
                          <a:pt x="57" y="94"/>
                        </a:lnTo>
                        <a:lnTo>
                          <a:pt x="52" y="94"/>
                        </a:lnTo>
                        <a:lnTo>
                          <a:pt x="52" y="88"/>
                        </a:lnTo>
                        <a:lnTo>
                          <a:pt x="50" y="78"/>
                        </a:lnTo>
                        <a:lnTo>
                          <a:pt x="45" y="75"/>
                        </a:lnTo>
                        <a:lnTo>
                          <a:pt x="44" y="70"/>
                        </a:lnTo>
                        <a:lnTo>
                          <a:pt x="45" y="61"/>
                        </a:lnTo>
                        <a:lnTo>
                          <a:pt x="40" y="58"/>
                        </a:lnTo>
                        <a:lnTo>
                          <a:pt x="29" y="61"/>
                        </a:lnTo>
                        <a:lnTo>
                          <a:pt x="24" y="58"/>
                        </a:lnTo>
                        <a:lnTo>
                          <a:pt x="19" y="63"/>
                        </a:lnTo>
                        <a:lnTo>
                          <a:pt x="24" y="66"/>
                        </a:lnTo>
                        <a:lnTo>
                          <a:pt x="32" y="69"/>
                        </a:lnTo>
                        <a:lnTo>
                          <a:pt x="34" y="72"/>
                        </a:lnTo>
                        <a:lnTo>
                          <a:pt x="39" y="78"/>
                        </a:lnTo>
                        <a:lnTo>
                          <a:pt x="39" y="82"/>
                        </a:lnTo>
                        <a:lnTo>
                          <a:pt x="34" y="90"/>
                        </a:lnTo>
                        <a:lnTo>
                          <a:pt x="28" y="96"/>
                        </a:lnTo>
                        <a:lnTo>
                          <a:pt x="24" y="97"/>
                        </a:lnTo>
                        <a:lnTo>
                          <a:pt x="24" y="93"/>
                        </a:lnTo>
                        <a:lnTo>
                          <a:pt x="24" y="88"/>
                        </a:lnTo>
                        <a:lnTo>
                          <a:pt x="26" y="82"/>
                        </a:lnTo>
                        <a:lnTo>
                          <a:pt x="18" y="78"/>
                        </a:lnTo>
                        <a:lnTo>
                          <a:pt x="10" y="73"/>
                        </a:lnTo>
                        <a:lnTo>
                          <a:pt x="8" y="69"/>
                        </a:lnTo>
                        <a:lnTo>
                          <a:pt x="0" y="66"/>
                        </a:lnTo>
                        <a:lnTo>
                          <a:pt x="2" y="58"/>
                        </a:lnTo>
                        <a:lnTo>
                          <a:pt x="8" y="54"/>
                        </a:lnTo>
                        <a:lnTo>
                          <a:pt x="13" y="46"/>
                        </a:lnTo>
                        <a:lnTo>
                          <a:pt x="18" y="39"/>
                        </a:lnTo>
                        <a:lnTo>
                          <a:pt x="19" y="31"/>
                        </a:lnTo>
                        <a:lnTo>
                          <a:pt x="18" y="24"/>
                        </a:lnTo>
                        <a:lnTo>
                          <a:pt x="21" y="21"/>
                        </a:lnTo>
                        <a:lnTo>
                          <a:pt x="24" y="18"/>
                        </a:lnTo>
                        <a:lnTo>
                          <a:pt x="19" y="12"/>
                        </a:lnTo>
                        <a:lnTo>
                          <a:pt x="3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07" name="Freeform 23">
                    <a:extLst>
                      <a:ext uri="{FF2B5EF4-FFF2-40B4-BE49-F238E27FC236}">
                        <a16:creationId xmlns:a16="http://schemas.microsoft.com/office/drawing/2014/main" id="{54E15F62-68FE-4FF6-9C4A-7290FCB5AF73}"/>
                      </a:ext>
                    </a:extLst>
                  </p:cNvPr>
                  <p:cNvSpPr>
                    <a:spLocks/>
                  </p:cNvSpPr>
                  <p:nvPr/>
                </p:nvSpPr>
                <p:spPr bwMode="auto">
                  <a:xfrm>
                    <a:off x="4791" y="2170"/>
                    <a:ext cx="152" cy="136"/>
                  </a:xfrm>
                  <a:custGeom>
                    <a:avLst/>
                    <a:gdLst>
                      <a:gd name="T0" fmla="*/ 0 w 152"/>
                      <a:gd name="T1" fmla="*/ 45 h 136"/>
                      <a:gd name="T2" fmla="*/ 31 w 152"/>
                      <a:gd name="T3" fmla="*/ 24 h 136"/>
                      <a:gd name="T4" fmla="*/ 47 w 152"/>
                      <a:gd name="T5" fmla="*/ 15 h 136"/>
                      <a:gd name="T6" fmla="*/ 55 w 152"/>
                      <a:gd name="T7" fmla="*/ 8 h 136"/>
                      <a:gd name="T8" fmla="*/ 80 w 152"/>
                      <a:gd name="T9" fmla="*/ 0 h 136"/>
                      <a:gd name="T10" fmla="*/ 93 w 152"/>
                      <a:gd name="T11" fmla="*/ 17 h 136"/>
                      <a:gd name="T12" fmla="*/ 106 w 152"/>
                      <a:gd name="T13" fmla="*/ 9 h 136"/>
                      <a:gd name="T14" fmla="*/ 110 w 152"/>
                      <a:gd name="T15" fmla="*/ 5 h 136"/>
                      <a:gd name="T16" fmla="*/ 122 w 152"/>
                      <a:gd name="T17" fmla="*/ 0 h 136"/>
                      <a:gd name="T18" fmla="*/ 128 w 152"/>
                      <a:gd name="T19" fmla="*/ 0 h 136"/>
                      <a:gd name="T20" fmla="*/ 130 w 152"/>
                      <a:gd name="T21" fmla="*/ 6 h 136"/>
                      <a:gd name="T22" fmla="*/ 130 w 152"/>
                      <a:gd name="T23" fmla="*/ 11 h 136"/>
                      <a:gd name="T24" fmla="*/ 123 w 152"/>
                      <a:gd name="T25" fmla="*/ 18 h 136"/>
                      <a:gd name="T26" fmla="*/ 123 w 152"/>
                      <a:gd name="T27" fmla="*/ 23 h 136"/>
                      <a:gd name="T28" fmla="*/ 141 w 152"/>
                      <a:gd name="T29" fmla="*/ 42 h 136"/>
                      <a:gd name="T30" fmla="*/ 145 w 152"/>
                      <a:gd name="T31" fmla="*/ 54 h 136"/>
                      <a:gd name="T32" fmla="*/ 149 w 152"/>
                      <a:gd name="T33" fmla="*/ 54 h 136"/>
                      <a:gd name="T34" fmla="*/ 151 w 152"/>
                      <a:gd name="T35" fmla="*/ 60 h 136"/>
                      <a:gd name="T36" fmla="*/ 145 w 152"/>
                      <a:gd name="T37" fmla="*/ 66 h 136"/>
                      <a:gd name="T38" fmla="*/ 140 w 152"/>
                      <a:gd name="T39" fmla="*/ 63 h 136"/>
                      <a:gd name="T40" fmla="*/ 128 w 152"/>
                      <a:gd name="T41" fmla="*/ 68 h 136"/>
                      <a:gd name="T42" fmla="*/ 130 w 152"/>
                      <a:gd name="T43" fmla="*/ 80 h 136"/>
                      <a:gd name="T44" fmla="*/ 117 w 152"/>
                      <a:gd name="T45" fmla="*/ 87 h 136"/>
                      <a:gd name="T46" fmla="*/ 117 w 152"/>
                      <a:gd name="T47" fmla="*/ 107 h 136"/>
                      <a:gd name="T48" fmla="*/ 117 w 152"/>
                      <a:gd name="T49" fmla="*/ 120 h 136"/>
                      <a:gd name="T50" fmla="*/ 110 w 152"/>
                      <a:gd name="T51" fmla="*/ 126 h 136"/>
                      <a:gd name="T52" fmla="*/ 106 w 152"/>
                      <a:gd name="T53" fmla="*/ 135 h 136"/>
                      <a:gd name="T54" fmla="*/ 99 w 152"/>
                      <a:gd name="T55" fmla="*/ 134 h 136"/>
                      <a:gd name="T56" fmla="*/ 89 w 152"/>
                      <a:gd name="T57" fmla="*/ 129 h 136"/>
                      <a:gd name="T58" fmla="*/ 81 w 152"/>
                      <a:gd name="T59" fmla="*/ 125 h 136"/>
                      <a:gd name="T60" fmla="*/ 75 w 152"/>
                      <a:gd name="T61" fmla="*/ 117 h 136"/>
                      <a:gd name="T62" fmla="*/ 52 w 152"/>
                      <a:gd name="T63" fmla="*/ 119 h 136"/>
                      <a:gd name="T64" fmla="*/ 32 w 152"/>
                      <a:gd name="T65" fmla="*/ 114 h 136"/>
                      <a:gd name="T66" fmla="*/ 19 w 152"/>
                      <a:gd name="T67" fmla="*/ 102 h 136"/>
                      <a:gd name="T68" fmla="*/ 11 w 152"/>
                      <a:gd name="T69" fmla="*/ 93 h 136"/>
                      <a:gd name="T70" fmla="*/ 5 w 152"/>
                      <a:gd name="T71" fmla="*/ 86 h 136"/>
                      <a:gd name="T72" fmla="*/ 5 w 152"/>
                      <a:gd name="T73" fmla="*/ 71 h 136"/>
                      <a:gd name="T74" fmla="*/ 0 w 152"/>
                      <a:gd name="T75" fmla="*/ 4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36">
                        <a:moveTo>
                          <a:pt x="0" y="45"/>
                        </a:moveTo>
                        <a:lnTo>
                          <a:pt x="31" y="24"/>
                        </a:lnTo>
                        <a:lnTo>
                          <a:pt x="47" y="15"/>
                        </a:lnTo>
                        <a:lnTo>
                          <a:pt x="55" y="8"/>
                        </a:lnTo>
                        <a:lnTo>
                          <a:pt x="80" y="0"/>
                        </a:lnTo>
                        <a:lnTo>
                          <a:pt x="93" y="17"/>
                        </a:lnTo>
                        <a:lnTo>
                          <a:pt x="106" y="9"/>
                        </a:lnTo>
                        <a:lnTo>
                          <a:pt x="110" y="5"/>
                        </a:lnTo>
                        <a:lnTo>
                          <a:pt x="122" y="0"/>
                        </a:lnTo>
                        <a:lnTo>
                          <a:pt x="128" y="0"/>
                        </a:lnTo>
                        <a:lnTo>
                          <a:pt x="130" y="6"/>
                        </a:lnTo>
                        <a:lnTo>
                          <a:pt x="130" y="11"/>
                        </a:lnTo>
                        <a:lnTo>
                          <a:pt x="123" y="18"/>
                        </a:lnTo>
                        <a:lnTo>
                          <a:pt x="123" y="23"/>
                        </a:lnTo>
                        <a:lnTo>
                          <a:pt x="141" y="42"/>
                        </a:lnTo>
                        <a:lnTo>
                          <a:pt x="145" y="54"/>
                        </a:lnTo>
                        <a:lnTo>
                          <a:pt x="149" y="54"/>
                        </a:lnTo>
                        <a:lnTo>
                          <a:pt x="151" y="60"/>
                        </a:lnTo>
                        <a:lnTo>
                          <a:pt x="145" y="66"/>
                        </a:lnTo>
                        <a:lnTo>
                          <a:pt x="140" y="63"/>
                        </a:lnTo>
                        <a:lnTo>
                          <a:pt x="128" y="68"/>
                        </a:lnTo>
                        <a:lnTo>
                          <a:pt x="130" y="80"/>
                        </a:lnTo>
                        <a:lnTo>
                          <a:pt x="117" y="87"/>
                        </a:lnTo>
                        <a:lnTo>
                          <a:pt x="117" y="107"/>
                        </a:lnTo>
                        <a:lnTo>
                          <a:pt x="117" y="120"/>
                        </a:lnTo>
                        <a:lnTo>
                          <a:pt x="110" y="126"/>
                        </a:lnTo>
                        <a:lnTo>
                          <a:pt x="106" y="135"/>
                        </a:lnTo>
                        <a:lnTo>
                          <a:pt x="99" y="134"/>
                        </a:lnTo>
                        <a:lnTo>
                          <a:pt x="89" y="129"/>
                        </a:lnTo>
                        <a:lnTo>
                          <a:pt x="81" y="125"/>
                        </a:lnTo>
                        <a:lnTo>
                          <a:pt x="75" y="117"/>
                        </a:lnTo>
                        <a:lnTo>
                          <a:pt x="52" y="119"/>
                        </a:lnTo>
                        <a:lnTo>
                          <a:pt x="32" y="114"/>
                        </a:lnTo>
                        <a:lnTo>
                          <a:pt x="19" y="102"/>
                        </a:lnTo>
                        <a:lnTo>
                          <a:pt x="11" y="93"/>
                        </a:lnTo>
                        <a:lnTo>
                          <a:pt x="5" y="86"/>
                        </a:lnTo>
                        <a:lnTo>
                          <a:pt x="5" y="7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08" name="Freeform 24">
                    <a:extLst>
                      <a:ext uri="{FF2B5EF4-FFF2-40B4-BE49-F238E27FC236}">
                        <a16:creationId xmlns:a16="http://schemas.microsoft.com/office/drawing/2014/main" id="{F1B2F6C6-92B9-4D3D-8AA9-CE2BFE3BD675}"/>
                      </a:ext>
                    </a:extLst>
                  </p:cNvPr>
                  <p:cNvSpPr>
                    <a:spLocks/>
                  </p:cNvSpPr>
                  <p:nvPr/>
                </p:nvSpPr>
                <p:spPr bwMode="auto">
                  <a:xfrm>
                    <a:off x="5112" y="2247"/>
                    <a:ext cx="291" cy="127"/>
                  </a:xfrm>
                  <a:custGeom>
                    <a:avLst/>
                    <a:gdLst>
                      <a:gd name="T0" fmla="*/ 26 w 291"/>
                      <a:gd name="T1" fmla="*/ 2 h 127"/>
                      <a:gd name="T2" fmla="*/ 57 w 291"/>
                      <a:gd name="T3" fmla="*/ 21 h 127"/>
                      <a:gd name="T4" fmla="*/ 62 w 291"/>
                      <a:gd name="T5" fmla="*/ 30 h 127"/>
                      <a:gd name="T6" fmla="*/ 80 w 291"/>
                      <a:gd name="T7" fmla="*/ 26 h 127"/>
                      <a:gd name="T8" fmla="*/ 90 w 291"/>
                      <a:gd name="T9" fmla="*/ 29 h 127"/>
                      <a:gd name="T10" fmla="*/ 101 w 291"/>
                      <a:gd name="T11" fmla="*/ 21 h 127"/>
                      <a:gd name="T12" fmla="*/ 117 w 291"/>
                      <a:gd name="T13" fmla="*/ 17 h 127"/>
                      <a:gd name="T14" fmla="*/ 155 w 291"/>
                      <a:gd name="T15" fmla="*/ 26 h 127"/>
                      <a:gd name="T16" fmla="*/ 178 w 291"/>
                      <a:gd name="T17" fmla="*/ 36 h 127"/>
                      <a:gd name="T18" fmla="*/ 196 w 291"/>
                      <a:gd name="T19" fmla="*/ 44 h 127"/>
                      <a:gd name="T20" fmla="*/ 226 w 291"/>
                      <a:gd name="T21" fmla="*/ 60 h 127"/>
                      <a:gd name="T22" fmla="*/ 230 w 291"/>
                      <a:gd name="T23" fmla="*/ 69 h 127"/>
                      <a:gd name="T24" fmla="*/ 244 w 291"/>
                      <a:gd name="T25" fmla="*/ 77 h 127"/>
                      <a:gd name="T26" fmla="*/ 256 w 291"/>
                      <a:gd name="T27" fmla="*/ 80 h 127"/>
                      <a:gd name="T28" fmla="*/ 269 w 291"/>
                      <a:gd name="T29" fmla="*/ 95 h 127"/>
                      <a:gd name="T30" fmla="*/ 279 w 291"/>
                      <a:gd name="T31" fmla="*/ 104 h 127"/>
                      <a:gd name="T32" fmla="*/ 280 w 291"/>
                      <a:gd name="T33" fmla="*/ 126 h 127"/>
                      <a:gd name="T34" fmla="*/ 267 w 291"/>
                      <a:gd name="T35" fmla="*/ 126 h 127"/>
                      <a:gd name="T36" fmla="*/ 259 w 291"/>
                      <a:gd name="T37" fmla="*/ 122 h 127"/>
                      <a:gd name="T38" fmla="*/ 230 w 291"/>
                      <a:gd name="T39" fmla="*/ 99 h 127"/>
                      <a:gd name="T40" fmla="*/ 200 w 291"/>
                      <a:gd name="T41" fmla="*/ 99 h 127"/>
                      <a:gd name="T42" fmla="*/ 191 w 291"/>
                      <a:gd name="T43" fmla="*/ 107 h 127"/>
                      <a:gd name="T44" fmla="*/ 182 w 291"/>
                      <a:gd name="T45" fmla="*/ 111 h 127"/>
                      <a:gd name="T46" fmla="*/ 165 w 291"/>
                      <a:gd name="T47" fmla="*/ 117 h 127"/>
                      <a:gd name="T48" fmla="*/ 148 w 291"/>
                      <a:gd name="T49" fmla="*/ 114 h 127"/>
                      <a:gd name="T50" fmla="*/ 134 w 291"/>
                      <a:gd name="T51" fmla="*/ 114 h 127"/>
                      <a:gd name="T52" fmla="*/ 116 w 291"/>
                      <a:gd name="T53" fmla="*/ 86 h 127"/>
                      <a:gd name="T54" fmla="*/ 94 w 291"/>
                      <a:gd name="T55" fmla="*/ 60 h 127"/>
                      <a:gd name="T56" fmla="*/ 68 w 291"/>
                      <a:gd name="T57" fmla="*/ 51 h 127"/>
                      <a:gd name="T58" fmla="*/ 44 w 291"/>
                      <a:gd name="T59" fmla="*/ 50 h 127"/>
                      <a:gd name="T60" fmla="*/ 20 w 291"/>
                      <a:gd name="T61" fmla="*/ 41 h 127"/>
                      <a:gd name="T62" fmla="*/ 21 w 291"/>
                      <a:gd name="T63"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127">
                        <a:moveTo>
                          <a:pt x="0" y="0"/>
                        </a:moveTo>
                        <a:lnTo>
                          <a:pt x="26" y="2"/>
                        </a:lnTo>
                        <a:lnTo>
                          <a:pt x="47" y="3"/>
                        </a:lnTo>
                        <a:lnTo>
                          <a:pt x="57" y="21"/>
                        </a:lnTo>
                        <a:lnTo>
                          <a:pt x="59" y="27"/>
                        </a:lnTo>
                        <a:lnTo>
                          <a:pt x="62" y="30"/>
                        </a:lnTo>
                        <a:lnTo>
                          <a:pt x="68" y="26"/>
                        </a:lnTo>
                        <a:lnTo>
                          <a:pt x="80" y="26"/>
                        </a:lnTo>
                        <a:lnTo>
                          <a:pt x="86" y="30"/>
                        </a:lnTo>
                        <a:lnTo>
                          <a:pt x="90" y="29"/>
                        </a:lnTo>
                        <a:lnTo>
                          <a:pt x="99" y="21"/>
                        </a:lnTo>
                        <a:lnTo>
                          <a:pt x="101" y="21"/>
                        </a:lnTo>
                        <a:lnTo>
                          <a:pt x="109" y="17"/>
                        </a:lnTo>
                        <a:lnTo>
                          <a:pt x="117" y="17"/>
                        </a:lnTo>
                        <a:lnTo>
                          <a:pt x="143" y="26"/>
                        </a:lnTo>
                        <a:lnTo>
                          <a:pt x="155" y="26"/>
                        </a:lnTo>
                        <a:lnTo>
                          <a:pt x="166" y="33"/>
                        </a:lnTo>
                        <a:lnTo>
                          <a:pt x="178" y="36"/>
                        </a:lnTo>
                        <a:lnTo>
                          <a:pt x="187" y="42"/>
                        </a:lnTo>
                        <a:lnTo>
                          <a:pt x="196" y="44"/>
                        </a:lnTo>
                        <a:lnTo>
                          <a:pt x="217" y="50"/>
                        </a:lnTo>
                        <a:lnTo>
                          <a:pt x="226" y="60"/>
                        </a:lnTo>
                        <a:lnTo>
                          <a:pt x="231" y="66"/>
                        </a:lnTo>
                        <a:lnTo>
                          <a:pt x="230" y="69"/>
                        </a:lnTo>
                        <a:lnTo>
                          <a:pt x="238" y="75"/>
                        </a:lnTo>
                        <a:lnTo>
                          <a:pt x="244" y="77"/>
                        </a:lnTo>
                        <a:lnTo>
                          <a:pt x="248" y="78"/>
                        </a:lnTo>
                        <a:lnTo>
                          <a:pt x="256" y="80"/>
                        </a:lnTo>
                        <a:lnTo>
                          <a:pt x="269" y="89"/>
                        </a:lnTo>
                        <a:lnTo>
                          <a:pt x="269" y="95"/>
                        </a:lnTo>
                        <a:lnTo>
                          <a:pt x="277" y="101"/>
                        </a:lnTo>
                        <a:lnTo>
                          <a:pt x="279" y="104"/>
                        </a:lnTo>
                        <a:lnTo>
                          <a:pt x="290" y="116"/>
                        </a:lnTo>
                        <a:lnTo>
                          <a:pt x="280" y="126"/>
                        </a:lnTo>
                        <a:lnTo>
                          <a:pt x="277" y="126"/>
                        </a:lnTo>
                        <a:lnTo>
                          <a:pt x="267" y="126"/>
                        </a:lnTo>
                        <a:lnTo>
                          <a:pt x="264" y="122"/>
                        </a:lnTo>
                        <a:lnTo>
                          <a:pt x="259" y="122"/>
                        </a:lnTo>
                        <a:lnTo>
                          <a:pt x="254" y="123"/>
                        </a:lnTo>
                        <a:lnTo>
                          <a:pt x="230" y="99"/>
                        </a:lnTo>
                        <a:lnTo>
                          <a:pt x="215" y="101"/>
                        </a:lnTo>
                        <a:lnTo>
                          <a:pt x="200" y="99"/>
                        </a:lnTo>
                        <a:lnTo>
                          <a:pt x="196" y="102"/>
                        </a:lnTo>
                        <a:lnTo>
                          <a:pt x="191" y="107"/>
                        </a:lnTo>
                        <a:lnTo>
                          <a:pt x="189" y="104"/>
                        </a:lnTo>
                        <a:lnTo>
                          <a:pt x="182" y="111"/>
                        </a:lnTo>
                        <a:lnTo>
                          <a:pt x="173" y="122"/>
                        </a:lnTo>
                        <a:lnTo>
                          <a:pt x="165" y="117"/>
                        </a:lnTo>
                        <a:lnTo>
                          <a:pt x="155" y="114"/>
                        </a:lnTo>
                        <a:lnTo>
                          <a:pt x="148" y="114"/>
                        </a:lnTo>
                        <a:lnTo>
                          <a:pt x="138" y="111"/>
                        </a:lnTo>
                        <a:lnTo>
                          <a:pt x="134" y="114"/>
                        </a:lnTo>
                        <a:lnTo>
                          <a:pt x="127" y="99"/>
                        </a:lnTo>
                        <a:lnTo>
                          <a:pt x="116" y="86"/>
                        </a:lnTo>
                        <a:lnTo>
                          <a:pt x="104" y="69"/>
                        </a:lnTo>
                        <a:lnTo>
                          <a:pt x="94" y="60"/>
                        </a:lnTo>
                        <a:lnTo>
                          <a:pt x="86" y="51"/>
                        </a:lnTo>
                        <a:lnTo>
                          <a:pt x="68" y="51"/>
                        </a:lnTo>
                        <a:lnTo>
                          <a:pt x="52" y="56"/>
                        </a:lnTo>
                        <a:lnTo>
                          <a:pt x="44" y="50"/>
                        </a:lnTo>
                        <a:lnTo>
                          <a:pt x="28" y="45"/>
                        </a:lnTo>
                        <a:lnTo>
                          <a:pt x="20" y="41"/>
                        </a:lnTo>
                        <a:lnTo>
                          <a:pt x="20" y="23"/>
                        </a:lnTo>
                        <a:lnTo>
                          <a:pt x="21"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09" name="Freeform 25">
                    <a:extLst>
                      <a:ext uri="{FF2B5EF4-FFF2-40B4-BE49-F238E27FC236}">
                        <a16:creationId xmlns:a16="http://schemas.microsoft.com/office/drawing/2014/main" id="{BEE00C4F-9390-435D-B331-633CEE4A5BD4}"/>
                      </a:ext>
                    </a:extLst>
                  </p:cNvPr>
                  <p:cNvSpPr>
                    <a:spLocks/>
                  </p:cNvSpPr>
                  <p:nvPr/>
                </p:nvSpPr>
                <p:spPr bwMode="auto">
                  <a:xfrm>
                    <a:off x="4576" y="2157"/>
                    <a:ext cx="177" cy="167"/>
                  </a:xfrm>
                  <a:custGeom>
                    <a:avLst/>
                    <a:gdLst>
                      <a:gd name="T0" fmla="*/ 0 w 177"/>
                      <a:gd name="T1" fmla="*/ 4 h 167"/>
                      <a:gd name="T2" fmla="*/ 18 w 177"/>
                      <a:gd name="T3" fmla="*/ 0 h 167"/>
                      <a:gd name="T4" fmla="*/ 39 w 177"/>
                      <a:gd name="T5" fmla="*/ 7 h 167"/>
                      <a:gd name="T6" fmla="*/ 42 w 177"/>
                      <a:gd name="T7" fmla="*/ 15 h 167"/>
                      <a:gd name="T8" fmla="*/ 42 w 177"/>
                      <a:gd name="T9" fmla="*/ 18 h 167"/>
                      <a:gd name="T10" fmla="*/ 47 w 177"/>
                      <a:gd name="T11" fmla="*/ 19 h 167"/>
                      <a:gd name="T12" fmla="*/ 47 w 177"/>
                      <a:gd name="T13" fmla="*/ 22 h 167"/>
                      <a:gd name="T14" fmla="*/ 54 w 177"/>
                      <a:gd name="T15" fmla="*/ 24 h 167"/>
                      <a:gd name="T16" fmla="*/ 54 w 177"/>
                      <a:gd name="T17" fmla="*/ 30 h 167"/>
                      <a:gd name="T18" fmla="*/ 75 w 177"/>
                      <a:gd name="T19" fmla="*/ 48 h 167"/>
                      <a:gd name="T20" fmla="*/ 78 w 177"/>
                      <a:gd name="T21" fmla="*/ 48 h 167"/>
                      <a:gd name="T22" fmla="*/ 81 w 177"/>
                      <a:gd name="T23" fmla="*/ 52 h 167"/>
                      <a:gd name="T24" fmla="*/ 85 w 177"/>
                      <a:gd name="T25" fmla="*/ 57 h 167"/>
                      <a:gd name="T26" fmla="*/ 88 w 177"/>
                      <a:gd name="T27" fmla="*/ 57 h 167"/>
                      <a:gd name="T28" fmla="*/ 103 w 177"/>
                      <a:gd name="T29" fmla="*/ 63 h 167"/>
                      <a:gd name="T30" fmla="*/ 130 w 177"/>
                      <a:gd name="T31" fmla="*/ 66 h 167"/>
                      <a:gd name="T32" fmla="*/ 132 w 177"/>
                      <a:gd name="T33" fmla="*/ 87 h 167"/>
                      <a:gd name="T34" fmla="*/ 139 w 177"/>
                      <a:gd name="T35" fmla="*/ 90 h 167"/>
                      <a:gd name="T36" fmla="*/ 137 w 177"/>
                      <a:gd name="T37" fmla="*/ 97 h 167"/>
                      <a:gd name="T38" fmla="*/ 153 w 177"/>
                      <a:gd name="T39" fmla="*/ 108 h 167"/>
                      <a:gd name="T40" fmla="*/ 168 w 177"/>
                      <a:gd name="T41" fmla="*/ 112 h 167"/>
                      <a:gd name="T42" fmla="*/ 168 w 177"/>
                      <a:gd name="T43" fmla="*/ 147 h 167"/>
                      <a:gd name="T44" fmla="*/ 176 w 177"/>
                      <a:gd name="T45" fmla="*/ 160 h 167"/>
                      <a:gd name="T46" fmla="*/ 171 w 177"/>
                      <a:gd name="T47" fmla="*/ 165 h 167"/>
                      <a:gd name="T48" fmla="*/ 161 w 177"/>
                      <a:gd name="T49" fmla="*/ 166 h 167"/>
                      <a:gd name="T50" fmla="*/ 160 w 177"/>
                      <a:gd name="T51" fmla="*/ 154 h 167"/>
                      <a:gd name="T52" fmla="*/ 143 w 177"/>
                      <a:gd name="T53" fmla="*/ 166 h 167"/>
                      <a:gd name="T54" fmla="*/ 132 w 177"/>
                      <a:gd name="T55" fmla="*/ 148 h 167"/>
                      <a:gd name="T56" fmla="*/ 125 w 177"/>
                      <a:gd name="T57" fmla="*/ 136 h 167"/>
                      <a:gd name="T58" fmla="*/ 106 w 177"/>
                      <a:gd name="T59" fmla="*/ 120 h 167"/>
                      <a:gd name="T60" fmla="*/ 101 w 177"/>
                      <a:gd name="T61" fmla="*/ 120 h 167"/>
                      <a:gd name="T62" fmla="*/ 83 w 177"/>
                      <a:gd name="T63" fmla="*/ 111 h 167"/>
                      <a:gd name="T64" fmla="*/ 80 w 177"/>
                      <a:gd name="T65" fmla="*/ 102 h 167"/>
                      <a:gd name="T66" fmla="*/ 80 w 177"/>
                      <a:gd name="T67" fmla="*/ 96 h 167"/>
                      <a:gd name="T68" fmla="*/ 65 w 177"/>
                      <a:gd name="T69" fmla="*/ 72 h 167"/>
                      <a:gd name="T70" fmla="*/ 59 w 177"/>
                      <a:gd name="T71" fmla="*/ 57 h 167"/>
                      <a:gd name="T72" fmla="*/ 41 w 177"/>
                      <a:gd name="T73" fmla="*/ 43 h 167"/>
                      <a:gd name="T74" fmla="*/ 16 w 177"/>
                      <a:gd name="T75" fmla="*/ 22 h 167"/>
                      <a:gd name="T76" fmla="*/ 0 w 177"/>
                      <a:gd name="T77"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67">
                        <a:moveTo>
                          <a:pt x="0" y="4"/>
                        </a:moveTo>
                        <a:lnTo>
                          <a:pt x="18" y="0"/>
                        </a:lnTo>
                        <a:lnTo>
                          <a:pt x="39" y="7"/>
                        </a:lnTo>
                        <a:lnTo>
                          <a:pt x="42" y="15"/>
                        </a:lnTo>
                        <a:lnTo>
                          <a:pt x="42" y="18"/>
                        </a:lnTo>
                        <a:lnTo>
                          <a:pt x="47" y="19"/>
                        </a:lnTo>
                        <a:lnTo>
                          <a:pt x="47" y="22"/>
                        </a:lnTo>
                        <a:lnTo>
                          <a:pt x="54" y="24"/>
                        </a:lnTo>
                        <a:lnTo>
                          <a:pt x="54" y="30"/>
                        </a:lnTo>
                        <a:lnTo>
                          <a:pt x="75" y="48"/>
                        </a:lnTo>
                        <a:lnTo>
                          <a:pt x="78" y="48"/>
                        </a:lnTo>
                        <a:lnTo>
                          <a:pt x="81" y="52"/>
                        </a:lnTo>
                        <a:lnTo>
                          <a:pt x="85" y="57"/>
                        </a:lnTo>
                        <a:lnTo>
                          <a:pt x="88" y="57"/>
                        </a:lnTo>
                        <a:lnTo>
                          <a:pt x="103" y="63"/>
                        </a:lnTo>
                        <a:lnTo>
                          <a:pt x="130" y="66"/>
                        </a:lnTo>
                        <a:lnTo>
                          <a:pt x="132" y="87"/>
                        </a:lnTo>
                        <a:lnTo>
                          <a:pt x="139" y="90"/>
                        </a:lnTo>
                        <a:lnTo>
                          <a:pt x="137" y="97"/>
                        </a:lnTo>
                        <a:lnTo>
                          <a:pt x="153" y="108"/>
                        </a:lnTo>
                        <a:lnTo>
                          <a:pt x="168" y="112"/>
                        </a:lnTo>
                        <a:lnTo>
                          <a:pt x="168" y="147"/>
                        </a:lnTo>
                        <a:lnTo>
                          <a:pt x="176" y="160"/>
                        </a:lnTo>
                        <a:lnTo>
                          <a:pt x="171" y="165"/>
                        </a:lnTo>
                        <a:lnTo>
                          <a:pt x="161" y="166"/>
                        </a:lnTo>
                        <a:lnTo>
                          <a:pt x="160" y="154"/>
                        </a:lnTo>
                        <a:lnTo>
                          <a:pt x="143" y="166"/>
                        </a:lnTo>
                        <a:lnTo>
                          <a:pt x="132" y="148"/>
                        </a:lnTo>
                        <a:lnTo>
                          <a:pt x="125" y="136"/>
                        </a:lnTo>
                        <a:lnTo>
                          <a:pt x="106" y="120"/>
                        </a:lnTo>
                        <a:lnTo>
                          <a:pt x="101" y="120"/>
                        </a:lnTo>
                        <a:lnTo>
                          <a:pt x="83" y="111"/>
                        </a:lnTo>
                        <a:lnTo>
                          <a:pt x="80" y="102"/>
                        </a:lnTo>
                        <a:lnTo>
                          <a:pt x="80" y="96"/>
                        </a:lnTo>
                        <a:lnTo>
                          <a:pt x="65" y="72"/>
                        </a:lnTo>
                        <a:lnTo>
                          <a:pt x="59" y="57"/>
                        </a:lnTo>
                        <a:lnTo>
                          <a:pt x="41" y="43"/>
                        </a:lnTo>
                        <a:lnTo>
                          <a:pt x="16" y="22"/>
                        </a:lnTo>
                        <a:lnTo>
                          <a:pt x="0" y="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10" name="Freeform 26">
                    <a:extLst>
                      <a:ext uri="{FF2B5EF4-FFF2-40B4-BE49-F238E27FC236}">
                        <a16:creationId xmlns:a16="http://schemas.microsoft.com/office/drawing/2014/main" id="{074B1E7C-17A7-4617-A4C3-69D282A1B366}"/>
                      </a:ext>
                    </a:extLst>
                  </p:cNvPr>
                  <p:cNvSpPr>
                    <a:spLocks/>
                  </p:cNvSpPr>
                  <p:nvPr/>
                </p:nvSpPr>
                <p:spPr bwMode="auto">
                  <a:xfrm>
                    <a:off x="4888" y="1978"/>
                    <a:ext cx="170" cy="184"/>
                  </a:xfrm>
                  <a:custGeom>
                    <a:avLst/>
                    <a:gdLst>
                      <a:gd name="T0" fmla="*/ 11 w 170"/>
                      <a:gd name="T1" fmla="*/ 0 h 184"/>
                      <a:gd name="T2" fmla="*/ 26 w 170"/>
                      <a:gd name="T3" fmla="*/ 0 h 184"/>
                      <a:gd name="T4" fmla="*/ 42 w 170"/>
                      <a:gd name="T5" fmla="*/ 20 h 184"/>
                      <a:gd name="T6" fmla="*/ 39 w 170"/>
                      <a:gd name="T7" fmla="*/ 38 h 184"/>
                      <a:gd name="T8" fmla="*/ 49 w 170"/>
                      <a:gd name="T9" fmla="*/ 44 h 184"/>
                      <a:gd name="T10" fmla="*/ 54 w 170"/>
                      <a:gd name="T11" fmla="*/ 56 h 184"/>
                      <a:gd name="T12" fmla="*/ 65 w 170"/>
                      <a:gd name="T13" fmla="*/ 62 h 184"/>
                      <a:gd name="T14" fmla="*/ 78 w 170"/>
                      <a:gd name="T15" fmla="*/ 63 h 184"/>
                      <a:gd name="T16" fmla="*/ 98 w 170"/>
                      <a:gd name="T17" fmla="*/ 72 h 184"/>
                      <a:gd name="T18" fmla="*/ 111 w 170"/>
                      <a:gd name="T19" fmla="*/ 83 h 184"/>
                      <a:gd name="T20" fmla="*/ 114 w 170"/>
                      <a:gd name="T21" fmla="*/ 83 h 184"/>
                      <a:gd name="T22" fmla="*/ 130 w 170"/>
                      <a:gd name="T23" fmla="*/ 92 h 184"/>
                      <a:gd name="T24" fmla="*/ 130 w 170"/>
                      <a:gd name="T25" fmla="*/ 114 h 184"/>
                      <a:gd name="T26" fmla="*/ 135 w 170"/>
                      <a:gd name="T27" fmla="*/ 125 h 184"/>
                      <a:gd name="T28" fmla="*/ 140 w 170"/>
                      <a:gd name="T29" fmla="*/ 131 h 184"/>
                      <a:gd name="T30" fmla="*/ 146 w 170"/>
                      <a:gd name="T31" fmla="*/ 137 h 184"/>
                      <a:gd name="T32" fmla="*/ 153 w 170"/>
                      <a:gd name="T33" fmla="*/ 144 h 184"/>
                      <a:gd name="T34" fmla="*/ 156 w 170"/>
                      <a:gd name="T35" fmla="*/ 153 h 184"/>
                      <a:gd name="T36" fmla="*/ 169 w 170"/>
                      <a:gd name="T37" fmla="*/ 161 h 184"/>
                      <a:gd name="T38" fmla="*/ 167 w 170"/>
                      <a:gd name="T39" fmla="*/ 170 h 184"/>
                      <a:gd name="T40" fmla="*/ 154 w 170"/>
                      <a:gd name="T41" fmla="*/ 171 h 184"/>
                      <a:gd name="T42" fmla="*/ 150 w 170"/>
                      <a:gd name="T43" fmla="*/ 164 h 184"/>
                      <a:gd name="T44" fmla="*/ 140 w 170"/>
                      <a:gd name="T45" fmla="*/ 164 h 184"/>
                      <a:gd name="T46" fmla="*/ 140 w 170"/>
                      <a:gd name="T47" fmla="*/ 183 h 184"/>
                      <a:gd name="T48" fmla="*/ 132 w 170"/>
                      <a:gd name="T49" fmla="*/ 183 h 184"/>
                      <a:gd name="T50" fmla="*/ 122 w 170"/>
                      <a:gd name="T51" fmla="*/ 174 h 184"/>
                      <a:gd name="T52" fmla="*/ 115 w 170"/>
                      <a:gd name="T53" fmla="*/ 170 h 184"/>
                      <a:gd name="T54" fmla="*/ 115 w 170"/>
                      <a:gd name="T55" fmla="*/ 159 h 184"/>
                      <a:gd name="T56" fmla="*/ 101 w 170"/>
                      <a:gd name="T57" fmla="*/ 159 h 184"/>
                      <a:gd name="T58" fmla="*/ 96 w 170"/>
                      <a:gd name="T59" fmla="*/ 170 h 184"/>
                      <a:gd name="T60" fmla="*/ 91 w 170"/>
                      <a:gd name="T61" fmla="*/ 159 h 184"/>
                      <a:gd name="T62" fmla="*/ 89 w 170"/>
                      <a:gd name="T63" fmla="*/ 149 h 184"/>
                      <a:gd name="T64" fmla="*/ 107 w 170"/>
                      <a:gd name="T65" fmla="*/ 144 h 184"/>
                      <a:gd name="T66" fmla="*/ 117 w 170"/>
                      <a:gd name="T67" fmla="*/ 147 h 184"/>
                      <a:gd name="T68" fmla="*/ 119 w 170"/>
                      <a:gd name="T69" fmla="*/ 129 h 184"/>
                      <a:gd name="T70" fmla="*/ 109 w 170"/>
                      <a:gd name="T71" fmla="*/ 123 h 184"/>
                      <a:gd name="T72" fmla="*/ 102 w 170"/>
                      <a:gd name="T73" fmla="*/ 108 h 184"/>
                      <a:gd name="T74" fmla="*/ 98 w 170"/>
                      <a:gd name="T75" fmla="*/ 90 h 184"/>
                      <a:gd name="T76" fmla="*/ 80 w 170"/>
                      <a:gd name="T77" fmla="*/ 84 h 184"/>
                      <a:gd name="T78" fmla="*/ 72 w 170"/>
                      <a:gd name="T79" fmla="*/ 77 h 184"/>
                      <a:gd name="T80" fmla="*/ 57 w 170"/>
                      <a:gd name="T81" fmla="*/ 72 h 184"/>
                      <a:gd name="T82" fmla="*/ 65 w 170"/>
                      <a:gd name="T83" fmla="*/ 89 h 184"/>
                      <a:gd name="T84" fmla="*/ 49 w 170"/>
                      <a:gd name="T85" fmla="*/ 96 h 184"/>
                      <a:gd name="T86" fmla="*/ 39 w 170"/>
                      <a:gd name="T87" fmla="*/ 78 h 184"/>
                      <a:gd name="T88" fmla="*/ 31 w 170"/>
                      <a:gd name="T89" fmla="*/ 74 h 184"/>
                      <a:gd name="T90" fmla="*/ 31 w 170"/>
                      <a:gd name="T91" fmla="*/ 63 h 184"/>
                      <a:gd name="T92" fmla="*/ 20 w 170"/>
                      <a:gd name="T93" fmla="*/ 51 h 184"/>
                      <a:gd name="T94" fmla="*/ 7 w 170"/>
                      <a:gd name="T95" fmla="*/ 44 h 184"/>
                      <a:gd name="T96" fmla="*/ 0 w 170"/>
                      <a:gd name="T97" fmla="*/ 36 h 184"/>
                      <a:gd name="T98" fmla="*/ 3 w 170"/>
                      <a:gd name="T99" fmla="*/ 30 h 184"/>
                      <a:gd name="T100" fmla="*/ 13 w 170"/>
                      <a:gd name="T101" fmla="*/ 33 h 184"/>
                      <a:gd name="T102" fmla="*/ 16 w 170"/>
                      <a:gd name="T103" fmla="*/ 26 h 184"/>
                      <a:gd name="T104" fmla="*/ 13 w 170"/>
                      <a:gd name="T105" fmla="*/ 15 h 184"/>
                      <a:gd name="T106" fmla="*/ 11 w 170"/>
                      <a:gd name="T10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84">
                        <a:moveTo>
                          <a:pt x="11" y="0"/>
                        </a:moveTo>
                        <a:lnTo>
                          <a:pt x="26" y="0"/>
                        </a:lnTo>
                        <a:lnTo>
                          <a:pt x="42" y="20"/>
                        </a:lnTo>
                        <a:lnTo>
                          <a:pt x="39" y="38"/>
                        </a:lnTo>
                        <a:lnTo>
                          <a:pt x="49" y="44"/>
                        </a:lnTo>
                        <a:lnTo>
                          <a:pt x="54" y="56"/>
                        </a:lnTo>
                        <a:lnTo>
                          <a:pt x="65" y="62"/>
                        </a:lnTo>
                        <a:lnTo>
                          <a:pt x="78" y="63"/>
                        </a:lnTo>
                        <a:lnTo>
                          <a:pt x="98" y="72"/>
                        </a:lnTo>
                        <a:lnTo>
                          <a:pt x="111" y="83"/>
                        </a:lnTo>
                        <a:lnTo>
                          <a:pt x="114" y="83"/>
                        </a:lnTo>
                        <a:lnTo>
                          <a:pt x="130" y="92"/>
                        </a:lnTo>
                        <a:lnTo>
                          <a:pt x="130" y="114"/>
                        </a:lnTo>
                        <a:lnTo>
                          <a:pt x="135" y="125"/>
                        </a:lnTo>
                        <a:lnTo>
                          <a:pt x="140" y="131"/>
                        </a:lnTo>
                        <a:lnTo>
                          <a:pt x="146" y="137"/>
                        </a:lnTo>
                        <a:lnTo>
                          <a:pt x="153" y="144"/>
                        </a:lnTo>
                        <a:lnTo>
                          <a:pt x="156" y="153"/>
                        </a:lnTo>
                        <a:lnTo>
                          <a:pt x="169" y="161"/>
                        </a:lnTo>
                        <a:lnTo>
                          <a:pt x="167" y="170"/>
                        </a:lnTo>
                        <a:lnTo>
                          <a:pt x="154" y="171"/>
                        </a:lnTo>
                        <a:lnTo>
                          <a:pt x="150" y="164"/>
                        </a:lnTo>
                        <a:lnTo>
                          <a:pt x="140" y="164"/>
                        </a:lnTo>
                        <a:lnTo>
                          <a:pt x="140" y="183"/>
                        </a:lnTo>
                        <a:lnTo>
                          <a:pt x="132" y="183"/>
                        </a:lnTo>
                        <a:lnTo>
                          <a:pt x="122" y="174"/>
                        </a:lnTo>
                        <a:lnTo>
                          <a:pt x="115" y="170"/>
                        </a:lnTo>
                        <a:lnTo>
                          <a:pt x="115" y="159"/>
                        </a:lnTo>
                        <a:lnTo>
                          <a:pt x="101" y="159"/>
                        </a:lnTo>
                        <a:lnTo>
                          <a:pt x="96" y="170"/>
                        </a:lnTo>
                        <a:lnTo>
                          <a:pt x="91" y="159"/>
                        </a:lnTo>
                        <a:lnTo>
                          <a:pt x="89" y="149"/>
                        </a:lnTo>
                        <a:lnTo>
                          <a:pt x="107" y="144"/>
                        </a:lnTo>
                        <a:lnTo>
                          <a:pt x="117" y="147"/>
                        </a:lnTo>
                        <a:lnTo>
                          <a:pt x="119" y="129"/>
                        </a:lnTo>
                        <a:lnTo>
                          <a:pt x="109" y="123"/>
                        </a:lnTo>
                        <a:lnTo>
                          <a:pt x="102" y="108"/>
                        </a:lnTo>
                        <a:lnTo>
                          <a:pt x="98" y="90"/>
                        </a:lnTo>
                        <a:lnTo>
                          <a:pt x="80" y="84"/>
                        </a:lnTo>
                        <a:lnTo>
                          <a:pt x="72" y="77"/>
                        </a:lnTo>
                        <a:lnTo>
                          <a:pt x="57" y="72"/>
                        </a:lnTo>
                        <a:lnTo>
                          <a:pt x="65" y="89"/>
                        </a:lnTo>
                        <a:lnTo>
                          <a:pt x="49" y="96"/>
                        </a:lnTo>
                        <a:lnTo>
                          <a:pt x="39" y="78"/>
                        </a:lnTo>
                        <a:lnTo>
                          <a:pt x="31" y="74"/>
                        </a:lnTo>
                        <a:lnTo>
                          <a:pt x="31" y="63"/>
                        </a:lnTo>
                        <a:lnTo>
                          <a:pt x="20" y="51"/>
                        </a:lnTo>
                        <a:lnTo>
                          <a:pt x="7" y="44"/>
                        </a:lnTo>
                        <a:lnTo>
                          <a:pt x="0" y="36"/>
                        </a:lnTo>
                        <a:lnTo>
                          <a:pt x="3" y="30"/>
                        </a:lnTo>
                        <a:lnTo>
                          <a:pt x="13" y="33"/>
                        </a:lnTo>
                        <a:lnTo>
                          <a:pt x="16" y="26"/>
                        </a:lnTo>
                        <a:lnTo>
                          <a:pt x="13" y="15"/>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11" name="Freeform 27">
                    <a:extLst>
                      <a:ext uri="{FF2B5EF4-FFF2-40B4-BE49-F238E27FC236}">
                        <a16:creationId xmlns:a16="http://schemas.microsoft.com/office/drawing/2014/main" id="{59EE72B3-1D08-4BA7-B658-519EC2616CA2}"/>
                      </a:ext>
                    </a:extLst>
                  </p:cNvPr>
                  <p:cNvSpPr>
                    <a:spLocks/>
                  </p:cNvSpPr>
                  <p:nvPr/>
                </p:nvSpPr>
                <p:spPr bwMode="auto">
                  <a:xfrm>
                    <a:off x="4849" y="1668"/>
                    <a:ext cx="127" cy="155"/>
                  </a:xfrm>
                  <a:custGeom>
                    <a:avLst/>
                    <a:gdLst>
                      <a:gd name="T0" fmla="*/ 26 w 127"/>
                      <a:gd name="T1" fmla="*/ 0 h 155"/>
                      <a:gd name="T2" fmla="*/ 51 w 127"/>
                      <a:gd name="T3" fmla="*/ 10 h 155"/>
                      <a:gd name="T4" fmla="*/ 65 w 127"/>
                      <a:gd name="T5" fmla="*/ 19 h 155"/>
                      <a:gd name="T6" fmla="*/ 75 w 127"/>
                      <a:gd name="T7" fmla="*/ 33 h 155"/>
                      <a:gd name="T8" fmla="*/ 83 w 127"/>
                      <a:gd name="T9" fmla="*/ 33 h 155"/>
                      <a:gd name="T10" fmla="*/ 82 w 127"/>
                      <a:gd name="T11" fmla="*/ 42 h 155"/>
                      <a:gd name="T12" fmla="*/ 92 w 127"/>
                      <a:gd name="T13" fmla="*/ 48 h 155"/>
                      <a:gd name="T14" fmla="*/ 98 w 127"/>
                      <a:gd name="T15" fmla="*/ 57 h 155"/>
                      <a:gd name="T16" fmla="*/ 115 w 127"/>
                      <a:gd name="T17" fmla="*/ 75 h 155"/>
                      <a:gd name="T18" fmla="*/ 126 w 127"/>
                      <a:gd name="T19" fmla="*/ 96 h 155"/>
                      <a:gd name="T20" fmla="*/ 105 w 127"/>
                      <a:gd name="T21" fmla="*/ 94 h 155"/>
                      <a:gd name="T22" fmla="*/ 88 w 127"/>
                      <a:gd name="T23" fmla="*/ 91 h 155"/>
                      <a:gd name="T24" fmla="*/ 100 w 127"/>
                      <a:gd name="T25" fmla="*/ 106 h 155"/>
                      <a:gd name="T26" fmla="*/ 100 w 127"/>
                      <a:gd name="T27" fmla="*/ 115 h 155"/>
                      <a:gd name="T28" fmla="*/ 100 w 127"/>
                      <a:gd name="T29" fmla="*/ 124 h 155"/>
                      <a:gd name="T30" fmla="*/ 93 w 127"/>
                      <a:gd name="T31" fmla="*/ 120 h 155"/>
                      <a:gd name="T32" fmla="*/ 85 w 127"/>
                      <a:gd name="T33" fmla="*/ 112 h 155"/>
                      <a:gd name="T34" fmla="*/ 70 w 127"/>
                      <a:gd name="T35" fmla="*/ 103 h 155"/>
                      <a:gd name="T36" fmla="*/ 62 w 127"/>
                      <a:gd name="T37" fmla="*/ 99 h 155"/>
                      <a:gd name="T38" fmla="*/ 49 w 127"/>
                      <a:gd name="T39" fmla="*/ 103 h 155"/>
                      <a:gd name="T40" fmla="*/ 41 w 127"/>
                      <a:gd name="T41" fmla="*/ 106 h 155"/>
                      <a:gd name="T42" fmla="*/ 46 w 127"/>
                      <a:gd name="T43" fmla="*/ 114 h 155"/>
                      <a:gd name="T44" fmla="*/ 59 w 127"/>
                      <a:gd name="T45" fmla="*/ 120 h 155"/>
                      <a:gd name="T46" fmla="*/ 72 w 127"/>
                      <a:gd name="T47" fmla="*/ 126 h 155"/>
                      <a:gd name="T48" fmla="*/ 77 w 127"/>
                      <a:gd name="T49" fmla="*/ 136 h 155"/>
                      <a:gd name="T50" fmla="*/ 75 w 127"/>
                      <a:gd name="T51" fmla="*/ 150 h 155"/>
                      <a:gd name="T52" fmla="*/ 75 w 127"/>
                      <a:gd name="T53" fmla="*/ 154 h 155"/>
                      <a:gd name="T54" fmla="*/ 70 w 127"/>
                      <a:gd name="T55" fmla="*/ 154 h 155"/>
                      <a:gd name="T56" fmla="*/ 62 w 127"/>
                      <a:gd name="T57" fmla="*/ 150 h 155"/>
                      <a:gd name="T58" fmla="*/ 59 w 127"/>
                      <a:gd name="T59" fmla="*/ 148 h 155"/>
                      <a:gd name="T60" fmla="*/ 54 w 127"/>
                      <a:gd name="T61" fmla="*/ 145 h 155"/>
                      <a:gd name="T62" fmla="*/ 49 w 127"/>
                      <a:gd name="T63" fmla="*/ 153 h 155"/>
                      <a:gd name="T64" fmla="*/ 41 w 127"/>
                      <a:gd name="T65" fmla="*/ 154 h 155"/>
                      <a:gd name="T66" fmla="*/ 34 w 127"/>
                      <a:gd name="T67" fmla="*/ 148 h 155"/>
                      <a:gd name="T68" fmla="*/ 34 w 127"/>
                      <a:gd name="T69" fmla="*/ 135 h 155"/>
                      <a:gd name="T70" fmla="*/ 33 w 127"/>
                      <a:gd name="T71" fmla="*/ 127 h 155"/>
                      <a:gd name="T72" fmla="*/ 25 w 127"/>
                      <a:gd name="T73" fmla="*/ 123 h 155"/>
                      <a:gd name="T74" fmla="*/ 16 w 127"/>
                      <a:gd name="T75" fmla="*/ 130 h 155"/>
                      <a:gd name="T76" fmla="*/ 3 w 127"/>
                      <a:gd name="T77" fmla="*/ 130 h 155"/>
                      <a:gd name="T78" fmla="*/ 0 w 127"/>
                      <a:gd name="T79" fmla="*/ 124 h 155"/>
                      <a:gd name="T80" fmla="*/ 3 w 127"/>
                      <a:gd name="T81" fmla="*/ 109 h 155"/>
                      <a:gd name="T82" fmla="*/ 13 w 127"/>
                      <a:gd name="T83" fmla="*/ 100 h 155"/>
                      <a:gd name="T84" fmla="*/ 11 w 127"/>
                      <a:gd name="T85" fmla="*/ 76 h 155"/>
                      <a:gd name="T86" fmla="*/ 11 w 127"/>
                      <a:gd name="T87" fmla="*/ 70 h 155"/>
                      <a:gd name="T88" fmla="*/ 21 w 127"/>
                      <a:gd name="T89" fmla="*/ 69 h 155"/>
                      <a:gd name="T90" fmla="*/ 29 w 127"/>
                      <a:gd name="T91" fmla="*/ 75 h 155"/>
                      <a:gd name="T92" fmla="*/ 44 w 127"/>
                      <a:gd name="T93" fmla="*/ 78 h 155"/>
                      <a:gd name="T94" fmla="*/ 44 w 127"/>
                      <a:gd name="T95" fmla="*/ 67 h 155"/>
                      <a:gd name="T96" fmla="*/ 38 w 127"/>
                      <a:gd name="T97" fmla="*/ 61 h 155"/>
                      <a:gd name="T98" fmla="*/ 34 w 127"/>
                      <a:gd name="T99" fmla="*/ 57 h 155"/>
                      <a:gd name="T100" fmla="*/ 39 w 127"/>
                      <a:gd name="T101" fmla="*/ 57 h 155"/>
                      <a:gd name="T102" fmla="*/ 43 w 127"/>
                      <a:gd name="T103" fmla="*/ 57 h 155"/>
                      <a:gd name="T104" fmla="*/ 46 w 127"/>
                      <a:gd name="T105" fmla="*/ 57 h 155"/>
                      <a:gd name="T106" fmla="*/ 49 w 127"/>
                      <a:gd name="T107" fmla="*/ 57 h 155"/>
                      <a:gd name="T108" fmla="*/ 54 w 127"/>
                      <a:gd name="T109" fmla="*/ 52 h 155"/>
                      <a:gd name="T110" fmla="*/ 52 w 127"/>
                      <a:gd name="T111" fmla="*/ 48 h 155"/>
                      <a:gd name="T112" fmla="*/ 47 w 127"/>
                      <a:gd name="T113" fmla="*/ 37 h 155"/>
                      <a:gd name="T114" fmla="*/ 38 w 127"/>
                      <a:gd name="T115" fmla="*/ 27 h 155"/>
                      <a:gd name="T116" fmla="*/ 25 w 127"/>
                      <a:gd name="T117" fmla="*/ 21 h 155"/>
                      <a:gd name="T118" fmla="*/ 20 w 127"/>
                      <a:gd name="T119" fmla="*/ 15 h 155"/>
                      <a:gd name="T120" fmla="*/ 26 w 127"/>
                      <a:gd name="T1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55">
                        <a:moveTo>
                          <a:pt x="26" y="0"/>
                        </a:moveTo>
                        <a:lnTo>
                          <a:pt x="51" y="10"/>
                        </a:lnTo>
                        <a:lnTo>
                          <a:pt x="65" y="19"/>
                        </a:lnTo>
                        <a:lnTo>
                          <a:pt x="75" y="33"/>
                        </a:lnTo>
                        <a:lnTo>
                          <a:pt x="83" y="33"/>
                        </a:lnTo>
                        <a:lnTo>
                          <a:pt x="82" y="42"/>
                        </a:lnTo>
                        <a:lnTo>
                          <a:pt x="92" y="48"/>
                        </a:lnTo>
                        <a:lnTo>
                          <a:pt x="98" y="57"/>
                        </a:lnTo>
                        <a:lnTo>
                          <a:pt x="115" y="75"/>
                        </a:lnTo>
                        <a:lnTo>
                          <a:pt x="126" y="96"/>
                        </a:lnTo>
                        <a:lnTo>
                          <a:pt x="105" y="94"/>
                        </a:lnTo>
                        <a:lnTo>
                          <a:pt x="88" y="91"/>
                        </a:lnTo>
                        <a:lnTo>
                          <a:pt x="100" y="106"/>
                        </a:lnTo>
                        <a:lnTo>
                          <a:pt x="100" y="115"/>
                        </a:lnTo>
                        <a:lnTo>
                          <a:pt x="100" y="124"/>
                        </a:lnTo>
                        <a:lnTo>
                          <a:pt x="93" y="120"/>
                        </a:lnTo>
                        <a:lnTo>
                          <a:pt x="85" y="112"/>
                        </a:lnTo>
                        <a:lnTo>
                          <a:pt x="70" y="103"/>
                        </a:lnTo>
                        <a:lnTo>
                          <a:pt x="62" y="99"/>
                        </a:lnTo>
                        <a:lnTo>
                          <a:pt x="49" y="103"/>
                        </a:lnTo>
                        <a:lnTo>
                          <a:pt x="41" y="106"/>
                        </a:lnTo>
                        <a:lnTo>
                          <a:pt x="46" y="114"/>
                        </a:lnTo>
                        <a:lnTo>
                          <a:pt x="59" y="120"/>
                        </a:lnTo>
                        <a:lnTo>
                          <a:pt x="72" y="126"/>
                        </a:lnTo>
                        <a:lnTo>
                          <a:pt x="77" y="136"/>
                        </a:lnTo>
                        <a:lnTo>
                          <a:pt x="75" y="150"/>
                        </a:lnTo>
                        <a:lnTo>
                          <a:pt x="75" y="154"/>
                        </a:lnTo>
                        <a:lnTo>
                          <a:pt x="70" y="154"/>
                        </a:lnTo>
                        <a:lnTo>
                          <a:pt x="62" y="150"/>
                        </a:lnTo>
                        <a:lnTo>
                          <a:pt x="59" y="148"/>
                        </a:lnTo>
                        <a:lnTo>
                          <a:pt x="54" y="145"/>
                        </a:lnTo>
                        <a:lnTo>
                          <a:pt x="49" y="153"/>
                        </a:lnTo>
                        <a:lnTo>
                          <a:pt x="41" y="154"/>
                        </a:lnTo>
                        <a:lnTo>
                          <a:pt x="34" y="148"/>
                        </a:lnTo>
                        <a:lnTo>
                          <a:pt x="34" y="135"/>
                        </a:lnTo>
                        <a:lnTo>
                          <a:pt x="33" y="127"/>
                        </a:lnTo>
                        <a:lnTo>
                          <a:pt x="25" y="123"/>
                        </a:lnTo>
                        <a:lnTo>
                          <a:pt x="16" y="130"/>
                        </a:lnTo>
                        <a:lnTo>
                          <a:pt x="3" y="130"/>
                        </a:lnTo>
                        <a:lnTo>
                          <a:pt x="0" y="124"/>
                        </a:lnTo>
                        <a:lnTo>
                          <a:pt x="3" y="109"/>
                        </a:lnTo>
                        <a:lnTo>
                          <a:pt x="13" y="100"/>
                        </a:lnTo>
                        <a:lnTo>
                          <a:pt x="11" y="76"/>
                        </a:lnTo>
                        <a:lnTo>
                          <a:pt x="11" y="70"/>
                        </a:lnTo>
                        <a:lnTo>
                          <a:pt x="21" y="69"/>
                        </a:lnTo>
                        <a:lnTo>
                          <a:pt x="29" y="75"/>
                        </a:lnTo>
                        <a:lnTo>
                          <a:pt x="44" y="78"/>
                        </a:lnTo>
                        <a:lnTo>
                          <a:pt x="44" y="67"/>
                        </a:lnTo>
                        <a:lnTo>
                          <a:pt x="38" y="61"/>
                        </a:lnTo>
                        <a:lnTo>
                          <a:pt x="34" y="57"/>
                        </a:lnTo>
                        <a:lnTo>
                          <a:pt x="39" y="57"/>
                        </a:lnTo>
                        <a:lnTo>
                          <a:pt x="43" y="57"/>
                        </a:lnTo>
                        <a:lnTo>
                          <a:pt x="46" y="57"/>
                        </a:lnTo>
                        <a:lnTo>
                          <a:pt x="49" y="57"/>
                        </a:lnTo>
                        <a:lnTo>
                          <a:pt x="54" y="52"/>
                        </a:lnTo>
                        <a:lnTo>
                          <a:pt x="52" y="48"/>
                        </a:lnTo>
                        <a:lnTo>
                          <a:pt x="47" y="37"/>
                        </a:lnTo>
                        <a:lnTo>
                          <a:pt x="38" y="27"/>
                        </a:lnTo>
                        <a:lnTo>
                          <a:pt x="25" y="21"/>
                        </a:lnTo>
                        <a:lnTo>
                          <a:pt x="20" y="15"/>
                        </a:lnTo>
                        <a:lnTo>
                          <a:pt x="26"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12" name="Freeform 28">
                    <a:extLst>
                      <a:ext uri="{FF2B5EF4-FFF2-40B4-BE49-F238E27FC236}">
                        <a16:creationId xmlns:a16="http://schemas.microsoft.com/office/drawing/2014/main" id="{0211D3BF-B536-4740-AC11-3A691BA9B25D}"/>
                      </a:ext>
                    </a:extLst>
                  </p:cNvPr>
                  <p:cNvSpPr>
                    <a:spLocks/>
                  </p:cNvSpPr>
                  <p:nvPr/>
                </p:nvSpPr>
                <p:spPr bwMode="auto">
                  <a:xfrm>
                    <a:off x="4706" y="1480"/>
                    <a:ext cx="138" cy="129"/>
                  </a:xfrm>
                  <a:custGeom>
                    <a:avLst/>
                    <a:gdLst>
                      <a:gd name="T0" fmla="*/ 0 w 138"/>
                      <a:gd name="T1" fmla="*/ 0 h 129"/>
                      <a:gd name="T2" fmla="*/ 13 w 138"/>
                      <a:gd name="T3" fmla="*/ 0 h 129"/>
                      <a:gd name="T4" fmla="*/ 18 w 138"/>
                      <a:gd name="T5" fmla="*/ 9 h 129"/>
                      <a:gd name="T6" fmla="*/ 36 w 138"/>
                      <a:gd name="T7" fmla="*/ 23 h 129"/>
                      <a:gd name="T8" fmla="*/ 44 w 138"/>
                      <a:gd name="T9" fmla="*/ 38 h 129"/>
                      <a:gd name="T10" fmla="*/ 57 w 138"/>
                      <a:gd name="T11" fmla="*/ 39 h 129"/>
                      <a:gd name="T12" fmla="*/ 67 w 138"/>
                      <a:gd name="T13" fmla="*/ 42 h 129"/>
                      <a:gd name="T14" fmla="*/ 75 w 138"/>
                      <a:gd name="T15" fmla="*/ 48 h 129"/>
                      <a:gd name="T16" fmla="*/ 85 w 138"/>
                      <a:gd name="T17" fmla="*/ 48 h 129"/>
                      <a:gd name="T18" fmla="*/ 96 w 138"/>
                      <a:gd name="T19" fmla="*/ 57 h 129"/>
                      <a:gd name="T20" fmla="*/ 106 w 138"/>
                      <a:gd name="T21" fmla="*/ 65 h 129"/>
                      <a:gd name="T22" fmla="*/ 117 w 138"/>
                      <a:gd name="T23" fmla="*/ 69 h 129"/>
                      <a:gd name="T24" fmla="*/ 116 w 138"/>
                      <a:gd name="T25" fmla="*/ 74 h 129"/>
                      <a:gd name="T26" fmla="*/ 109 w 138"/>
                      <a:gd name="T27" fmla="*/ 77 h 129"/>
                      <a:gd name="T28" fmla="*/ 103 w 138"/>
                      <a:gd name="T29" fmla="*/ 77 h 129"/>
                      <a:gd name="T30" fmla="*/ 99 w 138"/>
                      <a:gd name="T31" fmla="*/ 81 h 129"/>
                      <a:gd name="T32" fmla="*/ 113 w 138"/>
                      <a:gd name="T33" fmla="*/ 90 h 129"/>
                      <a:gd name="T34" fmla="*/ 122 w 138"/>
                      <a:gd name="T35" fmla="*/ 99 h 129"/>
                      <a:gd name="T36" fmla="*/ 137 w 138"/>
                      <a:gd name="T37" fmla="*/ 108 h 129"/>
                      <a:gd name="T38" fmla="*/ 127 w 138"/>
                      <a:gd name="T39" fmla="*/ 119 h 129"/>
                      <a:gd name="T40" fmla="*/ 119 w 138"/>
                      <a:gd name="T41" fmla="*/ 122 h 129"/>
                      <a:gd name="T42" fmla="*/ 121 w 138"/>
                      <a:gd name="T43" fmla="*/ 128 h 129"/>
                      <a:gd name="T44" fmla="*/ 106 w 138"/>
                      <a:gd name="T45" fmla="*/ 128 h 129"/>
                      <a:gd name="T46" fmla="*/ 101 w 138"/>
                      <a:gd name="T47" fmla="*/ 123 h 129"/>
                      <a:gd name="T48" fmla="*/ 90 w 138"/>
                      <a:gd name="T49" fmla="*/ 111 h 129"/>
                      <a:gd name="T50" fmla="*/ 82 w 138"/>
                      <a:gd name="T51" fmla="*/ 101 h 129"/>
                      <a:gd name="T52" fmla="*/ 69 w 138"/>
                      <a:gd name="T53" fmla="*/ 83 h 129"/>
                      <a:gd name="T54" fmla="*/ 54 w 138"/>
                      <a:gd name="T55" fmla="*/ 69 h 129"/>
                      <a:gd name="T56" fmla="*/ 38 w 138"/>
                      <a:gd name="T57" fmla="*/ 50 h 129"/>
                      <a:gd name="T58" fmla="*/ 28 w 138"/>
                      <a:gd name="T59" fmla="*/ 44 h 129"/>
                      <a:gd name="T60" fmla="*/ 20 w 138"/>
                      <a:gd name="T61" fmla="*/ 39 h 129"/>
                      <a:gd name="T62" fmla="*/ 16 w 138"/>
                      <a:gd name="T63" fmla="*/ 29 h 129"/>
                      <a:gd name="T64" fmla="*/ 2 w 138"/>
                      <a:gd name="T65" fmla="*/ 20 h 129"/>
                      <a:gd name="T66" fmla="*/ 2 w 138"/>
                      <a:gd name="T67" fmla="*/ 14 h 129"/>
                      <a:gd name="T68" fmla="*/ 0 w 138"/>
                      <a:gd name="T6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29">
                        <a:moveTo>
                          <a:pt x="0" y="0"/>
                        </a:moveTo>
                        <a:lnTo>
                          <a:pt x="13" y="0"/>
                        </a:lnTo>
                        <a:lnTo>
                          <a:pt x="18" y="9"/>
                        </a:lnTo>
                        <a:lnTo>
                          <a:pt x="36" y="23"/>
                        </a:lnTo>
                        <a:lnTo>
                          <a:pt x="44" y="38"/>
                        </a:lnTo>
                        <a:lnTo>
                          <a:pt x="57" y="39"/>
                        </a:lnTo>
                        <a:lnTo>
                          <a:pt x="67" y="42"/>
                        </a:lnTo>
                        <a:lnTo>
                          <a:pt x="75" y="48"/>
                        </a:lnTo>
                        <a:lnTo>
                          <a:pt x="85" y="48"/>
                        </a:lnTo>
                        <a:lnTo>
                          <a:pt x="96" y="57"/>
                        </a:lnTo>
                        <a:lnTo>
                          <a:pt x="106" y="65"/>
                        </a:lnTo>
                        <a:lnTo>
                          <a:pt x="117" y="69"/>
                        </a:lnTo>
                        <a:lnTo>
                          <a:pt x="116" y="74"/>
                        </a:lnTo>
                        <a:lnTo>
                          <a:pt x="109" y="77"/>
                        </a:lnTo>
                        <a:lnTo>
                          <a:pt x="103" y="77"/>
                        </a:lnTo>
                        <a:lnTo>
                          <a:pt x="99" y="81"/>
                        </a:lnTo>
                        <a:lnTo>
                          <a:pt x="113" y="90"/>
                        </a:lnTo>
                        <a:lnTo>
                          <a:pt x="122" y="99"/>
                        </a:lnTo>
                        <a:lnTo>
                          <a:pt x="137" y="108"/>
                        </a:lnTo>
                        <a:lnTo>
                          <a:pt x="127" y="119"/>
                        </a:lnTo>
                        <a:lnTo>
                          <a:pt x="119" y="122"/>
                        </a:lnTo>
                        <a:lnTo>
                          <a:pt x="121" y="128"/>
                        </a:lnTo>
                        <a:lnTo>
                          <a:pt x="106" y="128"/>
                        </a:lnTo>
                        <a:lnTo>
                          <a:pt x="101" y="123"/>
                        </a:lnTo>
                        <a:lnTo>
                          <a:pt x="90" y="111"/>
                        </a:lnTo>
                        <a:lnTo>
                          <a:pt x="82" y="101"/>
                        </a:lnTo>
                        <a:lnTo>
                          <a:pt x="69" y="83"/>
                        </a:lnTo>
                        <a:lnTo>
                          <a:pt x="54" y="69"/>
                        </a:lnTo>
                        <a:lnTo>
                          <a:pt x="38" y="50"/>
                        </a:lnTo>
                        <a:lnTo>
                          <a:pt x="28" y="44"/>
                        </a:lnTo>
                        <a:lnTo>
                          <a:pt x="20" y="39"/>
                        </a:lnTo>
                        <a:lnTo>
                          <a:pt x="16" y="29"/>
                        </a:lnTo>
                        <a:lnTo>
                          <a:pt x="2" y="20"/>
                        </a:lnTo>
                        <a:lnTo>
                          <a:pt x="2"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49213" name="Group 29">
                  <a:extLst>
                    <a:ext uri="{FF2B5EF4-FFF2-40B4-BE49-F238E27FC236}">
                      <a16:creationId xmlns:a16="http://schemas.microsoft.com/office/drawing/2014/main" id="{F6C744FD-6334-43F7-91D7-75CE2B0F80EA}"/>
                    </a:ext>
                  </a:extLst>
                </p:cNvPr>
                <p:cNvGrpSpPr>
                  <a:grpSpLocks/>
                </p:cNvGrpSpPr>
                <p:nvPr/>
              </p:nvGrpSpPr>
              <p:grpSpPr bwMode="auto">
                <a:xfrm>
                  <a:off x="2922" y="1219"/>
                  <a:ext cx="1995" cy="2104"/>
                  <a:chOff x="2922" y="1219"/>
                  <a:chExt cx="1995" cy="2104"/>
                </a:xfrm>
              </p:grpSpPr>
              <p:sp>
                <p:nvSpPr>
                  <p:cNvPr id="349214" name="Freeform 30">
                    <a:extLst>
                      <a:ext uri="{FF2B5EF4-FFF2-40B4-BE49-F238E27FC236}">
                        <a16:creationId xmlns:a16="http://schemas.microsoft.com/office/drawing/2014/main" id="{0C38B131-EAED-4A08-967A-2601D0381A98}"/>
                      </a:ext>
                    </a:extLst>
                  </p:cNvPr>
                  <p:cNvSpPr>
                    <a:spLocks/>
                  </p:cNvSpPr>
                  <p:nvPr/>
                </p:nvSpPr>
                <p:spPr bwMode="auto">
                  <a:xfrm>
                    <a:off x="2922" y="1740"/>
                    <a:ext cx="992" cy="967"/>
                  </a:xfrm>
                  <a:custGeom>
                    <a:avLst/>
                    <a:gdLst>
                      <a:gd name="T0" fmla="*/ 757 w 992"/>
                      <a:gd name="T1" fmla="*/ 156 h 967"/>
                      <a:gd name="T2" fmla="*/ 850 w 992"/>
                      <a:gd name="T3" fmla="*/ 317 h 967"/>
                      <a:gd name="T4" fmla="*/ 887 w 992"/>
                      <a:gd name="T5" fmla="*/ 357 h 967"/>
                      <a:gd name="T6" fmla="*/ 968 w 992"/>
                      <a:gd name="T7" fmla="*/ 347 h 967"/>
                      <a:gd name="T8" fmla="*/ 989 w 992"/>
                      <a:gd name="T9" fmla="*/ 386 h 967"/>
                      <a:gd name="T10" fmla="*/ 892 w 992"/>
                      <a:gd name="T11" fmla="*/ 494 h 967"/>
                      <a:gd name="T12" fmla="*/ 812 w 992"/>
                      <a:gd name="T13" fmla="*/ 618 h 967"/>
                      <a:gd name="T14" fmla="*/ 824 w 992"/>
                      <a:gd name="T15" fmla="*/ 663 h 967"/>
                      <a:gd name="T16" fmla="*/ 824 w 992"/>
                      <a:gd name="T17" fmla="*/ 708 h 967"/>
                      <a:gd name="T18" fmla="*/ 788 w 992"/>
                      <a:gd name="T19" fmla="*/ 725 h 967"/>
                      <a:gd name="T20" fmla="*/ 736 w 992"/>
                      <a:gd name="T21" fmla="*/ 786 h 967"/>
                      <a:gd name="T22" fmla="*/ 716 w 992"/>
                      <a:gd name="T23" fmla="*/ 839 h 967"/>
                      <a:gd name="T24" fmla="*/ 668 w 992"/>
                      <a:gd name="T25" fmla="*/ 911 h 967"/>
                      <a:gd name="T26" fmla="*/ 640 w 992"/>
                      <a:gd name="T27" fmla="*/ 927 h 967"/>
                      <a:gd name="T28" fmla="*/ 580 w 992"/>
                      <a:gd name="T29" fmla="*/ 963 h 967"/>
                      <a:gd name="T30" fmla="*/ 507 w 992"/>
                      <a:gd name="T31" fmla="*/ 951 h 967"/>
                      <a:gd name="T32" fmla="*/ 499 w 992"/>
                      <a:gd name="T33" fmla="*/ 917 h 967"/>
                      <a:gd name="T34" fmla="*/ 466 w 992"/>
                      <a:gd name="T35" fmla="*/ 869 h 967"/>
                      <a:gd name="T36" fmla="*/ 460 w 992"/>
                      <a:gd name="T37" fmla="*/ 828 h 967"/>
                      <a:gd name="T38" fmla="*/ 450 w 992"/>
                      <a:gd name="T39" fmla="*/ 801 h 967"/>
                      <a:gd name="T40" fmla="*/ 419 w 992"/>
                      <a:gd name="T41" fmla="*/ 771 h 967"/>
                      <a:gd name="T42" fmla="*/ 400 w 992"/>
                      <a:gd name="T43" fmla="*/ 732 h 967"/>
                      <a:gd name="T44" fmla="*/ 427 w 992"/>
                      <a:gd name="T45" fmla="*/ 666 h 967"/>
                      <a:gd name="T46" fmla="*/ 414 w 992"/>
                      <a:gd name="T47" fmla="*/ 573 h 967"/>
                      <a:gd name="T48" fmla="*/ 370 w 992"/>
                      <a:gd name="T49" fmla="*/ 527 h 967"/>
                      <a:gd name="T50" fmla="*/ 364 w 992"/>
                      <a:gd name="T51" fmla="*/ 453 h 967"/>
                      <a:gd name="T52" fmla="*/ 301 w 992"/>
                      <a:gd name="T53" fmla="*/ 426 h 967"/>
                      <a:gd name="T54" fmla="*/ 218 w 992"/>
                      <a:gd name="T55" fmla="*/ 434 h 967"/>
                      <a:gd name="T56" fmla="*/ 47 w 992"/>
                      <a:gd name="T57" fmla="*/ 375 h 967"/>
                      <a:gd name="T58" fmla="*/ 8 w 992"/>
                      <a:gd name="T59" fmla="*/ 281 h 967"/>
                      <a:gd name="T60" fmla="*/ 39 w 992"/>
                      <a:gd name="T61" fmla="*/ 213 h 967"/>
                      <a:gd name="T62" fmla="*/ 96 w 992"/>
                      <a:gd name="T63" fmla="*/ 140 h 967"/>
                      <a:gd name="T64" fmla="*/ 180 w 992"/>
                      <a:gd name="T65" fmla="*/ 84 h 967"/>
                      <a:gd name="T66" fmla="*/ 244 w 992"/>
                      <a:gd name="T67" fmla="*/ 26 h 967"/>
                      <a:gd name="T68" fmla="*/ 302 w 992"/>
                      <a:gd name="T69" fmla="*/ 41 h 967"/>
                      <a:gd name="T70" fmla="*/ 366 w 992"/>
                      <a:gd name="T71" fmla="*/ 15 h 967"/>
                      <a:gd name="T72" fmla="*/ 409 w 992"/>
                      <a:gd name="T73" fmla="*/ 3 h 967"/>
                      <a:gd name="T74" fmla="*/ 444 w 992"/>
                      <a:gd name="T75" fmla="*/ 33 h 967"/>
                      <a:gd name="T76" fmla="*/ 512 w 992"/>
                      <a:gd name="T77" fmla="*/ 81 h 967"/>
                      <a:gd name="T78" fmla="*/ 559 w 992"/>
                      <a:gd name="T79" fmla="*/ 59 h 967"/>
                      <a:gd name="T80" fmla="*/ 630 w 992"/>
                      <a:gd name="T81" fmla="*/ 75 h 967"/>
                      <a:gd name="T82" fmla="*/ 708 w 992"/>
                      <a:gd name="T83" fmla="*/ 7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2" h="967">
                        <a:moveTo>
                          <a:pt x="741" y="116"/>
                        </a:moveTo>
                        <a:lnTo>
                          <a:pt x="757" y="156"/>
                        </a:lnTo>
                        <a:lnTo>
                          <a:pt x="788" y="218"/>
                        </a:lnTo>
                        <a:lnTo>
                          <a:pt x="850" y="317"/>
                        </a:lnTo>
                        <a:lnTo>
                          <a:pt x="872" y="329"/>
                        </a:lnTo>
                        <a:lnTo>
                          <a:pt x="887" y="357"/>
                        </a:lnTo>
                        <a:lnTo>
                          <a:pt x="936" y="356"/>
                        </a:lnTo>
                        <a:lnTo>
                          <a:pt x="968" y="347"/>
                        </a:lnTo>
                        <a:lnTo>
                          <a:pt x="991" y="347"/>
                        </a:lnTo>
                        <a:lnTo>
                          <a:pt x="989" y="386"/>
                        </a:lnTo>
                        <a:lnTo>
                          <a:pt x="981" y="407"/>
                        </a:lnTo>
                        <a:lnTo>
                          <a:pt x="892" y="494"/>
                        </a:lnTo>
                        <a:lnTo>
                          <a:pt x="811" y="584"/>
                        </a:lnTo>
                        <a:lnTo>
                          <a:pt x="812" y="618"/>
                        </a:lnTo>
                        <a:lnTo>
                          <a:pt x="835" y="644"/>
                        </a:lnTo>
                        <a:lnTo>
                          <a:pt x="824" y="663"/>
                        </a:lnTo>
                        <a:lnTo>
                          <a:pt x="830" y="689"/>
                        </a:lnTo>
                        <a:lnTo>
                          <a:pt x="824" y="708"/>
                        </a:lnTo>
                        <a:lnTo>
                          <a:pt x="804" y="725"/>
                        </a:lnTo>
                        <a:lnTo>
                          <a:pt x="788" y="725"/>
                        </a:lnTo>
                        <a:lnTo>
                          <a:pt x="760" y="753"/>
                        </a:lnTo>
                        <a:lnTo>
                          <a:pt x="736" y="786"/>
                        </a:lnTo>
                        <a:lnTo>
                          <a:pt x="741" y="822"/>
                        </a:lnTo>
                        <a:lnTo>
                          <a:pt x="716" y="839"/>
                        </a:lnTo>
                        <a:lnTo>
                          <a:pt x="694" y="876"/>
                        </a:lnTo>
                        <a:lnTo>
                          <a:pt x="668" y="911"/>
                        </a:lnTo>
                        <a:lnTo>
                          <a:pt x="653" y="924"/>
                        </a:lnTo>
                        <a:lnTo>
                          <a:pt x="640" y="927"/>
                        </a:lnTo>
                        <a:lnTo>
                          <a:pt x="617" y="950"/>
                        </a:lnTo>
                        <a:lnTo>
                          <a:pt x="580" y="963"/>
                        </a:lnTo>
                        <a:lnTo>
                          <a:pt x="533" y="966"/>
                        </a:lnTo>
                        <a:lnTo>
                          <a:pt x="507" y="951"/>
                        </a:lnTo>
                        <a:lnTo>
                          <a:pt x="504" y="936"/>
                        </a:lnTo>
                        <a:lnTo>
                          <a:pt x="499" y="917"/>
                        </a:lnTo>
                        <a:lnTo>
                          <a:pt x="481" y="906"/>
                        </a:lnTo>
                        <a:lnTo>
                          <a:pt x="466" y="869"/>
                        </a:lnTo>
                        <a:lnTo>
                          <a:pt x="461" y="851"/>
                        </a:lnTo>
                        <a:lnTo>
                          <a:pt x="460" y="828"/>
                        </a:lnTo>
                        <a:lnTo>
                          <a:pt x="452" y="812"/>
                        </a:lnTo>
                        <a:lnTo>
                          <a:pt x="450" y="801"/>
                        </a:lnTo>
                        <a:lnTo>
                          <a:pt x="435" y="785"/>
                        </a:lnTo>
                        <a:lnTo>
                          <a:pt x="419" y="771"/>
                        </a:lnTo>
                        <a:lnTo>
                          <a:pt x="408" y="749"/>
                        </a:lnTo>
                        <a:lnTo>
                          <a:pt x="400" y="732"/>
                        </a:lnTo>
                        <a:lnTo>
                          <a:pt x="403" y="705"/>
                        </a:lnTo>
                        <a:lnTo>
                          <a:pt x="427" y="666"/>
                        </a:lnTo>
                        <a:lnTo>
                          <a:pt x="432" y="623"/>
                        </a:lnTo>
                        <a:lnTo>
                          <a:pt x="414" y="573"/>
                        </a:lnTo>
                        <a:lnTo>
                          <a:pt x="388" y="554"/>
                        </a:lnTo>
                        <a:lnTo>
                          <a:pt x="370" y="527"/>
                        </a:lnTo>
                        <a:lnTo>
                          <a:pt x="377" y="485"/>
                        </a:lnTo>
                        <a:lnTo>
                          <a:pt x="364" y="453"/>
                        </a:lnTo>
                        <a:lnTo>
                          <a:pt x="333" y="450"/>
                        </a:lnTo>
                        <a:lnTo>
                          <a:pt x="301" y="426"/>
                        </a:lnTo>
                        <a:lnTo>
                          <a:pt x="260" y="413"/>
                        </a:lnTo>
                        <a:lnTo>
                          <a:pt x="218" y="434"/>
                        </a:lnTo>
                        <a:lnTo>
                          <a:pt x="107" y="428"/>
                        </a:lnTo>
                        <a:lnTo>
                          <a:pt x="47" y="375"/>
                        </a:lnTo>
                        <a:lnTo>
                          <a:pt x="0" y="305"/>
                        </a:lnTo>
                        <a:lnTo>
                          <a:pt x="8" y="281"/>
                        </a:lnTo>
                        <a:lnTo>
                          <a:pt x="29" y="263"/>
                        </a:lnTo>
                        <a:lnTo>
                          <a:pt x="39" y="213"/>
                        </a:lnTo>
                        <a:lnTo>
                          <a:pt x="54" y="177"/>
                        </a:lnTo>
                        <a:lnTo>
                          <a:pt x="96" y="140"/>
                        </a:lnTo>
                        <a:lnTo>
                          <a:pt x="140" y="123"/>
                        </a:lnTo>
                        <a:lnTo>
                          <a:pt x="180" y="84"/>
                        </a:lnTo>
                        <a:lnTo>
                          <a:pt x="190" y="68"/>
                        </a:lnTo>
                        <a:lnTo>
                          <a:pt x="244" y="26"/>
                        </a:lnTo>
                        <a:lnTo>
                          <a:pt x="278" y="42"/>
                        </a:lnTo>
                        <a:lnTo>
                          <a:pt x="302" y="41"/>
                        </a:lnTo>
                        <a:lnTo>
                          <a:pt x="331" y="18"/>
                        </a:lnTo>
                        <a:lnTo>
                          <a:pt x="366" y="15"/>
                        </a:lnTo>
                        <a:lnTo>
                          <a:pt x="388" y="21"/>
                        </a:lnTo>
                        <a:lnTo>
                          <a:pt x="409" y="3"/>
                        </a:lnTo>
                        <a:lnTo>
                          <a:pt x="437" y="0"/>
                        </a:lnTo>
                        <a:lnTo>
                          <a:pt x="444" y="33"/>
                        </a:lnTo>
                        <a:lnTo>
                          <a:pt x="461" y="57"/>
                        </a:lnTo>
                        <a:lnTo>
                          <a:pt x="512" y="81"/>
                        </a:lnTo>
                        <a:lnTo>
                          <a:pt x="554" y="86"/>
                        </a:lnTo>
                        <a:lnTo>
                          <a:pt x="559" y="59"/>
                        </a:lnTo>
                        <a:lnTo>
                          <a:pt x="591" y="59"/>
                        </a:lnTo>
                        <a:lnTo>
                          <a:pt x="630" y="75"/>
                        </a:lnTo>
                        <a:lnTo>
                          <a:pt x="673" y="84"/>
                        </a:lnTo>
                        <a:lnTo>
                          <a:pt x="708" y="74"/>
                        </a:lnTo>
                        <a:lnTo>
                          <a:pt x="741" y="11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49215" name="Group 31">
                    <a:extLst>
                      <a:ext uri="{FF2B5EF4-FFF2-40B4-BE49-F238E27FC236}">
                        <a16:creationId xmlns:a16="http://schemas.microsoft.com/office/drawing/2014/main" id="{0FF1AE7F-5B08-4EB6-BEBA-594ECF99955B}"/>
                      </a:ext>
                    </a:extLst>
                  </p:cNvPr>
                  <p:cNvGrpSpPr>
                    <a:grpSpLocks/>
                  </p:cNvGrpSpPr>
                  <p:nvPr/>
                </p:nvGrpSpPr>
                <p:grpSpPr bwMode="auto">
                  <a:xfrm>
                    <a:off x="2989" y="1219"/>
                    <a:ext cx="440" cy="333"/>
                    <a:chOff x="2989" y="1219"/>
                    <a:chExt cx="440" cy="333"/>
                  </a:xfrm>
                </p:grpSpPr>
                <p:grpSp>
                  <p:nvGrpSpPr>
                    <p:cNvPr id="349216" name="Group 32">
                      <a:extLst>
                        <a:ext uri="{FF2B5EF4-FFF2-40B4-BE49-F238E27FC236}">
                          <a16:creationId xmlns:a16="http://schemas.microsoft.com/office/drawing/2014/main" id="{B00CF332-4436-47F2-A715-F9DB74B3FC48}"/>
                        </a:ext>
                      </a:extLst>
                    </p:cNvPr>
                    <p:cNvGrpSpPr>
                      <a:grpSpLocks/>
                    </p:cNvGrpSpPr>
                    <p:nvPr/>
                  </p:nvGrpSpPr>
                  <p:grpSpPr bwMode="auto">
                    <a:xfrm>
                      <a:off x="3164" y="1426"/>
                      <a:ext cx="136" cy="126"/>
                      <a:chOff x="3164" y="1426"/>
                      <a:chExt cx="136" cy="126"/>
                    </a:xfrm>
                  </p:grpSpPr>
                  <p:sp>
                    <p:nvSpPr>
                      <p:cNvPr id="349217" name="Freeform 33">
                        <a:extLst>
                          <a:ext uri="{FF2B5EF4-FFF2-40B4-BE49-F238E27FC236}">
                            <a16:creationId xmlns:a16="http://schemas.microsoft.com/office/drawing/2014/main" id="{F55C6B17-35AC-469B-BECA-AF112ECA295E}"/>
                          </a:ext>
                        </a:extLst>
                      </p:cNvPr>
                      <p:cNvSpPr>
                        <a:spLocks/>
                      </p:cNvSpPr>
                      <p:nvPr/>
                    </p:nvSpPr>
                    <p:spPr bwMode="auto">
                      <a:xfrm>
                        <a:off x="3164" y="1473"/>
                        <a:ext cx="64" cy="70"/>
                      </a:xfrm>
                      <a:custGeom>
                        <a:avLst/>
                        <a:gdLst>
                          <a:gd name="T0" fmla="*/ 15 w 64"/>
                          <a:gd name="T1" fmla="*/ 21 h 70"/>
                          <a:gd name="T2" fmla="*/ 19 w 64"/>
                          <a:gd name="T3" fmla="*/ 14 h 70"/>
                          <a:gd name="T4" fmla="*/ 31 w 64"/>
                          <a:gd name="T5" fmla="*/ 14 h 70"/>
                          <a:gd name="T6" fmla="*/ 47 w 64"/>
                          <a:gd name="T7" fmla="*/ 0 h 70"/>
                          <a:gd name="T8" fmla="*/ 52 w 64"/>
                          <a:gd name="T9" fmla="*/ 9 h 70"/>
                          <a:gd name="T10" fmla="*/ 60 w 64"/>
                          <a:gd name="T11" fmla="*/ 9 h 70"/>
                          <a:gd name="T12" fmla="*/ 63 w 64"/>
                          <a:gd name="T13" fmla="*/ 14 h 70"/>
                          <a:gd name="T14" fmla="*/ 58 w 64"/>
                          <a:gd name="T15" fmla="*/ 21 h 70"/>
                          <a:gd name="T16" fmla="*/ 52 w 64"/>
                          <a:gd name="T17" fmla="*/ 24 h 70"/>
                          <a:gd name="T18" fmla="*/ 52 w 64"/>
                          <a:gd name="T19" fmla="*/ 30 h 70"/>
                          <a:gd name="T20" fmla="*/ 50 w 64"/>
                          <a:gd name="T21" fmla="*/ 33 h 70"/>
                          <a:gd name="T22" fmla="*/ 48 w 64"/>
                          <a:gd name="T23" fmla="*/ 38 h 70"/>
                          <a:gd name="T24" fmla="*/ 52 w 64"/>
                          <a:gd name="T25" fmla="*/ 44 h 70"/>
                          <a:gd name="T26" fmla="*/ 47 w 64"/>
                          <a:gd name="T27" fmla="*/ 50 h 70"/>
                          <a:gd name="T28" fmla="*/ 42 w 64"/>
                          <a:gd name="T29" fmla="*/ 53 h 70"/>
                          <a:gd name="T30" fmla="*/ 37 w 64"/>
                          <a:gd name="T31" fmla="*/ 53 h 70"/>
                          <a:gd name="T32" fmla="*/ 36 w 64"/>
                          <a:gd name="T33" fmla="*/ 54 h 70"/>
                          <a:gd name="T34" fmla="*/ 34 w 64"/>
                          <a:gd name="T35" fmla="*/ 59 h 70"/>
                          <a:gd name="T36" fmla="*/ 26 w 64"/>
                          <a:gd name="T37" fmla="*/ 60 h 70"/>
                          <a:gd name="T38" fmla="*/ 24 w 64"/>
                          <a:gd name="T39" fmla="*/ 59 h 70"/>
                          <a:gd name="T40" fmla="*/ 18 w 64"/>
                          <a:gd name="T41" fmla="*/ 63 h 70"/>
                          <a:gd name="T42" fmla="*/ 16 w 64"/>
                          <a:gd name="T43" fmla="*/ 65 h 70"/>
                          <a:gd name="T44" fmla="*/ 8 w 64"/>
                          <a:gd name="T45" fmla="*/ 69 h 70"/>
                          <a:gd name="T46" fmla="*/ 5 w 64"/>
                          <a:gd name="T47" fmla="*/ 69 h 70"/>
                          <a:gd name="T48" fmla="*/ 3 w 64"/>
                          <a:gd name="T49" fmla="*/ 66 h 70"/>
                          <a:gd name="T50" fmla="*/ 2 w 64"/>
                          <a:gd name="T51" fmla="*/ 59 h 70"/>
                          <a:gd name="T52" fmla="*/ 0 w 64"/>
                          <a:gd name="T53" fmla="*/ 57 h 70"/>
                          <a:gd name="T54" fmla="*/ 0 w 64"/>
                          <a:gd name="T55" fmla="*/ 51 h 70"/>
                          <a:gd name="T56" fmla="*/ 5 w 64"/>
                          <a:gd name="T57" fmla="*/ 48 h 70"/>
                          <a:gd name="T58" fmla="*/ 10 w 64"/>
                          <a:gd name="T59" fmla="*/ 45 h 70"/>
                          <a:gd name="T60" fmla="*/ 13 w 64"/>
                          <a:gd name="T61" fmla="*/ 39 h 70"/>
                          <a:gd name="T62" fmla="*/ 18 w 64"/>
                          <a:gd name="T63" fmla="*/ 39 h 70"/>
                          <a:gd name="T64" fmla="*/ 21 w 64"/>
                          <a:gd name="T65" fmla="*/ 41 h 70"/>
                          <a:gd name="T66" fmla="*/ 26 w 64"/>
                          <a:gd name="T67" fmla="*/ 39 h 70"/>
                          <a:gd name="T68" fmla="*/ 21 w 64"/>
                          <a:gd name="T69" fmla="*/ 38 h 70"/>
                          <a:gd name="T70" fmla="*/ 15 w 64"/>
                          <a:gd name="T71"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70">
                            <a:moveTo>
                              <a:pt x="15" y="21"/>
                            </a:moveTo>
                            <a:lnTo>
                              <a:pt x="19" y="14"/>
                            </a:lnTo>
                            <a:lnTo>
                              <a:pt x="31" y="14"/>
                            </a:lnTo>
                            <a:lnTo>
                              <a:pt x="47" y="0"/>
                            </a:lnTo>
                            <a:lnTo>
                              <a:pt x="52" y="9"/>
                            </a:lnTo>
                            <a:lnTo>
                              <a:pt x="60" y="9"/>
                            </a:lnTo>
                            <a:lnTo>
                              <a:pt x="63" y="14"/>
                            </a:lnTo>
                            <a:lnTo>
                              <a:pt x="58" y="21"/>
                            </a:lnTo>
                            <a:lnTo>
                              <a:pt x="52" y="24"/>
                            </a:lnTo>
                            <a:lnTo>
                              <a:pt x="52" y="30"/>
                            </a:lnTo>
                            <a:lnTo>
                              <a:pt x="50" y="33"/>
                            </a:lnTo>
                            <a:lnTo>
                              <a:pt x="48" y="38"/>
                            </a:lnTo>
                            <a:lnTo>
                              <a:pt x="52" y="44"/>
                            </a:lnTo>
                            <a:lnTo>
                              <a:pt x="47" y="50"/>
                            </a:lnTo>
                            <a:lnTo>
                              <a:pt x="42" y="53"/>
                            </a:lnTo>
                            <a:lnTo>
                              <a:pt x="37" y="53"/>
                            </a:lnTo>
                            <a:lnTo>
                              <a:pt x="36" y="54"/>
                            </a:lnTo>
                            <a:lnTo>
                              <a:pt x="34" y="59"/>
                            </a:lnTo>
                            <a:lnTo>
                              <a:pt x="26" y="60"/>
                            </a:lnTo>
                            <a:lnTo>
                              <a:pt x="24" y="59"/>
                            </a:lnTo>
                            <a:lnTo>
                              <a:pt x="18" y="63"/>
                            </a:lnTo>
                            <a:lnTo>
                              <a:pt x="16" y="65"/>
                            </a:lnTo>
                            <a:lnTo>
                              <a:pt x="8" y="69"/>
                            </a:lnTo>
                            <a:lnTo>
                              <a:pt x="5" y="69"/>
                            </a:lnTo>
                            <a:lnTo>
                              <a:pt x="3" y="66"/>
                            </a:lnTo>
                            <a:lnTo>
                              <a:pt x="2" y="59"/>
                            </a:lnTo>
                            <a:lnTo>
                              <a:pt x="0" y="57"/>
                            </a:lnTo>
                            <a:lnTo>
                              <a:pt x="0" y="51"/>
                            </a:lnTo>
                            <a:lnTo>
                              <a:pt x="5" y="48"/>
                            </a:lnTo>
                            <a:lnTo>
                              <a:pt x="10" y="45"/>
                            </a:lnTo>
                            <a:lnTo>
                              <a:pt x="13" y="39"/>
                            </a:lnTo>
                            <a:lnTo>
                              <a:pt x="18" y="39"/>
                            </a:lnTo>
                            <a:lnTo>
                              <a:pt x="21" y="41"/>
                            </a:lnTo>
                            <a:lnTo>
                              <a:pt x="26" y="39"/>
                            </a:lnTo>
                            <a:lnTo>
                              <a:pt x="21" y="38"/>
                            </a:lnTo>
                            <a:lnTo>
                              <a:pt x="15" y="2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18" name="Freeform 34">
                        <a:extLst>
                          <a:ext uri="{FF2B5EF4-FFF2-40B4-BE49-F238E27FC236}">
                            <a16:creationId xmlns:a16="http://schemas.microsoft.com/office/drawing/2014/main" id="{2E8E9E93-CF64-43C7-9636-C9F66571F342}"/>
                          </a:ext>
                        </a:extLst>
                      </p:cNvPr>
                      <p:cNvSpPr>
                        <a:spLocks/>
                      </p:cNvSpPr>
                      <p:nvPr/>
                    </p:nvSpPr>
                    <p:spPr bwMode="auto">
                      <a:xfrm>
                        <a:off x="3223" y="1426"/>
                        <a:ext cx="77" cy="126"/>
                      </a:xfrm>
                      <a:custGeom>
                        <a:avLst/>
                        <a:gdLst>
                          <a:gd name="T0" fmla="*/ 29 w 77"/>
                          <a:gd name="T1" fmla="*/ 14 h 126"/>
                          <a:gd name="T2" fmla="*/ 47 w 77"/>
                          <a:gd name="T3" fmla="*/ 12 h 126"/>
                          <a:gd name="T4" fmla="*/ 53 w 77"/>
                          <a:gd name="T5" fmla="*/ 8 h 126"/>
                          <a:gd name="T6" fmla="*/ 61 w 77"/>
                          <a:gd name="T7" fmla="*/ 3 h 126"/>
                          <a:gd name="T8" fmla="*/ 76 w 77"/>
                          <a:gd name="T9" fmla="*/ 2 h 126"/>
                          <a:gd name="T10" fmla="*/ 71 w 77"/>
                          <a:gd name="T11" fmla="*/ 12 h 126"/>
                          <a:gd name="T12" fmla="*/ 65 w 77"/>
                          <a:gd name="T13" fmla="*/ 15 h 126"/>
                          <a:gd name="T14" fmla="*/ 55 w 77"/>
                          <a:gd name="T15" fmla="*/ 24 h 126"/>
                          <a:gd name="T16" fmla="*/ 66 w 77"/>
                          <a:gd name="T17" fmla="*/ 24 h 126"/>
                          <a:gd name="T18" fmla="*/ 76 w 77"/>
                          <a:gd name="T19" fmla="*/ 24 h 126"/>
                          <a:gd name="T20" fmla="*/ 70 w 77"/>
                          <a:gd name="T21" fmla="*/ 35 h 126"/>
                          <a:gd name="T22" fmla="*/ 58 w 77"/>
                          <a:gd name="T23" fmla="*/ 39 h 126"/>
                          <a:gd name="T24" fmla="*/ 57 w 77"/>
                          <a:gd name="T25" fmla="*/ 47 h 126"/>
                          <a:gd name="T26" fmla="*/ 66 w 77"/>
                          <a:gd name="T27" fmla="*/ 57 h 126"/>
                          <a:gd name="T28" fmla="*/ 71 w 77"/>
                          <a:gd name="T29" fmla="*/ 68 h 126"/>
                          <a:gd name="T30" fmla="*/ 76 w 77"/>
                          <a:gd name="T31" fmla="*/ 81 h 126"/>
                          <a:gd name="T32" fmla="*/ 73 w 77"/>
                          <a:gd name="T33" fmla="*/ 98 h 126"/>
                          <a:gd name="T34" fmla="*/ 65 w 77"/>
                          <a:gd name="T35" fmla="*/ 105 h 126"/>
                          <a:gd name="T36" fmla="*/ 71 w 77"/>
                          <a:gd name="T37" fmla="*/ 117 h 126"/>
                          <a:gd name="T38" fmla="*/ 53 w 77"/>
                          <a:gd name="T39" fmla="*/ 117 h 126"/>
                          <a:gd name="T40" fmla="*/ 44 w 77"/>
                          <a:gd name="T41" fmla="*/ 116 h 126"/>
                          <a:gd name="T42" fmla="*/ 29 w 77"/>
                          <a:gd name="T43" fmla="*/ 120 h 126"/>
                          <a:gd name="T44" fmla="*/ 21 w 77"/>
                          <a:gd name="T45" fmla="*/ 122 h 126"/>
                          <a:gd name="T46" fmla="*/ 11 w 77"/>
                          <a:gd name="T47" fmla="*/ 123 h 126"/>
                          <a:gd name="T48" fmla="*/ 3 w 77"/>
                          <a:gd name="T49" fmla="*/ 119 h 126"/>
                          <a:gd name="T50" fmla="*/ 0 w 77"/>
                          <a:gd name="T51" fmla="*/ 111 h 126"/>
                          <a:gd name="T52" fmla="*/ 8 w 77"/>
                          <a:gd name="T53" fmla="*/ 104 h 126"/>
                          <a:gd name="T54" fmla="*/ 19 w 77"/>
                          <a:gd name="T55" fmla="*/ 102 h 126"/>
                          <a:gd name="T56" fmla="*/ 13 w 77"/>
                          <a:gd name="T57" fmla="*/ 98 h 126"/>
                          <a:gd name="T58" fmla="*/ 13 w 77"/>
                          <a:gd name="T59" fmla="*/ 90 h 126"/>
                          <a:gd name="T60" fmla="*/ 23 w 77"/>
                          <a:gd name="T61" fmla="*/ 86 h 126"/>
                          <a:gd name="T62" fmla="*/ 31 w 77"/>
                          <a:gd name="T63" fmla="*/ 84 h 126"/>
                          <a:gd name="T64" fmla="*/ 36 w 77"/>
                          <a:gd name="T65" fmla="*/ 71 h 126"/>
                          <a:gd name="T66" fmla="*/ 40 w 77"/>
                          <a:gd name="T67" fmla="*/ 57 h 126"/>
                          <a:gd name="T68" fmla="*/ 32 w 77"/>
                          <a:gd name="T69" fmla="*/ 48 h 126"/>
                          <a:gd name="T70" fmla="*/ 16 w 77"/>
                          <a:gd name="T71" fmla="*/ 45 h 126"/>
                          <a:gd name="T72" fmla="*/ 24 w 77"/>
                          <a:gd name="T73"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6">
                            <a:moveTo>
                              <a:pt x="24" y="18"/>
                            </a:moveTo>
                            <a:lnTo>
                              <a:pt x="29" y="14"/>
                            </a:lnTo>
                            <a:lnTo>
                              <a:pt x="44" y="15"/>
                            </a:lnTo>
                            <a:lnTo>
                              <a:pt x="47" y="12"/>
                            </a:lnTo>
                            <a:lnTo>
                              <a:pt x="50" y="8"/>
                            </a:lnTo>
                            <a:lnTo>
                              <a:pt x="53" y="8"/>
                            </a:lnTo>
                            <a:lnTo>
                              <a:pt x="57" y="6"/>
                            </a:lnTo>
                            <a:lnTo>
                              <a:pt x="61" y="3"/>
                            </a:lnTo>
                            <a:lnTo>
                              <a:pt x="68" y="0"/>
                            </a:lnTo>
                            <a:lnTo>
                              <a:pt x="76" y="2"/>
                            </a:lnTo>
                            <a:lnTo>
                              <a:pt x="74" y="8"/>
                            </a:lnTo>
                            <a:lnTo>
                              <a:pt x="71" y="12"/>
                            </a:lnTo>
                            <a:lnTo>
                              <a:pt x="68" y="14"/>
                            </a:lnTo>
                            <a:lnTo>
                              <a:pt x="65" y="15"/>
                            </a:lnTo>
                            <a:lnTo>
                              <a:pt x="55" y="18"/>
                            </a:lnTo>
                            <a:lnTo>
                              <a:pt x="55" y="24"/>
                            </a:lnTo>
                            <a:lnTo>
                              <a:pt x="57" y="27"/>
                            </a:lnTo>
                            <a:lnTo>
                              <a:pt x="66" y="24"/>
                            </a:lnTo>
                            <a:lnTo>
                              <a:pt x="74" y="21"/>
                            </a:lnTo>
                            <a:lnTo>
                              <a:pt x="76" y="24"/>
                            </a:lnTo>
                            <a:lnTo>
                              <a:pt x="76" y="33"/>
                            </a:lnTo>
                            <a:lnTo>
                              <a:pt x="70" y="35"/>
                            </a:lnTo>
                            <a:lnTo>
                              <a:pt x="63" y="35"/>
                            </a:lnTo>
                            <a:lnTo>
                              <a:pt x="58" y="39"/>
                            </a:lnTo>
                            <a:lnTo>
                              <a:pt x="57" y="42"/>
                            </a:lnTo>
                            <a:lnTo>
                              <a:pt x="57" y="47"/>
                            </a:lnTo>
                            <a:lnTo>
                              <a:pt x="61" y="53"/>
                            </a:lnTo>
                            <a:lnTo>
                              <a:pt x="66" y="57"/>
                            </a:lnTo>
                            <a:lnTo>
                              <a:pt x="70" y="62"/>
                            </a:lnTo>
                            <a:lnTo>
                              <a:pt x="71" y="68"/>
                            </a:lnTo>
                            <a:lnTo>
                              <a:pt x="73" y="74"/>
                            </a:lnTo>
                            <a:lnTo>
                              <a:pt x="76" y="81"/>
                            </a:lnTo>
                            <a:lnTo>
                              <a:pt x="76" y="92"/>
                            </a:lnTo>
                            <a:lnTo>
                              <a:pt x="73" y="98"/>
                            </a:lnTo>
                            <a:lnTo>
                              <a:pt x="66" y="102"/>
                            </a:lnTo>
                            <a:lnTo>
                              <a:pt x="65" y="105"/>
                            </a:lnTo>
                            <a:lnTo>
                              <a:pt x="68" y="111"/>
                            </a:lnTo>
                            <a:lnTo>
                              <a:pt x="71" y="117"/>
                            </a:lnTo>
                            <a:lnTo>
                              <a:pt x="61" y="117"/>
                            </a:lnTo>
                            <a:lnTo>
                              <a:pt x="53" y="117"/>
                            </a:lnTo>
                            <a:lnTo>
                              <a:pt x="50" y="116"/>
                            </a:lnTo>
                            <a:lnTo>
                              <a:pt x="44" y="116"/>
                            </a:lnTo>
                            <a:lnTo>
                              <a:pt x="36" y="117"/>
                            </a:lnTo>
                            <a:lnTo>
                              <a:pt x="29" y="120"/>
                            </a:lnTo>
                            <a:lnTo>
                              <a:pt x="24" y="120"/>
                            </a:lnTo>
                            <a:lnTo>
                              <a:pt x="21" y="122"/>
                            </a:lnTo>
                            <a:lnTo>
                              <a:pt x="13" y="125"/>
                            </a:lnTo>
                            <a:lnTo>
                              <a:pt x="11" y="123"/>
                            </a:lnTo>
                            <a:lnTo>
                              <a:pt x="8" y="120"/>
                            </a:lnTo>
                            <a:lnTo>
                              <a:pt x="3" y="119"/>
                            </a:lnTo>
                            <a:lnTo>
                              <a:pt x="0" y="117"/>
                            </a:lnTo>
                            <a:lnTo>
                              <a:pt x="0" y="111"/>
                            </a:lnTo>
                            <a:lnTo>
                              <a:pt x="3" y="104"/>
                            </a:lnTo>
                            <a:lnTo>
                              <a:pt x="8" y="104"/>
                            </a:lnTo>
                            <a:lnTo>
                              <a:pt x="13" y="102"/>
                            </a:lnTo>
                            <a:lnTo>
                              <a:pt x="19" y="102"/>
                            </a:lnTo>
                            <a:lnTo>
                              <a:pt x="19" y="101"/>
                            </a:lnTo>
                            <a:lnTo>
                              <a:pt x="13" y="98"/>
                            </a:lnTo>
                            <a:lnTo>
                              <a:pt x="13" y="93"/>
                            </a:lnTo>
                            <a:lnTo>
                              <a:pt x="13" y="90"/>
                            </a:lnTo>
                            <a:lnTo>
                              <a:pt x="19" y="87"/>
                            </a:lnTo>
                            <a:lnTo>
                              <a:pt x="23" y="86"/>
                            </a:lnTo>
                            <a:lnTo>
                              <a:pt x="26" y="84"/>
                            </a:lnTo>
                            <a:lnTo>
                              <a:pt x="31" y="84"/>
                            </a:lnTo>
                            <a:lnTo>
                              <a:pt x="34" y="83"/>
                            </a:lnTo>
                            <a:lnTo>
                              <a:pt x="36" y="71"/>
                            </a:lnTo>
                            <a:lnTo>
                              <a:pt x="40" y="62"/>
                            </a:lnTo>
                            <a:lnTo>
                              <a:pt x="40" y="57"/>
                            </a:lnTo>
                            <a:lnTo>
                              <a:pt x="29" y="56"/>
                            </a:lnTo>
                            <a:lnTo>
                              <a:pt x="32" y="48"/>
                            </a:lnTo>
                            <a:lnTo>
                              <a:pt x="24" y="44"/>
                            </a:lnTo>
                            <a:lnTo>
                              <a:pt x="16" y="45"/>
                            </a:lnTo>
                            <a:lnTo>
                              <a:pt x="26" y="35"/>
                            </a:lnTo>
                            <a:lnTo>
                              <a:pt x="24" y="1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49219" name="Freeform 35">
                      <a:extLst>
                        <a:ext uri="{FF2B5EF4-FFF2-40B4-BE49-F238E27FC236}">
                          <a16:creationId xmlns:a16="http://schemas.microsoft.com/office/drawing/2014/main" id="{9510E321-96D9-4760-8912-0E33DBAD1E93}"/>
                        </a:ext>
                      </a:extLst>
                    </p:cNvPr>
                    <p:cNvSpPr>
                      <a:spLocks/>
                    </p:cNvSpPr>
                    <p:nvPr/>
                  </p:nvSpPr>
                  <p:spPr bwMode="auto">
                    <a:xfrm>
                      <a:off x="2989" y="1219"/>
                      <a:ext cx="440" cy="210"/>
                    </a:xfrm>
                    <a:custGeom>
                      <a:avLst/>
                      <a:gdLst>
                        <a:gd name="T0" fmla="*/ 28 w 440"/>
                        <a:gd name="T1" fmla="*/ 204 h 210"/>
                        <a:gd name="T2" fmla="*/ 44 w 440"/>
                        <a:gd name="T3" fmla="*/ 189 h 210"/>
                        <a:gd name="T4" fmla="*/ 54 w 440"/>
                        <a:gd name="T5" fmla="*/ 185 h 210"/>
                        <a:gd name="T6" fmla="*/ 68 w 440"/>
                        <a:gd name="T7" fmla="*/ 180 h 210"/>
                        <a:gd name="T8" fmla="*/ 80 w 440"/>
                        <a:gd name="T9" fmla="*/ 180 h 210"/>
                        <a:gd name="T10" fmla="*/ 89 w 440"/>
                        <a:gd name="T11" fmla="*/ 174 h 210"/>
                        <a:gd name="T12" fmla="*/ 101 w 440"/>
                        <a:gd name="T13" fmla="*/ 165 h 210"/>
                        <a:gd name="T14" fmla="*/ 112 w 440"/>
                        <a:gd name="T15" fmla="*/ 161 h 210"/>
                        <a:gd name="T16" fmla="*/ 124 w 440"/>
                        <a:gd name="T17" fmla="*/ 156 h 210"/>
                        <a:gd name="T18" fmla="*/ 137 w 440"/>
                        <a:gd name="T19" fmla="*/ 150 h 210"/>
                        <a:gd name="T20" fmla="*/ 153 w 440"/>
                        <a:gd name="T21" fmla="*/ 147 h 210"/>
                        <a:gd name="T22" fmla="*/ 179 w 440"/>
                        <a:gd name="T23" fmla="*/ 150 h 210"/>
                        <a:gd name="T24" fmla="*/ 200 w 440"/>
                        <a:gd name="T25" fmla="*/ 144 h 210"/>
                        <a:gd name="T26" fmla="*/ 211 w 440"/>
                        <a:gd name="T27" fmla="*/ 129 h 210"/>
                        <a:gd name="T28" fmla="*/ 226 w 440"/>
                        <a:gd name="T29" fmla="*/ 117 h 210"/>
                        <a:gd name="T30" fmla="*/ 236 w 440"/>
                        <a:gd name="T31" fmla="*/ 107 h 210"/>
                        <a:gd name="T32" fmla="*/ 244 w 440"/>
                        <a:gd name="T33" fmla="*/ 98 h 210"/>
                        <a:gd name="T34" fmla="*/ 263 w 440"/>
                        <a:gd name="T35" fmla="*/ 89 h 210"/>
                        <a:gd name="T36" fmla="*/ 260 w 440"/>
                        <a:gd name="T37" fmla="*/ 101 h 210"/>
                        <a:gd name="T38" fmla="*/ 275 w 440"/>
                        <a:gd name="T39" fmla="*/ 107 h 210"/>
                        <a:gd name="T40" fmla="*/ 288 w 440"/>
                        <a:gd name="T41" fmla="*/ 102 h 210"/>
                        <a:gd name="T42" fmla="*/ 293 w 440"/>
                        <a:gd name="T43" fmla="*/ 93 h 210"/>
                        <a:gd name="T44" fmla="*/ 298 w 440"/>
                        <a:gd name="T45" fmla="*/ 84 h 210"/>
                        <a:gd name="T46" fmla="*/ 306 w 440"/>
                        <a:gd name="T47" fmla="*/ 75 h 210"/>
                        <a:gd name="T48" fmla="*/ 330 w 440"/>
                        <a:gd name="T49" fmla="*/ 75 h 210"/>
                        <a:gd name="T50" fmla="*/ 354 w 440"/>
                        <a:gd name="T51" fmla="*/ 60 h 210"/>
                        <a:gd name="T52" fmla="*/ 379 w 440"/>
                        <a:gd name="T53" fmla="*/ 50 h 210"/>
                        <a:gd name="T54" fmla="*/ 405 w 440"/>
                        <a:gd name="T55" fmla="*/ 24 h 210"/>
                        <a:gd name="T56" fmla="*/ 428 w 440"/>
                        <a:gd name="T57" fmla="*/ 12 h 210"/>
                        <a:gd name="T58" fmla="*/ 419 w 440"/>
                        <a:gd name="T59" fmla="*/ 0 h 210"/>
                        <a:gd name="T60" fmla="*/ 380 w 440"/>
                        <a:gd name="T61" fmla="*/ 8 h 210"/>
                        <a:gd name="T62" fmla="*/ 354 w 440"/>
                        <a:gd name="T63" fmla="*/ 15 h 210"/>
                        <a:gd name="T64" fmla="*/ 327 w 440"/>
                        <a:gd name="T65" fmla="*/ 20 h 210"/>
                        <a:gd name="T66" fmla="*/ 293 w 440"/>
                        <a:gd name="T67" fmla="*/ 32 h 210"/>
                        <a:gd name="T68" fmla="*/ 263 w 440"/>
                        <a:gd name="T69" fmla="*/ 39 h 210"/>
                        <a:gd name="T70" fmla="*/ 233 w 440"/>
                        <a:gd name="T71" fmla="*/ 50 h 210"/>
                        <a:gd name="T72" fmla="*/ 211 w 440"/>
                        <a:gd name="T73" fmla="*/ 65 h 210"/>
                        <a:gd name="T74" fmla="*/ 193 w 440"/>
                        <a:gd name="T75" fmla="*/ 75 h 210"/>
                        <a:gd name="T76" fmla="*/ 158 w 440"/>
                        <a:gd name="T77" fmla="*/ 93 h 210"/>
                        <a:gd name="T78" fmla="*/ 122 w 440"/>
                        <a:gd name="T79" fmla="*/ 116 h 210"/>
                        <a:gd name="T80" fmla="*/ 91 w 440"/>
                        <a:gd name="T81" fmla="*/ 132 h 210"/>
                        <a:gd name="T82" fmla="*/ 67 w 440"/>
                        <a:gd name="T83" fmla="*/ 155 h 210"/>
                        <a:gd name="T84" fmla="*/ 41 w 440"/>
                        <a:gd name="T85" fmla="*/ 170 h 210"/>
                        <a:gd name="T86" fmla="*/ 0 w 440"/>
                        <a:gd name="T8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210">
                          <a:moveTo>
                            <a:pt x="0" y="209"/>
                          </a:moveTo>
                          <a:lnTo>
                            <a:pt x="28" y="204"/>
                          </a:lnTo>
                          <a:lnTo>
                            <a:pt x="37" y="195"/>
                          </a:lnTo>
                          <a:lnTo>
                            <a:pt x="44" y="189"/>
                          </a:lnTo>
                          <a:lnTo>
                            <a:pt x="47" y="185"/>
                          </a:lnTo>
                          <a:lnTo>
                            <a:pt x="54" y="185"/>
                          </a:lnTo>
                          <a:lnTo>
                            <a:pt x="60" y="180"/>
                          </a:lnTo>
                          <a:lnTo>
                            <a:pt x="68" y="180"/>
                          </a:lnTo>
                          <a:lnTo>
                            <a:pt x="73" y="180"/>
                          </a:lnTo>
                          <a:lnTo>
                            <a:pt x="80" y="180"/>
                          </a:lnTo>
                          <a:lnTo>
                            <a:pt x="83" y="180"/>
                          </a:lnTo>
                          <a:lnTo>
                            <a:pt x="89" y="174"/>
                          </a:lnTo>
                          <a:lnTo>
                            <a:pt x="93" y="170"/>
                          </a:lnTo>
                          <a:lnTo>
                            <a:pt x="101" y="165"/>
                          </a:lnTo>
                          <a:lnTo>
                            <a:pt x="107" y="164"/>
                          </a:lnTo>
                          <a:lnTo>
                            <a:pt x="112" y="161"/>
                          </a:lnTo>
                          <a:lnTo>
                            <a:pt x="119" y="159"/>
                          </a:lnTo>
                          <a:lnTo>
                            <a:pt x="124" y="156"/>
                          </a:lnTo>
                          <a:lnTo>
                            <a:pt x="130" y="153"/>
                          </a:lnTo>
                          <a:lnTo>
                            <a:pt x="137" y="150"/>
                          </a:lnTo>
                          <a:lnTo>
                            <a:pt x="145" y="146"/>
                          </a:lnTo>
                          <a:lnTo>
                            <a:pt x="153" y="147"/>
                          </a:lnTo>
                          <a:lnTo>
                            <a:pt x="166" y="150"/>
                          </a:lnTo>
                          <a:lnTo>
                            <a:pt x="179" y="150"/>
                          </a:lnTo>
                          <a:lnTo>
                            <a:pt x="193" y="146"/>
                          </a:lnTo>
                          <a:lnTo>
                            <a:pt x="200" y="144"/>
                          </a:lnTo>
                          <a:lnTo>
                            <a:pt x="205" y="135"/>
                          </a:lnTo>
                          <a:lnTo>
                            <a:pt x="211" y="129"/>
                          </a:lnTo>
                          <a:lnTo>
                            <a:pt x="223" y="122"/>
                          </a:lnTo>
                          <a:lnTo>
                            <a:pt x="226" y="117"/>
                          </a:lnTo>
                          <a:lnTo>
                            <a:pt x="226" y="111"/>
                          </a:lnTo>
                          <a:lnTo>
                            <a:pt x="236" y="107"/>
                          </a:lnTo>
                          <a:lnTo>
                            <a:pt x="241" y="102"/>
                          </a:lnTo>
                          <a:lnTo>
                            <a:pt x="244" y="98"/>
                          </a:lnTo>
                          <a:lnTo>
                            <a:pt x="247" y="98"/>
                          </a:lnTo>
                          <a:lnTo>
                            <a:pt x="263" y="89"/>
                          </a:lnTo>
                          <a:lnTo>
                            <a:pt x="263" y="98"/>
                          </a:lnTo>
                          <a:lnTo>
                            <a:pt x="260" y="101"/>
                          </a:lnTo>
                          <a:lnTo>
                            <a:pt x="263" y="105"/>
                          </a:lnTo>
                          <a:lnTo>
                            <a:pt x="275" y="107"/>
                          </a:lnTo>
                          <a:lnTo>
                            <a:pt x="281" y="107"/>
                          </a:lnTo>
                          <a:lnTo>
                            <a:pt x="288" y="102"/>
                          </a:lnTo>
                          <a:lnTo>
                            <a:pt x="293" y="98"/>
                          </a:lnTo>
                          <a:lnTo>
                            <a:pt x="293" y="93"/>
                          </a:lnTo>
                          <a:lnTo>
                            <a:pt x="298" y="89"/>
                          </a:lnTo>
                          <a:lnTo>
                            <a:pt x="298" y="84"/>
                          </a:lnTo>
                          <a:lnTo>
                            <a:pt x="302" y="78"/>
                          </a:lnTo>
                          <a:lnTo>
                            <a:pt x="306" y="75"/>
                          </a:lnTo>
                          <a:lnTo>
                            <a:pt x="314" y="75"/>
                          </a:lnTo>
                          <a:lnTo>
                            <a:pt x="330" y="75"/>
                          </a:lnTo>
                          <a:lnTo>
                            <a:pt x="343" y="69"/>
                          </a:lnTo>
                          <a:lnTo>
                            <a:pt x="354" y="60"/>
                          </a:lnTo>
                          <a:lnTo>
                            <a:pt x="367" y="57"/>
                          </a:lnTo>
                          <a:lnTo>
                            <a:pt x="379" y="50"/>
                          </a:lnTo>
                          <a:lnTo>
                            <a:pt x="387" y="38"/>
                          </a:lnTo>
                          <a:lnTo>
                            <a:pt x="405" y="24"/>
                          </a:lnTo>
                          <a:lnTo>
                            <a:pt x="416" y="18"/>
                          </a:lnTo>
                          <a:lnTo>
                            <a:pt x="428" y="12"/>
                          </a:lnTo>
                          <a:lnTo>
                            <a:pt x="439" y="5"/>
                          </a:lnTo>
                          <a:lnTo>
                            <a:pt x="419" y="0"/>
                          </a:lnTo>
                          <a:lnTo>
                            <a:pt x="400" y="0"/>
                          </a:lnTo>
                          <a:lnTo>
                            <a:pt x="380" y="8"/>
                          </a:lnTo>
                          <a:lnTo>
                            <a:pt x="371" y="12"/>
                          </a:lnTo>
                          <a:lnTo>
                            <a:pt x="354" y="15"/>
                          </a:lnTo>
                          <a:lnTo>
                            <a:pt x="337" y="17"/>
                          </a:lnTo>
                          <a:lnTo>
                            <a:pt x="327" y="20"/>
                          </a:lnTo>
                          <a:lnTo>
                            <a:pt x="306" y="27"/>
                          </a:lnTo>
                          <a:lnTo>
                            <a:pt x="293" y="32"/>
                          </a:lnTo>
                          <a:lnTo>
                            <a:pt x="280" y="36"/>
                          </a:lnTo>
                          <a:lnTo>
                            <a:pt x="263" y="39"/>
                          </a:lnTo>
                          <a:lnTo>
                            <a:pt x="247" y="44"/>
                          </a:lnTo>
                          <a:lnTo>
                            <a:pt x="233" y="50"/>
                          </a:lnTo>
                          <a:lnTo>
                            <a:pt x="221" y="57"/>
                          </a:lnTo>
                          <a:lnTo>
                            <a:pt x="211" y="65"/>
                          </a:lnTo>
                          <a:lnTo>
                            <a:pt x="202" y="71"/>
                          </a:lnTo>
                          <a:lnTo>
                            <a:pt x="193" y="75"/>
                          </a:lnTo>
                          <a:lnTo>
                            <a:pt x="176" y="84"/>
                          </a:lnTo>
                          <a:lnTo>
                            <a:pt x="158" y="93"/>
                          </a:lnTo>
                          <a:lnTo>
                            <a:pt x="137" y="102"/>
                          </a:lnTo>
                          <a:lnTo>
                            <a:pt x="122" y="116"/>
                          </a:lnTo>
                          <a:lnTo>
                            <a:pt x="106" y="126"/>
                          </a:lnTo>
                          <a:lnTo>
                            <a:pt x="91" y="132"/>
                          </a:lnTo>
                          <a:lnTo>
                            <a:pt x="76" y="146"/>
                          </a:lnTo>
                          <a:lnTo>
                            <a:pt x="67" y="155"/>
                          </a:lnTo>
                          <a:lnTo>
                            <a:pt x="54" y="164"/>
                          </a:lnTo>
                          <a:lnTo>
                            <a:pt x="41" y="170"/>
                          </a:lnTo>
                          <a:lnTo>
                            <a:pt x="28" y="176"/>
                          </a:lnTo>
                          <a:lnTo>
                            <a:pt x="0" y="20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49220" name="Freeform 36">
                    <a:extLst>
                      <a:ext uri="{FF2B5EF4-FFF2-40B4-BE49-F238E27FC236}">
                        <a16:creationId xmlns:a16="http://schemas.microsoft.com/office/drawing/2014/main" id="{DCABE3BD-388E-4737-820C-8889CABC52C0}"/>
                      </a:ext>
                    </a:extLst>
                  </p:cNvPr>
                  <p:cNvSpPr>
                    <a:spLocks/>
                  </p:cNvSpPr>
                  <p:nvPr/>
                </p:nvSpPr>
                <p:spPr bwMode="auto">
                  <a:xfrm>
                    <a:off x="3192" y="3129"/>
                    <a:ext cx="653" cy="194"/>
                  </a:xfrm>
                  <a:custGeom>
                    <a:avLst/>
                    <a:gdLst>
                      <a:gd name="T0" fmla="*/ 63 w 653"/>
                      <a:gd name="T1" fmla="*/ 58 h 194"/>
                      <a:gd name="T2" fmla="*/ 89 w 653"/>
                      <a:gd name="T3" fmla="*/ 52 h 194"/>
                      <a:gd name="T4" fmla="*/ 166 w 653"/>
                      <a:gd name="T5" fmla="*/ 49 h 194"/>
                      <a:gd name="T6" fmla="*/ 189 w 653"/>
                      <a:gd name="T7" fmla="*/ 42 h 194"/>
                      <a:gd name="T8" fmla="*/ 208 w 653"/>
                      <a:gd name="T9" fmla="*/ 37 h 194"/>
                      <a:gd name="T10" fmla="*/ 215 w 653"/>
                      <a:gd name="T11" fmla="*/ 37 h 194"/>
                      <a:gd name="T12" fmla="*/ 241 w 653"/>
                      <a:gd name="T13" fmla="*/ 42 h 194"/>
                      <a:gd name="T14" fmla="*/ 254 w 653"/>
                      <a:gd name="T15" fmla="*/ 49 h 194"/>
                      <a:gd name="T16" fmla="*/ 275 w 653"/>
                      <a:gd name="T17" fmla="*/ 55 h 194"/>
                      <a:gd name="T18" fmla="*/ 301 w 653"/>
                      <a:gd name="T19" fmla="*/ 49 h 194"/>
                      <a:gd name="T20" fmla="*/ 325 w 653"/>
                      <a:gd name="T21" fmla="*/ 40 h 194"/>
                      <a:gd name="T22" fmla="*/ 345 w 653"/>
                      <a:gd name="T23" fmla="*/ 39 h 194"/>
                      <a:gd name="T24" fmla="*/ 361 w 653"/>
                      <a:gd name="T25" fmla="*/ 39 h 194"/>
                      <a:gd name="T26" fmla="*/ 400 w 653"/>
                      <a:gd name="T27" fmla="*/ 45 h 194"/>
                      <a:gd name="T28" fmla="*/ 426 w 653"/>
                      <a:gd name="T29" fmla="*/ 39 h 194"/>
                      <a:gd name="T30" fmla="*/ 436 w 653"/>
                      <a:gd name="T31" fmla="*/ 34 h 194"/>
                      <a:gd name="T32" fmla="*/ 468 w 653"/>
                      <a:gd name="T33" fmla="*/ 24 h 194"/>
                      <a:gd name="T34" fmla="*/ 493 w 653"/>
                      <a:gd name="T35" fmla="*/ 19 h 194"/>
                      <a:gd name="T36" fmla="*/ 515 w 653"/>
                      <a:gd name="T37" fmla="*/ 9 h 194"/>
                      <a:gd name="T38" fmla="*/ 525 w 653"/>
                      <a:gd name="T39" fmla="*/ 4 h 194"/>
                      <a:gd name="T40" fmla="*/ 537 w 653"/>
                      <a:gd name="T41" fmla="*/ 0 h 194"/>
                      <a:gd name="T42" fmla="*/ 543 w 653"/>
                      <a:gd name="T43" fmla="*/ 13 h 194"/>
                      <a:gd name="T44" fmla="*/ 553 w 653"/>
                      <a:gd name="T45" fmla="*/ 25 h 194"/>
                      <a:gd name="T46" fmla="*/ 563 w 653"/>
                      <a:gd name="T47" fmla="*/ 28 h 194"/>
                      <a:gd name="T48" fmla="*/ 569 w 653"/>
                      <a:gd name="T49" fmla="*/ 31 h 194"/>
                      <a:gd name="T50" fmla="*/ 615 w 653"/>
                      <a:gd name="T51" fmla="*/ 40 h 194"/>
                      <a:gd name="T52" fmla="*/ 621 w 653"/>
                      <a:gd name="T53" fmla="*/ 45 h 194"/>
                      <a:gd name="T54" fmla="*/ 650 w 653"/>
                      <a:gd name="T55" fmla="*/ 46 h 194"/>
                      <a:gd name="T56" fmla="*/ 652 w 653"/>
                      <a:gd name="T57" fmla="*/ 63 h 194"/>
                      <a:gd name="T58" fmla="*/ 608 w 653"/>
                      <a:gd name="T59" fmla="*/ 93 h 194"/>
                      <a:gd name="T60" fmla="*/ 541 w 653"/>
                      <a:gd name="T61" fmla="*/ 138 h 194"/>
                      <a:gd name="T62" fmla="*/ 468 w 653"/>
                      <a:gd name="T63" fmla="*/ 169 h 194"/>
                      <a:gd name="T64" fmla="*/ 421 w 653"/>
                      <a:gd name="T65" fmla="*/ 180 h 194"/>
                      <a:gd name="T66" fmla="*/ 389 w 653"/>
                      <a:gd name="T67" fmla="*/ 184 h 194"/>
                      <a:gd name="T68" fmla="*/ 356 w 653"/>
                      <a:gd name="T69" fmla="*/ 187 h 194"/>
                      <a:gd name="T70" fmla="*/ 315 w 653"/>
                      <a:gd name="T71" fmla="*/ 189 h 194"/>
                      <a:gd name="T72" fmla="*/ 275 w 653"/>
                      <a:gd name="T73" fmla="*/ 193 h 194"/>
                      <a:gd name="T74" fmla="*/ 239 w 653"/>
                      <a:gd name="T75" fmla="*/ 186 h 194"/>
                      <a:gd name="T76" fmla="*/ 198 w 653"/>
                      <a:gd name="T77" fmla="*/ 186 h 194"/>
                      <a:gd name="T78" fmla="*/ 164 w 653"/>
                      <a:gd name="T79" fmla="*/ 181 h 194"/>
                      <a:gd name="T80" fmla="*/ 137 w 653"/>
                      <a:gd name="T81" fmla="*/ 174 h 194"/>
                      <a:gd name="T82" fmla="*/ 98 w 653"/>
                      <a:gd name="T83" fmla="*/ 156 h 194"/>
                      <a:gd name="T84" fmla="*/ 59 w 653"/>
                      <a:gd name="T85" fmla="*/ 135 h 194"/>
                      <a:gd name="T86" fmla="*/ 28 w 653"/>
                      <a:gd name="T87" fmla="*/ 111 h 194"/>
                      <a:gd name="T88" fmla="*/ 0 w 653"/>
                      <a:gd name="T8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3" h="194">
                        <a:moveTo>
                          <a:pt x="0" y="84"/>
                        </a:moveTo>
                        <a:lnTo>
                          <a:pt x="63" y="58"/>
                        </a:lnTo>
                        <a:lnTo>
                          <a:pt x="80" y="57"/>
                        </a:lnTo>
                        <a:lnTo>
                          <a:pt x="89" y="52"/>
                        </a:lnTo>
                        <a:lnTo>
                          <a:pt x="161" y="55"/>
                        </a:lnTo>
                        <a:lnTo>
                          <a:pt x="166" y="49"/>
                        </a:lnTo>
                        <a:lnTo>
                          <a:pt x="174" y="46"/>
                        </a:lnTo>
                        <a:lnTo>
                          <a:pt x="189" y="42"/>
                        </a:lnTo>
                        <a:lnTo>
                          <a:pt x="198" y="37"/>
                        </a:lnTo>
                        <a:lnTo>
                          <a:pt x="208" y="37"/>
                        </a:lnTo>
                        <a:lnTo>
                          <a:pt x="211" y="37"/>
                        </a:lnTo>
                        <a:lnTo>
                          <a:pt x="215" y="37"/>
                        </a:lnTo>
                        <a:lnTo>
                          <a:pt x="228" y="39"/>
                        </a:lnTo>
                        <a:lnTo>
                          <a:pt x="241" y="42"/>
                        </a:lnTo>
                        <a:lnTo>
                          <a:pt x="249" y="51"/>
                        </a:lnTo>
                        <a:lnTo>
                          <a:pt x="254" y="49"/>
                        </a:lnTo>
                        <a:lnTo>
                          <a:pt x="257" y="57"/>
                        </a:lnTo>
                        <a:lnTo>
                          <a:pt x="275" y="55"/>
                        </a:lnTo>
                        <a:lnTo>
                          <a:pt x="291" y="51"/>
                        </a:lnTo>
                        <a:lnTo>
                          <a:pt x="301" y="49"/>
                        </a:lnTo>
                        <a:lnTo>
                          <a:pt x="312" y="45"/>
                        </a:lnTo>
                        <a:lnTo>
                          <a:pt x="325" y="40"/>
                        </a:lnTo>
                        <a:lnTo>
                          <a:pt x="337" y="40"/>
                        </a:lnTo>
                        <a:lnTo>
                          <a:pt x="345" y="39"/>
                        </a:lnTo>
                        <a:lnTo>
                          <a:pt x="354" y="34"/>
                        </a:lnTo>
                        <a:lnTo>
                          <a:pt x="361" y="39"/>
                        </a:lnTo>
                        <a:lnTo>
                          <a:pt x="380" y="42"/>
                        </a:lnTo>
                        <a:lnTo>
                          <a:pt x="400" y="45"/>
                        </a:lnTo>
                        <a:lnTo>
                          <a:pt x="419" y="45"/>
                        </a:lnTo>
                        <a:lnTo>
                          <a:pt x="426" y="39"/>
                        </a:lnTo>
                        <a:lnTo>
                          <a:pt x="431" y="39"/>
                        </a:lnTo>
                        <a:lnTo>
                          <a:pt x="436" y="34"/>
                        </a:lnTo>
                        <a:lnTo>
                          <a:pt x="450" y="27"/>
                        </a:lnTo>
                        <a:lnTo>
                          <a:pt x="468" y="24"/>
                        </a:lnTo>
                        <a:lnTo>
                          <a:pt x="478" y="24"/>
                        </a:lnTo>
                        <a:lnTo>
                          <a:pt x="493" y="19"/>
                        </a:lnTo>
                        <a:lnTo>
                          <a:pt x="499" y="19"/>
                        </a:lnTo>
                        <a:lnTo>
                          <a:pt x="515" y="9"/>
                        </a:lnTo>
                        <a:lnTo>
                          <a:pt x="520" y="10"/>
                        </a:lnTo>
                        <a:lnTo>
                          <a:pt x="525" y="4"/>
                        </a:lnTo>
                        <a:lnTo>
                          <a:pt x="530" y="3"/>
                        </a:lnTo>
                        <a:lnTo>
                          <a:pt x="537" y="0"/>
                        </a:lnTo>
                        <a:lnTo>
                          <a:pt x="537" y="7"/>
                        </a:lnTo>
                        <a:lnTo>
                          <a:pt x="543" y="13"/>
                        </a:lnTo>
                        <a:lnTo>
                          <a:pt x="548" y="21"/>
                        </a:lnTo>
                        <a:lnTo>
                          <a:pt x="553" y="25"/>
                        </a:lnTo>
                        <a:lnTo>
                          <a:pt x="558" y="25"/>
                        </a:lnTo>
                        <a:lnTo>
                          <a:pt x="563" y="28"/>
                        </a:lnTo>
                        <a:lnTo>
                          <a:pt x="569" y="28"/>
                        </a:lnTo>
                        <a:lnTo>
                          <a:pt x="569" y="31"/>
                        </a:lnTo>
                        <a:lnTo>
                          <a:pt x="602" y="31"/>
                        </a:lnTo>
                        <a:lnTo>
                          <a:pt x="615" y="40"/>
                        </a:lnTo>
                        <a:lnTo>
                          <a:pt x="618" y="40"/>
                        </a:lnTo>
                        <a:lnTo>
                          <a:pt x="621" y="45"/>
                        </a:lnTo>
                        <a:lnTo>
                          <a:pt x="629" y="42"/>
                        </a:lnTo>
                        <a:lnTo>
                          <a:pt x="650" y="46"/>
                        </a:lnTo>
                        <a:lnTo>
                          <a:pt x="645" y="55"/>
                        </a:lnTo>
                        <a:lnTo>
                          <a:pt x="652" y="63"/>
                        </a:lnTo>
                        <a:lnTo>
                          <a:pt x="628" y="79"/>
                        </a:lnTo>
                        <a:lnTo>
                          <a:pt x="608" y="93"/>
                        </a:lnTo>
                        <a:lnTo>
                          <a:pt x="584" y="112"/>
                        </a:lnTo>
                        <a:lnTo>
                          <a:pt x="541" y="138"/>
                        </a:lnTo>
                        <a:lnTo>
                          <a:pt x="501" y="154"/>
                        </a:lnTo>
                        <a:lnTo>
                          <a:pt x="468" y="169"/>
                        </a:lnTo>
                        <a:lnTo>
                          <a:pt x="447" y="174"/>
                        </a:lnTo>
                        <a:lnTo>
                          <a:pt x="421" y="180"/>
                        </a:lnTo>
                        <a:lnTo>
                          <a:pt x="402" y="184"/>
                        </a:lnTo>
                        <a:lnTo>
                          <a:pt x="389" y="184"/>
                        </a:lnTo>
                        <a:lnTo>
                          <a:pt x="367" y="189"/>
                        </a:lnTo>
                        <a:lnTo>
                          <a:pt x="356" y="187"/>
                        </a:lnTo>
                        <a:lnTo>
                          <a:pt x="337" y="190"/>
                        </a:lnTo>
                        <a:lnTo>
                          <a:pt x="315" y="189"/>
                        </a:lnTo>
                        <a:lnTo>
                          <a:pt x="289" y="190"/>
                        </a:lnTo>
                        <a:lnTo>
                          <a:pt x="275" y="193"/>
                        </a:lnTo>
                        <a:lnTo>
                          <a:pt x="259" y="189"/>
                        </a:lnTo>
                        <a:lnTo>
                          <a:pt x="239" y="186"/>
                        </a:lnTo>
                        <a:lnTo>
                          <a:pt x="220" y="187"/>
                        </a:lnTo>
                        <a:lnTo>
                          <a:pt x="198" y="186"/>
                        </a:lnTo>
                        <a:lnTo>
                          <a:pt x="180" y="183"/>
                        </a:lnTo>
                        <a:lnTo>
                          <a:pt x="164" y="181"/>
                        </a:lnTo>
                        <a:lnTo>
                          <a:pt x="151" y="181"/>
                        </a:lnTo>
                        <a:lnTo>
                          <a:pt x="137" y="174"/>
                        </a:lnTo>
                        <a:lnTo>
                          <a:pt x="115" y="166"/>
                        </a:lnTo>
                        <a:lnTo>
                          <a:pt x="98" y="156"/>
                        </a:lnTo>
                        <a:lnTo>
                          <a:pt x="80" y="147"/>
                        </a:lnTo>
                        <a:lnTo>
                          <a:pt x="59" y="135"/>
                        </a:lnTo>
                        <a:lnTo>
                          <a:pt x="41" y="123"/>
                        </a:lnTo>
                        <a:lnTo>
                          <a:pt x="28" y="111"/>
                        </a:lnTo>
                        <a:lnTo>
                          <a:pt x="15" y="100"/>
                        </a:lnTo>
                        <a:lnTo>
                          <a:pt x="0" y="8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21" name="Freeform 37">
                    <a:extLst>
                      <a:ext uri="{FF2B5EF4-FFF2-40B4-BE49-F238E27FC236}">
                        <a16:creationId xmlns:a16="http://schemas.microsoft.com/office/drawing/2014/main" id="{C7399FCA-AC81-4627-B2A3-C40EDFE513A6}"/>
                      </a:ext>
                    </a:extLst>
                  </p:cNvPr>
                  <p:cNvSpPr>
                    <a:spLocks/>
                  </p:cNvSpPr>
                  <p:nvPr/>
                </p:nvSpPr>
                <p:spPr bwMode="auto">
                  <a:xfrm>
                    <a:off x="3767" y="2401"/>
                    <a:ext cx="131" cy="204"/>
                  </a:xfrm>
                  <a:custGeom>
                    <a:avLst/>
                    <a:gdLst>
                      <a:gd name="T0" fmla="*/ 24 w 131"/>
                      <a:gd name="T1" fmla="*/ 63 h 204"/>
                      <a:gd name="T2" fmla="*/ 21 w 131"/>
                      <a:gd name="T3" fmla="*/ 104 h 204"/>
                      <a:gd name="T4" fmla="*/ 10 w 131"/>
                      <a:gd name="T5" fmla="*/ 129 h 204"/>
                      <a:gd name="T6" fmla="*/ 0 w 131"/>
                      <a:gd name="T7" fmla="*/ 153 h 204"/>
                      <a:gd name="T8" fmla="*/ 0 w 131"/>
                      <a:gd name="T9" fmla="*/ 171 h 204"/>
                      <a:gd name="T10" fmla="*/ 3 w 131"/>
                      <a:gd name="T11" fmla="*/ 186 h 204"/>
                      <a:gd name="T12" fmla="*/ 15 w 131"/>
                      <a:gd name="T13" fmla="*/ 200 h 204"/>
                      <a:gd name="T14" fmla="*/ 24 w 131"/>
                      <a:gd name="T15" fmla="*/ 201 h 204"/>
                      <a:gd name="T16" fmla="*/ 33 w 131"/>
                      <a:gd name="T17" fmla="*/ 201 h 204"/>
                      <a:gd name="T18" fmla="*/ 42 w 131"/>
                      <a:gd name="T19" fmla="*/ 203 h 204"/>
                      <a:gd name="T20" fmla="*/ 47 w 131"/>
                      <a:gd name="T21" fmla="*/ 192 h 204"/>
                      <a:gd name="T22" fmla="*/ 52 w 131"/>
                      <a:gd name="T23" fmla="*/ 165 h 204"/>
                      <a:gd name="T24" fmla="*/ 67 w 131"/>
                      <a:gd name="T25" fmla="*/ 147 h 204"/>
                      <a:gd name="T26" fmla="*/ 70 w 131"/>
                      <a:gd name="T27" fmla="*/ 120 h 204"/>
                      <a:gd name="T28" fmla="*/ 76 w 131"/>
                      <a:gd name="T29" fmla="*/ 110 h 204"/>
                      <a:gd name="T30" fmla="*/ 83 w 131"/>
                      <a:gd name="T31" fmla="*/ 102 h 204"/>
                      <a:gd name="T32" fmla="*/ 88 w 131"/>
                      <a:gd name="T33" fmla="*/ 83 h 204"/>
                      <a:gd name="T34" fmla="*/ 98 w 131"/>
                      <a:gd name="T35" fmla="*/ 71 h 204"/>
                      <a:gd name="T36" fmla="*/ 104 w 131"/>
                      <a:gd name="T37" fmla="*/ 62 h 204"/>
                      <a:gd name="T38" fmla="*/ 111 w 131"/>
                      <a:gd name="T39" fmla="*/ 54 h 204"/>
                      <a:gd name="T40" fmla="*/ 111 w 131"/>
                      <a:gd name="T41" fmla="*/ 50 h 204"/>
                      <a:gd name="T42" fmla="*/ 125 w 131"/>
                      <a:gd name="T43" fmla="*/ 39 h 204"/>
                      <a:gd name="T44" fmla="*/ 127 w 131"/>
                      <a:gd name="T45" fmla="*/ 23 h 204"/>
                      <a:gd name="T46" fmla="*/ 130 w 131"/>
                      <a:gd name="T47" fmla="*/ 12 h 204"/>
                      <a:gd name="T48" fmla="*/ 117 w 131"/>
                      <a:gd name="T49" fmla="*/ 8 h 204"/>
                      <a:gd name="T50" fmla="*/ 109 w 131"/>
                      <a:gd name="T51" fmla="*/ 0 h 204"/>
                      <a:gd name="T52" fmla="*/ 98 w 131"/>
                      <a:gd name="T53" fmla="*/ 8 h 204"/>
                      <a:gd name="T54" fmla="*/ 88 w 131"/>
                      <a:gd name="T55" fmla="*/ 26 h 204"/>
                      <a:gd name="T56" fmla="*/ 76 w 131"/>
                      <a:gd name="T57" fmla="*/ 38 h 204"/>
                      <a:gd name="T58" fmla="*/ 67 w 131"/>
                      <a:gd name="T59" fmla="*/ 48 h 204"/>
                      <a:gd name="T60" fmla="*/ 62 w 131"/>
                      <a:gd name="T61" fmla="*/ 48 h 204"/>
                      <a:gd name="T62" fmla="*/ 52 w 131"/>
                      <a:gd name="T63" fmla="*/ 54 h 204"/>
                      <a:gd name="T64" fmla="*/ 47 w 131"/>
                      <a:gd name="T65" fmla="*/ 60 h 204"/>
                      <a:gd name="T66" fmla="*/ 24 w 131"/>
                      <a:gd name="T67" fmla="*/ 6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04">
                        <a:moveTo>
                          <a:pt x="24" y="63"/>
                        </a:moveTo>
                        <a:lnTo>
                          <a:pt x="21" y="104"/>
                        </a:lnTo>
                        <a:lnTo>
                          <a:pt x="10" y="129"/>
                        </a:lnTo>
                        <a:lnTo>
                          <a:pt x="0" y="153"/>
                        </a:lnTo>
                        <a:lnTo>
                          <a:pt x="0" y="171"/>
                        </a:lnTo>
                        <a:lnTo>
                          <a:pt x="3" y="186"/>
                        </a:lnTo>
                        <a:lnTo>
                          <a:pt x="15" y="200"/>
                        </a:lnTo>
                        <a:lnTo>
                          <a:pt x="24" y="201"/>
                        </a:lnTo>
                        <a:lnTo>
                          <a:pt x="33" y="201"/>
                        </a:lnTo>
                        <a:lnTo>
                          <a:pt x="42" y="203"/>
                        </a:lnTo>
                        <a:lnTo>
                          <a:pt x="47" y="192"/>
                        </a:lnTo>
                        <a:lnTo>
                          <a:pt x="52" y="165"/>
                        </a:lnTo>
                        <a:lnTo>
                          <a:pt x="67" y="147"/>
                        </a:lnTo>
                        <a:lnTo>
                          <a:pt x="70" y="120"/>
                        </a:lnTo>
                        <a:lnTo>
                          <a:pt x="76" y="110"/>
                        </a:lnTo>
                        <a:lnTo>
                          <a:pt x="83" y="102"/>
                        </a:lnTo>
                        <a:lnTo>
                          <a:pt x="88" y="83"/>
                        </a:lnTo>
                        <a:lnTo>
                          <a:pt x="98" y="71"/>
                        </a:lnTo>
                        <a:lnTo>
                          <a:pt x="104" y="62"/>
                        </a:lnTo>
                        <a:lnTo>
                          <a:pt x="111" y="54"/>
                        </a:lnTo>
                        <a:lnTo>
                          <a:pt x="111" y="50"/>
                        </a:lnTo>
                        <a:lnTo>
                          <a:pt x="125" y="39"/>
                        </a:lnTo>
                        <a:lnTo>
                          <a:pt x="127" y="23"/>
                        </a:lnTo>
                        <a:lnTo>
                          <a:pt x="130" y="12"/>
                        </a:lnTo>
                        <a:lnTo>
                          <a:pt x="117" y="8"/>
                        </a:lnTo>
                        <a:lnTo>
                          <a:pt x="109" y="0"/>
                        </a:lnTo>
                        <a:lnTo>
                          <a:pt x="98" y="8"/>
                        </a:lnTo>
                        <a:lnTo>
                          <a:pt x="88" y="26"/>
                        </a:lnTo>
                        <a:lnTo>
                          <a:pt x="76" y="38"/>
                        </a:lnTo>
                        <a:lnTo>
                          <a:pt x="67" y="48"/>
                        </a:lnTo>
                        <a:lnTo>
                          <a:pt x="62" y="48"/>
                        </a:lnTo>
                        <a:lnTo>
                          <a:pt x="52" y="54"/>
                        </a:lnTo>
                        <a:lnTo>
                          <a:pt x="47" y="60"/>
                        </a:lnTo>
                        <a:lnTo>
                          <a:pt x="24" y="6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22" name="Freeform 38">
                    <a:extLst>
                      <a:ext uri="{FF2B5EF4-FFF2-40B4-BE49-F238E27FC236}">
                        <a16:creationId xmlns:a16="http://schemas.microsoft.com/office/drawing/2014/main" id="{CE242BDE-5618-483A-A6BE-6F5434079AEC}"/>
                      </a:ext>
                    </a:extLst>
                  </p:cNvPr>
                  <p:cNvSpPr>
                    <a:spLocks/>
                  </p:cNvSpPr>
                  <p:nvPr/>
                </p:nvSpPr>
                <p:spPr bwMode="auto">
                  <a:xfrm>
                    <a:off x="3140" y="1239"/>
                    <a:ext cx="1777" cy="962"/>
                  </a:xfrm>
                  <a:custGeom>
                    <a:avLst/>
                    <a:gdLst>
                      <a:gd name="T0" fmla="*/ 104 w 1777"/>
                      <a:gd name="T1" fmla="*/ 403 h 962"/>
                      <a:gd name="T2" fmla="*/ 119 w 1777"/>
                      <a:gd name="T3" fmla="*/ 333 h 962"/>
                      <a:gd name="T4" fmla="*/ 179 w 1777"/>
                      <a:gd name="T5" fmla="*/ 292 h 962"/>
                      <a:gd name="T6" fmla="*/ 247 w 1777"/>
                      <a:gd name="T7" fmla="*/ 273 h 962"/>
                      <a:gd name="T8" fmla="*/ 266 w 1777"/>
                      <a:gd name="T9" fmla="*/ 232 h 962"/>
                      <a:gd name="T10" fmla="*/ 354 w 1777"/>
                      <a:gd name="T11" fmla="*/ 196 h 962"/>
                      <a:gd name="T12" fmla="*/ 411 w 1777"/>
                      <a:gd name="T13" fmla="*/ 145 h 962"/>
                      <a:gd name="T14" fmla="*/ 385 w 1777"/>
                      <a:gd name="T15" fmla="*/ 120 h 962"/>
                      <a:gd name="T16" fmla="*/ 390 w 1777"/>
                      <a:gd name="T17" fmla="*/ 96 h 962"/>
                      <a:gd name="T18" fmla="*/ 333 w 1777"/>
                      <a:gd name="T19" fmla="*/ 130 h 962"/>
                      <a:gd name="T20" fmla="*/ 315 w 1777"/>
                      <a:gd name="T21" fmla="*/ 199 h 962"/>
                      <a:gd name="T22" fmla="*/ 276 w 1777"/>
                      <a:gd name="T23" fmla="*/ 220 h 962"/>
                      <a:gd name="T24" fmla="*/ 257 w 1777"/>
                      <a:gd name="T25" fmla="*/ 184 h 962"/>
                      <a:gd name="T26" fmla="*/ 203 w 1777"/>
                      <a:gd name="T27" fmla="*/ 201 h 962"/>
                      <a:gd name="T28" fmla="*/ 188 w 1777"/>
                      <a:gd name="T29" fmla="*/ 174 h 962"/>
                      <a:gd name="T30" fmla="*/ 190 w 1777"/>
                      <a:gd name="T31" fmla="*/ 147 h 962"/>
                      <a:gd name="T32" fmla="*/ 247 w 1777"/>
                      <a:gd name="T33" fmla="*/ 129 h 962"/>
                      <a:gd name="T34" fmla="*/ 284 w 1777"/>
                      <a:gd name="T35" fmla="*/ 82 h 962"/>
                      <a:gd name="T36" fmla="*/ 344 w 1777"/>
                      <a:gd name="T37" fmla="*/ 28 h 962"/>
                      <a:gd name="T38" fmla="*/ 427 w 1777"/>
                      <a:gd name="T39" fmla="*/ 13 h 962"/>
                      <a:gd name="T40" fmla="*/ 536 w 1777"/>
                      <a:gd name="T41" fmla="*/ 55 h 962"/>
                      <a:gd name="T42" fmla="*/ 497 w 1777"/>
                      <a:gd name="T43" fmla="*/ 120 h 962"/>
                      <a:gd name="T44" fmla="*/ 536 w 1777"/>
                      <a:gd name="T45" fmla="*/ 153 h 962"/>
                      <a:gd name="T46" fmla="*/ 570 w 1777"/>
                      <a:gd name="T47" fmla="*/ 115 h 962"/>
                      <a:gd name="T48" fmla="*/ 718 w 1777"/>
                      <a:gd name="T49" fmla="*/ 100 h 962"/>
                      <a:gd name="T50" fmla="*/ 897 w 1777"/>
                      <a:gd name="T51" fmla="*/ 18 h 962"/>
                      <a:gd name="T52" fmla="*/ 1175 w 1777"/>
                      <a:gd name="T53" fmla="*/ 55 h 962"/>
                      <a:gd name="T54" fmla="*/ 1675 w 1777"/>
                      <a:gd name="T55" fmla="*/ 121 h 962"/>
                      <a:gd name="T56" fmla="*/ 1719 w 1777"/>
                      <a:gd name="T57" fmla="*/ 160 h 962"/>
                      <a:gd name="T58" fmla="*/ 1735 w 1777"/>
                      <a:gd name="T59" fmla="*/ 291 h 962"/>
                      <a:gd name="T60" fmla="*/ 1589 w 1777"/>
                      <a:gd name="T61" fmla="*/ 186 h 962"/>
                      <a:gd name="T62" fmla="*/ 1474 w 1777"/>
                      <a:gd name="T63" fmla="*/ 234 h 962"/>
                      <a:gd name="T64" fmla="*/ 1633 w 1777"/>
                      <a:gd name="T65" fmla="*/ 417 h 962"/>
                      <a:gd name="T66" fmla="*/ 1568 w 1777"/>
                      <a:gd name="T67" fmla="*/ 495 h 962"/>
                      <a:gd name="T68" fmla="*/ 1674 w 1777"/>
                      <a:gd name="T69" fmla="*/ 673 h 962"/>
                      <a:gd name="T70" fmla="*/ 1566 w 1777"/>
                      <a:gd name="T71" fmla="*/ 766 h 962"/>
                      <a:gd name="T72" fmla="*/ 1539 w 1777"/>
                      <a:gd name="T73" fmla="*/ 838 h 962"/>
                      <a:gd name="T74" fmla="*/ 1532 w 1777"/>
                      <a:gd name="T75" fmla="*/ 909 h 962"/>
                      <a:gd name="T76" fmla="*/ 1495 w 1777"/>
                      <a:gd name="T77" fmla="*/ 906 h 962"/>
                      <a:gd name="T78" fmla="*/ 1386 w 1777"/>
                      <a:gd name="T79" fmla="*/ 759 h 962"/>
                      <a:gd name="T80" fmla="*/ 1230 w 1777"/>
                      <a:gd name="T81" fmla="*/ 754 h 962"/>
                      <a:gd name="T82" fmla="*/ 1136 w 1777"/>
                      <a:gd name="T83" fmla="*/ 840 h 962"/>
                      <a:gd name="T84" fmla="*/ 942 w 1777"/>
                      <a:gd name="T85" fmla="*/ 652 h 962"/>
                      <a:gd name="T86" fmla="*/ 687 w 1777"/>
                      <a:gd name="T87" fmla="*/ 586 h 962"/>
                      <a:gd name="T88" fmla="*/ 881 w 1777"/>
                      <a:gd name="T89" fmla="*/ 703 h 962"/>
                      <a:gd name="T90" fmla="*/ 655 w 1777"/>
                      <a:gd name="T91" fmla="*/ 808 h 962"/>
                      <a:gd name="T92" fmla="*/ 596 w 1777"/>
                      <a:gd name="T93" fmla="*/ 709 h 962"/>
                      <a:gd name="T94" fmla="*/ 502 w 1777"/>
                      <a:gd name="T95" fmla="*/ 594 h 962"/>
                      <a:gd name="T96" fmla="*/ 448 w 1777"/>
                      <a:gd name="T97" fmla="*/ 508 h 962"/>
                      <a:gd name="T98" fmla="*/ 422 w 1777"/>
                      <a:gd name="T99" fmla="*/ 469 h 962"/>
                      <a:gd name="T100" fmla="*/ 388 w 1777"/>
                      <a:gd name="T101" fmla="*/ 447 h 962"/>
                      <a:gd name="T102" fmla="*/ 375 w 1777"/>
                      <a:gd name="T103" fmla="*/ 489 h 962"/>
                      <a:gd name="T104" fmla="*/ 328 w 1777"/>
                      <a:gd name="T105" fmla="*/ 423 h 962"/>
                      <a:gd name="T106" fmla="*/ 275 w 1777"/>
                      <a:gd name="T107" fmla="*/ 399 h 962"/>
                      <a:gd name="T108" fmla="*/ 331 w 1777"/>
                      <a:gd name="T109" fmla="*/ 456 h 962"/>
                      <a:gd name="T110" fmla="*/ 307 w 1777"/>
                      <a:gd name="T111" fmla="*/ 469 h 962"/>
                      <a:gd name="T112" fmla="*/ 262 w 1777"/>
                      <a:gd name="T113" fmla="*/ 432 h 962"/>
                      <a:gd name="T114" fmla="*/ 210 w 1777"/>
                      <a:gd name="T115" fmla="*/ 405 h 962"/>
                      <a:gd name="T116" fmla="*/ 141 w 1777"/>
                      <a:gd name="T117" fmla="*/ 439 h 962"/>
                      <a:gd name="T118" fmla="*/ 127 w 1777"/>
                      <a:gd name="T119" fmla="*/ 478 h 962"/>
                      <a:gd name="T120" fmla="*/ 80 w 1777"/>
                      <a:gd name="T121" fmla="*/ 507 h 962"/>
                      <a:gd name="T122" fmla="*/ 10 w 1777"/>
                      <a:gd name="T123" fmla="*/ 48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7" h="962">
                        <a:moveTo>
                          <a:pt x="0" y="432"/>
                        </a:moveTo>
                        <a:lnTo>
                          <a:pt x="16" y="418"/>
                        </a:lnTo>
                        <a:lnTo>
                          <a:pt x="26" y="408"/>
                        </a:lnTo>
                        <a:lnTo>
                          <a:pt x="47" y="408"/>
                        </a:lnTo>
                        <a:lnTo>
                          <a:pt x="70" y="411"/>
                        </a:lnTo>
                        <a:lnTo>
                          <a:pt x="86" y="405"/>
                        </a:lnTo>
                        <a:lnTo>
                          <a:pt x="104" y="403"/>
                        </a:lnTo>
                        <a:lnTo>
                          <a:pt x="106" y="385"/>
                        </a:lnTo>
                        <a:lnTo>
                          <a:pt x="115" y="373"/>
                        </a:lnTo>
                        <a:lnTo>
                          <a:pt x="91" y="360"/>
                        </a:lnTo>
                        <a:lnTo>
                          <a:pt x="88" y="349"/>
                        </a:lnTo>
                        <a:lnTo>
                          <a:pt x="89" y="334"/>
                        </a:lnTo>
                        <a:lnTo>
                          <a:pt x="107" y="334"/>
                        </a:lnTo>
                        <a:lnTo>
                          <a:pt x="119" y="333"/>
                        </a:lnTo>
                        <a:lnTo>
                          <a:pt x="120" y="334"/>
                        </a:lnTo>
                        <a:lnTo>
                          <a:pt x="133" y="325"/>
                        </a:lnTo>
                        <a:lnTo>
                          <a:pt x="146" y="321"/>
                        </a:lnTo>
                        <a:lnTo>
                          <a:pt x="151" y="321"/>
                        </a:lnTo>
                        <a:lnTo>
                          <a:pt x="159" y="312"/>
                        </a:lnTo>
                        <a:lnTo>
                          <a:pt x="169" y="309"/>
                        </a:lnTo>
                        <a:lnTo>
                          <a:pt x="179" y="292"/>
                        </a:lnTo>
                        <a:lnTo>
                          <a:pt x="185" y="297"/>
                        </a:lnTo>
                        <a:lnTo>
                          <a:pt x="198" y="286"/>
                        </a:lnTo>
                        <a:lnTo>
                          <a:pt x="200" y="286"/>
                        </a:lnTo>
                        <a:lnTo>
                          <a:pt x="216" y="274"/>
                        </a:lnTo>
                        <a:lnTo>
                          <a:pt x="226" y="273"/>
                        </a:lnTo>
                        <a:lnTo>
                          <a:pt x="239" y="273"/>
                        </a:lnTo>
                        <a:lnTo>
                          <a:pt x="247" y="273"/>
                        </a:lnTo>
                        <a:lnTo>
                          <a:pt x="240" y="258"/>
                        </a:lnTo>
                        <a:lnTo>
                          <a:pt x="237" y="246"/>
                        </a:lnTo>
                        <a:lnTo>
                          <a:pt x="234" y="220"/>
                        </a:lnTo>
                        <a:lnTo>
                          <a:pt x="253" y="219"/>
                        </a:lnTo>
                        <a:lnTo>
                          <a:pt x="263" y="214"/>
                        </a:lnTo>
                        <a:lnTo>
                          <a:pt x="258" y="225"/>
                        </a:lnTo>
                        <a:lnTo>
                          <a:pt x="266" y="232"/>
                        </a:lnTo>
                        <a:lnTo>
                          <a:pt x="275" y="241"/>
                        </a:lnTo>
                        <a:lnTo>
                          <a:pt x="279" y="247"/>
                        </a:lnTo>
                        <a:lnTo>
                          <a:pt x="302" y="246"/>
                        </a:lnTo>
                        <a:lnTo>
                          <a:pt x="322" y="223"/>
                        </a:lnTo>
                        <a:lnTo>
                          <a:pt x="336" y="213"/>
                        </a:lnTo>
                        <a:lnTo>
                          <a:pt x="344" y="205"/>
                        </a:lnTo>
                        <a:lnTo>
                          <a:pt x="354" y="196"/>
                        </a:lnTo>
                        <a:lnTo>
                          <a:pt x="364" y="184"/>
                        </a:lnTo>
                        <a:lnTo>
                          <a:pt x="372" y="189"/>
                        </a:lnTo>
                        <a:lnTo>
                          <a:pt x="372" y="181"/>
                        </a:lnTo>
                        <a:lnTo>
                          <a:pt x="377" y="177"/>
                        </a:lnTo>
                        <a:lnTo>
                          <a:pt x="392" y="180"/>
                        </a:lnTo>
                        <a:lnTo>
                          <a:pt x="416" y="199"/>
                        </a:lnTo>
                        <a:lnTo>
                          <a:pt x="411" y="145"/>
                        </a:lnTo>
                        <a:lnTo>
                          <a:pt x="390" y="169"/>
                        </a:lnTo>
                        <a:lnTo>
                          <a:pt x="374" y="168"/>
                        </a:lnTo>
                        <a:lnTo>
                          <a:pt x="369" y="153"/>
                        </a:lnTo>
                        <a:lnTo>
                          <a:pt x="369" y="145"/>
                        </a:lnTo>
                        <a:lnTo>
                          <a:pt x="364" y="141"/>
                        </a:lnTo>
                        <a:lnTo>
                          <a:pt x="377" y="129"/>
                        </a:lnTo>
                        <a:lnTo>
                          <a:pt x="385" y="120"/>
                        </a:lnTo>
                        <a:lnTo>
                          <a:pt x="393" y="117"/>
                        </a:lnTo>
                        <a:lnTo>
                          <a:pt x="400" y="115"/>
                        </a:lnTo>
                        <a:lnTo>
                          <a:pt x="405" y="108"/>
                        </a:lnTo>
                        <a:lnTo>
                          <a:pt x="411" y="106"/>
                        </a:lnTo>
                        <a:lnTo>
                          <a:pt x="419" y="106"/>
                        </a:lnTo>
                        <a:lnTo>
                          <a:pt x="405" y="93"/>
                        </a:lnTo>
                        <a:lnTo>
                          <a:pt x="390" y="96"/>
                        </a:lnTo>
                        <a:lnTo>
                          <a:pt x="380" y="96"/>
                        </a:lnTo>
                        <a:lnTo>
                          <a:pt x="372" y="91"/>
                        </a:lnTo>
                        <a:lnTo>
                          <a:pt x="372" y="100"/>
                        </a:lnTo>
                        <a:lnTo>
                          <a:pt x="364" y="109"/>
                        </a:lnTo>
                        <a:lnTo>
                          <a:pt x="353" y="124"/>
                        </a:lnTo>
                        <a:lnTo>
                          <a:pt x="341" y="130"/>
                        </a:lnTo>
                        <a:lnTo>
                          <a:pt x="333" y="130"/>
                        </a:lnTo>
                        <a:lnTo>
                          <a:pt x="330" y="141"/>
                        </a:lnTo>
                        <a:lnTo>
                          <a:pt x="330" y="145"/>
                        </a:lnTo>
                        <a:lnTo>
                          <a:pt x="323" y="150"/>
                        </a:lnTo>
                        <a:lnTo>
                          <a:pt x="331" y="168"/>
                        </a:lnTo>
                        <a:lnTo>
                          <a:pt x="336" y="177"/>
                        </a:lnTo>
                        <a:lnTo>
                          <a:pt x="327" y="190"/>
                        </a:lnTo>
                        <a:lnTo>
                          <a:pt x="315" y="199"/>
                        </a:lnTo>
                        <a:lnTo>
                          <a:pt x="312" y="213"/>
                        </a:lnTo>
                        <a:lnTo>
                          <a:pt x="305" y="223"/>
                        </a:lnTo>
                        <a:lnTo>
                          <a:pt x="299" y="223"/>
                        </a:lnTo>
                        <a:lnTo>
                          <a:pt x="289" y="225"/>
                        </a:lnTo>
                        <a:lnTo>
                          <a:pt x="279" y="229"/>
                        </a:lnTo>
                        <a:lnTo>
                          <a:pt x="276" y="228"/>
                        </a:lnTo>
                        <a:lnTo>
                          <a:pt x="276" y="220"/>
                        </a:lnTo>
                        <a:lnTo>
                          <a:pt x="275" y="208"/>
                        </a:lnTo>
                        <a:lnTo>
                          <a:pt x="266" y="208"/>
                        </a:lnTo>
                        <a:lnTo>
                          <a:pt x="262" y="201"/>
                        </a:lnTo>
                        <a:lnTo>
                          <a:pt x="263" y="190"/>
                        </a:lnTo>
                        <a:lnTo>
                          <a:pt x="265" y="184"/>
                        </a:lnTo>
                        <a:lnTo>
                          <a:pt x="263" y="181"/>
                        </a:lnTo>
                        <a:lnTo>
                          <a:pt x="257" y="184"/>
                        </a:lnTo>
                        <a:lnTo>
                          <a:pt x="253" y="184"/>
                        </a:lnTo>
                        <a:lnTo>
                          <a:pt x="249" y="183"/>
                        </a:lnTo>
                        <a:lnTo>
                          <a:pt x="245" y="181"/>
                        </a:lnTo>
                        <a:lnTo>
                          <a:pt x="237" y="187"/>
                        </a:lnTo>
                        <a:lnTo>
                          <a:pt x="229" y="195"/>
                        </a:lnTo>
                        <a:lnTo>
                          <a:pt x="221" y="202"/>
                        </a:lnTo>
                        <a:lnTo>
                          <a:pt x="203" y="201"/>
                        </a:lnTo>
                        <a:lnTo>
                          <a:pt x="192" y="199"/>
                        </a:lnTo>
                        <a:lnTo>
                          <a:pt x="184" y="192"/>
                        </a:lnTo>
                        <a:lnTo>
                          <a:pt x="184" y="187"/>
                        </a:lnTo>
                        <a:lnTo>
                          <a:pt x="188" y="181"/>
                        </a:lnTo>
                        <a:lnTo>
                          <a:pt x="195" y="177"/>
                        </a:lnTo>
                        <a:lnTo>
                          <a:pt x="200" y="171"/>
                        </a:lnTo>
                        <a:lnTo>
                          <a:pt x="188" y="174"/>
                        </a:lnTo>
                        <a:lnTo>
                          <a:pt x="184" y="166"/>
                        </a:lnTo>
                        <a:lnTo>
                          <a:pt x="184" y="162"/>
                        </a:lnTo>
                        <a:lnTo>
                          <a:pt x="200" y="160"/>
                        </a:lnTo>
                        <a:lnTo>
                          <a:pt x="214" y="159"/>
                        </a:lnTo>
                        <a:lnTo>
                          <a:pt x="205" y="154"/>
                        </a:lnTo>
                        <a:lnTo>
                          <a:pt x="190" y="156"/>
                        </a:lnTo>
                        <a:lnTo>
                          <a:pt x="190" y="147"/>
                        </a:lnTo>
                        <a:lnTo>
                          <a:pt x="197" y="141"/>
                        </a:lnTo>
                        <a:lnTo>
                          <a:pt x="211" y="135"/>
                        </a:lnTo>
                        <a:lnTo>
                          <a:pt x="216" y="129"/>
                        </a:lnTo>
                        <a:lnTo>
                          <a:pt x="221" y="126"/>
                        </a:lnTo>
                        <a:lnTo>
                          <a:pt x="232" y="124"/>
                        </a:lnTo>
                        <a:lnTo>
                          <a:pt x="242" y="126"/>
                        </a:lnTo>
                        <a:lnTo>
                          <a:pt x="247" y="129"/>
                        </a:lnTo>
                        <a:lnTo>
                          <a:pt x="255" y="124"/>
                        </a:lnTo>
                        <a:lnTo>
                          <a:pt x="247" y="123"/>
                        </a:lnTo>
                        <a:lnTo>
                          <a:pt x="247" y="111"/>
                        </a:lnTo>
                        <a:lnTo>
                          <a:pt x="268" y="97"/>
                        </a:lnTo>
                        <a:lnTo>
                          <a:pt x="279" y="88"/>
                        </a:lnTo>
                        <a:lnTo>
                          <a:pt x="286" y="87"/>
                        </a:lnTo>
                        <a:lnTo>
                          <a:pt x="284" y="82"/>
                        </a:lnTo>
                        <a:lnTo>
                          <a:pt x="294" y="73"/>
                        </a:lnTo>
                        <a:lnTo>
                          <a:pt x="305" y="60"/>
                        </a:lnTo>
                        <a:lnTo>
                          <a:pt x="318" y="54"/>
                        </a:lnTo>
                        <a:lnTo>
                          <a:pt x="309" y="48"/>
                        </a:lnTo>
                        <a:lnTo>
                          <a:pt x="335" y="34"/>
                        </a:lnTo>
                        <a:lnTo>
                          <a:pt x="346" y="36"/>
                        </a:lnTo>
                        <a:lnTo>
                          <a:pt x="344" y="28"/>
                        </a:lnTo>
                        <a:lnTo>
                          <a:pt x="367" y="27"/>
                        </a:lnTo>
                        <a:lnTo>
                          <a:pt x="409" y="3"/>
                        </a:lnTo>
                        <a:lnTo>
                          <a:pt x="416" y="0"/>
                        </a:lnTo>
                        <a:lnTo>
                          <a:pt x="408" y="18"/>
                        </a:lnTo>
                        <a:lnTo>
                          <a:pt x="418" y="9"/>
                        </a:lnTo>
                        <a:lnTo>
                          <a:pt x="429" y="6"/>
                        </a:lnTo>
                        <a:lnTo>
                          <a:pt x="427" y="13"/>
                        </a:lnTo>
                        <a:lnTo>
                          <a:pt x="460" y="4"/>
                        </a:lnTo>
                        <a:lnTo>
                          <a:pt x="474" y="12"/>
                        </a:lnTo>
                        <a:lnTo>
                          <a:pt x="453" y="19"/>
                        </a:lnTo>
                        <a:lnTo>
                          <a:pt x="461" y="28"/>
                        </a:lnTo>
                        <a:lnTo>
                          <a:pt x="492" y="27"/>
                        </a:lnTo>
                        <a:lnTo>
                          <a:pt x="539" y="40"/>
                        </a:lnTo>
                        <a:lnTo>
                          <a:pt x="536" y="55"/>
                        </a:lnTo>
                        <a:lnTo>
                          <a:pt x="517" y="69"/>
                        </a:lnTo>
                        <a:lnTo>
                          <a:pt x="487" y="76"/>
                        </a:lnTo>
                        <a:lnTo>
                          <a:pt x="483" y="91"/>
                        </a:lnTo>
                        <a:lnTo>
                          <a:pt x="484" y="106"/>
                        </a:lnTo>
                        <a:lnTo>
                          <a:pt x="492" y="109"/>
                        </a:lnTo>
                        <a:lnTo>
                          <a:pt x="494" y="117"/>
                        </a:lnTo>
                        <a:lnTo>
                          <a:pt x="497" y="120"/>
                        </a:lnTo>
                        <a:lnTo>
                          <a:pt x="504" y="123"/>
                        </a:lnTo>
                        <a:lnTo>
                          <a:pt x="505" y="132"/>
                        </a:lnTo>
                        <a:lnTo>
                          <a:pt x="515" y="142"/>
                        </a:lnTo>
                        <a:lnTo>
                          <a:pt x="515" y="147"/>
                        </a:lnTo>
                        <a:lnTo>
                          <a:pt x="525" y="147"/>
                        </a:lnTo>
                        <a:lnTo>
                          <a:pt x="528" y="150"/>
                        </a:lnTo>
                        <a:lnTo>
                          <a:pt x="536" y="153"/>
                        </a:lnTo>
                        <a:lnTo>
                          <a:pt x="541" y="148"/>
                        </a:lnTo>
                        <a:lnTo>
                          <a:pt x="546" y="141"/>
                        </a:lnTo>
                        <a:lnTo>
                          <a:pt x="549" y="136"/>
                        </a:lnTo>
                        <a:lnTo>
                          <a:pt x="557" y="139"/>
                        </a:lnTo>
                        <a:lnTo>
                          <a:pt x="567" y="129"/>
                        </a:lnTo>
                        <a:lnTo>
                          <a:pt x="567" y="121"/>
                        </a:lnTo>
                        <a:lnTo>
                          <a:pt x="570" y="115"/>
                        </a:lnTo>
                        <a:lnTo>
                          <a:pt x="572" y="111"/>
                        </a:lnTo>
                        <a:lnTo>
                          <a:pt x="591" y="106"/>
                        </a:lnTo>
                        <a:lnTo>
                          <a:pt x="608" y="102"/>
                        </a:lnTo>
                        <a:lnTo>
                          <a:pt x="629" y="96"/>
                        </a:lnTo>
                        <a:lnTo>
                          <a:pt x="653" y="100"/>
                        </a:lnTo>
                        <a:lnTo>
                          <a:pt x="678" y="100"/>
                        </a:lnTo>
                        <a:lnTo>
                          <a:pt x="718" y="100"/>
                        </a:lnTo>
                        <a:lnTo>
                          <a:pt x="725" y="64"/>
                        </a:lnTo>
                        <a:lnTo>
                          <a:pt x="747" y="66"/>
                        </a:lnTo>
                        <a:lnTo>
                          <a:pt x="764" y="93"/>
                        </a:lnTo>
                        <a:lnTo>
                          <a:pt x="767" y="70"/>
                        </a:lnTo>
                        <a:lnTo>
                          <a:pt x="842" y="4"/>
                        </a:lnTo>
                        <a:lnTo>
                          <a:pt x="871" y="4"/>
                        </a:lnTo>
                        <a:lnTo>
                          <a:pt x="897" y="18"/>
                        </a:lnTo>
                        <a:lnTo>
                          <a:pt x="931" y="16"/>
                        </a:lnTo>
                        <a:lnTo>
                          <a:pt x="977" y="40"/>
                        </a:lnTo>
                        <a:lnTo>
                          <a:pt x="1029" y="54"/>
                        </a:lnTo>
                        <a:lnTo>
                          <a:pt x="1066" y="51"/>
                        </a:lnTo>
                        <a:lnTo>
                          <a:pt x="1115" y="66"/>
                        </a:lnTo>
                        <a:lnTo>
                          <a:pt x="1155" y="66"/>
                        </a:lnTo>
                        <a:lnTo>
                          <a:pt x="1175" y="55"/>
                        </a:lnTo>
                        <a:lnTo>
                          <a:pt x="1220" y="55"/>
                        </a:lnTo>
                        <a:lnTo>
                          <a:pt x="1245" y="67"/>
                        </a:lnTo>
                        <a:lnTo>
                          <a:pt x="1306" y="67"/>
                        </a:lnTo>
                        <a:lnTo>
                          <a:pt x="1358" y="87"/>
                        </a:lnTo>
                        <a:lnTo>
                          <a:pt x="1451" y="84"/>
                        </a:lnTo>
                        <a:lnTo>
                          <a:pt x="1602" y="93"/>
                        </a:lnTo>
                        <a:lnTo>
                          <a:pt x="1675" y="121"/>
                        </a:lnTo>
                        <a:lnTo>
                          <a:pt x="1737" y="139"/>
                        </a:lnTo>
                        <a:lnTo>
                          <a:pt x="1776" y="154"/>
                        </a:lnTo>
                        <a:lnTo>
                          <a:pt x="1765" y="159"/>
                        </a:lnTo>
                        <a:lnTo>
                          <a:pt x="1737" y="147"/>
                        </a:lnTo>
                        <a:lnTo>
                          <a:pt x="1674" y="142"/>
                        </a:lnTo>
                        <a:lnTo>
                          <a:pt x="1692" y="154"/>
                        </a:lnTo>
                        <a:lnTo>
                          <a:pt x="1719" y="160"/>
                        </a:lnTo>
                        <a:lnTo>
                          <a:pt x="1711" y="180"/>
                        </a:lnTo>
                        <a:lnTo>
                          <a:pt x="1682" y="192"/>
                        </a:lnTo>
                        <a:lnTo>
                          <a:pt x="1672" y="211"/>
                        </a:lnTo>
                        <a:lnTo>
                          <a:pt x="1711" y="229"/>
                        </a:lnTo>
                        <a:lnTo>
                          <a:pt x="1739" y="253"/>
                        </a:lnTo>
                        <a:lnTo>
                          <a:pt x="1753" y="288"/>
                        </a:lnTo>
                        <a:lnTo>
                          <a:pt x="1735" y="291"/>
                        </a:lnTo>
                        <a:lnTo>
                          <a:pt x="1696" y="280"/>
                        </a:lnTo>
                        <a:lnTo>
                          <a:pt x="1656" y="255"/>
                        </a:lnTo>
                        <a:lnTo>
                          <a:pt x="1640" y="241"/>
                        </a:lnTo>
                        <a:lnTo>
                          <a:pt x="1630" y="223"/>
                        </a:lnTo>
                        <a:lnTo>
                          <a:pt x="1620" y="196"/>
                        </a:lnTo>
                        <a:lnTo>
                          <a:pt x="1604" y="187"/>
                        </a:lnTo>
                        <a:lnTo>
                          <a:pt x="1589" y="186"/>
                        </a:lnTo>
                        <a:lnTo>
                          <a:pt x="1576" y="189"/>
                        </a:lnTo>
                        <a:lnTo>
                          <a:pt x="1591" y="210"/>
                        </a:lnTo>
                        <a:lnTo>
                          <a:pt x="1552" y="213"/>
                        </a:lnTo>
                        <a:lnTo>
                          <a:pt x="1534" y="202"/>
                        </a:lnTo>
                        <a:lnTo>
                          <a:pt x="1500" y="208"/>
                        </a:lnTo>
                        <a:lnTo>
                          <a:pt x="1474" y="225"/>
                        </a:lnTo>
                        <a:lnTo>
                          <a:pt x="1474" y="234"/>
                        </a:lnTo>
                        <a:lnTo>
                          <a:pt x="1484" y="249"/>
                        </a:lnTo>
                        <a:lnTo>
                          <a:pt x="1524" y="253"/>
                        </a:lnTo>
                        <a:lnTo>
                          <a:pt x="1557" y="271"/>
                        </a:lnTo>
                        <a:lnTo>
                          <a:pt x="1612" y="321"/>
                        </a:lnTo>
                        <a:lnTo>
                          <a:pt x="1635" y="354"/>
                        </a:lnTo>
                        <a:lnTo>
                          <a:pt x="1638" y="388"/>
                        </a:lnTo>
                        <a:lnTo>
                          <a:pt x="1633" y="417"/>
                        </a:lnTo>
                        <a:lnTo>
                          <a:pt x="1620" y="417"/>
                        </a:lnTo>
                        <a:lnTo>
                          <a:pt x="1605" y="406"/>
                        </a:lnTo>
                        <a:lnTo>
                          <a:pt x="1584" y="420"/>
                        </a:lnTo>
                        <a:lnTo>
                          <a:pt x="1563" y="432"/>
                        </a:lnTo>
                        <a:lnTo>
                          <a:pt x="1560" y="451"/>
                        </a:lnTo>
                        <a:lnTo>
                          <a:pt x="1583" y="475"/>
                        </a:lnTo>
                        <a:lnTo>
                          <a:pt x="1568" y="495"/>
                        </a:lnTo>
                        <a:lnTo>
                          <a:pt x="1563" y="528"/>
                        </a:lnTo>
                        <a:lnTo>
                          <a:pt x="1591" y="549"/>
                        </a:lnTo>
                        <a:lnTo>
                          <a:pt x="1622" y="555"/>
                        </a:lnTo>
                        <a:lnTo>
                          <a:pt x="1654" y="577"/>
                        </a:lnTo>
                        <a:lnTo>
                          <a:pt x="1682" y="607"/>
                        </a:lnTo>
                        <a:lnTo>
                          <a:pt x="1683" y="652"/>
                        </a:lnTo>
                        <a:lnTo>
                          <a:pt x="1674" y="673"/>
                        </a:lnTo>
                        <a:lnTo>
                          <a:pt x="1644" y="691"/>
                        </a:lnTo>
                        <a:lnTo>
                          <a:pt x="1609" y="700"/>
                        </a:lnTo>
                        <a:lnTo>
                          <a:pt x="1586" y="714"/>
                        </a:lnTo>
                        <a:lnTo>
                          <a:pt x="1573" y="706"/>
                        </a:lnTo>
                        <a:lnTo>
                          <a:pt x="1562" y="714"/>
                        </a:lnTo>
                        <a:lnTo>
                          <a:pt x="1558" y="747"/>
                        </a:lnTo>
                        <a:lnTo>
                          <a:pt x="1566" y="766"/>
                        </a:lnTo>
                        <a:lnTo>
                          <a:pt x="1602" y="789"/>
                        </a:lnTo>
                        <a:lnTo>
                          <a:pt x="1617" y="811"/>
                        </a:lnTo>
                        <a:lnTo>
                          <a:pt x="1628" y="823"/>
                        </a:lnTo>
                        <a:lnTo>
                          <a:pt x="1625" y="847"/>
                        </a:lnTo>
                        <a:lnTo>
                          <a:pt x="1602" y="867"/>
                        </a:lnTo>
                        <a:lnTo>
                          <a:pt x="1578" y="867"/>
                        </a:lnTo>
                        <a:lnTo>
                          <a:pt x="1539" y="838"/>
                        </a:lnTo>
                        <a:lnTo>
                          <a:pt x="1511" y="828"/>
                        </a:lnTo>
                        <a:lnTo>
                          <a:pt x="1500" y="822"/>
                        </a:lnTo>
                        <a:lnTo>
                          <a:pt x="1488" y="837"/>
                        </a:lnTo>
                        <a:lnTo>
                          <a:pt x="1492" y="858"/>
                        </a:lnTo>
                        <a:lnTo>
                          <a:pt x="1501" y="874"/>
                        </a:lnTo>
                        <a:lnTo>
                          <a:pt x="1508" y="900"/>
                        </a:lnTo>
                        <a:lnTo>
                          <a:pt x="1532" y="909"/>
                        </a:lnTo>
                        <a:lnTo>
                          <a:pt x="1524" y="922"/>
                        </a:lnTo>
                        <a:lnTo>
                          <a:pt x="1526" y="942"/>
                        </a:lnTo>
                        <a:lnTo>
                          <a:pt x="1534" y="961"/>
                        </a:lnTo>
                        <a:lnTo>
                          <a:pt x="1518" y="960"/>
                        </a:lnTo>
                        <a:lnTo>
                          <a:pt x="1500" y="937"/>
                        </a:lnTo>
                        <a:lnTo>
                          <a:pt x="1501" y="913"/>
                        </a:lnTo>
                        <a:lnTo>
                          <a:pt x="1495" y="906"/>
                        </a:lnTo>
                        <a:lnTo>
                          <a:pt x="1488" y="879"/>
                        </a:lnTo>
                        <a:lnTo>
                          <a:pt x="1480" y="871"/>
                        </a:lnTo>
                        <a:lnTo>
                          <a:pt x="1477" y="834"/>
                        </a:lnTo>
                        <a:lnTo>
                          <a:pt x="1466" y="811"/>
                        </a:lnTo>
                        <a:lnTo>
                          <a:pt x="1446" y="790"/>
                        </a:lnTo>
                        <a:lnTo>
                          <a:pt x="1410" y="778"/>
                        </a:lnTo>
                        <a:lnTo>
                          <a:pt x="1386" y="759"/>
                        </a:lnTo>
                        <a:lnTo>
                          <a:pt x="1376" y="744"/>
                        </a:lnTo>
                        <a:lnTo>
                          <a:pt x="1358" y="727"/>
                        </a:lnTo>
                        <a:lnTo>
                          <a:pt x="1331" y="690"/>
                        </a:lnTo>
                        <a:lnTo>
                          <a:pt x="1306" y="693"/>
                        </a:lnTo>
                        <a:lnTo>
                          <a:pt x="1274" y="711"/>
                        </a:lnTo>
                        <a:lnTo>
                          <a:pt x="1259" y="726"/>
                        </a:lnTo>
                        <a:lnTo>
                          <a:pt x="1230" y="754"/>
                        </a:lnTo>
                        <a:lnTo>
                          <a:pt x="1209" y="784"/>
                        </a:lnTo>
                        <a:lnTo>
                          <a:pt x="1201" y="795"/>
                        </a:lnTo>
                        <a:lnTo>
                          <a:pt x="1209" y="829"/>
                        </a:lnTo>
                        <a:lnTo>
                          <a:pt x="1207" y="864"/>
                        </a:lnTo>
                        <a:lnTo>
                          <a:pt x="1181" y="888"/>
                        </a:lnTo>
                        <a:lnTo>
                          <a:pt x="1167" y="889"/>
                        </a:lnTo>
                        <a:lnTo>
                          <a:pt x="1136" y="840"/>
                        </a:lnTo>
                        <a:lnTo>
                          <a:pt x="1111" y="805"/>
                        </a:lnTo>
                        <a:lnTo>
                          <a:pt x="1063" y="739"/>
                        </a:lnTo>
                        <a:lnTo>
                          <a:pt x="1061" y="714"/>
                        </a:lnTo>
                        <a:lnTo>
                          <a:pt x="1050" y="702"/>
                        </a:lnTo>
                        <a:lnTo>
                          <a:pt x="1042" y="718"/>
                        </a:lnTo>
                        <a:lnTo>
                          <a:pt x="999" y="681"/>
                        </a:lnTo>
                        <a:lnTo>
                          <a:pt x="942" y="652"/>
                        </a:lnTo>
                        <a:lnTo>
                          <a:pt x="907" y="658"/>
                        </a:lnTo>
                        <a:lnTo>
                          <a:pt x="855" y="655"/>
                        </a:lnTo>
                        <a:lnTo>
                          <a:pt x="830" y="634"/>
                        </a:lnTo>
                        <a:lnTo>
                          <a:pt x="803" y="637"/>
                        </a:lnTo>
                        <a:lnTo>
                          <a:pt x="764" y="628"/>
                        </a:lnTo>
                        <a:lnTo>
                          <a:pt x="682" y="558"/>
                        </a:lnTo>
                        <a:lnTo>
                          <a:pt x="687" y="586"/>
                        </a:lnTo>
                        <a:lnTo>
                          <a:pt x="712" y="627"/>
                        </a:lnTo>
                        <a:lnTo>
                          <a:pt x="739" y="655"/>
                        </a:lnTo>
                        <a:lnTo>
                          <a:pt x="769" y="670"/>
                        </a:lnTo>
                        <a:lnTo>
                          <a:pt x="801" y="658"/>
                        </a:lnTo>
                        <a:lnTo>
                          <a:pt x="827" y="658"/>
                        </a:lnTo>
                        <a:lnTo>
                          <a:pt x="861" y="684"/>
                        </a:lnTo>
                        <a:lnTo>
                          <a:pt x="881" y="703"/>
                        </a:lnTo>
                        <a:lnTo>
                          <a:pt x="877" y="715"/>
                        </a:lnTo>
                        <a:lnTo>
                          <a:pt x="819" y="771"/>
                        </a:lnTo>
                        <a:lnTo>
                          <a:pt x="780" y="792"/>
                        </a:lnTo>
                        <a:lnTo>
                          <a:pt x="699" y="819"/>
                        </a:lnTo>
                        <a:lnTo>
                          <a:pt x="674" y="828"/>
                        </a:lnTo>
                        <a:lnTo>
                          <a:pt x="660" y="819"/>
                        </a:lnTo>
                        <a:lnTo>
                          <a:pt x="655" y="808"/>
                        </a:lnTo>
                        <a:lnTo>
                          <a:pt x="653" y="792"/>
                        </a:lnTo>
                        <a:lnTo>
                          <a:pt x="647" y="775"/>
                        </a:lnTo>
                        <a:lnTo>
                          <a:pt x="635" y="762"/>
                        </a:lnTo>
                        <a:lnTo>
                          <a:pt x="626" y="750"/>
                        </a:lnTo>
                        <a:lnTo>
                          <a:pt x="611" y="733"/>
                        </a:lnTo>
                        <a:lnTo>
                          <a:pt x="603" y="723"/>
                        </a:lnTo>
                        <a:lnTo>
                          <a:pt x="596" y="709"/>
                        </a:lnTo>
                        <a:lnTo>
                          <a:pt x="585" y="697"/>
                        </a:lnTo>
                        <a:lnTo>
                          <a:pt x="567" y="667"/>
                        </a:lnTo>
                        <a:lnTo>
                          <a:pt x="557" y="655"/>
                        </a:lnTo>
                        <a:lnTo>
                          <a:pt x="544" y="639"/>
                        </a:lnTo>
                        <a:lnTo>
                          <a:pt x="523" y="616"/>
                        </a:lnTo>
                        <a:lnTo>
                          <a:pt x="512" y="603"/>
                        </a:lnTo>
                        <a:lnTo>
                          <a:pt x="502" y="594"/>
                        </a:lnTo>
                        <a:lnTo>
                          <a:pt x="491" y="574"/>
                        </a:lnTo>
                        <a:lnTo>
                          <a:pt x="525" y="556"/>
                        </a:lnTo>
                        <a:lnTo>
                          <a:pt x="539" y="517"/>
                        </a:lnTo>
                        <a:lnTo>
                          <a:pt x="507" y="507"/>
                        </a:lnTo>
                        <a:lnTo>
                          <a:pt x="463" y="513"/>
                        </a:lnTo>
                        <a:lnTo>
                          <a:pt x="453" y="508"/>
                        </a:lnTo>
                        <a:lnTo>
                          <a:pt x="448" y="508"/>
                        </a:lnTo>
                        <a:lnTo>
                          <a:pt x="442" y="508"/>
                        </a:lnTo>
                        <a:lnTo>
                          <a:pt x="437" y="508"/>
                        </a:lnTo>
                        <a:lnTo>
                          <a:pt x="435" y="501"/>
                        </a:lnTo>
                        <a:lnTo>
                          <a:pt x="432" y="495"/>
                        </a:lnTo>
                        <a:lnTo>
                          <a:pt x="432" y="483"/>
                        </a:lnTo>
                        <a:lnTo>
                          <a:pt x="424" y="477"/>
                        </a:lnTo>
                        <a:lnTo>
                          <a:pt x="422" y="469"/>
                        </a:lnTo>
                        <a:lnTo>
                          <a:pt x="418" y="468"/>
                        </a:lnTo>
                        <a:lnTo>
                          <a:pt x="413" y="462"/>
                        </a:lnTo>
                        <a:lnTo>
                          <a:pt x="411" y="456"/>
                        </a:lnTo>
                        <a:lnTo>
                          <a:pt x="408" y="450"/>
                        </a:lnTo>
                        <a:lnTo>
                          <a:pt x="405" y="447"/>
                        </a:lnTo>
                        <a:lnTo>
                          <a:pt x="395" y="447"/>
                        </a:lnTo>
                        <a:lnTo>
                          <a:pt x="388" y="447"/>
                        </a:lnTo>
                        <a:lnTo>
                          <a:pt x="385" y="447"/>
                        </a:lnTo>
                        <a:lnTo>
                          <a:pt x="383" y="454"/>
                        </a:lnTo>
                        <a:lnTo>
                          <a:pt x="383" y="462"/>
                        </a:lnTo>
                        <a:lnTo>
                          <a:pt x="383" y="471"/>
                        </a:lnTo>
                        <a:lnTo>
                          <a:pt x="383" y="480"/>
                        </a:lnTo>
                        <a:lnTo>
                          <a:pt x="383" y="486"/>
                        </a:lnTo>
                        <a:lnTo>
                          <a:pt x="375" y="489"/>
                        </a:lnTo>
                        <a:lnTo>
                          <a:pt x="369" y="495"/>
                        </a:lnTo>
                        <a:lnTo>
                          <a:pt x="359" y="486"/>
                        </a:lnTo>
                        <a:lnTo>
                          <a:pt x="353" y="474"/>
                        </a:lnTo>
                        <a:lnTo>
                          <a:pt x="354" y="460"/>
                        </a:lnTo>
                        <a:lnTo>
                          <a:pt x="344" y="442"/>
                        </a:lnTo>
                        <a:lnTo>
                          <a:pt x="340" y="430"/>
                        </a:lnTo>
                        <a:lnTo>
                          <a:pt x="328" y="423"/>
                        </a:lnTo>
                        <a:lnTo>
                          <a:pt x="315" y="415"/>
                        </a:lnTo>
                        <a:lnTo>
                          <a:pt x="309" y="405"/>
                        </a:lnTo>
                        <a:lnTo>
                          <a:pt x="304" y="397"/>
                        </a:lnTo>
                        <a:lnTo>
                          <a:pt x="292" y="396"/>
                        </a:lnTo>
                        <a:lnTo>
                          <a:pt x="289" y="391"/>
                        </a:lnTo>
                        <a:lnTo>
                          <a:pt x="281" y="391"/>
                        </a:lnTo>
                        <a:lnTo>
                          <a:pt x="275" y="399"/>
                        </a:lnTo>
                        <a:lnTo>
                          <a:pt x="268" y="405"/>
                        </a:lnTo>
                        <a:lnTo>
                          <a:pt x="283" y="412"/>
                        </a:lnTo>
                        <a:lnTo>
                          <a:pt x="291" y="423"/>
                        </a:lnTo>
                        <a:lnTo>
                          <a:pt x="305" y="436"/>
                        </a:lnTo>
                        <a:lnTo>
                          <a:pt x="312" y="442"/>
                        </a:lnTo>
                        <a:lnTo>
                          <a:pt x="323" y="447"/>
                        </a:lnTo>
                        <a:lnTo>
                          <a:pt x="331" y="456"/>
                        </a:lnTo>
                        <a:lnTo>
                          <a:pt x="322" y="466"/>
                        </a:lnTo>
                        <a:lnTo>
                          <a:pt x="320" y="462"/>
                        </a:lnTo>
                        <a:lnTo>
                          <a:pt x="320" y="456"/>
                        </a:lnTo>
                        <a:lnTo>
                          <a:pt x="315" y="469"/>
                        </a:lnTo>
                        <a:lnTo>
                          <a:pt x="314" y="481"/>
                        </a:lnTo>
                        <a:lnTo>
                          <a:pt x="304" y="484"/>
                        </a:lnTo>
                        <a:lnTo>
                          <a:pt x="307" y="469"/>
                        </a:lnTo>
                        <a:lnTo>
                          <a:pt x="305" y="462"/>
                        </a:lnTo>
                        <a:lnTo>
                          <a:pt x="294" y="457"/>
                        </a:lnTo>
                        <a:lnTo>
                          <a:pt x="289" y="454"/>
                        </a:lnTo>
                        <a:lnTo>
                          <a:pt x="284" y="448"/>
                        </a:lnTo>
                        <a:lnTo>
                          <a:pt x="275" y="445"/>
                        </a:lnTo>
                        <a:lnTo>
                          <a:pt x="268" y="441"/>
                        </a:lnTo>
                        <a:lnTo>
                          <a:pt x="262" y="432"/>
                        </a:lnTo>
                        <a:lnTo>
                          <a:pt x="253" y="427"/>
                        </a:lnTo>
                        <a:lnTo>
                          <a:pt x="249" y="418"/>
                        </a:lnTo>
                        <a:lnTo>
                          <a:pt x="247" y="411"/>
                        </a:lnTo>
                        <a:lnTo>
                          <a:pt x="240" y="408"/>
                        </a:lnTo>
                        <a:lnTo>
                          <a:pt x="234" y="403"/>
                        </a:lnTo>
                        <a:lnTo>
                          <a:pt x="221" y="403"/>
                        </a:lnTo>
                        <a:lnTo>
                          <a:pt x="210" y="405"/>
                        </a:lnTo>
                        <a:lnTo>
                          <a:pt x="197" y="403"/>
                        </a:lnTo>
                        <a:lnTo>
                          <a:pt x="174" y="405"/>
                        </a:lnTo>
                        <a:lnTo>
                          <a:pt x="158" y="406"/>
                        </a:lnTo>
                        <a:lnTo>
                          <a:pt x="153" y="409"/>
                        </a:lnTo>
                        <a:lnTo>
                          <a:pt x="151" y="418"/>
                        </a:lnTo>
                        <a:lnTo>
                          <a:pt x="151" y="429"/>
                        </a:lnTo>
                        <a:lnTo>
                          <a:pt x="141" y="439"/>
                        </a:lnTo>
                        <a:lnTo>
                          <a:pt x="135" y="444"/>
                        </a:lnTo>
                        <a:lnTo>
                          <a:pt x="132" y="447"/>
                        </a:lnTo>
                        <a:lnTo>
                          <a:pt x="127" y="454"/>
                        </a:lnTo>
                        <a:lnTo>
                          <a:pt x="123" y="460"/>
                        </a:lnTo>
                        <a:lnTo>
                          <a:pt x="128" y="465"/>
                        </a:lnTo>
                        <a:lnTo>
                          <a:pt x="128" y="474"/>
                        </a:lnTo>
                        <a:lnTo>
                          <a:pt x="127" y="478"/>
                        </a:lnTo>
                        <a:lnTo>
                          <a:pt x="123" y="484"/>
                        </a:lnTo>
                        <a:lnTo>
                          <a:pt x="115" y="495"/>
                        </a:lnTo>
                        <a:lnTo>
                          <a:pt x="110" y="490"/>
                        </a:lnTo>
                        <a:lnTo>
                          <a:pt x="106" y="493"/>
                        </a:lnTo>
                        <a:lnTo>
                          <a:pt x="99" y="498"/>
                        </a:lnTo>
                        <a:lnTo>
                          <a:pt x="89" y="499"/>
                        </a:lnTo>
                        <a:lnTo>
                          <a:pt x="80" y="507"/>
                        </a:lnTo>
                        <a:lnTo>
                          <a:pt x="70" y="508"/>
                        </a:lnTo>
                        <a:lnTo>
                          <a:pt x="60" y="508"/>
                        </a:lnTo>
                        <a:lnTo>
                          <a:pt x="50" y="508"/>
                        </a:lnTo>
                        <a:lnTo>
                          <a:pt x="29" y="513"/>
                        </a:lnTo>
                        <a:lnTo>
                          <a:pt x="19" y="513"/>
                        </a:lnTo>
                        <a:lnTo>
                          <a:pt x="15" y="502"/>
                        </a:lnTo>
                        <a:lnTo>
                          <a:pt x="10" y="489"/>
                        </a:lnTo>
                        <a:lnTo>
                          <a:pt x="6" y="477"/>
                        </a:lnTo>
                        <a:lnTo>
                          <a:pt x="5" y="465"/>
                        </a:lnTo>
                        <a:lnTo>
                          <a:pt x="5" y="450"/>
                        </a:lnTo>
                        <a:lnTo>
                          <a:pt x="0" y="43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49223" name="Group 39">
                <a:extLst>
                  <a:ext uri="{FF2B5EF4-FFF2-40B4-BE49-F238E27FC236}">
                    <a16:creationId xmlns:a16="http://schemas.microsoft.com/office/drawing/2014/main" id="{363597F2-F641-458D-8C22-823C4F07BFA7}"/>
                  </a:ext>
                </a:extLst>
              </p:cNvPr>
              <p:cNvGrpSpPr>
                <a:grpSpLocks/>
              </p:cNvGrpSpPr>
              <p:nvPr/>
            </p:nvGrpSpPr>
            <p:grpSpPr bwMode="auto">
              <a:xfrm>
                <a:off x="689" y="1216"/>
                <a:ext cx="1932" cy="2122"/>
                <a:chOff x="689" y="1216"/>
                <a:chExt cx="1932" cy="2122"/>
              </a:xfrm>
            </p:grpSpPr>
            <p:sp>
              <p:nvSpPr>
                <p:cNvPr id="349224" name="Freeform 40">
                  <a:extLst>
                    <a:ext uri="{FF2B5EF4-FFF2-40B4-BE49-F238E27FC236}">
                      <a16:creationId xmlns:a16="http://schemas.microsoft.com/office/drawing/2014/main" id="{C7BFA46C-06EE-41EB-A37C-B5122B78D79B}"/>
                    </a:ext>
                  </a:extLst>
                </p:cNvPr>
                <p:cNvSpPr>
                  <a:spLocks/>
                </p:cNvSpPr>
                <p:nvPr/>
              </p:nvSpPr>
              <p:spPr bwMode="auto">
                <a:xfrm>
                  <a:off x="689" y="3186"/>
                  <a:ext cx="485" cy="142"/>
                </a:xfrm>
                <a:custGeom>
                  <a:avLst/>
                  <a:gdLst>
                    <a:gd name="T0" fmla="*/ 101 w 485"/>
                    <a:gd name="T1" fmla="*/ 53 h 142"/>
                    <a:gd name="T2" fmla="*/ 125 w 485"/>
                    <a:gd name="T3" fmla="*/ 54 h 142"/>
                    <a:gd name="T4" fmla="*/ 158 w 485"/>
                    <a:gd name="T5" fmla="*/ 45 h 142"/>
                    <a:gd name="T6" fmla="*/ 177 w 485"/>
                    <a:gd name="T7" fmla="*/ 42 h 142"/>
                    <a:gd name="T8" fmla="*/ 197 w 485"/>
                    <a:gd name="T9" fmla="*/ 44 h 142"/>
                    <a:gd name="T10" fmla="*/ 236 w 485"/>
                    <a:gd name="T11" fmla="*/ 27 h 142"/>
                    <a:gd name="T12" fmla="*/ 270 w 485"/>
                    <a:gd name="T13" fmla="*/ 23 h 142"/>
                    <a:gd name="T14" fmla="*/ 309 w 485"/>
                    <a:gd name="T15" fmla="*/ 24 h 142"/>
                    <a:gd name="T16" fmla="*/ 351 w 485"/>
                    <a:gd name="T17" fmla="*/ 24 h 142"/>
                    <a:gd name="T18" fmla="*/ 387 w 485"/>
                    <a:gd name="T19" fmla="*/ 33 h 142"/>
                    <a:gd name="T20" fmla="*/ 424 w 485"/>
                    <a:gd name="T21" fmla="*/ 17 h 142"/>
                    <a:gd name="T22" fmla="*/ 456 w 485"/>
                    <a:gd name="T23" fmla="*/ 2 h 142"/>
                    <a:gd name="T24" fmla="*/ 474 w 485"/>
                    <a:gd name="T25" fmla="*/ 11 h 142"/>
                    <a:gd name="T26" fmla="*/ 455 w 485"/>
                    <a:gd name="T27" fmla="*/ 26 h 142"/>
                    <a:gd name="T28" fmla="*/ 432 w 485"/>
                    <a:gd name="T29" fmla="*/ 44 h 142"/>
                    <a:gd name="T30" fmla="*/ 409 w 485"/>
                    <a:gd name="T31" fmla="*/ 56 h 142"/>
                    <a:gd name="T32" fmla="*/ 391 w 485"/>
                    <a:gd name="T33" fmla="*/ 66 h 142"/>
                    <a:gd name="T34" fmla="*/ 369 w 485"/>
                    <a:gd name="T35" fmla="*/ 72 h 142"/>
                    <a:gd name="T36" fmla="*/ 339 w 485"/>
                    <a:gd name="T37" fmla="*/ 87 h 142"/>
                    <a:gd name="T38" fmla="*/ 309 w 485"/>
                    <a:gd name="T39" fmla="*/ 98 h 142"/>
                    <a:gd name="T40" fmla="*/ 278 w 485"/>
                    <a:gd name="T41" fmla="*/ 108 h 142"/>
                    <a:gd name="T42" fmla="*/ 245 w 485"/>
                    <a:gd name="T43" fmla="*/ 119 h 142"/>
                    <a:gd name="T44" fmla="*/ 216 w 485"/>
                    <a:gd name="T45" fmla="*/ 125 h 142"/>
                    <a:gd name="T46" fmla="*/ 182 w 485"/>
                    <a:gd name="T47" fmla="*/ 132 h 142"/>
                    <a:gd name="T48" fmla="*/ 149 w 485"/>
                    <a:gd name="T49" fmla="*/ 138 h 142"/>
                    <a:gd name="T50" fmla="*/ 112 w 485"/>
                    <a:gd name="T51" fmla="*/ 141 h 142"/>
                    <a:gd name="T52" fmla="*/ 76 w 485"/>
                    <a:gd name="T53" fmla="*/ 141 h 142"/>
                    <a:gd name="T54" fmla="*/ 45 w 485"/>
                    <a:gd name="T55" fmla="*/ 128 h 142"/>
                    <a:gd name="T56" fmla="*/ 15 w 485"/>
                    <a:gd name="T57" fmla="*/ 108 h 142"/>
                    <a:gd name="T58" fmla="*/ 42 w 485"/>
                    <a:gd name="T59" fmla="*/ 95 h 142"/>
                    <a:gd name="T60" fmla="*/ 52 w 485"/>
                    <a:gd name="T61" fmla="*/ 92 h 142"/>
                    <a:gd name="T62" fmla="*/ 78 w 485"/>
                    <a:gd name="T63" fmla="*/ 95 h 142"/>
                    <a:gd name="T64" fmla="*/ 93 w 485"/>
                    <a:gd name="T65" fmla="*/ 102 h 142"/>
                    <a:gd name="T66" fmla="*/ 109 w 485"/>
                    <a:gd name="T67" fmla="*/ 102 h 142"/>
                    <a:gd name="T68" fmla="*/ 115 w 485"/>
                    <a:gd name="T6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5" h="142">
                      <a:moveTo>
                        <a:pt x="102" y="68"/>
                      </a:moveTo>
                      <a:lnTo>
                        <a:pt x="101" y="53"/>
                      </a:lnTo>
                      <a:lnTo>
                        <a:pt x="110" y="50"/>
                      </a:lnTo>
                      <a:lnTo>
                        <a:pt x="125" y="54"/>
                      </a:lnTo>
                      <a:lnTo>
                        <a:pt x="143" y="59"/>
                      </a:lnTo>
                      <a:lnTo>
                        <a:pt x="158" y="45"/>
                      </a:lnTo>
                      <a:lnTo>
                        <a:pt x="156" y="36"/>
                      </a:lnTo>
                      <a:lnTo>
                        <a:pt x="177" y="42"/>
                      </a:lnTo>
                      <a:lnTo>
                        <a:pt x="187" y="42"/>
                      </a:lnTo>
                      <a:lnTo>
                        <a:pt x="197" y="44"/>
                      </a:lnTo>
                      <a:lnTo>
                        <a:pt x="214" y="32"/>
                      </a:lnTo>
                      <a:lnTo>
                        <a:pt x="236" y="27"/>
                      </a:lnTo>
                      <a:lnTo>
                        <a:pt x="257" y="27"/>
                      </a:lnTo>
                      <a:lnTo>
                        <a:pt x="270" y="23"/>
                      </a:lnTo>
                      <a:lnTo>
                        <a:pt x="291" y="24"/>
                      </a:lnTo>
                      <a:lnTo>
                        <a:pt x="309" y="24"/>
                      </a:lnTo>
                      <a:lnTo>
                        <a:pt x="325" y="23"/>
                      </a:lnTo>
                      <a:lnTo>
                        <a:pt x="351" y="24"/>
                      </a:lnTo>
                      <a:lnTo>
                        <a:pt x="362" y="23"/>
                      </a:lnTo>
                      <a:lnTo>
                        <a:pt x="387" y="33"/>
                      </a:lnTo>
                      <a:lnTo>
                        <a:pt x="409" y="30"/>
                      </a:lnTo>
                      <a:lnTo>
                        <a:pt x="424" y="17"/>
                      </a:lnTo>
                      <a:lnTo>
                        <a:pt x="437" y="14"/>
                      </a:lnTo>
                      <a:lnTo>
                        <a:pt x="456" y="2"/>
                      </a:lnTo>
                      <a:lnTo>
                        <a:pt x="484" y="0"/>
                      </a:lnTo>
                      <a:lnTo>
                        <a:pt x="474" y="11"/>
                      </a:lnTo>
                      <a:lnTo>
                        <a:pt x="465" y="17"/>
                      </a:lnTo>
                      <a:lnTo>
                        <a:pt x="455" y="26"/>
                      </a:lnTo>
                      <a:lnTo>
                        <a:pt x="440" y="35"/>
                      </a:lnTo>
                      <a:lnTo>
                        <a:pt x="432" y="44"/>
                      </a:lnTo>
                      <a:lnTo>
                        <a:pt x="419" y="50"/>
                      </a:lnTo>
                      <a:lnTo>
                        <a:pt x="409" y="56"/>
                      </a:lnTo>
                      <a:lnTo>
                        <a:pt x="400" y="60"/>
                      </a:lnTo>
                      <a:lnTo>
                        <a:pt x="391" y="66"/>
                      </a:lnTo>
                      <a:lnTo>
                        <a:pt x="378" y="68"/>
                      </a:lnTo>
                      <a:lnTo>
                        <a:pt x="369" y="72"/>
                      </a:lnTo>
                      <a:lnTo>
                        <a:pt x="359" y="78"/>
                      </a:lnTo>
                      <a:lnTo>
                        <a:pt x="339" y="87"/>
                      </a:lnTo>
                      <a:lnTo>
                        <a:pt x="325" y="90"/>
                      </a:lnTo>
                      <a:lnTo>
                        <a:pt x="309" y="98"/>
                      </a:lnTo>
                      <a:lnTo>
                        <a:pt x="292" y="102"/>
                      </a:lnTo>
                      <a:lnTo>
                        <a:pt x="278" y="108"/>
                      </a:lnTo>
                      <a:lnTo>
                        <a:pt x="261" y="113"/>
                      </a:lnTo>
                      <a:lnTo>
                        <a:pt x="245" y="119"/>
                      </a:lnTo>
                      <a:lnTo>
                        <a:pt x="231" y="122"/>
                      </a:lnTo>
                      <a:lnTo>
                        <a:pt x="216" y="125"/>
                      </a:lnTo>
                      <a:lnTo>
                        <a:pt x="201" y="129"/>
                      </a:lnTo>
                      <a:lnTo>
                        <a:pt x="182" y="132"/>
                      </a:lnTo>
                      <a:lnTo>
                        <a:pt x="166" y="134"/>
                      </a:lnTo>
                      <a:lnTo>
                        <a:pt x="149" y="138"/>
                      </a:lnTo>
                      <a:lnTo>
                        <a:pt x="130" y="141"/>
                      </a:lnTo>
                      <a:lnTo>
                        <a:pt x="112" y="141"/>
                      </a:lnTo>
                      <a:lnTo>
                        <a:pt x="94" y="140"/>
                      </a:lnTo>
                      <a:lnTo>
                        <a:pt x="76" y="141"/>
                      </a:lnTo>
                      <a:lnTo>
                        <a:pt x="60" y="134"/>
                      </a:lnTo>
                      <a:lnTo>
                        <a:pt x="45" y="128"/>
                      </a:lnTo>
                      <a:lnTo>
                        <a:pt x="31" y="120"/>
                      </a:lnTo>
                      <a:lnTo>
                        <a:pt x="15" y="108"/>
                      </a:lnTo>
                      <a:lnTo>
                        <a:pt x="0" y="99"/>
                      </a:lnTo>
                      <a:lnTo>
                        <a:pt x="42" y="95"/>
                      </a:lnTo>
                      <a:lnTo>
                        <a:pt x="49" y="95"/>
                      </a:lnTo>
                      <a:lnTo>
                        <a:pt x="52" y="92"/>
                      </a:lnTo>
                      <a:lnTo>
                        <a:pt x="65" y="90"/>
                      </a:lnTo>
                      <a:lnTo>
                        <a:pt x="78" y="95"/>
                      </a:lnTo>
                      <a:lnTo>
                        <a:pt x="88" y="102"/>
                      </a:lnTo>
                      <a:lnTo>
                        <a:pt x="93" y="102"/>
                      </a:lnTo>
                      <a:lnTo>
                        <a:pt x="99" y="107"/>
                      </a:lnTo>
                      <a:lnTo>
                        <a:pt x="109" y="102"/>
                      </a:lnTo>
                      <a:lnTo>
                        <a:pt x="112" y="90"/>
                      </a:lnTo>
                      <a:lnTo>
                        <a:pt x="115" y="80"/>
                      </a:lnTo>
                      <a:lnTo>
                        <a:pt x="102" y="6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25" name="Freeform 41">
                  <a:extLst>
                    <a:ext uri="{FF2B5EF4-FFF2-40B4-BE49-F238E27FC236}">
                      <a16:creationId xmlns:a16="http://schemas.microsoft.com/office/drawing/2014/main" id="{D3284CE2-7EF7-4CAD-86E5-3B45473841C9}"/>
                    </a:ext>
                  </a:extLst>
                </p:cNvPr>
                <p:cNvSpPr>
                  <a:spLocks/>
                </p:cNvSpPr>
                <p:nvPr/>
              </p:nvSpPr>
              <p:spPr bwMode="auto">
                <a:xfrm>
                  <a:off x="2025" y="3090"/>
                  <a:ext cx="497" cy="248"/>
                </a:xfrm>
                <a:custGeom>
                  <a:avLst/>
                  <a:gdLst>
                    <a:gd name="T0" fmla="*/ 242 w 497"/>
                    <a:gd name="T1" fmla="*/ 33 h 248"/>
                    <a:gd name="T2" fmla="*/ 226 w 497"/>
                    <a:gd name="T3" fmla="*/ 48 h 248"/>
                    <a:gd name="T4" fmla="*/ 211 w 497"/>
                    <a:gd name="T5" fmla="*/ 54 h 248"/>
                    <a:gd name="T6" fmla="*/ 228 w 497"/>
                    <a:gd name="T7" fmla="*/ 73 h 248"/>
                    <a:gd name="T8" fmla="*/ 250 w 497"/>
                    <a:gd name="T9" fmla="*/ 109 h 248"/>
                    <a:gd name="T10" fmla="*/ 247 w 497"/>
                    <a:gd name="T11" fmla="*/ 141 h 248"/>
                    <a:gd name="T12" fmla="*/ 208 w 497"/>
                    <a:gd name="T13" fmla="*/ 174 h 248"/>
                    <a:gd name="T14" fmla="*/ 174 w 497"/>
                    <a:gd name="T15" fmla="*/ 175 h 248"/>
                    <a:gd name="T16" fmla="*/ 151 w 497"/>
                    <a:gd name="T17" fmla="*/ 174 h 248"/>
                    <a:gd name="T18" fmla="*/ 158 w 497"/>
                    <a:gd name="T19" fmla="*/ 187 h 248"/>
                    <a:gd name="T20" fmla="*/ 174 w 497"/>
                    <a:gd name="T21" fmla="*/ 195 h 248"/>
                    <a:gd name="T22" fmla="*/ 237 w 497"/>
                    <a:gd name="T23" fmla="*/ 201 h 248"/>
                    <a:gd name="T24" fmla="*/ 314 w 497"/>
                    <a:gd name="T25" fmla="*/ 201 h 248"/>
                    <a:gd name="T26" fmla="*/ 364 w 497"/>
                    <a:gd name="T27" fmla="*/ 184 h 248"/>
                    <a:gd name="T28" fmla="*/ 390 w 497"/>
                    <a:gd name="T29" fmla="*/ 169 h 248"/>
                    <a:gd name="T30" fmla="*/ 411 w 497"/>
                    <a:gd name="T31" fmla="*/ 159 h 248"/>
                    <a:gd name="T32" fmla="*/ 447 w 497"/>
                    <a:gd name="T33" fmla="*/ 145 h 248"/>
                    <a:gd name="T34" fmla="*/ 491 w 497"/>
                    <a:gd name="T35" fmla="*/ 141 h 248"/>
                    <a:gd name="T36" fmla="*/ 472 w 497"/>
                    <a:gd name="T37" fmla="*/ 166 h 248"/>
                    <a:gd name="T38" fmla="*/ 446 w 497"/>
                    <a:gd name="T39" fmla="*/ 187 h 248"/>
                    <a:gd name="T40" fmla="*/ 420 w 497"/>
                    <a:gd name="T41" fmla="*/ 205 h 248"/>
                    <a:gd name="T42" fmla="*/ 379 w 497"/>
                    <a:gd name="T43" fmla="*/ 228 h 248"/>
                    <a:gd name="T44" fmla="*/ 340 w 497"/>
                    <a:gd name="T45" fmla="*/ 240 h 248"/>
                    <a:gd name="T46" fmla="*/ 278 w 497"/>
                    <a:gd name="T47" fmla="*/ 247 h 248"/>
                    <a:gd name="T48" fmla="*/ 215 w 497"/>
                    <a:gd name="T49" fmla="*/ 246 h 248"/>
                    <a:gd name="T50" fmla="*/ 164 w 497"/>
                    <a:gd name="T51" fmla="*/ 238 h 248"/>
                    <a:gd name="T52" fmla="*/ 127 w 497"/>
                    <a:gd name="T53" fmla="*/ 222 h 248"/>
                    <a:gd name="T54" fmla="*/ 94 w 497"/>
                    <a:gd name="T55" fmla="*/ 210 h 248"/>
                    <a:gd name="T56" fmla="*/ 72 w 497"/>
                    <a:gd name="T57" fmla="*/ 201 h 248"/>
                    <a:gd name="T58" fmla="*/ 44 w 497"/>
                    <a:gd name="T59" fmla="*/ 186 h 248"/>
                    <a:gd name="T60" fmla="*/ 26 w 497"/>
                    <a:gd name="T61" fmla="*/ 171 h 248"/>
                    <a:gd name="T62" fmla="*/ 8 w 497"/>
                    <a:gd name="T63" fmla="*/ 157 h 248"/>
                    <a:gd name="T64" fmla="*/ 16 w 497"/>
                    <a:gd name="T65" fmla="*/ 138 h 248"/>
                    <a:gd name="T66" fmla="*/ 33 w 497"/>
                    <a:gd name="T67" fmla="*/ 136 h 248"/>
                    <a:gd name="T68" fmla="*/ 55 w 497"/>
                    <a:gd name="T69" fmla="*/ 130 h 248"/>
                    <a:gd name="T70" fmla="*/ 78 w 497"/>
                    <a:gd name="T71" fmla="*/ 129 h 248"/>
                    <a:gd name="T72" fmla="*/ 106 w 497"/>
                    <a:gd name="T73" fmla="*/ 129 h 248"/>
                    <a:gd name="T74" fmla="*/ 124 w 497"/>
                    <a:gd name="T75" fmla="*/ 130 h 248"/>
                    <a:gd name="T76" fmla="*/ 138 w 497"/>
                    <a:gd name="T77" fmla="*/ 132 h 248"/>
                    <a:gd name="T78" fmla="*/ 164 w 497"/>
                    <a:gd name="T79" fmla="*/ 127 h 248"/>
                    <a:gd name="T80" fmla="*/ 190 w 497"/>
                    <a:gd name="T81" fmla="*/ 127 h 248"/>
                    <a:gd name="T82" fmla="*/ 189 w 497"/>
                    <a:gd name="T83" fmla="*/ 117 h 248"/>
                    <a:gd name="T84" fmla="*/ 184 w 497"/>
                    <a:gd name="T85" fmla="*/ 105 h 248"/>
                    <a:gd name="T86" fmla="*/ 189 w 497"/>
                    <a:gd name="T87" fmla="*/ 91 h 248"/>
                    <a:gd name="T88" fmla="*/ 203 w 497"/>
                    <a:gd name="T89" fmla="*/ 73 h 248"/>
                    <a:gd name="T90" fmla="*/ 194 w 497"/>
                    <a:gd name="T91" fmla="*/ 64 h 248"/>
                    <a:gd name="T92" fmla="*/ 195 w 497"/>
                    <a:gd name="T93" fmla="*/ 49 h 248"/>
                    <a:gd name="T94" fmla="*/ 207 w 497"/>
                    <a:gd name="T95" fmla="*/ 30 h 248"/>
                    <a:gd name="T96" fmla="*/ 218 w 497"/>
                    <a:gd name="T97" fmla="*/ 21 h 248"/>
                    <a:gd name="T98" fmla="*/ 233 w 497"/>
                    <a:gd name="T99" fmla="*/ 7 h 248"/>
                    <a:gd name="T100" fmla="*/ 249 w 497"/>
                    <a:gd name="T101" fmla="*/ 1 h 248"/>
                    <a:gd name="T102" fmla="*/ 265 w 497"/>
                    <a:gd name="T103" fmla="*/ 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248">
                      <a:moveTo>
                        <a:pt x="272" y="19"/>
                      </a:moveTo>
                      <a:lnTo>
                        <a:pt x="242" y="33"/>
                      </a:lnTo>
                      <a:lnTo>
                        <a:pt x="237" y="42"/>
                      </a:lnTo>
                      <a:lnTo>
                        <a:pt x="226" y="48"/>
                      </a:lnTo>
                      <a:lnTo>
                        <a:pt x="221" y="49"/>
                      </a:lnTo>
                      <a:lnTo>
                        <a:pt x="211" y="54"/>
                      </a:lnTo>
                      <a:lnTo>
                        <a:pt x="223" y="67"/>
                      </a:lnTo>
                      <a:lnTo>
                        <a:pt x="228" y="73"/>
                      </a:lnTo>
                      <a:lnTo>
                        <a:pt x="228" y="82"/>
                      </a:lnTo>
                      <a:lnTo>
                        <a:pt x="250" y="109"/>
                      </a:lnTo>
                      <a:lnTo>
                        <a:pt x="250" y="126"/>
                      </a:lnTo>
                      <a:lnTo>
                        <a:pt x="247" y="141"/>
                      </a:lnTo>
                      <a:lnTo>
                        <a:pt x="218" y="165"/>
                      </a:lnTo>
                      <a:lnTo>
                        <a:pt x="208" y="174"/>
                      </a:lnTo>
                      <a:lnTo>
                        <a:pt x="195" y="178"/>
                      </a:lnTo>
                      <a:lnTo>
                        <a:pt x="174" y="175"/>
                      </a:lnTo>
                      <a:lnTo>
                        <a:pt x="169" y="171"/>
                      </a:lnTo>
                      <a:lnTo>
                        <a:pt x="151" y="174"/>
                      </a:lnTo>
                      <a:lnTo>
                        <a:pt x="158" y="178"/>
                      </a:lnTo>
                      <a:lnTo>
                        <a:pt x="158" y="187"/>
                      </a:lnTo>
                      <a:lnTo>
                        <a:pt x="168" y="196"/>
                      </a:lnTo>
                      <a:lnTo>
                        <a:pt x="174" y="195"/>
                      </a:lnTo>
                      <a:lnTo>
                        <a:pt x="195" y="201"/>
                      </a:lnTo>
                      <a:lnTo>
                        <a:pt x="237" y="201"/>
                      </a:lnTo>
                      <a:lnTo>
                        <a:pt x="244" y="205"/>
                      </a:lnTo>
                      <a:lnTo>
                        <a:pt x="314" y="201"/>
                      </a:lnTo>
                      <a:lnTo>
                        <a:pt x="346" y="190"/>
                      </a:lnTo>
                      <a:lnTo>
                        <a:pt x="364" y="184"/>
                      </a:lnTo>
                      <a:lnTo>
                        <a:pt x="384" y="175"/>
                      </a:lnTo>
                      <a:lnTo>
                        <a:pt x="390" y="169"/>
                      </a:lnTo>
                      <a:lnTo>
                        <a:pt x="397" y="165"/>
                      </a:lnTo>
                      <a:lnTo>
                        <a:pt x="411" y="159"/>
                      </a:lnTo>
                      <a:lnTo>
                        <a:pt x="426" y="150"/>
                      </a:lnTo>
                      <a:lnTo>
                        <a:pt x="447" y="145"/>
                      </a:lnTo>
                      <a:lnTo>
                        <a:pt x="496" y="121"/>
                      </a:lnTo>
                      <a:lnTo>
                        <a:pt x="491" y="141"/>
                      </a:lnTo>
                      <a:lnTo>
                        <a:pt x="481" y="154"/>
                      </a:lnTo>
                      <a:lnTo>
                        <a:pt x="472" y="166"/>
                      </a:lnTo>
                      <a:lnTo>
                        <a:pt x="462" y="177"/>
                      </a:lnTo>
                      <a:lnTo>
                        <a:pt x="446" y="187"/>
                      </a:lnTo>
                      <a:lnTo>
                        <a:pt x="433" y="196"/>
                      </a:lnTo>
                      <a:lnTo>
                        <a:pt x="420" y="205"/>
                      </a:lnTo>
                      <a:lnTo>
                        <a:pt x="402" y="216"/>
                      </a:lnTo>
                      <a:lnTo>
                        <a:pt x="379" y="228"/>
                      </a:lnTo>
                      <a:lnTo>
                        <a:pt x="359" y="235"/>
                      </a:lnTo>
                      <a:lnTo>
                        <a:pt x="340" y="240"/>
                      </a:lnTo>
                      <a:lnTo>
                        <a:pt x="311" y="244"/>
                      </a:lnTo>
                      <a:lnTo>
                        <a:pt x="278" y="247"/>
                      </a:lnTo>
                      <a:lnTo>
                        <a:pt x="249" y="247"/>
                      </a:lnTo>
                      <a:lnTo>
                        <a:pt x="215" y="246"/>
                      </a:lnTo>
                      <a:lnTo>
                        <a:pt x="194" y="243"/>
                      </a:lnTo>
                      <a:lnTo>
                        <a:pt x="164" y="238"/>
                      </a:lnTo>
                      <a:lnTo>
                        <a:pt x="146" y="232"/>
                      </a:lnTo>
                      <a:lnTo>
                        <a:pt x="127" y="222"/>
                      </a:lnTo>
                      <a:lnTo>
                        <a:pt x="107" y="216"/>
                      </a:lnTo>
                      <a:lnTo>
                        <a:pt x="94" y="210"/>
                      </a:lnTo>
                      <a:lnTo>
                        <a:pt x="81" y="204"/>
                      </a:lnTo>
                      <a:lnTo>
                        <a:pt x="72" y="201"/>
                      </a:lnTo>
                      <a:lnTo>
                        <a:pt x="55" y="193"/>
                      </a:lnTo>
                      <a:lnTo>
                        <a:pt x="44" y="186"/>
                      </a:lnTo>
                      <a:lnTo>
                        <a:pt x="34" y="180"/>
                      </a:lnTo>
                      <a:lnTo>
                        <a:pt x="26" y="171"/>
                      </a:lnTo>
                      <a:lnTo>
                        <a:pt x="16" y="163"/>
                      </a:lnTo>
                      <a:lnTo>
                        <a:pt x="8" y="157"/>
                      </a:lnTo>
                      <a:lnTo>
                        <a:pt x="0" y="151"/>
                      </a:lnTo>
                      <a:lnTo>
                        <a:pt x="16" y="138"/>
                      </a:lnTo>
                      <a:lnTo>
                        <a:pt x="26" y="136"/>
                      </a:lnTo>
                      <a:lnTo>
                        <a:pt x="33" y="136"/>
                      </a:lnTo>
                      <a:lnTo>
                        <a:pt x="42" y="135"/>
                      </a:lnTo>
                      <a:lnTo>
                        <a:pt x="55" y="130"/>
                      </a:lnTo>
                      <a:lnTo>
                        <a:pt x="65" y="132"/>
                      </a:lnTo>
                      <a:lnTo>
                        <a:pt x="78" y="129"/>
                      </a:lnTo>
                      <a:lnTo>
                        <a:pt x="94" y="127"/>
                      </a:lnTo>
                      <a:lnTo>
                        <a:pt x="106" y="129"/>
                      </a:lnTo>
                      <a:lnTo>
                        <a:pt x="115" y="130"/>
                      </a:lnTo>
                      <a:lnTo>
                        <a:pt x="124" y="130"/>
                      </a:lnTo>
                      <a:lnTo>
                        <a:pt x="128" y="132"/>
                      </a:lnTo>
                      <a:lnTo>
                        <a:pt x="138" y="132"/>
                      </a:lnTo>
                      <a:lnTo>
                        <a:pt x="143" y="130"/>
                      </a:lnTo>
                      <a:lnTo>
                        <a:pt x="164" y="127"/>
                      </a:lnTo>
                      <a:lnTo>
                        <a:pt x="181" y="126"/>
                      </a:lnTo>
                      <a:lnTo>
                        <a:pt x="190" y="127"/>
                      </a:lnTo>
                      <a:lnTo>
                        <a:pt x="192" y="123"/>
                      </a:lnTo>
                      <a:lnTo>
                        <a:pt x="189" y="117"/>
                      </a:lnTo>
                      <a:lnTo>
                        <a:pt x="185" y="109"/>
                      </a:lnTo>
                      <a:lnTo>
                        <a:pt x="184" y="105"/>
                      </a:lnTo>
                      <a:lnTo>
                        <a:pt x="181" y="99"/>
                      </a:lnTo>
                      <a:lnTo>
                        <a:pt x="189" y="91"/>
                      </a:lnTo>
                      <a:lnTo>
                        <a:pt x="195" y="84"/>
                      </a:lnTo>
                      <a:lnTo>
                        <a:pt x="203" y="73"/>
                      </a:lnTo>
                      <a:lnTo>
                        <a:pt x="195" y="69"/>
                      </a:lnTo>
                      <a:lnTo>
                        <a:pt x="194" y="64"/>
                      </a:lnTo>
                      <a:lnTo>
                        <a:pt x="189" y="60"/>
                      </a:lnTo>
                      <a:lnTo>
                        <a:pt x="195" y="49"/>
                      </a:lnTo>
                      <a:lnTo>
                        <a:pt x="202" y="40"/>
                      </a:lnTo>
                      <a:lnTo>
                        <a:pt x="207" y="30"/>
                      </a:lnTo>
                      <a:lnTo>
                        <a:pt x="213" y="22"/>
                      </a:lnTo>
                      <a:lnTo>
                        <a:pt x="218" y="21"/>
                      </a:lnTo>
                      <a:lnTo>
                        <a:pt x="226" y="10"/>
                      </a:lnTo>
                      <a:lnTo>
                        <a:pt x="233" y="7"/>
                      </a:lnTo>
                      <a:lnTo>
                        <a:pt x="237" y="7"/>
                      </a:lnTo>
                      <a:lnTo>
                        <a:pt x="249" y="1"/>
                      </a:lnTo>
                      <a:lnTo>
                        <a:pt x="255" y="0"/>
                      </a:lnTo>
                      <a:lnTo>
                        <a:pt x="265" y="1"/>
                      </a:lnTo>
                      <a:lnTo>
                        <a:pt x="272" y="1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26" name="Freeform 42">
                  <a:extLst>
                    <a:ext uri="{FF2B5EF4-FFF2-40B4-BE49-F238E27FC236}">
                      <a16:creationId xmlns:a16="http://schemas.microsoft.com/office/drawing/2014/main" id="{69CA7417-3485-4743-852E-2CB47ACD2542}"/>
                    </a:ext>
                  </a:extLst>
                </p:cNvPr>
                <p:cNvSpPr>
                  <a:spLocks/>
                </p:cNvSpPr>
                <p:nvPr/>
              </p:nvSpPr>
              <p:spPr bwMode="auto">
                <a:xfrm>
                  <a:off x="1063" y="1296"/>
                  <a:ext cx="1056" cy="835"/>
                </a:xfrm>
                <a:custGeom>
                  <a:avLst/>
                  <a:gdLst>
                    <a:gd name="T0" fmla="*/ 85 w 1056"/>
                    <a:gd name="T1" fmla="*/ 156 h 835"/>
                    <a:gd name="T2" fmla="*/ 68 w 1056"/>
                    <a:gd name="T3" fmla="*/ 110 h 835"/>
                    <a:gd name="T4" fmla="*/ 151 w 1056"/>
                    <a:gd name="T5" fmla="*/ 71 h 835"/>
                    <a:gd name="T6" fmla="*/ 189 w 1056"/>
                    <a:gd name="T7" fmla="*/ 41 h 835"/>
                    <a:gd name="T8" fmla="*/ 254 w 1056"/>
                    <a:gd name="T9" fmla="*/ 35 h 835"/>
                    <a:gd name="T10" fmla="*/ 455 w 1056"/>
                    <a:gd name="T11" fmla="*/ 36 h 835"/>
                    <a:gd name="T12" fmla="*/ 558 w 1056"/>
                    <a:gd name="T13" fmla="*/ 51 h 835"/>
                    <a:gd name="T14" fmla="*/ 519 w 1056"/>
                    <a:gd name="T15" fmla="*/ 50 h 835"/>
                    <a:gd name="T16" fmla="*/ 493 w 1056"/>
                    <a:gd name="T17" fmla="*/ 2 h 835"/>
                    <a:gd name="T18" fmla="*/ 543 w 1056"/>
                    <a:gd name="T19" fmla="*/ 0 h 835"/>
                    <a:gd name="T20" fmla="*/ 582 w 1056"/>
                    <a:gd name="T21" fmla="*/ 21 h 835"/>
                    <a:gd name="T22" fmla="*/ 642 w 1056"/>
                    <a:gd name="T23" fmla="*/ 56 h 835"/>
                    <a:gd name="T24" fmla="*/ 631 w 1056"/>
                    <a:gd name="T25" fmla="*/ 18 h 835"/>
                    <a:gd name="T26" fmla="*/ 740 w 1056"/>
                    <a:gd name="T27" fmla="*/ 54 h 835"/>
                    <a:gd name="T28" fmla="*/ 741 w 1056"/>
                    <a:gd name="T29" fmla="*/ 69 h 835"/>
                    <a:gd name="T30" fmla="*/ 709 w 1056"/>
                    <a:gd name="T31" fmla="*/ 107 h 835"/>
                    <a:gd name="T32" fmla="*/ 681 w 1056"/>
                    <a:gd name="T33" fmla="*/ 168 h 835"/>
                    <a:gd name="T34" fmla="*/ 782 w 1056"/>
                    <a:gd name="T35" fmla="*/ 203 h 835"/>
                    <a:gd name="T36" fmla="*/ 785 w 1056"/>
                    <a:gd name="T37" fmla="*/ 257 h 835"/>
                    <a:gd name="T38" fmla="*/ 800 w 1056"/>
                    <a:gd name="T39" fmla="*/ 215 h 835"/>
                    <a:gd name="T40" fmla="*/ 800 w 1056"/>
                    <a:gd name="T41" fmla="*/ 137 h 835"/>
                    <a:gd name="T42" fmla="*/ 873 w 1056"/>
                    <a:gd name="T43" fmla="*/ 158 h 835"/>
                    <a:gd name="T44" fmla="*/ 918 w 1056"/>
                    <a:gd name="T45" fmla="*/ 135 h 835"/>
                    <a:gd name="T46" fmla="*/ 1000 w 1056"/>
                    <a:gd name="T47" fmla="*/ 192 h 835"/>
                    <a:gd name="T48" fmla="*/ 1055 w 1056"/>
                    <a:gd name="T49" fmla="*/ 242 h 835"/>
                    <a:gd name="T50" fmla="*/ 1011 w 1056"/>
                    <a:gd name="T51" fmla="*/ 261 h 835"/>
                    <a:gd name="T52" fmla="*/ 935 w 1056"/>
                    <a:gd name="T53" fmla="*/ 278 h 835"/>
                    <a:gd name="T54" fmla="*/ 988 w 1056"/>
                    <a:gd name="T55" fmla="*/ 288 h 835"/>
                    <a:gd name="T56" fmla="*/ 1011 w 1056"/>
                    <a:gd name="T57" fmla="*/ 333 h 835"/>
                    <a:gd name="T58" fmla="*/ 990 w 1056"/>
                    <a:gd name="T59" fmla="*/ 336 h 835"/>
                    <a:gd name="T60" fmla="*/ 959 w 1056"/>
                    <a:gd name="T61" fmla="*/ 354 h 835"/>
                    <a:gd name="T62" fmla="*/ 910 w 1056"/>
                    <a:gd name="T63" fmla="*/ 393 h 835"/>
                    <a:gd name="T64" fmla="*/ 905 w 1056"/>
                    <a:gd name="T65" fmla="*/ 452 h 835"/>
                    <a:gd name="T66" fmla="*/ 853 w 1056"/>
                    <a:gd name="T67" fmla="*/ 540 h 835"/>
                    <a:gd name="T68" fmla="*/ 868 w 1056"/>
                    <a:gd name="T69" fmla="*/ 615 h 835"/>
                    <a:gd name="T70" fmla="*/ 839 w 1056"/>
                    <a:gd name="T71" fmla="*/ 564 h 835"/>
                    <a:gd name="T72" fmla="*/ 788 w 1056"/>
                    <a:gd name="T73" fmla="*/ 542 h 835"/>
                    <a:gd name="T74" fmla="*/ 745 w 1056"/>
                    <a:gd name="T75" fmla="*/ 557 h 835"/>
                    <a:gd name="T76" fmla="*/ 673 w 1056"/>
                    <a:gd name="T77" fmla="*/ 564 h 835"/>
                    <a:gd name="T78" fmla="*/ 636 w 1056"/>
                    <a:gd name="T79" fmla="*/ 620 h 835"/>
                    <a:gd name="T80" fmla="*/ 719 w 1056"/>
                    <a:gd name="T81" fmla="*/ 695 h 835"/>
                    <a:gd name="T82" fmla="*/ 732 w 1056"/>
                    <a:gd name="T83" fmla="*/ 653 h 835"/>
                    <a:gd name="T84" fmla="*/ 779 w 1056"/>
                    <a:gd name="T85" fmla="*/ 683 h 835"/>
                    <a:gd name="T86" fmla="*/ 805 w 1056"/>
                    <a:gd name="T87" fmla="*/ 725 h 835"/>
                    <a:gd name="T88" fmla="*/ 826 w 1056"/>
                    <a:gd name="T89" fmla="*/ 762 h 835"/>
                    <a:gd name="T90" fmla="*/ 875 w 1056"/>
                    <a:gd name="T91" fmla="*/ 819 h 835"/>
                    <a:gd name="T92" fmla="*/ 948 w 1056"/>
                    <a:gd name="T93" fmla="*/ 818 h 835"/>
                    <a:gd name="T94" fmla="*/ 904 w 1056"/>
                    <a:gd name="T95" fmla="*/ 825 h 835"/>
                    <a:gd name="T96" fmla="*/ 818 w 1056"/>
                    <a:gd name="T97" fmla="*/ 816 h 835"/>
                    <a:gd name="T98" fmla="*/ 758 w 1056"/>
                    <a:gd name="T99" fmla="*/ 765 h 835"/>
                    <a:gd name="T100" fmla="*/ 714 w 1056"/>
                    <a:gd name="T101" fmla="*/ 746 h 835"/>
                    <a:gd name="T102" fmla="*/ 644 w 1056"/>
                    <a:gd name="T103" fmla="*/ 722 h 835"/>
                    <a:gd name="T104" fmla="*/ 520 w 1056"/>
                    <a:gd name="T105" fmla="*/ 641 h 835"/>
                    <a:gd name="T106" fmla="*/ 419 w 1056"/>
                    <a:gd name="T107" fmla="*/ 522 h 835"/>
                    <a:gd name="T108" fmla="*/ 454 w 1056"/>
                    <a:gd name="T109" fmla="*/ 629 h 835"/>
                    <a:gd name="T110" fmla="*/ 389 w 1056"/>
                    <a:gd name="T111" fmla="*/ 555 h 835"/>
                    <a:gd name="T112" fmla="*/ 328 w 1056"/>
                    <a:gd name="T113" fmla="*/ 411 h 835"/>
                    <a:gd name="T114" fmla="*/ 335 w 1056"/>
                    <a:gd name="T115" fmla="*/ 306 h 835"/>
                    <a:gd name="T116" fmla="*/ 314 w 1056"/>
                    <a:gd name="T117" fmla="*/ 225 h 835"/>
                    <a:gd name="T118" fmla="*/ 296 w 1056"/>
                    <a:gd name="T119" fmla="*/ 177 h 835"/>
                    <a:gd name="T120" fmla="*/ 255 w 1056"/>
                    <a:gd name="T121" fmla="*/ 149 h 835"/>
                    <a:gd name="T122" fmla="*/ 169 w 1056"/>
                    <a:gd name="T123" fmla="*/ 156 h 835"/>
                    <a:gd name="T124" fmla="*/ 104 w 1056"/>
                    <a:gd name="T125" fmla="*/ 1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6" h="835">
                      <a:moveTo>
                        <a:pt x="0" y="215"/>
                      </a:moveTo>
                      <a:lnTo>
                        <a:pt x="50" y="186"/>
                      </a:lnTo>
                      <a:lnTo>
                        <a:pt x="80" y="174"/>
                      </a:lnTo>
                      <a:lnTo>
                        <a:pt x="85" y="156"/>
                      </a:lnTo>
                      <a:lnTo>
                        <a:pt x="62" y="146"/>
                      </a:lnTo>
                      <a:lnTo>
                        <a:pt x="60" y="125"/>
                      </a:lnTo>
                      <a:lnTo>
                        <a:pt x="70" y="119"/>
                      </a:lnTo>
                      <a:lnTo>
                        <a:pt x="68" y="110"/>
                      </a:lnTo>
                      <a:lnTo>
                        <a:pt x="107" y="107"/>
                      </a:lnTo>
                      <a:lnTo>
                        <a:pt x="117" y="90"/>
                      </a:lnTo>
                      <a:lnTo>
                        <a:pt x="119" y="75"/>
                      </a:lnTo>
                      <a:lnTo>
                        <a:pt x="151" y="71"/>
                      </a:lnTo>
                      <a:lnTo>
                        <a:pt x="154" y="56"/>
                      </a:lnTo>
                      <a:lnTo>
                        <a:pt x="124" y="51"/>
                      </a:lnTo>
                      <a:lnTo>
                        <a:pt x="138" y="41"/>
                      </a:lnTo>
                      <a:lnTo>
                        <a:pt x="189" y="41"/>
                      </a:lnTo>
                      <a:lnTo>
                        <a:pt x="203" y="29"/>
                      </a:lnTo>
                      <a:lnTo>
                        <a:pt x="224" y="27"/>
                      </a:lnTo>
                      <a:lnTo>
                        <a:pt x="237" y="18"/>
                      </a:lnTo>
                      <a:lnTo>
                        <a:pt x="254" y="35"/>
                      </a:lnTo>
                      <a:lnTo>
                        <a:pt x="317" y="32"/>
                      </a:lnTo>
                      <a:lnTo>
                        <a:pt x="346" y="50"/>
                      </a:lnTo>
                      <a:lnTo>
                        <a:pt x="441" y="45"/>
                      </a:lnTo>
                      <a:lnTo>
                        <a:pt x="455" y="36"/>
                      </a:lnTo>
                      <a:lnTo>
                        <a:pt x="491" y="51"/>
                      </a:lnTo>
                      <a:lnTo>
                        <a:pt x="528" y="65"/>
                      </a:lnTo>
                      <a:lnTo>
                        <a:pt x="546" y="59"/>
                      </a:lnTo>
                      <a:lnTo>
                        <a:pt x="558" y="51"/>
                      </a:lnTo>
                      <a:lnTo>
                        <a:pt x="588" y="56"/>
                      </a:lnTo>
                      <a:lnTo>
                        <a:pt x="567" y="45"/>
                      </a:lnTo>
                      <a:lnTo>
                        <a:pt x="548" y="47"/>
                      </a:lnTo>
                      <a:lnTo>
                        <a:pt x="519" y="50"/>
                      </a:lnTo>
                      <a:lnTo>
                        <a:pt x="504" y="35"/>
                      </a:lnTo>
                      <a:lnTo>
                        <a:pt x="488" y="27"/>
                      </a:lnTo>
                      <a:lnTo>
                        <a:pt x="488" y="15"/>
                      </a:lnTo>
                      <a:lnTo>
                        <a:pt x="493" y="2"/>
                      </a:lnTo>
                      <a:lnTo>
                        <a:pt x="506" y="0"/>
                      </a:lnTo>
                      <a:lnTo>
                        <a:pt x="523" y="12"/>
                      </a:lnTo>
                      <a:lnTo>
                        <a:pt x="528" y="6"/>
                      </a:lnTo>
                      <a:lnTo>
                        <a:pt x="543" y="0"/>
                      </a:lnTo>
                      <a:lnTo>
                        <a:pt x="561" y="9"/>
                      </a:lnTo>
                      <a:lnTo>
                        <a:pt x="571" y="2"/>
                      </a:lnTo>
                      <a:lnTo>
                        <a:pt x="580" y="14"/>
                      </a:lnTo>
                      <a:lnTo>
                        <a:pt x="582" y="21"/>
                      </a:lnTo>
                      <a:lnTo>
                        <a:pt x="608" y="32"/>
                      </a:lnTo>
                      <a:lnTo>
                        <a:pt x="598" y="41"/>
                      </a:lnTo>
                      <a:lnTo>
                        <a:pt x="598" y="53"/>
                      </a:lnTo>
                      <a:lnTo>
                        <a:pt x="642" y="56"/>
                      </a:lnTo>
                      <a:lnTo>
                        <a:pt x="653" y="41"/>
                      </a:lnTo>
                      <a:lnTo>
                        <a:pt x="645" y="33"/>
                      </a:lnTo>
                      <a:lnTo>
                        <a:pt x="626" y="35"/>
                      </a:lnTo>
                      <a:lnTo>
                        <a:pt x="631" y="18"/>
                      </a:lnTo>
                      <a:lnTo>
                        <a:pt x="670" y="27"/>
                      </a:lnTo>
                      <a:lnTo>
                        <a:pt x="678" y="39"/>
                      </a:lnTo>
                      <a:lnTo>
                        <a:pt x="710" y="39"/>
                      </a:lnTo>
                      <a:lnTo>
                        <a:pt x="740" y="54"/>
                      </a:lnTo>
                      <a:lnTo>
                        <a:pt x="756" y="51"/>
                      </a:lnTo>
                      <a:lnTo>
                        <a:pt x="774" y="65"/>
                      </a:lnTo>
                      <a:lnTo>
                        <a:pt x="756" y="83"/>
                      </a:lnTo>
                      <a:lnTo>
                        <a:pt x="741" y="69"/>
                      </a:lnTo>
                      <a:lnTo>
                        <a:pt x="732" y="74"/>
                      </a:lnTo>
                      <a:lnTo>
                        <a:pt x="719" y="84"/>
                      </a:lnTo>
                      <a:lnTo>
                        <a:pt x="697" y="93"/>
                      </a:lnTo>
                      <a:lnTo>
                        <a:pt x="709" y="107"/>
                      </a:lnTo>
                      <a:lnTo>
                        <a:pt x="689" y="108"/>
                      </a:lnTo>
                      <a:lnTo>
                        <a:pt x="673" y="126"/>
                      </a:lnTo>
                      <a:lnTo>
                        <a:pt x="657" y="149"/>
                      </a:lnTo>
                      <a:lnTo>
                        <a:pt x="681" y="168"/>
                      </a:lnTo>
                      <a:lnTo>
                        <a:pt x="701" y="191"/>
                      </a:lnTo>
                      <a:lnTo>
                        <a:pt x="735" y="194"/>
                      </a:lnTo>
                      <a:lnTo>
                        <a:pt x="767" y="191"/>
                      </a:lnTo>
                      <a:lnTo>
                        <a:pt x="782" y="203"/>
                      </a:lnTo>
                      <a:lnTo>
                        <a:pt x="775" y="209"/>
                      </a:lnTo>
                      <a:lnTo>
                        <a:pt x="766" y="221"/>
                      </a:lnTo>
                      <a:lnTo>
                        <a:pt x="780" y="242"/>
                      </a:lnTo>
                      <a:lnTo>
                        <a:pt x="785" y="257"/>
                      </a:lnTo>
                      <a:lnTo>
                        <a:pt x="803" y="264"/>
                      </a:lnTo>
                      <a:lnTo>
                        <a:pt x="827" y="251"/>
                      </a:lnTo>
                      <a:lnTo>
                        <a:pt x="821" y="231"/>
                      </a:lnTo>
                      <a:lnTo>
                        <a:pt x="800" y="215"/>
                      </a:lnTo>
                      <a:lnTo>
                        <a:pt x="824" y="195"/>
                      </a:lnTo>
                      <a:lnTo>
                        <a:pt x="803" y="162"/>
                      </a:lnTo>
                      <a:lnTo>
                        <a:pt x="784" y="149"/>
                      </a:lnTo>
                      <a:lnTo>
                        <a:pt x="800" y="137"/>
                      </a:lnTo>
                      <a:lnTo>
                        <a:pt x="797" y="119"/>
                      </a:lnTo>
                      <a:lnTo>
                        <a:pt x="808" y="108"/>
                      </a:lnTo>
                      <a:lnTo>
                        <a:pt x="827" y="119"/>
                      </a:lnTo>
                      <a:lnTo>
                        <a:pt x="873" y="158"/>
                      </a:lnTo>
                      <a:lnTo>
                        <a:pt x="901" y="164"/>
                      </a:lnTo>
                      <a:lnTo>
                        <a:pt x="909" y="153"/>
                      </a:lnTo>
                      <a:lnTo>
                        <a:pt x="902" y="132"/>
                      </a:lnTo>
                      <a:lnTo>
                        <a:pt x="918" y="135"/>
                      </a:lnTo>
                      <a:lnTo>
                        <a:pt x="946" y="159"/>
                      </a:lnTo>
                      <a:lnTo>
                        <a:pt x="951" y="173"/>
                      </a:lnTo>
                      <a:lnTo>
                        <a:pt x="967" y="182"/>
                      </a:lnTo>
                      <a:lnTo>
                        <a:pt x="1000" y="192"/>
                      </a:lnTo>
                      <a:lnTo>
                        <a:pt x="1016" y="212"/>
                      </a:lnTo>
                      <a:lnTo>
                        <a:pt x="1040" y="225"/>
                      </a:lnTo>
                      <a:lnTo>
                        <a:pt x="1053" y="230"/>
                      </a:lnTo>
                      <a:lnTo>
                        <a:pt x="1055" y="242"/>
                      </a:lnTo>
                      <a:lnTo>
                        <a:pt x="1035" y="249"/>
                      </a:lnTo>
                      <a:lnTo>
                        <a:pt x="1024" y="240"/>
                      </a:lnTo>
                      <a:lnTo>
                        <a:pt x="1014" y="242"/>
                      </a:lnTo>
                      <a:lnTo>
                        <a:pt x="1011" y="261"/>
                      </a:lnTo>
                      <a:lnTo>
                        <a:pt x="995" y="266"/>
                      </a:lnTo>
                      <a:lnTo>
                        <a:pt x="977" y="255"/>
                      </a:lnTo>
                      <a:lnTo>
                        <a:pt x="940" y="255"/>
                      </a:lnTo>
                      <a:lnTo>
                        <a:pt x="935" y="278"/>
                      </a:lnTo>
                      <a:lnTo>
                        <a:pt x="944" y="291"/>
                      </a:lnTo>
                      <a:lnTo>
                        <a:pt x="959" y="284"/>
                      </a:lnTo>
                      <a:lnTo>
                        <a:pt x="974" y="281"/>
                      </a:lnTo>
                      <a:lnTo>
                        <a:pt x="988" y="288"/>
                      </a:lnTo>
                      <a:lnTo>
                        <a:pt x="969" y="305"/>
                      </a:lnTo>
                      <a:lnTo>
                        <a:pt x="988" y="320"/>
                      </a:lnTo>
                      <a:lnTo>
                        <a:pt x="1014" y="324"/>
                      </a:lnTo>
                      <a:lnTo>
                        <a:pt x="1011" y="333"/>
                      </a:lnTo>
                      <a:lnTo>
                        <a:pt x="1001" y="335"/>
                      </a:lnTo>
                      <a:lnTo>
                        <a:pt x="977" y="386"/>
                      </a:lnTo>
                      <a:lnTo>
                        <a:pt x="979" y="353"/>
                      </a:lnTo>
                      <a:lnTo>
                        <a:pt x="990" y="336"/>
                      </a:lnTo>
                      <a:lnTo>
                        <a:pt x="977" y="329"/>
                      </a:lnTo>
                      <a:lnTo>
                        <a:pt x="962" y="339"/>
                      </a:lnTo>
                      <a:lnTo>
                        <a:pt x="970" y="348"/>
                      </a:lnTo>
                      <a:lnTo>
                        <a:pt x="959" y="354"/>
                      </a:lnTo>
                      <a:lnTo>
                        <a:pt x="948" y="362"/>
                      </a:lnTo>
                      <a:lnTo>
                        <a:pt x="949" y="384"/>
                      </a:lnTo>
                      <a:lnTo>
                        <a:pt x="933" y="392"/>
                      </a:lnTo>
                      <a:lnTo>
                        <a:pt x="910" y="393"/>
                      </a:lnTo>
                      <a:lnTo>
                        <a:pt x="918" y="405"/>
                      </a:lnTo>
                      <a:lnTo>
                        <a:pt x="910" y="419"/>
                      </a:lnTo>
                      <a:lnTo>
                        <a:pt x="918" y="429"/>
                      </a:lnTo>
                      <a:lnTo>
                        <a:pt x="905" y="452"/>
                      </a:lnTo>
                      <a:lnTo>
                        <a:pt x="901" y="473"/>
                      </a:lnTo>
                      <a:lnTo>
                        <a:pt x="881" y="485"/>
                      </a:lnTo>
                      <a:lnTo>
                        <a:pt x="857" y="518"/>
                      </a:lnTo>
                      <a:lnTo>
                        <a:pt x="853" y="540"/>
                      </a:lnTo>
                      <a:lnTo>
                        <a:pt x="862" y="558"/>
                      </a:lnTo>
                      <a:lnTo>
                        <a:pt x="873" y="581"/>
                      </a:lnTo>
                      <a:lnTo>
                        <a:pt x="879" y="605"/>
                      </a:lnTo>
                      <a:lnTo>
                        <a:pt x="868" y="615"/>
                      </a:lnTo>
                      <a:lnTo>
                        <a:pt x="853" y="608"/>
                      </a:lnTo>
                      <a:lnTo>
                        <a:pt x="857" y="596"/>
                      </a:lnTo>
                      <a:lnTo>
                        <a:pt x="849" y="569"/>
                      </a:lnTo>
                      <a:lnTo>
                        <a:pt x="839" y="564"/>
                      </a:lnTo>
                      <a:lnTo>
                        <a:pt x="832" y="548"/>
                      </a:lnTo>
                      <a:lnTo>
                        <a:pt x="819" y="548"/>
                      </a:lnTo>
                      <a:lnTo>
                        <a:pt x="805" y="539"/>
                      </a:lnTo>
                      <a:lnTo>
                        <a:pt x="788" y="542"/>
                      </a:lnTo>
                      <a:lnTo>
                        <a:pt x="774" y="536"/>
                      </a:lnTo>
                      <a:lnTo>
                        <a:pt x="756" y="543"/>
                      </a:lnTo>
                      <a:lnTo>
                        <a:pt x="723" y="537"/>
                      </a:lnTo>
                      <a:lnTo>
                        <a:pt x="745" y="557"/>
                      </a:lnTo>
                      <a:lnTo>
                        <a:pt x="719" y="555"/>
                      </a:lnTo>
                      <a:lnTo>
                        <a:pt x="701" y="540"/>
                      </a:lnTo>
                      <a:lnTo>
                        <a:pt x="668" y="540"/>
                      </a:lnTo>
                      <a:lnTo>
                        <a:pt x="673" y="564"/>
                      </a:lnTo>
                      <a:lnTo>
                        <a:pt x="649" y="557"/>
                      </a:lnTo>
                      <a:lnTo>
                        <a:pt x="636" y="581"/>
                      </a:lnTo>
                      <a:lnTo>
                        <a:pt x="645" y="591"/>
                      </a:lnTo>
                      <a:lnTo>
                        <a:pt x="636" y="620"/>
                      </a:lnTo>
                      <a:lnTo>
                        <a:pt x="647" y="653"/>
                      </a:lnTo>
                      <a:lnTo>
                        <a:pt x="660" y="675"/>
                      </a:lnTo>
                      <a:lnTo>
                        <a:pt x="675" y="696"/>
                      </a:lnTo>
                      <a:lnTo>
                        <a:pt x="719" y="695"/>
                      </a:lnTo>
                      <a:lnTo>
                        <a:pt x="736" y="690"/>
                      </a:lnTo>
                      <a:lnTo>
                        <a:pt x="740" y="675"/>
                      </a:lnTo>
                      <a:lnTo>
                        <a:pt x="730" y="663"/>
                      </a:lnTo>
                      <a:lnTo>
                        <a:pt x="732" y="653"/>
                      </a:lnTo>
                      <a:lnTo>
                        <a:pt x="759" y="656"/>
                      </a:lnTo>
                      <a:lnTo>
                        <a:pt x="787" y="650"/>
                      </a:lnTo>
                      <a:lnTo>
                        <a:pt x="787" y="663"/>
                      </a:lnTo>
                      <a:lnTo>
                        <a:pt x="779" y="683"/>
                      </a:lnTo>
                      <a:lnTo>
                        <a:pt x="766" y="698"/>
                      </a:lnTo>
                      <a:lnTo>
                        <a:pt x="762" y="719"/>
                      </a:lnTo>
                      <a:lnTo>
                        <a:pt x="780" y="728"/>
                      </a:lnTo>
                      <a:lnTo>
                        <a:pt x="805" y="725"/>
                      </a:lnTo>
                      <a:lnTo>
                        <a:pt x="819" y="732"/>
                      </a:lnTo>
                      <a:lnTo>
                        <a:pt x="832" y="729"/>
                      </a:lnTo>
                      <a:lnTo>
                        <a:pt x="837" y="743"/>
                      </a:lnTo>
                      <a:lnTo>
                        <a:pt x="826" y="762"/>
                      </a:lnTo>
                      <a:lnTo>
                        <a:pt x="836" y="774"/>
                      </a:lnTo>
                      <a:lnTo>
                        <a:pt x="837" y="798"/>
                      </a:lnTo>
                      <a:lnTo>
                        <a:pt x="853" y="815"/>
                      </a:lnTo>
                      <a:lnTo>
                        <a:pt x="875" y="819"/>
                      </a:lnTo>
                      <a:lnTo>
                        <a:pt x="889" y="815"/>
                      </a:lnTo>
                      <a:lnTo>
                        <a:pt x="896" y="816"/>
                      </a:lnTo>
                      <a:lnTo>
                        <a:pt x="923" y="816"/>
                      </a:lnTo>
                      <a:lnTo>
                        <a:pt x="948" y="818"/>
                      </a:lnTo>
                      <a:lnTo>
                        <a:pt x="954" y="807"/>
                      </a:lnTo>
                      <a:lnTo>
                        <a:pt x="933" y="825"/>
                      </a:lnTo>
                      <a:lnTo>
                        <a:pt x="918" y="824"/>
                      </a:lnTo>
                      <a:lnTo>
                        <a:pt x="904" y="825"/>
                      </a:lnTo>
                      <a:lnTo>
                        <a:pt x="875" y="834"/>
                      </a:lnTo>
                      <a:lnTo>
                        <a:pt x="850" y="822"/>
                      </a:lnTo>
                      <a:lnTo>
                        <a:pt x="827" y="815"/>
                      </a:lnTo>
                      <a:lnTo>
                        <a:pt x="818" y="816"/>
                      </a:lnTo>
                      <a:lnTo>
                        <a:pt x="819" y="806"/>
                      </a:lnTo>
                      <a:lnTo>
                        <a:pt x="818" y="789"/>
                      </a:lnTo>
                      <a:lnTo>
                        <a:pt x="798" y="774"/>
                      </a:lnTo>
                      <a:lnTo>
                        <a:pt x="758" y="765"/>
                      </a:lnTo>
                      <a:lnTo>
                        <a:pt x="751" y="759"/>
                      </a:lnTo>
                      <a:lnTo>
                        <a:pt x="740" y="761"/>
                      </a:lnTo>
                      <a:lnTo>
                        <a:pt x="728" y="753"/>
                      </a:lnTo>
                      <a:lnTo>
                        <a:pt x="714" y="746"/>
                      </a:lnTo>
                      <a:lnTo>
                        <a:pt x="694" y="725"/>
                      </a:lnTo>
                      <a:lnTo>
                        <a:pt x="671" y="719"/>
                      </a:lnTo>
                      <a:lnTo>
                        <a:pt x="658" y="732"/>
                      </a:lnTo>
                      <a:lnTo>
                        <a:pt x="644" y="722"/>
                      </a:lnTo>
                      <a:lnTo>
                        <a:pt x="626" y="722"/>
                      </a:lnTo>
                      <a:lnTo>
                        <a:pt x="590" y="714"/>
                      </a:lnTo>
                      <a:lnTo>
                        <a:pt x="525" y="678"/>
                      </a:lnTo>
                      <a:lnTo>
                        <a:pt x="520" y="641"/>
                      </a:lnTo>
                      <a:lnTo>
                        <a:pt x="514" y="626"/>
                      </a:lnTo>
                      <a:lnTo>
                        <a:pt x="502" y="615"/>
                      </a:lnTo>
                      <a:lnTo>
                        <a:pt x="488" y="594"/>
                      </a:lnTo>
                      <a:lnTo>
                        <a:pt x="419" y="522"/>
                      </a:lnTo>
                      <a:lnTo>
                        <a:pt x="419" y="549"/>
                      </a:lnTo>
                      <a:lnTo>
                        <a:pt x="462" y="597"/>
                      </a:lnTo>
                      <a:lnTo>
                        <a:pt x="480" y="638"/>
                      </a:lnTo>
                      <a:lnTo>
                        <a:pt x="454" y="629"/>
                      </a:lnTo>
                      <a:lnTo>
                        <a:pt x="449" y="605"/>
                      </a:lnTo>
                      <a:lnTo>
                        <a:pt x="415" y="590"/>
                      </a:lnTo>
                      <a:lnTo>
                        <a:pt x="434" y="581"/>
                      </a:lnTo>
                      <a:lnTo>
                        <a:pt x="389" y="555"/>
                      </a:lnTo>
                      <a:lnTo>
                        <a:pt x="406" y="540"/>
                      </a:lnTo>
                      <a:lnTo>
                        <a:pt x="390" y="510"/>
                      </a:lnTo>
                      <a:lnTo>
                        <a:pt x="335" y="447"/>
                      </a:lnTo>
                      <a:lnTo>
                        <a:pt x="328" y="411"/>
                      </a:lnTo>
                      <a:lnTo>
                        <a:pt x="332" y="384"/>
                      </a:lnTo>
                      <a:lnTo>
                        <a:pt x="346" y="354"/>
                      </a:lnTo>
                      <a:lnTo>
                        <a:pt x="346" y="324"/>
                      </a:lnTo>
                      <a:lnTo>
                        <a:pt x="335" y="306"/>
                      </a:lnTo>
                      <a:lnTo>
                        <a:pt x="366" y="300"/>
                      </a:lnTo>
                      <a:lnTo>
                        <a:pt x="328" y="264"/>
                      </a:lnTo>
                      <a:lnTo>
                        <a:pt x="330" y="248"/>
                      </a:lnTo>
                      <a:lnTo>
                        <a:pt x="314" y="225"/>
                      </a:lnTo>
                      <a:lnTo>
                        <a:pt x="320" y="212"/>
                      </a:lnTo>
                      <a:lnTo>
                        <a:pt x="309" y="204"/>
                      </a:lnTo>
                      <a:lnTo>
                        <a:pt x="307" y="189"/>
                      </a:lnTo>
                      <a:lnTo>
                        <a:pt x="296" y="177"/>
                      </a:lnTo>
                      <a:lnTo>
                        <a:pt x="309" y="167"/>
                      </a:lnTo>
                      <a:lnTo>
                        <a:pt x="291" y="159"/>
                      </a:lnTo>
                      <a:lnTo>
                        <a:pt x="276" y="170"/>
                      </a:lnTo>
                      <a:lnTo>
                        <a:pt x="255" y="149"/>
                      </a:lnTo>
                      <a:lnTo>
                        <a:pt x="232" y="143"/>
                      </a:lnTo>
                      <a:lnTo>
                        <a:pt x="200" y="143"/>
                      </a:lnTo>
                      <a:lnTo>
                        <a:pt x="179" y="162"/>
                      </a:lnTo>
                      <a:lnTo>
                        <a:pt x="169" y="156"/>
                      </a:lnTo>
                      <a:lnTo>
                        <a:pt x="187" y="131"/>
                      </a:lnTo>
                      <a:lnTo>
                        <a:pt x="171" y="135"/>
                      </a:lnTo>
                      <a:lnTo>
                        <a:pt x="138" y="162"/>
                      </a:lnTo>
                      <a:lnTo>
                        <a:pt x="104" y="186"/>
                      </a:lnTo>
                      <a:lnTo>
                        <a:pt x="73" y="192"/>
                      </a:lnTo>
                      <a:lnTo>
                        <a:pt x="21" y="216"/>
                      </a:lnTo>
                      <a:lnTo>
                        <a:pt x="0" y="21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27" name="Freeform 43">
                  <a:extLst>
                    <a:ext uri="{FF2B5EF4-FFF2-40B4-BE49-F238E27FC236}">
                      <a16:creationId xmlns:a16="http://schemas.microsoft.com/office/drawing/2014/main" id="{E6196E7B-B24D-4991-8AB1-8EDB55A898DE}"/>
                    </a:ext>
                  </a:extLst>
                </p:cNvPr>
                <p:cNvSpPr>
                  <a:spLocks/>
                </p:cNvSpPr>
                <p:nvPr/>
              </p:nvSpPr>
              <p:spPr bwMode="auto">
                <a:xfrm>
                  <a:off x="1817" y="1216"/>
                  <a:ext cx="360" cy="220"/>
                </a:xfrm>
                <a:custGeom>
                  <a:avLst/>
                  <a:gdLst>
                    <a:gd name="T0" fmla="*/ 0 w 360"/>
                    <a:gd name="T1" fmla="*/ 45 h 220"/>
                    <a:gd name="T2" fmla="*/ 8 w 360"/>
                    <a:gd name="T3" fmla="*/ 29 h 220"/>
                    <a:gd name="T4" fmla="*/ 8 w 360"/>
                    <a:gd name="T5" fmla="*/ 17 h 220"/>
                    <a:gd name="T6" fmla="*/ 21 w 360"/>
                    <a:gd name="T7" fmla="*/ 0 h 220"/>
                    <a:gd name="T8" fmla="*/ 86 w 360"/>
                    <a:gd name="T9" fmla="*/ 11 h 220"/>
                    <a:gd name="T10" fmla="*/ 198 w 360"/>
                    <a:gd name="T11" fmla="*/ 30 h 220"/>
                    <a:gd name="T12" fmla="*/ 242 w 360"/>
                    <a:gd name="T13" fmla="*/ 47 h 220"/>
                    <a:gd name="T14" fmla="*/ 301 w 360"/>
                    <a:gd name="T15" fmla="*/ 62 h 220"/>
                    <a:gd name="T16" fmla="*/ 330 w 360"/>
                    <a:gd name="T17" fmla="*/ 90 h 220"/>
                    <a:gd name="T18" fmla="*/ 359 w 360"/>
                    <a:gd name="T19" fmla="*/ 104 h 220"/>
                    <a:gd name="T20" fmla="*/ 348 w 360"/>
                    <a:gd name="T21" fmla="*/ 114 h 220"/>
                    <a:gd name="T22" fmla="*/ 348 w 360"/>
                    <a:gd name="T23" fmla="*/ 128 h 220"/>
                    <a:gd name="T24" fmla="*/ 336 w 360"/>
                    <a:gd name="T25" fmla="*/ 131 h 220"/>
                    <a:gd name="T26" fmla="*/ 327 w 360"/>
                    <a:gd name="T27" fmla="*/ 143 h 220"/>
                    <a:gd name="T28" fmla="*/ 336 w 360"/>
                    <a:gd name="T29" fmla="*/ 155 h 220"/>
                    <a:gd name="T30" fmla="*/ 335 w 360"/>
                    <a:gd name="T31" fmla="*/ 164 h 220"/>
                    <a:gd name="T32" fmla="*/ 323 w 360"/>
                    <a:gd name="T33" fmla="*/ 176 h 220"/>
                    <a:gd name="T34" fmla="*/ 325 w 360"/>
                    <a:gd name="T35" fmla="*/ 188 h 220"/>
                    <a:gd name="T36" fmla="*/ 344 w 360"/>
                    <a:gd name="T37" fmla="*/ 200 h 220"/>
                    <a:gd name="T38" fmla="*/ 346 w 360"/>
                    <a:gd name="T39" fmla="*/ 212 h 220"/>
                    <a:gd name="T40" fmla="*/ 341 w 360"/>
                    <a:gd name="T41" fmla="*/ 218 h 220"/>
                    <a:gd name="T42" fmla="*/ 322 w 360"/>
                    <a:gd name="T43" fmla="*/ 219 h 220"/>
                    <a:gd name="T44" fmla="*/ 307 w 360"/>
                    <a:gd name="T45" fmla="*/ 213 h 220"/>
                    <a:gd name="T46" fmla="*/ 291 w 360"/>
                    <a:gd name="T47" fmla="*/ 198 h 220"/>
                    <a:gd name="T48" fmla="*/ 284 w 360"/>
                    <a:gd name="T49" fmla="*/ 198 h 220"/>
                    <a:gd name="T50" fmla="*/ 276 w 360"/>
                    <a:gd name="T51" fmla="*/ 192 h 220"/>
                    <a:gd name="T52" fmla="*/ 268 w 360"/>
                    <a:gd name="T53" fmla="*/ 174 h 220"/>
                    <a:gd name="T54" fmla="*/ 258 w 360"/>
                    <a:gd name="T55" fmla="*/ 168 h 220"/>
                    <a:gd name="T56" fmla="*/ 237 w 360"/>
                    <a:gd name="T57" fmla="*/ 159 h 220"/>
                    <a:gd name="T58" fmla="*/ 219 w 360"/>
                    <a:gd name="T59" fmla="*/ 153 h 220"/>
                    <a:gd name="T60" fmla="*/ 193 w 360"/>
                    <a:gd name="T61" fmla="*/ 137 h 220"/>
                    <a:gd name="T62" fmla="*/ 182 w 360"/>
                    <a:gd name="T63" fmla="*/ 125 h 220"/>
                    <a:gd name="T64" fmla="*/ 184 w 360"/>
                    <a:gd name="T65" fmla="*/ 116 h 220"/>
                    <a:gd name="T66" fmla="*/ 195 w 360"/>
                    <a:gd name="T67" fmla="*/ 108 h 220"/>
                    <a:gd name="T68" fmla="*/ 185 w 360"/>
                    <a:gd name="T69" fmla="*/ 99 h 220"/>
                    <a:gd name="T70" fmla="*/ 175 w 360"/>
                    <a:gd name="T71" fmla="*/ 104 h 220"/>
                    <a:gd name="T72" fmla="*/ 159 w 360"/>
                    <a:gd name="T73" fmla="*/ 90 h 220"/>
                    <a:gd name="T74" fmla="*/ 156 w 360"/>
                    <a:gd name="T75" fmla="*/ 98 h 220"/>
                    <a:gd name="T76" fmla="*/ 141 w 360"/>
                    <a:gd name="T77" fmla="*/ 98 h 220"/>
                    <a:gd name="T78" fmla="*/ 138 w 360"/>
                    <a:gd name="T79" fmla="*/ 92 h 220"/>
                    <a:gd name="T80" fmla="*/ 138 w 360"/>
                    <a:gd name="T81" fmla="*/ 81 h 220"/>
                    <a:gd name="T82" fmla="*/ 132 w 360"/>
                    <a:gd name="T83" fmla="*/ 75 h 220"/>
                    <a:gd name="T84" fmla="*/ 122 w 360"/>
                    <a:gd name="T85" fmla="*/ 77 h 220"/>
                    <a:gd name="T86" fmla="*/ 109 w 360"/>
                    <a:gd name="T87" fmla="*/ 60 h 220"/>
                    <a:gd name="T88" fmla="*/ 99 w 360"/>
                    <a:gd name="T89" fmla="*/ 59 h 220"/>
                    <a:gd name="T90" fmla="*/ 84 w 360"/>
                    <a:gd name="T91" fmla="*/ 51 h 220"/>
                    <a:gd name="T92" fmla="*/ 54 w 360"/>
                    <a:gd name="T93" fmla="*/ 53 h 220"/>
                    <a:gd name="T94" fmla="*/ 23 w 360"/>
                    <a:gd name="T95" fmla="*/ 51 h 220"/>
                    <a:gd name="T96" fmla="*/ 0 w 360"/>
                    <a:gd name="T97"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20">
                      <a:moveTo>
                        <a:pt x="0" y="45"/>
                      </a:moveTo>
                      <a:lnTo>
                        <a:pt x="8" y="29"/>
                      </a:lnTo>
                      <a:lnTo>
                        <a:pt x="8" y="17"/>
                      </a:lnTo>
                      <a:lnTo>
                        <a:pt x="21" y="0"/>
                      </a:lnTo>
                      <a:lnTo>
                        <a:pt x="86" y="11"/>
                      </a:lnTo>
                      <a:lnTo>
                        <a:pt x="198" y="30"/>
                      </a:lnTo>
                      <a:lnTo>
                        <a:pt x="242" y="47"/>
                      </a:lnTo>
                      <a:lnTo>
                        <a:pt x="301" y="62"/>
                      </a:lnTo>
                      <a:lnTo>
                        <a:pt x="330" y="90"/>
                      </a:lnTo>
                      <a:lnTo>
                        <a:pt x="359" y="104"/>
                      </a:lnTo>
                      <a:lnTo>
                        <a:pt x="348" y="114"/>
                      </a:lnTo>
                      <a:lnTo>
                        <a:pt x="348" y="128"/>
                      </a:lnTo>
                      <a:lnTo>
                        <a:pt x="336" y="131"/>
                      </a:lnTo>
                      <a:lnTo>
                        <a:pt x="327" y="143"/>
                      </a:lnTo>
                      <a:lnTo>
                        <a:pt x="336" y="155"/>
                      </a:lnTo>
                      <a:lnTo>
                        <a:pt x="335" y="164"/>
                      </a:lnTo>
                      <a:lnTo>
                        <a:pt x="323" y="176"/>
                      </a:lnTo>
                      <a:lnTo>
                        <a:pt x="325" y="188"/>
                      </a:lnTo>
                      <a:lnTo>
                        <a:pt x="344" y="200"/>
                      </a:lnTo>
                      <a:lnTo>
                        <a:pt x="346" y="212"/>
                      </a:lnTo>
                      <a:lnTo>
                        <a:pt x="341" y="218"/>
                      </a:lnTo>
                      <a:lnTo>
                        <a:pt x="322" y="219"/>
                      </a:lnTo>
                      <a:lnTo>
                        <a:pt x="307" y="213"/>
                      </a:lnTo>
                      <a:lnTo>
                        <a:pt x="291" y="198"/>
                      </a:lnTo>
                      <a:lnTo>
                        <a:pt x="284" y="198"/>
                      </a:lnTo>
                      <a:lnTo>
                        <a:pt x="276" y="192"/>
                      </a:lnTo>
                      <a:lnTo>
                        <a:pt x="268" y="174"/>
                      </a:lnTo>
                      <a:lnTo>
                        <a:pt x="258" y="168"/>
                      </a:lnTo>
                      <a:lnTo>
                        <a:pt x="237" y="159"/>
                      </a:lnTo>
                      <a:lnTo>
                        <a:pt x="219" y="153"/>
                      </a:lnTo>
                      <a:lnTo>
                        <a:pt x="193" y="137"/>
                      </a:lnTo>
                      <a:lnTo>
                        <a:pt x="182" y="125"/>
                      </a:lnTo>
                      <a:lnTo>
                        <a:pt x="184" y="116"/>
                      </a:lnTo>
                      <a:lnTo>
                        <a:pt x="195" y="108"/>
                      </a:lnTo>
                      <a:lnTo>
                        <a:pt x="185" y="99"/>
                      </a:lnTo>
                      <a:lnTo>
                        <a:pt x="175" y="104"/>
                      </a:lnTo>
                      <a:lnTo>
                        <a:pt x="159" y="90"/>
                      </a:lnTo>
                      <a:lnTo>
                        <a:pt x="156" y="98"/>
                      </a:lnTo>
                      <a:lnTo>
                        <a:pt x="141" y="98"/>
                      </a:lnTo>
                      <a:lnTo>
                        <a:pt x="138" y="92"/>
                      </a:lnTo>
                      <a:lnTo>
                        <a:pt x="138" y="81"/>
                      </a:lnTo>
                      <a:lnTo>
                        <a:pt x="132" y="75"/>
                      </a:lnTo>
                      <a:lnTo>
                        <a:pt x="122" y="77"/>
                      </a:lnTo>
                      <a:lnTo>
                        <a:pt x="109" y="60"/>
                      </a:lnTo>
                      <a:lnTo>
                        <a:pt x="99" y="59"/>
                      </a:lnTo>
                      <a:lnTo>
                        <a:pt x="84" y="51"/>
                      </a:lnTo>
                      <a:lnTo>
                        <a:pt x="54" y="53"/>
                      </a:lnTo>
                      <a:lnTo>
                        <a:pt x="23" y="5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28" name="Freeform 44">
                  <a:extLst>
                    <a:ext uri="{FF2B5EF4-FFF2-40B4-BE49-F238E27FC236}">
                      <a16:creationId xmlns:a16="http://schemas.microsoft.com/office/drawing/2014/main" id="{CFA25581-15B4-4FEB-8E23-6A9C88D6A1FA}"/>
                    </a:ext>
                  </a:extLst>
                </p:cNvPr>
                <p:cNvSpPr>
                  <a:spLocks/>
                </p:cNvSpPr>
                <p:nvPr/>
              </p:nvSpPr>
              <p:spPr bwMode="auto">
                <a:xfrm>
                  <a:off x="1744" y="1294"/>
                  <a:ext cx="232" cy="114"/>
                </a:xfrm>
                <a:custGeom>
                  <a:avLst/>
                  <a:gdLst>
                    <a:gd name="T0" fmla="*/ 8 w 232"/>
                    <a:gd name="T1" fmla="*/ 0 h 114"/>
                    <a:gd name="T2" fmla="*/ 0 w 232"/>
                    <a:gd name="T3" fmla="*/ 9 h 114"/>
                    <a:gd name="T4" fmla="*/ 0 w 232"/>
                    <a:gd name="T5" fmla="*/ 20 h 114"/>
                    <a:gd name="T6" fmla="*/ 16 w 232"/>
                    <a:gd name="T7" fmla="*/ 30 h 114"/>
                    <a:gd name="T8" fmla="*/ 26 w 232"/>
                    <a:gd name="T9" fmla="*/ 27 h 114"/>
                    <a:gd name="T10" fmla="*/ 29 w 232"/>
                    <a:gd name="T11" fmla="*/ 32 h 114"/>
                    <a:gd name="T12" fmla="*/ 39 w 232"/>
                    <a:gd name="T13" fmla="*/ 33 h 114"/>
                    <a:gd name="T14" fmla="*/ 46 w 232"/>
                    <a:gd name="T15" fmla="*/ 26 h 114"/>
                    <a:gd name="T16" fmla="*/ 68 w 232"/>
                    <a:gd name="T17" fmla="*/ 27 h 114"/>
                    <a:gd name="T18" fmla="*/ 72 w 232"/>
                    <a:gd name="T19" fmla="*/ 35 h 114"/>
                    <a:gd name="T20" fmla="*/ 80 w 232"/>
                    <a:gd name="T21" fmla="*/ 38 h 114"/>
                    <a:gd name="T22" fmla="*/ 99 w 232"/>
                    <a:gd name="T23" fmla="*/ 36 h 114"/>
                    <a:gd name="T24" fmla="*/ 106 w 232"/>
                    <a:gd name="T25" fmla="*/ 41 h 114"/>
                    <a:gd name="T26" fmla="*/ 116 w 232"/>
                    <a:gd name="T27" fmla="*/ 45 h 114"/>
                    <a:gd name="T28" fmla="*/ 124 w 232"/>
                    <a:gd name="T29" fmla="*/ 54 h 114"/>
                    <a:gd name="T30" fmla="*/ 124 w 232"/>
                    <a:gd name="T31" fmla="*/ 66 h 114"/>
                    <a:gd name="T32" fmla="*/ 117 w 232"/>
                    <a:gd name="T33" fmla="*/ 69 h 114"/>
                    <a:gd name="T34" fmla="*/ 120 w 232"/>
                    <a:gd name="T35" fmla="*/ 74 h 114"/>
                    <a:gd name="T36" fmla="*/ 111 w 232"/>
                    <a:gd name="T37" fmla="*/ 81 h 114"/>
                    <a:gd name="T38" fmla="*/ 111 w 232"/>
                    <a:gd name="T39" fmla="*/ 92 h 114"/>
                    <a:gd name="T40" fmla="*/ 125 w 232"/>
                    <a:gd name="T41" fmla="*/ 93 h 114"/>
                    <a:gd name="T42" fmla="*/ 133 w 232"/>
                    <a:gd name="T43" fmla="*/ 90 h 114"/>
                    <a:gd name="T44" fmla="*/ 137 w 232"/>
                    <a:gd name="T45" fmla="*/ 86 h 114"/>
                    <a:gd name="T46" fmla="*/ 142 w 232"/>
                    <a:gd name="T47" fmla="*/ 90 h 114"/>
                    <a:gd name="T48" fmla="*/ 150 w 232"/>
                    <a:gd name="T49" fmla="*/ 87 h 114"/>
                    <a:gd name="T50" fmla="*/ 168 w 232"/>
                    <a:gd name="T51" fmla="*/ 93 h 114"/>
                    <a:gd name="T52" fmla="*/ 179 w 232"/>
                    <a:gd name="T53" fmla="*/ 104 h 114"/>
                    <a:gd name="T54" fmla="*/ 182 w 232"/>
                    <a:gd name="T55" fmla="*/ 104 h 114"/>
                    <a:gd name="T56" fmla="*/ 184 w 232"/>
                    <a:gd name="T57" fmla="*/ 110 h 114"/>
                    <a:gd name="T58" fmla="*/ 195 w 232"/>
                    <a:gd name="T59" fmla="*/ 113 h 114"/>
                    <a:gd name="T60" fmla="*/ 208 w 232"/>
                    <a:gd name="T61" fmla="*/ 113 h 114"/>
                    <a:gd name="T62" fmla="*/ 200 w 232"/>
                    <a:gd name="T63" fmla="*/ 107 h 114"/>
                    <a:gd name="T64" fmla="*/ 203 w 232"/>
                    <a:gd name="T65" fmla="*/ 101 h 114"/>
                    <a:gd name="T66" fmla="*/ 213 w 232"/>
                    <a:gd name="T67" fmla="*/ 107 h 114"/>
                    <a:gd name="T68" fmla="*/ 224 w 232"/>
                    <a:gd name="T69" fmla="*/ 108 h 114"/>
                    <a:gd name="T70" fmla="*/ 226 w 232"/>
                    <a:gd name="T71" fmla="*/ 99 h 114"/>
                    <a:gd name="T72" fmla="*/ 215 w 232"/>
                    <a:gd name="T73" fmla="*/ 92 h 114"/>
                    <a:gd name="T74" fmla="*/ 207 w 232"/>
                    <a:gd name="T75" fmla="*/ 92 h 114"/>
                    <a:gd name="T76" fmla="*/ 195 w 232"/>
                    <a:gd name="T77" fmla="*/ 84 h 114"/>
                    <a:gd name="T78" fmla="*/ 207 w 232"/>
                    <a:gd name="T79" fmla="*/ 84 h 114"/>
                    <a:gd name="T80" fmla="*/ 215 w 232"/>
                    <a:gd name="T81" fmla="*/ 89 h 114"/>
                    <a:gd name="T82" fmla="*/ 231 w 232"/>
                    <a:gd name="T83" fmla="*/ 89 h 114"/>
                    <a:gd name="T84" fmla="*/ 228 w 232"/>
                    <a:gd name="T85" fmla="*/ 80 h 114"/>
                    <a:gd name="T86" fmla="*/ 213 w 232"/>
                    <a:gd name="T87" fmla="*/ 71 h 114"/>
                    <a:gd name="T88" fmla="*/ 203 w 232"/>
                    <a:gd name="T89" fmla="*/ 69 h 114"/>
                    <a:gd name="T90" fmla="*/ 189 w 232"/>
                    <a:gd name="T91" fmla="*/ 59 h 114"/>
                    <a:gd name="T92" fmla="*/ 171 w 232"/>
                    <a:gd name="T93" fmla="*/ 56 h 114"/>
                    <a:gd name="T94" fmla="*/ 156 w 232"/>
                    <a:gd name="T95" fmla="*/ 51 h 114"/>
                    <a:gd name="T96" fmla="*/ 145 w 232"/>
                    <a:gd name="T97" fmla="*/ 38 h 114"/>
                    <a:gd name="T98" fmla="*/ 137 w 232"/>
                    <a:gd name="T99" fmla="*/ 21 h 114"/>
                    <a:gd name="T100" fmla="*/ 125 w 232"/>
                    <a:gd name="T101" fmla="*/ 21 h 114"/>
                    <a:gd name="T102" fmla="*/ 122 w 232"/>
                    <a:gd name="T103" fmla="*/ 17 h 114"/>
                    <a:gd name="T104" fmla="*/ 116 w 232"/>
                    <a:gd name="T105" fmla="*/ 18 h 114"/>
                    <a:gd name="T106" fmla="*/ 104 w 232"/>
                    <a:gd name="T107" fmla="*/ 11 h 114"/>
                    <a:gd name="T108" fmla="*/ 85 w 232"/>
                    <a:gd name="T109" fmla="*/ 8 h 114"/>
                    <a:gd name="T110" fmla="*/ 76 w 232"/>
                    <a:gd name="T111" fmla="*/ 12 h 114"/>
                    <a:gd name="T112" fmla="*/ 59 w 232"/>
                    <a:gd name="T113" fmla="*/ 8 h 114"/>
                    <a:gd name="T114" fmla="*/ 47 w 232"/>
                    <a:gd name="T115" fmla="*/ 8 h 114"/>
                    <a:gd name="T116" fmla="*/ 42 w 232"/>
                    <a:gd name="T117" fmla="*/ 2 h 114"/>
                    <a:gd name="T118" fmla="*/ 37 w 232"/>
                    <a:gd name="T119" fmla="*/ 0 h 114"/>
                    <a:gd name="T120" fmla="*/ 29 w 232"/>
                    <a:gd name="T121" fmla="*/ 2 h 114"/>
                    <a:gd name="T122" fmla="*/ 8 w 232"/>
                    <a:gd name="T1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14">
                      <a:moveTo>
                        <a:pt x="8" y="0"/>
                      </a:moveTo>
                      <a:lnTo>
                        <a:pt x="0" y="9"/>
                      </a:lnTo>
                      <a:lnTo>
                        <a:pt x="0" y="20"/>
                      </a:lnTo>
                      <a:lnTo>
                        <a:pt x="16" y="30"/>
                      </a:lnTo>
                      <a:lnTo>
                        <a:pt x="26" y="27"/>
                      </a:lnTo>
                      <a:lnTo>
                        <a:pt x="29" y="32"/>
                      </a:lnTo>
                      <a:lnTo>
                        <a:pt x="39" y="33"/>
                      </a:lnTo>
                      <a:lnTo>
                        <a:pt x="46" y="26"/>
                      </a:lnTo>
                      <a:lnTo>
                        <a:pt x="68" y="27"/>
                      </a:lnTo>
                      <a:lnTo>
                        <a:pt x="72" y="35"/>
                      </a:lnTo>
                      <a:lnTo>
                        <a:pt x="80" y="38"/>
                      </a:lnTo>
                      <a:lnTo>
                        <a:pt x="99" y="36"/>
                      </a:lnTo>
                      <a:lnTo>
                        <a:pt x="106" y="41"/>
                      </a:lnTo>
                      <a:lnTo>
                        <a:pt x="116" y="45"/>
                      </a:lnTo>
                      <a:lnTo>
                        <a:pt x="124" y="54"/>
                      </a:lnTo>
                      <a:lnTo>
                        <a:pt x="124" y="66"/>
                      </a:lnTo>
                      <a:lnTo>
                        <a:pt x="117" y="69"/>
                      </a:lnTo>
                      <a:lnTo>
                        <a:pt x="120" y="74"/>
                      </a:lnTo>
                      <a:lnTo>
                        <a:pt x="111" y="81"/>
                      </a:lnTo>
                      <a:lnTo>
                        <a:pt x="111" y="92"/>
                      </a:lnTo>
                      <a:lnTo>
                        <a:pt x="125" y="93"/>
                      </a:lnTo>
                      <a:lnTo>
                        <a:pt x="133" y="90"/>
                      </a:lnTo>
                      <a:lnTo>
                        <a:pt x="137" y="86"/>
                      </a:lnTo>
                      <a:lnTo>
                        <a:pt x="142" y="90"/>
                      </a:lnTo>
                      <a:lnTo>
                        <a:pt x="150" y="87"/>
                      </a:lnTo>
                      <a:lnTo>
                        <a:pt x="168" y="93"/>
                      </a:lnTo>
                      <a:lnTo>
                        <a:pt x="179" y="104"/>
                      </a:lnTo>
                      <a:lnTo>
                        <a:pt x="182" y="104"/>
                      </a:lnTo>
                      <a:lnTo>
                        <a:pt x="184" y="110"/>
                      </a:lnTo>
                      <a:lnTo>
                        <a:pt x="195" y="113"/>
                      </a:lnTo>
                      <a:lnTo>
                        <a:pt x="208" y="113"/>
                      </a:lnTo>
                      <a:lnTo>
                        <a:pt x="200" y="107"/>
                      </a:lnTo>
                      <a:lnTo>
                        <a:pt x="203" y="101"/>
                      </a:lnTo>
                      <a:lnTo>
                        <a:pt x="213" y="107"/>
                      </a:lnTo>
                      <a:lnTo>
                        <a:pt x="224" y="108"/>
                      </a:lnTo>
                      <a:lnTo>
                        <a:pt x="226" y="99"/>
                      </a:lnTo>
                      <a:lnTo>
                        <a:pt x="215" y="92"/>
                      </a:lnTo>
                      <a:lnTo>
                        <a:pt x="207" y="92"/>
                      </a:lnTo>
                      <a:lnTo>
                        <a:pt x="195" y="84"/>
                      </a:lnTo>
                      <a:lnTo>
                        <a:pt x="207" y="84"/>
                      </a:lnTo>
                      <a:lnTo>
                        <a:pt x="215" y="89"/>
                      </a:lnTo>
                      <a:lnTo>
                        <a:pt x="231" y="89"/>
                      </a:lnTo>
                      <a:lnTo>
                        <a:pt x="228" y="80"/>
                      </a:lnTo>
                      <a:lnTo>
                        <a:pt x="213" y="71"/>
                      </a:lnTo>
                      <a:lnTo>
                        <a:pt x="203" y="69"/>
                      </a:lnTo>
                      <a:lnTo>
                        <a:pt x="189" y="59"/>
                      </a:lnTo>
                      <a:lnTo>
                        <a:pt x="171" y="56"/>
                      </a:lnTo>
                      <a:lnTo>
                        <a:pt x="156" y="51"/>
                      </a:lnTo>
                      <a:lnTo>
                        <a:pt x="145" y="38"/>
                      </a:lnTo>
                      <a:lnTo>
                        <a:pt x="137" y="21"/>
                      </a:lnTo>
                      <a:lnTo>
                        <a:pt x="125" y="21"/>
                      </a:lnTo>
                      <a:lnTo>
                        <a:pt x="122" y="17"/>
                      </a:lnTo>
                      <a:lnTo>
                        <a:pt x="116" y="18"/>
                      </a:lnTo>
                      <a:lnTo>
                        <a:pt x="104" y="11"/>
                      </a:lnTo>
                      <a:lnTo>
                        <a:pt x="85" y="8"/>
                      </a:lnTo>
                      <a:lnTo>
                        <a:pt x="76" y="12"/>
                      </a:lnTo>
                      <a:lnTo>
                        <a:pt x="59" y="8"/>
                      </a:lnTo>
                      <a:lnTo>
                        <a:pt x="47" y="8"/>
                      </a:lnTo>
                      <a:lnTo>
                        <a:pt x="42" y="2"/>
                      </a:lnTo>
                      <a:lnTo>
                        <a:pt x="37" y="0"/>
                      </a:lnTo>
                      <a:lnTo>
                        <a:pt x="29" y="2"/>
                      </a:lnTo>
                      <a:lnTo>
                        <a:pt x="8"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29" name="Freeform 45">
                  <a:extLst>
                    <a:ext uri="{FF2B5EF4-FFF2-40B4-BE49-F238E27FC236}">
                      <a16:creationId xmlns:a16="http://schemas.microsoft.com/office/drawing/2014/main" id="{DB25B629-58F7-44FF-88F4-C85133B82A3B}"/>
                    </a:ext>
                  </a:extLst>
                </p:cNvPr>
                <p:cNvSpPr>
                  <a:spLocks/>
                </p:cNvSpPr>
                <p:nvPr/>
              </p:nvSpPr>
              <p:spPr bwMode="auto">
                <a:xfrm>
                  <a:off x="1874" y="1923"/>
                  <a:ext cx="165" cy="52"/>
                </a:xfrm>
                <a:custGeom>
                  <a:avLst/>
                  <a:gdLst>
                    <a:gd name="T0" fmla="*/ 0 w 165"/>
                    <a:gd name="T1" fmla="*/ 26 h 52"/>
                    <a:gd name="T2" fmla="*/ 15 w 165"/>
                    <a:gd name="T3" fmla="*/ 11 h 52"/>
                    <a:gd name="T4" fmla="*/ 21 w 165"/>
                    <a:gd name="T5" fmla="*/ 11 h 52"/>
                    <a:gd name="T6" fmla="*/ 32 w 165"/>
                    <a:gd name="T7" fmla="*/ 3 h 52"/>
                    <a:gd name="T8" fmla="*/ 45 w 165"/>
                    <a:gd name="T9" fmla="*/ 3 h 52"/>
                    <a:gd name="T10" fmla="*/ 49 w 165"/>
                    <a:gd name="T11" fmla="*/ 2 h 52"/>
                    <a:gd name="T12" fmla="*/ 54 w 165"/>
                    <a:gd name="T13" fmla="*/ 0 h 52"/>
                    <a:gd name="T14" fmla="*/ 70 w 165"/>
                    <a:gd name="T15" fmla="*/ 9 h 52"/>
                    <a:gd name="T16" fmla="*/ 75 w 165"/>
                    <a:gd name="T17" fmla="*/ 15 h 52"/>
                    <a:gd name="T18" fmla="*/ 78 w 165"/>
                    <a:gd name="T19" fmla="*/ 12 h 52"/>
                    <a:gd name="T20" fmla="*/ 91 w 165"/>
                    <a:gd name="T21" fmla="*/ 18 h 52"/>
                    <a:gd name="T22" fmla="*/ 99 w 165"/>
                    <a:gd name="T23" fmla="*/ 18 h 52"/>
                    <a:gd name="T24" fmla="*/ 106 w 165"/>
                    <a:gd name="T25" fmla="*/ 23 h 52"/>
                    <a:gd name="T26" fmla="*/ 117 w 165"/>
                    <a:gd name="T27" fmla="*/ 26 h 52"/>
                    <a:gd name="T28" fmla="*/ 117 w 165"/>
                    <a:gd name="T29" fmla="*/ 33 h 52"/>
                    <a:gd name="T30" fmla="*/ 138 w 165"/>
                    <a:gd name="T31" fmla="*/ 33 h 52"/>
                    <a:gd name="T32" fmla="*/ 143 w 165"/>
                    <a:gd name="T33" fmla="*/ 41 h 52"/>
                    <a:gd name="T34" fmla="*/ 156 w 165"/>
                    <a:gd name="T35" fmla="*/ 41 h 52"/>
                    <a:gd name="T36" fmla="*/ 164 w 165"/>
                    <a:gd name="T37" fmla="*/ 50 h 52"/>
                    <a:gd name="T38" fmla="*/ 159 w 165"/>
                    <a:gd name="T39" fmla="*/ 51 h 52"/>
                    <a:gd name="T40" fmla="*/ 156 w 165"/>
                    <a:gd name="T41" fmla="*/ 48 h 52"/>
                    <a:gd name="T42" fmla="*/ 154 w 165"/>
                    <a:gd name="T43" fmla="*/ 47 h 52"/>
                    <a:gd name="T44" fmla="*/ 143 w 165"/>
                    <a:gd name="T45" fmla="*/ 48 h 52"/>
                    <a:gd name="T46" fmla="*/ 140 w 165"/>
                    <a:gd name="T47" fmla="*/ 50 h 52"/>
                    <a:gd name="T48" fmla="*/ 130 w 165"/>
                    <a:gd name="T49" fmla="*/ 51 h 52"/>
                    <a:gd name="T50" fmla="*/ 115 w 165"/>
                    <a:gd name="T51" fmla="*/ 51 h 52"/>
                    <a:gd name="T52" fmla="*/ 106 w 165"/>
                    <a:gd name="T53" fmla="*/ 51 h 52"/>
                    <a:gd name="T54" fmla="*/ 106 w 165"/>
                    <a:gd name="T55" fmla="*/ 47 h 52"/>
                    <a:gd name="T56" fmla="*/ 91 w 165"/>
                    <a:gd name="T57" fmla="*/ 35 h 52"/>
                    <a:gd name="T58" fmla="*/ 91 w 165"/>
                    <a:gd name="T59" fmla="*/ 27 h 52"/>
                    <a:gd name="T60" fmla="*/ 75 w 165"/>
                    <a:gd name="T61" fmla="*/ 27 h 52"/>
                    <a:gd name="T62" fmla="*/ 68 w 165"/>
                    <a:gd name="T63" fmla="*/ 23 h 52"/>
                    <a:gd name="T64" fmla="*/ 63 w 165"/>
                    <a:gd name="T65" fmla="*/ 27 h 52"/>
                    <a:gd name="T66" fmla="*/ 58 w 165"/>
                    <a:gd name="T67" fmla="*/ 21 h 52"/>
                    <a:gd name="T68" fmla="*/ 54 w 165"/>
                    <a:gd name="T69" fmla="*/ 21 h 52"/>
                    <a:gd name="T70" fmla="*/ 54 w 165"/>
                    <a:gd name="T71" fmla="*/ 14 h 52"/>
                    <a:gd name="T72" fmla="*/ 49 w 165"/>
                    <a:gd name="T73" fmla="*/ 11 h 52"/>
                    <a:gd name="T74" fmla="*/ 34 w 165"/>
                    <a:gd name="T75" fmla="*/ 12 h 52"/>
                    <a:gd name="T76" fmla="*/ 24 w 165"/>
                    <a:gd name="T77" fmla="*/ 21 h 52"/>
                    <a:gd name="T78" fmla="*/ 13 w 165"/>
                    <a:gd name="T79" fmla="*/ 23 h 52"/>
                    <a:gd name="T80" fmla="*/ 0 w 165"/>
                    <a:gd name="T8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52">
                      <a:moveTo>
                        <a:pt x="0" y="26"/>
                      </a:moveTo>
                      <a:lnTo>
                        <a:pt x="15" y="11"/>
                      </a:lnTo>
                      <a:lnTo>
                        <a:pt x="21" y="11"/>
                      </a:lnTo>
                      <a:lnTo>
                        <a:pt x="32" y="3"/>
                      </a:lnTo>
                      <a:lnTo>
                        <a:pt x="45" y="3"/>
                      </a:lnTo>
                      <a:lnTo>
                        <a:pt x="49" y="2"/>
                      </a:lnTo>
                      <a:lnTo>
                        <a:pt x="54" y="0"/>
                      </a:lnTo>
                      <a:lnTo>
                        <a:pt x="70" y="9"/>
                      </a:lnTo>
                      <a:lnTo>
                        <a:pt x="75" y="15"/>
                      </a:lnTo>
                      <a:lnTo>
                        <a:pt x="78" y="12"/>
                      </a:lnTo>
                      <a:lnTo>
                        <a:pt x="91" y="18"/>
                      </a:lnTo>
                      <a:lnTo>
                        <a:pt x="99" y="18"/>
                      </a:lnTo>
                      <a:lnTo>
                        <a:pt x="106" y="23"/>
                      </a:lnTo>
                      <a:lnTo>
                        <a:pt x="117" y="26"/>
                      </a:lnTo>
                      <a:lnTo>
                        <a:pt x="117" y="33"/>
                      </a:lnTo>
                      <a:lnTo>
                        <a:pt x="138" y="33"/>
                      </a:lnTo>
                      <a:lnTo>
                        <a:pt x="143" y="41"/>
                      </a:lnTo>
                      <a:lnTo>
                        <a:pt x="156" y="41"/>
                      </a:lnTo>
                      <a:lnTo>
                        <a:pt x="164" y="50"/>
                      </a:lnTo>
                      <a:lnTo>
                        <a:pt x="159" y="51"/>
                      </a:lnTo>
                      <a:lnTo>
                        <a:pt x="156" y="48"/>
                      </a:lnTo>
                      <a:lnTo>
                        <a:pt x="154" y="47"/>
                      </a:lnTo>
                      <a:lnTo>
                        <a:pt x="143" y="48"/>
                      </a:lnTo>
                      <a:lnTo>
                        <a:pt x="140" y="50"/>
                      </a:lnTo>
                      <a:lnTo>
                        <a:pt x="130" y="51"/>
                      </a:lnTo>
                      <a:lnTo>
                        <a:pt x="115" y="51"/>
                      </a:lnTo>
                      <a:lnTo>
                        <a:pt x="106" y="51"/>
                      </a:lnTo>
                      <a:lnTo>
                        <a:pt x="106" y="47"/>
                      </a:lnTo>
                      <a:lnTo>
                        <a:pt x="91" y="35"/>
                      </a:lnTo>
                      <a:lnTo>
                        <a:pt x="91" y="27"/>
                      </a:lnTo>
                      <a:lnTo>
                        <a:pt x="75" y="27"/>
                      </a:lnTo>
                      <a:lnTo>
                        <a:pt x="68" y="23"/>
                      </a:lnTo>
                      <a:lnTo>
                        <a:pt x="63" y="27"/>
                      </a:lnTo>
                      <a:lnTo>
                        <a:pt x="58" y="21"/>
                      </a:lnTo>
                      <a:lnTo>
                        <a:pt x="54" y="21"/>
                      </a:lnTo>
                      <a:lnTo>
                        <a:pt x="54" y="14"/>
                      </a:lnTo>
                      <a:lnTo>
                        <a:pt x="49" y="11"/>
                      </a:lnTo>
                      <a:lnTo>
                        <a:pt x="34" y="12"/>
                      </a:lnTo>
                      <a:lnTo>
                        <a:pt x="24" y="21"/>
                      </a:lnTo>
                      <a:lnTo>
                        <a:pt x="13" y="23"/>
                      </a:lnTo>
                      <a:lnTo>
                        <a:pt x="0" y="2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30" name="Freeform 46">
                  <a:extLst>
                    <a:ext uri="{FF2B5EF4-FFF2-40B4-BE49-F238E27FC236}">
                      <a16:creationId xmlns:a16="http://schemas.microsoft.com/office/drawing/2014/main" id="{5182B3F9-5294-4309-A05B-90D4ED9C4347}"/>
                    </a:ext>
                  </a:extLst>
                </p:cNvPr>
                <p:cNvSpPr>
                  <a:spLocks/>
                </p:cNvSpPr>
                <p:nvPr/>
              </p:nvSpPr>
              <p:spPr bwMode="auto">
                <a:xfrm>
                  <a:off x="2018" y="1960"/>
                  <a:ext cx="105" cy="45"/>
                </a:xfrm>
                <a:custGeom>
                  <a:avLst/>
                  <a:gdLst>
                    <a:gd name="T0" fmla="*/ 0 w 105"/>
                    <a:gd name="T1" fmla="*/ 33 h 45"/>
                    <a:gd name="T2" fmla="*/ 10 w 105"/>
                    <a:gd name="T3" fmla="*/ 35 h 45"/>
                    <a:gd name="T4" fmla="*/ 33 w 105"/>
                    <a:gd name="T5" fmla="*/ 33 h 45"/>
                    <a:gd name="T6" fmla="*/ 42 w 105"/>
                    <a:gd name="T7" fmla="*/ 42 h 45"/>
                    <a:gd name="T8" fmla="*/ 55 w 105"/>
                    <a:gd name="T9" fmla="*/ 44 h 45"/>
                    <a:gd name="T10" fmla="*/ 62 w 105"/>
                    <a:gd name="T11" fmla="*/ 33 h 45"/>
                    <a:gd name="T12" fmla="*/ 59 w 105"/>
                    <a:gd name="T13" fmla="*/ 30 h 45"/>
                    <a:gd name="T14" fmla="*/ 65 w 105"/>
                    <a:gd name="T15" fmla="*/ 26 h 45"/>
                    <a:gd name="T16" fmla="*/ 78 w 105"/>
                    <a:gd name="T17" fmla="*/ 33 h 45"/>
                    <a:gd name="T18" fmla="*/ 88 w 105"/>
                    <a:gd name="T19" fmla="*/ 33 h 45"/>
                    <a:gd name="T20" fmla="*/ 88 w 105"/>
                    <a:gd name="T21" fmla="*/ 29 h 45"/>
                    <a:gd name="T22" fmla="*/ 94 w 105"/>
                    <a:gd name="T23" fmla="*/ 29 h 45"/>
                    <a:gd name="T24" fmla="*/ 104 w 105"/>
                    <a:gd name="T25" fmla="*/ 21 h 45"/>
                    <a:gd name="T26" fmla="*/ 98 w 105"/>
                    <a:gd name="T27" fmla="*/ 20 h 45"/>
                    <a:gd name="T28" fmla="*/ 98 w 105"/>
                    <a:gd name="T29" fmla="*/ 12 h 45"/>
                    <a:gd name="T30" fmla="*/ 98 w 105"/>
                    <a:gd name="T31" fmla="*/ 6 h 45"/>
                    <a:gd name="T32" fmla="*/ 83 w 105"/>
                    <a:gd name="T33" fmla="*/ 5 h 45"/>
                    <a:gd name="T34" fmla="*/ 72 w 105"/>
                    <a:gd name="T35" fmla="*/ 6 h 45"/>
                    <a:gd name="T36" fmla="*/ 62 w 105"/>
                    <a:gd name="T37" fmla="*/ 6 h 45"/>
                    <a:gd name="T38" fmla="*/ 47 w 105"/>
                    <a:gd name="T39" fmla="*/ 5 h 45"/>
                    <a:gd name="T40" fmla="*/ 36 w 105"/>
                    <a:gd name="T41" fmla="*/ 0 h 45"/>
                    <a:gd name="T42" fmla="*/ 33 w 105"/>
                    <a:gd name="T43" fmla="*/ 5 h 45"/>
                    <a:gd name="T44" fmla="*/ 31 w 105"/>
                    <a:gd name="T45" fmla="*/ 14 h 45"/>
                    <a:gd name="T46" fmla="*/ 20 w 105"/>
                    <a:gd name="T47" fmla="*/ 14 h 45"/>
                    <a:gd name="T48" fmla="*/ 16 w 105"/>
                    <a:gd name="T49" fmla="*/ 21 h 45"/>
                    <a:gd name="T50" fmla="*/ 10 w 105"/>
                    <a:gd name="T51" fmla="*/ 24 h 45"/>
                    <a:gd name="T52" fmla="*/ 0 w 105"/>
                    <a:gd name="T5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45">
                      <a:moveTo>
                        <a:pt x="0" y="33"/>
                      </a:moveTo>
                      <a:lnTo>
                        <a:pt x="10" y="35"/>
                      </a:lnTo>
                      <a:lnTo>
                        <a:pt x="33" y="33"/>
                      </a:lnTo>
                      <a:lnTo>
                        <a:pt x="42" y="42"/>
                      </a:lnTo>
                      <a:lnTo>
                        <a:pt x="55" y="44"/>
                      </a:lnTo>
                      <a:lnTo>
                        <a:pt x="62" y="33"/>
                      </a:lnTo>
                      <a:lnTo>
                        <a:pt x="59" y="30"/>
                      </a:lnTo>
                      <a:lnTo>
                        <a:pt x="65" y="26"/>
                      </a:lnTo>
                      <a:lnTo>
                        <a:pt x="78" y="33"/>
                      </a:lnTo>
                      <a:lnTo>
                        <a:pt x="88" y="33"/>
                      </a:lnTo>
                      <a:lnTo>
                        <a:pt x="88" y="29"/>
                      </a:lnTo>
                      <a:lnTo>
                        <a:pt x="94" y="29"/>
                      </a:lnTo>
                      <a:lnTo>
                        <a:pt x="104" y="21"/>
                      </a:lnTo>
                      <a:lnTo>
                        <a:pt x="98" y="20"/>
                      </a:lnTo>
                      <a:lnTo>
                        <a:pt x="98" y="12"/>
                      </a:lnTo>
                      <a:lnTo>
                        <a:pt x="98" y="6"/>
                      </a:lnTo>
                      <a:lnTo>
                        <a:pt x="83" y="5"/>
                      </a:lnTo>
                      <a:lnTo>
                        <a:pt x="72" y="6"/>
                      </a:lnTo>
                      <a:lnTo>
                        <a:pt x="62" y="6"/>
                      </a:lnTo>
                      <a:lnTo>
                        <a:pt x="47" y="5"/>
                      </a:lnTo>
                      <a:lnTo>
                        <a:pt x="36" y="0"/>
                      </a:lnTo>
                      <a:lnTo>
                        <a:pt x="33" y="5"/>
                      </a:lnTo>
                      <a:lnTo>
                        <a:pt x="31" y="14"/>
                      </a:lnTo>
                      <a:lnTo>
                        <a:pt x="20" y="14"/>
                      </a:lnTo>
                      <a:lnTo>
                        <a:pt x="16" y="21"/>
                      </a:lnTo>
                      <a:lnTo>
                        <a:pt x="10" y="24"/>
                      </a:lnTo>
                      <a:lnTo>
                        <a:pt x="0" y="3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9231" name="Freeform 47">
                  <a:extLst>
                    <a:ext uri="{FF2B5EF4-FFF2-40B4-BE49-F238E27FC236}">
                      <a16:creationId xmlns:a16="http://schemas.microsoft.com/office/drawing/2014/main" id="{685E0757-B7A2-4F49-866B-22691BCE0594}"/>
                    </a:ext>
                  </a:extLst>
                </p:cNvPr>
                <p:cNvSpPr>
                  <a:spLocks/>
                </p:cNvSpPr>
                <p:nvPr/>
              </p:nvSpPr>
              <p:spPr bwMode="auto">
                <a:xfrm>
                  <a:off x="1952" y="2086"/>
                  <a:ext cx="669" cy="913"/>
                </a:xfrm>
                <a:custGeom>
                  <a:avLst/>
                  <a:gdLst>
                    <a:gd name="T0" fmla="*/ 76 w 669"/>
                    <a:gd name="T1" fmla="*/ 15 h 913"/>
                    <a:gd name="T2" fmla="*/ 127 w 669"/>
                    <a:gd name="T3" fmla="*/ 2 h 913"/>
                    <a:gd name="T4" fmla="*/ 106 w 669"/>
                    <a:gd name="T5" fmla="*/ 32 h 913"/>
                    <a:gd name="T6" fmla="*/ 127 w 669"/>
                    <a:gd name="T7" fmla="*/ 30 h 913"/>
                    <a:gd name="T8" fmla="*/ 148 w 669"/>
                    <a:gd name="T9" fmla="*/ 29 h 913"/>
                    <a:gd name="T10" fmla="*/ 177 w 669"/>
                    <a:gd name="T11" fmla="*/ 39 h 913"/>
                    <a:gd name="T12" fmla="*/ 268 w 669"/>
                    <a:gd name="T13" fmla="*/ 56 h 913"/>
                    <a:gd name="T14" fmla="*/ 310 w 669"/>
                    <a:gd name="T15" fmla="*/ 72 h 913"/>
                    <a:gd name="T16" fmla="*/ 364 w 669"/>
                    <a:gd name="T17" fmla="*/ 81 h 913"/>
                    <a:gd name="T18" fmla="*/ 442 w 669"/>
                    <a:gd name="T19" fmla="*/ 126 h 913"/>
                    <a:gd name="T20" fmla="*/ 484 w 669"/>
                    <a:gd name="T21" fmla="*/ 182 h 913"/>
                    <a:gd name="T22" fmla="*/ 650 w 669"/>
                    <a:gd name="T23" fmla="*/ 228 h 913"/>
                    <a:gd name="T24" fmla="*/ 652 w 669"/>
                    <a:gd name="T25" fmla="*/ 305 h 913"/>
                    <a:gd name="T26" fmla="*/ 609 w 669"/>
                    <a:gd name="T27" fmla="*/ 345 h 913"/>
                    <a:gd name="T28" fmla="*/ 603 w 669"/>
                    <a:gd name="T29" fmla="*/ 404 h 913"/>
                    <a:gd name="T30" fmla="*/ 579 w 669"/>
                    <a:gd name="T31" fmla="*/ 429 h 913"/>
                    <a:gd name="T32" fmla="*/ 540 w 669"/>
                    <a:gd name="T33" fmla="*/ 473 h 913"/>
                    <a:gd name="T34" fmla="*/ 483 w 669"/>
                    <a:gd name="T35" fmla="*/ 488 h 913"/>
                    <a:gd name="T36" fmla="*/ 453 w 669"/>
                    <a:gd name="T37" fmla="*/ 533 h 913"/>
                    <a:gd name="T38" fmla="*/ 447 w 669"/>
                    <a:gd name="T39" fmla="*/ 570 h 913"/>
                    <a:gd name="T40" fmla="*/ 401 w 669"/>
                    <a:gd name="T41" fmla="*/ 605 h 913"/>
                    <a:gd name="T42" fmla="*/ 374 w 669"/>
                    <a:gd name="T43" fmla="*/ 632 h 913"/>
                    <a:gd name="T44" fmla="*/ 356 w 669"/>
                    <a:gd name="T45" fmla="*/ 645 h 913"/>
                    <a:gd name="T46" fmla="*/ 346 w 669"/>
                    <a:gd name="T47" fmla="*/ 681 h 913"/>
                    <a:gd name="T48" fmla="*/ 301 w 669"/>
                    <a:gd name="T49" fmla="*/ 696 h 913"/>
                    <a:gd name="T50" fmla="*/ 265 w 669"/>
                    <a:gd name="T51" fmla="*/ 711 h 913"/>
                    <a:gd name="T52" fmla="*/ 263 w 669"/>
                    <a:gd name="T53" fmla="*/ 746 h 913"/>
                    <a:gd name="T54" fmla="*/ 229 w 669"/>
                    <a:gd name="T55" fmla="*/ 773 h 913"/>
                    <a:gd name="T56" fmla="*/ 250 w 669"/>
                    <a:gd name="T57" fmla="*/ 797 h 913"/>
                    <a:gd name="T58" fmla="*/ 216 w 669"/>
                    <a:gd name="T59" fmla="*/ 819 h 913"/>
                    <a:gd name="T60" fmla="*/ 198 w 669"/>
                    <a:gd name="T61" fmla="*/ 858 h 913"/>
                    <a:gd name="T62" fmla="*/ 244 w 669"/>
                    <a:gd name="T63" fmla="*/ 912 h 913"/>
                    <a:gd name="T64" fmla="*/ 190 w 669"/>
                    <a:gd name="T65" fmla="*/ 885 h 913"/>
                    <a:gd name="T66" fmla="*/ 156 w 669"/>
                    <a:gd name="T67" fmla="*/ 837 h 913"/>
                    <a:gd name="T68" fmla="*/ 153 w 669"/>
                    <a:gd name="T69" fmla="*/ 711 h 913"/>
                    <a:gd name="T70" fmla="*/ 148 w 669"/>
                    <a:gd name="T71" fmla="*/ 657 h 913"/>
                    <a:gd name="T72" fmla="*/ 151 w 669"/>
                    <a:gd name="T73" fmla="*/ 599 h 913"/>
                    <a:gd name="T74" fmla="*/ 158 w 669"/>
                    <a:gd name="T75" fmla="*/ 552 h 913"/>
                    <a:gd name="T76" fmla="*/ 154 w 669"/>
                    <a:gd name="T77" fmla="*/ 477 h 913"/>
                    <a:gd name="T78" fmla="*/ 159 w 669"/>
                    <a:gd name="T79" fmla="*/ 416 h 913"/>
                    <a:gd name="T80" fmla="*/ 120 w 669"/>
                    <a:gd name="T81" fmla="*/ 374 h 913"/>
                    <a:gd name="T82" fmla="*/ 60 w 669"/>
                    <a:gd name="T83" fmla="*/ 341 h 913"/>
                    <a:gd name="T84" fmla="*/ 39 w 669"/>
                    <a:gd name="T85" fmla="*/ 290 h 913"/>
                    <a:gd name="T86" fmla="*/ 11 w 669"/>
                    <a:gd name="T87" fmla="*/ 261 h 913"/>
                    <a:gd name="T88" fmla="*/ 13 w 669"/>
                    <a:gd name="T89" fmla="*/ 213 h 913"/>
                    <a:gd name="T90" fmla="*/ 7 w 669"/>
                    <a:gd name="T91" fmla="*/ 167 h 913"/>
                    <a:gd name="T92" fmla="*/ 49 w 669"/>
                    <a:gd name="T93" fmla="*/ 7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913">
                      <a:moveTo>
                        <a:pt x="52" y="41"/>
                      </a:moveTo>
                      <a:lnTo>
                        <a:pt x="60" y="30"/>
                      </a:lnTo>
                      <a:lnTo>
                        <a:pt x="76" y="15"/>
                      </a:lnTo>
                      <a:lnTo>
                        <a:pt x="101" y="6"/>
                      </a:lnTo>
                      <a:lnTo>
                        <a:pt x="114" y="0"/>
                      </a:lnTo>
                      <a:lnTo>
                        <a:pt x="127" y="2"/>
                      </a:lnTo>
                      <a:lnTo>
                        <a:pt x="124" y="9"/>
                      </a:lnTo>
                      <a:lnTo>
                        <a:pt x="109" y="17"/>
                      </a:lnTo>
                      <a:lnTo>
                        <a:pt x="106" y="32"/>
                      </a:lnTo>
                      <a:lnTo>
                        <a:pt x="109" y="44"/>
                      </a:lnTo>
                      <a:lnTo>
                        <a:pt x="122" y="44"/>
                      </a:lnTo>
                      <a:lnTo>
                        <a:pt x="127" y="30"/>
                      </a:lnTo>
                      <a:lnTo>
                        <a:pt x="130" y="17"/>
                      </a:lnTo>
                      <a:lnTo>
                        <a:pt x="138" y="21"/>
                      </a:lnTo>
                      <a:lnTo>
                        <a:pt x="148" y="29"/>
                      </a:lnTo>
                      <a:lnTo>
                        <a:pt x="164" y="26"/>
                      </a:lnTo>
                      <a:lnTo>
                        <a:pt x="174" y="32"/>
                      </a:lnTo>
                      <a:lnTo>
                        <a:pt x="177" y="39"/>
                      </a:lnTo>
                      <a:lnTo>
                        <a:pt x="202" y="36"/>
                      </a:lnTo>
                      <a:lnTo>
                        <a:pt x="250" y="32"/>
                      </a:lnTo>
                      <a:lnTo>
                        <a:pt x="268" y="56"/>
                      </a:lnTo>
                      <a:lnTo>
                        <a:pt x="299" y="68"/>
                      </a:lnTo>
                      <a:lnTo>
                        <a:pt x="297" y="78"/>
                      </a:lnTo>
                      <a:lnTo>
                        <a:pt x="310" y="72"/>
                      </a:lnTo>
                      <a:lnTo>
                        <a:pt x="325" y="72"/>
                      </a:lnTo>
                      <a:lnTo>
                        <a:pt x="343" y="83"/>
                      </a:lnTo>
                      <a:lnTo>
                        <a:pt x="364" y="81"/>
                      </a:lnTo>
                      <a:lnTo>
                        <a:pt x="382" y="83"/>
                      </a:lnTo>
                      <a:lnTo>
                        <a:pt x="411" y="102"/>
                      </a:lnTo>
                      <a:lnTo>
                        <a:pt x="442" y="126"/>
                      </a:lnTo>
                      <a:lnTo>
                        <a:pt x="455" y="153"/>
                      </a:lnTo>
                      <a:lnTo>
                        <a:pt x="447" y="174"/>
                      </a:lnTo>
                      <a:lnTo>
                        <a:pt x="484" y="182"/>
                      </a:lnTo>
                      <a:lnTo>
                        <a:pt x="546" y="192"/>
                      </a:lnTo>
                      <a:lnTo>
                        <a:pt x="609" y="204"/>
                      </a:lnTo>
                      <a:lnTo>
                        <a:pt x="650" y="228"/>
                      </a:lnTo>
                      <a:lnTo>
                        <a:pt x="668" y="251"/>
                      </a:lnTo>
                      <a:lnTo>
                        <a:pt x="668" y="279"/>
                      </a:lnTo>
                      <a:lnTo>
                        <a:pt x="652" y="305"/>
                      </a:lnTo>
                      <a:lnTo>
                        <a:pt x="634" y="318"/>
                      </a:lnTo>
                      <a:lnTo>
                        <a:pt x="622" y="327"/>
                      </a:lnTo>
                      <a:lnTo>
                        <a:pt x="609" y="345"/>
                      </a:lnTo>
                      <a:lnTo>
                        <a:pt x="608" y="362"/>
                      </a:lnTo>
                      <a:lnTo>
                        <a:pt x="609" y="383"/>
                      </a:lnTo>
                      <a:lnTo>
                        <a:pt x="603" y="404"/>
                      </a:lnTo>
                      <a:lnTo>
                        <a:pt x="593" y="408"/>
                      </a:lnTo>
                      <a:lnTo>
                        <a:pt x="590" y="420"/>
                      </a:lnTo>
                      <a:lnTo>
                        <a:pt x="579" y="429"/>
                      </a:lnTo>
                      <a:lnTo>
                        <a:pt x="577" y="440"/>
                      </a:lnTo>
                      <a:lnTo>
                        <a:pt x="562" y="452"/>
                      </a:lnTo>
                      <a:lnTo>
                        <a:pt x="540" y="473"/>
                      </a:lnTo>
                      <a:lnTo>
                        <a:pt x="520" y="479"/>
                      </a:lnTo>
                      <a:lnTo>
                        <a:pt x="507" y="477"/>
                      </a:lnTo>
                      <a:lnTo>
                        <a:pt x="483" y="488"/>
                      </a:lnTo>
                      <a:lnTo>
                        <a:pt x="458" y="512"/>
                      </a:lnTo>
                      <a:lnTo>
                        <a:pt x="453" y="521"/>
                      </a:lnTo>
                      <a:lnTo>
                        <a:pt x="453" y="533"/>
                      </a:lnTo>
                      <a:lnTo>
                        <a:pt x="458" y="546"/>
                      </a:lnTo>
                      <a:lnTo>
                        <a:pt x="447" y="560"/>
                      </a:lnTo>
                      <a:lnTo>
                        <a:pt x="447" y="570"/>
                      </a:lnTo>
                      <a:lnTo>
                        <a:pt x="427" y="582"/>
                      </a:lnTo>
                      <a:lnTo>
                        <a:pt x="413" y="591"/>
                      </a:lnTo>
                      <a:lnTo>
                        <a:pt x="401" y="605"/>
                      </a:lnTo>
                      <a:lnTo>
                        <a:pt x="397" y="618"/>
                      </a:lnTo>
                      <a:lnTo>
                        <a:pt x="380" y="635"/>
                      </a:lnTo>
                      <a:lnTo>
                        <a:pt x="374" y="632"/>
                      </a:lnTo>
                      <a:lnTo>
                        <a:pt x="361" y="632"/>
                      </a:lnTo>
                      <a:lnTo>
                        <a:pt x="345" y="638"/>
                      </a:lnTo>
                      <a:lnTo>
                        <a:pt x="356" y="645"/>
                      </a:lnTo>
                      <a:lnTo>
                        <a:pt x="356" y="660"/>
                      </a:lnTo>
                      <a:lnTo>
                        <a:pt x="354" y="672"/>
                      </a:lnTo>
                      <a:lnTo>
                        <a:pt x="346" y="681"/>
                      </a:lnTo>
                      <a:lnTo>
                        <a:pt x="325" y="683"/>
                      </a:lnTo>
                      <a:lnTo>
                        <a:pt x="309" y="687"/>
                      </a:lnTo>
                      <a:lnTo>
                        <a:pt x="301" y="696"/>
                      </a:lnTo>
                      <a:lnTo>
                        <a:pt x="301" y="711"/>
                      </a:lnTo>
                      <a:lnTo>
                        <a:pt x="281" y="713"/>
                      </a:lnTo>
                      <a:lnTo>
                        <a:pt x="265" y="711"/>
                      </a:lnTo>
                      <a:lnTo>
                        <a:pt x="260" y="717"/>
                      </a:lnTo>
                      <a:lnTo>
                        <a:pt x="268" y="723"/>
                      </a:lnTo>
                      <a:lnTo>
                        <a:pt x="263" y="746"/>
                      </a:lnTo>
                      <a:lnTo>
                        <a:pt x="257" y="765"/>
                      </a:lnTo>
                      <a:lnTo>
                        <a:pt x="236" y="765"/>
                      </a:lnTo>
                      <a:lnTo>
                        <a:pt x="229" y="773"/>
                      </a:lnTo>
                      <a:lnTo>
                        <a:pt x="231" y="788"/>
                      </a:lnTo>
                      <a:lnTo>
                        <a:pt x="242" y="788"/>
                      </a:lnTo>
                      <a:lnTo>
                        <a:pt x="250" y="797"/>
                      </a:lnTo>
                      <a:lnTo>
                        <a:pt x="245" y="812"/>
                      </a:lnTo>
                      <a:lnTo>
                        <a:pt x="234" y="813"/>
                      </a:lnTo>
                      <a:lnTo>
                        <a:pt x="216" y="819"/>
                      </a:lnTo>
                      <a:lnTo>
                        <a:pt x="211" y="831"/>
                      </a:lnTo>
                      <a:lnTo>
                        <a:pt x="210" y="849"/>
                      </a:lnTo>
                      <a:lnTo>
                        <a:pt x="198" y="858"/>
                      </a:lnTo>
                      <a:lnTo>
                        <a:pt x="239" y="888"/>
                      </a:lnTo>
                      <a:lnTo>
                        <a:pt x="250" y="903"/>
                      </a:lnTo>
                      <a:lnTo>
                        <a:pt x="244" y="912"/>
                      </a:lnTo>
                      <a:lnTo>
                        <a:pt x="226" y="906"/>
                      </a:lnTo>
                      <a:lnTo>
                        <a:pt x="211" y="894"/>
                      </a:lnTo>
                      <a:lnTo>
                        <a:pt x="190" y="885"/>
                      </a:lnTo>
                      <a:lnTo>
                        <a:pt x="171" y="870"/>
                      </a:lnTo>
                      <a:lnTo>
                        <a:pt x="158" y="852"/>
                      </a:lnTo>
                      <a:lnTo>
                        <a:pt x="156" y="837"/>
                      </a:lnTo>
                      <a:lnTo>
                        <a:pt x="159" y="825"/>
                      </a:lnTo>
                      <a:lnTo>
                        <a:pt x="158" y="728"/>
                      </a:lnTo>
                      <a:lnTo>
                        <a:pt x="153" y="711"/>
                      </a:lnTo>
                      <a:lnTo>
                        <a:pt x="138" y="693"/>
                      </a:lnTo>
                      <a:lnTo>
                        <a:pt x="138" y="677"/>
                      </a:lnTo>
                      <a:lnTo>
                        <a:pt x="148" y="657"/>
                      </a:lnTo>
                      <a:lnTo>
                        <a:pt x="156" y="633"/>
                      </a:lnTo>
                      <a:lnTo>
                        <a:pt x="153" y="609"/>
                      </a:lnTo>
                      <a:lnTo>
                        <a:pt x="151" y="599"/>
                      </a:lnTo>
                      <a:lnTo>
                        <a:pt x="150" y="585"/>
                      </a:lnTo>
                      <a:lnTo>
                        <a:pt x="154" y="579"/>
                      </a:lnTo>
                      <a:lnTo>
                        <a:pt x="158" y="552"/>
                      </a:lnTo>
                      <a:lnTo>
                        <a:pt x="154" y="539"/>
                      </a:lnTo>
                      <a:lnTo>
                        <a:pt x="161" y="506"/>
                      </a:lnTo>
                      <a:lnTo>
                        <a:pt x="154" y="477"/>
                      </a:lnTo>
                      <a:lnTo>
                        <a:pt x="159" y="462"/>
                      </a:lnTo>
                      <a:lnTo>
                        <a:pt x="167" y="434"/>
                      </a:lnTo>
                      <a:lnTo>
                        <a:pt x="159" y="416"/>
                      </a:lnTo>
                      <a:lnTo>
                        <a:pt x="143" y="402"/>
                      </a:lnTo>
                      <a:lnTo>
                        <a:pt x="138" y="387"/>
                      </a:lnTo>
                      <a:lnTo>
                        <a:pt x="120" y="374"/>
                      </a:lnTo>
                      <a:lnTo>
                        <a:pt x="101" y="365"/>
                      </a:lnTo>
                      <a:lnTo>
                        <a:pt x="73" y="360"/>
                      </a:lnTo>
                      <a:lnTo>
                        <a:pt x="60" y="341"/>
                      </a:lnTo>
                      <a:lnTo>
                        <a:pt x="42" y="321"/>
                      </a:lnTo>
                      <a:lnTo>
                        <a:pt x="41" y="305"/>
                      </a:lnTo>
                      <a:lnTo>
                        <a:pt x="39" y="290"/>
                      </a:lnTo>
                      <a:lnTo>
                        <a:pt x="34" y="279"/>
                      </a:lnTo>
                      <a:lnTo>
                        <a:pt x="24" y="267"/>
                      </a:lnTo>
                      <a:lnTo>
                        <a:pt x="11" y="261"/>
                      </a:lnTo>
                      <a:lnTo>
                        <a:pt x="2" y="249"/>
                      </a:lnTo>
                      <a:lnTo>
                        <a:pt x="13" y="239"/>
                      </a:lnTo>
                      <a:lnTo>
                        <a:pt x="13" y="213"/>
                      </a:lnTo>
                      <a:lnTo>
                        <a:pt x="7" y="200"/>
                      </a:lnTo>
                      <a:lnTo>
                        <a:pt x="0" y="186"/>
                      </a:lnTo>
                      <a:lnTo>
                        <a:pt x="7" y="167"/>
                      </a:lnTo>
                      <a:lnTo>
                        <a:pt x="33" y="119"/>
                      </a:lnTo>
                      <a:lnTo>
                        <a:pt x="34" y="98"/>
                      </a:lnTo>
                      <a:lnTo>
                        <a:pt x="49" y="75"/>
                      </a:lnTo>
                      <a:lnTo>
                        <a:pt x="49" y="63"/>
                      </a:lnTo>
                      <a:lnTo>
                        <a:pt x="52" y="4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349232" name="Rectangle 48">
            <a:extLst>
              <a:ext uri="{FF2B5EF4-FFF2-40B4-BE49-F238E27FC236}">
                <a16:creationId xmlns:a16="http://schemas.microsoft.com/office/drawing/2014/main" id="{5C9D8E33-85CE-4C22-A6D9-8DA192F30E1B}"/>
              </a:ext>
            </a:extLst>
          </p:cNvPr>
          <p:cNvSpPr>
            <a:spLocks noChangeArrowheads="1"/>
          </p:cNvSpPr>
          <p:nvPr/>
        </p:nvSpPr>
        <p:spPr bwMode="auto">
          <a:xfrm>
            <a:off x="0" y="-36513"/>
            <a:ext cx="9144000" cy="82867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6600" b="1">
                <a:solidFill>
                  <a:srgbClr val="FAFD00"/>
                </a:solidFill>
                <a:effectLst>
                  <a:outerShdw blurRad="38100" dist="38100" dir="2700000" algn="tl">
                    <a:srgbClr val="000000"/>
                  </a:outerShdw>
                </a:effectLst>
                <a:latin typeface="Tahoma" panose="020B0604030504040204" pitchFamily="34" charset="0"/>
              </a:rPr>
              <a:t>The Way Forward</a:t>
            </a:r>
          </a:p>
        </p:txBody>
      </p:sp>
      <p:sp>
        <p:nvSpPr>
          <p:cNvPr id="349233" name="Text Box 49">
            <a:extLst>
              <a:ext uri="{FF2B5EF4-FFF2-40B4-BE49-F238E27FC236}">
                <a16:creationId xmlns:a16="http://schemas.microsoft.com/office/drawing/2014/main" id="{0A1D131A-CEAA-4A97-8C4C-035EC9A38B29}"/>
              </a:ext>
            </a:extLst>
          </p:cNvPr>
          <p:cNvSpPr txBox="1">
            <a:spLocks noChangeArrowheads="1"/>
          </p:cNvSpPr>
          <p:nvPr/>
        </p:nvSpPr>
        <p:spPr bwMode="auto">
          <a:xfrm>
            <a:off x="-103188" y="908050"/>
            <a:ext cx="9142413"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defRPr>
            </a:lvl1pPr>
            <a:lvl2pPr marL="893763" indent="-265113" algn="l">
              <a:defRPr>
                <a:solidFill>
                  <a:schemeClr val="tx1"/>
                </a:solidFill>
                <a:latin typeface="Arial" panose="020B0604020202020204" pitchFamily="34" charset="0"/>
              </a:defRPr>
            </a:lvl2pPr>
            <a:lvl3pPr marL="1073150"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
              </a:spcBef>
              <a:buClr>
                <a:srgbClr val="FC0128"/>
              </a:buClr>
              <a:buSzPct val="75000"/>
              <a:buFont typeface="Wingdings" panose="05000000000000000000" pitchFamily="2" charset="2"/>
              <a:buNone/>
            </a:pPr>
            <a:r>
              <a:rPr lang="en-US" altLang="en-US" sz="3800" b="1">
                <a:solidFill>
                  <a:srgbClr val="FF9900"/>
                </a:solidFill>
                <a:effectLst>
                  <a:outerShdw blurRad="38100" dist="38100" dir="2700000" algn="tl">
                    <a:srgbClr val="000000"/>
                  </a:outerShdw>
                </a:effectLst>
                <a:latin typeface="Tahoma" panose="020B0604030504040204" pitchFamily="34" charset="0"/>
              </a:rPr>
              <a:t>A Short Review of Information and Communication Technologies</a:t>
            </a:r>
          </a:p>
        </p:txBody>
      </p:sp>
      <p:sp>
        <p:nvSpPr>
          <p:cNvPr id="349234" name="Text Box 50">
            <a:extLst>
              <a:ext uri="{FF2B5EF4-FFF2-40B4-BE49-F238E27FC236}">
                <a16:creationId xmlns:a16="http://schemas.microsoft.com/office/drawing/2014/main" id="{1FD145F9-BD72-4775-89C2-40DA0AF58A11}"/>
              </a:ext>
            </a:extLst>
          </p:cNvPr>
          <p:cNvSpPr txBox="1">
            <a:spLocks noChangeArrowheads="1"/>
          </p:cNvSpPr>
          <p:nvPr/>
        </p:nvSpPr>
        <p:spPr bwMode="auto">
          <a:xfrm>
            <a:off x="1588" y="2263775"/>
            <a:ext cx="9144000"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1938" indent="-261938" algn="l">
              <a:defRPr>
                <a:solidFill>
                  <a:schemeClr val="tx1"/>
                </a:solidFill>
                <a:latin typeface="Arial" panose="020B0604020202020204" pitchFamily="34" charset="0"/>
              </a:defRPr>
            </a:lvl1pPr>
            <a:lvl2pPr marL="711200" indent="-269875" algn="l">
              <a:defRPr>
                <a:solidFill>
                  <a:schemeClr val="tx1"/>
                </a:solidFill>
                <a:latin typeface="Arial" panose="020B0604020202020204" pitchFamily="34" charset="0"/>
              </a:defRPr>
            </a:lvl2pPr>
            <a:lvl3pPr marL="1160463" indent="-260350"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30000"/>
              </a:spcBef>
              <a:spcAft>
                <a:spcPct val="10000"/>
              </a:spcAft>
              <a:buClr>
                <a:srgbClr val="FF0000"/>
              </a:buClr>
              <a:buFont typeface="Wingdings" panose="05000000000000000000" pitchFamily="2" charset="2"/>
              <a:buChar char="("/>
            </a:pPr>
            <a:r>
              <a:rPr lang="en-GB" altLang="en-US" sz="2400" b="1">
                <a:solidFill>
                  <a:srgbClr val="00FFFF"/>
                </a:solidFill>
                <a:effectLst>
                  <a:outerShdw blurRad="38100" dist="38100" dir="2700000" algn="tl">
                    <a:srgbClr val="000000"/>
                  </a:outerShdw>
                </a:effectLst>
              </a:rPr>
              <a:t>A Broad Picture of the Whole: Very Little has Change!</a:t>
            </a:r>
          </a:p>
          <a:p>
            <a:pPr>
              <a:lnSpc>
                <a:spcPct val="95000"/>
              </a:lnSpc>
              <a:spcBef>
                <a:spcPct val="30000"/>
              </a:spcBef>
              <a:spcAft>
                <a:spcPct val="10000"/>
              </a:spcAft>
              <a:buClr>
                <a:srgbClr val="FF0000"/>
              </a:buClr>
              <a:buFont typeface="Wingdings" panose="05000000000000000000" pitchFamily="2" charset="2"/>
              <a:buChar char="("/>
            </a:pPr>
            <a:r>
              <a:rPr lang="en-GB" altLang="en-US" sz="2400" b="1">
                <a:solidFill>
                  <a:srgbClr val="00FFFF"/>
                </a:solidFill>
                <a:effectLst>
                  <a:outerShdw blurRad="38100" dist="38100" dir="2700000" algn="tl">
                    <a:srgbClr val="000000"/>
                  </a:outerShdw>
                </a:effectLst>
              </a:rPr>
              <a:t>Circuit Switched Space/Time Networks &amp; Technologies:</a:t>
            </a:r>
          </a:p>
          <a:p>
            <a:pPr lvl="1">
              <a:lnSpc>
                <a:spcPct val="95000"/>
              </a:lnSpc>
              <a:spcBef>
                <a:spcPct val="30000"/>
              </a:spcBef>
              <a:spcAft>
                <a:spcPct val="10000"/>
              </a:spcAft>
              <a:buClr>
                <a:srgbClr val="FF0000"/>
              </a:buClr>
              <a:buFont typeface="Wingdings" panose="05000000000000000000" pitchFamily="2" charset="2"/>
              <a:buChar char="("/>
            </a:pPr>
            <a:r>
              <a:rPr lang="en-GB" altLang="en-US" sz="1800" b="1">
                <a:solidFill>
                  <a:schemeClr val="bg1"/>
                </a:solidFill>
                <a:effectLst>
                  <a:outerShdw blurRad="38100" dist="38100" dir="2700000" algn="tl">
                    <a:srgbClr val="000000"/>
                  </a:outerShdw>
                </a:effectLst>
              </a:rPr>
              <a:t>“Invented” nearly 150 years ago: Africa still trying to find a connection</a:t>
            </a:r>
          </a:p>
          <a:p>
            <a:pPr lvl="1">
              <a:lnSpc>
                <a:spcPct val="95000"/>
              </a:lnSpc>
              <a:spcBef>
                <a:spcPct val="30000"/>
              </a:spcBef>
              <a:spcAft>
                <a:spcPct val="10000"/>
              </a:spcAft>
              <a:buClr>
                <a:srgbClr val="FF0000"/>
              </a:buClr>
              <a:buFont typeface="Wingdings" panose="05000000000000000000" pitchFamily="2" charset="2"/>
              <a:buChar char="("/>
            </a:pPr>
            <a:r>
              <a:rPr lang="en-GB" altLang="en-US" sz="1800" b="1">
                <a:solidFill>
                  <a:schemeClr val="bg1"/>
                </a:solidFill>
                <a:effectLst>
                  <a:outerShdw blurRad="38100" dist="38100" dir="2700000" algn="tl">
                    <a:srgbClr val="000000"/>
                  </a:outerShdw>
                </a:effectLst>
              </a:rPr>
              <a:t>Did Africa have to wait for obsolescence before breaching 3% penetration?</a:t>
            </a:r>
          </a:p>
          <a:p>
            <a:pPr>
              <a:lnSpc>
                <a:spcPct val="95000"/>
              </a:lnSpc>
              <a:spcBef>
                <a:spcPct val="30000"/>
              </a:spcBef>
              <a:spcAft>
                <a:spcPct val="10000"/>
              </a:spcAft>
              <a:buClr>
                <a:srgbClr val="FF0000"/>
              </a:buClr>
              <a:buFont typeface="Wingdings" panose="05000000000000000000" pitchFamily="2" charset="2"/>
              <a:buChar char="("/>
            </a:pPr>
            <a:r>
              <a:rPr lang="en-GB" altLang="en-US" sz="2400" b="1">
                <a:solidFill>
                  <a:srgbClr val="00FFFF"/>
                </a:solidFill>
                <a:effectLst>
                  <a:outerShdw blurRad="38100" dist="38100" dir="2700000" algn="tl">
                    <a:srgbClr val="000000"/>
                  </a:outerShdw>
                </a:effectLst>
              </a:rPr>
              <a:t>Packet Switched Networks &amp; Technologies</a:t>
            </a:r>
          </a:p>
          <a:p>
            <a:pPr lvl="1">
              <a:lnSpc>
                <a:spcPct val="95000"/>
              </a:lnSpc>
              <a:spcBef>
                <a:spcPct val="30000"/>
              </a:spcBef>
              <a:spcAft>
                <a:spcPct val="10000"/>
              </a:spcAft>
              <a:buClr>
                <a:srgbClr val="FF0000"/>
              </a:buClr>
              <a:buFont typeface="Wingdings" panose="05000000000000000000" pitchFamily="2" charset="2"/>
              <a:buChar char="("/>
            </a:pPr>
            <a:r>
              <a:rPr lang="en-GB" altLang="en-US" sz="1800" b="1">
                <a:solidFill>
                  <a:schemeClr val="bg1"/>
                </a:solidFill>
                <a:effectLst>
                  <a:outerShdw blurRad="38100" dist="38100" dir="2700000" algn="tl">
                    <a:srgbClr val="000000"/>
                  </a:outerShdw>
                </a:effectLst>
              </a:rPr>
              <a:t>“Invented” nearly 40 years ago: Africa still trying to grasp their Potency</a:t>
            </a:r>
          </a:p>
          <a:p>
            <a:pPr lvl="1">
              <a:lnSpc>
                <a:spcPct val="95000"/>
              </a:lnSpc>
              <a:spcBef>
                <a:spcPct val="30000"/>
              </a:spcBef>
              <a:spcAft>
                <a:spcPct val="10000"/>
              </a:spcAft>
              <a:buClr>
                <a:srgbClr val="FF0000"/>
              </a:buClr>
              <a:buFont typeface="Wingdings" panose="05000000000000000000" pitchFamily="2" charset="2"/>
              <a:buChar char="("/>
            </a:pPr>
            <a:r>
              <a:rPr lang="en-GB" altLang="en-US" sz="1800" b="1">
                <a:solidFill>
                  <a:schemeClr val="bg1"/>
                </a:solidFill>
                <a:effectLst>
                  <a:outerShdw blurRad="38100" dist="38100" dir="2700000" algn="tl">
                    <a:srgbClr val="000000"/>
                  </a:outerShdw>
                </a:effectLst>
              </a:rPr>
              <a:t>Jargonmeister’s New Feeding Trough: A new “Babble of Tongues”:</a:t>
            </a:r>
          </a:p>
          <a:p>
            <a:pPr lvl="2">
              <a:lnSpc>
                <a:spcPct val="95000"/>
              </a:lnSpc>
              <a:spcBef>
                <a:spcPct val="30000"/>
              </a:spcBef>
              <a:spcAft>
                <a:spcPct val="10000"/>
              </a:spcAft>
              <a:buClr>
                <a:srgbClr val="FF0000"/>
              </a:buClr>
              <a:buFont typeface="Wingdings" panose="05000000000000000000" pitchFamily="2" charset="2"/>
              <a:buChar char="("/>
            </a:pPr>
            <a:r>
              <a:rPr lang="en-GB" altLang="en-US" sz="1800" b="1">
                <a:solidFill>
                  <a:schemeClr val="bg1"/>
                </a:solidFill>
                <a:effectLst>
                  <a:outerShdw blurRad="38100" dist="38100" dir="2700000" algn="tl">
                    <a:srgbClr val="000000"/>
                  </a:outerShdw>
                </a:effectLst>
              </a:rPr>
              <a:t>Fragmentation through Policy, Anti-competitive Commercial Interests</a:t>
            </a:r>
          </a:p>
          <a:p>
            <a:pPr lvl="2">
              <a:lnSpc>
                <a:spcPct val="95000"/>
              </a:lnSpc>
              <a:spcBef>
                <a:spcPct val="30000"/>
              </a:spcBef>
              <a:spcAft>
                <a:spcPct val="10000"/>
              </a:spcAft>
              <a:buClr>
                <a:srgbClr val="FF0000"/>
              </a:buClr>
              <a:buFont typeface="Wingdings" panose="05000000000000000000" pitchFamily="2" charset="2"/>
              <a:buChar char="("/>
            </a:pPr>
            <a:r>
              <a:rPr lang="en-GB" altLang="en-US" sz="1800" b="1">
                <a:solidFill>
                  <a:schemeClr val="bg1"/>
                </a:solidFill>
                <a:effectLst>
                  <a:outerShdw blurRad="38100" dist="38100" dir="2700000" algn="tl">
                    <a:srgbClr val="000000"/>
                  </a:outerShdw>
                </a:effectLst>
              </a:rPr>
              <a:t>More Intellectual Ego driven Fragmentation</a:t>
            </a:r>
          </a:p>
          <a:p>
            <a:pPr lvl="2">
              <a:lnSpc>
                <a:spcPct val="95000"/>
              </a:lnSpc>
              <a:spcBef>
                <a:spcPct val="30000"/>
              </a:spcBef>
              <a:spcAft>
                <a:spcPct val="10000"/>
              </a:spcAft>
              <a:buClr>
                <a:srgbClr val="FF0000"/>
              </a:buClr>
              <a:buFont typeface="Wingdings" panose="05000000000000000000" pitchFamily="2" charset="2"/>
              <a:buChar char="("/>
            </a:pPr>
            <a:r>
              <a:rPr lang="en-GB" altLang="en-US" sz="1800" b="1">
                <a:solidFill>
                  <a:schemeClr val="bg1"/>
                </a:solidFill>
                <a:effectLst>
                  <a:outerShdw blurRad="38100" dist="38100" dir="2700000" algn="tl">
                    <a:srgbClr val="000000"/>
                  </a:outerShdw>
                </a:effectLst>
              </a:rPr>
              <a:t>Even More Fragmentation from “Bell-head” versus “Net-head” wars</a:t>
            </a:r>
          </a:p>
          <a:p>
            <a:pPr>
              <a:lnSpc>
                <a:spcPct val="95000"/>
              </a:lnSpc>
              <a:spcBef>
                <a:spcPct val="30000"/>
              </a:spcBef>
              <a:spcAft>
                <a:spcPct val="10000"/>
              </a:spcAft>
              <a:buClr>
                <a:srgbClr val="FF0000"/>
              </a:buClr>
              <a:buFont typeface="Wingdings" panose="05000000000000000000" pitchFamily="2" charset="2"/>
              <a:buChar char="("/>
            </a:pPr>
            <a:r>
              <a:rPr lang="en-GB" altLang="en-US" sz="2400" b="1">
                <a:solidFill>
                  <a:srgbClr val="0099FF"/>
                </a:solidFill>
                <a:effectLst>
                  <a:outerShdw blurRad="38100" dist="38100" dir="2700000" algn="tl">
                    <a:srgbClr val="000000"/>
                  </a:outerShdw>
                </a:effectLst>
              </a:rPr>
              <a:t>Will Africa Wait for Obsolescence Again before Benefiting?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9233">
                                            <p:txEl>
                                              <p:pRg st="0" end="0"/>
                                            </p:txEl>
                                          </p:spTgt>
                                        </p:tgtEl>
                                        <p:attrNameLst>
                                          <p:attrName>style.visibility</p:attrName>
                                        </p:attrNameLst>
                                      </p:cBhvr>
                                      <p:to>
                                        <p:strVal val="visible"/>
                                      </p:to>
                                    </p:set>
                                    <p:animEffect transition="in" filter="fade">
                                      <p:cBhvr>
                                        <p:cTn id="7" dur="1000"/>
                                        <p:tgtEl>
                                          <p:spTgt spid="349233">
                                            <p:txEl>
                                              <p:pRg st="0" end="0"/>
                                            </p:txEl>
                                          </p:spTgt>
                                        </p:tgtEl>
                                      </p:cBhvr>
                                    </p:animEffect>
                                  </p:childTnLst>
                                </p:cTn>
                              </p:par>
                            </p:childTnLst>
                          </p:cTn>
                        </p:par>
                        <p:par>
                          <p:cTn id="8" fill="hold" nodeType="afterGroup">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349234">
                                            <p:txEl>
                                              <p:pRg st="0" end="0"/>
                                            </p:txEl>
                                          </p:spTgt>
                                        </p:tgtEl>
                                        <p:attrNameLst>
                                          <p:attrName>style.visibility</p:attrName>
                                        </p:attrNameLst>
                                      </p:cBhvr>
                                      <p:to>
                                        <p:strVal val="visible"/>
                                      </p:to>
                                    </p:set>
                                    <p:anim calcmode="lin" valueType="num">
                                      <p:cBhvr>
                                        <p:cTn id="11" dur="1000" fill="hold"/>
                                        <p:tgtEl>
                                          <p:spTgt spid="349234">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4923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49234">
                                            <p:txEl>
                                              <p:pRg st="0" end="0"/>
                                            </p:txEl>
                                          </p:spTgt>
                                        </p:tgtEl>
                                      </p:cBhvr>
                                    </p:animEffect>
                                  </p:childTnLst>
                                </p:cTn>
                              </p:par>
                              <p:par>
                                <p:cTn id="14" presetID="29" presetClass="entr" presetSubtype="0" fill="hold" grpId="0" nodeType="withEffect">
                                  <p:stCondLst>
                                    <p:cond delay="0"/>
                                  </p:stCondLst>
                                  <p:childTnLst>
                                    <p:set>
                                      <p:cBhvr>
                                        <p:cTn id="15" dur="1" fill="hold">
                                          <p:stCondLst>
                                            <p:cond delay="0"/>
                                          </p:stCondLst>
                                        </p:cTn>
                                        <p:tgtEl>
                                          <p:spTgt spid="349234">
                                            <p:txEl>
                                              <p:pRg st="1" end="1"/>
                                            </p:txEl>
                                          </p:spTgt>
                                        </p:tgtEl>
                                        <p:attrNameLst>
                                          <p:attrName>style.visibility</p:attrName>
                                        </p:attrNameLst>
                                      </p:cBhvr>
                                      <p:to>
                                        <p:strVal val="visible"/>
                                      </p:to>
                                    </p:set>
                                    <p:anim calcmode="lin" valueType="num">
                                      <p:cBhvr>
                                        <p:cTn id="16" dur="1000" fill="hold"/>
                                        <p:tgtEl>
                                          <p:spTgt spid="349234">
                                            <p:txEl>
                                              <p:pRg st="1" end="1"/>
                                            </p:txEl>
                                          </p:spTgt>
                                        </p:tgtEl>
                                        <p:attrNameLst>
                                          <p:attrName>ppt_x</p:attrName>
                                        </p:attrNameLst>
                                      </p:cBhvr>
                                      <p:tavLst>
                                        <p:tav tm="0">
                                          <p:val>
                                            <p:strVal val="#ppt_x-.2"/>
                                          </p:val>
                                        </p:tav>
                                        <p:tav tm="100000">
                                          <p:val>
                                            <p:strVal val="#ppt_x"/>
                                          </p:val>
                                        </p:tav>
                                      </p:tavLst>
                                    </p:anim>
                                    <p:anim calcmode="lin" valueType="num">
                                      <p:cBhvr>
                                        <p:cTn id="17" dur="1000" fill="hold"/>
                                        <p:tgtEl>
                                          <p:spTgt spid="34923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49234">
                                            <p:txEl>
                                              <p:pRg st="1" end="1"/>
                                            </p:txEl>
                                          </p:spTgt>
                                        </p:tgtEl>
                                      </p:cBhvr>
                                    </p:animEffect>
                                  </p:childTnLst>
                                </p:cTn>
                              </p:par>
                              <p:par>
                                <p:cTn id="19" presetID="29" presetClass="entr" presetSubtype="0" fill="hold" grpId="0" nodeType="withEffect">
                                  <p:stCondLst>
                                    <p:cond delay="0"/>
                                  </p:stCondLst>
                                  <p:childTnLst>
                                    <p:set>
                                      <p:cBhvr>
                                        <p:cTn id="20" dur="1" fill="hold">
                                          <p:stCondLst>
                                            <p:cond delay="0"/>
                                          </p:stCondLst>
                                        </p:cTn>
                                        <p:tgtEl>
                                          <p:spTgt spid="349234">
                                            <p:txEl>
                                              <p:pRg st="2" end="2"/>
                                            </p:txEl>
                                          </p:spTgt>
                                        </p:tgtEl>
                                        <p:attrNameLst>
                                          <p:attrName>style.visibility</p:attrName>
                                        </p:attrNameLst>
                                      </p:cBhvr>
                                      <p:to>
                                        <p:strVal val="visible"/>
                                      </p:to>
                                    </p:set>
                                    <p:anim calcmode="lin" valueType="num">
                                      <p:cBhvr>
                                        <p:cTn id="21" dur="1000" fill="hold"/>
                                        <p:tgtEl>
                                          <p:spTgt spid="34923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4923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49234">
                                            <p:txEl>
                                              <p:pRg st="2" end="2"/>
                                            </p:txEl>
                                          </p:spTgt>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349234">
                                            <p:txEl>
                                              <p:pRg st="3" end="3"/>
                                            </p:txEl>
                                          </p:spTgt>
                                        </p:tgtEl>
                                        <p:attrNameLst>
                                          <p:attrName>style.visibility</p:attrName>
                                        </p:attrNameLst>
                                      </p:cBhvr>
                                      <p:to>
                                        <p:strVal val="visible"/>
                                      </p:to>
                                    </p:set>
                                    <p:anim calcmode="lin" valueType="num">
                                      <p:cBhvr>
                                        <p:cTn id="26" dur="1000" fill="hold"/>
                                        <p:tgtEl>
                                          <p:spTgt spid="349234">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34923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49234">
                                            <p:txEl>
                                              <p:pRg st="3" end="3"/>
                                            </p:txEl>
                                          </p:spTgt>
                                        </p:tgtEl>
                                      </p:cBhvr>
                                    </p:animEffect>
                                  </p:childTnLst>
                                </p:cTn>
                              </p:par>
                            </p:childTnLst>
                          </p:cTn>
                        </p:par>
                        <p:par>
                          <p:cTn id="29" fill="hold" nodeType="afterGroup">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349234">
                                            <p:txEl>
                                              <p:pRg st="4" end="4"/>
                                            </p:txEl>
                                          </p:spTgt>
                                        </p:tgtEl>
                                        <p:attrNameLst>
                                          <p:attrName>style.visibility</p:attrName>
                                        </p:attrNameLst>
                                      </p:cBhvr>
                                      <p:to>
                                        <p:strVal val="visible"/>
                                      </p:to>
                                    </p:set>
                                    <p:anim calcmode="lin" valueType="num">
                                      <p:cBhvr additive="base">
                                        <p:cTn id="32" dur="500" fill="hold"/>
                                        <p:tgtEl>
                                          <p:spTgt spid="349234">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49234">
                                            <p:txEl>
                                              <p:pRg st="4" end="4"/>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49234">
                                            <p:txEl>
                                              <p:pRg st="5" end="5"/>
                                            </p:txEl>
                                          </p:spTgt>
                                        </p:tgtEl>
                                        <p:attrNameLst>
                                          <p:attrName>style.visibility</p:attrName>
                                        </p:attrNameLst>
                                      </p:cBhvr>
                                      <p:to>
                                        <p:strVal val="visible"/>
                                      </p:to>
                                    </p:set>
                                    <p:anim calcmode="lin" valueType="num">
                                      <p:cBhvr additive="base">
                                        <p:cTn id="36" dur="500" fill="hold"/>
                                        <p:tgtEl>
                                          <p:spTgt spid="349234">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49234">
                                            <p:txEl>
                                              <p:pRg st="5" end="5"/>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49234">
                                            <p:txEl>
                                              <p:pRg st="6" end="6"/>
                                            </p:txEl>
                                          </p:spTgt>
                                        </p:tgtEl>
                                        <p:attrNameLst>
                                          <p:attrName>style.visibility</p:attrName>
                                        </p:attrNameLst>
                                      </p:cBhvr>
                                      <p:to>
                                        <p:strVal val="visible"/>
                                      </p:to>
                                    </p:set>
                                    <p:anim calcmode="lin" valueType="num">
                                      <p:cBhvr additive="base">
                                        <p:cTn id="40" dur="500" fill="hold"/>
                                        <p:tgtEl>
                                          <p:spTgt spid="349234">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49234">
                                            <p:txEl>
                                              <p:pRg st="6" end="6"/>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49234">
                                            <p:txEl>
                                              <p:pRg st="7" end="7"/>
                                            </p:txEl>
                                          </p:spTgt>
                                        </p:tgtEl>
                                        <p:attrNameLst>
                                          <p:attrName>style.visibility</p:attrName>
                                        </p:attrNameLst>
                                      </p:cBhvr>
                                      <p:to>
                                        <p:strVal val="visible"/>
                                      </p:to>
                                    </p:set>
                                    <p:anim calcmode="lin" valueType="num">
                                      <p:cBhvr additive="base">
                                        <p:cTn id="44" dur="500" fill="hold"/>
                                        <p:tgtEl>
                                          <p:spTgt spid="349234">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49234">
                                            <p:txEl>
                                              <p:pRg st="7" end="7"/>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349234">
                                            <p:txEl>
                                              <p:pRg st="8" end="8"/>
                                            </p:txEl>
                                          </p:spTgt>
                                        </p:tgtEl>
                                        <p:attrNameLst>
                                          <p:attrName>style.visibility</p:attrName>
                                        </p:attrNameLst>
                                      </p:cBhvr>
                                      <p:to>
                                        <p:strVal val="visible"/>
                                      </p:to>
                                    </p:set>
                                    <p:anim calcmode="lin" valueType="num">
                                      <p:cBhvr additive="base">
                                        <p:cTn id="48" dur="500" fill="hold"/>
                                        <p:tgtEl>
                                          <p:spTgt spid="349234">
                                            <p:txEl>
                                              <p:pRg st="8" end="8"/>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49234">
                                            <p:txEl>
                                              <p:pRg st="8" end="8"/>
                                            </p:txEl>
                                          </p:spTgt>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349234">
                                            <p:txEl>
                                              <p:pRg st="9" end="9"/>
                                            </p:txEl>
                                          </p:spTgt>
                                        </p:tgtEl>
                                        <p:attrNameLst>
                                          <p:attrName>style.visibility</p:attrName>
                                        </p:attrNameLst>
                                      </p:cBhvr>
                                      <p:to>
                                        <p:strVal val="visible"/>
                                      </p:to>
                                    </p:set>
                                    <p:anim calcmode="lin" valueType="num">
                                      <p:cBhvr additive="base">
                                        <p:cTn id="52" dur="500" fill="hold"/>
                                        <p:tgtEl>
                                          <p:spTgt spid="349234">
                                            <p:txEl>
                                              <p:pRg st="9" end="9"/>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49234">
                                            <p:txEl>
                                              <p:pRg st="9" end="9"/>
                                            </p:txEl>
                                          </p:spTgt>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49234">
                                            <p:txEl>
                                              <p:pRg st="10" end="10"/>
                                            </p:txEl>
                                          </p:spTgt>
                                        </p:tgtEl>
                                        <p:attrNameLst>
                                          <p:attrName>style.visibility</p:attrName>
                                        </p:attrNameLst>
                                      </p:cBhvr>
                                      <p:to>
                                        <p:strVal val="visible"/>
                                      </p:to>
                                    </p:set>
                                    <p:animEffect transition="in" filter="fade">
                                      <p:cBhvr>
                                        <p:cTn id="57" dur="1000"/>
                                        <p:tgtEl>
                                          <p:spTgt spid="349234">
                                            <p:txEl>
                                              <p:pRg st="10" end="10"/>
                                            </p:txEl>
                                          </p:spTgt>
                                        </p:tgtEl>
                                      </p:cBhvr>
                                    </p:animEffect>
                                    <p:anim calcmode="lin" valueType="num">
                                      <p:cBhvr>
                                        <p:cTn id="58" dur="1000" fill="hold"/>
                                        <p:tgtEl>
                                          <p:spTgt spid="349234">
                                            <p:txEl>
                                              <p:pRg st="10" end="10"/>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349234">
                                            <p:txEl>
                                              <p:pRg st="10" end="10"/>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4923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33" grpId="0" build="p" bldLvl="2"/>
      <p:bldP spid="349234" grpId="0" uiExpand="1"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7CF758F1-33EA-40DF-9F0F-0F81CE8C863A}"/>
              </a:ext>
            </a:extLst>
          </p:cNvPr>
          <p:cNvSpPr>
            <a:spLocks noChangeArrowheads="1"/>
          </p:cNvSpPr>
          <p:nvPr/>
        </p:nvSpPr>
        <p:spPr bwMode="auto">
          <a:xfrm>
            <a:off x="0" y="638175"/>
            <a:ext cx="2997200"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54307" name="Group 3">
            <a:extLst>
              <a:ext uri="{FF2B5EF4-FFF2-40B4-BE49-F238E27FC236}">
                <a16:creationId xmlns:a16="http://schemas.microsoft.com/office/drawing/2014/main" id="{87AC23FB-9FD1-458E-8C1B-562CD3605BE4}"/>
              </a:ext>
            </a:extLst>
          </p:cNvPr>
          <p:cNvGrpSpPr>
            <a:grpSpLocks/>
          </p:cNvGrpSpPr>
          <p:nvPr/>
        </p:nvGrpSpPr>
        <p:grpSpPr bwMode="auto">
          <a:xfrm>
            <a:off x="0" y="863600"/>
            <a:ext cx="9144000" cy="5761038"/>
            <a:chOff x="0" y="459"/>
            <a:chExt cx="5760" cy="3629"/>
          </a:xfrm>
        </p:grpSpPr>
        <p:sp>
          <p:nvSpPr>
            <p:cNvPr id="354308" name="Rectangle 4">
              <a:extLst>
                <a:ext uri="{FF2B5EF4-FFF2-40B4-BE49-F238E27FC236}">
                  <a16:creationId xmlns:a16="http://schemas.microsoft.com/office/drawing/2014/main" id="{7988A9BE-D070-4286-BAA4-FA533FF86A92}"/>
                </a:ext>
              </a:extLst>
            </p:cNvPr>
            <p:cNvSpPr>
              <a:spLocks noChangeArrowheads="1"/>
            </p:cNvSpPr>
            <p:nvPr/>
          </p:nvSpPr>
          <p:spPr bwMode="auto">
            <a:xfrm>
              <a:off x="1888" y="459"/>
              <a:ext cx="1928" cy="3629"/>
            </a:xfrm>
            <a:prstGeom prst="rect">
              <a:avLst/>
            </a:prstGeom>
            <a:solidFill>
              <a:srgbClr val="8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4309" name="Rectangle 5">
              <a:extLst>
                <a:ext uri="{FF2B5EF4-FFF2-40B4-BE49-F238E27FC236}">
                  <a16:creationId xmlns:a16="http://schemas.microsoft.com/office/drawing/2014/main" id="{152B14BF-89B4-47E8-9207-2B4F0896CEDA}"/>
                </a:ext>
              </a:extLst>
            </p:cNvPr>
            <p:cNvSpPr>
              <a:spLocks noChangeArrowheads="1"/>
            </p:cNvSpPr>
            <p:nvPr/>
          </p:nvSpPr>
          <p:spPr bwMode="auto">
            <a:xfrm>
              <a:off x="3816" y="459"/>
              <a:ext cx="1944" cy="3629"/>
            </a:xfrm>
            <a:prstGeom prst="rect">
              <a:avLst/>
            </a:prstGeom>
            <a:solidFill>
              <a:srgbClr val="ACD4D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4310" name="Rectangle 6">
              <a:extLst>
                <a:ext uri="{FF2B5EF4-FFF2-40B4-BE49-F238E27FC236}">
                  <a16:creationId xmlns:a16="http://schemas.microsoft.com/office/drawing/2014/main" id="{1EE2EF85-4233-4E05-93DC-F6915E790285}"/>
                </a:ext>
              </a:extLst>
            </p:cNvPr>
            <p:cNvSpPr>
              <a:spLocks noChangeArrowheads="1"/>
            </p:cNvSpPr>
            <p:nvPr/>
          </p:nvSpPr>
          <p:spPr bwMode="auto">
            <a:xfrm>
              <a:off x="0" y="459"/>
              <a:ext cx="1888" cy="3629"/>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chemeClr val="tx2"/>
                </a:solidFill>
              </a:endParaRPr>
            </a:p>
          </p:txBody>
        </p:sp>
        <p:pic>
          <p:nvPicPr>
            <p:cNvPr id="354311" name="Picture 7" descr="micro2">
              <a:extLst>
                <a:ext uri="{FF2B5EF4-FFF2-40B4-BE49-F238E27FC236}">
                  <a16:creationId xmlns:a16="http://schemas.microsoft.com/office/drawing/2014/main" id="{33B4EEA7-6E30-470A-8FFE-D8587775472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 y="2027"/>
              <a:ext cx="981" cy="736"/>
            </a:xfrm>
            <a:prstGeom prst="rect">
              <a:avLst/>
            </a:prstGeom>
            <a:noFill/>
            <a:extLst>
              <a:ext uri="{909E8E84-426E-40DD-AFC4-6F175D3DCCD1}">
                <a14:hiddenFill xmlns:a14="http://schemas.microsoft.com/office/drawing/2010/main">
                  <a:solidFill>
                    <a:srgbClr val="FFFFFF"/>
                  </a:solidFill>
                </a14:hiddenFill>
              </a:ext>
            </a:extLst>
          </p:spPr>
        </p:pic>
        <p:pic>
          <p:nvPicPr>
            <p:cNvPr id="354312" name="Picture 8" descr="pole1-1">
              <a:extLst>
                <a:ext uri="{FF2B5EF4-FFF2-40B4-BE49-F238E27FC236}">
                  <a16:creationId xmlns:a16="http://schemas.microsoft.com/office/drawing/2014/main" id="{63E543F3-49E4-4E4A-AE8C-1CCC6A0654A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 y="941"/>
              <a:ext cx="638" cy="1191"/>
            </a:xfrm>
            <a:prstGeom prst="rect">
              <a:avLst/>
            </a:prstGeom>
            <a:noFill/>
            <a:extLst>
              <a:ext uri="{909E8E84-426E-40DD-AFC4-6F175D3DCCD1}">
                <a14:hiddenFill xmlns:a14="http://schemas.microsoft.com/office/drawing/2010/main">
                  <a:solidFill>
                    <a:srgbClr val="FFFFFF"/>
                  </a:solidFill>
                </a14:hiddenFill>
              </a:ext>
            </a:extLst>
          </p:spPr>
        </p:pic>
        <p:pic>
          <p:nvPicPr>
            <p:cNvPr id="354313" name="Picture 9" descr="Server3">
              <a:extLst>
                <a:ext uri="{FF2B5EF4-FFF2-40B4-BE49-F238E27FC236}">
                  <a16:creationId xmlns:a16="http://schemas.microsoft.com/office/drawing/2014/main" id="{58E7C19D-8DEE-4503-9063-6E0389AFB7B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 y="3305"/>
              <a:ext cx="851" cy="556"/>
            </a:xfrm>
            <a:prstGeom prst="rect">
              <a:avLst/>
            </a:prstGeom>
            <a:noFill/>
            <a:extLst>
              <a:ext uri="{909E8E84-426E-40DD-AFC4-6F175D3DCCD1}">
                <a14:hiddenFill xmlns:a14="http://schemas.microsoft.com/office/drawing/2010/main">
                  <a:solidFill>
                    <a:srgbClr val="FFFFFF"/>
                  </a:solidFill>
                </a14:hiddenFill>
              </a:ext>
            </a:extLst>
          </p:spPr>
        </p:pic>
        <p:pic>
          <p:nvPicPr>
            <p:cNvPr id="354314" name="Picture 10" descr="Strowger">
              <a:extLst>
                <a:ext uri="{FF2B5EF4-FFF2-40B4-BE49-F238E27FC236}">
                  <a16:creationId xmlns:a16="http://schemas.microsoft.com/office/drawing/2014/main" id="{78DB6789-47B4-4798-903B-EC82595C7D26}"/>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 y="1866"/>
              <a:ext cx="1247" cy="804"/>
            </a:xfrm>
            <a:prstGeom prst="rect">
              <a:avLst/>
            </a:prstGeom>
            <a:noFill/>
            <a:extLst>
              <a:ext uri="{909E8E84-426E-40DD-AFC4-6F175D3DCCD1}">
                <a14:hiddenFill xmlns:a14="http://schemas.microsoft.com/office/drawing/2010/main">
                  <a:solidFill>
                    <a:srgbClr val="FFFFFF"/>
                  </a:solidFill>
                </a14:hiddenFill>
              </a:ext>
            </a:extLst>
          </p:spPr>
        </p:pic>
        <p:pic>
          <p:nvPicPr>
            <p:cNvPr id="354315" name="Picture 11" descr="switchboard">
              <a:extLst>
                <a:ext uri="{FF2B5EF4-FFF2-40B4-BE49-F238E27FC236}">
                  <a16:creationId xmlns:a16="http://schemas.microsoft.com/office/drawing/2014/main" id="{C126E336-31F6-4AB4-A0F2-462F2A04D54B}"/>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6" y="1067"/>
              <a:ext cx="936"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316" name="Picture 12" descr="Telecable">
              <a:extLst>
                <a:ext uri="{FF2B5EF4-FFF2-40B4-BE49-F238E27FC236}">
                  <a16:creationId xmlns:a16="http://schemas.microsoft.com/office/drawing/2014/main" id="{488CFF05-367B-411A-83E0-99EFA6BE495B}"/>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 y="1735"/>
              <a:ext cx="793" cy="793"/>
            </a:xfrm>
            <a:prstGeom prst="rect">
              <a:avLst/>
            </a:prstGeom>
            <a:noFill/>
            <a:extLst>
              <a:ext uri="{909E8E84-426E-40DD-AFC4-6F175D3DCCD1}">
                <a14:hiddenFill xmlns:a14="http://schemas.microsoft.com/office/drawing/2010/main">
                  <a:solidFill>
                    <a:srgbClr val="FFFFFF"/>
                  </a:solidFill>
                </a14:hiddenFill>
              </a:ext>
            </a:extLst>
          </p:spPr>
        </p:pic>
        <p:pic>
          <p:nvPicPr>
            <p:cNvPr id="354317" name="Picture 13" descr="optical-fiber-cable">
              <a:extLst>
                <a:ext uri="{FF2B5EF4-FFF2-40B4-BE49-F238E27FC236}">
                  <a16:creationId xmlns:a16="http://schemas.microsoft.com/office/drawing/2014/main" id="{CFAD7F5B-A50A-45D8-A51C-395428D650EF}"/>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 y="2614"/>
              <a:ext cx="823" cy="615"/>
            </a:xfrm>
            <a:prstGeom prst="rect">
              <a:avLst/>
            </a:prstGeom>
            <a:noFill/>
            <a:extLst>
              <a:ext uri="{909E8E84-426E-40DD-AFC4-6F175D3DCCD1}">
                <a14:hiddenFill xmlns:a14="http://schemas.microsoft.com/office/drawing/2010/main">
                  <a:solidFill>
                    <a:srgbClr val="FFFFFF"/>
                  </a:solidFill>
                </a14:hiddenFill>
              </a:ext>
            </a:extLst>
          </p:spPr>
        </p:pic>
        <p:pic>
          <p:nvPicPr>
            <p:cNvPr id="354318" name="Picture 14" descr="1890_wires">
              <a:extLst>
                <a:ext uri="{FF2B5EF4-FFF2-40B4-BE49-F238E27FC236}">
                  <a16:creationId xmlns:a16="http://schemas.microsoft.com/office/drawing/2014/main" id="{C315C321-9E77-4F42-93AC-5F6A88B1877A}"/>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 y="913"/>
              <a:ext cx="618" cy="746"/>
            </a:xfrm>
            <a:prstGeom prst="rect">
              <a:avLst/>
            </a:prstGeom>
            <a:noFill/>
            <a:extLst>
              <a:ext uri="{909E8E84-426E-40DD-AFC4-6F175D3DCCD1}">
                <a14:hiddenFill xmlns:a14="http://schemas.microsoft.com/office/drawing/2010/main">
                  <a:solidFill>
                    <a:srgbClr val="FFFFFF"/>
                  </a:solidFill>
                </a14:hiddenFill>
              </a:ext>
            </a:extLst>
          </p:spPr>
        </p:pic>
        <p:pic>
          <p:nvPicPr>
            <p:cNvPr id="354319" name="Picture 15" descr="Optical">
              <a:extLst>
                <a:ext uri="{FF2B5EF4-FFF2-40B4-BE49-F238E27FC236}">
                  <a16:creationId xmlns:a16="http://schemas.microsoft.com/office/drawing/2014/main" id="{4B348239-4E3D-476D-8EA9-0C872D629356}"/>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3" y="2954"/>
              <a:ext cx="718" cy="1128"/>
            </a:xfrm>
            <a:prstGeom prst="rect">
              <a:avLst/>
            </a:prstGeom>
            <a:noFill/>
            <a:extLst>
              <a:ext uri="{909E8E84-426E-40DD-AFC4-6F175D3DCCD1}">
                <a14:hiddenFill xmlns:a14="http://schemas.microsoft.com/office/drawing/2010/main">
                  <a:solidFill>
                    <a:srgbClr val="FFFFFF"/>
                  </a:solidFill>
                </a14:hiddenFill>
              </a:ext>
            </a:extLst>
          </p:spPr>
        </p:pic>
        <p:pic>
          <p:nvPicPr>
            <p:cNvPr id="354320" name="Picture 16" descr="Base Station">
              <a:extLst>
                <a:ext uri="{FF2B5EF4-FFF2-40B4-BE49-F238E27FC236}">
                  <a16:creationId xmlns:a16="http://schemas.microsoft.com/office/drawing/2014/main" id="{841262D3-315C-4609-81A0-FAEAFFB9C804}"/>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4" y="3407"/>
              <a:ext cx="779" cy="582"/>
            </a:xfrm>
            <a:prstGeom prst="rect">
              <a:avLst/>
            </a:prstGeom>
            <a:noFill/>
            <a:extLst>
              <a:ext uri="{909E8E84-426E-40DD-AFC4-6F175D3DCCD1}">
                <a14:hiddenFill xmlns:a14="http://schemas.microsoft.com/office/drawing/2010/main">
                  <a:solidFill>
                    <a:srgbClr val="FFFFFF"/>
                  </a:solidFill>
                </a14:hiddenFill>
              </a:ext>
            </a:extLst>
          </p:spPr>
        </p:pic>
        <p:sp>
          <p:nvSpPr>
            <p:cNvPr id="354321" name="Text Box 17">
              <a:extLst>
                <a:ext uri="{FF2B5EF4-FFF2-40B4-BE49-F238E27FC236}">
                  <a16:creationId xmlns:a16="http://schemas.microsoft.com/office/drawing/2014/main" id="{92F5AFFE-E6DB-4058-9ECC-56557DEF57B5}"/>
                </a:ext>
              </a:extLst>
            </p:cNvPr>
            <p:cNvSpPr txBox="1">
              <a:spLocks noChangeArrowheads="1"/>
            </p:cNvSpPr>
            <p:nvPr/>
          </p:nvSpPr>
          <p:spPr bwMode="auto">
            <a:xfrm>
              <a:off x="782" y="941"/>
              <a:ext cx="1049"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Metallic Wires Pole Routes: </a:t>
              </a:r>
              <a:r>
                <a:rPr lang="en-GB" altLang="en-US" sz="1200" b="1">
                  <a:solidFill>
                    <a:srgbClr val="FF0000"/>
                  </a:solidFill>
                </a:rPr>
                <a:t>Still Valid in Africa: FOC Backhaul; Between Villages; FOC/DSL Urban Access</a:t>
              </a:r>
              <a:r>
                <a:rPr lang="en-GB" altLang="en-US" sz="1200" b="1">
                  <a:solidFill>
                    <a:schemeClr val="tx2"/>
                  </a:solidFill>
                </a:rPr>
                <a:t> </a:t>
              </a:r>
            </a:p>
          </p:txBody>
        </p:sp>
        <p:sp>
          <p:nvSpPr>
            <p:cNvPr id="354322" name="Text Box 18">
              <a:extLst>
                <a:ext uri="{FF2B5EF4-FFF2-40B4-BE49-F238E27FC236}">
                  <a16:creationId xmlns:a16="http://schemas.microsoft.com/office/drawing/2014/main" id="{583737C4-78AE-4129-9CFF-C637BD7D1E47}"/>
                </a:ext>
              </a:extLst>
            </p:cNvPr>
            <p:cNvSpPr txBox="1">
              <a:spLocks noChangeArrowheads="1"/>
            </p:cNvSpPr>
            <p:nvPr/>
          </p:nvSpPr>
          <p:spPr bwMode="auto">
            <a:xfrm>
              <a:off x="73" y="1706"/>
              <a:ext cx="1049"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Multi-pair Cables: Trillions of pair-miles installed: </a:t>
              </a:r>
              <a:r>
                <a:rPr lang="en-GB" altLang="en-US" sz="1200" b="1">
                  <a:solidFill>
                    <a:srgbClr val="FF0000"/>
                  </a:solidFill>
                </a:rPr>
                <a:t>Vital Broadband Entry via xDSL: Mandatory LLU &amp; Competition</a:t>
              </a:r>
            </a:p>
          </p:txBody>
        </p:sp>
        <p:sp>
          <p:nvSpPr>
            <p:cNvPr id="354323" name="Text Box 19">
              <a:extLst>
                <a:ext uri="{FF2B5EF4-FFF2-40B4-BE49-F238E27FC236}">
                  <a16:creationId xmlns:a16="http://schemas.microsoft.com/office/drawing/2014/main" id="{312E224C-6573-417F-A2FA-0344A30EF30D}"/>
                </a:ext>
              </a:extLst>
            </p:cNvPr>
            <p:cNvSpPr txBox="1">
              <a:spLocks noChangeArrowheads="1"/>
            </p:cNvSpPr>
            <p:nvPr/>
          </p:nvSpPr>
          <p:spPr bwMode="auto">
            <a:xfrm>
              <a:off x="867" y="2633"/>
              <a:ext cx="104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Optical Fibre Cables: Increasing Access, millions of simultaneous Voice Calls per Cable</a:t>
              </a:r>
            </a:p>
          </p:txBody>
        </p:sp>
        <p:sp>
          <p:nvSpPr>
            <p:cNvPr id="354324" name="Text Box 20">
              <a:extLst>
                <a:ext uri="{FF2B5EF4-FFF2-40B4-BE49-F238E27FC236}">
                  <a16:creationId xmlns:a16="http://schemas.microsoft.com/office/drawing/2014/main" id="{4ACECC50-433B-4C98-960F-4B00728F4DA6}"/>
                </a:ext>
              </a:extLst>
            </p:cNvPr>
            <p:cNvSpPr txBox="1">
              <a:spLocks noChangeArrowheads="1"/>
            </p:cNvSpPr>
            <p:nvPr/>
          </p:nvSpPr>
          <p:spPr bwMode="auto">
            <a:xfrm>
              <a:off x="73" y="3340"/>
              <a:ext cx="1049"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Mobile Access: Un-tethered Access by Wireless, more to Come with Broadband Wireless Access</a:t>
              </a:r>
            </a:p>
          </p:txBody>
        </p:sp>
        <p:sp>
          <p:nvSpPr>
            <p:cNvPr id="354325" name="Text Box 21">
              <a:extLst>
                <a:ext uri="{FF2B5EF4-FFF2-40B4-BE49-F238E27FC236}">
                  <a16:creationId xmlns:a16="http://schemas.microsoft.com/office/drawing/2014/main" id="{E62B1D94-F1EB-4A39-A10B-34F9ABBC0A0C}"/>
                </a:ext>
              </a:extLst>
            </p:cNvPr>
            <p:cNvSpPr txBox="1">
              <a:spLocks noChangeArrowheads="1"/>
            </p:cNvSpPr>
            <p:nvPr/>
          </p:nvSpPr>
          <p:spPr bwMode="auto">
            <a:xfrm>
              <a:off x="2880" y="962"/>
              <a:ext cx="907"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t>Manual Switchboards: Quaint but now obsolete: </a:t>
              </a:r>
              <a:r>
                <a:rPr lang="en-GB" altLang="en-US" sz="1200" b="1">
                  <a:solidFill>
                    <a:srgbClr val="FF0000"/>
                  </a:solidFill>
                </a:rPr>
                <a:t>Call Centres WILL get Better with Broadband</a:t>
              </a:r>
            </a:p>
          </p:txBody>
        </p:sp>
        <p:sp>
          <p:nvSpPr>
            <p:cNvPr id="354326" name="Text Box 22">
              <a:extLst>
                <a:ext uri="{FF2B5EF4-FFF2-40B4-BE49-F238E27FC236}">
                  <a16:creationId xmlns:a16="http://schemas.microsoft.com/office/drawing/2014/main" id="{387A32BC-1A38-413C-A9E0-CA233BB3A7EC}"/>
                </a:ext>
              </a:extLst>
            </p:cNvPr>
            <p:cNvSpPr txBox="1">
              <a:spLocks noChangeArrowheads="1"/>
            </p:cNvSpPr>
            <p:nvPr/>
          </p:nvSpPr>
          <p:spPr bwMode="auto">
            <a:xfrm>
              <a:off x="3787" y="2149"/>
              <a:ext cx="96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Terrestrial and Satellite Microwave Radio: Thousands of voice Calls per Radio link</a:t>
              </a:r>
            </a:p>
          </p:txBody>
        </p:sp>
        <p:sp>
          <p:nvSpPr>
            <p:cNvPr id="354327" name="Text Box 23">
              <a:extLst>
                <a:ext uri="{FF2B5EF4-FFF2-40B4-BE49-F238E27FC236}">
                  <a16:creationId xmlns:a16="http://schemas.microsoft.com/office/drawing/2014/main" id="{6967EB65-F719-4973-A4F5-087A2AA951A2}"/>
                </a:ext>
              </a:extLst>
            </p:cNvPr>
            <p:cNvSpPr txBox="1">
              <a:spLocks noChangeArrowheads="1"/>
            </p:cNvSpPr>
            <p:nvPr/>
          </p:nvSpPr>
          <p:spPr bwMode="auto">
            <a:xfrm>
              <a:off x="4581" y="3039"/>
              <a:ext cx="96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Trans-oceanic and Terrestrial Optical Fibre Cables: Millions of Simultaneous voice Calls per Fibre, Billions per cable</a:t>
              </a:r>
            </a:p>
          </p:txBody>
        </p:sp>
        <p:sp>
          <p:nvSpPr>
            <p:cNvPr id="354328" name="Text Box 24">
              <a:extLst>
                <a:ext uri="{FF2B5EF4-FFF2-40B4-BE49-F238E27FC236}">
                  <a16:creationId xmlns:a16="http://schemas.microsoft.com/office/drawing/2014/main" id="{396233AF-6258-40CF-AAD9-8085F089A0D0}"/>
                </a:ext>
              </a:extLst>
            </p:cNvPr>
            <p:cNvSpPr txBox="1">
              <a:spLocks noChangeArrowheads="1"/>
            </p:cNvSpPr>
            <p:nvPr/>
          </p:nvSpPr>
          <p:spPr bwMode="auto">
            <a:xfrm>
              <a:off x="4609" y="941"/>
              <a:ext cx="1049"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Long Distance Wires: Few still operational, Up to 24 Voice Calls per wire pair with Carrier Frequency Multiplexing: </a:t>
              </a:r>
              <a:r>
                <a:rPr lang="en-GB" altLang="en-US" sz="1200" b="1">
                  <a:solidFill>
                    <a:srgbClr val="FF0000"/>
                  </a:solidFill>
                </a:rPr>
                <a:t>Still Vital with FOC in Africa</a:t>
              </a:r>
            </a:p>
          </p:txBody>
        </p:sp>
        <p:sp>
          <p:nvSpPr>
            <p:cNvPr id="354329" name="Text Box 25">
              <a:extLst>
                <a:ext uri="{FF2B5EF4-FFF2-40B4-BE49-F238E27FC236}">
                  <a16:creationId xmlns:a16="http://schemas.microsoft.com/office/drawing/2014/main" id="{E4B3A493-AF64-4D96-A9BC-042C50954251}"/>
                </a:ext>
              </a:extLst>
            </p:cNvPr>
            <p:cNvSpPr txBox="1">
              <a:spLocks noChangeArrowheads="1"/>
            </p:cNvSpPr>
            <p:nvPr/>
          </p:nvSpPr>
          <p:spPr bwMode="auto">
            <a:xfrm>
              <a:off x="1916" y="2693"/>
              <a:ext cx="161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t>Automatic Electro-Mechanical Switches: Few still operational in Emerging Markets</a:t>
              </a:r>
            </a:p>
          </p:txBody>
        </p:sp>
        <p:sp>
          <p:nvSpPr>
            <p:cNvPr id="354330" name="Text Box 26">
              <a:extLst>
                <a:ext uri="{FF2B5EF4-FFF2-40B4-BE49-F238E27FC236}">
                  <a16:creationId xmlns:a16="http://schemas.microsoft.com/office/drawing/2014/main" id="{B31B0BB7-F4FF-4E58-B427-D5B26656F0F1}"/>
                </a:ext>
              </a:extLst>
            </p:cNvPr>
            <p:cNvSpPr txBox="1">
              <a:spLocks noChangeArrowheads="1"/>
            </p:cNvSpPr>
            <p:nvPr/>
          </p:nvSpPr>
          <p:spPr bwMode="auto">
            <a:xfrm>
              <a:off x="2767" y="3110"/>
              <a:ext cx="99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t>Electronic Switches, Routers, Servers: Interconnect Circuits in Legacy Systems, Route Packets in NGN Systems</a:t>
              </a:r>
            </a:p>
          </p:txBody>
        </p:sp>
        <p:sp>
          <p:nvSpPr>
            <p:cNvPr id="354331" name="WordArt 27">
              <a:extLst>
                <a:ext uri="{FF2B5EF4-FFF2-40B4-BE49-F238E27FC236}">
                  <a16:creationId xmlns:a16="http://schemas.microsoft.com/office/drawing/2014/main" id="{7CD3212E-0E32-4565-9064-5F30C2F6163C}"/>
                </a:ext>
              </a:extLst>
            </p:cNvPr>
            <p:cNvSpPr>
              <a:spLocks noChangeArrowheads="1" noChangeShapeType="1" noTextEdit="1"/>
            </p:cNvSpPr>
            <p:nvPr/>
          </p:nvSpPr>
          <p:spPr bwMode="auto">
            <a:xfrm>
              <a:off x="215" y="488"/>
              <a:ext cx="1502" cy="194"/>
            </a:xfrm>
            <a:prstGeom prst="rect">
              <a:avLst/>
            </a:prstGeom>
          </p:spPr>
          <p:txBody>
            <a:bodyPr wrap="none" fromWordArt="1">
              <a:prstTxWarp prst="textPlain">
                <a:avLst>
                  <a:gd name="adj" fmla="val 50000"/>
                </a:avLst>
              </a:prstTxWarp>
            </a:bodyPr>
            <a:lstStyle/>
            <a:p>
              <a:r>
                <a:rPr lang="en-GB" sz="1400" kern="10">
                  <a:ln w="9525">
                    <a:solidFill>
                      <a:srgbClr val="000000"/>
                    </a:solidFill>
                    <a:round/>
                    <a:headEnd/>
                    <a:tailEnd/>
                  </a:ln>
                  <a:solidFill>
                    <a:srgbClr val="CC0000"/>
                  </a:solidFill>
                  <a:effectLst>
                    <a:outerShdw dist="35921" dir="2700000" algn="ctr" rotWithShape="0">
                      <a:srgbClr val="868686"/>
                    </a:outerShdw>
                  </a:effectLst>
                  <a:latin typeface="Arial Black" panose="020B0A04020102020204" pitchFamily="34" charset="0"/>
                </a:rPr>
                <a:t>Access Networks</a:t>
              </a:r>
            </a:p>
          </p:txBody>
        </p:sp>
        <p:sp>
          <p:nvSpPr>
            <p:cNvPr id="354332" name="WordArt 28">
              <a:extLst>
                <a:ext uri="{FF2B5EF4-FFF2-40B4-BE49-F238E27FC236}">
                  <a16:creationId xmlns:a16="http://schemas.microsoft.com/office/drawing/2014/main" id="{DF32AEA1-9010-48A3-BA77-95C0F2785E3C}"/>
                </a:ext>
              </a:extLst>
            </p:cNvPr>
            <p:cNvSpPr>
              <a:spLocks noChangeArrowheads="1" noChangeShapeType="1" noTextEdit="1"/>
            </p:cNvSpPr>
            <p:nvPr/>
          </p:nvSpPr>
          <p:spPr bwMode="auto">
            <a:xfrm>
              <a:off x="2030" y="487"/>
              <a:ext cx="1502" cy="251"/>
            </a:xfrm>
            <a:prstGeom prst="rect">
              <a:avLst/>
            </a:prstGeom>
          </p:spPr>
          <p:txBody>
            <a:bodyPr wrap="none" fromWordArt="1">
              <a:prstTxWarp prst="textPlain">
                <a:avLst>
                  <a:gd name="adj" fmla="val 50000"/>
                </a:avLst>
              </a:prstTxWarp>
            </a:bodyPr>
            <a:lstStyle/>
            <a:p>
              <a:r>
                <a:rPr lang="en-GB" sz="1400" kern="10">
                  <a:ln w="9525">
                    <a:solidFill>
                      <a:srgbClr val="000000"/>
                    </a:solidFill>
                    <a:round/>
                    <a:headEnd/>
                    <a:tailEnd/>
                  </a:ln>
                  <a:solidFill>
                    <a:srgbClr val="FF6600"/>
                  </a:solidFill>
                  <a:effectLst>
                    <a:outerShdw dist="35921" dir="2700000" algn="ctr" rotWithShape="0">
                      <a:srgbClr val="868686"/>
                    </a:outerShdw>
                  </a:effectLst>
                  <a:latin typeface="Arial Black" panose="020B0A04020102020204" pitchFamily="34" charset="0"/>
                </a:rPr>
                <a:t>Switching/Routing</a:t>
              </a:r>
            </a:p>
          </p:txBody>
        </p:sp>
        <p:sp>
          <p:nvSpPr>
            <p:cNvPr id="354333" name="WordArt 29">
              <a:extLst>
                <a:ext uri="{FF2B5EF4-FFF2-40B4-BE49-F238E27FC236}">
                  <a16:creationId xmlns:a16="http://schemas.microsoft.com/office/drawing/2014/main" id="{377E0012-D75E-46A8-B57D-53B040ED434D}"/>
                </a:ext>
              </a:extLst>
            </p:cNvPr>
            <p:cNvSpPr>
              <a:spLocks noChangeArrowheads="1" noChangeShapeType="1" noTextEdit="1"/>
            </p:cNvSpPr>
            <p:nvPr/>
          </p:nvSpPr>
          <p:spPr bwMode="auto">
            <a:xfrm>
              <a:off x="3957" y="487"/>
              <a:ext cx="1502" cy="251"/>
            </a:xfrm>
            <a:prstGeom prst="rect">
              <a:avLst/>
            </a:prstGeom>
          </p:spPr>
          <p:txBody>
            <a:bodyPr wrap="none" fromWordArt="1">
              <a:prstTxWarp prst="textPlain">
                <a:avLst>
                  <a:gd name="adj" fmla="val 50000"/>
                </a:avLst>
              </a:prstTxWarp>
            </a:bodyPr>
            <a:lstStyle/>
            <a:p>
              <a:r>
                <a:rPr lang="en-GB" sz="1400" kern="10">
                  <a:ln w="9525">
                    <a:solidFill>
                      <a:srgbClr val="000000"/>
                    </a:solidFill>
                    <a:round/>
                    <a:headEnd/>
                    <a:tailEnd/>
                  </a:ln>
                  <a:solidFill>
                    <a:srgbClr val="0000FF"/>
                  </a:solidFill>
                  <a:effectLst>
                    <a:outerShdw dist="35921" dir="2700000" algn="ctr" rotWithShape="0">
                      <a:srgbClr val="868686"/>
                    </a:outerShdw>
                  </a:effectLst>
                  <a:latin typeface="Arial Black" panose="020B0A04020102020204" pitchFamily="34" charset="0"/>
                </a:rPr>
                <a:t>Transport Networks</a:t>
              </a:r>
            </a:p>
          </p:txBody>
        </p:sp>
        <p:sp>
          <p:nvSpPr>
            <p:cNvPr id="354334" name="Text Box 30">
              <a:extLst>
                <a:ext uri="{FF2B5EF4-FFF2-40B4-BE49-F238E27FC236}">
                  <a16:creationId xmlns:a16="http://schemas.microsoft.com/office/drawing/2014/main" id="{F541DC1C-6D64-4DBC-B81C-1CB3824C7E78}"/>
                </a:ext>
              </a:extLst>
            </p:cNvPr>
            <p:cNvSpPr txBox="1">
              <a:spLocks noChangeArrowheads="1"/>
            </p:cNvSpPr>
            <p:nvPr/>
          </p:nvSpPr>
          <p:spPr bwMode="auto">
            <a:xfrm>
              <a:off x="73" y="740"/>
              <a:ext cx="170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effectLst>
                    <a:outerShdw blurRad="38100" dist="38100" dir="2700000" algn="tl">
                      <a:srgbClr val="000000"/>
                    </a:outerShdw>
                  </a:effectLst>
                </a:rPr>
                <a:t>Costly: &gt;70% of Total Network</a:t>
              </a:r>
            </a:p>
          </p:txBody>
        </p:sp>
        <p:sp>
          <p:nvSpPr>
            <p:cNvPr id="354335" name="Text Box 31">
              <a:extLst>
                <a:ext uri="{FF2B5EF4-FFF2-40B4-BE49-F238E27FC236}">
                  <a16:creationId xmlns:a16="http://schemas.microsoft.com/office/drawing/2014/main" id="{868715CB-C86B-4F69-BFBC-2759B06FD908}"/>
                </a:ext>
              </a:extLst>
            </p:cNvPr>
            <p:cNvSpPr txBox="1">
              <a:spLocks noChangeArrowheads="1"/>
            </p:cNvSpPr>
            <p:nvPr/>
          </p:nvSpPr>
          <p:spPr bwMode="auto">
            <a:xfrm>
              <a:off x="1944" y="740"/>
              <a:ext cx="18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effectLst>
                    <a:outerShdw blurRad="38100" dist="38100" dir="2700000" algn="tl">
                      <a:srgbClr val="000000"/>
                    </a:outerShdw>
                  </a:effectLst>
                </a:rPr>
                <a:t>Medium Cost: &lt;20% of Total Network</a:t>
              </a:r>
            </a:p>
          </p:txBody>
        </p:sp>
        <p:sp>
          <p:nvSpPr>
            <p:cNvPr id="354336" name="Text Box 32">
              <a:extLst>
                <a:ext uri="{FF2B5EF4-FFF2-40B4-BE49-F238E27FC236}">
                  <a16:creationId xmlns:a16="http://schemas.microsoft.com/office/drawing/2014/main" id="{4DF7B225-0AAE-4644-AFEF-CF4949D90A64}"/>
                </a:ext>
              </a:extLst>
            </p:cNvPr>
            <p:cNvSpPr txBox="1">
              <a:spLocks noChangeArrowheads="1"/>
            </p:cNvSpPr>
            <p:nvPr/>
          </p:nvSpPr>
          <p:spPr bwMode="auto">
            <a:xfrm>
              <a:off x="3844" y="743"/>
              <a:ext cx="184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effectLst>
                    <a:outerShdw blurRad="38100" dist="38100" dir="2700000" algn="tl">
                      <a:srgbClr val="000000"/>
                    </a:outerShdw>
                  </a:effectLst>
                </a:rPr>
                <a:t>Medium Cost: &lt;20% of Total Network</a:t>
              </a:r>
            </a:p>
          </p:txBody>
        </p:sp>
      </p:grpSp>
      <p:sp>
        <p:nvSpPr>
          <p:cNvPr id="354337" name="Rectangle 33">
            <a:extLst>
              <a:ext uri="{FF2B5EF4-FFF2-40B4-BE49-F238E27FC236}">
                <a16:creationId xmlns:a16="http://schemas.microsoft.com/office/drawing/2014/main" id="{CB97E281-0061-4EDD-923B-B39C137394AC}"/>
              </a:ext>
            </a:extLst>
          </p:cNvPr>
          <p:cNvSpPr>
            <a:spLocks noChangeArrowheads="1"/>
          </p:cNvSpPr>
          <p:nvPr/>
        </p:nvSpPr>
        <p:spPr bwMode="auto">
          <a:xfrm>
            <a:off x="0" y="53975"/>
            <a:ext cx="9144000" cy="5857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100" b="1">
                <a:solidFill>
                  <a:srgbClr val="FAFD00"/>
                </a:solidFill>
                <a:effectLst>
                  <a:outerShdw blurRad="38100" dist="38100" dir="2700000" algn="tl">
                    <a:srgbClr val="000000"/>
                  </a:outerShdw>
                </a:effectLst>
                <a:latin typeface="Tahoma" panose="020B0604030504040204" pitchFamily="34" charset="0"/>
              </a:rPr>
              <a:t>Reminder:</a:t>
            </a:r>
            <a:r>
              <a:rPr lang="en-US" altLang="en-US" sz="2900" b="1">
                <a:solidFill>
                  <a:srgbClr val="FAFD00"/>
                </a:solidFill>
                <a:effectLst>
                  <a:outerShdw blurRad="38100" dist="38100" dir="2700000" algn="tl">
                    <a:srgbClr val="000000"/>
                  </a:outerShdw>
                </a:effectLst>
                <a:latin typeface="Tahoma" panose="020B0604030504040204" pitchFamily="34" charset="0"/>
              </a:rPr>
              <a:t> </a:t>
            </a:r>
            <a:r>
              <a:rPr lang="en-US" altLang="en-US" sz="2100" b="1">
                <a:solidFill>
                  <a:srgbClr val="FF9900"/>
                </a:solidFill>
                <a:effectLst>
                  <a:outerShdw blurRad="38100" dist="38100" dir="2700000" algn="tl">
                    <a:srgbClr val="000000"/>
                  </a:outerShdw>
                </a:effectLst>
                <a:latin typeface="Tahoma" panose="020B0604030504040204" pitchFamily="34" charset="0"/>
              </a:rPr>
              <a:t>Components of Circuit Switched PSTN</a:t>
            </a:r>
          </a:p>
        </p:txBody>
      </p:sp>
      <p:sp>
        <p:nvSpPr>
          <p:cNvPr id="354338" name="Rectangle 34">
            <a:extLst>
              <a:ext uri="{FF2B5EF4-FFF2-40B4-BE49-F238E27FC236}">
                <a16:creationId xmlns:a16="http://schemas.microsoft.com/office/drawing/2014/main" id="{318AF5D5-D784-4299-B31E-5C8BDE9243E8}"/>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4339" name="Rectangle 35">
            <a:extLst>
              <a:ext uri="{FF2B5EF4-FFF2-40B4-BE49-F238E27FC236}">
                <a16:creationId xmlns:a16="http://schemas.microsoft.com/office/drawing/2014/main" id="{DD04CC37-85A3-4254-9E03-621B2823496F}"/>
              </a:ext>
            </a:extLst>
          </p:cNvPr>
          <p:cNvSpPr>
            <a:spLocks noChangeArrowheads="1"/>
          </p:cNvSpPr>
          <p:nvPr/>
        </p:nvSpPr>
        <p:spPr bwMode="auto">
          <a:xfrm>
            <a:off x="26988" y="728663"/>
            <a:ext cx="9144000" cy="134937"/>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4341" name="Text Box 37">
            <a:extLst>
              <a:ext uri="{FF2B5EF4-FFF2-40B4-BE49-F238E27FC236}">
                <a16:creationId xmlns:a16="http://schemas.microsoft.com/office/drawing/2014/main" id="{9CAA2E7D-5C00-47E6-9D35-E881522F9D26}"/>
              </a:ext>
            </a:extLst>
          </p:cNvPr>
          <p:cNvSpPr txBox="1">
            <a:spLocks noChangeArrowheads="1"/>
          </p:cNvSpPr>
          <p:nvPr/>
        </p:nvSpPr>
        <p:spPr bwMode="auto">
          <a:xfrm>
            <a:off x="6011863" y="4657725"/>
            <a:ext cx="31321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rgbClr val="FF0000"/>
                </a:solidFill>
              </a:rPr>
              <a:t>Seeking Affordable Application in Africa</a:t>
            </a:r>
          </a:p>
        </p:txBody>
      </p:sp>
    </p:spTree>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85360834-1556-4E48-962C-FD50BC063094}"/>
              </a:ext>
            </a:extLst>
          </p:cNvPr>
          <p:cNvSpPr>
            <a:spLocks noChangeArrowheads="1"/>
          </p:cNvSpPr>
          <p:nvPr/>
        </p:nvSpPr>
        <p:spPr bwMode="auto">
          <a:xfrm>
            <a:off x="90488" y="728663"/>
            <a:ext cx="8937625" cy="495300"/>
          </a:xfrm>
          <a:prstGeom prst="rect">
            <a:avLst/>
          </a:prstGeom>
          <a:solidFill>
            <a:srgbClr val="C0C0C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266700" indent="-266700" algn="l">
              <a:spcBef>
                <a:spcPct val="20000"/>
              </a:spcBef>
              <a:buChar char="•"/>
              <a:defRPr sz="2800">
                <a:solidFill>
                  <a:schemeClr val="tx1"/>
                </a:solidFill>
                <a:latin typeface="Arial" panose="020B0604020202020204" pitchFamily="34" charset="0"/>
              </a:defRPr>
            </a:lvl1pPr>
            <a:lvl2pPr marL="1081088" indent="-457200" algn="l">
              <a:spcBef>
                <a:spcPct val="20000"/>
              </a:spcBef>
              <a:buChar char="–"/>
              <a:defRPr sz="2400">
                <a:solidFill>
                  <a:schemeClr val="tx1"/>
                </a:solidFill>
                <a:latin typeface="Arial" panose="020B0604020202020204" pitchFamily="34" charset="0"/>
              </a:defRPr>
            </a:lvl2pPr>
            <a:lvl3pPr marL="1641475" indent="-381000" algn="l">
              <a:spcBef>
                <a:spcPct val="20000"/>
              </a:spcBef>
              <a:buChar char="•"/>
              <a:defRPr sz="2000">
                <a:solidFill>
                  <a:schemeClr val="tx1"/>
                </a:solidFill>
                <a:latin typeface="Arial" panose="020B0604020202020204" pitchFamily="34" charset="0"/>
              </a:defRPr>
            </a:lvl3pPr>
            <a:lvl4pPr marL="2163763" indent="-342900" algn="l">
              <a:spcBef>
                <a:spcPct val="20000"/>
              </a:spcBef>
              <a:buChar char="–"/>
              <a:defRPr>
                <a:solidFill>
                  <a:schemeClr val="tx1"/>
                </a:solidFill>
                <a:latin typeface="Arial" panose="020B0604020202020204" pitchFamily="34" charset="0"/>
              </a:defRPr>
            </a:lvl4pPr>
            <a:lvl5pPr marL="2686050" indent="-342900" algn="l">
              <a:spcBef>
                <a:spcPct val="20000"/>
              </a:spcBef>
              <a:buChar char="»"/>
              <a:defRPr>
                <a:solidFill>
                  <a:schemeClr val="tx1"/>
                </a:solidFill>
                <a:latin typeface="Arial" panose="020B0604020202020204" pitchFamily="34" charset="0"/>
              </a:defRPr>
            </a:lvl5pPr>
            <a:lvl6pPr marL="3143250" indent="-342900" fontAlgn="base">
              <a:spcBef>
                <a:spcPct val="20000"/>
              </a:spcBef>
              <a:spcAft>
                <a:spcPct val="0"/>
              </a:spcAft>
              <a:buChar char="»"/>
              <a:defRPr>
                <a:solidFill>
                  <a:schemeClr val="tx1"/>
                </a:solidFill>
                <a:latin typeface="Arial" panose="020B0604020202020204" pitchFamily="34" charset="0"/>
              </a:defRPr>
            </a:lvl6pPr>
            <a:lvl7pPr marL="3600450" indent="-342900" fontAlgn="base">
              <a:spcBef>
                <a:spcPct val="20000"/>
              </a:spcBef>
              <a:spcAft>
                <a:spcPct val="0"/>
              </a:spcAft>
              <a:buChar char="»"/>
              <a:defRPr>
                <a:solidFill>
                  <a:schemeClr val="tx1"/>
                </a:solidFill>
                <a:latin typeface="Arial" panose="020B0604020202020204" pitchFamily="34" charset="0"/>
              </a:defRPr>
            </a:lvl7pPr>
            <a:lvl8pPr marL="4057650" indent="-342900" fontAlgn="base">
              <a:spcBef>
                <a:spcPct val="20000"/>
              </a:spcBef>
              <a:spcAft>
                <a:spcPct val="0"/>
              </a:spcAft>
              <a:buChar char="»"/>
              <a:defRPr>
                <a:solidFill>
                  <a:schemeClr val="tx1"/>
                </a:solidFill>
                <a:latin typeface="Arial" panose="020B0604020202020204" pitchFamily="34" charset="0"/>
              </a:defRPr>
            </a:lvl8pPr>
            <a:lvl9pPr marL="4514850" indent="-342900" fontAlgn="base">
              <a:spcBef>
                <a:spcPct val="20000"/>
              </a:spcBef>
              <a:spcAft>
                <a:spcPct val="0"/>
              </a:spcAft>
              <a:buChar char="»"/>
              <a:defRPr>
                <a:solidFill>
                  <a:schemeClr val="tx1"/>
                </a:solidFill>
                <a:latin typeface="Arial" panose="020B0604020202020204" pitchFamily="34" charset="0"/>
              </a:defRPr>
            </a:lvl9pPr>
          </a:lstStyle>
          <a:p>
            <a:pPr>
              <a:lnSpc>
                <a:spcPct val="95000"/>
              </a:lnSpc>
              <a:buFontTx/>
              <a:buNone/>
            </a:pPr>
            <a:r>
              <a:rPr lang="en-GB" altLang="en-US" sz="3200" b="1">
                <a:solidFill>
                  <a:schemeClr val="hlink"/>
                </a:solidFill>
                <a:effectLst>
                  <a:outerShdw blurRad="38100" dist="38100" dir="2700000" algn="tl">
                    <a:srgbClr val="000000"/>
                  </a:outerShdw>
                </a:effectLst>
              </a:rPr>
              <a:t>Space Division Switching:</a:t>
            </a:r>
            <a:r>
              <a:rPr lang="en-GB" altLang="en-US" sz="2400" b="1">
                <a:solidFill>
                  <a:schemeClr val="hlink"/>
                </a:solidFill>
                <a:effectLst>
                  <a:outerShdw blurRad="38100" dist="38100" dir="2700000" algn="tl">
                    <a:srgbClr val="000000"/>
                  </a:outerShdw>
                </a:effectLst>
              </a:rPr>
              <a:t> </a:t>
            </a:r>
            <a:r>
              <a:rPr lang="en-GB" altLang="en-US" sz="1800" b="1">
                <a:solidFill>
                  <a:srgbClr val="FF9900"/>
                </a:solidFill>
                <a:effectLst>
                  <a:outerShdw blurRad="38100" dist="38100" dir="2700000" algn="tl">
                    <a:srgbClr val="000000"/>
                  </a:outerShdw>
                </a:effectLst>
              </a:rPr>
              <a:t>Traditional PSTN Switching</a:t>
            </a:r>
            <a:endParaRPr lang="en-GB" altLang="en-US" sz="1800">
              <a:solidFill>
                <a:srgbClr val="FF9900"/>
              </a:solidFill>
            </a:endParaRPr>
          </a:p>
        </p:txBody>
      </p:sp>
      <p:sp>
        <p:nvSpPr>
          <p:cNvPr id="356355" name="Rectangle 3">
            <a:extLst>
              <a:ext uri="{FF2B5EF4-FFF2-40B4-BE49-F238E27FC236}">
                <a16:creationId xmlns:a16="http://schemas.microsoft.com/office/drawing/2014/main" id="{193541C9-76C2-44FA-AD8E-E6C536E10378}"/>
              </a:ext>
            </a:extLst>
          </p:cNvPr>
          <p:cNvSpPr>
            <a:spLocks noChangeArrowheads="1"/>
          </p:cNvSpPr>
          <p:nvPr/>
        </p:nvSpPr>
        <p:spPr bwMode="auto">
          <a:xfrm>
            <a:off x="1331913" y="1728788"/>
            <a:ext cx="854075" cy="8096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356" name="Oval 4">
            <a:extLst>
              <a:ext uri="{FF2B5EF4-FFF2-40B4-BE49-F238E27FC236}">
                <a16:creationId xmlns:a16="http://schemas.microsoft.com/office/drawing/2014/main" id="{29017A47-C5C4-41A6-A47D-DC261FB2CADF}"/>
              </a:ext>
            </a:extLst>
          </p:cNvPr>
          <p:cNvSpPr>
            <a:spLocks noChangeArrowheads="1"/>
          </p:cNvSpPr>
          <p:nvPr/>
        </p:nvSpPr>
        <p:spPr bwMode="auto">
          <a:xfrm>
            <a:off x="2681288" y="1682750"/>
            <a:ext cx="990600" cy="9906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357" name="Line 5">
            <a:extLst>
              <a:ext uri="{FF2B5EF4-FFF2-40B4-BE49-F238E27FC236}">
                <a16:creationId xmlns:a16="http://schemas.microsoft.com/office/drawing/2014/main" id="{3724F703-E732-41D7-B2E2-F2CE827578B5}"/>
              </a:ext>
            </a:extLst>
          </p:cNvPr>
          <p:cNvSpPr>
            <a:spLocks noChangeShapeType="1"/>
          </p:cNvSpPr>
          <p:nvPr/>
        </p:nvSpPr>
        <p:spPr bwMode="auto">
          <a:xfrm>
            <a:off x="2051050" y="1908175"/>
            <a:ext cx="811213" cy="0"/>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58" name="Line 6">
            <a:extLst>
              <a:ext uri="{FF2B5EF4-FFF2-40B4-BE49-F238E27FC236}">
                <a16:creationId xmlns:a16="http://schemas.microsoft.com/office/drawing/2014/main" id="{18CB1591-FE72-45E9-8F3F-558139B873CA}"/>
              </a:ext>
            </a:extLst>
          </p:cNvPr>
          <p:cNvSpPr>
            <a:spLocks noChangeShapeType="1"/>
          </p:cNvSpPr>
          <p:nvPr/>
        </p:nvSpPr>
        <p:spPr bwMode="auto">
          <a:xfrm>
            <a:off x="2049463" y="2043113"/>
            <a:ext cx="766762" cy="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59" name="Line 7">
            <a:extLst>
              <a:ext uri="{FF2B5EF4-FFF2-40B4-BE49-F238E27FC236}">
                <a16:creationId xmlns:a16="http://schemas.microsoft.com/office/drawing/2014/main" id="{CD947897-EF43-43A5-81D1-D1531BE44E85}"/>
              </a:ext>
            </a:extLst>
          </p:cNvPr>
          <p:cNvSpPr>
            <a:spLocks noChangeShapeType="1"/>
          </p:cNvSpPr>
          <p:nvPr/>
        </p:nvSpPr>
        <p:spPr bwMode="auto">
          <a:xfrm>
            <a:off x="2049463" y="2178050"/>
            <a:ext cx="722312" cy="0"/>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60" name="Line 8">
            <a:extLst>
              <a:ext uri="{FF2B5EF4-FFF2-40B4-BE49-F238E27FC236}">
                <a16:creationId xmlns:a16="http://schemas.microsoft.com/office/drawing/2014/main" id="{D15C9A90-14E5-4797-85A6-570538B503EE}"/>
              </a:ext>
            </a:extLst>
          </p:cNvPr>
          <p:cNvSpPr>
            <a:spLocks noChangeShapeType="1"/>
          </p:cNvSpPr>
          <p:nvPr/>
        </p:nvSpPr>
        <p:spPr bwMode="auto">
          <a:xfrm>
            <a:off x="2051050" y="2312988"/>
            <a:ext cx="765175" cy="0"/>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61" name="Line 9">
            <a:extLst>
              <a:ext uri="{FF2B5EF4-FFF2-40B4-BE49-F238E27FC236}">
                <a16:creationId xmlns:a16="http://schemas.microsoft.com/office/drawing/2014/main" id="{C3232B67-0A80-4F0F-BD0B-2DE6C8E0F788}"/>
              </a:ext>
            </a:extLst>
          </p:cNvPr>
          <p:cNvSpPr>
            <a:spLocks noChangeShapeType="1"/>
          </p:cNvSpPr>
          <p:nvPr/>
        </p:nvSpPr>
        <p:spPr bwMode="auto">
          <a:xfrm>
            <a:off x="3446463" y="1908175"/>
            <a:ext cx="2430462" cy="0"/>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62" name="Line 10">
            <a:extLst>
              <a:ext uri="{FF2B5EF4-FFF2-40B4-BE49-F238E27FC236}">
                <a16:creationId xmlns:a16="http://schemas.microsoft.com/office/drawing/2014/main" id="{F5EBEFD0-6D56-4F38-9FDB-D855845EF599}"/>
              </a:ext>
            </a:extLst>
          </p:cNvPr>
          <p:cNvSpPr>
            <a:spLocks noChangeShapeType="1"/>
          </p:cNvSpPr>
          <p:nvPr/>
        </p:nvSpPr>
        <p:spPr bwMode="auto">
          <a:xfrm flipV="1">
            <a:off x="3536950" y="2043113"/>
            <a:ext cx="2295525" cy="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63" name="Line 11">
            <a:extLst>
              <a:ext uri="{FF2B5EF4-FFF2-40B4-BE49-F238E27FC236}">
                <a16:creationId xmlns:a16="http://schemas.microsoft.com/office/drawing/2014/main" id="{E3F08361-A7FA-4F4C-9221-8B82F348C992}"/>
              </a:ext>
            </a:extLst>
          </p:cNvPr>
          <p:cNvSpPr>
            <a:spLocks noChangeShapeType="1"/>
          </p:cNvSpPr>
          <p:nvPr/>
        </p:nvSpPr>
        <p:spPr bwMode="auto">
          <a:xfrm>
            <a:off x="3536950" y="2178050"/>
            <a:ext cx="2295525" cy="0"/>
          </a:xfrm>
          <a:prstGeom prst="line">
            <a:avLst/>
          </a:prstGeom>
          <a:noFill/>
          <a:ln w="19050">
            <a:solidFill>
              <a:srgbClr val="008000"/>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64" name="Line 12">
            <a:extLst>
              <a:ext uri="{FF2B5EF4-FFF2-40B4-BE49-F238E27FC236}">
                <a16:creationId xmlns:a16="http://schemas.microsoft.com/office/drawing/2014/main" id="{91E86118-A66E-4372-A9FB-0BCCAD943E38}"/>
              </a:ext>
            </a:extLst>
          </p:cNvPr>
          <p:cNvSpPr>
            <a:spLocks noChangeShapeType="1"/>
          </p:cNvSpPr>
          <p:nvPr/>
        </p:nvSpPr>
        <p:spPr bwMode="auto">
          <a:xfrm>
            <a:off x="3492500" y="2312988"/>
            <a:ext cx="2384425" cy="0"/>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65" name="Line 13">
            <a:extLst>
              <a:ext uri="{FF2B5EF4-FFF2-40B4-BE49-F238E27FC236}">
                <a16:creationId xmlns:a16="http://schemas.microsoft.com/office/drawing/2014/main" id="{3B6DBE5C-9B8C-4B02-A059-899FF3960C71}"/>
              </a:ext>
            </a:extLst>
          </p:cNvPr>
          <p:cNvSpPr>
            <a:spLocks noChangeShapeType="1"/>
          </p:cNvSpPr>
          <p:nvPr/>
        </p:nvSpPr>
        <p:spPr bwMode="auto">
          <a:xfrm>
            <a:off x="3536950" y="3843338"/>
            <a:ext cx="2249488" cy="0"/>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66" name="Line 14">
            <a:extLst>
              <a:ext uri="{FF2B5EF4-FFF2-40B4-BE49-F238E27FC236}">
                <a16:creationId xmlns:a16="http://schemas.microsoft.com/office/drawing/2014/main" id="{59201F29-4746-4F8B-A75D-E983DD2376E2}"/>
              </a:ext>
            </a:extLst>
          </p:cNvPr>
          <p:cNvSpPr>
            <a:spLocks noChangeShapeType="1"/>
          </p:cNvSpPr>
          <p:nvPr/>
        </p:nvSpPr>
        <p:spPr bwMode="auto">
          <a:xfrm>
            <a:off x="3536950" y="3978275"/>
            <a:ext cx="2295525" cy="0"/>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67" name="Line 15">
            <a:extLst>
              <a:ext uri="{FF2B5EF4-FFF2-40B4-BE49-F238E27FC236}">
                <a16:creationId xmlns:a16="http://schemas.microsoft.com/office/drawing/2014/main" id="{5C3D90E5-73FF-4A62-84FF-0D04F91F5D50}"/>
              </a:ext>
            </a:extLst>
          </p:cNvPr>
          <p:cNvSpPr>
            <a:spLocks noChangeShapeType="1"/>
          </p:cNvSpPr>
          <p:nvPr/>
        </p:nvSpPr>
        <p:spPr bwMode="auto">
          <a:xfrm flipV="1">
            <a:off x="6462713" y="2493963"/>
            <a:ext cx="0" cy="1035050"/>
          </a:xfrm>
          <a:prstGeom prst="line">
            <a:avLst/>
          </a:prstGeom>
          <a:noFill/>
          <a:ln w="19050">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68" name="Line 16">
            <a:extLst>
              <a:ext uri="{FF2B5EF4-FFF2-40B4-BE49-F238E27FC236}">
                <a16:creationId xmlns:a16="http://schemas.microsoft.com/office/drawing/2014/main" id="{19F7A23A-13EC-4D22-B961-745207AB9D9C}"/>
              </a:ext>
            </a:extLst>
          </p:cNvPr>
          <p:cNvSpPr>
            <a:spLocks noChangeShapeType="1"/>
          </p:cNvSpPr>
          <p:nvPr/>
        </p:nvSpPr>
        <p:spPr bwMode="auto">
          <a:xfrm>
            <a:off x="3402013" y="2538413"/>
            <a:ext cx="0" cy="1035050"/>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69" name="Line 17">
            <a:extLst>
              <a:ext uri="{FF2B5EF4-FFF2-40B4-BE49-F238E27FC236}">
                <a16:creationId xmlns:a16="http://schemas.microsoft.com/office/drawing/2014/main" id="{94A8AF16-E8A9-4C15-8477-12DA781AA382}"/>
              </a:ext>
            </a:extLst>
          </p:cNvPr>
          <p:cNvSpPr>
            <a:spLocks noChangeShapeType="1"/>
          </p:cNvSpPr>
          <p:nvPr/>
        </p:nvSpPr>
        <p:spPr bwMode="auto">
          <a:xfrm flipV="1">
            <a:off x="3222625" y="2582863"/>
            <a:ext cx="0" cy="94615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70" name="Line 18">
            <a:extLst>
              <a:ext uri="{FF2B5EF4-FFF2-40B4-BE49-F238E27FC236}">
                <a16:creationId xmlns:a16="http://schemas.microsoft.com/office/drawing/2014/main" id="{06128E24-FDFF-45C1-B412-F31182AAAE5E}"/>
              </a:ext>
            </a:extLst>
          </p:cNvPr>
          <p:cNvSpPr>
            <a:spLocks noChangeShapeType="1"/>
          </p:cNvSpPr>
          <p:nvPr/>
        </p:nvSpPr>
        <p:spPr bwMode="auto">
          <a:xfrm flipH="1" flipV="1">
            <a:off x="3086100" y="2582863"/>
            <a:ext cx="0" cy="946150"/>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71" name="Line 19">
            <a:extLst>
              <a:ext uri="{FF2B5EF4-FFF2-40B4-BE49-F238E27FC236}">
                <a16:creationId xmlns:a16="http://schemas.microsoft.com/office/drawing/2014/main" id="{F4FE30B6-2142-4BC9-A382-C51E4B1D0286}"/>
              </a:ext>
            </a:extLst>
          </p:cNvPr>
          <p:cNvSpPr>
            <a:spLocks noChangeShapeType="1"/>
          </p:cNvSpPr>
          <p:nvPr/>
        </p:nvSpPr>
        <p:spPr bwMode="auto">
          <a:xfrm flipV="1">
            <a:off x="2951163" y="2538413"/>
            <a:ext cx="0" cy="1079500"/>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72" name="Line 20">
            <a:extLst>
              <a:ext uri="{FF2B5EF4-FFF2-40B4-BE49-F238E27FC236}">
                <a16:creationId xmlns:a16="http://schemas.microsoft.com/office/drawing/2014/main" id="{58B4940E-7C17-44FB-B243-6F3490A9C942}"/>
              </a:ext>
            </a:extLst>
          </p:cNvPr>
          <p:cNvSpPr>
            <a:spLocks noChangeShapeType="1"/>
          </p:cNvSpPr>
          <p:nvPr/>
        </p:nvSpPr>
        <p:spPr bwMode="auto">
          <a:xfrm flipH="1">
            <a:off x="6372225" y="2582863"/>
            <a:ext cx="0" cy="855662"/>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73" name="Line 21">
            <a:extLst>
              <a:ext uri="{FF2B5EF4-FFF2-40B4-BE49-F238E27FC236}">
                <a16:creationId xmlns:a16="http://schemas.microsoft.com/office/drawing/2014/main" id="{61AFBF01-8BB0-4552-8749-2E5A05E7BC30}"/>
              </a:ext>
            </a:extLst>
          </p:cNvPr>
          <p:cNvSpPr>
            <a:spLocks noChangeShapeType="1"/>
          </p:cNvSpPr>
          <p:nvPr/>
        </p:nvSpPr>
        <p:spPr bwMode="auto">
          <a:xfrm>
            <a:off x="6237288" y="2582863"/>
            <a:ext cx="0" cy="811212"/>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74" name="Line 22">
            <a:extLst>
              <a:ext uri="{FF2B5EF4-FFF2-40B4-BE49-F238E27FC236}">
                <a16:creationId xmlns:a16="http://schemas.microsoft.com/office/drawing/2014/main" id="{BE2A3EA9-30F0-4D73-98EB-36FF7BAAA4A5}"/>
              </a:ext>
            </a:extLst>
          </p:cNvPr>
          <p:cNvSpPr>
            <a:spLocks noChangeShapeType="1"/>
          </p:cNvSpPr>
          <p:nvPr/>
        </p:nvSpPr>
        <p:spPr bwMode="auto">
          <a:xfrm flipH="1">
            <a:off x="6102350" y="2582863"/>
            <a:ext cx="0" cy="855662"/>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75" name="Line 23">
            <a:extLst>
              <a:ext uri="{FF2B5EF4-FFF2-40B4-BE49-F238E27FC236}">
                <a16:creationId xmlns:a16="http://schemas.microsoft.com/office/drawing/2014/main" id="{327B437F-E5EC-43CE-B345-6F8A3F89A89E}"/>
              </a:ext>
            </a:extLst>
          </p:cNvPr>
          <p:cNvSpPr>
            <a:spLocks noChangeShapeType="1"/>
          </p:cNvSpPr>
          <p:nvPr/>
        </p:nvSpPr>
        <p:spPr bwMode="auto">
          <a:xfrm flipV="1">
            <a:off x="3492500" y="2447925"/>
            <a:ext cx="2384425" cy="1169988"/>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76" name="Rectangle 24">
            <a:extLst>
              <a:ext uri="{FF2B5EF4-FFF2-40B4-BE49-F238E27FC236}">
                <a16:creationId xmlns:a16="http://schemas.microsoft.com/office/drawing/2014/main" id="{6347AE20-90ED-4BA6-83B9-CCE3E467A991}"/>
              </a:ext>
            </a:extLst>
          </p:cNvPr>
          <p:cNvSpPr>
            <a:spLocks noChangeArrowheads="1"/>
          </p:cNvSpPr>
          <p:nvPr/>
        </p:nvSpPr>
        <p:spPr bwMode="auto">
          <a:xfrm>
            <a:off x="2773363" y="4564063"/>
            <a:ext cx="854075" cy="8096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377" name="Line 25">
            <a:extLst>
              <a:ext uri="{FF2B5EF4-FFF2-40B4-BE49-F238E27FC236}">
                <a16:creationId xmlns:a16="http://schemas.microsoft.com/office/drawing/2014/main" id="{E5AD5B16-B1D5-4D1F-8DF6-B5870DED0850}"/>
              </a:ext>
            </a:extLst>
          </p:cNvPr>
          <p:cNvSpPr>
            <a:spLocks noChangeShapeType="1"/>
          </p:cNvSpPr>
          <p:nvPr/>
        </p:nvSpPr>
        <p:spPr bwMode="auto">
          <a:xfrm>
            <a:off x="3357563" y="4157663"/>
            <a:ext cx="0" cy="495300"/>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78" name="Line 26">
            <a:extLst>
              <a:ext uri="{FF2B5EF4-FFF2-40B4-BE49-F238E27FC236}">
                <a16:creationId xmlns:a16="http://schemas.microsoft.com/office/drawing/2014/main" id="{7F0E6381-B6F2-4F40-85E2-51A919620960}"/>
              </a:ext>
            </a:extLst>
          </p:cNvPr>
          <p:cNvSpPr>
            <a:spLocks noChangeShapeType="1"/>
          </p:cNvSpPr>
          <p:nvPr/>
        </p:nvSpPr>
        <p:spPr bwMode="auto">
          <a:xfrm>
            <a:off x="3222625" y="4113213"/>
            <a:ext cx="0" cy="53975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79" name="Rectangle 27">
            <a:extLst>
              <a:ext uri="{FF2B5EF4-FFF2-40B4-BE49-F238E27FC236}">
                <a16:creationId xmlns:a16="http://schemas.microsoft.com/office/drawing/2014/main" id="{AE7BF69F-A4E8-4F73-B436-E89DD7BDFBDA}"/>
              </a:ext>
            </a:extLst>
          </p:cNvPr>
          <p:cNvSpPr>
            <a:spLocks noChangeArrowheads="1"/>
          </p:cNvSpPr>
          <p:nvPr/>
        </p:nvSpPr>
        <p:spPr bwMode="auto">
          <a:xfrm>
            <a:off x="7092950" y="1728788"/>
            <a:ext cx="854075" cy="8096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56380" name="Group 28">
            <a:extLst>
              <a:ext uri="{FF2B5EF4-FFF2-40B4-BE49-F238E27FC236}">
                <a16:creationId xmlns:a16="http://schemas.microsoft.com/office/drawing/2014/main" id="{A061E518-B657-4E73-BD4A-E4844C6A1B33}"/>
              </a:ext>
            </a:extLst>
          </p:cNvPr>
          <p:cNvGrpSpPr>
            <a:grpSpLocks/>
          </p:cNvGrpSpPr>
          <p:nvPr/>
        </p:nvGrpSpPr>
        <p:grpSpPr bwMode="auto">
          <a:xfrm>
            <a:off x="8128000" y="1773238"/>
            <a:ext cx="811213" cy="720725"/>
            <a:chOff x="5120" y="1281"/>
            <a:chExt cx="511" cy="454"/>
          </a:xfrm>
        </p:grpSpPr>
        <p:sp>
          <p:nvSpPr>
            <p:cNvPr id="356381" name="Oval 29">
              <a:extLst>
                <a:ext uri="{FF2B5EF4-FFF2-40B4-BE49-F238E27FC236}">
                  <a16:creationId xmlns:a16="http://schemas.microsoft.com/office/drawing/2014/main" id="{F4D5E3AE-1A3B-4345-806A-5DD0806B5DD3}"/>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382" name="Text Box 30">
              <a:extLst>
                <a:ext uri="{FF2B5EF4-FFF2-40B4-BE49-F238E27FC236}">
                  <a16:creationId xmlns:a16="http://schemas.microsoft.com/office/drawing/2014/main" id="{FCFDE65B-9334-4D8E-9C25-2FBE618BCF97}"/>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B1 Receives A1</a:t>
              </a:r>
            </a:p>
          </p:txBody>
        </p:sp>
      </p:grpSp>
      <p:sp>
        <p:nvSpPr>
          <p:cNvPr id="356383" name="Line 31">
            <a:extLst>
              <a:ext uri="{FF2B5EF4-FFF2-40B4-BE49-F238E27FC236}">
                <a16:creationId xmlns:a16="http://schemas.microsoft.com/office/drawing/2014/main" id="{0E307AD3-ABD1-4877-A130-8F504D3A17E2}"/>
              </a:ext>
            </a:extLst>
          </p:cNvPr>
          <p:cNvSpPr>
            <a:spLocks noChangeShapeType="1"/>
          </p:cNvSpPr>
          <p:nvPr/>
        </p:nvSpPr>
        <p:spPr bwMode="auto">
          <a:xfrm>
            <a:off x="6507163" y="1908175"/>
            <a:ext cx="765175" cy="0"/>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84" name="Line 32">
            <a:extLst>
              <a:ext uri="{FF2B5EF4-FFF2-40B4-BE49-F238E27FC236}">
                <a16:creationId xmlns:a16="http://schemas.microsoft.com/office/drawing/2014/main" id="{1D43A153-D44F-438F-8C4F-60D952A54719}"/>
              </a:ext>
            </a:extLst>
          </p:cNvPr>
          <p:cNvSpPr>
            <a:spLocks noChangeShapeType="1"/>
          </p:cNvSpPr>
          <p:nvPr/>
        </p:nvSpPr>
        <p:spPr bwMode="auto">
          <a:xfrm flipH="1" flipV="1">
            <a:off x="2951163" y="3978275"/>
            <a:ext cx="0" cy="674688"/>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85" name="Line 33">
            <a:extLst>
              <a:ext uri="{FF2B5EF4-FFF2-40B4-BE49-F238E27FC236}">
                <a16:creationId xmlns:a16="http://schemas.microsoft.com/office/drawing/2014/main" id="{855F26A3-4A92-409B-831E-D44981C6801E}"/>
              </a:ext>
            </a:extLst>
          </p:cNvPr>
          <p:cNvSpPr>
            <a:spLocks noChangeShapeType="1"/>
          </p:cNvSpPr>
          <p:nvPr/>
        </p:nvSpPr>
        <p:spPr bwMode="auto">
          <a:xfrm flipV="1">
            <a:off x="3086100" y="4157663"/>
            <a:ext cx="1588" cy="495300"/>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86" name="Oval 34">
            <a:extLst>
              <a:ext uri="{FF2B5EF4-FFF2-40B4-BE49-F238E27FC236}">
                <a16:creationId xmlns:a16="http://schemas.microsoft.com/office/drawing/2014/main" id="{53FA4B36-F31E-4E94-9DE1-D096E3CE4A76}"/>
              </a:ext>
            </a:extLst>
          </p:cNvPr>
          <p:cNvSpPr>
            <a:spLocks noChangeArrowheads="1"/>
          </p:cNvSpPr>
          <p:nvPr/>
        </p:nvSpPr>
        <p:spPr bwMode="auto">
          <a:xfrm>
            <a:off x="5697538" y="1682750"/>
            <a:ext cx="990600" cy="9906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387" name="Line 35">
            <a:extLst>
              <a:ext uri="{FF2B5EF4-FFF2-40B4-BE49-F238E27FC236}">
                <a16:creationId xmlns:a16="http://schemas.microsoft.com/office/drawing/2014/main" id="{86D44F9B-8A97-4191-84B1-768B418C2ABD}"/>
              </a:ext>
            </a:extLst>
          </p:cNvPr>
          <p:cNvSpPr>
            <a:spLocks noChangeShapeType="1"/>
          </p:cNvSpPr>
          <p:nvPr/>
        </p:nvSpPr>
        <p:spPr bwMode="auto">
          <a:xfrm flipH="1">
            <a:off x="3536950" y="2538413"/>
            <a:ext cx="2430463" cy="1216025"/>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88" name="Oval 36">
            <a:extLst>
              <a:ext uri="{FF2B5EF4-FFF2-40B4-BE49-F238E27FC236}">
                <a16:creationId xmlns:a16="http://schemas.microsoft.com/office/drawing/2014/main" id="{DE988108-39F8-4637-AEA4-7BC4DAB455DF}"/>
              </a:ext>
            </a:extLst>
          </p:cNvPr>
          <p:cNvSpPr>
            <a:spLocks noChangeArrowheads="1"/>
          </p:cNvSpPr>
          <p:nvPr/>
        </p:nvSpPr>
        <p:spPr bwMode="auto">
          <a:xfrm rot="3734989">
            <a:off x="5711826" y="3351212"/>
            <a:ext cx="1079500" cy="101917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389" name="Rectangle 37">
            <a:extLst>
              <a:ext uri="{FF2B5EF4-FFF2-40B4-BE49-F238E27FC236}">
                <a16:creationId xmlns:a16="http://schemas.microsoft.com/office/drawing/2014/main" id="{EA9F925A-3EFB-4DD9-A9B9-2CA9B5FEC98B}"/>
              </a:ext>
            </a:extLst>
          </p:cNvPr>
          <p:cNvSpPr>
            <a:spLocks noChangeArrowheads="1"/>
          </p:cNvSpPr>
          <p:nvPr/>
        </p:nvSpPr>
        <p:spPr bwMode="auto">
          <a:xfrm>
            <a:off x="5954713" y="4608513"/>
            <a:ext cx="854075" cy="8096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390" name="Line 38">
            <a:extLst>
              <a:ext uri="{FF2B5EF4-FFF2-40B4-BE49-F238E27FC236}">
                <a16:creationId xmlns:a16="http://schemas.microsoft.com/office/drawing/2014/main" id="{B1B942B5-9BA7-418C-AAB1-75CA79D01F13}"/>
              </a:ext>
            </a:extLst>
          </p:cNvPr>
          <p:cNvSpPr>
            <a:spLocks noChangeShapeType="1"/>
          </p:cNvSpPr>
          <p:nvPr/>
        </p:nvSpPr>
        <p:spPr bwMode="auto">
          <a:xfrm>
            <a:off x="6507163" y="4294188"/>
            <a:ext cx="12700" cy="449262"/>
          </a:xfrm>
          <a:prstGeom prst="line">
            <a:avLst/>
          </a:prstGeom>
          <a:noFill/>
          <a:ln w="19050">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91" name="Line 39">
            <a:extLst>
              <a:ext uri="{FF2B5EF4-FFF2-40B4-BE49-F238E27FC236}">
                <a16:creationId xmlns:a16="http://schemas.microsoft.com/office/drawing/2014/main" id="{BFE0BEAA-1449-4AA5-9048-33A4EF49968D}"/>
              </a:ext>
            </a:extLst>
          </p:cNvPr>
          <p:cNvSpPr>
            <a:spLocks noChangeShapeType="1"/>
          </p:cNvSpPr>
          <p:nvPr/>
        </p:nvSpPr>
        <p:spPr bwMode="auto">
          <a:xfrm>
            <a:off x="6403975" y="4340225"/>
            <a:ext cx="12700" cy="403225"/>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92" name="Line 40">
            <a:extLst>
              <a:ext uri="{FF2B5EF4-FFF2-40B4-BE49-F238E27FC236}">
                <a16:creationId xmlns:a16="http://schemas.microsoft.com/office/drawing/2014/main" id="{A12BCEAC-62AA-4DED-8726-A94781879753}"/>
              </a:ext>
            </a:extLst>
          </p:cNvPr>
          <p:cNvSpPr>
            <a:spLocks noChangeShapeType="1"/>
          </p:cNvSpPr>
          <p:nvPr/>
        </p:nvSpPr>
        <p:spPr bwMode="auto">
          <a:xfrm flipH="1" flipV="1">
            <a:off x="6102350" y="4292600"/>
            <a:ext cx="0" cy="450850"/>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93" name="Line 41">
            <a:extLst>
              <a:ext uri="{FF2B5EF4-FFF2-40B4-BE49-F238E27FC236}">
                <a16:creationId xmlns:a16="http://schemas.microsoft.com/office/drawing/2014/main" id="{2C7F12E6-6EB1-4D51-AB6E-E7069F696960}"/>
              </a:ext>
            </a:extLst>
          </p:cNvPr>
          <p:cNvSpPr>
            <a:spLocks noChangeShapeType="1"/>
          </p:cNvSpPr>
          <p:nvPr/>
        </p:nvSpPr>
        <p:spPr bwMode="auto">
          <a:xfrm flipH="1" flipV="1">
            <a:off x="6269038" y="4292600"/>
            <a:ext cx="12700" cy="450850"/>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94" name="Line 42">
            <a:extLst>
              <a:ext uri="{FF2B5EF4-FFF2-40B4-BE49-F238E27FC236}">
                <a16:creationId xmlns:a16="http://schemas.microsoft.com/office/drawing/2014/main" id="{49B71B80-2263-4617-9BC4-22FB047D0D7F}"/>
              </a:ext>
            </a:extLst>
          </p:cNvPr>
          <p:cNvSpPr>
            <a:spLocks noChangeShapeType="1"/>
          </p:cNvSpPr>
          <p:nvPr/>
        </p:nvSpPr>
        <p:spPr bwMode="auto">
          <a:xfrm flipH="1" flipV="1">
            <a:off x="3492500" y="2447925"/>
            <a:ext cx="2339975" cy="1260475"/>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95" name="Line 43">
            <a:extLst>
              <a:ext uri="{FF2B5EF4-FFF2-40B4-BE49-F238E27FC236}">
                <a16:creationId xmlns:a16="http://schemas.microsoft.com/office/drawing/2014/main" id="{FDAC31CB-E97E-496E-AA43-3842AF605FBF}"/>
              </a:ext>
            </a:extLst>
          </p:cNvPr>
          <p:cNvSpPr>
            <a:spLocks noChangeShapeType="1"/>
          </p:cNvSpPr>
          <p:nvPr/>
        </p:nvSpPr>
        <p:spPr bwMode="auto">
          <a:xfrm>
            <a:off x="6551613" y="2043113"/>
            <a:ext cx="720725" cy="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96" name="Line 44">
            <a:extLst>
              <a:ext uri="{FF2B5EF4-FFF2-40B4-BE49-F238E27FC236}">
                <a16:creationId xmlns:a16="http://schemas.microsoft.com/office/drawing/2014/main" id="{5A56FB36-EDFC-4BB7-9B91-7DDD7DFE989F}"/>
              </a:ext>
            </a:extLst>
          </p:cNvPr>
          <p:cNvSpPr>
            <a:spLocks noChangeShapeType="1"/>
          </p:cNvSpPr>
          <p:nvPr/>
        </p:nvSpPr>
        <p:spPr bwMode="auto">
          <a:xfrm flipV="1">
            <a:off x="6551613" y="2178050"/>
            <a:ext cx="720725" cy="0"/>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97" name="Line 45">
            <a:extLst>
              <a:ext uri="{FF2B5EF4-FFF2-40B4-BE49-F238E27FC236}">
                <a16:creationId xmlns:a16="http://schemas.microsoft.com/office/drawing/2014/main" id="{2D0ABF3C-B72F-4105-AA6A-37A5AAA4DEB9}"/>
              </a:ext>
            </a:extLst>
          </p:cNvPr>
          <p:cNvSpPr>
            <a:spLocks noChangeShapeType="1"/>
          </p:cNvSpPr>
          <p:nvPr/>
        </p:nvSpPr>
        <p:spPr bwMode="auto">
          <a:xfrm flipV="1">
            <a:off x="6551613" y="2312988"/>
            <a:ext cx="720725" cy="0"/>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398" name="Text Box 46">
            <a:extLst>
              <a:ext uri="{FF2B5EF4-FFF2-40B4-BE49-F238E27FC236}">
                <a16:creationId xmlns:a16="http://schemas.microsoft.com/office/drawing/2014/main" id="{7D3B12FE-C466-4CC7-982C-501EE9881301}"/>
              </a:ext>
            </a:extLst>
          </p:cNvPr>
          <p:cNvSpPr txBox="1">
            <a:spLocks noChangeArrowheads="1"/>
          </p:cNvSpPr>
          <p:nvPr/>
        </p:nvSpPr>
        <p:spPr bwMode="auto">
          <a:xfrm>
            <a:off x="1331913" y="1773238"/>
            <a:ext cx="7191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Local Switch A</a:t>
            </a:r>
          </a:p>
        </p:txBody>
      </p:sp>
      <p:sp>
        <p:nvSpPr>
          <p:cNvPr id="356399" name="Text Box 47">
            <a:extLst>
              <a:ext uri="{FF2B5EF4-FFF2-40B4-BE49-F238E27FC236}">
                <a16:creationId xmlns:a16="http://schemas.microsoft.com/office/drawing/2014/main" id="{0B54663C-86EB-4418-873F-D0FAB33E3055}"/>
              </a:ext>
            </a:extLst>
          </p:cNvPr>
          <p:cNvSpPr txBox="1">
            <a:spLocks noChangeArrowheads="1"/>
          </p:cNvSpPr>
          <p:nvPr/>
        </p:nvSpPr>
        <p:spPr bwMode="auto">
          <a:xfrm>
            <a:off x="7226300" y="1773238"/>
            <a:ext cx="71913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Local Switch B</a:t>
            </a:r>
          </a:p>
        </p:txBody>
      </p:sp>
      <p:sp>
        <p:nvSpPr>
          <p:cNvPr id="356400" name="Text Box 48">
            <a:extLst>
              <a:ext uri="{FF2B5EF4-FFF2-40B4-BE49-F238E27FC236}">
                <a16:creationId xmlns:a16="http://schemas.microsoft.com/office/drawing/2014/main" id="{5E4AC7CD-B4F4-4A46-908F-6DF1433A145B}"/>
              </a:ext>
            </a:extLst>
          </p:cNvPr>
          <p:cNvSpPr txBox="1">
            <a:spLocks noChangeArrowheads="1"/>
          </p:cNvSpPr>
          <p:nvPr/>
        </p:nvSpPr>
        <p:spPr bwMode="auto">
          <a:xfrm>
            <a:off x="2816225" y="4743450"/>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Local Switch C</a:t>
            </a:r>
          </a:p>
        </p:txBody>
      </p:sp>
      <p:sp>
        <p:nvSpPr>
          <p:cNvPr id="356401" name="Text Box 49">
            <a:extLst>
              <a:ext uri="{FF2B5EF4-FFF2-40B4-BE49-F238E27FC236}">
                <a16:creationId xmlns:a16="http://schemas.microsoft.com/office/drawing/2014/main" id="{CDE0ED5D-A335-4EEC-8CF4-B5AD53A8C333}"/>
              </a:ext>
            </a:extLst>
          </p:cNvPr>
          <p:cNvSpPr txBox="1">
            <a:spLocks noChangeArrowheads="1"/>
          </p:cNvSpPr>
          <p:nvPr/>
        </p:nvSpPr>
        <p:spPr bwMode="auto">
          <a:xfrm>
            <a:off x="5999163" y="4789488"/>
            <a:ext cx="7191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Local Switch D</a:t>
            </a:r>
          </a:p>
        </p:txBody>
      </p:sp>
      <p:sp>
        <p:nvSpPr>
          <p:cNvPr id="356402" name="Line 50">
            <a:extLst>
              <a:ext uri="{FF2B5EF4-FFF2-40B4-BE49-F238E27FC236}">
                <a16:creationId xmlns:a16="http://schemas.microsoft.com/office/drawing/2014/main" id="{1E0A2CF2-5A7F-407A-9290-89A3D28BA99B}"/>
              </a:ext>
            </a:extLst>
          </p:cNvPr>
          <p:cNvSpPr>
            <a:spLocks noChangeShapeType="1"/>
          </p:cNvSpPr>
          <p:nvPr/>
        </p:nvSpPr>
        <p:spPr bwMode="auto">
          <a:xfrm>
            <a:off x="2951163" y="1908175"/>
            <a:ext cx="406400" cy="0"/>
          </a:xfrm>
          <a:prstGeom prst="line">
            <a:avLst/>
          </a:prstGeom>
          <a:noFill/>
          <a:ln w="1905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03" name="Line 51">
            <a:extLst>
              <a:ext uri="{FF2B5EF4-FFF2-40B4-BE49-F238E27FC236}">
                <a16:creationId xmlns:a16="http://schemas.microsoft.com/office/drawing/2014/main" id="{B87A32B1-6681-4704-9CD2-5F3580BC7EDB}"/>
              </a:ext>
            </a:extLst>
          </p:cNvPr>
          <p:cNvSpPr>
            <a:spLocks noChangeShapeType="1"/>
          </p:cNvSpPr>
          <p:nvPr/>
        </p:nvSpPr>
        <p:spPr bwMode="auto">
          <a:xfrm>
            <a:off x="6011863" y="1908175"/>
            <a:ext cx="406400" cy="0"/>
          </a:xfrm>
          <a:prstGeom prst="line">
            <a:avLst/>
          </a:prstGeom>
          <a:noFill/>
          <a:ln w="1905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04" name="Text Box 52">
            <a:extLst>
              <a:ext uri="{FF2B5EF4-FFF2-40B4-BE49-F238E27FC236}">
                <a16:creationId xmlns:a16="http://schemas.microsoft.com/office/drawing/2014/main" id="{A7607A2D-E38A-4D5D-A62E-06BC05132D87}"/>
              </a:ext>
            </a:extLst>
          </p:cNvPr>
          <p:cNvSpPr txBox="1">
            <a:spLocks noChangeArrowheads="1"/>
          </p:cNvSpPr>
          <p:nvPr/>
        </p:nvSpPr>
        <p:spPr bwMode="auto">
          <a:xfrm>
            <a:off x="2592388" y="1368425"/>
            <a:ext cx="1214437" cy="3841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altLang="en-US" sz="1200" b="1">
                <a:solidFill>
                  <a:schemeClr val="tx2"/>
                </a:solidFill>
              </a:rPr>
              <a:t>Tandem Switch A (TA)</a:t>
            </a:r>
          </a:p>
        </p:txBody>
      </p:sp>
      <p:sp>
        <p:nvSpPr>
          <p:cNvPr id="356405" name="Text Box 53">
            <a:extLst>
              <a:ext uri="{FF2B5EF4-FFF2-40B4-BE49-F238E27FC236}">
                <a16:creationId xmlns:a16="http://schemas.microsoft.com/office/drawing/2014/main" id="{961E8031-627B-472C-8245-D8465013DF24}"/>
              </a:ext>
            </a:extLst>
          </p:cNvPr>
          <p:cNvSpPr txBox="1">
            <a:spLocks noChangeArrowheads="1"/>
          </p:cNvSpPr>
          <p:nvPr/>
        </p:nvSpPr>
        <p:spPr bwMode="auto">
          <a:xfrm>
            <a:off x="5741988" y="1368425"/>
            <a:ext cx="1216025" cy="3841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altLang="en-US" sz="1200" b="1">
                <a:solidFill>
                  <a:schemeClr val="tx2"/>
                </a:solidFill>
              </a:rPr>
              <a:t>Tandem Switch B (TB)</a:t>
            </a:r>
          </a:p>
        </p:txBody>
      </p:sp>
      <p:sp>
        <p:nvSpPr>
          <p:cNvPr id="356406" name="Text Box 54">
            <a:extLst>
              <a:ext uri="{FF2B5EF4-FFF2-40B4-BE49-F238E27FC236}">
                <a16:creationId xmlns:a16="http://schemas.microsoft.com/office/drawing/2014/main" id="{D920BFFB-C26B-4DED-8252-59A0AB778489}"/>
              </a:ext>
            </a:extLst>
          </p:cNvPr>
          <p:cNvSpPr txBox="1">
            <a:spLocks noChangeArrowheads="1"/>
          </p:cNvSpPr>
          <p:nvPr/>
        </p:nvSpPr>
        <p:spPr bwMode="auto">
          <a:xfrm>
            <a:off x="6596063" y="3663950"/>
            <a:ext cx="1216025" cy="3841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altLang="en-US" sz="1200" b="1">
                <a:solidFill>
                  <a:schemeClr val="tx2"/>
                </a:solidFill>
              </a:rPr>
              <a:t>Tandem Switch D (TD)</a:t>
            </a:r>
          </a:p>
        </p:txBody>
      </p:sp>
      <p:sp>
        <p:nvSpPr>
          <p:cNvPr id="356407" name="Oval 55">
            <a:extLst>
              <a:ext uri="{FF2B5EF4-FFF2-40B4-BE49-F238E27FC236}">
                <a16:creationId xmlns:a16="http://schemas.microsoft.com/office/drawing/2014/main" id="{28872910-554B-47EB-BE9F-9F6D4599ACBD}"/>
              </a:ext>
            </a:extLst>
          </p:cNvPr>
          <p:cNvSpPr>
            <a:spLocks noChangeArrowheads="1"/>
          </p:cNvSpPr>
          <p:nvPr/>
        </p:nvSpPr>
        <p:spPr bwMode="auto">
          <a:xfrm rot="3734989">
            <a:off x="2606676" y="3424237"/>
            <a:ext cx="1079500" cy="101917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408" name="Text Box 56">
            <a:extLst>
              <a:ext uri="{FF2B5EF4-FFF2-40B4-BE49-F238E27FC236}">
                <a16:creationId xmlns:a16="http://schemas.microsoft.com/office/drawing/2014/main" id="{C9972379-AD9C-4EED-9E3F-A82AAE7CC296}"/>
              </a:ext>
            </a:extLst>
          </p:cNvPr>
          <p:cNvSpPr txBox="1">
            <a:spLocks noChangeArrowheads="1"/>
          </p:cNvSpPr>
          <p:nvPr/>
        </p:nvSpPr>
        <p:spPr bwMode="auto">
          <a:xfrm>
            <a:off x="1511300" y="3708400"/>
            <a:ext cx="1304925" cy="3841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altLang="en-US" sz="1200" b="1">
                <a:solidFill>
                  <a:schemeClr val="tx2"/>
                </a:solidFill>
              </a:rPr>
              <a:t>Tandem Switch C (TC)</a:t>
            </a:r>
          </a:p>
        </p:txBody>
      </p:sp>
      <p:sp>
        <p:nvSpPr>
          <p:cNvPr id="356409" name="Line 57">
            <a:extLst>
              <a:ext uri="{FF2B5EF4-FFF2-40B4-BE49-F238E27FC236}">
                <a16:creationId xmlns:a16="http://schemas.microsoft.com/office/drawing/2014/main" id="{E88455B2-7662-4B84-9C2C-76169D3A9647}"/>
              </a:ext>
            </a:extLst>
          </p:cNvPr>
          <p:cNvSpPr>
            <a:spLocks noChangeShapeType="1"/>
          </p:cNvSpPr>
          <p:nvPr/>
        </p:nvSpPr>
        <p:spPr bwMode="auto">
          <a:xfrm>
            <a:off x="2951163" y="2312988"/>
            <a:ext cx="406400" cy="0"/>
          </a:xfrm>
          <a:prstGeom prst="line">
            <a:avLst/>
          </a:prstGeom>
          <a:noFill/>
          <a:ln w="1905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10" name="Line 58">
            <a:extLst>
              <a:ext uri="{FF2B5EF4-FFF2-40B4-BE49-F238E27FC236}">
                <a16:creationId xmlns:a16="http://schemas.microsoft.com/office/drawing/2014/main" id="{94949356-ADC6-4D5C-B404-AFCC209D4E14}"/>
              </a:ext>
            </a:extLst>
          </p:cNvPr>
          <p:cNvSpPr>
            <a:spLocks noChangeShapeType="1"/>
          </p:cNvSpPr>
          <p:nvPr/>
        </p:nvSpPr>
        <p:spPr bwMode="auto">
          <a:xfrm>
            <a:off x="5967413" y="2312988"/>
            <a:ext cx="404812" cy="0"/>
          </a:xfrm>
          <a:prstGeom prst="line">
            <a:avLst/>
          </a:prstGeom>
          <a:noFill/>
          <a:ln w="19050">
            <a:solidFill>
              <a:srgbClr val="0000CC"/>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11" name="Line 59">
            <a:extLst>
              <a:ext uri="{FF2B5EF4-FFF2-40B4-BE49-F238E27FC236}">
                <a16:creationId xmlns:a16="http://schemas.microsoft.com/office/drawing/2014/main" id="{C6DF06EB-7369-4D32-A0D0-928FA9A440FC}"/>
              </a:ext>
            </a:extLst>
          </p:cNvPr>
          <p:cNvSpPr>
            <a:spLocks noChangeShapeType="1"/>
          </p:cNvSpPr>
          <p:nvPr/>
        </p:nvSpPr>
        <p:spPr bwMode="auto">
          <a:xfrm flipH="1">
            <a:off x="6372225" y="3529013"/>
            <a:ext cx="0" cy="314325"/>
          </a:xfrm>
          <a:prstGeom prst="line">
            <a:avLst/>
          </a:prstGeom>
          <a:noFill/>
          <a:ln w="19050">
            <a:solidFill>
              <a:srgbClr val="FF0000"/>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12" name="Line 60">
            <a:extLst>
              <a:ext uri="{FF2B5EF4-FFF2-40B4-BE49-F238E27FC236}">
                <a16:creationId xmlns:a16="http://schemas.microsoft.com/office/drawing/2014/main" id="{54489E63-08D9-449F-863D-84812148932A}"/>
              </a:ext>
            </a:extLst>
          </p:cNvPr>
          <p:cNvSpPr>
            <a:spLocks noChangeShapeType="1"/>
          </p:cNvSpPr>
          <p:nvPr/>
        </p:nvSpPr>
        <p:spPr bwMode="auto">
          <a:xfrm>
            <a:off x="6372225" y="2312988"/>
            <a:ext cx="0" cy="2254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13" name="Line 61">
            <a:extLst>
              <a:ext uri="{FF2B5EF4-FFF2-40B4-BE49-F238E27FC236}">
                <a16:creationId xmlns:a16="http://schemas.microsoft.com/office/drawing/2014/main" id="{CAB5CE3F-2032-4829-92AD-64B5B884514A}"/>
              </a:ext>
            </a:extLst>
          </p:cNvPr>
          <p:cNvSpPr>
            <a:spLocks noChangeShapeType="1"/>
          </p:cNvSpPr>
          <p:nvPr/>
        </p:nvSpPr>
        <p:spPr bwMode="auto">
          <a:xfrm flipH="1">
            <a:off x="5832475" y="3843338"/>
            <a:ext cx="539750" cy="1587"/>
          </a:xfrm>
          <a:prstGeom prst="line">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14" name="Text Box 62">
            <a:extLst>
              <a:ext uri="{FF2B5EF4-FFF2-40B4-BE49-F238E27FC236}">
                <a16:creationId xmlns:a16="http://schemas.microsoft.com/office/drawing/2014/main" id="{1F302655-5E5D-4CC1-9324-58F9F7F95268}"/>
              </a:ext>
            </a:extLst>
          </p:cNvPr>
          <p:cNvSpPr txBox="1">
            <a:spLocks noChangeArrowheads="1"/>
          </p:cNvSpPr>
          <p:nvPr/>
        </p:nvSpPr>
        <p:spPr bwMode="auto">
          <a:xfrm>
            <a:off x="6929438" y="4294188"/>
            <a:ext cx="1557337" cy="406400"/>
          </a:xfrm>
          <a:prstGeom prst="rect">
            <a:avLst/>
          </a:prstGeom>
          <a:solidFill>
            <a:srgbClr val="DDDDD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D2 Seeks C1</a:t>
            </a:r>
          </a:p>
          <a:p>
            <a:r>
              <a:rPr lang="en-GB" altLang="en-US" sz="1000" b="1">
                <a:solidFill>
                  <a:schemeClr val="tx2"/>
                </a:solidFill>
              </a:rPr>
              <a:t>Use Red Lane D to C</a:t>
            </a:r>
          </a:p>
        </p:txBody>
      </p:sp>
      <p:sp>
        <p:nvSpPr>
          <p:cNvPr id="356415" name="Text Box 63">
            <a:extLst>
              <a:ext uri="{FF2B5EF4-FFF2-40B4-BE49-F238E27FC236}">
                <a16:creationId xmlns:a16="http://schemas.microsoft.com/office/drawing/2014/main" id="{7051E68B-47E6-45A3-AA83-41CE120CCC35}"/>
              </a:ext>
            </a:extLst>
          </p:cNvPr>
          <p:cNvSpPr txBox="1">
            <a:spLocks noChangeArrowheads="1"/>
          </p:cNvSpPr>
          <p:nvPr/>
        </p:nvSpPr>
        <p:spPr bwMode="auto">
          <a:xfrm>
            <a:off x="6929438" y="4745038"/>
            <a:ext cx="1557337" cy="711200"/>
          </a:xfrm>
          <a:prstGeom prst="rect">
            <a:avLst/>
          </a:prstGeom>
          <a:solidFill>
            <a:srgbClr val="DDDDD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D3 Seeks C2</a:t>
            </a:r>
          </a:p>
          <a:p>
            <a:r>
              <a:rPr lang="en-GB" altLang="en-US" sz="1000" b="1">
                <a:solidFill>
                  <a:schemeClr val="tx2"/>
                </a:solidFill>
              </a:rPr>
              <a:t>Direct lanes full, use Blue to TB, change to Black Lane TB to TC</a:t>
            </a:r>
          </a:p>
        </p:txBody>
      </p:sp>
      <p:sp>
        <p:nvSpPr>
          <p:cNvPr id="356416" name="Text Box 64">
            <a:extLst>
              <a:ext uri="{FF2B5EF4-FFF2-40B4-BE49-F238E27FC236}">
                <a16:creationId xmlns:a16="http://schemas.microsoft.com/office/drawing/2014/main" id="{9577FA10-1BEC-4273-92F9-C5215B9876F9}"/>
              </a:ext>
            </a:extLst>
          </p:cNvPr>
          <p:cNvSpPr txBox="1">
            <a:spLocks noChangeArrowheads="1"/>
          </p:cNvSpPr>
          <p:nvPr/>
        </p:nvSpPr>
        <p:spPr bwMode="auto">
          <a:xfrm>
            <a:off x="180975" y="1682750"/>
            <a:ext cx="1016000" cy="711200"/>
          </a:xfrm>
          <a:prstGeom prst="rect">
            <a:avLst/>
          </a:prstGeom>
          <a:solidFill>
            <a:srgbClr val="DDDDD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effectLst>
                  <a:outerShdw blurRad="38100" dist="38100" dir="2700000" algn="tl">
                    <a:srgbClr val="FFFFFF"/>
                  </a:outerShdw>
                </a:effectLst>
              </a:rPr>
              <a:t>A1 Seeks B1</a:t>
            </a:r>
          </a:p>
          <a:p>
            <a:r>
              <a:rPr lang="en-GB" altLang="en-US" sz="1000" b="1">
                <a:solidFill>
                  <a:schemeClr val="tx2"/>
                </a:solidFill>
              </a:rPr>
              <a:t>Use Direct Black Lane A to B</a:t>
            </a:r>
          </a:p>
        </p:txBody>
      </p:sp>
      <p:sp>
        <p:nvSpPr>
          <p:cNvPr id="356417" name="Text Box 65">
            <a:extLst>
              <a:ext uri="{FF2B5EF4-FFF2-40B4-BE49-F238E27FC236}">
                <a16:creationId xmlns:a16="http://schemas.microsoft.com/office/drawing/2014/main" id="{C4A0546B-A126-4831-8156-A7C3ACC6BFD4}"/>
              </a:ext>
            </a:extLst>
          </p:cNvPr>
          <p:cNvSpPr txBox="1">
            <a:spLocks noChangeArrowheads="1"/>
          </p:cNvSpPr>
          <p:nvPr/>
        </p:nvSpPr>
        <p:spPr bwMode="auto">
          <a:xfrm>
            <a:off x="161925" y="2447925"/>
            <a:ext cx="1035050" cy="1320800"/>
          </a:xfrm>
          <a:prstGeom prst="rect">
            <a:avLst/>
          </a:prstGeom>
          <a:solidFill>
            <a:srgbClr val="DDDDD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A2 Seeks C5</a:t>
            </a:r>
          </a:p>
          <a:p>
            <a:r>
              <a:rPr lang="en-GB" altLang="en-US" sz="1000" b="1">
                <a:solidFill>
                  <a:schemeClr val="tx2"/>
                </a:solidFill>
              </a:rPr>
              <a:t>Direct lanes full, use Blue lane to TB, change to Red Lane TD, then Black lane to TC</a:t>
            </a:r>
          </a:p>
        </p:txBody>
      </p:sp>
      <p:sp>
        <p:nvSpPr>
          <p:cNvPr id="356418" name="Text Box 66">
            <a:extLst>
              <a:ext uri="{FF2B5EF4-FFF2-40B4-BE49-F238E27FC236}">
                <a16:creationId xmlns:a16="http://schemas.microsoft.com/office/drawing/2014/main" id="{71F6DEEA-A94A-4F9E-9152-5AE29FC64905}"/>
              </a:ext>
            </a:extLst>
          </p:cNvPr>
          <p:cNvSpPr txBox="1">
            <a:spLocks noChangeArrowheads="1"/>
          </p:cNvSpPr>
          <p:nvPr/>
        </p:nvSpPr>
        <p:spPr bwMode="auto">
          <a:xfrm>
            <a:off x="7451725" y="2627313"/>
            <a:ext cx="1420813" cy="1016000"/>
          </a:xfrm>
          <a:prstGeom prst="rect">
            <a:avLst/>
          </a:prstGeom>
          <a:solidFill>
            <a:srgbClr val="FF0000"/>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rgbClr val="FFCC00"/>
                </a:solidFill>
                <a:effectLst>
                  <a:outerShdw blurRad="38100" dist="38100" dir="2700000" algn="tl">
                    <a:srgbClr val="000000"/>
                  </a:outerShdw>
                </a:effectLst>
              </a:rPr>
              <a:t>B2 Seeks C3</a:t>
            </a:r>
          </a:p>
          <a:p>
            <a:r>
              <a:rPr lang="en-GB" altLang="en-US" sz="1000" b="1">
                <a:solidFill>
                  <a:srgbClr val="FFCC00"/>
                </a:solidFill>
              </a:rPr>
              <a:t>Use Direct Red Lane B to C:</a:t>
            </a:r>
          </a:p>
          <a:p>
            <a:r>
              <a:rPr lang="en-GB" altLang="en-US" sz="1000" b="1">
                <a:solidFill>
                  <a:srgbClr val="FFCC00"/>
                </a:solidFill>
              </a:rPr>
              <a:t>Congestion TC to LC: Wait or Try Again</a:t>
            </a:r>
          </a:p>
        </p:txBody>
      </p:sp>
      <p:grpSp>
        <p:nvGrpSpPr>
          <p:cNvPr id="356419" name="Group 67">
            <a:extLst>
              <a:ext uri="{FF2B5EF4-FFF2-40B4-BE49-F238E27FC236}">
                <a16:creationId xmlns:a16="http://schemas.microsoft.com/office/drawing/2014/main" id="{6008431E-56E3-405C-8E8A-F2E88488EBCC}"/>
              </a:ext>
            </a:extLst>
          </p:cNvPr>
          <p:cNvGrpSpPr>
            <a:grpSpLocks/>
          </p:cNvGrpSpPr>
          <p:nvPr/>
        </p:nvGrpSpPr>
        <p:grpSpPr bwMode="auto">
          <a:xfrm>
            <a:off x="3670300" y="4159250"/>
            <a:ext cx="811213" cy="720725"/>
            <a:chOff x="5120" y="1281"/>
            <a:chExt cx="511" cy="454"/>
          </a:xfrm>
        </p:grpSpPr>
        <p:sp>
          <p:nvSpPr>
            <p:cNvPr id="356420" name="Oval 68">
              <a:extLst>
                <a:ext uri="{FF2B5EF4-FFF2-40B4-BE49-F238E27FC236}">
                  <a16:creationId xmlns:a16="http://schemas.microsoft.com/office/drawing/2014/main" id="{D4F92D60-316B-439A-8D5C-5307F0C91D87}"/>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421" name="Text Box 69">
              <a:extLst>
                <a:ext uri="{FF2B5EF4-FFF2-40B4-BE49-F238E27FC236}">
                  <a16:creationId xmlns:a16="http://schemas.microsoft.com/office/drawing/2014/main" id="{2839D476-BF9D-436C-869C-5FD28123465C}"/>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C1 Receives D2</a:t>
              </a:r>
            </a:p>
          </p:txBody>
        </p:sp>
      </p:grpSp>
      <p:grpSp>
        <p:nvGrpSpPr>
          <p:cNvPr id="356422" name="Group 70">
            <a:extLst>
              <a:ext uri="{FF2B5EF4-FFF2-40B4-BE49-F238E27FC236}">
                <a16:creationId xmlns:a16="http://schemas.microsoft.com/office/drawing/2014/main" id="{89346B5D-BC9C-4F9F-8555-D83E380B6468}"/>
              </a:ext>
            </a:extLst>
          </p:cNvPr>
          <p:cNvGrpSpPr>
            <a:grpSpLocks/>
          </p:cNvGrpSpPr>
          <p:nvPr/>
        </p:nvGrpSpPr>
        <p:grpSpPr bwMode="auto">
          <a:xfrm>
            <a:off x="4030663" y="4699000"/>
            <a:ext cx="811212" cy="720725"/>
            <a:chOff x="5120" y="1281"/>
            <a:chExt cx="511" cy="454"/>
          </a:xfrm>
        </p:grpSpPr>
        <p:sp>
          <p:nvSpPr>
            <p:cNvPr id="356423" name="Oval 71">
              <a:extLst>
                <a:ext uri="{FF2B5EF4-FFF2-40B4-BE49-F238E27FC236}">
                  <a16:creationId xmlns:a16="http://schemas.microsoft.com/office/drawing/2014/main" id="{47C6B422-694C-45B2-9DAD-E43AF4BB3FCA}"/>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424" name="Text Box 72">
              <a:extLst>
                <a:ext uri="{FF2B5EF4-FFF2-40B4-BE49-F238E27FC236}">
                  <a16:creationId xmlns:a16="http://schemas.microsoft.com/office/drawing/2014/main" id="{B2AC5DFA-5BFF-4006-8517-E23FD3332060}"/>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C2 Receives D3</a:t>
              </a:r>
            </a:p>
          </p:txBody>
        </p:sp>
      </p:grpSp>
      <p:grpSp>
        <p:nvGrpSpPr>
          <p:cNvPr id="356425" name="Group 73">
            <a:extLst>
              <a:ext uri="{FF2B5EF4-FFF2-40B4-BE49-F238E27FC236}">
                <a16:creationId xmlns:a16="http://schemas.microsoft.com/office/drawing/2014/main" id="{0327EDBA-0678-496C-BF13-80A79454D1AA}"/>
              </a:ext>
            </a:extLst>
          </p:cNvPr>
          <p:cNvGrpSpPr>
            <a:grpSpLocks/>
          </p:cNvGrpSpPr>
          <p:nvPr/>
        </p:nvGrpSpPr>
        <p:grpSpPr bwMode="auto">
          <a:xfrm>
            <a:off x="4435475" y="4132263"/>
            <a:ext cx="1216025" cy="746125"/>
            <a:chOff x="2766" y="2586"/>
            <a:chExt cx="766" cy="470"/>
          </a:xfrm>
        </p:grpSpPr>
        <p:sp>
          <p:nvSpPr>
            <p:cNvPr id="356426" name="Oval 74">
              <a:extLst>
                <a:ext uri="{FF2B5EF4-FFF2-40B4-BE49-F238E27FC236}">
                  <a16:creationId xmlns:a16="http://schemas.microsoft.com/office/drawing/2014/main" id="{589F1EBF-282F-45B4-B1DF-735C3440477F}"/>
                </a:ext>
              </a:extLst>
            </p:cNvPr>
            <p:cNvSpPr>
              <a:spLocks noChangeArrowheads="1"/>
            </p:cNvSpPr>
            <p:nvPr/>
          </p:nvSpPr>
          <p:spPr bwMode="auto">
            <a:xfrm>
              <a:off x="2766" y="2586"/>
              <a:ext cx="723" cy="454"/>
            </a:xfrm>
            <a:prstGeom prst="ellipse">
              <a:avLst/>
            </a:prstGeom>
            <a:solidFill>
              <a:srgbClr val="FF0000"/>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CC00"/>
                </a:solidFill>
              </a:endParaRPr>
            </a:p>
          </p:txBody>
        </p:sp>
        <p:sp>
          <p:nvSpPr>
            <p:cNvPr id="356427" name="Text Box 75">
              <a:extLst>
                <a:ext uri="{FF2B5EF4-FFF2-40B4-BE49-F238E27FC236}">
                  <a16:creationId xmlns:a16="http://schemas.microsoft.com/office/drawing/2014/main" id="{877FCBE9-BCC1-4859-A7B2-117FC4F6EC9E}"/>
                </a:ext>
              </a:extLst>
            </p:cNvPr>
            <p:cNvSpPr txBox="1">
              <a:spLocks noChangeArrowheads="1"/>
            </p:cNvSpPr>
            <p:nvPr/>
          </p:nvSpPr>
          <p:spPr bwMode="auto">
            <a:xfrm>
              <a:off x="2766" y="2614"/>
              <a:ext cx="76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rgbClr val="FFCC00"/>
                  </a:solidFill>
                </a:rPr>
                <a:t>C3 Cannot Receive B2: Congestion TC to LC</a:t>
              </a:r>
            </a:p>
          </p:txBody>
        </p:sp>
      </p:grpSp>
      <p:sp>
        <p:nvSpPr>
          <p:cNvPr id="356428" name="Line 76">
            <a:extLst>
              <a:ext uri="{FF2B5EF4-FFF2-40B4-BE49-F238E27FC236}">
                <a16:creationId xmlns:a16="http://schemas.microsoft.com/office/drawing/2014/main" id="{8EAEE841-8044-4397-A5AD-14A99900F12F}"/>
              </a:ext>
            </a:extLst>
          </p:cNvPr>
          <p:cNvSpPr>
            <a:spLocks noChangeShapeType="1"/>
          </p:cNvSpPr>
          <p:nvPr/>
        </p:nvSpPr>
        <p:spPr bwMode="auto">
          <a:xfrm flipH="1">
            <a:off x="6011863" y="2089150"/>
            <a:ext cx="450850" cy="404813"/>
          </a:xfrm>
          <a:prstGeom prst="line">
            <a:avLst/>
          </a:prstGeom>
          <a:noFill/>
          <a:ln w="1905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29" name="Text Box 77">
            <a:extLst>
              <a:ext uri="{FF2B5EF4-FFF2-40B4-BE49-F238E27FC236}">
                <a16:creationId xmlns:a16="http://schemas.microsoft.com/office/drawing/2014/main" id="{11D6CA65-AF5E-4910-A053-BC4ED61B7810}"/>
              </a:ext>
            </a:extLst>
          </p:cNvPr>
          <p:cNvSpPr txBox="1">
            <a:spLocks noChangeArrowheads="1"/>
          </p:cNvSpPr>
          <p:nvPr/>
        </p:nvSpPr>
        <p:spPr bwMode="auto">
          <a:xfrm>
            <a:off x="1196975" y="4248150"/>
            <a:ext cx="1484313" cy="1168400"/>
          </a:xfrm>
          <a:prstGeom prst="rect">
            <a:avLst/>
          </a:prstGeom>
          <a:solidFill>
            <a:srgbClr val="DDDDD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C4 Seeks A5</a:t>
            </a:r>
          </a:p>
          <a:p>
            <a:r>
              <a:rPr lang="en-GB" altLang="en-US" sz="1000" b="1">
                <a:solidFill>
                  <a:schemeClr val="tx2"/>
                </a:solidFill>
              </a:rPr>
              <a:t>Direct lanes full, use Blue lane to TD, change to Green Lane at TD, then Red lane to TA, then to Local A</a:t>
            </a:r>
          </a:p>
        </p:txBody>
      </p:sp>
      <p:grpSp>
        <p:nvGrpSpPr>
          <p:cNvPr id="356430" name="Group 78">
            <a:extLst>
              <a:ext uri="{FF2B5EF4-FFF2-40B4-BE49-F238E27FC236}">
                <a16:creationId xmlns:a16="http://schemas.microsoft.com/office/drawing/2014/main" id="{5880FD66-DACE-4FAD-AD03-A3C3298353C0}"/>
              </a:ext>
            </a:extLst>
          </p:cNvPr>
          <p:cNvGrpSpPr>
            <a:grpSpLocks/>
          </p:cNvGrpSpPr>
          <p:nvPr/>
        </p:nvGrpSpPr>
        <p:grpSpPr bwMode="auto">
          <a:xfrm>
            <a:off x="1466850" y="2854325"/>
            <a:ext cx="404813" cy="381000"/>
            <a:chOff x="867" y="1905"/>
            <a:chExt cx="255" cy="240"/>
          </a:xfrm>
        </p:grpSpPr>
        <p:sp>
          <p:nvSpPr>
            <p:cNvPr id="356431" name="Oval 79">
              <a:extLst>
                <a:ext uri="{FF2B5EF4-FFF2-40B4-BE49-F238E27FC236}">
                  <a16:creationId xmlns:a16="http://schemas.microsoft.com/office/drawing/2014/main" id="{9ED10CA5-05A5-45D9-8454-66AF5D4A1089}"/>
                </a:ext>
              </a:extLst>
            </p:cNvPr>
            <p:cNvSpPr>
              <a:spLocks noChangeArrowheads="1"/>
            </p:cNvSpPr>
            <p:nvPr/>
          </p:nvSpPr>
          <p:spPr bwMode="auto">
            <a:xfrm>
              <a:off x="867" y="1905"/>
              <a:ext cx="255" cy="240"/>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432" name="Text Box 80">
              <a:extLst>
                <a:ext uri="{FF2B5EF4-FFF2-40B4-BE49-F238E27FC236}">
                  <a16:creationId xmlns:a16="http://schemas.microsoft.com/office/drawing/2014/main" id="{76244429-D497-45F9-9AA5-5AE05D7BB423}"/>
                </a:ext>
              </a:extLst>
            </p:cNvPr>
            <p:cNvSpPr txBox="1">
              <a:spLocks noChangeArrowheads="1"/>
            </p:cNvSpPr>
            <p:nvPr/>
          </p:nvSpPr>
          <p:spPr bwMode="auto">
            <a:xfrm>
              <a:off x="896" y="1933"/>
              <a:ext cx="2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A3</a:t>
              </a:r>
            </a:p>
          </p:txBody>
        </p:sp>
      </p:grpSp>
      <p:grpSp>
        <p:nvGrpSpPr>
          <p:cNvPr id="356433" name="Group 81">
            <a:extLst>
              <a:ext uri="{FF2B5EF4-FFF2-40B4-BE49-F238E27FC236}">
                <a16:creationId xmlns:a16="http://schemas.microsoft.com/office/drawing/2014/main" id="{E6AF132F-2187-423B-BCFF-9A3939AA36AD}"/>
              </a:ext>
            </a:extLst>
          </p:cNvPr>
          <p:cNvGrpSpPr>
            <a:grpSpLocks/>
          </p:cNvGrpSpPr>
          <p:nvPr/>
        </p:nvGrpSpPr>
        <p:grpSpPr bwMode="auto">
          <a:xfrm>
            <a:off x="1917700" y="2832100"/>
            <a:ext cx="404813" cy="381000"/>
            <a:chOff x="867" y="1905"/>
            <a:chExt cx="255" cy="240"/>
          </a:xfrm>
        </p:grpSpPr>
        <p:sp>
          <p:nvSpPr>
            <p:cNvPr id="356434" name="Oval 82">
              <a:extLst>
                <a:ext uri="{FF2B5EF4-FFF2-40B4-BE49-F238E27FC236}">
                  <a16:creationId xmlns:a16="http://schemas.microsoft.com/office/drawing/2014/main" id="{1F927D75-4D74-41F4-9161-C50AE0E96D80}"/>
                </a:ext>
              </a:extLst>
            </p:cNvPr>
            <p:cNvSpPr>
              <a:spLocks noChangeArrowheads="1"/>
            </p:cNvSpPr>
            <p:nvPr/>
          </p:nvSpPr>
          <p:spPr bwMode="auto">
            <a:xfrm>
              <a:off x="867" y="1905"/>
              <a:ext cx="255" cy="240"/>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435" name="Text Box 83">
              <a:extLst>
                <a:ext uri="{FF2B5EF4-FFF2-40B4-BE49-F238E27FC236}">
                  <a16:creationId xmlns:a16="http://schemas.microsoft.com/office/drawing/2014/main" id="{F1525E43-B8F9-4163-96D6-1D94C49356F4}"/>
                </a:ext>
              </a:extLst>
            </p:cNvPr>
            <p:cNvSpPr txBox="1">
              <a:spLocks noChangeArrowheads="1"/>
            </p:cNvSpPr>
            <p:nvPr/>
          </p:nvSpPr>
          <p:spPr bwMode="auto">
            <a:xfrm>
              <a:off x="896" y="1933"/>
              <a:ext cx="2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A4</a:t>
              </a:r>
            </a:p>
          </p:txBody>
        </p:sp>
      </p:grpSp>
      <p:sp>
        <p:nvSpPr>
          <p:cNvPr id="356436" name="Line 84">
            <a:extLst>
              <a:ext uri="{FF2B5EF4-FFF2-40B4-BE49-F238E27FC236}">
                <a16:creationId xmlns:a16="http://schemas.microsoft.com/office/drawing/2014/main" id="{EF0482FC-DB81-4425-896B-9BE036BE3875}"/>
              </a:ext>
            </a:extLst>
          </p:cNvPr>
          <p:cNvSpPr>
            <a:spLocks noChangeShapeType="1"/>
          </p:cNvSpPr>
          <p:nvPr/>
        </p:nvSpPr>
        <p:spPr bwMode="auto">
          <a:xfrm flipV="1">
            <a:off x="1647825" y="2447925"/>
            <a:ext cx="0" cy="450850"/>
          </a:xfrm>
          <a:prstGeom prst="line">
            <a:avLst/>
          </a:prstGeom>
          <a:noFill/>
          <a:ln w="38100">
            <a:solidFill>
              <a:srgbClr val="6633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37" name="Line 85">
            <a:extLst>
              <a:ext uri="{FF2B5EF4-FFF2-40B4-BE49-F238E27FC236}">
                <a16:creationId xmlns:a16="http://schemas.microsoft.com/office/drawing/2014/main" id="{C7C4DF17-45A3-4767-AD75-D1749B608712}"/>
              </a:ext>
            </a:extLst>
          </p:cNvPr>
          <p:cNvSpPr>
            <a:spLocks noChangeShapeType="1"/>
          </p:cNvSpPr>
          <p:nvPr/>
        </p:nvSpPr>
        <p:spPr bwMode="auto">
          <a:xfrm flipV="1">
            <a:off x="2098675" y="2447925"/>
            <a:ext cx="0" cy="450850"/>
          </a:xfrm>
          <a:prstGeom prst="line">
            <a:avLst/>
          </a:prstGeom>
          <a:noFill/>
          <a:ln w="38100">
            <a:solidFill>
              <a:srgbClr val="6633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38" name="Line 86">
            <a:extLst>
              <a:ext uri="{FF2B5EF4-FFF2-40B4-BE49-F238E27FC236}">
                <a16:creationId xmlns:a16="http://schemas.microsoft.com/office/drawing/2014/main" id="{5D1F01BF-ED2C-4954-8178-E22A912D2B24}"/>
              </a:ext>
            </a:extLst>
          </p:cNvPr>
          <p:cNvSpPr>
            <a:spLocks noChangeShapeType="1"/>
          </p:cNvSpPr>
          <p:nvPr/>
        </p:nvSpPr>
        <p:spPr bwMode="auto">
          <a:xfrm>
            <a:off x="1782763" y="2447925"/>
            <a:ext cx="225425" cy="0"/>
          </a:xfrm>
          <a:prstGeom prst="line">
            <a:avLst/>
          </a:prstGeom>
          <a:noFill/>
          <a:ln w="28575">
            <a:solidFill>
              <a:srgbClr val="6633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39" name="Line 87">
            <a:extLst>
              <a:ext uri="{FF2B5EF4-FFF2-40B4-BE49-F238E27FC236}">
                <a16:creationId xmlns:a16="http://schemas.microsoft.com/office/drawing/2014/main" id="{BD2B61E1-E2BE-4F25-B0DB-44900C667C93}"/>
              </a:ext>
            </a:extLst>
          </p:cNvPr>
          <p:cNvSpPr>
            <a:spLocks noChangeShapeType="1"/>
          </p:cNvSpPr>
          <p:nvPr/>
        </p:nvSpPr>
        <p:spPr bwMode="auto">
          <a:xfrm>
            <a:off x="3041650" y="3978275"/>
            <a:ext cx="406400" cy="0"/>
          </a:xfrm>
          <a:prstGeom prst="line">
            <a:avLst/>
          </a:prstGeom>
          <a:noFill/>
          <a:ln w="1905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40" name="Line 88">
            <a:extLst>
              <a:ext uri="{FF2B5EF4-FFF2-40B4-BE49-F238E27FC236}">
                <a16:creationId xmlns:a16="http://schemas.microsoft.com/office/drawing/2014/main" id="{0758D789-5741-46C8-BD06-2C73F4CA57B5}"/>
              </a:ext>
            </a:extLst>
          </p:cNvPr>
          <p:cNvSpPr>
            <a:spLocks noChangeShapeType="1"/>
          </p:cNvSpPr>
          <p:nvPr/>
        </p:nvSpPr>
        <p:spPr bwMode="auto">
          <a:xfrm>
            <a:off x="5921375" y="3978275"/>
            <a:ext cx="315913" cy="0"/>
          </a:xfrm>
          <a:prstGeom prst="line">
            <a:avLst/>
          </a:prstGeom>
          <a:noFill/>
          <a:ln w="19050">
            <a:solidFill>
              <a:srgbClr val="0000CC"/>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41" name="Line 89">
            <a:extLst>
              <a:ext uri="{FF2B5EF4-FFF2-40B4-BE49-F238E27FC236}">
                <a16:creationId xmlns:a16="http://schemas.microsoft.com/office/drawing/2014/main" id="{82E8004A-EB46-4447-A933-D130B439CA9F}"/>
              </a:ext>
            </a:extLst>
          </p:cNvPr>
          <p:cNvSpPr>
            <a:spLocks noChangeShapeType="1"/>
          </p:cNvSpPr>
          <p:nvPr/>
        </p:nvSpPr>
        <p:spPr bwMode="auto">
          <a:xfrm flipV="1">
            <a:off x="6237288" y="3438525"/>
            <a:ext cx="0" cy="53975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42" name="Line 90">
            <a:extLst>
              <a:ext uri="{FF2B5EF4-FFF2-40B4-BE49-F238E27FC236}">
                <a16:creationId xmlns:a16="http://schemas.microsoft.com/office/drawing/2014/main" id="{753F13EE-95FD-4D3F-822C-E2D1F641D2AD}"/>
              </a:ext>
            </a:extLst>
          </p:cNvPr>
          <p:cNvSpPr>
            <a:spLocks noChangeShapeType="1"/>
          </p:cNvSpPr>
          <p:nvPr/>
        </p:nvSpPr>
        <p:spPr bwMode="auto">
          <a:xfrm>
            <a:off x="5921375" y="2043113"/>
            <a:ext cx="315913" cy="0"/>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43" name="Line 91">
            <a:extLst>
              <a:ext uri="{FF2B5EF4-FFF2-40B4-BE49-F238E27FC236}">
                <a16:creationId xmlns:a16="http://schemas.microsoft.com/office/drawing/2014/main" id="{AA98555E-A3F1-4103-AF15-952FF34C4B82}"/>
              </a:ext>
            </a:extLst>
          </p:cNvPr>
          <p:cNvSpPr>
            <a:spLocks noChangeShapeType="1"/>
          </p:cNvSpPr>
          <p:nvPr/>
        </p:nvSpPr>
        <p:spPr bwMode="auto">
          <a:xfrm flipV="1">
            <a:off x="6237288" y="2043113"/>
            <a:ext cx="0" cy="450850"/>
          </a:xfrm>
          <a:prstGeom prst="line">
            <a:avLst/>
          </a:prstGeom>
          <a:noFill/>
          <a:ln w="19050">
            <a:solidFill>
              <a:srgbClr val="008000"/>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6444" name="Group 92">
            <a:extLst>
              <a:ext uri="{FF2B5EF4-FFF2-40B4-BE49-F238E27FC236}">
                <a16:creationId xmlns:a16="http://schemas.microsoft.com/office/drawing/2014/main" id="{54A9210C-E641-4C5C-9C8E-35968FA921F7}"/>
              </a:ext>
            </a:extLst>
          </p:cNvPr>
          <p:cNvGrpSpPr>
            <a:grpSpLocks/>
          </p:cNvGrpSpPr>
          <p:nvPr/>
        </p:nvGrpSpPr>
        <p:grpSpPr bwMode="auto">
          <a:xfrm>
            <a:off x="250825" y="3797300"/>
            <a:ext cx="811213" cy="720725"/>
            <a:chOff x="5120" y="1281"/>
            <a:chExt cx="511" cy="454"/>
          </a:xfrm>
        </p:grpSpPr>
        <p:sp>
          <p:nvSpPr>
            <p:cNvPr id="356445" name="Oval 93">
              <a:extLst>
                <a:ext uri="{FF2B5EF4-FFF2-40B4-BE49-F238E27FC236}">
                  <a16:creationId xmlns:a16="http://schemas.microsoft.com/office/drawing/2014/main" id="{D41A33A6-1851-494C-8CBC-9F0BDD12296C}"/>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446" name="Text Box 94">
              <a:extLst>
                <a:ext uri="{FF2B5EF4-FFF2-40B4-BE49-F238E27FC236}">
                  <a16:creationId xmlns:a16="http://schemas.microsoft.com/office/drawing/2014/main" id="{092BB433-0DAF-468C-B81E-4566158F4B3F}"/>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A5 Receives C4</a:t>
              </a:r>
            </a:p>
          </p:txBody>
        </p:sp>
      </p:grpSp>
      <p:grpSp>
        <p:nvGrpSpPr>
          <p:cNvPr id="356447" name="Group 95">
            <a:extLst>
              <a:ext uri="{FF2B5EF4-FFF2-40B4-BE49-F238E27FC236}">
                <a16:creationId xmlns:a16="http://schemas.microsoft.com/office/drawing/2014/main" id="{2ED5BD0C-0331-4A7B-AA16-26609CC4D04E}"/>
              </a:ext>
            </a:extLst>
          </p:cNvPr>
          <p:cNvGrpSpPr>
            <a:grpSpLocks/>
          </p:cNvGrpSpPr>
          <p:nvPr/>
        </p:nvGrpSpPr>
        <p:grpSpPr bwMode="auto">
          <a:xfrm>
            <a:off x="115888" y="5634038"/>
            <a:ext cx="8866187" cy="831850"/>
            <a:chOff x="73" y="3464"/>
            <a:chExt cx="5585" cy="524"/>
          </a:xfrm>
        </p:grpSpPr>
        <p:sp>
          <p:nvSpPr>
            <p:cNvPr id="356448" name="Text Box 96">
              <a:extLst>
                <a:ext uri="{FF2B5EF4-FFF2-40B4-BE49-F238E27FC236}">
                  <a16:creationId xmlns:a16="http://schemas.microsoft.com/office/drawing/2014/main" id="{186163F8-056F-4847-BD12-AC6E59158967}"/>
                </a:ext>
              </a:extLst>
            </p:cNvPr>
            <p:cNvSpPr txBox="1">
              <a:spLocks noChangeArrowheads="1"/>
            </p:cNvSpPr>
            <p:nvPr/>
          </p:nvSpPr>
          <p:spPr bwMode="auto">
            <a:xfrm>
              <a:off x="73" y="3464"/>
              <a:ext cx="2892" cy="524"/>
            </a:xfrm>
            <a:prstGeom prst="rect">
              <a:avLst/>
            </a:prstGeom>
            <a:solidFill>
              <a:srgbClr val="FFCC66"/>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a:spcBef>
                  <a:spcPct val="50000"/>
                </a:spcBef>
              </a:pPr>
              <a:r>
                <a:rPr lang="en-GB" altLang="en-US" sz="1200" b="1">
                  <a:solidFill>
                    <a:schemeClr val="tx2"/>
                  </a:solidFill>
                </a:rPr>
                <a:t>Signalling: Signalling System No. 7 detects request for service, races on separate fast data path to called switch, returns message “caller free or busy”, sets up all intermediate switches and call management to complete call</a:t>
              </a:r>
            </a:p>
          </p:txBody>
        </p:sp>
        <p:sp>
          <p:nvSpPr>
            <p:cNvPr id="356449" name="Text Box 97">
              <a:extLst>
                <a:ext uri="{FF2B5EF4-FFF2-40B4-BE49-F238E27FC236}">
                  <a16:creationId xmlns:a16="http://schemas.microsoft.com/office/drawing/2014/main" id="{DF76F369-A16D-4E76-96BC-984EF47D193E}"/>
                </a:ext>
              </a:extLst>
            </p:cNvPr>
            <p:cNvSpPr txBox="1">
              <a:spLocks noChangeArrowheads="1"/>
            </p:cNvSpPr>
            <p:nvPr/>
          </p:nvSpPr>
          <p:spPr bwMode="auto">
            <a:xfrm>
              <a:off x="2998" y="3464"/>
              <a:ext cx="2660" cy="524"/>
            </a:xfrm>
            <a:prstGeom prst="rect">
              <a:avLst/>
            </a:prstGeom>
            <a:solidFill>
              <a:srgbClr val="FFCC66"/>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a:spcBef>
                  <a:spcPct val="50000"/>
                </a:spcBef>
              </a:pPr>
              <a:r>
                <a:rPr lang="en-GB" altLang="en-US" sz="1200" b="1">
                  <a:solidFill>
                    <a:schemeClr val="tx2"/>
                  </a:solidFill>
                </a:rPr>
                <a:t>Space Switching: Signalling Establishes Free Lanes (Physical Circuits) between Caller and Called parties. These “Circuits” held for the total duration of the call, even during wasteful silent or “call on hold” periods.</a:t>
              </a:r>
            </a:p>
          </p:txBody>
        </p:sp>
      </p:grpSp>
      <p:sp>
        <p:nvSpPr>
          <p:cNvPr id="356450" name="Line 98">
            <a:extLst>
              <a:ext uri="{FF2B5EF4-FFF2-40B4-BE49-F238E27FC236}">
                <a16:creationId xmlns:a16="http://schemas.microsoft.com/office/drawing/2014/main" id="{A3197058-4780-42A3-8473-5539032816A0}"/>
              </a:ext>
            </a:extLst>
          </p:cNvPr>
          <p:cNvSpPr>
            <a:spLocks noChangeShapeType="1"/>
          </p:cNvSpPr>
          <p:nvPr/>
        </p:nvSpPr>
        <p:spPr bwMode="auto">
          <a:xfrm>
            <a:off x="3986213" y="2492375"/>
            <a:ext cx="541337" cy="0"/>
          </a:xfrm>
          <a:prstGeom prst="line">
            <a:avLst/>
          </a:prstGeom>
          <a:noFill/>
          <a:ln w="19050">
            <a:solidFill>
              <a:srgbClr val="008000"/>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51" name="Line 99">
            <a:extLst>
              <a:ext uri="{FF2B5EF4-FFF2-40B4-BE49-F238E27FC236}">
                <a16:creationId xmlns:a16="http://schemas.microsoft.com/office/drawing/2014/main" id="{EF2F1BD4-E5A2-4BAC-ACF0-AF9082DDA444}"/>
              </a:ext>
            </a:extLst>
          </p:cNvPr>
          <p:cNvSpPr>
            <a:spLocks noChangeShapeType="1"/>
          </p:cNvSpPr>
          <p:nvPr/>
        </p:nvSpPr>
        <p:spPr bwMode="auto">
          <a:xfrm>
            <a:off x="3851275" y="3708400"/>
            <a:ext cx="541338" cy="0"/>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52" name="Text Box 100">
            <a:extLst>
              <a:ext uri="{FF2B5EF4-FFF2-40B4-BE49-F238E27FC236}">
                <a16:creationId xmlns:a16="http://schemas.microsoft.com/office/drawing/2014/main" id="{D61523EE-4CD0-4025-8A9D-7C8284A36626}"/>
              </a:ext>
            </a:extLst>
          </p:cNvPr>
          <p:cNvSpPr txBox="1">
            <a:spLocks noChangeArrowheads="1"/>
          </p:cNvSpPr>
          <p:nvPr/>
        </p:nvSpPr>
        <p:spPr bwMode="auto">
          <a:xfrm>
            <a:off x="4527550" y="2357438"/>
            <a:ext cx="9445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b="1">
                <a:solidFill>
                  <a:schemeClr val="tx2"/>
                </a:solidFill>
              </a:rPr>
              <a:t>Free “Lane”</a:t>
            </a:r>
          </a:p>
        </p:txBody>
      </p:sp>
      <p:sp>
        <p:nvSpPr>
          <p:cNvPr id="356453" name="Text Box 101">
            <a:extLst>
              <a:ext uri="{FF2B5EF4-FFF2-40B4-BE49-F238E27FC236}">
                <a16:creationId xmlns:a16="http://schemas.microsoft.com/office/drawing/2014/main" id="{4CF8C062-43A9-4A55-B816-7C40F4E03D0C}"/>
              </a:ext>
            </a:extLst>
          </p:cNvPr>
          <p:cNvSpPr txBox="1">
            <a:spLocks noChangeArrowheads="1"/>
          </p:cNvSpPr>
          <p:nvPr/>
        </p:nvSpPr>
        <p:spPr bwMode="auto">
          <a:xfrm>
            <a:off x="4346575" y="3573463"/>
            <a:ext cx="13509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b="1">
                <a:solidFill>
                  <a:schemeClr val="tx2"/>
                </a:solidFill>
              </a:rPr>
              <a:t>Occupied “Lane”</a:t>
            </a:r>
          </a:p>
        </p:txBody>
      </p:sp>
      <p:sp>
        <p:nvSpPr>
          <p:cNvPr id="356454" name="Line 102">
            <a:extLst>
              <a:ext uri="{FF2B5EF4-FFF2-40B4-BE49-F238E27FC236}">
                <a16:creationId xmlns:a16="http://schemas.microsoft.com/office/drawing/2014/main" id="{27DBD493-B43D-480B-B7A4-19C9E84EEDED}"/>
              </a:ext>
            </a:extLst>
          </p:cNvPr>
          <p:cNvSpPr>
            <a:spLocks noChangeShapeType="1"/>
          </p:cNvSpPr>
          <p:nvPr/>
        </p:nvSpPr>
        <p:spPr bwMode="auto">
          <a:xfrm flipH="1">
            <a:off x="2951163" y="2043113"/>
            <a:ext cx="406400" cy="0"/>
          </a:xfrm>
          <a:prstGeom prst="line">
            <a:avLst/>
          </a:prstGeom>
          <a:noFill/>
          <a:ln w="1905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55" name="Line 103">
            <a:extLst>
              <a:ext uri="{FF2B5EF4-FFF2-40B4-BE49-F238E27FC236}">
                <a16:creationId xmlns:a16="http://schemas.microsoft.com/office/drawing/2014/main" id="{F3EC80DC-A5C5-48F1-A537-227BCA5135B8}"/>
              </a:ext>
            </a:extLst>
          </p:cNvPr>
          <p:cNvSpPr>
            <a:spLocks noChangeShapeType="1"/>
          </p:cNvSpPr>
          <p:nvPr/>
        </p:nvSpPr>
        <p:spPr bwMode="auto">
          <a:xfrm>
            <a:off x="2501900" y="5283200"/>
            <a:ext cx="406400" cy="0"/>
          </a:xfrm>
          <a:prstGeom prst="line">
            <a:avLst/>
          </a:prstGeom>
          <a:noFill/>
          <a:ln w="3810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56" name="Line 104">
            <a:extLst>
              <a:ext uri="{FF2B5EF4-FFF2-40B4-BE49-F238E27FC236}">
                <a16:creationId xmlns:a16="http://schemas.microsoft.com/office/drawing/2014/main" id="{CCC2A83B-CD7B-44AB-B45D-B903479FAEB6}"/>
              </a:ext>
            </a:extLst>
          </p:cNvPr>
          <p:cNvSpPr>
            <a:spLocks noChangeShapeType="1"/>
          </p:cNvSpPr>
          <p:nvPr/>
        </p:nvSpPr>
        <p:spPr bwMode="auto">
          <a:xfrm flipV="1">
            <a:off x="1150938" y="2403475"/>
            <a:ext cx="271462" cy="134938"/>
          </a:xfrm>
          <a:prstGeom prst="line">
            <a:avLst/>
          </a:prstGeom>
          <a:noFill/>
          <a:ln w="3810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57" name="Line 105">
            <a:extLst>
              <a:ext uri="{FF2B5EF4-FFF2-40B4-BE49-F238E27FC236}">
                <a16:creationId xmlns:a16="http://schemas.microsoft.com/office/drawing/2014/main" id="{34FF2089-7111-441D-8527-E6861BD37636}"/>
              </a:ext>
            </a:extLst>
          </p:cNvPr>
          <p:cNvSpPr>
            <a:spLocks noChangeShapeType="1"/>
          </p:cNvSpPr>
          <p:nvPr/>
        </p:nvSpPr>
        <p:spPr bwMode="auto">
          <a:xfrm>
            <a:off x="1062038" y="2268538"/>
            <a:ext cx="315912" cy="0"/>
          </a:xfrm>
          <a:prstGeom prst="line">
            <a:avLst/>
          </a:prstGeom>
          <a:noFill/>
          <a:ln w="3810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58" name="Line 106">
            <a:extLst>
              <a:ext uri="{FF2B5EF4-FFF2-40B4-BE49-F238E27FC236}">
                <a16:creationId xmlns:a16="http://schemas.microsoft.com/office/drawing/2014/main" id="{02BA2363-9421-4D3A-9053-542ABCECE5DE}"/>
              </a:ext>
            </a:extLst>
          </p:cNvPr>
          <p:cNvSpPr>
            <a:spLocks noChangeShapeType="1"/>
          </p:cNvSpPr>
          <p:nvPr/>
        </p:nvSpPr>
        <p:spPr bwMode="auto">
          <a:xfrm flipH="1">
            <a:off x="1420813" y="2536825"/>
            <a:ext cx="1587" cy="1576388"/>
          </a:xfrm>
          <a:prstGeom prst="line">
            <a:avLst/>
          </a:prstGeom>
          <a:noFill/>
          <a:ln w="38100">
            <a:solidFill>
              <a:srgbClr val="FF0000"/>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59" name="Line 107">
            <a:extLst>
              <a:ext uri="{FF2B5EF4-FFF2-40B4-BE49-F238E27FC236}">
                <a16:creationId xmlns:a16="http://schemas.microsoft.com/office/drawing/2014/main" id="{6B4E9DEA-45C0-441D-AD1C-8057BF487F98}"/>
              </a:ext>
            </a:extLst>
          </p:cNvPr>
          <p:cNvSpPr>
            <a:spLocks noChangeShapeType="1"/>
          </p:cNvSpPr>
          <p:nvPr/>
        </p:nvSpPr>
        <p:spPr bwMode="auto">
          <a:xfrm flipH="1">
            <a:off x="927100" y="4113213"/>
            <a:ext cx="4953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60" name="Line 108">
            <a:extLst>
              <a:ext uri="{FF2B5EF4-FFF2-40B4-BE49-F238E27FC236}">
                <a16:creationId xmlns:a16="http://schemas.microsoft.com/office/drawing/2014/main" id="{0390C177-DA8F-42FC-85BD-CC9A022485B1}"/>
              </a:ext>
            </a:extLst>
          </p:cNvPr>
          <p:cNvSpPr>
            <a:spLocks noChangeShapeType="1"/>
          </p:cNvSpPr>
          <p:nvPr/>
        </p:nvSpPr>
        <p:spPr bwMode="auto">
          <a:xfrm flipH="1">
            <a:off x="3357563" y="3843338"/>
            <a:ext cx="87312" cy="0"/>
          </a:xfrm>
          <a:prstGeom prst="line">
            <a:avLst/>
          </a:prstGeom>
          <a:noFill/>
          <a:ln w="19050">
            <a:solidFill>
              <a:schemeClr val="tx1"/>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61" name="Line 109">
            <a:extLst>
              <a:ext uri="{FF2B5EF4-FFF2-40B4-BE49-F238E27FC236}">
                <a16:creationId xmlns:a16="http://schemas.microsoft.com/office/drawing/2014/main" id="{29927EC0-B586-4301-8A27-C9E551028DD5}"/>
              </a:ext>
            </a:extLst>
          </p:cNvPr>
          <p:cNvSpPr>
            <a:spLocks noChangeShapeType="1"/>
          </p:cNvSpPr>
          <p:nvPr/>
        </p:nvSpPr>
        <p:spPr bwMode="auto">
          <a:xfrm>
            <a:off x="3357563" y="3843338"/>
            <a:ext cx="0" cy="2698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62" name="Line 110">
            <a:extLst>
              <a:ext uri="{FF2B5EF4-FFF2-40B4-BE49-F238E27FC236}">
                <a16:creationId xmlns:a16="http://schemas.microsoft.com/office/drawing/2014/main" id="{A9EB4B69-DF7C-4815-A21B-E73E74782F6A}"/>
              </a:ext>
            </a:extLst>
          </p:cNvPr>
          <p:cNvSpPr>
            <a:spLocks noChangeShapeType="1"/>
          </p:cNvSpPr>
          <p:nvPr/>
        </p:nvSpPr>
        <p:spPr bwMode="auto">
          <a:xfrm flipH="1" flipV="1">
            <a:off x="6102350" y="3482975"/>
            <a:ext cx="0" cy="720725"/>
          </a:xfrm>
          <a:prstGeom prst="line">
            <a:avLst/>
          </a:prstGeom>
          <a:noFill/>
          <a:ln w="1905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63" name="Line 111">
            <a:extLst>
              <a:ext uri="{FF2B5EF4-FFF2-40B4-BE49-F238E27FC236}">
                <a16:creationId xmlns:a16="http://schemas.microsoft.com/office/drawing/2014/main" id="{FA8540DB-3DEF-4D29-9998-A4C44632C31D}"/>
              </a:ext>
            </a:extLst>
          </p:cNvPr>
          <p:cNvSpPr>
            <a:spLocks noChangeShapeType="1"/>
          </p:cNvSpPr>
          <p:nvPr/>
        </p:nvSpPr>
        <p:spPr bwMode="auto">
          <a:xfrm flipV="1">
            <a:off x="6102350" y="2357438"/>
            <a:ext cx="0" cy="136525"/>
          </a:xfrm>
          <a:prstGeom prst="line">
            <a:avLst/>
          </a:prstGeom>
          <a:noFill/>
          <a:ln w="19050">
            <a:solidFill>
              <a:srgbClr val="0000CC"/>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64" name="Line 112">
            <a:extLst>
              <a:ext uri="{FF2B5EF4-FFF2-40B4-BE49-F238E27FC236}">
                <a16:creationId xmlns:a16="http://schemas.microsoft.com/office/drawing/2014/main" id="{7A059BBF-B8D6-4641-A005-F604F5908C83}"/>
              </a:ext>
            </a:extLst>
          </p:cNvPr>
          <p:cNvSpPr>
            <a:spLocks noChangeShapeType="1"/>
          </p:cNvSpPr>
          <p:nvPr/>
        </p:nvSpPr>
        <p:spPr bwMode="auto">
          <a:xfrm flipV="1">
            <a:off x="5921375" y="2357438"/>
            <a:ext cx="180975" cy="90487"/>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65" name="Line 113">
            <a:extLst>
              <a:ext uri="{FF2B5EF4-FFF2-40B4-BE49-F238E27FC236}">
                <a16:creationId xmlns:a16="http://schemas.microsoft.com/office/drawing/2014/main" id="{4C04F125-ABDC-4746-A599-21C88CC68277}"/>
              </a:ext>
            </a:extLst>
          </p:cNvPr>
          <p:cNvSpPr>
            <a:spLocks noChangeShapeType="1"/>
          </p:cNvSpPr>
          <p:nvPr/>
        </p:nvSpPr>
        <p:spPr bwMode="auto">
          <a:xfrm flipV="1">
            <a:off x="3536950" y="4113213"/>
            <a:ext cx="2339975" cy="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66" name="Line 114">
            <a:extLst>
              <a:ext uri="{FF2B5EF4-FFF2-40B4-BE49-F238E27FC236}">
                <a16:creationId xmlns:a16="http://schemas.microsoft.com/office/drawing/2014/main" id="{43102243-3E31-4F38-AFBF-BF3164410548}"/>
              </a:ext>
            </a:extLst>
          </p:cNvPr>
          <p:cNvSpPr>
            <a:spLocks noChangeShapeType="1"/>
          </p:cNvSpPr>
          <p:nvPr/>
        </p:nvSpPr>
        <p:spPr bwMode="auto">
          <a:xfrm>
            <a:off x="5921375" y="4113213"/>
            <a:ext cx="482600" cy="0"/>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67" name="Line 115">
            <a:extLst>
              <a:ext uri="{FF2B5EF4-FFF2-40B4-BE49-F238E27FC236}">
                <a16:creationId xmlns:a16="http://schemas.microsoft.com/office/drawing/2014/main" id="{73C9FF30-4404-401B-8827-A006176C9524}"/>
              </a:ext>
            </a:extLst>
          </p:cNvPr>
          <p:cNvSpPr>
            <a:spLocks noChangeShapeType="1"/>
          </p:cNvSpPr>
          <p:nvPr/>
        </p:nvSpPr>
        <p:spPr bwMode="auto">
          <a:xfrm flipV="1">
            <a:off x="6403975" y="4113213"/>
            <a:ext cx="0" cy="134937"/>
          </a:xfrm>
          <a:prstGeom prst="line">
            <a:avLst/>
          </a:prstGeom>
          <a:noFill/>
          <a:ln w="19050">
            <a:solidFill>
              <a:srgbClr val="FF0000"/>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68" name="Line 116">
            <a:extLst>
              <a:ext uri="{FF2B5EF4-FFF2-40B4-BE49-F238E27FC236}">
                <a16:creationId xmlns:a16="http://schemas.microsoft.com/office/drawing/2014/main" id="{ECAA7F5E-422F-4A3E-8B14-F7F30EEB0FBC}"/>
              </a:ext>
            </a:extLst>
          </p:cNvPr>
          <p:cNvSpPr>
            <a:spLocks noChangeShapeType="1"/>
          </p:cNvSpPr>
          <p:nvPr/>
        </p:nvSpPr>
        <p:spPr bwMode="auto">
          <a:xfrm>
            <a:off x="3267075" y="4113213"/>
            <a:ext cx="269875" cy="0"/>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69" name="Line 117">
            <a:extLst>
              <a:ext uri="{FF2B5EF4-FFF2-40B4-BE49-F238E27FC236}">
                <a16:creationId xmlns:a16="http://schemas.microsoft.com/office/drawing/2014/main" id="{A15F325C-A455-4870-869F-1B92479F5FBE}"/>
              </a:ext>
            </a:extLst>
          </p:cNvPr>
          <p:cNvSpPr>
            <a:spLocks noChangeShapeType="1"/>
          </p:cNvSpPr>
          <p:nvPr/>
        </p:nvSpPr>
        <p:spPr bwMode="auto">
          <a:xfrm flipH="1">
            <a:off x="6673850" y="5283200"/>
            <a:ext cx="406400" cy="0"/>
          </a:xfrm>
          <a:prstGeom prst="line">
            <a:avLst/>
          </a:prstGeom>
          <a:noFill/>
          <a:ln w="3810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70" name="Line 118">
            <a:extLst>
              <a:ext uri="{FF2B5EF4-FFF2-40B4-BE49-F238E27FC236}">
                <a16:creationId xmlns:a16="http://schemas.microsoft.com/office/drawing/2014/main" id="{97EC320F-25F0-4F9A-878F-15B22F1F4026}"/>
              </a:ext>
            </a:extLst>
          </p:cNvPr>
          <p:cNvSpPr>
            <a:spLocks noChangeShapeType="1"/>
          </p:cNvSpPr>
          <p:nvPr/>
        </p:nvSpPr>
        <p:spPr bwMode="auto">
          <a:xfrm flipH="1">
            <a:off x="6629400" y="4652963"/>
            <a:ext cx="406400" cy="0"/>
          </a:xfrm>
          <a:prstGeom prst="line">
            <a:avLst/>
          </a:prstGeom>
          <a:noFill/>
          <a:ln w="381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71" name="Line 119">
            <a:extLst>
              <a:ext uri="{FF2B5EF4-FFF2-40B4-BE49-F238E27FC236}">
                <a16:creationId xmlns:a16="http://schemas.microsoft.com/office/drawing/2014/main" id="{6848E31D-522E-4880-808E-6EB377875E4F}"/>
              </a:ext>
            </a:extLst>
          </p:cNvPr>
          <p:cNvSpPr>
            <a:spLocks noChangeShapeType="1"/>
          </p:cNvSpPr>
          <p:nvPr/>
        </p:nvSpPr>
        <p:spPr bwMode="auto">
          <a:xfrm>
            <a:off x="7902575" y="2087563"/>
            <a:ext cx="315913" cy="0"/>
          </a:xfrm>
          <a:prstGeom prst="line">
            <a:avLst/>
          </a:prstGeom>
          <a:noFill/>
          <a:ln w="3810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72" name="Line 120">
            <a:extLst>
              <a:ext uri="{FF2B5EF4-FFF2-40B4-BE49-F238E27FC236}">
                <a16:creationId xmlns:a16="http://schemas.microsoft.com/office/drawing/2014/main" id="{84977C79-D03B-4B04-86B5-2EA0514B94F0}"/>
              </a:ext>
            </a:extLst>
          </p:cNvPr>
          <p:cNvSpPr>
            <a:spLocks noChangeShapeType="1"/>
          </p:cNvSpPr>
          <p:nvPr/>
        </p:nvSpPr>
        <p:spPr bwMode="auto">
          <a:xfrm flipV="1">
            <a:off x="7137400" y="2492375"/>
            <a:ext cx="0" cy="495300"/>
          </a:xfrm>
          <a:prstGeom prst="line">
            <a:avLst/>
          </a:prstGeom>
          <a:noFill/>
          <a:ln w="38100">
            <a:solidFill>
              <a:srgbClr val="FF0000"/>
            </a:solidFill>
            <a:prstDash val="sysDot"/>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73" name="Line 121">
            <a:extLst>
              <a:ext uri="{FF2B5EF4-FFF2-40B4-BE49-F238E27FC236}">
                <a16:creationId xmlns:a16="http://schemas.microsoft.com/office/drawing/2014/main" id="{94BCD437-256E-47B7-847C-B794B0AFB533}"/>
              </a:ext>
            </a:extLst>
          </p:cNvPr>
          <p:cNvSpPr>
            <a:spLocks noChangeShapeType="1"/>
          </p:cNvSpPr>
          <p:nvPr/>
        </p:nvSpPr>
        <p:spPr bwMode="auto">
          <a:xfrm>
            <a:off x="3492500" y="4652963"/>
            <a:ext cx="406400" cy="0"/>
          </a:xfrm>
          <a:prstGeom prst="line">
            <a:avLst/>
          </a:prstGeom>
          <a:noFill/>
          <a:ln w="381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74" name="Line 122">
            <a:extLst>
              <a:ext uri="{FF2B5EF4-FFF2-40B4-BE49-F238E27FC236}">
                <a16:creationId xmlns:a16="http://schemas.microsoft.com/office/drawing/2014/main" id="{E3D1DD39-7AD9-40E8-8E2E-F7E6AC6F423F}"/>
              </a:ext>
            </a:extLst>
          </p:cNvPr>
          <p:cNvSpPr>
            <a:spLocks noChangeShapeType="1"/>
          </p:cNvSpPr>
          <p:nvPr/>
        </p:nvSpPr>
        <p:spPr bwMode="auto">
          <a:xfrm>
            <a:off x="3536950" y="5192713"/>
            <a:ext cx="630238" cy="0"/>
          </a:xfrm>
          <a:prstGeom prst="line">
            <a:avLst/>
          </a:prstGeom>
          <a:noFill/>
          <a:ln w="38100">
            <a:solidFill>
              <a:srgbClr val="008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75" name="Line 123">
            <a:extLst>
              <a:ext uri="{FF2B5EF4-FFF2-40B4-BE49-F238E27FC236}">
                <a16:creationId xmlns:a16="http://schemas.microsoft.com/office/drawing/2014/main" id="{234CA2BC-BED5-4FBD-8D1C-A4EAFAFBA39A}"/>
              </a:ext>
            </a:extLst>
          </p:cNvPr>
          <p:cNvSpPr>
            <a:spLocks noChangeShapeType="1"/>
          </p:cNvSpPr>
          <p:nvPr/>
        </p:nvSpPr>
        <p:spPr bwMode="auto">
          <a:xfrm flipH="1">
            <a:off x="3086100" y="3662363"/>
            <a:ext cx="360363" cy="450850"/>
          </a:xfrm>
          <a:prstGeom prst="line">
            <a:avLst/>
          </a:prstGeom>
          <a:noFill/>
          <a:ln w="19050">
            <a:solidFill>
              <a:srgbClr val="008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76" name="Line 124">
            <a:extLst>
              <a:ext uri="{FF2B5EF4-FFF2-40B4-BE49-F238E27FC236}">
                <a16:creationId xmlns:a16="http://schemas.microsoft.com/office/drawing/2014/main" id="{4857DFE4-4516-49EF-91EF-8E6AFCFBF868}"/>
              </a:ext>
            </a:extLst>
          </p:cNvPr>
          <p:cNvSpPr>
            <a:spLocks noChangeShapeType="1"/>
          </p:cNvSpPr>
          <p:nvPr/>
        </p:nvSpPr>
        <p:spPr bwMode="auto">
          <a:xfrm flipH="1">
            <a:off x="3222625" y="3752850"/>
            <a:ext cx="268288" cy="0"/>
          </a:xfrm>
          <a:prstGeom prst="line">
            <a:avLst/>
          </a:prstGeom>
          <a:noFill/>
          <a:ln w="19050">
            <a:solidFill>
              <a:srgbClr val="FF0000"/>
            </a:solidFill>
            <a:prstDash val="sysDot"/>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77" name="Line 125">
            <a:extLst>
              <a:ext uri="{FF2B5EF4-FFF2-40B4-BE49-F238E27FC236}">
                <a16:creationId xmlns:a16="http://schemas.microsoft.com/office/drawing/2014/main" id="{D68067A9-C4AD-425A-A427-708F6317BC0E}"/>
              </a:ext>
            </a:extLst>
          </p:cNvPr>
          <p:cNvSpPr>
            <a:spLocks noChangeShapeType="1"/>
          </p:cNvSpPr>
          <p:nvPr/>
        </p:nvSpPr>
        <p:spPr bwMode="auto">
          <a:xfrm>
            <a:off x="3222625" y="3752850"/>
            <a:ext cx="0" cy="315913"/>
          </a:xfrm>
          <a:prstGeom prst="line">
            <a:avLst/>
          </a:prstGeom>
          <a:noFill/>
          <a:ln w="190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78" name="Line 126">
            <a:extLst>
              <a:ext uri="{FF2B5EF4-FFF2-40B4-BE49-F238E27FC236}">
                <a16:creationId xmlns:a16="http://schemas.microsoft.com/office/drawing/2014/main" id="{9823BD8D-1D0C-4C04-89D2-BF2E3B02C28C}"/>
              </a:ext>
            </a:extLst>
          </p:cNvPr>
          <p:cNvSpPr>
            <a:spLocks noChangeShapeType="1"/>
          </p:cNvSpPr>
          <p:nvPr/>
        </p:nvSpPr>
        <p:spPr bwMode="auto">
          <a:xfrm flipV="1">
            <a:off x="3581400" y="4652963"/>
            <a:ext cx="900113" cy="360362"/>
          </a:xfrm>
          <a:prstGeom prst="line">
            <a:avLst/>
          </a:prstGeom>
          <a:noFill/>
          <a:ln w="38100">
            <a:solidFill>
              <a:srgbClr val="FF0000"/>
            </a:solidFill>
            <a:prstDash val="sysDot"/>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6479" name="Group 127">
            <a:extLst>
              <a:ext uri="{FF2B5EF4-FFF2-40B4-BE49-F238E27FC236}">
                <a16:creationId xmlns:a16="http://schemas.microsoft.com/office/drawing/2014/main" id="{066E0120-55D5-41CC-9044-404ACE00E4CB}"/>
              </a:ext>
            </a:extLst>
          </p:cNvPr>
          <p:cNvGrpSpPr>
            <a:grpSpLocks/>
          </p:cNvGrpSpPr>
          <p:nvPr/>
        </p:nvGrpSpPr>
        <p:grpSpPr bwMode="auto">
          <a:xfrm>
            <a:off x="4840288" y="4832350"/>
            <a:ext cx="811212" cy="720725"/>
            <a:chOff x="5120" y="1281"/>
            <a:chExt cx="511" cy="454"/>
          </a:xfrm>
        </p:grpSpPr>
        <p:sp>
          <p:nvSpPr>
            <p:cNvPr id="356480" name="Oval 128">
              <a:extLst>
                <a:ext uri="{FF2B5EF4-FFF2-40B4-BE49-F238E27FC236}">
                  <a16:creationId xmlns:a16="http://schemas.microsoft.com/office/drawing/2014/main" id="{0AD9C89C-8C4A-4AAC-9077-85EB5FA4D8F5}"/>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481" name="Text Box 129">
              <a:extLst>
                <a:ext uri="{FF2B5EF4-FFF2-40B4-BE49-F238E27FC236}">
                  <a16:creationId xmlns:a16="http://schemas.microsoft.com/office/drawing/2014/main" id="{B1369261-99FC-4816-8942-B803AC2919A1}"/>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C5 Receives A2</a:t>
              </a:r>
            </a:p>
          </p:txBody>
        </p:sp>
      </p:grpSp>
      <p:sp>
        <p:nvSpPr>
          <p:cNvPr id="356482" name="Line 130">
            <a:extLst>
              <a:ext uri="{FF2B5EF4-FFF2-40B4-BE49-F238E27FC236}">
                <a16:creationId xmlns:a16="http://schemas.microsoft.com/office/drawing/2014/main" id="{AF0BF183-990A-453D-A4D4-3B44E93DE42D}"/>
              </a:ext>
            </a:extLst>
          </p:cNvPr>
          <p:cNvSpPr>
            <a:spLocks noChangeShapeType="1"/>
          </p:cNvSpPr>
          <p:nvPr/>
        </p:nvSpPr>
        <p:spPr bwMode="auto">
          <a:xfrm>
            <a:off x="3492500" y="5373688"/>
            <a:ext cx="1574800" cy="0"/>
          </a:xfrm>
          <a:prstGeom prst="line">
            <a:avLst/>
          </a:prstGeom>
          <a:noFill/>
          <a:ln w="38100">
            <a:solidFill>
              <a:schemeClr val="tx2"/>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83" name="Line 131">
            <a:extLst>
              <a:ext uri="{FF2B5EF4-FFF2-40B4-BE49-F238E27FC236}">
                <a16:creationId xmlns:a16="http://schemas.microsoft.com/office/drawing/2014/main" id="{3C2148F6-6CAE-4BE0-B2EC-FCD3FF24A778}"/>
              </a:ext>
            </a:extLst>
          </p:cNvPr>
          <p:cNvSpPr>
            <a:spLocks noChangeShapeType="1"/>
          </p:cNvSpPr>
          <p:nvPr/>
        </p:nvSpPr>
        <p:spPr bwMode="auto">
          <a:xfrm flipH="1" flipV="1">
            <a:off x="7137400" y="2987675"/>
            <a:ext cx="360363" cy="0"/>
          </a:xfrm>
          <a:prstGeom prst="line">
            <a:avLst/>
          </a:prstGeom>
          <a:noFill/>
          <a:ln w="38100">
            <a:solidFill>
              <a:srgbClr val="FF0000"/>
            </a:solidFill>
            <a:prstDash val="sysDot"/>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6484" name="Text Box 132">
            <a:extLst>
              <a:ext uri="{FF2B5EF4-FFF2-40B4-BE49-F238E27FC236}">
                <a16:creationId xmlns:a16="http://schemas.microsoft.com/office/drawing/2014/main" id="{6073E284-8D6C-41DF-9822-D669D568B33E}"/>
              </a:ext>
            </a:extLst>
          </p:cNvPr>
          <p:cNvSpPr txBox="1">
            <a:spLocks noChangeArrowheads="1"/>
          </p:cNvSpPr>
          <p:nvPr/>
        </p:nvSpPr>
        <p:spPr bwMode="auto">
          <a:xfrm>
            <a:off x="206375" y="4608513"/>
            <a:ext cx="855663" cy="711200"/>
          </a:xfrm>
          <a:prstGeom prst="rect">
            <a:avLst/>
          </a:prstGeom>
          <a:solidFill>
            <a:srgbClr val="FF0000"/>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b="1">
                <a:solidFill>
                  <a:srgbClr val="FFCC00"/>
                </a:solidFill>
              </a:rPr>
              <a:t>Channel Expansion Needed LC to TC</a:t>
            </a:r>
          </a:p>
        </p:txBody>
      </p:sp>
      <p:sp>
        <p:nvSpPr>
          <p:cNvPr id="356485" name="Rectangle 133">
            <a:extLst>
              <a:ext uri="{FF2B5EF4-FFF2-40B4-BE49-F238E27FC236}">
                <a16:creationId xmlns:a16="http://schemas.microsoft.com/office/drawing/2014/main" id="{25CE1790-67F8-4368-A568-A698A1031E01}"/>
              </a:ext>
            </a:extLst>
          </p:cNvPr>
          <p:cNvSpPr>
            <a:spLocks noChangeArrowheads="1"/>
          </p:cNvSpPr>
          <p:nvPr/>
        </p:nvSpPr>
        <p:spPr bwMode="auto">
          <a:xfrm>
            <a:off x="0" y="53975"/>
            <a:ext cx="9144000" cy="585788"/>
          </a:xfrm>
          <a:prstGeom prst="rect">
            <a:avLst/>
          </a:prstGeom>
          <a:solidFill>
            <a:srgbClr val="0000FF"/>
          </a:solidFill>
          <a:ln>
            <a:noFill/>
          </a:ln>
          <a:effectLst/>
          <a:extLs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a:solidFill>
                  <a:srgbClr val="FAFD00"/>
                </a:solidFill>
                <a:effectLst>
                  <a:outerShdw blurRad="38100" dist="38100" dir="2700000" algn="tl">
                    <a:srgbClr val="000000"/>
                  </a:outerShdw>
                </a:effectLst>
                <a:latin typeface="Tahoma" panose="020B0604030504040204" pitchFamily="34" charset="0"/>
              </a:rPr>
              <a:t>Circuit Switched PSTN: </a:t>
            </a:r>
            <a:r>
              <a:rPr lang="en-US" altLang="en-US" sz="2000" b="1">
                <a:solidFill>
                  <a:srgbClr val="FF9900"/>
                </a:solidFill>
                <a:effectLst>
                  <a:outerShdw blurRad="38100" dist="38100" dir="2700000" algn="tl">
                    <a:srgbClr val="000000"/>
                  </a:outerShdw>
                </a:effectLst>
                <a:latin typeface="Tahoma" panose="020B0604030504040204" pitchFamily="34" charset="0"/>
              </a:rPr>
              <a:t>Most Africa Missed the Connection</a:t>
            </a:r>
          </a:p>
        </p:txBody>
      </p:sp>
      <p:sp>
        <p:nvSpPr>
          <p:cNvPr id="356486" name="Rectangle 134">
            <a:extLst>
              <a:ext uri="{FF2B5EF4-FFF2-40B4-BE49-F238E27FC236}">
                <a16:creationId xmlns:a16="http://schemas.microsoft.com/office/drawing/2014/main" id="{C474D76B-208B-46F8-B2C0-870D52BF9DB7}"/>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6487" name="Rectangle 135">
            <a:extLst>
              <a:ext uri="{FF2B5EF4-FFF2-40B4-BE49-F238E27FC236}">
                <a16:creationId xmlns:a16="http://schemas.microsoft.com/office/drawing/2014/main" id="{B73F948F-D481-4B58-AB3A-0E77377044EA}"/>
              </a:ext>
            </a:extLst>
          </p:cNvPr>
          <p:cNvSpPr>
            <a:spLocks noChangeArrowheads="1"/>
          </p:cNvSpPr>
          <p:nvPr/>
        </p:nvSpPr>
        <p:spPr bwMode="auto">
          <a:xfrm>
            <a:off x="26988" y="549275"/>
            <a:ext cx="9144000" cy="134938"/>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2000" fill="hold" grpId="0" nodeType="afterEffect">
                                  <p:stCondLst>
                                    <p:cond delay="0"/>
                                  </p:stCondLst>
                                  <p:childTnLst>
                                    <p:anim calcmode="discrete" valueType="str">
                                      <p:cBhvr>
                                        <p:cTn id="6" dur="1000" fill="hold"/>
                                        <p:tgtEl>
                                          <p:spTgt spid="356484"/>
                                        </p:tgtEl>
                                        <p:attrNameLst>
                                          <p:attrName>style.visibility</p:attrName>
                                        </p:attrNameLst>
                                      </p:cBhvr>
                                      <p:tavLst>
                                        <p:tav tm="0">
                                          <p:val>
                                            <p:strVal val="hidden"/>
                                          </p:val>
                                        </p:tav>
                                        <p:tav tm="50000">
                                          <p:val>
                                            <p:strVal val="visible"/>
                                          </p:val>
                                        </p:tav>
                                      </p:tavLst>
                                    </p:anim>
                                  </p:childTnLst>
                                </p:cTn>
                              </p:par>
                              <p:par>
                                <p:cTn id="7" presetID="35" presetClass="emph" presetSubtype="0" repeatCount="2000" fill="hold" nodeType="withEffect">
                                  <p:stCondLst>
                                    <p:cond delay="0"/>
                                  </p:stCondLst>
                                  <p:childTnLst>
                                    <p:anim calcmode="discrete" valueType="str">
                                      <p:cBhvr>
                                        <p:cTn id="8" dur="1000" fill="hold"/>
                                        <p:tgtEl>
                                          <p:spTgt spid="356425"/>
                                        </p:tgtEl>
                                        <p:attrNameLst>
                                          <p:attrName>style.visibility</p:attrName>
                                        </p:attrNameLst>
                                      </p:cBhvr>
                                      <p:tavLst>
                                        <p:tav tm="0">
                                          <p:val>
                                            <p:strVal val="hidden"/>
                                          </p:val>
                                        </p:tav>
                                        <p:tav tm="50000">
                                          <p:val>
                                            <p:strVal val="visible"/>
                                          </p:val>
                                        </p:tav>
                                      </p:tavLst>
                                    </p:anim>
                                  </p:childTnLst>
                                </p:cTn>
                              </p:par>
                              <p:par>
                                <p:cTn id="9" presetID="35" presetClass="emph" presetSubtype="0" repeatCount="2000" fill="hold" grpId="0" nodeType="withEffect">
                                  <p:stCondLst>
                                    <p:cond delay="0"/>
                                  </p:stCondLst>
                                  <p:childTnLst>
                                    <p:anim calcmode="discrete" valueType="str">
                                      <p:cBhvr>
                                        <p:cTn id="10" dur="1000" fill="hold"/>
                                        <p:tgtEl>
                                          <p:spTgt spid="3564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18" grpId="0" animBg="1"/>
      <p:bldP spid="35648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2A458651-ED10-40F8-B90B-7A3C56842340}"/>
              </a:ext>
            </a:extLst>
          </p:cNvPr>
          <p:cNvSpPr>
            <a:spLocks noChangeArrowheads="1"/>
          </p:cNvSpPr>
          <p:nvPr/>
        </p:nvSpPr>
        <p:spPr bwMode="auto">
          <a:xfrm>
            <a:off x="0" y="53975"/>
            <a:ext cx="9144000" cy="585788"/>
          </a:xfrm>
          <a:prstGeom prst="rect">
            <a:avLst/>
          </a:prstGeom>
          <a:solidFill>
            <a:srgbClr val="0000FF"/>
          </a:solidFill>
          <a:ln>
            <a:noFill/>
          </a:ln>
          <a:effectLst/>
          <a:extLs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800" b="1">
                <a:solidFill>
                  <a:srgbClr val="FAFD00"/>
                </a:solidFill>
                <a:effectLst>
                  <a:outerShdw blurRad="38100" dist="38100" dir="2700000" algn="tl">
                    <a:srgbClr val="000000"/>
                  </a:outerShdw>
                </a:effectLst>
                <a:latin typeface="Tahoma" panose="020B0604030504040204" pitchFamily="34" charset="0"/>
              </a:rPr>
              <a:t>Circuit Switched PSTN: </a:t>
            </a:r>
            <a:r>
              <a:rPr lang="en-US" altLang="en-US" sz="2000" b="1">
                <a:solidFill>
                  <a:srgbClr val="FF9900"/>
                </a:solidFill>
                <a:effectLst>
                  <a:outerShdw blurRad="38100" dist="38100" dir="2700000" algn="tl">
                    <a:srgbClr val="000000"/>
                  </a:outerShdw>
                </a:effectLst>
                <a:latin typeface="Tahoma" panose="020B0604030504040204" pitchFamily="34" charset="0"/>
              </a:rPr>
              <a:t>Most Africa did not arrive in “Time”</a:t>
            </a:r>
          </a:p>
        </p:txBody>
      </p:sp>
      <p:sp>
        <p:nvSpPr>
          <p:cNvPr id="357379" name="Rectangle 3">
            <a:extLst>
              <a:ext uri="{FF2B5EF4-FFF2-40B4-BE49-F238E27FC236}">
                <a16:creationId xmlns:a16="http://schemas.microsoft.com/office/drawing/2014/main" id="{55FD893D-61E2-43AE-B445-0AF430777470}"/>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0" name="Rectangle 4">
            <a:extLst>
              <a:ext uri="{FF2B5EF4-FFF2-40B4-BE49-F238E27FC236}">
                <a16:creationId xmlns:a16="http://schemas.microsoft.com/office/drawing/2014/main" id="{DC12EB0D-207F-49D6-831F-94DDA2442B9D}"/>
              </a:ext>
            </a:extLst>
          </p:cNvPr>
          <p:cNvSpPr>
            <a:spLocks noChangeArrowheads="1"/>
          </p:cNvSpPr>
          <p:nvPr/>
        </p:nvSpPr>
        <p:spPr bwMode="auto">
          <a:xfrm>
            <a:off x="26988" y="549275"/>
            <a:ext cx="9144000" cy="134938"/>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57381" name="Group 5">
            <a:extLst>
              <a:ext uri="{FF2B5EF4-FFF2-40B4-BE49-F238E27FC236}">
                <a16:creationId xmlns:a16="http://schemas.microsoft.com/office/drawing/2014/main" id="{C20421A8-E2B8-4BA4-8BDC-7AFAA3AF422A}"/>
              </a:ext>
            </a:extLst>
          </p:cNvPr>
          <p:cNvGrpSpPr>
            <a:grpSpLocks/>
          </p:cNvGrpSpPr>
          <p:nvPr/>
        </p:nvGrpSpPr>
        <p:grpSpPr bwMode="auto">
          <a:xfrm rot="5400000">
            <a:off x="5990432" y="2731293"/>
            <a:ext cx="539750" cy="404813"/>
            <a:chOff x="4099" y="1565"/>
            <a:chExt cx="340" cy="170"/>
          </a:xfrm>
        </p:grpSpPr>
        <p:sp>
          <p:nvSpPr>
            <p:cNvPr id="357382" name="Rectangle 6">
              <a:extLst>
                <a:ext uri="{FF2B5EF4-FFF2-40B4-BE49-F238E27FC236}">
                  <a16:creationId xmlns:a16="http://schemas.microsoft.com/office/drawing/2014/main" id="{8965EE7C-52E7-4D6A-A90B-2FA550011793}"/>
                </a:ext>
              </a:extLst>
            </p:cNvPr>
            <p:cNvSpPr>
              <a:spLocks noChangeArrowheads="1"/>
            </p:cNvSpPr>
            <p:nvPr/>
          </p:nvSpPr>
          <p:spPr bwMode="auto">
            <a:xfrm>
              <a:off x="4189" y="1565"/>
              <a:ext cx="80"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3" name="Rectangle 7">
              <a:extLst>
                <a:ext uri="{FF2B5EF4-FFF2-40B4-BE49-F238E27FC236}">
                  <a16:creationId xmlns:a16="http://schemas.microsoft.com/office/drawing/2014/main" id="{156978B6-6DAE-4485-8345-1CDF0D712DAB}"/>
                </a:ext>
              </a:extLst>
            </p:cNvPr>
            <p:cNvSpPr>
              <a:spLocks noChangeArrowheads="1"/>
            </p:cNvSpPr>
            <p:nvPr/>
          </p:nvSpPr>
          <p:spPr bwMode="auto">
            <a:xfrm>
              <a:off x="4359" y="1565"/>
              <a:ext cx="80"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4" name="Rectangle 8" descr="Narrow vertical">
              <a:extLst>
                <a:ext uri="{FF2B5EF4-FFF2-40B4-BE49-F238E27FC236}">
                  <a16:creationId xmlns:a16="http://schemas.microsoft.com/office/drawing/2014/main" id="{3121E27F-004E-4722-B2A6-70EE1076C28D}"/>
                </a:ext>
              </a:extLst>
            </p:cNvPr>
            <p:cNvSpPr>
              <a:spLocks noChangeArrowheads="1"/>
            </p:cNvSpPr>
            <p:nvPr/>
          </p:nvSpPr>
          <p:spPr bwMode="auto">
            <a:xfrm>
              <a:off x="4099" y="1565"/>
              <a:ext cx="80" cy="170"/>
            </a:xfrm>
            <a:prstGeom prst="rect">
              <a:avLst/>
            </a:prstGeom>
            <a:pattFill prst="narVert">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5" name="Rectangle 9">
              <a:extLst>
                <a:ext uri="{FF2B5EF4-FFF2-40B4-BE49-F238E27FC236}">
                  <a16:creationId xmlns:a16="http://schemas.microsoft.com/office/drawing/2014/main" id="{1CF4B9B6-76D6-4DBE-832B-3605478E8602}"/>
                </a:ext>
              </a:extLst>
            </p:cNvPr>
            <p:cNvSpPr>
              <a:spLocks noChangeArrowheads="1"/>
            </p:cNvSpPr>
            <p:nvPr/>
          </p:nvSpPr>
          <p:spPr bwMode="auto">
            <a:xfrm>
              <a:off x="4275" y="1565"/>
              <a:ext cx="79" cy="170"/>
            </a:xfrm>
            <a:prstGeom prst="rect">
              <a:avLst/>
            </a:prstGeom>
            <a:solidFill>
              <a:srgbClr val="008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386" name="Group 10">
            <a:extLst>
              <a:ext uri="{FF2B5EF4-FFF2-40B4-BE49-F238E27FC236}">
                <a16:creationId xmlns:a16="http://schemas.microsoft.com/office/drawing/2014/main" id="{9AF90F71-45A9-492E-9586-9E957E452FFC}"/>
              </a:ext>
            </a:extLst>
          </p:cNvPr>
          <p:cNvGrpSpPr>
            <a:grpSpLocks/>
          </p:cNvGrpSpPr>
          <p:nvPr/>
        </p:nvGrpSpPr>
        <p:grpSpPr bwMode="auto">
          <a:xfrm>
            <a:off x="3716338" y="1763713"/>
            <a:ext cx="1981200" cy="539750"/>
            <a:chOff x="2341" y="1111"/>
            <a:chExt cx="1418" cy="340"/>
          </a:xfrm>
        </p:grpSpPr>
        <p:grpSp>
          <p:nvGrpSpPr>
            <p:cNvPr id="357387" name="Group 11">
              <a:extLst>
                <a:ext uri="{FF2B5EF4-FFF2-40B4-BE49-F238E27FC236}">
                  <a16:creationId xmlns:a16="http://schemas.microsoft.com/office/drawing/2014/main" id="{99D05FAE-A23C-45B6-81FC-339A60D05EA5}"/>
                </a:ext>
              </a:extLst>
            </p:cNvPr>
            <p:cNvGrpSpPr>
              <a:grpSpLocks/>
            </p:cNvGrpSpPr>
            <p:nvPr/>
          </p:nvGrpSpPr>
          <p:grpSpPr bwMode="auto">
            <a:xfrm>
              <a:off x="2341" y="1111"/>
              <a:ext cx="453" cy="340"/>
              <a:chOff x="2533" y="856"/>
              <a:chExt cx="453" cy="170"/>
            </a:xfrm>
          </p:grpSpPr>
          <p:sp>
            <p:nvSpPr>
              <p:cNvPr id="357388" name="Rectangle 12">
                <a:extLst>
                  <a:ext uri="{FF2B5EF4-FFF2-40B4-BE49-F238E27FC236}">
                    <a16:creationId xmlns:a16="http://schemas.microsoft.com/office/drawing/2014/main" id="{83F015F4-154F-4F47-85D1-BC00506E515E}"/>
                  </a:ext>
                </a:extLst>
              </p:cNvPr>
              <p:cNvSpPr>
                <a:spLocks noChangeArrowheads="1"/>
              </p:cNvSpPr>
              <p:nvPr/>
            </p:nvSpPr>
            <p:spPr bwMode="auto">
              <a:xfrm>
                <a:off x="2653" y="856"/>
                <a:ext cx="107"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9" name="Rectangle 13">
                <a:extLst>
                  <a:ext uri="{FF2B5EF4-FFF2-40B4-BE49-F238E27FC236}">
                    <a16:creationId xmlns:a16="http://schemas.microsoft.com/office/drawing/2014/main" id="{199BBF65-4DD1-4FFA-A0BF-C1FFEA6F730C}"/>
                  </a:ext>
                </a:extLst>
              </p:cNvPr>
              <p:cNvSpPr>
                <a:spLocks noChangeArrowheads="1"/>
              </p:cNvSpPr>
              <p:nvPr/>
            </p:nvSpPr>
            <p:spPr bwMode="auto">
              <a:xfrm>
                <a:off x="2879" y="856"/>
                <a:ext cx="107"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90" name="Rectangle 14">
                <a:extLst>
                  <a:ext uri="{FF2B5EF4-FFF2-40B4-BE49-F238E27FC236}">
                    <a16:creationId xmlns:a16="http://schemas.microsoft.com/office/drawing/2014/main" id="{84125B45-9696-463C-84DF-10707A928C55}"/>
                  </a:ext>
                </a:extLst>
              </p:cNvPr>
              <p:cNvSpPr>
                <a:spLocks noChangeArrowheads="1"/>
              </p:cNvSpPr>
              <p:nvPr/>
            </p:nvSpPr>
            <p:spPr bwMode="auto">
              <a:xfrm>
                <a:off x="2533" y="856"/>
                <a:ext cx="107" cy="170"/>
              </a:xfrm>
              <a:prstGeom prst="rect">
                <a:avLst/>
              </a:prstGeom>
              <a:solidFill>
                <a:schemeClr val="tx1"/>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91" name="Rectangle 15">
                <a:extLst>
                  <a:ext uri="{FF2B5EF4-FFF2-40B4-BE49-F238E27FC236}">
                    <a16:creationId xmlns:a16="http://schemas.microsoft.com/office/drawing/2014/main" id="{BE093D31-7284-4E1D-A90F-BC2AAAB29814}"/>
                  </a:ext>
                </a:extLst>
              </p:cNvPr>
              <p:cNvSpPr>
                <a:spLocks noChangeArrowheads="1"/>
              </p:cNvSpPr>
              <p:nvPr/>
            </p:nvSpPr>
            <p:spPr bwMode="auto">
              <a:xfrm>
                <a:off x="2767" y="856"/>
                <a:ext cx="106" cy="170"/>
              </a:xfrm>
              <a:prstGeom prst="rect">
                <a:avLst/>
              </a:prstGeom>
              <a:pattFill prst="narVert">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392" name="Group 16">
              <a:extLst>
                <a:ext uri="{FF2B5EF4-FFF2-40B4-BE49-F238E27FC236}">
                  <a16:creationId xmlns:a16="http://schemas.microsoft.com/office/drawing/2014/main" id="{F51BE316-3B59-4DDA-B130-481ADF5E96AA}"/>
                </a:ext>
              </a:extLst>
            </p:cNvPr>
            <p:cNvGrpSpPr>
              <a:grpSpLocks/>
            </p:cNvGrpSpPr>
            <p:nvPr/>
          </p:nvGrpSpPr>
          <p:grpSpPr bwMode="auto">
            <a:xfrm>
              <a:off x="2823" y="1111"/>
              <a:ext cx="454" cy="340"/>
              <a:chOff x="2533" y="856"/>
              <a:chExt cx="453" cy="170"/>
            </a:xfrm>
          </p:grpSpPr>
          <p:sp>
            <p:nvSpPr>
              <p:cNvPr id="357393" name="Rectangle 17">
                <a:extLst>
                  <a:ext uri="{FF2B5EF4-FFF2-40B4-BE49-F238E27FC236}">
                    <a16:creationId xmlns:a16="http://schemas.microsoft.com/office/drawing/2014/main" id="{01AB4816-6C56-4085-87C3-65EA9D27A52F}"/>
                  </a:ext>
                </a:extLst>
              </p:cNvPr>
              <p:cNvSpPr>
                <a:spLocks noChangeArrowheads="1"/>
              </p:cNvSpPr>
              <p:nvPr/>
            </p:nvSpPr>
            <p:spPr bwMode="auto">
              <a:xfrm>
                <a:off x="2653" y="856"/>
                <a:ext cx="107"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94" name="Rectangle 18">
                <a:extLst>
                  <a:ext uri="{FF2B5EF4-FFF2-40B4-BE49-F238E27FC236}">
                    <a16:creationId xmlns:a16="http://schemas.microsoft.com/office/drawing/2014/main" id="{9C4DB641-18F4-48DE-AB43-0F00F3C43F9C}"/>
                  </a:ext>
                </a:extLst>
              </p:cNvPr>
              <p:cNvSpPr>
                <a:spLocks noChangeArrowheads="1"/>
              </p:cNvSpPr>
              <p:nvPr/>
            </p:nvSpPr>
            <p:spPr bwMode="auto">
              <a:xfrm>
                <a:off x="2879" y="856"/>
                <a:ext cx="107"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95" name="Rectangle 19">
                <a:extLst>
                  <a:ext uri="{FF2B5EF4-FFF2-40B4-BE49-F238E27FC236}">
                    <a16:creationId xmlns:a16="http://schemas.microsoft.com/office/drawing/2014/main" id="{39E1E60F-7948-4876-A016-BCC345B8CD41}"/>
                  </a:ext>
                </a:extLst>
              </p:cNvPr>
              <p:cNvSpPr>
                <a:spLocks noChangeArrowheads="1"/>
              </p:cNvSpPr>
              <p:nvPr/>
            </p:nvSpPr>
            <p:spPr bwMode="auto">
              <a:xfrm>
                <a:off x="2533" y="856"/>
                <a:ext cx="107" cy="170"/>
              </a:xfrm>
              <a:prstGeom prst="rect">
                <a:avLst/>
              </a:prstGeom>
              <a:solidFill>
                <a:schemeClr val="tx1"/>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96" name="Rectangle 20" descr="Narrow vertical">
                <a:extLst>
                  <a:ext uri="{FF2B5EF4-FFF2-40B4-BE49-F238E27FC236}">
                    <a16:creationId xmlns:a16="http://schemas.microsoft.com/office/drawing/2014/main" id="{A43A47ED-53AA-4072-ADF4-388BD98587B6}"/>
                  </a:ext>
                </a:extLst>
              </p:cNvPr>
              <p:cNvSpPr>
                <a:spLocks noChangeArrowheads="1"/>
              </p:cNvSpPr>
              <p:nvPr/>
            </p:nvSpPr>
            <p:spPr bwMode="auto">
              <a:xfrm>
                <a:off x="2767" y="856"/>
                <a:ext cx="106" cy="170"/>
              </a:xfrm>
              <a:prstGeom prst="rect">
                <a:avLst/>
              </a:prstGeom>
              <a:pattFill prst="narVert">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397" name="Group 21">
              <a:extLst>
                <a:ext uri="{FF2B5EF4-FFF2-40B4-BE49-F238E27FC236}">
                  <a16:creationId xmlns:a16="http://schemas.microsoft.com/office/drawing/2014/main" id="{CFEFDF94-D361-4E33-B207-6D9702F83EC1}"/>
                </a:ext>
              </a:extLst>
            </p:cNvPr>
            <p:cNvGrpSpPr>
              <a:grpSpLocks/>
            </p:cNvGrpSpPr>
            <p:nvPr/>
          </p:nvGrpSpPr>
          <p:grpSpPr bwMode="auto">
            <a:xfrm>
              <a:off x="3306" y="1111"/>
              <a:ext cx="453" cy="340"/>
              <a:chOff x="2533" y="856"/>
              <a:chExt cx="453" cy="170"/>
            </a:xfrm>
          </p:grpSpPr>
          <p:sp>
            <p:nvSpPr>
              <p:cNvPr id="357398" name="Rectangle 22">
                <a:extLst>
                  <a:ext uri="{FF2B5EF4-FFF2-40B4-BE49-F238E27FC236}">
                    <a16:creationId xmlns:a16="http://schemas.microsoft.com/office/drawing/2014/main" id="{32EF39CC-7889-462A-9373-696BA9D672E9}"/>
                  </a:ext>
                </a:extLst>
              </p:cNvPr>
              <p:cNvSpPr>
                <a:spLocks noChangeArrowheads="1"/>
              </p:cNvSpPr>
              <p:nvPr/>
            </p:nvSpPr>
            <p:spPr bwMode="auto">
              <a:xfrm>
                <a:off x="2653" y="856"/>
                <a:ext cx="107"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99" name="Rectangle 23">
                <a:extLst>
                  <a:ext uri="{FF2B5EF4-FFF2-40B4-BE49-F238E27FC236}">
                    <a16:creationId xmlns:a16="http://schemas.microsoft.com/office/drawing/2014/main" id="{DB9CC1F6-DFC3-493D-9239-0B5DD8C985B0}"/>
                  </a:ext>
                </a:extLst>
              </p:cNvPr>
              <p:cNvSpPr>
                <a:spLocks noChangeArrowheads="1"/>
              </p:cNvSpPr>
              <p:nvPr/>
            </p:nvSpPr>
            <p:spPr bwMode="auto">
              <a:xfrm>
                <a:off x="2879" y="856"/>
                <a:ext cx="107"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00" name="Rectangle 24">
                <a:extLst>
                  <a:ext uri="{FF2B5EF4-FFF2-40B4-BE49-F238E27FC236}">
                    <a16:creationId xmlns:a16="http://schemas.microsoft.com/office/drawing/2014/main" id="{6B86A64F-F505-4EDD-9984-FACC06788CD1}"/>
                  </a:ext>
                </a:extLst>
              </p:cNvPr>
              <p:cNvSpPr>
                <a:spLocks noChangeArrowheads="1"/>
              </p:cNvSpPr>
              <p:nvPr/>
            </p:nvSpPr>
            <p:spPr bwMode="auto">
              <a:xfrm>
                <a:off x="2533" y="856"/>
                <a:ext cx="107" cy="170"/>
              </a:xfrm>
              <a:prstGeom prst="rect">
                <a:avLst/>
              </a:prstGeom>
              <a:solidFill>
                <a:schemeClr val="tx1"/>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01" name="Rectangle 25" descr="Narrow vertical">
                <a:extLst>
                  <a:ext uri="{FF2B5EF4-FFF2-40B4-BE49-F238E27FC236}">
                    <a16:creationId xmlns:a16="http://schemas.microsoft.com/office/drawing/2014/main" id="{17505D08-0276-4940-931E-1E1FFBBBD8AF}"/>
                  </a:ext>
                </a:extLst>
              </p:cNvPr>
              <p:cNvSpPr>
                <a:spLocks noChangeArrowheads="1"/>
              </p:cNvSpPr>
              <p:nvPr/>
            </p:nvSpPr>
            <p:spPr bwMode="auto">
              <a:xfrm>
                <a:off x="2767" y="856"/>
                <a:ext cx="106" cy="170"/>
              </a:xfrm>
              <a:prstGeom prst="rect">
                <a:avLst/>
              </a:prstGeom>
              <a:pattFill prst="narVert">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357402" name="Rectangle 26">
            <a:extLst>
              <a:ext uri="{FF2B5EF4-FFF2-40B4-BE49-F238E27FC236}">
                <a16:creationId xmlns:a16="http://schemas.microsoft.com/office/drawing/2014/main" id="{807725E8-2FBD-4E03-8E07-026D612FC339}"/>
              </a:ext>
            </a:extLst>
          </p:cNvPr>
          <p:cNvSpPr>
            <a:spLocks noChangeArrowheads="1"/>
          </p:cNvSpPr>
          <p:nvPr/>
        </p:nvSpPr>
        <p:spPr bwMode="auto">
          <a:xfrm>
            <a:off x="90488" y="728663"/>
            <a:ext cx="8937625" cy="495300"/>
          </a:xfrm>
          <a:prstGeom prst="rect">
            <a:avLst/>
          </a:prstGeom>
          <a:solidFill>
            <a:srgbClr val="C0C0C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266700" indent="-266700" algn="l">
              <a:spcBef>
                <a:spcPct val="20000"/>
              </a:spcBef>
              <a:buChar char="•"/>
              <a:defRPr sz="2800">
                <a:solidFill>
                  <a:schemeClr val="tx1"/>
                </a:solidFill>
                <a:latin typeface="Arial" panose="020B0604020202020204" pitchFamily="34" charset="0"/>
              </a:defRPr>
            </a:lvl1pPr>
            <a:lvl2pPr marL="1081088" indent="-457200" algn="l">
              <a:spcBef>
                <a:spcPct val="20000"/>
              </a:spcBef>
              <a:buChar char="–"/>
              <a:defRPr sz="2400">
                <a:solidFill>
                  <a:schemeClr val="tx1"/>
                </a:solidFill>
                <a:latin typeface="Arial" panose="020B0604020202020204" pitchFamily="34" charset="0"/>
              </a:defRPr>
            </a:lvl2pPr>
            <a:lvl3pPr marL="1641475" indent="-381000" algn="l">
              <a:spcBef>
                <a:spcPct val="20000"/>
              </a:spcBef>
              <a:buChar char="•"/>
              <a:defRPr sz="2000">
                <a:solidFill>
                  <a:schemeClr val="tx1"/>
                </a:solidFill>
                <a:latin typeface="Arial" panose="020B0604020202020204" pitchFamily="34" charset="0"/>
              </a:defRPr>
            </a:lvl3pPr>
            <a:lvl4pPr marL="2163763" indent="-342900" algn="l">
              <a:spcBef>
                <a:spcPct val="20000"/>
              </a:spcBef>
              <a:buChar char="–"/>
              <a:defRPr>
                <a:solidFill>
                  <a:schemeClr val="tx1"/>
                </a:solidFill>
                <a:latin typeface="Arial" panose="020B0604020202020204" pitchFamily="34" charset="0"/>
              </a:defRPr>
            </a:lvl4pPr>
            <a:lvl5pPr marL="2686050" indent="-342900" algn="l">
              <a:spcBef>
                <a:spcPct val="20000"/>
              </a:spcBef>
              <a:buChar char="»"/>
              <a:defRPr>
                <a:solidFill>
                  <a:schemeClr val="tx1"/>
                </a:solidFill>
                <a:latin typeface="Arial" panose="020B0604020202020204" pitchFamily="34" charset="0"/>
              </a:defRPr>
            </a:lvl5pPr>
            <a:lvl6pPr marL="3143250" indent="-342900" fontAlgn="base">
              <a:spcBef>
                <a:spcPct val="20000"/>
              </a:spcBef>
              <a:spcAft>
                <a:spcPct val="0"/>
              </a:spcAft>
              <a:buChar char="»"/>
              <a:defRPr>
                <a:solidFill>
                  <a:schemeClr val="tx1"/>
                </a:solidFill>
                <a:latin typeface="Arial" panose="020B0604020202020204" pitchFamily="34" charset="0"/>
              </a:defRPr>
            </a:lvl6pPr>
            <a:lvl7pPr marL="3600450" indent="-342900" fontAlgn="base">
              <a:spcBef>
                <a:spcPct val="20000"/>
              </a:spcBef>
              <a:spcAft>
                <a:spcPct val="0"/>
              </a:spcAft>
              <a:buChar char="»"/>
              <a:defRPr>
                <a:solidFill>
                  <a:schemeClr val="tx1"/>
                </a:solidFill>
                <a:latin typeface="Arial" panose="020B0604020202020204" pitchFamily="34" charset="0"/>
              </a:defRPr>
            </a:lvl7pPr>
            <a:lvl8pPr marL="4057650" indent="-342900" fontAlgn="base">
              <a:spcBef>
                <a:spcPct val="20000"/>
              </a:spcBef>
              <a:spcAft>
                <a:spcPct val="0"/>
              </a:spcAft>
              <a:buChar char="»"/>
              <a:defRPr>
                <a:solidFill>
                  <a:schemeClr val="tx1"/>
                </a:solidFill>
                <a:latin typeface="Arial" panose="020B0604020202020204" pitchFamily="34" charset="0"/>
              </a:defRPr>
            </a:lvl8pPr>
            <a:lvl9pPr marL="4514850" indent="-342900" fontAlgn="base">
              <a:spcBef>
                <a:spcPct val="20000"/>
              </a:spcBef>
              <a:spcAft>
                <a:spcPct val="0"/>
              </a:spcAft>
              <a:buChar char="»"/>
              <a:defRPr>
                <a:solidFill>
                  <a:schemeClr val="tx1"/>
                </a:solidFill>
                <a:latin typeface="Arial" panose="020B0604020202020204" pitchFamily="34" charset="0"/>
              </a:defRPr>
            </a:lvl9pPr>
          </a:lstStyle>
          <a:p>
            <a:pPr>
              <a:lnSpc>
                <a:spcPct val="95000"/>
              </a:lnSpc>
              <a:buFontTx/>
              <a:buNone/>
            </a:pPr>
            <a:r>
              <a:rPr lang="en-GB" altLang="en-US" sz="3200" b="1">
                <a:solidFill>
                  <a:schemeClr val="hlink"/>
                </a:solidFill>
                <a:effectLst>
                  <a:outerShdw blurRad="38100" dist="38100" dir="2700000" algn="tl">
                    <a:srgbClr val="000000"/>
                  </a:outerShdw>
                </a:effectLst>
              </a:rPr>
              <a:t>Time Division Switching: </a:t>
            </a:r>
            <a:r>
              <a:rPr lang="en-GB" altLang="en-US" sz="2000" b="1">
                <a:solidFill>
                  <a:srgbClr val="FF9900"/>
                </a:solidFill>
                <a:effectLst>
                  <a:outerShdw blurRad="38100" dist="38100" dir="2700000" algn="tl">
                    <a:srgbClr val="000000"/>
                  </a:outerShdw>
                </a:effectLst>
              </a:rPr>
              <a:t>Current Digital Switching</a:t>
            </a:r>
            <a:endParaRPr lang="en-GB" altLang="en-US" sz="2000">
              <a:solidFill>
                <a:srgbClr val="FF9900"/>
              </a:solidFill>
            </a:endParaRPr>
          </a:p>
        </p:txBody>
      </p:sp>
      <p:sp>
        <p:nvSpPr>
          <p:cNvPr id="357403" name="Rectangle 27">
            <a:extLst>
              <a:ext uri="{FF2B5EF4-FFF2-40B4-BE49-F238E27FC236}">
                <a16:creationId xmlns:a16="http://schemas.microsoft.com/office/drawing/2014/main" id="{1C7310FD-4995-4EF4-A4F1-A12165379C3A}"/>
              </a:ext>
            </a:extLst>
          </p:cNvPr>
          <p:cNvSpPr>
            <a:spLocks noChangeArrowheads="1"/>
          </p:cNvSpPr>
          <p:nvPr/>
        </p:nvSpPr>
        <p:spPr bwMode="auto">
          <a:xfrm>
            <a:off x="1331913" y="1674813"/>
            <a:ext cx="854075" cy="8096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04" name="Oval 28">
            <a:extLst>
              <a:ext uri="{FF2B5EF4-FFF2-40B4-BE49-F238E27FC236}">
                <a16:creationId xmlns:a16="http://schemas.microsoft.com/office/drawing/2014/main" id="{A3F36883-69D5-4229-8514-AD2ECB83039A}"/>
              </a:ext>
            </a:extLst>
          </p:cNvPr>
          <p:cNvSpPr>
            <a:spLocks noChangeArrowheads="1"/>
          </p:cNvSpPr>
          <p:nvPr/>
        </p:nvSpPr>
        <p:spPr bwMode="auto">
          <a:xfrm>
            <a:off x="2681288" y="1628775"/>
            <a:ext cx="990600" cy="9906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05" name="Line 29">
            <a:extLst>
              <a:ext uri="{FF2B5EF4-FFF2-40B4-BE49-F238E27FC236}">
                <a16:creationId xmlns:a16="http://schemas.microsoft.com/office/drawing/2014/main" id="{12559A6A-3C0E-48D6-9541-4D663880AE0C}"/>
              </a:ext>
            </a:extLst>
          </p:cNvPr>
          <p:cNvSpPr>
            <a:spLocks noChangeShapeType="1"/>
          </p:cNvSpPr>
          <p:nvPr/>
        </p:nvSpPr>
        <p:spPr bwMode="auto">
          <a:xfrm>
            <a:off x="3446463" y="1854200"/>
            <a:ext cx="269875" cy="0"/>
          </a:xfrm>
          <a:prstGeom prst="line">
            <a:avLst/>
          </a:prstGeom>
          <a:noFill/>
          <a:ln w="1905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06" name="Line 30">
            <a:extLst>
              <a:ext uri="{FF2B5EF4-FFF2-40B4-BE49-F238E27FC236}">
                <a16:creationId xmlns:a16="http://schemas.microsoft.com/office/drawing/2014/main" id="{BC545820-BE37-424B-AB03-7D55D31505E1}"/>
              </a:ext>
            </a:extLst>
          </p:cNvPr>
          <p:cNvSpPr>
            <a:spLocks noChangeShapeType="1"/>
          </p:cNvSpPr>
          <p:nvPr/>
        </p:nvSpPr>
        <p:spPr bwMode="auto">
          <a:xfrm flipV="1">
            <a:off x="2997200" y="3249613"/>
            <a:ext cx="0" cy="179387"/>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07" name="Line 31">
            <a:extLst>
              <a:ext uri="{FF2B5EF4-FFF2-40B4-BE49-F238E27FC236}">
                <a16:creationId xmlns:a16="http://schemas.microsoft.com/office/drawing/2014/main" id="{97578716-3039-42D0-BF7F-9AABA5C793B8}"/>
              </a:ext>
            </a:extLst>
          </p:cNvPr>
          <p:cNvSpPr>
            <a:spLocks noChangeShapeType="1"/>
          </p:cNvSpPr>
          <p:nvPr/>
        </p:nvSpPr>
        <p:spPr bwMode="auto">
          <a:xfrm flipV="1">
            <a:off x="3492500" y="3473450"/>
            <a:ext cx="179388" cy="90488"/>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08" name="Rectangle 32">
            <a:extLst>
              <a:ext uri="{FF2B5EF4-FFF2-40B4-BE49-F238E27FC236}">
                <a16:creationId xmlns:a16="http://schemas.microsoft.com/office/drawing/2014/main" id="{A46D3549-ECB5-4133-B65C-AE8FB28E6A61}"/>
              </a:ext>
            </a:extLst>
          </p:cNvPr>
          <p:cNvSpPr>
            <a:spLocks noChangeArrowheads="1"/>
          </p:cNvSpPr>
          <p:nvPr/>
        </p:nvSpPr>
        <p:spPr bwMode="auto">
          <a:xfrm>
            <a:off x="2773363" y="4510088"/>
            <a:ext cx="854075" cy="8096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09" name="Rectangle 33">
            <a:extLst>
              <a:ext uri="{FF2B5EF4-FFF2-40B4-BE49-F238E27FC236}">
                <a16:creationId xmlns:a16="http://schemas.microsoft.com/office/drawing/2014/main" id="{82F077F9-7E65-4C0F-B86D-284D7625D79B}"/>
              </a:ext>
            </a:extLst>
          </p:cNvPr>
          <p:cNvSpPr>
            <a:spLocks noChangeArrowheads="1"/>
          </p:cNvSpPr>
          <p:nvPr/>
        </p:nvSpPr>
        <p:spPr bwMode="auto">
          <a:xfrm>
            <a:off x="7092950" y="1674813"/>
            <a:ext cx="854075" cy="8096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57410" name="Group 34">
            <a:extLst>
              <a:ext uri="{FF2B5EF4-FFF2-40B4-BE49-F238E27FC236}">
                <a16:creationId xmlns:a16="http://schemas.microsoft.com/office/drawing/2014/main" id="{7DD57178-DE13-4B84-B63A-280F2767FCC8}"/>
              </a:ext>
            </a:extLst>
          </p:cNvPr>
          <p:cNvGrpSpPr>
            <a:grpSpLocks/>
          </p:cNvGrpSpPr>
          <p:nvPr/>
        </p:nvGrpSpPr>
        <p:grpSpPr bwMode="auto">
          <a:xfrm>
            <a:off x="8128000" y="1719263"/>
            <a:ext cx="811213" cy="720725"/>
            <a:chOff x="5120" y="1281"/>
            <a:chExt cx="511" cy="454"/>
          </a:xfrm>
        </p:grpSpPr>
        <p:sp>
          <p:nvSpPr>
            <p:cNvPr id="357411" name="Oval 35">
              <a:extLst>
                <a:ext uri="{FF2B5EF4-FFF2-40B4-BE49-F238E27FC236}">
                  <a16:creationId xmlns:a16="http://schemas.microsoft.com/office/drawing/2014/main" id="{A155D155-745C-482C-A80D-52984FBB1DA5}"/>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12" name="Text Box 36">
              <a:extLst>
                <a:ext uri="{FF2B5EF4-FFF2-40B4-BE49-F238E27FC236}">
                  <a16:creationId xmlns:a16="http://schemas.microsoft.com/office/drawing/2014/main" id="{7411C488-FD9A-4FE7-89FB-8DDEC92DA616}"/>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B1 Receives A1</a:t>
              </a:r>
            </a:p>
          </p:txBody>
        </p:sp>
      </p:grpSp>
      <p:sp>
        <p:nvSpPr>
          <p:cNvPr id="357413" name="Oval 37">
            <a:extLst>
              <a:ext uri="{FF2B5EF4-FFF2-40B4-BE49-F238E27FC236}">
                <a16:creationId xmlns:a16="http://schemas.microsoft.com/office/drawing/2014/main" id="{45F7B0AC-52A1-413E-9591-33E020D48D4B}"/>
              </a:ext>
            </a:extLst>
          </p:cNvPr>
          <p:cNvSpPr>
            <a:spLocks noChangeArrowheads="1"/>
          </p:cNvSpPr>
          <p:nvPr/>
        </p:nvSpPr>
        <p:spPr bwMode="auto">
          <a:xfrm>
            <a:off x="5697538" y="1628775"/>
            <a:ext cx="990600" cy="9906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14" name="Line 38">
            <a:extLst>
              <a:ext uri="{FF2B5EF4-FFF2-40B4-BE49-F238E27FC236}">
                <a16:creationId xmlns:a16="http://schemas.microsoft.com/office/drawing/2014/main" id="{669CBC00-7D3B-4639-BF98-9B93D6CF9CD5}"/>
              </a:ext>
            </a:extLst>
          </p:cNvPr>
          <p:cNvSpPr>
            <a:spLocks noChangeShapeType="1"/>
          </p:cNvSpPr>
          <p:nvPr/>
        </p:nvSpPr>
        <p:spPr bwMode="auto">
          <a:xfrm flipH="1">
            <a:off x="5516563" y="2484438"/>
            <a:ext cx="450850" cy="223837"/>
          </a:xfrm>
          <a:prstGeom prst="line">
            <a:avLst/>
          </a:prstGeom>
          <a:noFill/>
          <a:ln w="19050">
            <a:solidFill>
              <a:srgbClr val="FF0000"/>
            </a:solidFill>
            <a:prstDash val="dash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15" name="Oval 39">
            <a:extLst>
              <a:ext uri="{FF2B5EF4-FFF2-40B4-BE49-F238E27FC236}">
                <a16:creationId xmlns:a16="http://schemas.microsoft.com/office/drawing/2014/main" id="{706CEA3F-E6A7-477F-9558-EA1E24982D2C}"/>
              </a:ext>
            </a:extLst>
          </p:cNvPr>
          <p:cNvSpPr>
            <a:spLocks noChangeArrowheads="1"/>
          </p:cNvSpPr>
          <p:nvPr/>
        </p:nvSpPr>
        <p:spPr bwMode="auto">
          <a:xfrm rot="3734989">
            <a:off x="5711826" y="3297237"/>
            <a:ext cx="1079500" cy="101917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16" name="Rectangle 40">
            <a:extLst>
              <a:ext uri="{FF2B5EF4-FFF2-40B4-BE49-F238E27FC236}">
                <a16:creationId xmlns:a16="http://schemas.microsoft.com/office/drawing/2014/main" id="{C25908C8-66C0-4594-A546-9C6C3E422AB3}"/>
              </a:ext>
            </a:extLst>
          </p:cNvPr>
          <p:cNvSpPr>
            <a:spLocks noChangeArrowheads="1"/>
          </p:cNvSpPr>
          <p:nvPr/>
        </p:nvSpPr>
        <p:spPr bwMode="auto">
          <a:xfrm>
            <a:off x="5832475" y="4554538"/>
            <a:ext cx="854075" cy="8096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17" name="Line 41">
            <a:extLst>
              <a:ext uri="{FF2B5EF4-FFF2-40B4-BE49-F238E27FC236}">
                <a16:creationId xmlns:a16="http://schemas.microsoft.com/office/drawing/2014/main" id="{BFAEF087-453C-40F7-B544-6C9563786E25}"/>
              </a:ext>
            </a:extLst>
          </p:cNvPr>
          <p:cNvSpPr>
            <a:spLocks noChangeShapeType="1"/>
          </p:cNvSpPr>
          <p:nvPr/>
        </p:nvSpPr>
        <p:spPr bwMode="auto">
          <a:xfrm flipV="1">
            <a:off x="6551613" y="2259013"/>
            <a:ext cx="585787" cy="0"/>
          </a:xfrm>
          <a:prstGeom prst="line">
            <a:avLst/>
          </a:prstGeom>
          <a:noFill/>
          <a:ln w="19050">
            <a:solidFill>
              <a:srgbClr val="0000C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18" name="Text Box 42">
            <a:extLst>
              <a:ext uri="{FF2B5EF4-FFF2-40B4-BE49-F238E27FC236}">
                <a16:creationId xmlns:a16="http://schemas.microsoft.com/office/drawing/2014/main" id="{FD8D0313-A559-4DCD-9F1D-B88CBF0861DB}"/>
              </a:ext>
            </a:extLst>
          </p:cNvPr>
          <p:cNvSpPr txBox="1">
            <a:spLocks noChangeArrowheads="1"/>
          </p:cNvSpPr>
          <p:nvPr/>
        </p:nvSpPr>
        <p:spPr bwMode="auto">
          <a:xfrm>
            <a:off x="1331913" y="1719263"/>
            <a:ext cx="7191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Local Switch A</a:t>
            </a:r>
          </a:p>
        </p:txBody>
      </p:sp>
      <p:sp>
        <p:nvSpPr>
          <p:cNvPr id="357419" name="Text Box 43">
            <a:extLst>
              <a:ext uri="{FF2B5EF4-FFF2-40B4-BE49-F238E27FC236}">
                <a16:creationId xmlns:a16="http://schemas.microsoft.com/office/drawing/2014/main" id="{E548DBCE-345A-4000-9CB9-338688A29985}"/>
              </a:ext>
            </a:extLst>
          </p:cNvPr>
          <p:cNvSpPr txBox="1">
            <a:spLocks noChangeArrowheads="1"/>
          </p:cNvSpPr>
          <p:nvPr/>
        </p:nvSpPr>
        <p:spPr bwMode="auto">
          <a:xfrm>
            <a:off x="7226300" y="1719263"/>
            <a:ext cx="71913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Local Switch B</a:t>
            </a:r>
          </a:p>
        </p:txBody>
      </p:sp>
      <p:sp>
        <p:nvSpPr>
          <p:cNvPr id="357420" name="Text Box 44">
            <a:extLst>
              <a:ext uri="{FF2B5EF4-FFF2-40B4-BE49-F238E27FC236}">
                <a16:creationId xmlns:a16="http://schemas.microsoft.com/office/drawing/2014/main" id="{CF1F68AE-32C3-4C52-858A-ACB7B1EF6E34}"/>
              </a:ext>
            </a:extLst>
          </p:cNvPr>
          <p:cNvSpPr txBox="1">
            <a:spLocks noChangeArrowheads="1"/>
          </p:cNvSpPr>
          <p:nvPr/>
        </p:nvSpPr>
        <p:spPr bwMode="auto">
          <a:xfrm>
            <a:off x="2816225" y="4689475"/>
            <a:ext cx="71913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Local Switch C</a:t>
            </a:r>
          </a:p>
        </p:txBody>
      </p:sp>
      <p:sp>
        <p:nvSpPr>
          <p:cNvPr id="357421" name="Text Box 45">
            <a:extLst>
              <a:ext uri="{FF2B5EF4-FFF2-40B4-BE49-F238E27FC236}">
                <a16:creationId xmlns:a16="http://schemas.microsoft.com/office/drawing/2014/main" id="{177D5D1D-E6CB-44E2-87AD-A6B031236E2F}"/>
              </a:ext>
            </a:extLst>
          </p:cNvPr>
          <p:cNvSpPr txBox="1">
            <a:spLocks noChangeArrowheads="1"/>
          </p:cNvSpPr>
          <p:nvPr/>
        </p:nvSpPr>
        <p:spPr bwMode="auto">
          <a:xfrm>
            <a:off x="5876925" y="4735513"/>
            <a:ext cx="71913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b="1">
                <a:solidFill>
                  <a:schemeClr val="tx2"/>
                </a:solidFill>
              </a:rPr>
              <a:t>Local Switch D</a:t>
            </a:r>
          </a:p>
        </p:txBody>
      </p:sp>
      <p:sp>
        <p:nvSpPr>
          <p:cNvPr id="357422" name="Line 46">
            <a:extLst>
              <a:ext uri="{FF2B5EF4-FFF2-40B4-BE49-F238E27FC236}">
                <a16:creationId xmlns:a16="http://schemas.microsoft.com/office/drawing/2014/main" id="{7E3F5698-D193-4937-B10E-3F9AB6F874C3}"/>
              </a:ext>
            </a:extLst>
          </p:cNvPr>
          <p:cNvSpPr>
            <a:spLocks noChangeShapeType="1"/>
          </p:cNvSpPr>
          <p:nvPr/>
        </p:nvSpPr>
        <p:spPr bwMode="auto">
          <a:xfrm flipV="1">
            <a:off x="2906713" y="1854200"/>
            <a:ext cx="495300" cy="88900"/>
          </a:xfrm>
          <a:prstGeom prst="line">
            <a:avLst/>
          </a:prstGeom>
          <a:noFill/>
          <a:ln w="1905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23" name="Line 47">
            <a:extLst>
              <a:ext uri="{FF2B5EF4-FFF2-40B4-BE49-F238E27FC236}">
                <a16:creationId xmlns:a16="http://schemas.microsoft.com/office/drawing/2014/main" id="{EC3C1BBF-D31D-432A-B039-A8DF9D2B91AC}"/>
              </a:ext>
            </a:extLst>
          </p:cNvPr>
          <p:cNvSpPr>
            <a:spLocks noChangeShapeType="1"/>
          </p:cNvSpPr>
          <p:nvPr/>
        </p:nvSpPr>
        <p:spPr bwMode="auto">
          <a:xfrm>
            <a:off x="6011863" y="1808163"/>
            <a:ext cx="404812" cy="0"/>
          </a:xfrm>
          <a:prstGeom prst="line">
            <a:avLst/>
          </a:prstGeom>
          <a:noFill/>
          <a:ln w="1905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24" name="Text Box 48">
            <a:extLst>
              <a:ext uri="{FF2B5EF4-FFF2-40B4-BE49-F238E27FC236}">
                <a16:creationId xmlns:a16="http://schemas.microsoft.com/office/drawing/2014/main" id="{C8334E99-CE59-4346-9AE1-7A9B6D4F526F}"/>
              </a:ext>
            </a:extLst>
          </p:cNvPr>
          <p:cNvSpPr txBox="1">
            <a:spLocks noChangeArrowheads="1"/>
          </p:cNvSpPr>
          <p:nvPr/>
        </p:nvSpPr>
        <p:spPr bwMode="auto">
          <a:xfrm>
            <a:off x="2592388" y="1314450"/>
            <a:ext cx="1214437" cy="3841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altLang="en-US" sz="1200" b="1">
                <a:solidFill>
                  <a:schemeClr val="tx2"/>
                </a:solidFill>
              </a:rPr>
              <a:t>Tandem Switch A (TA)</a:t>
            </a:r>
          </a:p>
        </p:txBody>
      </p:sp>
      <p:sp>
        <p:nvSpPr>
          <p:cNvPr id="357425" name="Text Box 49">
            <a:extLst>
              <a:ext uri="{FF2B5EF4-FFF2-40B4-BE49-F238E27FC236}">
                <a16:creationId xmlns:a16="http://schemas.microsoft.com/office/drawing/2014/main" id="{FE8BAF81-D905-4DC0-99B3-E8EABD541E38}"/>
              </a:ext>
            </a:extLst>
          </p:cNvPr>
          <p:cNvSpPr txBox="1">
            <a:spLocks noChangeArrowheads="1"/>
          </p:cNvSpPr>
          <p:nvPr/>
        </p:nvSpPr>
        <p:spPr bwMode="auto">
          <a:xfrm>
            <a:off x="5741988" y="1314450"/>
            <a:ext cx="1216025" cy="3841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altLang="en-US" sz="1200" b="1">
                <a:solidFill>
                  <a:schemeClr val="tx2"/>
                </a:solidFill>
              </a:rPr>
              <a:t>Tandem Switch B (TB)</a:t>
            </a:r>
          </a:p>
        </p:txBody>
      </p:sp>
      <p:sp>
        <p:nvSpPr>
          <p:cNvPr id="357426" name="Text Box 50">
            <a:extLst>
              <a:ext uri="{FF2B5EF4-FFF2-40B4-BE49-F238E27FC236}">
                <a16:creationId xmlns:a16="http://schemas.microsoft.com/office/drawing/2014/main" id="{63D467AC-E58C-46BB-9F4A-677B0E66D494}"/>
              </a:ext>
            </a:extLst>
          </p:cNvPr>
          <p:cNvSpPr txBox="1">
            <a:spLocks noChangeArrowheads="1"/>
          </p:cNvSpPr>
          <p:nvPr/>
        </p:nvSpPr>
        <p:spPr bwMode="auto">
          <a:xfrm>
            <a:off x="6596063" y="3609975"/>
            <a:ext cx="1216025" cy="3841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altLang="en-US" sz="1200" b="1">
                <a:solidFill>
                  <a:schemeClr val="tx2"/>
                </a:solidFill>
              </a:rPr>
              <a:t>Tandem Switch D (TD)</a:t>
            </a:r>
          </a:p>
        </p:txBody>
      </p:sp>
      <p:sp>
        <p:nvSpPr>
          <p:cNvPr id="357427" name="Oval 51">
            <a:extLst>
              <a:ext uri="{FF2B5EF4-FFF2-40B4-BE49-F238E27FC236}">
                <a16:creationId xmlns:a16="http://schemas.microsoft.com/office/drawing/2014/main" id="{C063852E-A8AF-4AA4-A011-97699C6E7154}"/>
              </a:ext>
            </a:extLst>
          </p:cNvPr>
          <p:cNvSpPr>
            <a:spLocks noChangeArrowheads="1"/>
          </p:cNvSpPr>
          <p:nvPr/>
        </p:nvSpPr>
        <p:spPr bwMode="auto">
          <a:xfrm rot="3734989">
            <a:off x="2606676" y="3370262"/>
            <a:ext cx="1079500" cy="101917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28" name="Text Box 52">
            <a:extLst>
              <a:ext uri="{FF2B5EF4-FFF2-40B4-BE49-F238E27FC236}">
                <a16:creationId xmlns:a16="http://schemas.microsoft.com/office/drawing/2014/main" id="{3539FF6B-EF81-462E-BD0F-BBD6BF862B34}"/>
              </a:ext>
            </a:extLst>
          </p:cNvPr>
          <p:cNvSpPr txBox="1">
            <a:spLocks noChangeArrowheads="1"/>
          </p:cNvSpPr>
          <p:nvPr/>
        </p:nvSpPr>
        <p:spPr bwMode="auto">
          <a:xfrm>
            <a:off x="1557338" y="3359150"/>
            <a:ext cx="1304925" cy="384175"/>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GB" altLang="en-US" sz="1200" b="1">
                <a:solidFill>
                  <a:schemeClr val="tx2"/>
                </a:solidFill>
              </a:rPr>
              <a:t>Tandem Switch C (TC)</a:t>
            </a:r>
          </a:p>
        </p:txBody>
      </p:sp>
      <p:sp>
        <p:nvSpPr>
          <p:cNvPr id="357429" name="Line 53">
            <a:extLst>
              <a:ext uri="{FF2B5EF4-FFF2-40B4-BE49-F238E27FC236}">
                <a16:creationId xmlns:a16="http://schemas.microsoft.com/office/drawing/2014/main" id="{B0CC9A02-1540-45C8-B9BD-4F254ACCE60B}"/>
              </a:ext>
            </a:extLst>
          </p:cNvPr>
          <p:cNvSpPr>
            <a:spLocks noChangeShapeType="1"/>
          </p:cNvSpPr>
          <p:nvPr/>
        </p:nvSpPr>
        <p:spPr bwMode="auto">
          <a:xfrm>
            <a:off x="2816225" y="2214563"/>
            <a:ext cx="585788" cy="44450"/>
          </a:xfrm>
          <a:prstGeom prst="line">
            <a:avLst/>
          </a:prstGeom>
          <a:noFill/>
          <a:ln w="1905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30" name="Line 54">
            <a:extLst>
              <a:ext uri="{FF2B5EF4-FFF2-40B4-BE49-F238E27FC236}">
                <a16:creationId xmlns:a16="http://schemas.microsoft.com/office/drawing/2014/main" id="{A36F55D9-3080-416B-B50D-42D6488A58B9}"/>
              </a:ext>
            </a:extLst>
          </p:cNvPr>
          <p:cNvSpPr>
            <a:spLocks noChangeShapeType="1"/>
          </p:cNvSpPr>
          <p:nvPr/>
        </p:nvSpPr>
        <p:spPr bwMode="auto">
          <a:xfrm>
            <a:off x="5921375" y="2259013"/>
            <a:ext cx="406400" cy="0"/>
          </a:xfrm>
          <a:prstGeom prst="line">
            <a:avLst/>
          </a:prstGeom>
          <a:noFill/>
          <a:ln w="19050">
            <a:solidFill>
              <a:srgbClr val="0000CC"/>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31" name="Line 55">
            <a:extLst>
              <a:ext uri="{FF2B5EF4-FFF2-40B4-BE49-F238E27FC236}">
                <a16:creationId xmlns:a16="http://schemas.microsoft.com/office/drawing/2014/main" id="{337D0E34-2FD8-4A00-97CB-054324D7DC47}"/>
              </a:ext>
            </a:extLst>
          </p:cNvPr>
          <p:cNvSpPr>
            <a:spLocks noChangeShapeType="1"/>
          </p:cNvSpPr>
          <p:nvPr/>
        </p:nvSpPr>
        <p:spPr bwMode="auto">
          <a:xfrm>
            <a:off x="6327775" y="2259013"/>
            <a:ext cx="0" cy="22542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32" name="Text Box 56">
            <a:extLst>
              <a:ext uri="{FF2B5EF4-FFF2-40B4-BE49-F238E27FC236}">
                <a16:creationId xmlns:a16="http://schemas.microsoft.com/office/drawing/2014/main" id="{A5277C14-1A4F-406D-9DBE-82B8B0E4FB9F}"/>
              </a:ext>
            </a:extLst>
          </p:cNvPr>
          <p:cNvSpPr txBox="1">
            <a:spLocks noChangeArrowheads="1"/>
          </p:cNvSpPr>
          <p:nvPr/>
        </p:nvSpPr>
        <p:spPr bwMode="auto">
          <a:xfrm>
            <a:off x="6807200" y="4240213"/>
            <a:ext cx="1557338" cy="406400"/>
          </a:xfrm>
          <a:prstGeom prst="rect">
            <a:avLst/>
          </a:prstGeom>
          <a:solidFill>
            <a:srgbClr val="DDDDD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D2 Seeks C6</a:t>
            </a:r>
          </a:p>
          <a:p>
            <a:r>
              <a:rPr lang="en-GB" altLang="en-US" sz="1000" b="1">
                <a:solidFill>
                  <a:schemeClr val="tx2"/>
                </a:solidFill>
              </a:rPr>
              <a:t>Use Red Lane D to C</a:t>
            </a:r>
          </a:p>
        </p:txBody>
      </p:sp>
      <p:sp>
        <p:nvSpPr>
          <p:cNvPr id="357433" name="Text Box 57">
            <a:extLst>
              <a:ext uri="{FF2B5EF4-FFF2-40B4-BE49-F238E27FC236}">
                <a16:creationId xmlns:a16="http://schemas.microsoft.com/office/drawing/2014/main" id="{605716E7-34BA-46D7-AB68-ABEB80BAFB4E}"/>
              </a:ext>
            </a:extLst>
          </p:cNvPr>
          <p:cNvSpPr txBox="1">
            <a:spLocks noChangeArrowheads="1"/>
          </p:cNvSpPr>
          <p:nvPr/>
        </p:nvSpPr>
        <p:spPr bwMode="auto">
          <a:xfrm>
            <a:off x="6807200" y="4691063"/>
            <a:ext cx="1557338" cy="863600"/>
          </a:xfrm>
          <a:prstGeom prst="rect">
            <a:avLst/>
          </a:prstGeom>
          <a:solidFill>
            <a:srgbClr val="DDDDD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D3 Seeks C2</a:t>
            </a:r>
          </a:p>
          <a:p>
            <a:r>
              <a:rPr lang="en-GB" altLang="en-US" sz="1000" b="1">
                <a:solidFill>
                  <a:schemeClr val="tx2"/>
                </a:solidFill>
              </a:rPr>
              <a:t>Direct lanes full, use Green to TB, change to Black TB to TC, Green TC to LC to C2</a:t>
            </a:r>
          </a:p>
        </p:txBody>
      </p:sp>
      <p:sp>
        <p:nvSpPr>
          <p:cNvPr id="357434" name="Text Box 58">
            <a:extLst>
              <a:ext uri="{FF2B5EF4-FFF2-40B4-BE49-F238E27FC236}">
                <a16:creationId xmlns:a16="http://schemas.microsoft.com/office/drawing/2014/main" id="{F2B1E861-0AE0-4B32-9C10-F9F85D6C1321}"/>
              </a:ext>
            </a:extLst>
          </p:cNvPr>
          <p:cNvSpPr txBox="1">
            <a:spLocks noChangeArrowheads="1"/>
          </p:cNvSpPr>
          <p:nvPr/>
        </p:nvSpPr>
        <p:spPr bwMode="auto">
          <a:xfrm>
            <a:off x="180975" y="1628775"/>
            <a:ext cx="1016000" cy="711200"/>
          </a:xfrm>
          <a:prstGeom prst="rect">
            <a:avLst/>
          </a:prstGeom>
          <a:solidFill>
            <a:srgbClr val="DDDDD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effectLst>
                  <a:outerShdw blurRad="38100" dist="38100" dir="2700000" algn="tl">
                    <a:srgbClr val="FFFFFF"/>
                  </a:outerShdw>
                </a:effectLst>
              </a:rPr>
              <a:t>A1 Seeks B1</a:t>
            </a:r>
          </a:p>
          <a:p>
            <a:r>
              <a:rPr lang="en-GB" altLang="en-US" sz="1000" b="1">
                <a:solidFill>
                  <a:schemeClr val="tx2"/>
                </a:solidFill>
              </a:rPr>
              <a:t>Use Black Time Slot A to B</a:t>
            </a:r>
          </a:p>
        </p:txBody>
      </p:sp>
      <p:sp>
        <p:nvSpPr>
          <p:cNvPr id="357435" name="Text Box 59">
            <a:extLst>
              <a:ext uri="{FF2B5EF4-FFF2-40B4-BE49-F238E27FC236}">
                <a16:creationId xmlns:a16="http://schemas.microsoft.com/office/drawing/2014/main" id="{5661323C-ABF4-4B31-AD28-1D02B4A901F0}"/>
              </a:ext>
            </a:extLst>
          </p:cNvPr>
          <p:cNvSpPr txBox="1">
            <a:spLocks noChangeArrowheads="1"/>
          </p:cNvSpPr>
          <p:nvPr/>
        </p:nvSpPr>
        <p:spPr bwMode="auto">
          <a:xfrm>
            <a:off x="161925" y="2393950"/>
            <a:ext cx="1035050" cy="1401763"/>
          </a:xfrm>
          <a:prstGeom prst="rect">
            <a:avLst/>
          </a:prstGeom>
          <a:solidFill>
            <a:srgbClr val="DDDDD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en-GB" altLang="en-US" sz="1000" b="1">
                <a:solidFill>
                  <a:schemeClr val="tx2"/>
                </a:solidFill>
              </a:rPr>
              <a:t>A2 Seeks C1</a:t>
            </a:r>
          </a:p>
          <a:p>
            <a:pPr>
              <a:lnSpc>
                <a:spcPct val="95000"/>
              </a:lnSpc>
            </a:pPr>
            <a:r>
              <a:rPr lang="en-GB" altLang="en-US" sz="1000" b="1">
                <a:solidFill>
                  <a:schemeClr val="tx2"/>
                </a:solidFill>
              </a:rPr>
              <a:t>Direct lanes full, use Blue Times to TB, change to Red slots TB to TD, then Black Slot to TC</a:t>
            </a:r>
          </a:p>
        </p:txBody>
      </p:sp>
      <p:sp>
        <p:nvSpPr>
          <p:cNvPr id="357436" name="Text Box 60">
            <a:extLst>
              <a:ext uri="{FF2B5EF4-FFF2-40B4-BE49-F238E27FC236}">
                <a16:creationId xmlns:a16="http://schemas.microsoft.com/office/drawing/2014/main" id="{CC4665F7-D1DE-4F80-92C7-D6BD2024EDF9}"/>
              </a:ext>
            </a:extLst>
          </p:cNvPr>
          <p:cNvSpPr txBox="1">
            <a:spLocks noChangeArrowheads="1"/>
          </p:cNvSpPr>
          <p:nvPr/>
        </p:nvSpPr>
        <p:spPr bwMode="auto">
          <a:xfrm>
            <a:off x="7812088" y="2708275"/>
            <a:ext cx="1150937" cy="863600"/>
          </a:xfrm>
          <a:prstGeom prst="rect">
            <a:avLst/>
          </a:prstGeom>
          <a:solidFill>
            <a:srgbClr val="FF0000"/>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rgbClr val="FFCC00"/>
                </a:solidFill>
                <a:effectLst>
                  <a:outerShdw blurRad="38100" dist="38100" dir="2700000" algn="tl">
                    <a:srgbClr val="000000"/>
                  </a:outerShdw>
                </a:effectLst>
              </a:rPr>
              <a:t>B2 Seeks C3</a:t>
            </a:r>
          </a:p>
          <a:p>
            <a:r>
              <a:rPr lang="en-GB" altLang="en-US" sz="1000" b="1">
                <a:solidFill>
                  <a:srgbClr val="FFCC00"/>
                </a:solidFill>
              </a:rPr>
              <a:t>Wait on Direct Red Slot B to C</a:t>
            </a:r>
          </a:p>
          <a:p>
            <a:r>
              <a:rPr lang="en-GB" altLang="en-US" sz="1000" b="1">
                <a:solidFill>
                  <a:srgbClr val="FFCC00"/>
                </a:solidFill>
              </a:rPr>
              <a:t>Congestion TC to LC</a:t>
            </a:r>
          </a:p>
        </p:txBody>
      </p:sp>
      <p:grpSp>
        <p:nvGrpSpPr>
          <p:cNvPr id="357437" name="Group 61">
            <a:extLst>
              <a:ext uri="{FF2B5EF4-FFF2-40B4-BE49-F238E27FC236}">
                <a16:creationId xmlns:a16="http://schemas.microsoft.com/office/drawing/2014/main" id="{345A054A-BCBF-4EBB-9899-4F5E3F128A52}"/>
              </a:ext>
            </a:extLst>
          </p:cNvPr>
          <p:cNvGrpSpPr>
            <a:grpSpLocks/>
          </p:cNvGrpSpPr>
          <p:nvPr/>
        </p:nvGrpSpPr>
        <p:grpSpPr bwMode="auto">
          <a:xfrm>
            <a:off x="3670300" y="4105275"/>
            <a:ext cx="811213" cy="720725"/>
            <a:chOff x="5120" y="1281"/>
            <a:chExt cx="511" cy="454"/>
          </a:xfrm>
        </p:grpSpPr>
        <p:sp>
          <p:nvSpPr>
            <p:cNvPr id="357438" name="Oval 62">
              <a:extLst>
                <a:ext uri="{FF2B5EF4-FFF2-40B4-BE49-F238E27FC236}">
                  <a16:creationId xmlns:a16="http://schemas.microsoft.com/office/drawing/2014/main" id="{3939C126-09FB-49B5-93D4-BD25FD482C41}"/>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39" name="Text Box 63">
              <a:extLst>
                <a:ext uri="{FF2B5EF4-FFF2-40B4-BE49-F238E27FC236}">
                  <a16:creationId xmlns:a16="http://schemas.microsoft.com/office/drawing/2014/main" id="{698F2D0E-1AEF-4B60-960E-41E40E99D249}"/>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C1 Receives A2</a:t>
              </a:r>
            </a:p>
          </p:txBody>
        </p:sp>
      </p:grpSp>
      <p:grpSp>
        <p:nvGrpSpPr>
          <p:cNvPr id="357440" name="Group 64">
            <a:extLst>
              <a:ext uri="{FF2B5EF4-FFF2-40B4-BE49-F238E27FC236}">
                <a16:creationId xmlns:a16="http://schemas.microsoft.com/office/drawing/2014/main" id="{74B5CBE1-5FFA-476D-8CA0-BA89EA92AD0B}"/>
              </a:ext>
            </a:extLst>
          </p:cNvPr>
          <p:cNvGrpSpPr>
            <a:grpSpLocks/>
          </p:cNvGrpSpPr>
          <p:nvPr/>
        </p:nvGrpSpPr>
        <p:grpSpPr bwMode="auto">
          <a:xfrm>
            <a:off x="4030663" y="4645025"/>
            <a:ext cx="811212" cy="720725"/>
            <a:chOff x="5120" y="1281"/>
            <a:chExt cx="511" cy="454"/>
          </a:xfrm>
        </p:grpSpPr>
        <p:sp>
          <p:nvSpPr>
            <p:cNvPr id="357441" name="Oval 65">
              <a:extLst>
                <a:ext uri="{FF2B5EF4-FFF2-40B4-BE49-F238E27FC236}">
                  <a16:creationId xmlns:a16="http://schemas.microsoft.com/office/drawing/2014/main" id="{71BC2143-75FB-41D2-AF3C-657FDB68EFCD}"/>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42" name="Text Box 66">
              <a:extLst>
                <a:ext uri="{FF2B5EF4-FFF2-40B4-BE49-F238E27FC236}">
                  <a16:creationId xmlns:a16="http://schemas.microsoft.com/office/drawing/2014/main" id="{6485BA93-447B-426D-B767-65863CDDD356}"/>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C2 Receives D3</a:t>
              </a:r>
            </a:p>
          </p:txBody>
        </p:sp>
      </p:grpSp>
      <p:grpSp>
        <p:nvGrpSpPr>
          <p:cNvPr id="357443" name="Group 67">
            <a:extLst>
              <a:ext uri="{FF2B5EF4-FFF2-40B4-BE49-F238E27FC236}">
                <a16:creationId xmlns:a16="http://schemas.microsoft.com/office/drawing/2014/main" id="{8054163A-7D4F-430E-AD7D-40FAEDF2632D}"/>
              </a:ext>
            </a:extLst>
          </p:cNvPr>
          <p:cNvGrpSpPr>
            <a:grpSpLocks/>
          </p:cNvGrpSpPr>
          <p:nvPr/>
        </p:nvGrpSpPr>
        <p:grpSpPr bwMode="auto">
          <a:xfrm>
            <a:off x="4391025" y="4105275"/>
            <a:ext cx="811213" cy="720725"/>
            <a:chOff x="5120" y="1281"/>
            <a:chExt cx="511" cy="454"/>
          </a:xfrm>
        </p:grpSpPr>
        <p:sp>
          <p:nvSpPr>
            <p:cNvPr id="357444" name="Oval 68">
              <a:extLst>
                <a:ext uri="{FF2B5EF4-FFF2-40B4-BE49-F238E27FC236}">
                  <a16:creationId xmlns:a16="http://schemas.microsoft.com/office/drawing/2014/main" id="{D3BA80DA-BBEE-4711-A772-74EC5D6D55F0}"/>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45" name="Text Box 69">
              <a:extLst>
                <a:ext uri="{FF2B5EF4-FFF2-40B4-BE49-F238E27FC236}">
                  <a16:creationId xmlns:a16="http://schemas.microsoft.com/office/drawing/2014/main" id="{A2B96E33-B624-4970-AB45-D682C7996DC5}"/>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C6 Receives B2</a:t>
              </a:r>
            </a:p>
          </p:txBody>
        </p:sp>
      </p:grpSp>
      <p:sp>
        <p:nvSpPr>
          <p:cNvPr id="357446" name="Line 70">
            <a:extLst>
              <a:ext uri="{FF2B5EF4-FFF2-40B4-BE49-F238E27FC236}">
                <a16:creationId xmlns:a16="http://schemas.microsoft.com/office/drawing/2014/main" id="{6D0FB22B-327A-4324-99FB-C17F7B28A04B}"/>
              </a:ext>
            </a:extLst>
          </p:cNvPr>
          <p:cNvSpPr>
            <a:spLocks noChangeShapeType="1"/>
          </p:cNvSpPr>
          <p:nvPr/>
        </p:nvSpPr>
        <p:spPr bwMode="auto">
          <a:xfrm flipH="1">
            <a:off x="6011863" y="2035175"/>
            <a:ext cx="450850" cy="404813"/>
          </a:xfrm>
          <a:prstGeom prst="line">
            <a:avLst/>
          </a:prstGeom>
          <a:noFill/>
          <a:ln w="19050">
            <a:solidFill>
              <a:srgbClr val="FF0000"/>
            </a:solidFill>
            <a:prstDash val="dashDot"/>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47" name="Text Box 71">
            <a:extLst>
              <a:ext uri="{FF2B5EF4-FFF2-40B4-BE49-F238E27FC236}">
                <a16:creationId xmlns:a16="http://schemas.microsoft.com/office/drawing/2014/main" id="{CDADFDF2-F971-4B4A-9933-BCBC5CF5B1C3}"/>
              </a:ext>
            </a:extLst>
          </p:cNvPr>
          <p:cNvSpPr txBox="1">
            <a:spLocks noChangeArrowheads="1"/>
          </p:cNvSpPr>
          <p:nvPr/>
        </p:nvSpPr>
        <p:spPr bwMode="auto">
          <a:xfrm>
            <a:off x="1016000" y="4554538"/>
            <a:ext cx="1576388" cy="1016000"/>
          </a:xfrm>
          <a:prstGeom prst="rect">
            <a:avLst/>
          </a:prstGeom>
          <a:solidFill>
            <a:srgbClr val="66FF33"/>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C4 Seeks A5</a:t>
            </a:r>
          </a:p>
          <a:p>
            <a:r>
              <a:rPr lang="en-GB" altLang="en-US" sz="1000" b="1">
                <a:solidFill>
                  <a:schemeClr val="tx2"/>
                </a:solidFill>
              </a:rPr>
              <a:t>All Time Slots Local C to Tandem C Occupied: C4 waits for free slots, or tries again later…..</a:t>
            </a:r>
          </a:p>
        </p:txBody>
      </p:sp>
      <p:sp>
        <p:nvSpPr>
          <p:cNvPr id="357448" name="Line 72">
            <a:extLst>
              <a:ext uri="{FF2B5EF4-FFF2-40B4-BE49-F238E27FC236}">
                <a16:creationId xmlns:a16="http://schemas.microsoft.com/office/drawing/2014/main" id="{0ED4344B-55AA-47FD-9CBB-14EAB61880AA}"/>
              </a:ext>
            </a:extLst>
          </p:cNvPr>
          <p:cNvSpPr>
            <a:spLocks noChangeShapeType="1"/>
          </p:cNvSpPr>
          <p:nvPr/>
        </p:nvSpPr>
        <p:spPr bwMode="auto">
          <a:xfrm flipH="1" flipV="1">
            <a:off x="5921375" y="1943100"/>
            <a:ext cx="541338" cy="180975"/>
          </a:xfrm>
          <a:prstGeom prst="line">
            <a:avLst/>
          </a:prstGeom>
          <a:noFill/>
          <a:ln w="19050">
            <a:solidFill>
              <a:srgbClr val="008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49" name="Oval 73">
            <a:extLst>
              <a:ext uri="{FF2B5EF4-FFF2-40B4-BE49-F238E27FC236}">
                <a16:creationId xmlns:a16="http://schemas.microsoft.com/office/drawing/2014/main" id="{FEAB6211-5917-4B72-8BD7-41CAAF6C9693}"/>
              </a:ext>
            </a:extLst>
          </p:cNvPr>
          <p:cNvSpPr>
            <a:spLocks noChangeArrowheads="1"/>
          </p:cNvSpPr>
          <p:nvPr/>
        </p:nvSpPr>
        <p:spPr bwMode="auto">
          <a:xfrm>
            <a:off x="115888" y="3789363"/>
            <a:ext cx="1125537" cy="765175"/>
          </a:xfrm>
          <a:prstGeom prst="ellipse">
            <a:avLst/>
          </a:prstGeom>
          <a:solidFill>
            <a:srgbClr val="66FF33"/>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50" name="Text Box 74">
            <a:extLst>
              <a:ext uri="{FF2B5EF4-FFF2-40B4-BE49-F238E27FC236}">
                <a16:creationId xmlns:a16="http://schemas.microsoft.com/office/drawing/2014/main" id="{21C7645C-BECE-4501-AB41-E442AD511F2C}"/>
              </a:ext>
            </a:extLst>
          </p:cNvPr>
          <p:cNvSpPr txBox="1">
            <a:spLocks noChangeArrowheads="1"/>
          </p:cNvSpPr>
          <p:nvPr/>
        </p:nvSpPr>
        <p:spPr bwMode="auto">
          <a:xfrm>
            <a:off x="161925" y="3852863"/>
            <a:ext cx="1035050" cy="7016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A5 Receives C4 After C4 finds free slot LC to TC</a:t>
            </a:r>
          </a:p>
        </p:txBody>
      </p:sp>
      <p:sp>
        <p:nvSpPr>
          <p:cNvPr id="357451" name="Text Box 75">
            <a:extLst>
              <a:ext uri="{FF2B5EF4-FFF2-40B4-BE49-F238E27FC236}">
                <a16:creationId xmlns:a16="http://schemas.microsoft.com/office/drawing/2014/main" id="{62EF33F9-6974-4E4E-8C6B-6A9C10218461}"/>
              </a:ext>
            </a:extLst>
          </p:cNvPr>
          <p:cNvSpPr txBox="1">
            <a:spLocks noChangeArrowheads="1"/>
          </p:cNvSpPr>
          <p:nvPr/>
        </p:nvSpPr>
        <p:spPr bwMode="auto">
          <a:xfrm>
            <a:off x="117475" y="5634038"/>
            <a:ext cx="4633913" cy="831850"/>
          </a:xfrm>
          <a:prstGeom prst="rect">
            <a:avLst/>
          </a:prstGeom>
          <a:solidFill>
            <a:srgbClr val="FFCC66"/>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a:spcBef>
                <a:spcPct val="50000"/>
              </a:spcBef>
            </a:pPr>
            <a:r>
              <a:rPr lang="en-GB" altLang="en-US" sz="1200" b="1">
                <a:solidFill>
                  <a:schemeClr val="hlink"/>
                </a:solidFill>
              </a:rPr>
              <a:t>Signalling:</a:t>
            </a:r>
            <a:r>
              <a:rPr lang="en-GB" altLang="en-US" sz="1200" b="1">
                <a:solidFill>
                  <a:schemeClr val="tx2"/>
                </a:solidFill>
              </a:rPr>
              <a:t> Signalling System No. 7 Call set up as in Space Switch Mode. Message digitally sampled at predetermined intervals, samples allocated a unique time slot in a repetitive cycle for transmission &amp; reconstruction at receiver.</a:t>
            </a:r>
          </a:p>
        </p:txBody>
      </p:sp>
      <p:sp>
        <p:nvSpPr>
          <p:cNvPr id="357452" name="Text Box 76">
            <a:extLst>
              <a:ext uri="{FF2B5EF4-FFF2-40B4-BE49-F238E27FC236}">
                <a16:creationId xmlns:a16="http://schemas.microsoft.com/office/drawing/2014/main" id="{2DBEC6D5-86D6-4CF1-A2A6-CFE9EF830AF8}"/>
              </a:ext>
            </a:extLst>
          </p:cNvPr>
          <p:cNvSpPr txBox="1">
            <a:spLocks noChangeArrowheads="1"/>
          </p:cNvSpPr>
          <p:nvPr/>
        </p:nvSpPr>
        <p:spPr bwMode="auto">
          <a:xfrm>
            <a:off x="4797425" y="5634038"/>
            <a:ext cx="4222750" cy="831850"/>
          </a:xfrm>
          <a:prstGeom prst="rect">
            <a:avLst/>
          </a:prstGeom>
          <a:solidFill>
            <a:srgbClr val="FFCC66"/>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a:spcBef>
                <a:spcPct val="50000"/>
              </a:spcBef>
            </a:pPr>
            <a:r>
              <a:rPr lang="en-GB" altLang="en-US" sz="1200" b="1">
                <a:solidFill>
                  <a:schemeClr val="tx2"/>
                </a:solidFill>
              </a:rPr>
              <a:t>Time Switching: Signalling Establishes Free Time Slots (Departure Times?) between Caller and Called parties. These “Time Slots” held for the total duration of the call. Signal compression maximises bandwidth use.</a:t>
            </a:r>
          </a:p>
        </p:txBody>
      </p:sp>
      <p:sp>
        <p:nvSpPr>
          <p:cNvPr id="357453" name="Text Box 77">
            <a:extLst>
              <a:ext uri="{FF2B5EF4-FFF2-40B4-BE49-F238E27FC236}">
                <a16:creationId xmlns:a16="http://schemas.microsoft.com/office/drawing/2014/main" id="{F0C5DA71-47DA-4E62-B337-75C695E98D06}"/>
              </a:ext>
            </a:extLst>
          </p:cNvPr>
          <p:cNvSpPr txBox="1">
            <a:spLocks noChangeArrowheads="1"/>
          </p:cNvSpPr>
          <p:nvPr/>
        </p:nvSpPr>
        <p:spPr bwMode="auto">
          <a:xfrm>
            <a:off x="4302125" y="2303463"/>
            <a:ext cx="1214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b="1">
                <a:solidFill>
                  <a:schemeClr val="tx2"/>
                </a:solidFill>
              </a:rPr>
              <a:t>Free Time Slots</a:t>
            </a:r>
          </a:p>
        </p:txBody>
      </p:sp>
      <p:sp>
        <p:nvSpPr>
          <p:cNvPr id="357454" name="Text Box 78">
            <a:extLst>
              <a:ext uri="{FF2B5EF4-FFF2-40B4-BE49-F238E27FC236}">
                <a16:creationId xmlns:a16="http://schemas.microsoft.com/office/drawing/2014/main" id="{80BEA3E4-4653-4229-8AB1-C699D4470A62}"/>
              </a:ext>
            </a:extLst>
          </p:cNvPr>
          <p:cNvSpPr txBox="1">
            <a:spLocks noChangeArrowheads="1"/>
          </p:cNvSpPr>
          <p:nvPr/>
        </p:nvSpPr>
        <p:spPr bwMode="auto">
          <a:xfrm>
            <a:off x="4122738" y="3544888"/>
            <a:ext cx="1485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b="1">
                <a:solidFill>
                  <a:schemeClr val="tx2"/>
                </a:solidFill>
              </a:rPr>
              <a:t>Occupied Time Slots</a:t>
            </a:r>
          </a:p>
        </p:txBody>
      </p:sp>
      <p:sp>
        <p:nvSpPr>
          <p:cNvPr id="357455" name="Line 79">
            <a:extLst>
              <a:ext uri="{FF2B5EF4-FFF2-40B4-BE49-F238E27FC236}">
                <a16:creationId xmlns:a16="http://schemas.microsoft.com/office/drawing/2014/main" id="{6C3C9D16-84DB-4520-8955-F31BBB735739}"/>
              </a:ext>
            </a:extLst>
          </p:cNvPr>
          <p:cNvSpPr>
            <a:spLocks noChangeShapeType="1"/>
          </p:cNvSpPr>
          <p:nvPr/>
        </p:nvSpPr>
        <p:spPr bwMode="auto">
          <a:xfrm>
            <a:off x="2457450" y="4733925"/>
            <a:ext cx="406400" cy="0"/>
          </a:xfrm>
          <a:prstGeom prst="line">
            <a:avLst/>
          </a:prstGeom>
          <a:noFill/>
          <a:ln w="38100">
            <a:solidFill>
              <a:srgbClr val="008000"/>
            </a:solidFill>
            <a:prstDash val="sysDot"/>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56" name="Line 80">
            <a:extLst>
              <a:ext uri="{FF2B5EF4-FFF2-40B4-BE49-F238E27FC236}">
                <a16:creationId xmlns:a16="http://schemas.microsoft.com/office/drawing/2014/main" id="{D3909495-FB0F-4C20-B6E7-4E96459F970F}"/>
              </a:ext>
            </a:extLst>
          </p:cNvPr>
          <p:cNvSpPr>
            <a:spLocks noChangeShapeType="1"/>
          </p:cNvSpPr>
          <p:nvPr/>
        </p:nvSpPr>
        <p:spPr bwMode="auto">
          <a:xfrm flipV="1">
            <a:off x="1150938" y="2349500"/>
            <a:ext cx="271462" cy="134938"/>
          </a:xfrm>
          <a:prstGeom prst="line">
            <a:avLst/>
          </a:prstGeom>
          <a:noFill/>
          <a:ln w="3810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57" name="Line 81">
            <a:extLst>
              <a:ext uri="{FF2B5EF4-FFF2-40B4-BE49-F238E27FC236}">
                <a16:creationId xmlns:a16="http://schemas.microsoft.com/office/drawing/2014/main" id="{5297C76C-DCB3-4E34-9430-E8743F7167FC}"/>
              </a:ext>
            </a:extLst>
          </p:cNvPr>
          <p:cNvSpPr>
            <a:spLocks noChangeShapeType="1"/>
          </p:cNvSpPr>
          <p:nvPr/>
        </p:nvSpPr>
        <p:spPr bwMode="auto">
          <a:xfrm>
            <a:off x="1062038" y="2214563"/>
            <a:ext cx="315912" cy="0"/>
          </a:xfrm>
          <a:prstGeom prst="line">
            <a:avLst/>
          </a:prstGeom>
          <a:noFill/>
          <a:ln w="3810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58" name="Line 82">
            <a:extLst>
              <a:ext uri="{FF2B5EF4-FFF2-40B4-BE49-F238E27FC236}">
                <a16:creationId xmlns:a16="http://schemas.microsoft.com/office/drawing/2014/main" id="{E885379A-9ADA-4E33-B30A-97B377E8A384}"/>
              </a:ext>
            </a:extLst>
          </p:cNvPr>
          <p:cNvSpPr>
            <a:spLocks noChangeShapeType="1"/>
          </p:cNvSpPr>
          <p:nvPr/>
        </p:nvSpPr>
        <p:spPr bwMode="auto">
          <a:xfrm flipH="1">
            <a:off x="1422400" y="2482850"/>
            <a:ext cx="0" cy="1711325"/>
          </a:xfrm>
          <a:prstGeom prst="line">
            <a:avLst/>
          </a:prstGeom>
          <a:noFill/>
          <a:ln w="38100">
            <a:solidFill>
              <a:srgbClr val="008000"/>
            </a:solidFill>
            <a:prstDash val="sysDot"/>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59" name="Line 83">
            <a:extLst>
              <a:ext uri="{FF2B5EF4-FFF2-40B4-BE49-F238E27FC236}">
                <a16:creationId xmlns:a16="http://schemas.microsoft.com/office/drawing/2014/main" id="{63A14ABF-413A-4E1B-A666-A233218B1246}"/>
              </a:ext>
            </a:extLst>
          </p:cNvPr>
          <p:cNvSpPr>
            <a:spLocks noChangeShapeType="1"/>
          </p:cNvSpPr>
          <p:nvPr/>
        </p:nvSpPr>
        <p:spPr bwMode="auto">
          <a:xfrm flipH="1">
            <a:off x="1241425" y="4194175"/>
            <a:ext cx="180975" cy="0"/>
          </a:xfrm>
          <a:prstGeom prst="line">
            <a:avLst/>
          </a:prstGeom>
          <a:noFill/>
          <a:ln w="3810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60" name="Line 84">
            <a:extLst>
              <a:ext uri="{FF2B5EF4-FFF2-40B4-BE49-F238E27FC236}">
                <a16:creationId xmlns:a16="http://schemas.microsoft.com/office/drawing/2014/main" id="{27D242A6-2F62-450E-B951-BDA6DFDBE9B4}"/>
              </a:ext>
            </a:extLst>
          </p:cNvPr>
          <p:cNvSpPr>
            <a:spLocks noChangeShapeType="1"/>
          </p:cNvSpPr>
          <p:nvPr/>
        </p:nvSpPr>
        <p:spPr bwMode="auto">
          <a:xfrm flipH="1">
            <a:off x="3267075" y="3789363"/>
            <a:ext cx="225425" cy="134937"/>
          </a:xfrm>
          <a:prstGeom prst="line">
            <a:avLst/>
          </a:prstGeom>
          <a:noFill/>
          <a:ln w="19050">
            <a:solidFill>
              <a:schemeClr val="tx1"/>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61" name="Line 85">
            <a:extLst>
              <a:ext uri="{FF2B5EF4-FFF2-40B4-BE49-F238E27FC236}">
                <a16:creationId xmlns:a16="http://schemas.microsoft.com/office/drawing/2014/main" id="{DB52B07D-0735-4CC8-8A43-317D364CB341}"/>
              </a:ext>
            </a:extLst>
          </p:cNvPr>
          <p:cNvSpPr>
            <a:spLocks noChangeShapeType="1"/>
          </p:cNvSpPr>
          <p:nvPr/>
        </p:nvSpPr>
        <p:spPr bwMode="auto">
          <a:xfrm flipH="1">
            <a:off x="3267075" y="3924300"/>
            <a:ext cx="0" cy="2698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62" name="Line 86">
            <a:extLst>
              <a:ext uri="{FF2B5EF4-FFF2-40B4-BE49-F238E27FC236}">
                <a16:creationId xmlns:a16="http://schemas.microsoft.com/office/drawing/2014/main" id="{6D0C89DE-0294-4AD6-8585-E8F31D080898}"/>
              </a:ext>
            </a:extLst>
          </p:cNvPr>
          <p:cNvSpPr>
            <a:spLocks noChangeShapeType="1"/>
          </p:cNvSpPr>
          <p:nvPr/>
        </p:nvSpPr>
        <p:spPr bwMode="auto">
          <a:xfrm flipH="1" flipV="1">
            <a:off x="6102350" y="2303463"/>
            <a:ext cx="134938" cy="136525"/>
          </a:xfrm>
          <a:prstGeom prst="line">
            <a:avLst/>
          </a:prstGeom>
          <a:noFill/>
          <a:ln w="19050">
            <a:solidFill>
              <a:srgbClr val="008000"/>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63" name="Line 87">
            <a:extLst>
              <a:ext uri="{FF2B5EF4-FFF2-40B4-BE49-F238E27FC236}">
                <a16:creationId xmlns:a16="http://schemas.microsoft.com/office/drawing/2014/main" id="{B9EDD8DE-020A-4B3D-8F3B-E273781F12F1}"/>
              </a:ext>
            </a:extLst>
          </p:cNvPr>
          <p:cNvSpPr>
            <a:spLocks noChangeShapeType="1"/>
          </p:cNvSpPr>
          <p:nvPr/>
        </p:nvSpPr>
        <p:spPr bwMode="auto">
          <a:xfrm flipV="1">
            <a:off x="5921375" y="2303463"/>
            <a:ext cx="180975" cy="90487"/>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64" name="Line 88">
            <a:extLst>
              <a:ext uri="{FF2B5EF4-FFF2-40B4-BE49-F238E27FC236}">
                <a16:creationId xmlns:a16="http://schemas.microsoft.com/office/drawing/2014/main" id="{AD831869-5A5D-4718-9456-D4B237A19097}"/>
              </a:ext>
            </a:extLst>
          </p:cNvPr>
          <p:cNvSpPr>
            <a:spLocks noChangeShapeType="1"/>
          </p:cNvSpPr>
          <p:nvPr/>
        </p:nvSpPr>
        <p:spPr bwMode="auto">
          <a:xfrm flipH="1">
            <a:off x="6551613" y="5229225"/>
            <a:ext cx="406400" cy="0"/>
          </a:xfrm>
          <a:prstGeom prst="line">
            <a:avLst/>
          </a:prstGeom>
          <a:noFill/>
          <a:ln w="38100">
            <a:solidFill>
              <a:srgbClr val="008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65" name="Line 89">
            <a:extLst>
              <a:ext uri="{FF2B5EF4-FFF2-40B4-BE49-F238E27FC236}">
                <a16:creationId xmlns:a16="http://schemas.microsoft.com/office/drawing/2014/main" id="{C1206EFB-B054-4BCD-B88F-D98ABE601E5A}"/>
              </a:ext>
            </a:extLst>
          </p:cNvPr>
          <p:cNvSpPr>
            <a:spLocks noChangeShapeType="1"/>
          </p:cNvSpPr>
          <p:nvPr/>
        </p:nvSpPr>
        <p:spPr bwMode="auto">
          <a:xfrm flipH="1">
            <a:off x="6507163" y="4598988"/>
            <a:ext cx="406400" cy="0"/>
          </a:xfrm>
          <a:prstGeom prst="line">
            <a:avLst/>
          </a:prstGeom>
          <a:noFill/>
          <a:ln w="381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66" name="Line 90">
            <a:extLst>
              <a:ext uri="{FF2B5EF4-FFF2-40B4-BE49-F238E27FC236}">
                <a16:creationId xmlns:a16="http://schemas.microsoft.com/office/drawing/2014/main" id="{4A7F2555-279C-4457-A072-68839AA70E96}"/>
              </a:ext>
            </a:extLst>
          </p:cNvPr>
          <p:cNvSpPr>
            <a:spLocks noChangeShapeType="1"/>
          </p:cNvSpPr>
          <p:nvPr/>
        </p:nvSpPr>
        <p:spPr bwMode="auto">
          <a:xfrm>
            <a:off x="7902575" y="2033588"/>
            <a:ext cx="315913" cy="0"/>
          </a:xfrm>
          <a:prstGeom prst="line">
            <a:avLst/>
          </a:prstGeom>
          <a:noFill/>
          <a:ln w="3810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67" name="Line 91">
            <a:extLst>
              <a:ext uri="{FF2B5EF4-FFF2-40B4-BE49-F238E27FC236}">
                <a16:creationId xmlns:a16="http://schemas.microsoft.com/office/drawing/2014/main" id="{0671A89F-2683-441D-A6BF-F46F3619F178}"/>
              </a:ext>
            </a:extLst>
          </p:cNvPr>
          <p:cNvSpPr>
            <a:spLocks noChangeShapeType="1"/>
          </p:cNvSpPr>
          <p:nvPr/>
        </p:nvSpPr>
        <p:spPr bwMode="auto">
          <a:xfrm flipH="1" flipV="1">
            <a:off x="7902575" y="2303463"/>
            <a:ext cx="0" cy="360362"/>
          </a:xfrm>
          <a:prstGeom prst="line">
            <a:avLst/>
          </a:prstGeom>
          <a:noFill/>
          <a:ln w="38100">
            <a:solidFill>
              <a:srgbClr val="FF0000"/>
            </a:solidFill>
            <a:prstDash val="dashDot"/>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68" name="Line 92">
            <a:extLst>
              <a:ext uri="{FF2B5EF4-FFF2-40B4-BE49-F238E27FC236}">
                <a16:creationId xmlns:a16="http://schemas.microsoft.com/office/drawing/2014/main" id="{77816E84-9452-471C-B9D0-C1CC01AA53D8}"/>
              </a:ext>
            </a:extLst>
          </p:cNvPr>
          <p:cNvSpPr>
            <a:spLocks noChangeShapeType="1"/>
          </p:cNvSpPr>
          <p:nvPr/>
        </p:nvSpPr>
        <p:spPr bwMode="auto">
          <a:xfrm>
            <a:off x="3492500" y="4598988"/>
            <a:ext cx="406400" cy="0"/>
          </a:xfrm>
          <a:prstGeom prst="line">
            <a:avLst/>
          </a:prstGeom>
          <a:noFill/>
          <a:ln w="38100">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69" name="Line 93">
            <a:extLst>
              <a:ext uri="{FF2B5EF4-FFF2-40B4-BE49-F238E27FC236}">
                <a16:creationId xmlns:a16="http://schemas.microsoft.com/office/drawing/2014/main" id="{042ED4E7-8072-468C-9F24-46F607D49DC5}"/>
              </a:ext>
            </a:extLst>
          </p:cNvPr>
          <p:cNvSpPr>
            <a:spLocks noChangeShapeType="1"/>
          </p:cNvSpPr>
          <p:nvPr/>
        </p:nvSpPr>
        <p:spPr bwMode="auto">
          <a:xfrm>
            <a:off x="3536950" y="5138738"/>
            <a:ext cx="630238" cy="0"/>
          </a:xfrm>
          <a:prstGeom prst="line">
            <a:avLst/>
          </a:prstGeom>
          <a:noFill/>
          <a:ln w="38100">
            <a:solidFill>
              <a:srgbClr val="008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70" name="Line 94">
            <a:extLst>
              <a:ext uri="{FF2B5EF4-FFF2-40B4-BE49-F238E27FC236}">
                <a16:creationId xmlns:a16="http://schemas.microsoft.com/office/drawing/2014/main" id="{DD58F8D0-8EA5-42CA-BF04-2EF070F696E8}"/>
              </a:ext>
            </a:extLst>
          </p:cNvPr>
          <p:cNvSpPr>
            <a:spLocks noChangeShapeType="1"/>
          </p:cNvSpPr>
          <p:nvPr/>
        </p:nvSpPr>
        <p:spPr bwMode="auto">
          <a:xfrm flipH="1">
            <a:off x="3086100" y="3608388"/>
            <a:ext cx="360363" cy="585787"/>
          </a:xfrm>
          <a:prstGeom prst="line">
            <a:avLst/>
          </a:prstGeom>
          <a:noFill/>
          <a:ln w="19050">
            <a:solidFill>
              <a:srgbClr val="008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71" name="Line 95">
            <a:extLst>
              <a:ext uri="{FF2B5EF4-FFF2-40B4-BE49-F238E27FC236}">
                <a16:creationId xmlns:a16="http://schemas.microsoft.com/office/drawing/2014/main" id="{BA790DFE-2B19-455C-8BA5-8FF2930AA78A}"/>
              </a:ext>
            </a:extLst>
          </p:cNvPr>
          <p:cNvSpPr>
            <a:spLocks noChangeShapeType="1"/>
          </p:cNvSpPr>
          <p:nvPr/>
        </p:nvSpPr>
        <p:spPr bwMode="auto">
          <a:xfrm flipH="1">
            <a:off x="3176588" y="3698875"/>
            <a:ext cx="314325" cy="0"/>
          </a:xfrm>
          <a:prstGeom prst="line">
            <a:avLst/>
          </a:prstGeom>
          <a:noFill/>
          <a:ln w="19050">
            <a:solidFill>
              <a:srgbClr val="FF0000"/>
            </a:solidFill>
            <a:prstDash val="dashDot"/>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72" name="Line 96">
            <a:extLst>
              <a:ext uri="{FF2B5EF4-FFF2-40B4-BE49-F238E27FC236}">
                <a16:creationId xmlns:a16="http://schemas.microsoft.com/office/drawing/2014/main" id="{BC4254A4-649C-4209-A696-799EC3C41395}"/>
              </a:ext>
            </a:extLst>
          </p:cNvPr>
          <p:cNvSpPr>
            <a:spLocks noChangeShapeType="1"/>
          </p:cNvSpPr>
          <p:nvPr/>
        </p:nvSpPr>
        <p:spPr bwMode="auto">
          <a:xfrm>
            <a:off x="3176588" y="3698875"/>
            <a:ext cx="0" cy="179388"/>
          </a:xfrm>
          <a:prstGeom prst="line">
            <a:avLst/>
          </a:prstGeom>
          <a:noFill/>
          <a:ln w="19050">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73" name="Line 97">
            <a:extLst>
              <a:ext uri="{FF2B5EF4-FFF2-40B4-BE49-F238E27FC236}">
                <a16:creationId xmlns:a16="http://schemas.microsoft.com/office/drawing/2014/main" id="{EDF55BDB-F401-4462-AAC0-A0213B424714}"/>
              </a:ext>
            </a:extLst>
          </p:cNvPr>
          <p:cNvSpPr>
            <a:spLocks noChangeShapeType="1"/>
          </p:cNvSpPr>
          <p:nvPr/>
        </p:nvSpPr>
        <p:spPr bwMode="auto">
          <a:xfrm flipV="1">
            <a:off x="3581400" y="4598988"/>
            <a:ext cx="900113" cy="360362"/>
          </a:xfrm>
          <a:prstGeom prst="line">
            <a:avLst/>
          </a:prstGeom>
          <a:noFill/>
          <a:ln w="381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74" name="Line 98">
            <a:extLst>
              <a:ext uri="{FF2B5EF4-FFF2-40B4-BE49-F238E27FC236}">
                <a16:creationId xmlns:a16="http://schemas.microsoft.com/office/drawing/2014/main" id="{10BAA6F1-620F-432A-8AAD-99C8CD24EAED}"/>
              </a:ext>
            </a:extLst>
          </p:cNvPr>
          <p:cNvSpPr>
            <a:spLocks noChangeShapeType="1"/>
          </p:cNvSpPr>
          <p:nvPr/>
        </p:nvSpPr>
        <p:spPr bwMode="auto">
          <a:xfrm flipH="1">
            <a:off x="2816225" y="1989138"/>
            <a:ext cx="630238" cy="44450"/>
          </a:xfrm>
          <a:prstGeom prst="line">
            <a:avLst/>
          </a:prstGeom>
          <a:noFill/>
          <a:ln w="1905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475" name="Group 99">
            <a:extLst>
              <a:ext uri="{FF2B5EF4-FFF2-40B4-BE49-F238E27FC236}">
                <a16:creationId xmlns:a16="http://schemas.microsoft.com/office/drawing/2014/main" id="{EF4DE1A8-3839-4B2E-9BFA-7B5F693D1CEE}"/>
              </a:ext>
            </a:extLst>
          </p:cNvPr>
          <p:cNvGrpSpPr>
            <a:grpSpLocks/>
          </p:cNvGrpSpPr>
          <p:nvPr/>
        </p:nvGrpSpPr>
        <p:grpSpPr bwMode="auto">
          <a:xfrm>
            <a:off x="2141538" y="1898650"/>
            <a:ext cx="539750" cy="360363"/>
            <a:chOff x="1349" y="1196"/>
            <a:chExt cx="369" cy="170"/>
          </a:xfrm>
        </p:grpSpPr>
        <p:sp>
          <p:nvSpPr>
            <p:cNvPr id="357476" name="Rectangle 100">
              <a:extLst>
                <a:ext uri="{FF2B5EF4-FFF2-40B4-BE49-F238E27FC236}">
                  <a16:creationId xmlns:a16="http://schemas.microsoft.com/office/drawing/2014/main" id="{44E1708B-6150-4952-B2A2-15C557B5CB71}"/>
                </a:ext>
              </a:extLst>
            </p:cNvPr>
            <p:cNvSpPr>
              <a:spLocks noChangeArrowheads="1"/>
            </p:cNvSpPr>
            <p:nvPr/>
          </p:nvSpPr>
          <p:spPr bwMode="auto">
            <a:xfrm>
              <a:off x="1447" y="1196"/>
              <a:ext cx="87"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77" name="Rectangle 101">
              <a:extLst>
                <a:ext uri="{FF2B5EF4-FFF2-40B4-BE49-F238E27FC236}">
                  <a16:creationId xmlns:a16="http://schemas.microsoft.com/office/drawing/2014/main" id="{6280936E-B82C-41EB-AF16-4C0FD0C5C7D0}"/>
                </a:ext>
              </a:extLst>
            </p:cNvPr>
            <p:cNvSpPr>
              <a:spLocks noChangeArrowheads="1"/>
            </p:cNvSpPr>
            <p:nvPr/>
          </p:nvSpPr>
          <p:spPr bwMode="auto">
            <a:xfrm>
              <a:off x="1631" y="1196"/>
              <a:ext cx="87"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78" name="Rectangle 102">
              <a:extLst>
                <a:ext uri="{FF2B5EF4-FFF2-40B4-BE49-F238E27FC236}">
                  <a16:creationId xmlns:a16="http://schemas.microsoft.com/office/drawing/2014/main" id="{4F760FCC-7A35-46B1-98A3-66BC33DD6152}"/>
                </a:ext>
              </a:extLst>
            </p:cNvPr>
            <p:cNvSpPr>
              <a:spLocks noChangeArrowheads="1"/>
            </p:cNvSpPr>
            <p:nvPr/>
          </p:nvSpPr>
          <p:spPr bwMode="auto">
            <a:xfrm>
              <a:off x="1349" y="1196"/>
              <a:ext cx="87" cy="170"/>
            </a:xfrm>
            <a:prstGeom prst="rect">
              <a:avLst/>
            </a:prstGeom>
            <a:solidFill>
              <a:schemeClr val="tx1"/>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79" name="Rectangle 103" descr="Narrow vertical">
              <a:extLst>
                <a:ext uri="{FF2B5EF4-FFF2-40B4-BE49-F238E27FC236}">
                  <a16:creationId xmlns:a16="http://schemas.microsoft.com/office/drawing/2014/main" id="{171A7C09-28D1-464B-A7B7-8E48AC82DE68}"/>
                </a:ext>
              </a:extLst>
            </p:cNvPr>
            <p:cNvSpPr>
              <a:spLocks noChangeArrowheads="1"/>
            </p:cNvSpPr>
            <p:nvPr/>
          </p:nvSpPr>
          <p:spPr bwMode="auto">
            <a:xfrm>
              <a:off x="1540" y="1196"/>
              <a:ext cx="86" cy="170"/>
            </a:xfrm>
            <a:prstGeom prst="rect">
              <a:avLst/>
            </a:prstGeom>
            <a:pattFill prst="narVert">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57480" name="Line 104">
            <a:extLst>
              <a:ext uri="{FF2B5EF4-FFF2-40B4-BE49-F238E27FC236}">
                <a16:creationId xmlns:a16="http://schemas.microsoft.com/office/drawing/2014/main" id="{BD99D218-7C22-4067-91D5-92089B1F8AFF}"/>
              </a:ext>
            </a:extLst>
          </p:cNvPr>
          <p:cNvSpPr>
            <a:spLocks noChangeShapeType="1"/>
          </p:cNvSpPr>
          <p:nvPr/>
        </p:nvSpPr>
        <p:spPr bwMode="auto">
          <a:xfrm>
            <a:off x="2862263" y="2124075"/>
            <a:ext cx="628650" cy="0"/>
          </a:xfrm>
          <a:prstGeom prst="line">
            <a:avLst/>
          </a:prstGeom>
          <a:noFill/>
          <a:ln w="19050">
            <a:solidFill>
              <a:srgbClr val="008000"/>
            </a:solidFill>
            <a:prstDash val="sysDot"/>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81" name="Line 105">
            <a:extLst>
              <a:ext uri="{FF2B5EF4-FFF2-40B4-BE49-F238E27FC236}">
                <a16:creationId xmlns:a16="http://schemas.microsoft.com/office/drawing/2014/main" id="{CFA1ED9E-D12A-49BF-9675-AAF27ECEB397}"/>
              </a:ext>
            </a:extLst>
          </p:cNvPr>
          <p:cNvSpPr>
            <a:spLocks noChangeShapeType="1"/>
          </p:cNvSpPr>
          <p:nvPr/>
        </p:nvSpPr>
        <p:spPr bwMode="auto">
          <a:xfrm flipV="1">
            <a:off x="3536950" y="1989138"/>
            <a:ext cx="360363" cy="0"/>
          </a:xfrm>
          <a:prstGeom prst="line">
            <a:avLst/>
          </a:prstGeom>
          <a:noFill/>
          <a:ln w="190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82" name="Line 106">
            <a:extLst>
              <a:ext uri="{FF2B5EF4-FFF2-40B4-BE49-F238E27FC236}">
                <a16:creationId xmlns:a16="http://schemas.microsoft.com/office/drawing/2014/main" id="{5291A3E6-0DFC-4AEF-ACF4-77C9AC7837D7}"/>
              </a:ext>
            </a:extLst>
          </p:cNvPr>
          <p:cNvSpPr>
            <a:spLocks noChangeShapeType="1"/>
          </p:cNvSpPr>
          <p:nvPr/>
        </p:nvSpPr>
        <p:spPr bwMode="auto">
          <a:xfrm>
            <a:off x="3536950" y="2124075"/>
            <a:ext cx="539750" cy="0"/>
          </a:xfrm>
          <a:prstGeom prst="line">
            <a:avLst/>
          </a:prstGeom>
          <a:noFill/>
          <a:ln w="19050">
            <a:solidFill>
              <a:srgbClr val="008000"/>
            </a:solidFill>
            <a:prstDash val="sysDot"/>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83" name="Line 107">
            <a:extLst>
              <a:ext uri="{FF2B5EF4-FFF2-40B4-BE49-F238E27FC236}">
                <a16:creationId xmlns:a16="http://schemas.microsoft.com/office/drawing/2014/main" id="{A04A9C28-8B55-4096-9C25-B16020858C49}"/>
              </a:ext>
            </a:extLst>
          </p:cNvPr>
          <p:cNvSpPr>
            <a:spLocks noChangeShapeType="1"/>
          </p:cNvSpPr>
          <p:nvPr/>
        </p:nvSpPr>
        <p:spPr bwMode="auto">
          <a:xfrm>
            <a:off x="3492500" y="2259013"/>
            <a:ext cx="719138" cy="0"/>
          </a:xfrm>
          <a:prstGeom prst="line">
            <a:avLst/>
          </a:prstGeom>
          <a:noFill/>
          <a:ln w="19050">
            <a:solidFill>
              <a:srgbClr val="0000CC"/>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484" name="Group 108">
            <a:extLst>
              <a:ext uri="{FF2B5EF4-FFF2-40B4-BE49-F238E27FC236}">
                <a16:creationId xmlns:a16="http://schemas.microsoft.com/office/drawing/2014/main" id="{5117C628-4043-41D3-9BFA-B3F2430A421B}"/>
              </a:ext>
            </a:extLst>
          </p:cNvPr>
          <p:cNvGrpSpPr>
            <a:grpSpLocks/>
          </p:cNvGrpSpPr>
          <p:nvPr/>
        </p:nvGrpSpPr>
        <p:grpSpPr bwMode="auto">
          <a:xfrm>
            <a:off x="6642100" y="1763713"/>
            <a:ext cx="539750" cy="404812"/>
            <a:chOff x="4099" y="1565"/>
            <a:chExt cx="340" cy="170"/>
          </a:xfrm>
        </p:grpSpPr>
        <p:sp>
          <p:nvSpPr>
            <p:cNvPr id="357485" name="Rectangle 109" descr="Large checker board">
              <a:extLst>
                <a:ext uri="{FF2B5EF4-FFF2-40B4-BE49-F238E27FC236}">
                  <a16:creationId xmlns:a16="http://schemas.microsoft.com/office/drawing/2014/main" id="{55A6D2D5-59F6-4F3C-A958-63F55BD1AFC3}"/>
                </a:ext>
              </a:extLst>
            </p:cNvPr>
            <p:cNvSpPr>
              <a:spLocks noChangeArrowheads="1"/>
            </p:cNvSpPr>
            <p:nvPr/>
          </p:nvSpPr>
          <p:spPr bwMode="auto">
            <a:xfrm>
              <a:off x="4189" y="1565"/>
              <a:ext cx="80" cy="170"/>
            </a:xfrm>
            <a:prstGeom prst="rect">
              <a:avLst/>
            </a:prstGeom>
            <a:pattFill prst="lgCheck">
              <a:fgClr>
                <a:srgbClr val="FF0000"/>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86" name="Rectangle 110">
              <a:extLst>
                <a:ext uri="{FF2B5EF4-FFF2-40B4-BE49-F238E27FC236}">
                  <a16:creationId xmlns:a16="http://schemas.microsoft.com/office/drawing/2014/main" id="{4F427D89-1285-4F46-9F4A-21E8CFE14333}"/>
                </a:ext>
              </a:extLst>
            </p:cNvPr>
            <p:cNvSpPr>
              <a:spLocks noChangeArrowheads="1"/>
            </p:cNvSpPr>
            <p:nvPr/>
          </p:nvSpPr>
          <p:spPr bwMode="auto">
            <a:xfrm>
              <a:off x="4359" y="1565"/>
              <a:ext cx="80"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87" name="Rectangle 111">
              <a:extLst>
                <a:ext uri="{FF2B5EF4-FFF2-40B4-BE49-F238E27FC236}">
                  <a16:creationId xmlns:a16="http://schemas.microsoft.com/office/drawing/2014/main" id="{45E0D1E6-ECB8-48C2-9661-A8F8927AD35E}"/>
                </a:ext>
              </a:extLst>
            </p:cNvPr>
            <p:cNvSpPr>
              <a:spLocks noChangeArrowheads="1"/>
            </p:cNvSpPr>
            <p:nvPr/>
          </p:nvSpPr>
          <p:spPr bwMode="auto">
            <a:xfrm>
              <a:off x="4099" y="1565"/>
              <a:ext cx="80" cy="170"/>
            </a:xfrm>
            <a:prstGeom prst="rect">
              <a:avLst/>
            </a:prstGeom>
            <a:solidFill>
              <a:schemeClr val="tx1"/>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88" name="Rectangle 112">
              <a:extLst>
                <a:ext uri="{FF2B5EF4-FFF2-40B4-BE49-F238E27FC236}">
                  <a16:creationId xmlns:a16="http://schemas.microsoft.com/office/drawing/2014/main" id="{96E45716-0268-46A9-8764-BEF327C7355B}"/>
                </a:ext>
              </a:extLst>
            </p:cNvPr>
            <p:cNvSpPr>
              <a:spLocks noChangeArrowheads="1"/>
            </p:cNvSpPr>
            <p:nvPr/>
          </p:nvSpPr>
          <p:spPr bwMode="auto">
            <a:xfrm>
              <a:off x="4275" y="1565"/>
              <a:ext cx="79" cy="170"/>
            </a:xfrm>
            <a:prstGeom prst="rect">
              <a:avLst/>
            </a:prstGeom>
            <a:solidFill>
              <a:srgbClr val="008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57489" name="Line 113">
            <a:extLst>
              <a:ext uri="{FF2B5EF4-FFF2-40B4-BE49-F238E27FC236}">
                <a16:creationId xmlns:a16="http://schemas.microsoft.com/office/drawing/2014/main" id="{7841E1F1-1A5D-41D7-9612-AEA11397C3F1}"/>
              </a:ext>
            </a:extLst>
          </p:cNvPr>
          <p:cNvSpPr>
            <a:spLocks noChangeShapeType="1"/>
          </p:cNvSpPr>
          <p:nvPr/>
        </p:nvSpPr>
        <p:spPr bwMode="auto">
          <a:xfrm>
            <a:off x="6551613" y="1989138"/>
            <a:ext cx="225425" cy="0"/>
          </a:xfrm>
          <a:prstGeom prst="line">
            <a:avLst/>
          </a:prstGeom>
          <a:noFill/>
          <a:ln w="19050">
            <a:solidFill>
              <a:srgbClr val="FF0000"/>
            </a:solidFill>
            <a:prstDash val="dash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90" name="Line 114">
            <a:extLst>
              <a:ext uri="{FF2B5EF4-FFF2-40B4-BE49-F238E27FC236}">
                <a16:creationId xmlns:a16="http://schemas.microsoft.com/office/drawing/2014/main" id="{E78861F0-1BBC-4B0E-A531-47AFF4E51E7C}"/>
              </a:ext>
            </a:extLst>
          </p:cNvPr>
          <p:cNvSpPr>
            <a:spLocks noChangeShapeType="1"/>
          </p:cNvSpPr>
          <p:nvPr/>
        </p:nvSpPr>
        <p:spPr bwMode="auto">
          <a:xfrm flipV="1">
            <a:off x="6551613" y="2124075"/>
            <a:ext cx="360362" cy="0"/>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91" name="Line 115">
            <a:extLst>
              <a:ext uri="{FF2B5EF4-FFF2-40B4-BE49-F238E27FC236}">
                <a16:creationId xmlns:a16="http://schemas.microsoft.com/office/drawing/2014/main" id="{37805E91-BDF9-4E41-91FD-8680E08A839A}"/>
              </a:ext>
            </a:extLst>
          </p:cNvPr>
          <p:cNvSpPr>
            <a:spLocks noChangeShapeType="1"/>
          </p:cNvSpPr>
          <p:nvPr/>
        </p:nvSpPr>
        <p:spPr bwMode="auto">
          <a:xfrm flipV="1">
            <a:off x="7137400" y="2124075"/>
            <a:ext cx="0" cy="136525"/>
          </a:xfrm>
          <a:prstGeom prst="line">
            <a:avLst/>
          </a:prstGeom>
          <a:noFill/>
          <a:ln w="190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92" name="Line 116">
            <a:extLst>
              <a:ext uri="{FF2B5EF4-FFF2-40B4-BE49-F238E27FC236}">
                <a16:creationId xmlns:a16="http://schemas.microsoft.com/office/drawing/2014/main" id="{7B406247-E495-4797-A9B9-D15F79124C7D}"/>
              </a:ext>
            </a:extLst>
          </p:cNvPr>
          <p:cNvSpPr>
            <a:spLocks noChangeShapeType="1"/>
          </p:cNvSpPr>
          <p:nvPr/>
        </p:nvSpPr>
        <p:spPr bwMode="auto">
          <a:xfrm flipV="1">
            <a:off x="6192838" y="3384550"/>
            <a:ext cx="44450" cy="809625"/>
          </a:xfrm>
          <a:prstGeom prst="line">
            <a:avLst/>
          </a:prstGeom>
          <a:noFill/>
          <a:ln w="19050">
            <a:solidFill>
              <a:srgbClr val="008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93" name="Line 117">
            <a:extLst>
              <a:ext uri="{FF2B5EF4-FFF2-40B4-BE49-F238E27FC236}">
                <a16:creationId xmlns:a16="http://schemas.microsoft.com/office/drawing/2014/main" id="{05B194C0-AD4F-456E-8A01-F411EA6C5A74}"/>
              </a:ext>
            </a:extLst>
          </p:cNvPr>
          <p:cNvSpPr>
            <a:spLocks noChangeShapeType="1"/>
          </p:cNvSpPr>
          <p:nvPr/>
        </p:nvSpPr>
        <p:spPr bwMode="auto">
          <a:xfrm flipH="1">
            <a:off x="6327775" y="3429000"/>
            <a:ext cx="0" cy="404813"/>
          </a:xfrm>
          <a:prstGeom prst="line">
            <a:avLst/>
          </a:prstGeom>
          <a:noFill/>
          <a:ln w="19050">
            <a:solidFill>
              <a:srgbClr val="FF0000"/>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494" name="Line 118">
            <a:extLst>
              <a:ext uri="{FF2B5EF4-FFF2-40B4-BE49-F238E27FC236}">
                <a16:creationId xmlns:a16="http://schemas.microsoft.com/office/drawing/2014/main" id="{7C9417A3-5F26-4788-8233-91D15C2F3C7A}"/>
              </a:ext>
            </a:extLst>
          </p:cNvPr>
          <p:cNvSpPr>
            <a:spLocks noChangeShapeType="1"/>
          </p:cNvSpPr>
          <p:nvPr/>
        </p:nvSpPr>
        <p:spPr bwMode="auto">
          <a:xfrm flipV="1">
            <a:off x="6416675" y="2439988"/>
            <a:ext cx="0" cy="179387"/>
          </a:xfrm>
          <a:prstGeom prst="line">
            <a:avLst/>
          </a:prstGeom>
          <a:noFill/>
          <a:ln w="19050">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495" name="Group 119">
            <a:extLst>
              <a:ext uri="{FF2B5EF4-FFF2-40B4-BE49-F238E27FC236}">
                <a16:creationId xmlns:a16="http://schemas.microsoft.com/office/drawing/2014/main" id="{532730A4-F855-427A-B728-CCBBB4FD3B46}"/>
              </a:ext>
            </a:extLst>
          </p:cNvPr>
          <p:cNvGrpSpPr>
            <a:grpSpLocks/>
          </p:cNvGrpSpPr>
          <p:nvPr/>
        </p:nvGrpSpPr>
        <p:grpSpPr bwMode="auto">
          <a:xfrm rot="5400000">
            <a:off x="6057901" y="4329112"/>
            <a:ext cx="404812" cy="404813"/>
            <a:chOff x="4099" y="1565"/>
            <a:chExt cx="340" cy="170"/>
          </a:xfrm>
        </p:grpSpPr>
        <p:sp>
          <p:nvSpPr>
            <p:cNvPr id="357496" name="Rectangle 120">
              <a:extLst>
                <a:ext uri="{FF2B5EF4-FFF2-40B4-BE49-F238E27FC236}">
                  <a16:creationId xmlns:a16="http://schemas.microsoft.com/office/drawing/2014/main" id="{D262D209-4057-45D8-B6D4-0A72E65D87FC}"/>
                </a:ext>
              </a:extLst>
            </p:cNvPr>
            <p:cNvSpPr>
              <a:spLocks noChangeArrowheads="1"/>
            </p:cNvSpPr>
            <p:nvPr/>
          </p:nvSpPr>
          <p:spPr bwMode="auto">
            <a:xfrm>
              <a:off x="4189" y="1565"/>
              <a:ext cx="80"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97" name="Rectangle 121">
              <a:extLst>
                <a:ext uri="{FF2B5EF4-FFF2-40B4-BE49-F238E27FC236}">
                  <a16:creationId xmlns:a16="http://schemas.microsoft.com/office/drawing/2014/main" id="{610810F3-0834-480E-98F5-1DC16E5927C8}"/>
                </a:ext>
              </a:extLst>
            </p:cNvPr>
            <p:cNvSpPr>
              <a:spLocks noChangeArrowheads="1"/>
            </p:cNvSpPr>
            <p:nvPr/>
          </p:nvSpPr>
          <p:spPr bwMode="auto">
            <a:xfrm>
              <a:off x="4359" y="1565"/>
              <a:ext cx="80"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98" name="Rectangle 122" descr="Narrow vertical">
              <a:extLst>
                <a:ext uri="{FF2B5EF4-FFF2-40B4-BE49-F238E27FC236}">
                  <a16:creationId xmlns:a16="http://schemas.microsoft.com/office/drawing/2014/main" id="{E0B749C3-FA44-4EB8-9143-3E1D19CB7762}"/>
                </a:ext>
              </a:extLst>
            </p:cNvPr>
            <p:cNvSpPr>
              <a:spLocks noChangeArrowheads="1"/>
            </p:cNvSpPr>
            <p:nvPr/>
          </p:nvSpPr>
          <p:spPr bwMode="auto">
            <a:xfrm>
              <a:off x="4099" y="1565"/>
              <a:ext cx="80" cy="170"/>
            </a:xfrm>
            <a:prstGeom prst="rect">
              <a:avLst/>
            </a:prstGeom>
            <a:pattFill prst="narVert">
              <a:fgClr>
                <a:schemeClr val="tx1"/>
              </a:fgClr>
              <a:bgClr>
                <a:schemeClr val="bg1"/>
              </a:bgClr>
            </a:patt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499" name="Rectangle 123">
              <a:extLst>
                <a:ext uri="{FF2B5EF4-FFF2-40B4-BE49-F238E27FC236}">
                  <a16:creationId xmlns:a16="http://schemas.microsoft.com/office/drawing/2014/main" id="{4DB0E4EB-D286-485B-8D53-539165C247DA}"/>
                </a:ext>
              </a:extLst>
            </p:cNvPr>
            <p:cNvSpPr>
              <a:spLocks noChangeArrowheads="1"/>
            </p:cNvSpPr>
            <p:nvPr/>
          </p:nvSpPr>
          <p:spPr bwMode="auto">
            <a:xfrm>
              <a:off x="4275" y="1565"/>
              <a:ext cx="79" cy="170"/>
            </a:xfrm>
            <a:prstGeom prst="rect">
              <a:avLst/>
            </a:prstGeom>
            <a:solidFill>
              <a:srgbClr val="008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57500" name="Line 124">
            <a:extLst>
              <a:ext uri="{FF2B5EF4-FFF2-40B4-BE49-F238E27FC236}">
                <a16:creationId xmlns:a16="http://schemas.microsoft.com/office/drawing/2014/main" id="{7D4A5B65-75B7-424B-A603-C226C950F1F0}"/>
              </a:ext>
            </a:extLst>
          </p:cNvPr>
          <p:cNvSpPr>
            <a:spLocks noChangeShapeType="1"/>
          </p:cNvSpPr>
          <p:nvPr/>
        </p:nvSpPr>
        <p:spPr bwMode="auto">
          <a:xfrm flipV="1">
            <a:off x="6416675" y="2798763"/>
            <a:ext cx="0" cy="630237"/>
          </a:xfrm>
          <a:prstGeom prst="line">
            <a:avLst/>
          </a:prstGeom>
          <a:noFill/>
          <a:ln w="19050">
            <a:solidFill>
              <a:schemeClr val="tx1"/>
            </a:solidFill>
            <a:prstDash val="sysDot"/>
            <a:round/>
            <a:headEnd type="oval"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01" name="Line 125">
            <a:extLst>
              <a:ext uri="{FF2B5EF4-FFF2-40B4-BE49-F238E27FC236}">
                <a16:creationId xmlns:a16="http://schemas.microsoft.com/office/drawing/2014/main" id="{BBF4C2ED-526F-4AAD-83EE-66D7818C2F2A}"/>
              </a:ext>
            </a:extLst>
          </p:cNvPr>
          <p:cNvSpPr>
            <a:spLocks noChangeShapeType="1"/>
          </p:cNvSpPr>
          <p:nvPr/>
        </p:nvSpPr>
        <p:spPr bwMode="auto">
          <a:xfrm>
            <a:off x="6237288" y="2528888"/>
            <a:ext cx="0" cy="404812"/>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02" name="Line 126">
            <a:extLst>
              <a:ext uri="{FF2B5EF4-FFF2-40B4-BE49-F238E27FC236}">
                <a16:creationId xmlns:a16="http://schemas.microsoft.com/office/drawing/2014/main" id="{A95D7CCD-4D21-40F9-AA64-A96D75C694FC}"/>
              </a:ext>
            </a:extLst>
          </p:cNvPr>
          <p:cNvSpPr>
            <a:spLocks noChangeShapeType="1"/>
          </p:cNvSpPr>
          <p:nvPr/>
        </p:nvSpPr>
        <p:spPr bwMode="auto">
          <a:xfrm flipH="1">
            <a:off x="6327775" y="2528888"/>
            <a:ext cx="0" cy="269875"/>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03" name="Line 127">
            <a:extLst>
              <a:ext uri="{FF2B5EF4-FFF2-40B4-BE49-F238E27FC236}">
                <a16:creationId xmlns:a16="http://schemas.microsoft.com/office/drawing/2014/main" id="{F1259C81-83CE-45E6-92A3-C2C2B8055021}"/>
              </a:ext>
            </a:extLst>
          </p:cNvPr>
          <p:cNvSpPr>
            <a:spLocks noChangeShapeType="1"/>
          </p:cNvSpPr>
          <p:nvPr/>
        </p:nvSpPr>
        <p:spPr bwMode="auto">
          <a:xfrm flipV="1">
            <a:off x="3357563" y="2484438"/>
            <a:ext cx="0" cy="179387"/>
          </a:xfrm>
          <a:prstGeom prst="line">
            <a:avLst/>
          </a:prstGeom>
          <a:noFill/>
          <a:ln w="19050">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504" name="Group 128">
            <a:extLst>
              <a:ext uri="{FF2B5EF4-FFF2-40B4-BE49-F238E27FC236}">
                <a16:creationId xmlns:a16="http://schemas.microsoft.com/office/drawing/2014/main" id="{6809C484-D457-4D70-93C4-7192791F3BFF}"/>
              </a:ext>
            </a:extLst>
          </p:cNvPr>
          <p:cNvGrpSpPr>
            <a:grpSpLocks/>
          </p:cNvGrpSpPr>
          <p:nvPr/>
        </p:nvGrpSpPr>
        <p:grpSpPr bwMode="auto">
          <a:xfrm rot="5400000">
            <a:off x="2885282" y="2775743"/>
            <a:ext cx="539750" cy="404813"/>
            <a:chOff x="4099" y="1565"/>
            <a:chExt cx="340" cy="170"/>
          </a:xfrm>
        </p:grpSpPr>
        <p:sp>
          <p:nvSpPr>
            <p:cNvPr id="357505" name="Rectangle 129">
              <a:extLst>
                <a:ext uri="{FF2B5EF4-FFF2-40B4-BE49-F238E27FC236}">
                  <a16:creationId xmlns:a16="http://schemas.microsoft.com/office/drawing/2014/main" id="{A8F5A0A4-2939-4893-BC78-E24EA0C6879E}"/>
                </a:ext>
              </a:extLst>
            </p:cNvPr>
            <p:cNvSpPr>
              <a:spLocks noChangeArrowheads="1"/>
            </p:cNvSpPr>
            <p:nvPr/>
          </p:nvSpPr>
          <p:spPr bwMode="auto">
            <a:xfrm>
              <a:off x="4189" y="1565"/>
              <a:ext cx="80"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06" name="Rectangle 130">
              <a:extLst>
                <a:ext uri="{FF2B5EF4-FFF2-40B4-BE49-F238E27FC236}">
                  <a16:creationId xmlns:a16="http://schemas.microsoft.com/office/drawing/2014/main" id="{5B2189E0-F5CA-417B-9870-BAC2118DDC7D}"/>
                </a:ext>
              </a:extLst>
            </p:cNvPr>
            <p:cNvSpPr>
              <a:spLocks noChangeArrowheads="1"/>
            </p:cNvSpPr>
            <p:nvPr/>
          </p:nvSpPr>
          <p:spPr bwMode="auto">
            <a:xfrm>
              <a:off x="4359" y="1565"/>
              <a:ext cx="80"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07" name="Rectangle 131" descr="Narrow vertical">
              <a:extLst>
                <a:ext uri="{FF2B5EF4-FFF2-40B4-BE49-F238E27FC236}">
                  <a16:creationId xmlns:a16="http://schemas.microsoft.com/office/drawing/2014/main" id="{E3F6E699-0DBA-4894-BE88-D1CABA5ABA44}"/>
                </a:ext>
              </a:extLst>
            </p:cNvPr>
            <p:cNvSpPr>
              <a:spLocks noChangeArrowheads="1"/>
            </p:cNvSpPr>
            <p:nvPr/>
          </p:nvSpPr>
          <p:spPr bwMode="auto">
            <a:xfrm>
              <a:off x="4099" y="1565"/>
              <a:ext cx="80" cy="170"/>
            </a:xfrm>
            <a:prstGeom prst="rect">
              <a:avLst/>
            </a:prstGeom>
            <a:pattFill prst="narVert">
              <a:fgClr>
                <a:schemeClr val="tx1"/>
              </a:fgClr>
              <a:bgClr>
                <a:schemeClr val="bg1"/>
              </a:bgClr>
            </a:patt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08" name="Rectangle 132" descr="Narrow vertical">
              <a:extLst>
                <a:ext uri="{FF2B5EF4-FFF2-40B4-BE49-F238E27FC236}">
                  <a16:creationId xmlns:a16="http://schemas.microsoft.com/office/drawing/2014/main" id="{6B09C31A-0D86-48FA-9082-93335E4E3BDC}"/>
                </a:ext>
              </a:extLst>
            </p:cNvPr>
            <p:cNvSpPr>
              <a:spLocks noChangeArrowheads="1"/>
            </p:cNvSpPr>
            <p:nvPr/>
          </p:nvSpPr>
          <p:spPr bwMode="auto">
            <a:xfrm>
              <a:off x="4275" y="1565"/>
              <a:ext cx="79" cy="170"/>
            </a:xfrm>
            <a:prstGeom prst="rect">
              <a:avLst/>
            </a:prstGeom>
            <a:pattFill prst="narVert">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57509" name="Line 133">
            <a:extLst>
              <a:ext uri="{FF2B5EF4-FFF2-40B4-BE49-F238E27FC236}">
                <a16:creationId xmlns:a16="http://schemas.microsoft.com/office/drawing/2014/main" id="{E35D4000-D2E2-4301-B36C-6860F00BB444}"/>
              </a:ext>
            </a:extLst>
          </p:cNvPr>
          <p:cNvSpPr>
            <a:spLocks noChangeShapeType="1"/>
          </p:cNvSpPr>
          <p:nvPr/>
        </p:nvSpPr>
        <p:spPr bwMode="auto">
          <a:xfrm flipV="1">
            <a:off x="3402013" y="2754313"/>
            <a:ext cx="0" cy="765175"/>
          </a:xfrm>
          <a:prstGeom prst="line">
            <a:avLst/>
          </a:prstGeom>
          <a:noFill/>
          <a:ln w="19050">
            <a:solidFill>
              <a:schemeClr val="tx1"/>
            </a:solidFill>
            <a:prstDash val="sysDot"/>
            <a:round/>
            <a:headEnd type="oval"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10" name="Line 134">
            <a:extLst>
              <a:ext uri="{FF2B5EF4-FFF2-40B4-BE49-F238E27FC236}">
                <a16:creationId xmlns:a16="http://schemas.microsoft.com/office/drawing/2014/main" id="{E9ED1034-00D3-42BB-973F-4E4F9B45C376}"/>
              </a:ext>
            </a:extLst>
          </p:cNvPr>
          <p:cNvSpPr>
            <a:spLocks noChangeShapeType="1"/>
          </p:cNvSpPr>
          <p:nvPr/>
        </p:nvSpPr>
        <p:spPr bwMode="auto">
          <a:xfrm>
            <a:off x="3132138" y="2573338"/>
            <a:ext cx="0" cy="404812"/>
          </a:xfrm>
          <a:prstGeom prst="line">
            <a:avLst/>
          </a:prstGeom>
          <a:noFill/>
          <a:ln w="19050">
            <a:solidFill>
              <a:srgbClr val="008000"/>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11" name="Line 135">
            <a:extLst>
              <a:ext uri="{FF2B5EF4-FFF2-40B4-BE49-F238E27FC236}">
                <a16:creationId xmlns:a16="http://schemas.microsoft.com/office/drawing/2014/main" id="{C0EBADF9-7092-46EF-9131-AC0AA03F6E2D}"/>
              </a:ext>
            </a:extLst>
          </p:cNvPr>
          <p:cNvSpPr>
            <a:spLocks noChangeShapeType="1"/>
          </p:cNvSpPr>
          <p:nvPr/>
        </p:nvSpPr>
        <p:spPr bwMode="auto">
          <a:xfrm flipH="1">
            <a:off x="3267075" y="2573338"/>
            <a:ext cx="0" cy="269875"/>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12" name="Line 136">
            <a:extLst>
              <a:ext uri="{FF2B5EF4-FFF2-40B4-BE49-F238E27FC236}">
                <a16:creationId xmlns:a16="http://schemas.microsoft.com/office/drawing/2014/main" id="{16F17AC6-CAA5-4360-B38C-D1B0835523EA}"/>
              </a:ext>
            </a:extLst>
          </p:cNvPr>
          <p:cNvSpPr>
            <a:spLocks noChangeShapeType="1"/>
          </p:cNvSpPr>
          <p:nvPr/>
        </p:nvSpPr>
        <p:spPr bwMode="auto">
          <a:xfrm flipH="1">
            <a:off x="2997200" y="2573338"/>
            <a:ext cx="0" cy="539750"/>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13" name="Line 137">
            <a:extLst>
              <a:ext uri="{FF2B5EF4-FFF2-40B4-BE49-F238E27FC236}">
                <a16:creationId xmlns:a16="http://schemas.microsoft.com/office/drawing/2014/main" id="{374D99DC-BAB1-448A-83CA-D9DBCDD37142}"/>
              </a:ext>
            </a:extLst>
          </p:cNvPr>
          <p:cNvSpPr>
            <a:spLocks noChangeShapeType="1"/>
          </p:cNvSpPr>
          <p:nvPr/>
        </p:nvSpPr>
        <p:spPr bwMode="auto">
          <a:xfrm flipH="1" flipV="1">
            <a:off x="3132138" y="3114675"/>
            <a:ext cx="0" cy="314325"/>
          </a:xfrm>
          <a:prstGeom prst="line">
            <a:avLst/>
          </a:prstGeom>
          <a:noFill/>
          <a:ln w="19050">
            <a:solidFill>
              <a:srgbClr val="008000"/>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14" name="Line 138">
            <a:extLst>
              <a:ext uri="{FF2B5EF4-FFF2-40B4-BE49-F238E27FC236}">
                <a16:creationId xmlns:a16="http://schemas.microsoft.com/office/drawing/2014/main" id="{6651D131-11B9-4015-8DB3-350A6CB234CE}"/>
              </a:ext>
            </a:extLst>
          </p:cNvPr>
          <p:cNvSpPr>
            <a:spLocks noChangeShapeType="1"/>
          </p:cNvSpPr>
          <p:nvPr/>
        </p:nvSpPr>
        <p:spPr bwMode="auto">
          <a:xfrm>
            <a:off x="3267075" y="2979738"/>
            <a:ext cx="0" cy="449262"/>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515" name="Group 139">
            <a:extLst>
              <a:ext uri="{FF2B5EF4-FFF2-40B4-BE49-F238E27FC236}">
                <a16:creationId xmlns:a16="http://schemas.microsoft.com/office/drawing/2014/main" id="{626898EE-185C-4703-A441-AB2845B0DCB0}"/>
              </a:ext>
            </a:extLst>
          </p:cNvPr>
          <p:cNvGrpSpPr>
            <a:grpSpLocks/>
          </p:cNvGrpSpPr>
          <p:nvPr/>
        </p:nvGrpSpPr>
        <p:grpSpPr bwMode="auto">
          <a:xfrm rot="1724388">
            <a:off x="3492500" y="2979738"/>
            <a:ext cx="2295525" cy="134937"/>
            <a:chOff x="2171" y="1905"/>
            <a:chExt cx="1446" cy="139"/>
          </a:xfrm>
        </p:grpSpPr>
        <p:grpSp>
          <p:nvGrpSpPr>
            <p:cNvPr id="357516" name="Group 140">
              <a:extLst>
                <a:ext uri="{FF2B5EF4-FFF2-40B4-BE49-F238E27FC236}">
                  <a16:creationId xmlns:a16="http://schemas.microsoft.com/office/drawing/2014/main" id="{FCA3B0C3-10A9-4E6D-A7C4-1B3955F17596}"/>
                </a:ext>
              </a:extLst>
            </p:cNvPr>
            <p:cNvGrpSpPr>
              <a:grpSpLocks/>
            </p:cNvGrpSpPr>
            <p:nvPr/>
          </p:nvGrpSpPr>
          <p:grpSpPr bwMode="auto">
            <a:xfrm>
              <a:off x="2906" y="1905"/>
              <a:ext cx="340" cy="139"/>
              <a:chOff x="4099" y="1565"/>
              <a:chExt cx="340" cy="170"/>
            </a:xfrm>
          </p:grpSpPr>
          <p:sp>
            <p:nvSpPr>
              <p:cNvPr id="357517" name="Rectangle 141" descr="70%">
                <a:extLst>
                  <a:ext uri="{FF2B5EF4-FFF2-40B4-BE49-F238E27FC236}">
                    <a16:creationId xmlns:a16="http://schemas.microsoft.com/office/drawing/2014/main" id="{9DDC0FD6-B3A3-4F73-99A3-478854397E8F}"/>
                  </a:ext>
                </a:extLst>
              </p:cNvPr>
              <p:cNvSpPr>
                <a:spLocks noChangeArrowheads="1"/>
              </p:cNvSpPr>
              <p:nvPr/>
            </p:nvSpPr>
            <p:spPr bwMode="auto">
              <a:xfrm>
                <a:off x="4189" y="1565"/>
                <a:ext cx="80" cy="170"/>
              </a:xfrm>
              <a:prstGeom prst="rect">
                <a:avLst/>
              </a:prstGeom>
              <a:pattFill prst="pct70">
                <a:fgClr>
                  <a:srgbClr val="FF0000"/>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18" name="Rectangle 142" descr="75%">
                <a:extLst>
                  <a:ext uri="{FF2B5EF4-FFF2-40B4-BE49-F238E27FC236}">
                    <a16:creationId xmlns:a16="http://schemas.microsoft.com/office/drawing/2014/main" id="{58EB9B1A-F2F4-47FA-BAEA-96021A3F6CF1}"/>
                  </a:ext>
                </a:extLst>
              </p:cNvPr>
              <p:cNvSpPr>
                <a:spLocks noChangeArrowheads="1"/>
              </p:cNvSpPr>
              <p:nvPr/>
            </p:nvSpPr>
            <p:spPr bwMode="auto">
              <a:xfrm>
                <a:off x="4359" y="1565"/>
                <a:ext cx="80" cy="170"/>
              </a:xfrm>
              <a:prstGeom prst="rect">
                <a:avLst/>
              </a:prstGeom>
              <a:pattFill prst="pct75">
                <a:fgClr>
                  <a:srgbClr val="0000CC"/>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19" name="Rectangle 143" descr="70%">
                <a:extLst>
                  <a:ext uri="{FF2B5EF4-FFF2-40B4-BE49-F238E27FC236}">
                    <a16:creationId xmlns:a16="http://schemas.microsoft.com/office/drawing/2014/main" id="{520F15B8-141F-431C-8722-291542AD8E5B}"/>
                  </a:ext>
                </a:extLst>
              </p:cNvPr>
              <p:cNvSpPr>
                <a:spLocks noChangeArrowheads="1"/>
              </p:cNvSpPr>
              <p:nvPr/>
            </p:nvSpPr>
            <p:spPr bwMode="auto">
              <a:xfrm>
                <a:off x="4099" y="1565"/>
                <a:ext cx="80" cy="170"/>
              </a:xfrm>
              <a:prstGeom prst="rect">
                <a:avLst/>
              </a:prstGeom>
              <a:pattFill prst="pct70">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20" name="Rectangle 144" descr="Narrow vertical">
                <a:extLst>
                  <a:ext uri="{FF2B5EF4-FFF2-40B4-BE49-F238E27FC236}">
                    <a16:creationId xmlns:a16="http://schemas.microsoft.com/office/drawing/2014/main" id="{50A62995-80EB-49EA-87C9-EC3C796B416F}"/>
                  </a:ext>
                </a:extLst>
              </p:cNvPr>
              <p:cNvSpPr>
                <a:spLocks noChangeArrowheads="1"/>
              </p:cNvSpPr>
              <p:nvPr/>
            </p:nvSpPr>
            <p:spPr bwMode="auto">
              <a:xfrm>
                <a:off x="4275" y="1565"/>
                <a:ext cx="79" cy="170"/>
              </a:xfrm>
              <a:prstGeom prst="rect">
                <a:avLst/>
              </a:prstGeom>
              <a:pattFill prst="narVert">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521" name="Group 145">
              <a:extLst>
                <a:ext uri="{FF2B5EF4-FFF2-40B4-BE49-F238E27FC236}">
                  <a16:creationId xmlns:a16="http://schemas.microsoft.com/office/drawing/2014/main" id="{522C51B8-3754-41F7-8CA1-DDB8B76597AF}"/>
                </a:ext>
              </a:extLst>
            </p:cNvPr>
            <p:cNvGrpSpPr>
              <a:grpSpLocks/>
            </p:cNvGrpSpPr>
            <p:nvPr/>
          </p:nvGrpSpPr>
          <p:grpSpPr bwMode="auto">
            <a:xfrm>
              <a:off x="3277" y="1905"/>
              <a:ext cx="340" cy="139"/>
              <a:chOff x="4099" y="1565"/>
              <a:chExt cx="340" cy="170"/>
            </a:xfrm>
          </p:grpSpPr>
          <p:sp>
            <p:nvSpPr>
              <p:cNvPr id="357522" name="Rectangle 146" descr="70%">
                <a:extLst>
                  <a:ext uri="{FF2B5EF4-FFF2-40B4-BE49-F238E27FC236}">
                    <a16:creationId xmlns:a16="http://schemas.microsoft.com/office/drawing/2014/main" id="{772FC1C9-7B5A-4A02-B42E-9324D769E22E}"/>
                  </a:ext>
                </a:extLst>
              </p:cNvPr>
              <p:cNvSpPr>
                <a:spLocks noChangeArrowheads="1"/>
              </p:cNvSpPr>
              <p:nvPr/>
            </p:nvSpPr>
            <p:spPr bwMode="auto">
              <a:xfrm>
                <a:off x="4189" y="1565"/>
                <a:ext cx="80" cy="170"/>
              </a:xfrm>
              <a:prstGeom prst="rect">
                <a:avLst/>
              </a:prstGeom>
              <a:pattFill prst="pct70">
                <a:fgClr>
                  <a:srgbClr val="FF0000"/>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23" name="Rectangle 147" descr="75%">
                <a:extLst>
                  <a:ext uri="{FF2B5EF4-FFF2-40B4-BE49-F238E27FC236}">
                    <a16:creationId xmlns:a16="http://schemas.microsoft.com/office/drawing/2014/main" id="{60D3873E-E744-4AFC-A060-726E1FFC8F2A}"/>
                  </a:ext>
                </a:extLst>
              </p:cNvPr>
              <p:cNvSpPr>
                <a:spLocks noChangeArrowheads="1"/>
              </p:cNvSpPr>
              <p:nvPr/>
            </p:nvSpPr>
            <p:spPr bwMode="auto">
              <a:xfrm>
                <a:off x="4359" y="1565"/>
                <a:ext cx="80" cy="170"/>
              </a:xfrm>
              <a:prstGeom prst="rect">
                <a:avLst/>
              </a:prstGeom>
              <a:pattFill prst="pct75">
                <a:fgClr>
                  <a:srgbClr val="0000CC"/>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24" name="Rectangle 148" descr="70%">
                <a:extLst>
                  <a:ext uri="{FF2B5EF4-FFF2-40B4-BE49-F238E27FC236}">
                    <a16:creationId xmlns:a16="http://schemas.microsoft.com/office/drawing/2014/main" id="{C3392BF2-5F37-45C9-94BE-ABFD00FBE5E2}"/>
                  </a:ext>
                </a:extLst>
              </p:cNvPr>
              <p:cNvSpPr>
                <a:spLocks noChangeArrowheads="1"/>
              </p:cNvSpPr>
              <p:nvPr/>
            </p:nvSpPr>
            <p:spPr bwMode="auto">
              <a:xfrm>
                <a:off x="4099" y="1565"/>
                <a:ext cx="80" cy="170"/>
              </a:xfrm>
              <a:prstGeom prst="rect">
                <a:avLst/>
              </a:prstGeom>
              <a:pattFill prst="pct70">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25" name="Rectangle 149" descr="Narrow vertical">
                <a:extLst>
                  <a:ext uri="{FF2B5EF4-FFF2-40B4-BE49-F238E27FC236}">
                    <a16:creationId xmlns:a16="http://schemas.microsoft.com/office/drawing/2014/main" id="{4C886793-91E2-4B08-AE6D-C1E4CC9EE7E9}"/>
                  </a:ext>
                </a:extLst>
              </p:cNvPr>
              <p:cNvSpPr>
                <a:spLocks noChangeArrowheads="1"/>
              </p:cNvSpPr>
              <p:nvPr/>
            </p:nvSpPr>
            <p:spPr bwMode="auto">
              <a:xfrm>
                <a:off x="4275" y="1565"/>
                <a:ext cx="79" cy="170"/>
              </a:xfrm>
              <a:prstGeom prst="rect">
                <a:avLst/>
              </a:prstGeom>
              <a:pattFill prst="narVert">
                <a:fgClr>
                  <a:srgbClr val="008000"/>
                </a:fgClr>
                <a:bgClr>
                  <a:srgbClr val="66FF33"/>
                </a:bgClr>
              </a:patt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526" name="Group 150">
              <a:extLst>
                <a:ext uri="{FF2B5EF4-FFF2-40B4-BE49-F238E27FC236}">
                  <a16:creationId xmlns:a16="http://schemas.microsoft.com/office/drawing/2014/main" id="{C5189C40-1FE2-42D0-BF77-4B19C98B970A}"/>
                </a:ext>
              </a:extLst>
            </p:cNvPr>
            <p:cNvGrpSpPr>
              <a:grpSpLocks/>
            </p:cNvGrpSpPr>
            <p:nvPr/>
          </p:nvGrpSpPr>
          <p:grpSpPr bwMode="auto">
            <a:xfrm>
              <a:off x="2540" y="1905"/>
              <a:ext cx="340" cy="139"/>
              <a:chOff x="4099" y="1565"/>
              <a:chExt cx="340" cy="170"/>
            </a:xfrm>
          </p:grpSpPr>
          <p:sp>
            <p:nvSpPr>
              <p:cNvPr id="357527" name="Rectangle 151" descr="70%">
                <a:extLst>
                  <a:ext uri="{FF2B5EF4-FFF2-40B4-BE49-F238E27FC236}">
                    <a16:creationId xmlns:a16="http://schemas.microsoft.com/office/drawing/2014/main" id="{D54D5AF5-B850-4D40-AB45-44DD7638509A}"/>
                  </a:ext>
                </a:extLst>
              </p:cNvPr>
              <p:cNvSpPr>
                <a:spLocks noChangeArrowheads="1"/>
              </p:cNvSpPr>
              <p:nvPr/>
            </p:nvSpPr>
            <p:spPr bwMode="auto">
              <a:xfrm>
                <a:off x="4189" y="1565"/>
                <a:ext cx="80" cy="170"/>
              </a:xfrm>
              <a:prstGeom prst="rect">
                <a:avLst/>
              </a:prstGeom>
              <a:pattFill prst="pct70">
                <a:fgClr>
                  <a:srgbClr val="FF0000"/>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28" name="Rectangle 152" descr="75%">
                <a:extLst>
                  <a:ext uri="{FF2B5EF4-FFF2-40B4-BE49-F238E27FC236}">
                    <a16:creationId xmlns:a16="http://schemas.microsoft.com/office/drawing/2014/main" id="{8333B020-E8B5-41F0-AF81-2B4BD2D8153D}"/>
                  </a:ext>
                </a:extLst>
              </p:cNvPr>
              <p:cNvSpPr>
                <a:spLocks noChangeArrowheads="1"/>
              </p:cNvSpPr>
              <p:nvPr/>
            </p:nvSpPr>
            <p:spPr bwMode="auto">
              <a:xfrm>
                <a:off x="4359" y="1565"/>
                <a:ext cx="80" cy="170"/>
              </a:xfrm>
              <a:prstGeom prst="rect">
                <a:avLst/>
              </a:prstGeom>
              <a:pattFill prst="pct75">
                <a:fgClr>
                  <a:srgbClr val="0000CC"/>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29" name="Rectangle 153" descr="70%">
                <a:extLst>
                  <a:ext uri="{FF2B5EF4-FFF2-40B4-BE49-F238E27FC236}">
                    <a16:creationId xmlns:a16="http://schemas.microsoft.com/office/drawing/2014/main" id="{690E9077-0B51-4C6C-B1FB-A893ABB60AE3}"/>
                  </a:ext>
                </a:extLst>
              </p:cNvPr>
              <p:cNvSpPr>
                <a:spLocks noChangeArrowheads="1"/>
              </p:cNvSpPr>
              <p:nvPr/>
            </p:nvSpPr>
            <p:spPr bwMode="auto">
              <a:xfrm>
                <a:off x="4099" y="1565"/>
                <a:ext cx="80" cy="170"/>
              </a:xfrm>
              <a:prstGeom prst="rect">
                <a:avLst/>
              </a:prstGeom>
              <a:pattFill prst="pct70">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30" name="Rectangle 154" descr="Narrow vertical">
                <a:extLst>
                  <a:ext uri="{FF2B5EF4-FFF2-40B4-BE49-F238E27FC236}">
                    <a16:creationId xmlns:a16="http://schemas.microsoft.com/office/drawing/2014/main" id="{39494080-99E6-49F3-AF7A-2D5AC96DBBD7}"/>
                  </a:ext>
                </a:extLst>
              </p:cNvPr>
              <p:cNvSpPr>
                <a:spLocks noChangeArrowheads="1"/>
              </p:cNvSpPr>
              <p:nvPr/>
            </p:nvSpPr>
            <p:spPr bwMode="auto">
              <a:xfrm>
                <a:off x="4275" y="1565"/>
                <a:ext cx="79" cy="170"/>
              </a:xfrm>
              <a:prstGeom prst="rect">
                <a:avLst/>
              </a:prstGeom>
              <a:pattFill prst="narVert">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531" name="Group 155">
              <a:extLst>
                <a:ext uri="{FF2B5EF4-FFF2-40B4-BE49-F238E27FC236}">
                  <a16:creationId xmlns:a16="http://schemas.microsoft.com/office/drawing/2014/main" id="{A7559FA2-247B-4F38-B762-C7591A1E0D39}"/>
                </a:ext>
              </a:extLst>
            </p:cNvPr>
            <p:cNvGrpSpPr>
              <a:grpSpLocks/>
            </p:cNvGrpSpPr>
            <p:nvPr/>
          </p:nvGrpSpPr>
          <p:grpSpPr bwMode="auto">
            <a:xfrm>
              <a:off x="2171" y="1905"/>
              <a:ext cx="340" cy="139"/>
              <a:chOff x="4099" y="1565"/>
              <a:chExt cx="340" cy="170"/>
            </a:xfrm>
          </p:grpSpPr>
          <p:sp>
            <p:nvSpPr>
              <p:cNvPr id="357532" name="Rectangle 156" descr="70%">
                <a:extLst>
                  <a:ext uri="{FF2B5EF4-FFF2-40B4-BE49-F238E27FC236}">
                    <a16:creationId xmlns:a16="http://schemas.microsoft.com/office/drawing/2014/main" id="{86C01E7B-69A2-4FC7-A06C-E8CCB0762115}"/>
                  </a:ext>
                </a:extLst>
              </p:cNvPr>
              <p:cNvSpPr>
                <a:spLocks noChangeArrowheads="1"/>
              </p:cNvSpPr>
              <p:nvPr/>
            </p:nvSpPr>
            <p:spPr bwMode="auto">
              <a:xfrm>
                <a:off x="4189" y="1565"/>
                <a:ext cx="80" cy="170"/>
              </a:xfrm>
              <a:prstGeom prst="rect">
                <a:avLst/>
              </a:prstGeom>
              <a:pattFill prst="pct70">
                <a:fgClr>
                  <a:srgbClr val="FF0000"/>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33" name="Rectangle 157" descr="75%">
                <a:extLst>
                  <a:ext uri="{FF2B5EF4-FFF2-40B4-BE49-F238E27FC236}">
                    <a16:creationId xmlns:a16="http://schemas.microsoft.com/office/drawing/2014/main" id="{A3F35773-7D2D-450B-9A1B-6694A5557193}"/>
                  </a:ext>
                </a:extLst>
              </p:cNvPr>
              <p:cNvSpPr>
                <a:spLocks noChangeArrowheads="1"/>
              </p:cNvSpPr>
              <p:nvPr/>
            </p:nvSpPr>
            <p:spPr bwMode="auto">
              <a:xfrm>
                <a:off x="4359" y="1565"/>
                <a:ext cx="80" cy="170"/>
              </a:xfrm>
              <a:prstGeom prst="rect">
                <a:avLst/>
              </a:prstGeom>
              <a:pattFill prst="pct75">
                <a:fgClr>
                  <a:srgbClr val="0000CC"/>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34" name="Rectangle 158" descr="70%">
                <a:extLst>
                  <a:ext uri="{FF2B5EF4-FFF2-40B4-BE49-F238E27FC236}">
                    <a16:creationId xmlns:a16="http://schemas.microsoft.com/office/drawing/2014/main" id="{714EB7BF-B482-4C26-85AF-038C07DB77EA}"/>
                  </a:ext>
                </a:extLst>
              </p:cNvPr>
              <p:cNvSpPr>
                <a:spLocks noChangeArrowheads="1"/>
              </p:cNvSpPr>
              <p:nvPr/>
            </p:nvSpPr>
            <p:spPr bwMode="auto">
              <a:xfrm>
                <a:off x="4099" y="1565"/>
                <a:ext cx="80" cy="170"/>
              </a:xfrm>
              <a:prstGeom prst="rect">
                <a:avLst/>
              </a:prstGeom>
              <a:pattFill prst="pct70">
                <a:fgClr>
                  <a:schemeClr val="tx1"/>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35" name="Rectangle 159" descr="Narrow vertical">
                <a:extLst>
                  <a:ext uri="{FF2B5EF4-FFF2-40B4-BE49-F238E27FC236}">
                    <a16:creationId xmlns:a16="http://schemas.microsoft.com/office/drawing/2014/main" id="{724433EF-B62F-4E3B-B6C3-F62C0F0A3D8A}"/>
                  </a:ext>
                </a:extLst>
              </p:cNvPr>
              <p:cNvSpPr>
                <a:spLocks noChangeArrowheads="1"/>
              </p:cNvSpPr>
              <p:nvPr/>
            </p:nvSpPr>
            <p:spPr bwMode="auto">
              <a:xfrm>
                <a:off x="4275" y="1565"/>
                <a:ext cx="79" cy="170"/>
              </a:xfrm>
              <a:prstGeom prst="rect">
                <a:avLst/>
              </a:prstGeom>
              <a:pattFill prst="narVert">
                <a:fgClr>
                  <a:srgbClr val="008000"/>
                </a:fgClr>
                <a:bgClr>
                  <a:srgbClr val="66FF33"/>
                </a:bgClr>
              </a:patt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357536" name="Line 160">
            <a:extLst>
              <a:ext uri="{FF2B5EF4-FFF2-40B4-BE49-F238E27FC236}">
                <a16:creationId xmlns:a16="http://schemas.microsoft.com/office/drawing/2014/main" id="{DA00DE1E-A560-4DDC-A053-1B5EA18772E9}"/>
              </a:ext>
            </a:extLst>
          </p:cNvPr>
          <p:cNvSpPr>
            <a:spLocks noChangeShapeType="1"/>
          </p:cNvSpPr>
          <p:nvPr/>
        </p:nvSpPr>
        <p:spPr bwMode="auto">
          <a:xfrm flipH="1" flipV="1">
            <a:off x="3492500" y="2393950"/>
            <a:ext cx="404813" cy="225425"/>
          </a:xfrm>
          <a:prstGeom prst="line">
            <a:avLst/>
          </a:prstGeom>
          <a:noFill/>
          <a:ln w="19050">
            <a:solidFill>
              <a:srgbClr val="008000"/>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37" name="Line 161">
            <a:extLst>
              <a:ext uri="{FF2B5EF4-FFF2-40B4-BE49-F238E27FC236}">
                <a16:creationId xmlns:a16="http://schemas.microsoft.com/office/drawing/2014/main" id="{D7EAA51A-FC11-4B06-A6F0-E8E5A4BA7AA3}"/>
              </a:ext>
            </a:extLst>
          </p:cNvPr>
          <p:cNvSpPr>
            <a:spLocks noChangeShapeType="1"/>
          </p:cNvSpPr>
          <p:nvPr/>
        </p:nvSpPr>
        <p:spPr bwMode="auto">
          <a:xfrm flipH="1" flipV="1">
            <a:off x="5562600" y="3563938"/>
            <a:ext cx="269875" cy="134937"/>
          </a:xfrm>
          <a:prstGeom prst="line">
            <a:avLst/>
          </a:prstGeom>
          <a:noFill/>
          <a:ln w="19050">
            <a:solidFill>
              <a:srgbClr val="008000"/>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538" name="Group 162">
            <a:extLst>
              <a:ext uri="{FF2B5EF4-FFF2-40B4-BE49-F238E27FC236}">
                <a16:creationId xmlns:a16="http://schemas.microsoft.com/office/drawing/2014/main" id="{B7D6D61C-1746-4788-B834-38A98E94443C}"/>
              </a:ext>
            </a:extLst>
          </p:cNvPr>
          <p:cNvGrpSpPr>
            <a:grpSpLocks/>
          </p:cNvGrpSpPr>
          <p:nvPr/>
        </p:nvGrpSpPr>
        <p:grpSpPr bwMode="auto">
          <a:xfrm>
            <a:off x="3717925" y="3789363"/>
            <a:ext cx="1979613" cy="269875"/>
            <a:chOff x="2171" y="1905"/>
            <a:chExt cx="1446" cy="139"/>
          </a:xfrm>
        </p:grpSpPr>
        <p:grpSp>
          <p:nvGrpSpPr>
            <p:cNvPr id="357539" name="Group 163">
              <a:extLst>
                <a:ext uri="{FF2B5EF4-FFF2-40B4-BE49-F238E27FC236}">
                  <a16:creationId xmlns:a16="http://schemas.microsoft.com/office/drawing/2014/main" id="{9F4FE768-F51B-4E5C-88EF-7407222D2447}"/>
                </a:ext>
              </a:extLst>
            </p:cNvPr>
            <p:cNvGrpSpPr>
              <a:grpSpLocks/>
            </p:cNvGrpSpPr>
            <p:nvPr/>
          </p:nvGrpSpPr>
          <p:grpSpPr bwMode="auto">
            <a:xfrm>
              <a:off x="2906" y="1905"/>
              <a:ext cx="340" cy="139"/>
              <a:chOff x="4099" y="1565"/>
              <a:chExt cx="340" cy="170"/>
            </a:xfrm>
          </p:grpSpPr>
          <p:sp>
            <p:nvSpPr>
              <p:cNvPr id="357540" name="Rectangle 164">
                <a:extLst>
                  <a:ext uri="{FF2B5EF4-FFF2-40B4-BE49-F238E27FC236}">
                    <a16:creationId xmlns:a16="http://schemas.microsoft.com/office/drawing/2014/main" id="{12AF86DF-1441-441D-8562-5736F72C1EBC}"/>
                  </a:ext>
                </a:extLst>
              </p:cNvPr>
              <p:cNvSpPr>
                <a:spLocks noChangeArrowheads="1"/>
              </p:cNvSpPr>
              <p:nvPr/>
            </p:nvSpPr>
            <p:spPr bwMode="auto">
              <a:xfrm>
                <a:off x="4189" y="1565"/>
                <a:ext cx="80"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41" name="Rectangle 165">
                <a:extLst>
                  <a:ext uri="{FF2B5EF4-FFF2-40B4-BE49-F238E27FC236}">
                    <a16:creationId xmlns:a16="http://schemas.microsoft.com/office/drawing/2014/main" id="{F224E276-EF6A-4959-8A57-D502AA050A2C}"/>
                  </a:ext>
                </a:extLst>
              </p:cNvPr>
              <p:cNvSpPr>
                <a:spLocks noChangeArrowheads="1"/>
              </p:cNvSpPr>
              <p:nvPr/>
            </p:nvSpPr>
            <p:spPr bwMode="auto">
              <a:xfrm>
                <a:off x="4359" y="1565"/>
                <a:ext cx="80"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42" name="Rectangle 166">
                <a:extLst>
                  <a:ext uri="{FF2B5EF4-FFF2-40B4-BE49-F238E27FC236}">
                    <a16:creationId xmlns:a16="http://schemas.microsoft.com/office/drawing/2014/main" id="{B687A9F6-4DA6-47EB-A39F-4FE09F9DEB5A}"/>
                  </a:ext>
                </a:extLst>
              </p:cNvPr>
              <p:cNvSpPr>
                <a:spLocks noChangeArrowheads="1"/>
              </p:cNvSpPr>
              <p:nvPr/>
            </p:nvSpPr>
            <p:spPr bwMode="auto">
              <a:xfrm>
                <a:off x="4099" y="1565"/>
                <a:ext cx="80" cy="17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43" name="Rectangle 167" descr="70%">
                <a:extLst>
                  <a:ext uri="{FF2B5EF4-FFF2-40B4-BE49-F238E27FC236}">
                    <a16:creationId xmlns:a16="http://schemas.microsoft.com/office/drawing/2014/main" id="{E64CF036-42D1-4D40-BECF-5FA0341D3B98}"/>
                  </a:ext>
                </a:extLst>
              </p:cNvPr>
              <p:cNvSpPr>
                <a:spLocks noChangeArrowheads="1"/>
              </p:cNvSpPr>
              <p:nvPr/>
            </p:nvSpPr>
            <p:spPr bwMode="auto">
              <a:xfrm>
                <a:off x="4275" y="1565"/>
                <a:ext cx="79" cy="170"/>
              </a:xfrm>
              <a:prstGeom prst="rect">
                <a:avLst/>
              </a:prstGeom>
              <a:pattFill prst="pct70">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544" name="Group 168">
              <a:extLst>
                <a:ext uri="{FF2B5EF4-FFF2-40B4-BE49-F238E27FC236}">
                  <a16:creationId xmlns:a16="http://schemas.microsoft.com/office/drawing/2014/main" id="{7C9C93AB-9734-4A6A-85D4-B7CA076FE9F3}"/>
                </a:ext>
              </a:extLst>
            </p:cNvPr>
            <p:cNvGrpSpPr>
              <a:grpSpLocks/>
            </p:cNvGrpSpPr>
            <p:nvPr/>
          </p:nvGrpSpPr>
          <p:grpSpPr bwMode="auto">
            <a:xfrm>
              <a:off x="3277" y="1905"/>
              <a:ext cx="340" cy="139"/>
              <a:chOff x="4099" y="1565"/>
              <a:chExt cx="340" cy="170"/>
            </a:xfrm>
          </p:grpSpPr>
          <p:sp>
            <p:nvSpPr>
              <p:cNvPr id="357545" name="Rectangle 169">
                <a:extLst>
                  <a:ext uri="{FF2B5EF4-FFF2-40B4-BE49-F238E27FC236}">
                    <a16:creationId xmlns:a16="http://schemas.microsoft.com/office/drawing/2014/main" id="{F66EA521-E49B-4573-BB75-8CD1D2DD6013}"/>
                  </a:ext>
                </a:extLst>
              </p:cNvPr>
              <p:cNvSpPr>
                <a:spLocks noChangeArrowheads="1"/>
              </p:cNvSpPr>
              <p:nvPr/>
            </p:nvSpPr>
            <p:spPr bwMode="auto">
              <a:xfrm>
                <a:off x="4189" y="1565"/>
                <a:ext cx="80"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46" name="Rectangle 170">
                <a:extLst>
                  <a:ext uri="{FF2B5EF4-FFF2-40B4-BE49-F238E27FC236}">
                    <a16:creationId xmlns:a16="http://schemas.microsoft.com/office/drawing/2014/main" id="{B218B5C6-F8B8-4357-B844-93A3EFBC5C16}"/>
                  </a:ext>
                </a:extLst>
              </p:cNvPr>
              <p:cNvSpPr>
                <a:spLocks noChangeArrowheads="1"/>
              </p:cNvSpPr>
              <p:nvPr/>
            </p:nvSpPr>
            <p:spPr bwMode="auto">
              <a:xfrm>
                <a:off x="4359" y="1565"/>
                <a:ext cx="80"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47" name="Rectangle 171">
                <a:extLst>
                  <a:ext uri="{FF2B5EF4-FFF2-40B4-BE49-F238E27FC236}">
                    <a16:creationId xmlns:a16="http://schemas.microsoft.com/office/drawing/2014/main" id="{1726B4CB-947C-4423-B58A-0E8EDD90576B}"/>
                  </a:ext>
                </a:extLst>
              </p:cNvPr>
              <p:cNvSpPr>
                <a:spLocks noChangeArrowheads="1"/>
              </p:cNvSpPr>
              <p:nvPr/>
            </p:nvSpPr>
            <p:spPr bwMode="auto">
              <a:xfrm>
                <a:off x="4099" y="1565"/>
                <a:ext cx="80" cy="17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48" name="Rectangle 172" descr="70%">
                <a:extLst>
                  <a:ext uri="{FF2B5EF4-FFF2-40B4-BE49-F238E27FC236}">
                    <a16:creationId xmlns:a16="http://schemas.microsoft.com/office/drawing/2014/main" id="{27C22DBE-2006-4B2E-9AF0-03D1A2F90C64}"/>
                  </a:ext>
                </a:extLst>
              </p:cNvPr>
              <p:cNvSpPr>
                <a:spLocks noChangeArrowheads="1"/>
              </p:cNvSpPr>
              <p:nvPr/>
            </p:nvSpPr>
            <p:spPr bwMode="auto">
              <a:xfrm>
                <a:off x="4275" y="1565"/>
                <a:ext cx="79" cy="170"/>
              </a:xfrm>
              <a:prstGeom prst="rect">
                <a:avLst/>
              </a:prstGeom>
              <a:pattFill prst="pct70">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549" name="Group 173">
              <a:extLst>
                <a:ext uri="{FF2B5EF4-FFF2-40B4-BE49-F238E27FC236}">
                  <a16:creationId xmlns:a16="http://schemas.microsoft.com/office/drawing/2014/main" id="{A008F3E3-A178-4A90-ADA6-9C23B839FDBC}"/>
                </a:ext>
              </a:extLst>
            </p:cNvPr>
            <p:cNvGrpSpPr>
              <a:grpSpLocks/>
            </p:cNvGrpSpPr>
            <p:nvPr/>
          </p:nvGrpSpPr>
          <p:grpSpPr bwMode="auto">
            <a:xfrm>
              <a:off x="2540" y="1905"/>
              <a:ext cx="340" cy="139"/>
              <a:chOff x="4099" y="1565"/>
              <a:chExt cx="340" cy="170"/>
            </a:xfrm>
          </p:grpSpPr>
          <p:sp>
            <p:nvSpPr>
              <p:cNvPr id="357550" name="Rectangle 174">
                <a:extLst>
                  <a:ext uri="{FF2B5EF4-FFF2-40B4-BE49-F238E27FC236}">
                    <a16:creationId xmlns:a16="http://schemas.microsoft.com/office/drawing/2014/main" id="{3BEA4F1D-8FE9-47A3-8C48-E7E0C457F759}"/>
                  </a:ext>
                </a:extLst>
              </p:cNvPr>
              <p:cNvSpPr>
                <a:spLocks noChangeArrowheads="1"/>
              </p:cNvSpPr>
              <p:nvPr/>
            </p:nvSpPr>
            <p:spPr bwMode="auto">
              <a:xfrm>
                <a:off x="4189" y="1565"/>
                <a:ext cx="80"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51" name="Rectangle 175">
                <a:extLst>
                  <a:ext uri="{FF2B5EF4-FFF2-40B4-BE49-F238E27FC236}">
                    <a16:creationId xmlns:a16="http://schemas.microsoft.com/office/drawing/2014/main" id="{5DBFFB6D-8154-4101-B5D7-9DBD41172F98}"/>
                  </a:ext>
                </a:extLst>
              </p:cNvPr>
              <p:cNvSpPr>
                <a:spLocks noChangeArrowheads="1"/>
              </p:cNvSpPr>
              <p:nvPr/>
            </p:nvSpPr>
            <p:spPr bwMode="auto">
              <a:xfrm>
                <a:off x="4359" y="1565"/>
                <a:ext cx="80"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52" name="Rectangle 176">
                <a:extLst>
                  <a:ext uri="{FF2B5EF4-FFF2-40B4-BE49-F238E27FC236}">
                    <a16:creationId xmlns:a16="http://schemas.microsoft.com/office/drawing/2014/main" id="{23ECE73B-4D3D-48FC-87AF-A5EAC65172CC}"/>
                  </a:ext>
                </a:extLst>
              </p:cNvPr>
              <p:cNvSpPr>
                <a:spLocks noChangeArrowheads="1"/>
              </p:cNvSpPr>
              <p:nvPr/>
            </p:nvSpPr>
            <p:spPr bwMode="auto">
              <a:xfrm>
                <a:off x="4099" y="1565"/>
                <a:ext cx="80" cy="17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53" name="Rectangle 177" descr="70%">
                <a:extLst>
                  <a:ext uri="{FF2B5EF4-FFF2-40B4-BE49-F238E27FC236}">
                    <a16:creationId xmlns:a16="http://schemas.microsoft.com/office/drawing/2014/main" id="{D5D5F7E7-3105-4ED1-B510-5545489449E8}"/>
                  </a:ext>
                </a:extLst>
              </p:cNvPr>
              <p:cNvSpPr>
                <a:spLocks noChangeArrowheads="1"/>
              </p:cNvSpPr>
              <p:nvPr/>
            </p:nvSpPr>
            <p:spPr bwMode="auto">
              <a:xfrm>
                <a:off x="4275" y="1565"/>
                <a:ext cx="79" cy="170"/>
              </a:xfrm>
              <a:prstGeom prst="rect">
                <a:avLst/>
              </a:prstGeom>
              <a:pattFill prst="pct70">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554" name="Group 178">
              <a:extLst>
                <a:ext uri="{FF2B5EF4-FFF2-40B4-BE49-F238E27FC236}">
                  <a16:creationId xmlns:a16="http://schemas.microsoft.com/office/drawing/2014/main" id="{1AA118D9-BDB4-49E0-99F0-2AD0AC1F3BD5}"/>
                </a:ext>
              </a:extLst>
            </p:cNvPr>
            <p:cNvGrpSpPr>
              <a:grpSpLocks/>
            </p:cNvGrpSpPr>
            <p:nvPr/>
          </p:nvGrpSpPr>
          <p:grpSpPr bwMode="auto">
            <a:xfrm>
              <a:off x="2171" y="1905"/>
              <a:ext cx="340" cy="139"/>
              <a:chOff x="4099" y="1565"/>
              <a:chExt cx="340" cy="170"/>
            </a:xfrm>
          </p:grpSpPr>
          <p:sp>
            <p:nvSpPr>
              <p:cNvPr id="357555" name="Rectangle 179">
                <a:extLst>
                  <a:ext uri="{FF2B5EF4-FFF2-40B4-BE49-F238E27FC236}">
                    <a16:creationId xmlns:a16="http://schemas.microsoft.com/office/drawing/2014/main" id="{1886C369-69F9-403E-A16D-B5978AF3CE86}"/>
                  </a:ext>
                </a:extLst>
              </p:cNvPr>
              <p:cNvSpPr>
                <a:spLocks noChangeArrowheads="1"/>
              </p:cNvSpPr>
              <p:nvPr/>
            </p:nvSpPr>
            <p:spPr bwMode="auto">
              <a:xfrm>
                <a:off x="4189" y="1565"/>
                <a:ext cx="80"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56" name="Rectangle 180">
                <a:extLst>
                  <a:ext uri="{FF2B5EF4-FFF2-40B4-BE49-F238E27FC236}">
                    <a16:creationId xmlns:a16="http://schemas.microsoft.com/office/drawing/2014/main" id="{4F8935EC-DEE8-4802-B000-B2F9E6DF6932}"/>
                  </a:ext>
                </a:extLst>
              </p:cNvPr>
              <p:cNvSpPr>
                <a:spLocks noChangeArrowheads="1"/>
              </p:cNvSpPr>
              <p:nvPr/>
            </p:nvSpPr>
            <p:spPr bwMode="auto">
              <a:xfrm>
                <a:off x="4359" y="1565"/>
                <a:ext cx="80"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57" name="Rectangle 181">
                <a:extLst>
                  <a:ext uri="{FF2B5EF4-FFF2-40B4-BE49-F238E27FC236}">
                    <a16:creationId xmlns:a16="http://schemas.microsoft.com/office/drawing/2014/main" id="{B769A07A-7677-4BF9-81E8-D42A8FE78F68}"/>
                  </a:ext>
                </a:extLst>
              </p:cNvPr>
              <p:cNvSpPr>
                <a:spLocks noChangeArrowheads="1"/>
              </p:cNvSpPr>
              <p:nvPr/>
            </p:nvSpPr>
            <p:spPr bwMode="auto">
              <a:xfrm>
                <a:off x="4099" y="1565"/>
                <a:ext cx="80" cy="17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58" name="Rectangle 182" descr="70%">
                <a:extLst>
                  <a:ext uri="{FF2B5EF4-FFF2-40B4-BE49-F238E27FC236}">
                    <a16:creationId xmlns:a16="http://schemas.microsoft.com/office/drawing/2014/main" id="{390D45D8-0ED6-4317-9177-8C28BB1CF4BA}"/>
                  </a:ext>
                </a:extLst>
              </p:cNvPr>
              <p:cNvSpPr>
                <a:spLocks noChangeArrowheads="1"/>
              </p:cNvSpPr>
              <p:nvPr/>
            </p:nvSpPr>
            <p:spPr bwMode="auto">
              <a:xfrm>
                <a:off x="4275" y="1565"/>
                <a:ext cx="79" cy="170"/>
              </a:xfrm>
              <a:prstGeom prst="rect">
                <a:avLst/>
              </a:prstGeom>
              <a:pattFill prst="pct70">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357559" name="Line 183">
            <a:extLst>
              <a:ext uri="{FF2B5EF4-FFF2-40B4-BE49-F238E27FC236}">
                <a16:creationId xmlns:a16="http://schemas.microsoft.com/office/drawing/2014/main" id="{4A84F9BA-8C69-4532-8998-C16FF47FEB6D}"/>
              </a:ext>
            </a:extLst>
          </p:cNvPr>
          <p:cNvSpPr>
            <a:spLocks noChangeShapeType="1"/>
          </p:cNvSpPr>
          <p:nvPr/>
        </p:nvSpPr>
        <p:spPr bwMode="auto">
          <a:xfrm>
            <a:off x="2997200" y="4059238"/>
            <a:ext cx="541338" cy="0"/>
          </a:xfrm>
          <a:prstGeom prst="line">
            <a:avLst/>
          </a:prstGeom>
          <a:noFill/>
          <a:ln w="1905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60" name="Line 184">
            <a:extLst>
              <a:ext uri="{FF2B5EF4-FFF2-40B4-BE49-F238E27FC236}">
                <a16:creationId xmlns:a16="http://schemas.microsoft.com/office/drawing/2014/main" id="{6FE6C299-FC5C-4738-8A54-95B4137066FC}"/>
              </a:ext>
            </a:extLst>
          </p:cNvPr>
          <p:cNvSpPr>
            <a:spLocks noChangeShapeType="1"/>
          </p:cNvSpPr>
          <p:nvPr/>
        </p:nvSpPr>
        <p:spPr bwMode="auto">
          <a:xfrm flipH="1" flipV="1">
            <a:off x="5876925" y="3833813"/>
            <a:ext cx="450850" cy="0"/>
          </a:xfrm>
          <a:prstGeom prst="line">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61" name="Line 185">
            <a:extLst>
              <a:ext uri="{FF2B5EF4-FFF2-40B4-BE49-F238E27FC236}">
                <a16:creationId xmlns:a16="http://schemas.microsoft.com/office/drawing/2014/main" id="{9A5EA649-14E9-45F5-A44F-D023AEC3DC0E}"/>
              </a:ext>
            </a:extLst>
          </p:cNvPr>
          <p:cNvSpPr>
            <a:spLocks noChangeShapeType="1"/>
          </p:cNvSpPr>
          <p:nvPr/>
        </p:nvSpPr>
        <p:spPr bwMode="auto">
          <a:xfrm flipH="1">
            <a:off x="3176588" y="3878263"/>
            <a:ext cx="360362" cy="315912"/>
          </a:xfrm>
          <a:prstGeom prst="line">
            <a:avLst/>
          </a:prstGeom>
          <a:noFill/>
          <a:ln w="1905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62" name="Line 186">
            <a:extLst>
              <a:ext uri="{FF2B5EF4-FFF2-40B4-BE49-F238E27FC236}">
                <a16:creationId xmlns:a16="http://schemas.microsoft.com/office/drawing/2014/main" id="{22398EC1-BC72-41D6-B62D-C2789AD25972}"/>
              </a:ext>
            </a:extLst>
          </p:cNvPr>
          <p:cNvSpPr>
            <a:spLocks noChangeShapeType="1"/>
          </p:cNvSpPr>
          <p:nvPr/>
        </p:nvSpPr>
        <p:spPr bwMode="auto">
          <a:xfrm>
            <a:off x="5967413" y="4014788"/>
            <a:ext cx="314325" cy="0"/>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63" name="Rectangle 187">
            <a:extLst>
              <a:ext uri="{FF2B5EF4-FFF2-40B4-BE49-F238E27FC236}">
                <a16:creationId xmlns:a16="http://schemas.microsoft.com/office/drawing/2014/main" id="{43111065-0909-4517-9383-5C11601A958E}"/>
              </a:ext>
            </a:extLst>
          </p:cNvPr>
          <p:cNvSpPr>
            <a:spLocks noChangeArrowheads="1"/>
          </p:cNvSpPr>
          <p:nvPr/>
        </p:nvSpPr>
        <p:spPr bwMode="auto">
          <a:xfrm>
            <a:off x="3941763" y="3563938"/>
            <a:ext cx="134937" cy="179387"/>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64" name="Rectangle 188">
            <a:extLst>
              <a:ext uri="{FF2B5EF4-FFF2-40B4-BE49-F238E27FC236}">
                <a16:creationId xmlns:a16="http://schemas.microsoft.com/office/drawing/2014/main" id="{F412AF26-5BA2-4288-9F6A-AACD5A806830}"/>
              </a:ext>
            </a:extLst>
          </p:cNvPr>
          <p:cNvSpPr>
            <a:spLocks noChangeArrowheads="1"/>
          </p:cNvSpPr>
          <p:nvPr/>
        </p:nvSpPr>
        <p:spPr bwMode="auto">
          <a:xfrm>
            <a:off x="4076700" y="3563938"/>
            <a:ext cx="134938" cy="179387"/>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65" name="Rectangle 189" descr="Dark vertical">
            <a:extLst>
              <a:ext uri="{FF2B5EF4-FFF2-40B4-BE49-F238E27FC236}">
                <a16:creationId xmlns:a16="http://schemas.microsoft.com/office/drawing/2014/main" id="{0BB990FA-1548-4AB5-9482-B9ACCDB0BFC9}"/>
              </a:ext>
            </a:extLst>
          </p:cNvPr>
          <p:cNvSpPr>
            <a:spLocks noChangeArrowheads="1"/>
          </p:cNvSpPr>
          <p:nvPr/>
        </p:nvSpPr>
        <p:spPr bwMode="auto">
          <a:xfrm>
            <a:off x="4032250" y="2349500"/>
            <a:ext cx="134938" cy="179388"/>
          </a:xfrm>
          <a:prstGeom prst="rect">
            <a:avLst/>
          </a:prstGeom>
          <a:pattFill prst="dkVert">
            <a:fgClr>
              <a:srgbClr val="008000"/>
            </a:fgClr>
            <a:bgClr>
              <a:srgbClr val="66FF33"/>
            </a:bgClr>
          </a:patt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66" name="Rectangle 190" descr="Dark vertical">
            <a:extLst>
              <a:ext uri="{FF2B5EF4-FFF2-40B4-BE49-F238E27FC236}">
                <a16:creationId xmlns:a16="http://schemas.microsoft.com/office/drawing/2014/main" id="{8EFD647E-784C-4ED8-98F1-F4BFE0C77206}"/>
              </a:ext>
            </a:extLst>
          </p:cNvPr>
          <p:cNvSpPr>
            <a:spLocks noChangeArrowheads="1"/>
          </p:cNvSpPr>
          <p:nvPr/>
        </p:nvSpPr>
        <p:spPr bwMode="auto">
          <a:xfrm>
            <a:off x="4167188" y="2349500"/>
            <a:ext cx="134937" cy="179388"/>
          </a:xfrm>
          <a:prstGeom prst="rect">
            <a:avLst/>
          </a:prstGeom>
          <a:pattFill prst="dkVert">
            <a:fgClr>
              <a:srgbClr val="FF0000"/>
            </a:fgClr>
            <a:bgClr>
              <a:srgbClr val="FFAE9B"/>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57567" name="Group 191">
            <a:extLst>
              <a:ext uri="{FF2B5EF4-FFF2-40B4-BE49-F238E27FC236}">
                <a16:creationId xmlns:a16="http://schemas.microsoft.com/office/drawing/2014/main" id="{1122A57C-ED50-46CB-B0ED-B4237E0C64D4}"/>
              </a:ext>
            </a:extLst>
          </p:cNvPr>
          <p:cNvGrpSpPr>
            <a:grpSpLocks/>
          </p:cNvGrpSpPr>
          <p:nvPr/>
        </p:nvGrpSpPr>
        <p:grpSpPr bwMode="auto">
          <a:xfrm>
            <a:off x="2816225" y="5408613"/>
            <a:ext cx="269875" cy="134937"/>
            <a:chOff x="2030" y="3407"/>
            <a:chExt cx="170" cy="85"/>
          </a:xfrm>
        </p:grpSpPr>
        <p:sp>
          <p:nvSpPr>
            <p:cNvPr id="357568" name="Rectangle 192" descr="70%">
              <a:extLst>
                <a:ext uri="{FF2B5EF4-FFF2-40B4-BE49-F238E27FC236}">
                  <a16:creationId xmlns:a16="http://schemas.microsoft.com/office/drawing/2014/main" id="{B9EA5F21-1AF4-41ED-ACCD-AC8B922F4150}"/>
                </a:ext>
              </a:extLst>
            </p:cNvPr>
            <p:cNvSpPr>
              <a:spLocks noChangeArrowheads="1"/>
            </p:cNvSpPr>
            <p:nvPr/>
          </p:nvSpPr>
          <p:spPr bwMode="auto">
            <a:xfrm>
              <a:off x="2030" y="3407"/>
              <a:ext cx="85" cy="85"/>
            </a:xfrm>
            <a:prstGeom prst="rect">
              <a:avLst/>
            </a:prstGeom>
            <a:pattFill prst="pct70">
              <a:fgClr>
                <a:srgbClr val="008000"/>
              </a:fgClr>
              <a:bgClr>
                <a:srgbClr val="66FF33"/>
              </a:bgClr>
            </a:patt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69" name="Rectangle 193" descr="75%">
              <a:extLst>
                <a:ext uri="{FF2B5EF4-FFF2-40B4-BE49-F238E27FC236}">
                  <a16:creationId xmlns:a16="http://schemas.microsoft.com/office/drawing/2014/main" id="{A8958344-2BC9-4F0A-B18C-45F0DD17758F}"/>
                </a:ext>
              </a:extLst>
            </p:cNvPr>
            <p:cNvSpPr>
              <a:spLocks noChangeArrowheads="1"/>
            </p:cNvSpPr>
            <p:nvPr/>
          </p:nvSpPr>
          <p:spPr bwMode="auto">
            <a:xfrm>
              <a:off x="2115" y="3407"/>
              <a:ext cx="85" cy="85"/>
            </a:xfrm>
            <a:prstGeom prst="rect">
              <a:avLst/>
            </a:prstGeom>
            <a:pattFill prst="pct75">
              <a:fgClr>
                <a:srgbClr val="FF0000"/>
              </a:fgClr>
              <a:bgClr>
                <a:srgbClr val="FFB5A3"/>
              </a:bgClr>
            </a:patt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57570" name="Text Box 194">
            <a:extLst>
              <a:ext uri="{FF2B5EF4-FFF2-40B4-BE49-F238E27FC236}">
                <a16:creationId xmlns:a16="http://schemas.microsoft.com/office/drawing/2014/main" id="{A8BD920E-EA41-4F6A-A5CC-AC1F8FC44E53}"/>
              </a:ext>
            </a:extLst>
          </p:cNvPr>
          <p:cNvSpPr txBox="1">
            <a:spLocks noChangeArrowheads="1"/>
          </p:cNvSpPr>
          <p:nvPr/>
        </p:nvSpPr>
        <p:spPr bwMode="auto">
          <a:xfrm>
            <a:off x="3041650" y="5364163"/>
            <a:ext cx="36909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1000" b="1">
                <a:solidFill>
                  <a:schemeClr val="tx2"/>
                </a:solidFill>
              </a:rPr>
              <a:t>Time Slots that cannot be allocated due to Narrow Path</a:t>
            </a:r>
          </a:p>
        </p:txBody>
      </p:sp>
      <p:sp>
        <p:nvSpPr>
          <p:cNvPr id="357571" name="Line 195">
            <a:extLst>
              <a:ext uri="{FF2B5EF4-FFF2-40B4-BE49-F238E27FC236}">
                <a16:creationId xmlns:a16="http://schemas.microsoft.com/office/drawing/2014/main" id="{291AB1CE-2A4E-425F-9A39-15E1287248A2}"/>
              </a:ext>
            </a:extLst>
          </p:cNvPr>
          <p:cNvSpPr>
            <a:spLocks noChangeShapeType="1"/>
          </p:cNvSpPr>
          <p:nvPr/>
        </p:nvSpPr>
        <p:spPr bwMode="auto">
          <a:xfrm flipV="1">
            <a:off x="3267075" y="4238625"/>
            <a:ext cx="0" cy="90488"/>
          </a:xfrm>
          <a:prstGeom prst="line">
            <a:avLst/>
          </a:prstGeom>
          <a:noFill/>
          <a:ln w="19050">
            <a:solidFill>
              <a:schemeClr val="tx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572" name="Group 196">
            <a:extLst>
              <a:ext uri="{FF2B5EF4-FFF2-40B4-BE49-F238E27FC236}">
                <a16:creationId xmlns:a16="http://schemas.microsoft.com/office/drawing/2014/main" id="{D7CB2434-E617-4680-A0DC-142FEEB1BDE2}"/>
              </a:ext>
            </a:extLst>
          </p:cNvPr>
          <p:cNvGrpSpPr>
            <a:grpSpLocks/>
          </p:cNvGrpSpPr>
          <p:nvPr/>
        </p:nvGrpSpPr>
        <p:grpSpPr bwMode="auto">
          <a:xfrm rot="5400000">
            <a:off x="2951956" y="4239420"/>
            <a:ext cx="314325" cy="404812"/>
            <a:chOff x="4099" y="1565"/>
            <a:chExt cx="340" cy="170"/>
          </a:xfrm>
        </p:grpSpPr>
        <p:sp>
          <p:nvSpPr>
            <p:cNvPr id="357573" name="Rectangle 197">
              <a:extLst>
                <a:ext uri="{FF2B5EF4-FFF2-40B4-BE49-F238E27FC236}">
                  <a16:creationId xmlns:a16="http://schemas.microsoft.com/office/drawing/2014/main" id="{EBC92D9C-647C-40EF-AC25-4E9D2E4C0BA8}"/>
                </a:ext>
              </a:extLst>
            </p:cNvPr>
            <p:cNvSpPr>
              <a:spLocks noChangeArrowheads="1"/>
            </p:cNvSpPr>
            <p:nvPr/>
          </p:nvSpPr>
          <p:spPr bwMode="auto">
            <a:xfrm>
              <a:off x="4189" y="1565"/>
              <a:ext cx="80" cy="170"/>
            </a:xfrm>
            <a:prstGeom prst="rect">
              <a:avLst/>
            </a:prstGeom>
            <a:solidFill>
              <a:srgbClr val="FF0000"/>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74" name="Rectangle 198">
              <a:extLst>
                <a:ext uri="{FF2B5EF4-FFF2-40B4-BE49-F238E27FC236}">
                  <a16:creationId xmlns:a16="http://schemas.microsoft.com/office/drawing/2014/main" id="{5CA558C1-CDA3-4B37-B7FC-BBB9BB0524F9}"/>
                </a:ext>
              </a:extLst>
            </p:cNvPr>
            <p:cNvSpPr>
              <a:spLocks noChangeArrowheads="1"/>
            </p:cNvSpPr>
            <p:nvPr/>
          </p:nvSpPr>
          <p:spPr bwMode="auto">
            <a:xfrm>
              <a:off x="4359" y="1565"/>
              <a:ext cx="80" cy="170"/>
            </a:xfrm>
            <a:prstGeom prst="rect">
              <a:avLst/>
            </a:prstGeom>
            <a:solidFill>
              <a:srgbClr val="0000CC"/>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75" name="Rectangle 199">
              <a:extLst>
                <a:ext uri="{FF2B5EF4-FFF2-40B4-BE49-F238E27FC236}">
                  <a16:creationId xmlns:a16="http://schemas.microsoft.com/office/drawing/2014/main" id="{6A850CBB-BC88-4E8B-9BB1-75E6161725B4}"/>
                </a:ext>
              </a:extLst>
            </p:cNvPr>
            <p:cNvSpPr>
              <a:spLocks noChangeArrowheads="1"/>
            </p:cNvSpPr>
            <p:nvPr/>
          </p:nvSpPr>
          <p:spPr bwMode="auto">
            <a:xfrm>
              <a:off x="4099" y="1565"/>
              <a:ext cx="80" cy="170"/>
            </a:xfrm>
            <a:prstGeom prst="rect">
              <a:avLst/>
            </a:prstGeom>
            <a:solidFill>
              <a:schemeClr val="tx1"/>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76" name="Rectangle 200">
              <a:extLst>
                <a:ext uri="{FF2B5EF4-FFF2-40B4-BE49-F238E27FC236}">
                  <a16:creationId xmlns:a16="http://schemas.microsoft.com/office/drawing/2014/main" id="{C5F8ACB2-FC4B-45DD-9681-2FA1DFCA7E86}"/>
                </a:ext>
              </a:extLst>
            </p:cNvPr>
            <p:cNvSpPr>
              <a:spLocks noChangeArrowheads="1"/>
            </p:cNvSpPr>
            <p:nvPr/>
          </p:nvSpPr>
          <p:spPr bwMode="auto">
            <a:xfrm>
              <a:off x="4275" y="1565"/>
              <a:ext cx="79" cy="170"/>
            </a:xfrm>
            <a:prstGeom prst="rect">
              <a:avLst/>
            </a:prstGeom>
            <a:solidFill>
              <a:srgbClr val="008000"/>
            </a:solidFill>
            <a:ln>
              <a:noFill/>
            </a:ln>
            <a:effectLst/>
            <a:extLst>
              <a:ext uri="{91240B29-F687-4F45-9708-019B960494DF}">
                <a14:hiddenLine xmlns:a14="http://schemas.microsoft.com/office/drawing/2010/main" w="9525"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57577" name="Line 201">
            <a:extLst>
              <a:ext uri="{FF2B5EF4-FFF2-40B4-BE49-F238E27FC236}">
                <a16:creationId xmlns:a16="http://schemas.microsoft.com/office/drawing/2014/main" id="{4085EB7B-AD69-4E0E-97F9-031ED85A2D78}"/>
              </a:ext>
            </a:extLst>
          </p:cNvPr>
          <p:cNvSpPr>
            <a:spLocks noChangeShapeType="1"/>
          </p:cNvSpPr>
          <p:nvPr/>
        </p:nvSpPr>
        <p:spPr bwMode="auto">
          <a:xfrm>
            <a:off x="3086100" y="4238625"/>
            <a:ext cx="0" cy="223838"/>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78" name="Line 202">
            <a:extLst>
              <a:ext uri="{FF2B5EF4-FFF2-40B4-BE49-F238E27FC236}">
                <a16:creationId xmlns:a16="http://schemas.microsoft.com/office/drawing/2014/main" id="{1514F751-C1BF-4477-A4EB-B86151DA0202}"/>
              </a:ext>
            </a:extLst>
          </p:cNvPr>
          <p:cNvSpPr>
            <a:spLocks noChangeShapeType="1"/>
          </p:cNvSpPr>
          <p:nvPr/>
        </p:nvSpPr>
        <p:spPr bwMode="auto">
          <a:xfrm flipH="1">
            <a:off x="3176588" y="4238625"/>
            <a:ext cx="0" cy="90488"/>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79" name="Line 203">
            <a:extLst>
              <a:ext uri="{FF2B5EF4-FFF2-40B4-BE49-F238E27FC236}">
                <a16:creationId xmlns:a16="http://schemas.microsoft.com/office/drawing/2014/main" id="{8BC9EF0F-B279-4AF2-9448-199B9E7B8073}"/>
              </a:ext>
            </a:extLst>
          </p:cNvPr>
          <p:cNvSpPr>
            <a:spLocks noChangeShapeType="1"/>
          </p:cNvSpPr>
          <p:nvPr/>
        </p:nvSpPr>
        <p:spPr bwMode="auto">
          <a:xfrm flipH="1">
            <a:off x="2997200" y="4238625"/>
            <a:ext cx="0" cy="315913"/>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80" name="Line 204">
            <a:extLst>
              <a:ext uri="{FF2B5EF4-FFF2-40B4-BE49-F238E27FC236}">
                <a16:creationId xmlns:a16="http://schemas.microsoft.com/office/drawing/2014/main" id="{FCE0D6E4-12B8-497D-A2CC-E307AC59EA34}"/>
              </a:ext>
            </a:extLst>
          </p:cNvPr>
          <p:cNvSpPr>
            <a:spLocks noChangeShapeType="1"/>
          </p:cNvSpPr>
          <p:nvPr/>
        </p:nvSpPr>
        <p:spPr bwMode="auto">
          <a:xfrm flipH="1" flipV="1">
            <a:off x="6102350" y="3924300"/>
            <a:ext cx="0" cy="225425"/>
          </a:xfrm>
          <a:prstGeom prst="line">
            <a:avLst/>
          </a:prstGeom>
          <a:noFill/>
          <a:ln w="19050">
            <a:solidFill>
              <a:srgbClr val="00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581" name="Line 205">
            <a:extLst>
              <a:ext uri="{FF2B5EF4-FFF2-40B4-BE49-F238E27FC236}">
                <a16:creationId xmlns:a16="http://schemas.microsoft.com/office/drawing/2014/main" id="{56EF28C0-9455-4452-852C-FC25196050C5}"/>
              </a:ext>
            </a:extLst>
          </p:cNvPr>
          <p:cNvSpPr>
            <a:spLocks noChangeShapeType="1"/>
          </p:cNvSpPr>
          <p:nvPr/>
        </p:nvSpPr>
        <p:spPr bwMode="auto">
          <a:xfrm flipV="1">
            <a:off x="6281738" y="4014788"/>
            <a:ext cx="0" cy="179387"/>
          </a:xfrm>
          <a:prstGeom prst="line">
            <a:avLst/>
          </a:prstGeom>
          <a:noFill/>
          <a:ln w="19050">
            <a:solidFill>
              <a:srgbClr val="FF0000"/>
            </a:solidFill>
            <a:round/>
            <a:headEnd type="diamond"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582" name="Group 206">
            <a:extLst>
              <a:ext uri="{FF2B5EF4-FFF2-40B4-BE49-F238E27FC236}">
                <a16:creationId xmlns:a16="http://schemas.microsoft.com/office/drawing/2014/main" id="{515CE0E7-9080-4A65-BEC3-987A9CC4289D}"/>
              </a:ext>
            </a:extLst>
          </p:cNvPr>
          <p:cNvGrpSpPr>
            <a:grpSpLocks/>
          </p:cNvGrpSpPr>
          <p:nvPr/>
        </p:nvGrpSpPr>
        <p:grpSpPr bwMode="auto">
          <a:xfrm rot="-1588943">
            <a:off x="3581400" y="2933700"/>
            <a:ext cx="2295525" cy="134938"/>
            <a:chOff x="2171" y="1905"/>
            <a:chExt cx="1446" cy="139"/>
          </a:xfrm>
        </p:grpSpPr>
        <p:grpSp>
          <p:nvGrpSpPr>
            <p:cNvPr id="357583" name="Group 207">
              <a:extLst>
                <a:ext uri="{FF2B5EF4-FFF2-40B4-BE49-F238E27FC236}">
                  <a16:creationId xmlns:a16="http://schemas.microsoft.com/office/drawing/2014/main" id="{CBD90E4B-F1BF-4022-8265-74AB654EB88C}"/>
                </a:ext>
              </a:extLst>
            </p:cNvPr>
            <p:cNvGrpSpPr>
              <a:grpSpLocks/>
            </p:cNvGrpSpPr>
            <p:nvPr/>
          </p:nvGrpSpPr>
          <p:grpSpPr bwMode="auto">
            <a:xfrm>
              <a:off x="2906" y="1905"/>
              <a:ext cx="340" cy="139"/>
              <a:chOff x="4099" y="1565"/>
              <a:chExt cx="340" cy="170"/>
            </a:xfrm>
          </p:grpSpPr>
          <p:sp>
            <p:nvSpPr>
              <p:cNvPr id="357584" name="Rectangle 208" descr="Large checker board">
                <a:extLst>
                  <a:ext uri="{FF2B5EF4-FFF2-40B4-BE49-F238E27FC236}">
                    <a16:creationId xmlns:a16="http://schemas.microsoft.com/office/drawing/2014/main" id="{69F092C4-F3C1-417A-80C8-7D6FE430344A}"/>
                  </a:ext>
                </a:extLst>
              </p:cNvPr>
              <p:cNvSpPr>
                <a:spLocks noChangeArrowheads="1"/>
              </p:cNvSpPr>
              <p:nvPr/>
            </p:nvSpPr>
            <p:spPr bwMode="auto">
              <a:xfrm>
                <a:off x="4189" y="1565"/>
                <a:ext cx="80" cy="170"/>
              </a:xfrm>
              <a:prstGeom prst="rect">
                <a:avLst/>
              </a:prstGeom>
              <a:pattFill prst="lgCheck">
                <a:fgClr>
                  <a:srgbClr val="FF0000"/>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85" name="Rectangle 209" descr="75%">
                <a:extLst>
                  <a:ext uri="{FF2B5EF4-FFF2-40B4-BE49-F238E27FC236}">
                    <a16:creationId xmlns:a16="http://schemas.microsoft.com/office/drawing/2014/main" id="{0E3FED42-67D2-4052-9677-70601A8910D2}"/>
                  </a:ext>
                </a:extLst>
              </p:cNvPr>
              <p:cNvSpPr>
                <a:spLocks noChangeArrowheads="1"/>
              </p:cNvSpPr>
              <p:nvPr/>
            </p:nvSpPr>
            <p:spPr bwMode="auto">
              <a:xfrm>
                <a:off x="4359" y="1565"/>
                <a:ext cx="80" cy="170"/>
              </a:xfrm>
              <a:prstGeom prst="rect">
                <a:avLst/>
              </a:prstGeom>
              <a:pattFill prst="pct75">
                <a:fgClr>
                  <a:srgbClr val="0000CC"/>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86" name="Rectangle 210">
                <a:extLst>
                  <a:ext uri="{FF2B5EF4-FFF2-40B4-BE49-F238E27FC236}">
                    <a16:creationId xmlns:a16="http://schemas.microsoft.com/office/drawing/2014/main" id="{C0B16A0D-1AF6-41B5-AED5-1B33EE7BF922}"/>
                  </a:ext>
                </a:extLst>
              </p:cNvPr>
              <p:cNvSpPr>
                <a:spLocks noChangeArrowheads="1"/>
              </p:cNvSpPr>
              <p:nvPr/>
            </p:nvSpPr>
            <p:spPr bwMode="auto">
              <a:xfrm>
                <a:off x="4099" y="1565"/>
                <a:ext cx="80" cy="17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87" name="Rectangle 211" descr="70%">
                <a:extLst>
                  <a:ext uri="{FF2B5EF4-FFF2-40B4-BE49-F238E27FC236}">
                    <a16:creationId xmlns:a16="http://schemas.microsoft.com/office/drawing/2014/main" id="{59E65B88-CC2D-4020-831C-3BE1E797C5CC}"/>
                  </a:ext>
                </a:extLst>
              </p:cNvPr>
              <p:cNvSpPr>
                <a:spLocks noChangeArrowheads="1"/>
              </p:cNvSpPr>
              <p:nvPr/>
            </p:nvSpPr>
            <p:spPr bwMode="auto">
              <a:xfrm>
                <a:off x="4275" y="1565"/>
                <a:ext cx="79" cy="170"/>
              </a:xfrm>
              <a:prstGeom prst="rect">
                <a:avLst/>
              </a:prstGeom>
              <a:pattFill prst="pct70">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588" name="Group 212">
              <a:extLst>
                <a:ext uri="{FF2B5EF4-FFF2-40B4-BE49-F238E27FC236}">
                  <a16:creationId xmlns:a16="http://schemas.microsoft.com/office/drawing/2014/main" id="{2B1C7858-BE1B-4466-9029-91C7090C3122}"/>
                </a:ext>
              </a:extLst>
            </p:cNvPr>
            <p:cNvGrpSpPr>
              <a:grpSpLocks/>
            </p:cNvGrpSpPr>
            <p:nvPr/>
          </p:nvGrpSpPr>
          <p:grpSpPr bwMode="auto">
            <a:xfrm>
              <a:off x="3277" y="1905"/>
              <a:ext cx="340" cy="139"/>
              <a:chOff x="4099" y="1565"/>
              <a:chExt cx="340" cy="170"/>
            </a:xfrm>
          </p:grpSpPr>
          <p:sp>
            <p:nvSpPr>
              <p:cNvPr id="357589" name="Rectangle 213" descr="Large checker board">
                <a:extLst>
                  <a:ext uri="{FF2B5EF4-FFF2-40B4-BE49-F238E27FC236}">
                    <a16:creationId xmlns:a16="http://schemas.microsoft.com/office/drawing/2014/main" id="{A404538D-5229-4FD0-95E6-AE7F93A497E3}"/>
                  </a:ext>
                </a:extLst>
              </p:cNvPr>
              <p:cNvSpPr>
                <a:spLocks noChangeArrowheads="1"/>
              </p:cNvSpPr>
              <p:nvPr/>
            </p:nvSpPr>
            <p:spPr bwMode="auto">
              <a:xfrm>
                <a:off x="4189" y="1565"/>
                <a:ext cx="80" cy="170"/>
              </a:xfrm>
              <a:prstGeom prst="rect">
                <a:avLst/>
              </a:prstGeom>
              <a:pattFill prst="lgCheck">
                <a:fgClr>
                  <a:srgbClr val="FF0000"/>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90" name="Rectangle 214" descr="75%">
                <a:extLst>
                  <a:ext uri="{FF2B5EF4-FFF2-40B4-BE49-F238E27FC236}">
                    <a16:creationId xmlns:a16="http://schemas.microsoft.com/office/drawing/2014/main" id="{5016635B-3631-42E3-8690-625140A80A41}"/>
                  </a:ext>
                </a:extLst>
              </p:cNvPr>
              <p:cNvSpPr>
                <a:spLocks noChangeArrowheads="1"/>
              </p:cNvSpPr>
              <p:nvPr/>
            </p:nvSpPr>
            <p:spPr bwMode="auto">
              <a:xfrm>
                <a:off x="4359" y="1565"/>
                <a:ext cx="80" cy="170"/>
              </a:xfrm>
              <a:prstGeom prst="rect">
                <a:avLst/>
              </a:prstGeom>
              <a:pattFill prst="pct75">
                <a:fgClr>
                  <a:srgbClr val="0000CC"/>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91" name="Rectangle 215">
                <a:extLst>
                  <a:ext uri="{FF2B5EF4-FFF2-40B4-BE49-F238E27FC236}">
                    <a16:creationId xmlns:a16="http://schemas.microsoft.com/office/drawing/2014/main" id="{9D8EFA05-AEAA-4A9F-991C-7D6E0FE7E731}"/>
                  </a:ext>
                </a:extLst>
              </p:cNvPr>
              <p:cNvSpPr>
                <a:spLocks noChangeArrowheads="1"/>
              </p:cNvSpPr>
              <p:nvPr/>
            </p:nvSpPr>
            <p:spPr bwMode="auto">
              <a:xfrm>
                <a:off x="4099" y="1565"/>
                <a:ext cx="80" cy="17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92" name="Rectangle 216" descr="70%">
                <a:extLst>
                  <a:ext uri="{FF2B5EF4-FFF2-40B4-BE49-F238E27FC236}">
                    <a16:creationId xmlns:a16="http://schemas.microsoft.com/office/drawing/2014/main" id="{105B46CC-6042-4B61-B2C9-9B1D8400B922}"/>
                  </a:ext>
                </a:extLst>
              </p:cNvPr>
              <p:cNvSpPr>
                <a:spLocks noChangeArrowheads="1"/>
              </p:cNvSpPr>
              <p:nvPr/>
            </p:nvSpPr>
            <p:spPr bwMode="auto">
              <a:xfrm>
                <a:off x="4275" y="1565"/>
                <a:ext cx="79" cy="170"/>
              </a:xfrm>
              <a:prstGeom prst="rect">
                <a:avLst/>
              </a:prstGeom>
              <a:pattFill prst="pct70">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593" name="Group 217">
              <a:extLst>
                <a:ext uri="{FF2B5EF4-FFF2-40B4-BE49-F238E27FC236}">
                  <a16:creationId xmlns:a16="http://schemas.microsoft.com/office/drawing/2014/main" id="{8FC84224-893B-48C8-A3AC-F849AEB5A0F5}"/>
                </a:ext>
              </a:extLst>
            </p:cNvPr>
            <p:cNvGrpSpPr>
              <a:grpSpLocks/>
            </p:cNvGrpSpPr>
            <p:nvPr/>
          </p:nvGrpSpPr>
          <p:grpSpPr bwMode="auto">
            <a:xfrm>
              <a:off x="2540" y="1905"/>
              <a:ext cx="340" cy="139"/>
              <a:chOff x="4099" y="1565"/>
              <a:chExt cx="340" cy="170"/>
            </a:xfrm>
          </p:grpSpPr>
          <p:sp>
            <p:nvSpPr>
              <p:cNvPr id="357594" name="Rectangle 218" descr="Large checker board">
                <a:extLst>
                  <a:ext uri="{FF2B5EF4-FFF2-40B4-BE49-F238E27FC236}">
                    <a16:creationId xmlns:a16="http://schemas.microsoft.com/office/drawing/2014/main" id="{1DB07262-3BBE-479A-8154-9ED54D27BB2C}"/>
                  </a:ext>
                </a:extLst>
              </p:cNvPr>
              <p:cNvSpPr>
                <a:spLocks noChangeArrowheads="1"/>
              </p:cNvSpPr>
              <p:nvPr/>
            </p:nvSpPr>
            <p:spPr bwMode="auto">
              <a:xfrm>
                <a:off x="4189" y="1565"/>
                <a:ext cx="80" cy="170"/>
              </a:xfrm>
              <a:prstGeom prst="rect">
                <a:avLst/>
              </a:prstGeom>
              <a:pattFill prst="lgCheck">
                <a:fgClr>
                  <a:srgbClr val="FF0000"/>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95" name="Rectangle 219" descr="75%">
                <a:extLst>
                  <a:ext uri="{FF2B5EF4-FFF2-40B4-BE49-F238E27FC236}">
                    <a16:creationId xmlns:a16="http://schemas.microsoft.com/office/drawing/2014/main" id="{C35F820C-BD2F-468E-9C4B-48ACA5C3D19E}"/>
                  </a:ext>
                </a:extLst>
              </p:cNvPr>
              <p:cNvSpPr>
                <a:spLocks noChangeArrowheads="1"/>
              </p:cNvSpPr>
              <p:nvPr/>
            </p:nvSpPr>
            <p:spPr bwMode="auto">
              <a:xfrm>
                <a:off x="4359" y="1565"/>
                <a:ext cx="80" cy="170"/>
              </a:xfrm>
              <a:prstGeom prst="rect">
                <a:avLst/>
              </a:prstGeom>
              <a:pattFill prst="pct75">
                <a:fgClr>
                  <a:srgbClr val="0000CC"/>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96" name="Rectangle 220">
                <a:extLst>
                  <a:ext uri="{FF2B5EF4-FFF2-40B4-BE49-F238E27FC236}">
                    <a16:creationId xmlns:a16="http://schemas.microsoft.com/office/drawing/2014/main" id="{82336D7F-D87E-4559-A0E3-7060B8297609}"/>
                  </a:ext>
                </a:extLst>
              </p:cNvPr>
              <p:cNvSpPr>
                <a:spLocks noChangeArrowheads="1"/>
              </p:cNvSpPr>
              <p:nvPr/>
            </p:nvSpPr>
            <p:spPr bwMode="auto">
              <a:xfrm>
                <a:off x="4099" y="1565"/>
                <a:ext cx="80" cy="17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597" name="Rectangle 221" descr="70%">
                <a:extLst>
                  <a:ext uri="{FF2B5EF4-FFF2-40B4-BE49-F238E27FC236}">
                    <a16:creationId xmlns:a16="http://schemas.microsoft.com/office/drawing/2014/main" id="{887B41A3-CA67-4A1E-BF14-C274E3C5BC67}"/>
                  </a:ext>
                </a:extLst>
              </p:cNvPr>
              <p:cNvSpPr>
                <a:spLocks noChangeArrowheads="1"/>
              </p:cNvSpPr>
              <p:nvPr/>
            </p:nvSpPr>
            <p:spPr bwMode="auto">
              <a:xfrm>
                <a:off x="4275" y="1565"/>
                <a:ext cx="79" cy="170"/>
              </a:xfrm>
              <a:prstGeom prst="rect">
                <a:avLst/>
              </a:prstGeom>
              <a:pattFill prst="pct70">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57598" name="Group 222">
              <a:extLst>
                <a:ext uri="{FF2B5EF4-FFF2-40B4-BE49-F238E27FC236}">
                  <a16:creationId xmlns:a16="http://schemas.microsoft.com/office/drawing/2014/main" id="{83FA6D3B-0C41-4C07-8BB8-2774697A4C1A}"/>
                </a:ext>
              </a:extLst>
            </p:cNvPr>
            <p:cNvGrpSpPr>
              <a:grpSpLocks/>
            </p:cNvGrpSpPr>
            <p:nvPr/>
          </p:nvGrpSpPr>
          <p:grpSpPr bwMode="auto">
            <a:xfrm>
              <a:off x="2171" y="1905"/>
              <a:ext cx="340" cy="139"/>
              <a:chOff x="4099" y="1565"/>
              <a:chExt cx="340" cy="170"/>
            </a:xfrm>
          </p:grpSpPr>
          <p:sp>
            <p:nvSpPr>
              <p:cNvPr id="357599" name="Rectangle 223" descr="Large checker board">
                <a:extLst>
                  <a:ext uri="{FF2B5EF4-FFF2-40B4-BE49-F238E27FC236}">
                    <a16:creationId xmlns:a16="http://schemas.microsoft.com/office/drawing/2014/main" id="{616FB8B4-7468-4E1E-8906-72AF2EF08AE1}"/>
                  </a:ext>
                </a:extLst>
              </p:cNvPr>
              <p:cNvSpPr>
                <a:spLocks noChangeArrowheads="1"/>
              </p:cNvSpPr>
              <p:nvPr/>
            </p:nvSpPr>
            <p:spPr bwMode="auto">
              <a:xfrm>
                <a:off x="4189" y="1565"/>
                <a:ext cx="80" cy="170"/>
              </a:xfrm>
              <a:prstGeom prst="rect">
                <a:avLst/>
              </a:prstGeom>
              <a:pattFill prst="lgCheck">
                <a:fgClr>
                  <a:srgbClr val="FF0000"/>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600" name="Rectangle 224" descr="75%">
                <a:extLst>
                  <a:ext uri="{FF2B5EF4-FFF2-40B4-BE49-F238E27FC236}">
                    <a16:creationId xmlns:a16="http://schemas.microsoft.com/office/drawing/2014/main" id="{BAA41286-4680-4BCF-A036-9A259CC2475B}"/>
                  </a:ext>
                </a:extLst>
              </p:cNvPr>
              <p:cNvSpPr>
                <a:spLocks noChangeArrowheads="1"/>
              </p:cNvSpPr>
              <p:nvPr/>
            </p:nvSpPr>
            <p:spPr bwMode="auto">
              <a:xfrm>
                <a:off x="4359" y="1565"/>
                <a:ext cx="80" cy="170"/>
              </a:xfrm>
              <a:prstGeom prst="rect">
                <a:avLst/>
              </a:prstGeom>
              <a:pattFill prst="pct75">
                <a:fgClr>
                  <a:srgbClr val="0000CC"/>
                </a:fgClr>
                <a:bgClr>
                  <a:schemeClr val="bg1"/>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601" name="Rectangle 225">
                <a:extLst>
                  <a:ext uri="{FF2B5EF4-FFF2-40B4-BE49-F238E27FC236}">
                    <a16:creationId xmlns:a16="http://schemas.microsoft.com/office/drawing/2014/main" id="{26370473-92F7-49B0-A3C3-436B831FEE7F}"/>
                  </a:ext>
                </a:extLst>
              </p:cNvPr>
              <p:cNvSpPr>
                <a:spLocks noChangeArrowheads="1"/>
              </p:cNvSpPr>
              <p:nvPr/>
            </p:nvSpPr>
            <p:spPr bwMode="auto">
              <a:xfrm>
                <a:off x="4099" y="1565"/>
                <a:ext cx="80" cy="17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602" name="Rectangle 226" descr="70%">
                <a:extLst>
                  <a:ext uri="{FF2B5EF4-FFF2-40B4-BE49-F238E27FC236}">
                    <a16:creationId xmlns:a16="http://schemas.microsoft.com/office/drawing/2014/main" id="{48085FE8-BE16-482D-B6D5-1539D585D587}"/>
                  </a:ext>
                </a:extLst>
              </p:cNvPr>
              <p:cNvSpPr>
                <a:spLocks noChangeArrowheads="1"/>
              </p:cNvSpPr>
              <p:nvPr/>
            </p:nvSpPr>
            <p:spPr bwMode="auto">
              <a:xfrm>
                <a:off x="4275" y="1565"/>
                <a:ext cx="79" cy="170"/>
              </a:xfrm>
              <a:prstGeom prst="rect">
                <a:avLst/>
              </a:prstGeom>
              <a:pattFill prst="pct70">
                <a:fgClr>
                  <a:srgbClr val="008000"/>
                </a:fgClr>
                <a:bgClr>
                  <a:srgbClr val="66FF33"/>
                </a:bgClr>
              </a:patt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357603" name="Line 227">
            <a:extLst>
              <a:ext uri="{FF2B5EF4-FFF2-40B4-BE49-F238E27FC236}">
                <a16:creationId xmlns:a16="http://schemas.microsoft.com/office/drawing/2014/main" id="{226540C9-EF7E-45D3-B4CF-3F15E2576D7B}"/>
              </a:ext>
            </a:extLst>
          </p:cNvPr>
          <p:cNvSpPr>
            <a:spLocks noChangeShapeType="1"/>
          </p:cNvSpPr>
          <p:nvPr/>
        </p:nvSpPr>
        <p:spPr bwMode="auto">
          <a:xfrm flipH="1">
            <a:off x="3536950" y="3473450"/>
            <a:ext cx="404813" cy="223838"/>
          </a:xfrm>
          <a:prstGeom prst="line">
            <a:avLst/>
          </a:prstGeom>
          <a:noFill/>
          <a:ln w="19050">
            <a:solidFill>
              <a:srgbClr val="FF0000"/>
            </a:solidFill>
            <a:prstDash val="dash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04" name="Line 228">
            <a:extLst>
              <a:ext uri="{FF2B5EF4-FFF2-40B4-BE49-F238E27FC236}">
                <a16:creationId xmlns:a16="http://schemas.microsoft.com/office/drawing/2014/main" id="{EA2B9535-8681-474C-ACDB-8DD825B9D82A}"/>
              </a:ext>
            </a:extLst>
          </p:cNvPr>
          <p:cNvSpPr>
            <a:spLocks noChangeShapeType="1"/>
          </p:cNvSpPr>
          <p:nvPr/>
        </p:nvSpPr>
        <p:spPr bwMode="auto">
          <a:xfrm flipV="1">
            <a:off x="5381625" y="2393950"/>
            <a:ext cx="539750" cy="269875"/>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05" name="Line 229">
            <a:extLst>
              <a:ext uri="{FF2B5EF4-FFF2-40B4-BE49-F238E27FC236}">
                <a16:creationId xmlns:a16="http://schemas.microsoft.com/office/drawing/2014/main" id="{7B20B1C5-53D2-4CCF-AC64-8AEAEC80A73B}"/>
              </a:ext>
            </a:extLst>
          </p:cNvPr>
          <p:cNvSpPr>
            <a:spLocks noChangeShapeType="1"/>
          </p:cNvSpPr>
          <p:nvPr/>
        </p:nvSpPr>
        <p:spPr bwMode="auto">
          <a:xfrm flipH="1">
            <a:off x="6102350" y="2528888"/>
            <a:ext cx="0" cy="539750"/>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06" name="Line 230">
            <a:extLst>
              <a:ext uri="{FF2B5EF4-FFF2-40B4-BE49-F238E27FC236}">
                <a16:creationId xmlns:a16="http://schemas.microsoft.com/office/drawing/2014/main" id="{8BDBE23A-A463-4A50-A3DC-DBA2671235D6}"/>
              </a:ext>
            </a:extLst>
          </p:cNvPr>
          <p:cNvSpPr>
            <a:spLocks noChangeShapeType="1"/>
          </p:cNvSpPr>
          <p:nvPr/>
        </p:nvSpPr>
        <p:spPr bwMode="auto">
          <a:xfrm>
            <a:off x="2276475" y="1943100"/>
            <a:ext cx="539750" cy="0"/>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07" name="Line 231">
            <a:extLst>
              <a:ext uri="{FF2B5EF4-FFF2-40B4-BE49-F238E27FC236}">
                <a16:creationId xmlns:a16="http://schemas.microsoft.com/office/drawing/2014/main" id="{ED5C7D45-99C3-4818-893A-8C62F5849818}"/>
              </a:ext>
            </a:extLst>
          </p:cNvPr>
          <p:cNvSpPr>
            <a:spLocks noChangeShapeType="1"/>
          </p:cNvSpPr>
          <p:nvPr/>
        </p:nvSpPr>
        <p:spPr bwMode="auto">
          <a:xfrm>
            <a:off x="2636838" y="2214563"/>
            <a:ext cx="179387" cy="0"/>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08" name="Line 232">
            <a:extLst>
              <a:ext uri="{FF2B5EF4-FFF2-40B4-BE49-F238E27FC236}">
                <a16:creationId xmlns:a16="http://schemas.microsoft.com/office/drawing/2014/main" id="{6E1792A9-4C86-43B4-BA51-B0AC8E6D1EAC}"/>
              </a:ext>
            </a:extLst>
          </p:cNvPr>
          <p:cNvSpPr>
            <a:spLocks noChangeShapeType="1"/>
          </p:cNvSpPr>
          <p:nvPr/>
        </p:nvSpPr>
        <p:spPr bwMode="auto">
          <a:xfrm flipH="1">
            <a:off x="2411413" y="2033588"/>
            <a:ext cx="360362" cy="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09" name="Line 233">
            <a:extLst>
              <a:ext uri="{FF2B5EF4-FFF2-40B4-BE49-F238E27FC236}">
                <a16:creationId xmlns:a16="http://schemas.microsoft.com/office/drawing/2014/main" id="{2A0A218A-84A4-4904-B132-A9FA7FDCAB68}"/>
              </a:ext>
            </a:extLst>
          </p:cNvPr>
          <p:cNvSpPr>
            <a:spLocks noChangeShapeType="1"/>
          </p:cNvSpPr>
          <p:nvPr/>
        </p:nvSpPr>
        <p:spPr bwMode="auto">
          <a:xfrm flipH="1">
            <a:off x="2546350" y="2124075"/>
            <a:ext cx="225425" cy="0"/>
          </a:xfrm>
          <a:prstGeom prst="line">
            <a:avLst/>
          </a:prstGeom>
          <a:noFill/>
          <a:ln w="19050">
            <a:solidFill>
              <a:srgbClr val="008000"/>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10" name="Line 234">
            <a:extLst>
              <a:ext uri="{FF2B5EF4-FFF2-40B4-BE49-F238E27FC236}">
                <a16:creationId xmlns:a16="http://schemas.microsoft.com/office/drawing/2014/main" id="{F085654E-882F-4927-B278-F76679B98E30}"/>
              </a:ext>
            </a:extLst>
          </p:cNvPr>
          <p:cNvSpPr>
            <a:spLocks noChangeShapeType="1"/>
          </p:cNvSpPr>
          <p:nvPr/>
        </p:nvSpPr>
        <p:spPr bwMode="auto">
          <a:xfrm flipV="1">
            <a:off x="3132138" y="3473450"/>
            <a:ext cx="0" cy="495300"/>
          </a:xfrm>
          <a:prstGeom prst="line">
            <a:avLst/>
          </a:prstGeom>
          <a:noFill/>
          <a:ln w="19050">
            <a:solidFill>
              <a:srgbClr val="008000"/>
            </a:solidFill>
            <a:prstDash val="sysDot"/>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11" name="Line 235">
            <a:extLst>
              <a:ext uri="{FF2B5EF4-FFF2-40B4-BE49-F238E27FC236}">
                <a16:creationId xmlns:a16="http://schemas.microsoft.com/office/drawing/2014/main" id="{1FC6BFB0-7659-4003-9F28-466F2F616F67}"/>
              </a:ext>
            </a:extLst>
          </p:cNvPr>
          <p:cNvSpPr>
            <a:spLocks noChangeShapeType="1"/>
          </p:cNvSpPr>
          <p:nvPr/>
        </p:nvSpPr>
        <p:spPr bwMode="auto">
          <a:xfrm flipH="1" flipV="1">
            <a:off x="3132138" y="2124075"/>
            <a:ext cx="0" cy="360363"/>
          </a:xfrm>
          <a:prstGeom prst="line">
            <a:avLst/>
          </a:prstGeom>
          <a:noFill/>
          <a:ln w="19050">
            <a:solidFill>
              <a:srgbClr val="008000"/>
            </a:solidFill>
            <a:prstDash val="sysDot"/>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612" name="Group 236">
            <a:extLst>
              <a:ext uri="{FF2B5EF4-FFF2-40B4-BE49-F238E27FC236}">
                <a16:creationId xmlns:a16="http://schemas.microsoft.com/office/drawing/2014/main" id="{41BA1B31-CF15-4203-B597-47ACEE18F94F}"/>
              </a:ext>
            </a:extLst>
          </p:cNvPr>
          <p:cNvGrpSpPr>
            <a:grpSpLocks/>
          </p:cNvGrpSpPr>
          <p:nvPr/>
        </p:nvGrpSpPr>
        <p:grpSpPr bwMode="auto">
          <a:xfrm>
            <a:off x="161925" y="4554538"/>
            <a:ext cx="900113" cy="1006475"/>
            <a:chOff x="102" y="2869"/>
            <a:chExt cx="567" cy="634"/>
          </a:xfrm>
        </p:grpSpPr>
        <p:sp>
          <p:nvSpPr>
            <p:cNvPr id="357613" name="Rectangle 237">
              <a:extLst>
                <a:ext uri="{FF2B5EF4-FFF2-40B4-BE49-F238E27FC236}">
                  <a16:creationId xmlns:a16="http://schemas.microsoft.com/office/drawing/2014/main" id="{9EDBA722-9E19-4CBF-A406-99D95DAA236C}"/>
                </a:ext>
              </a:extLst>
            </p:cNvPr>
            <p:cNvSpPr>
              <a:spLocks noChangeArrowheads="1"/>
            </p:cNvSpPr>
            <p:nvPr/>
          </p:nvSpPr>
          <p:spPr bwMode="auto">
            <a:xfrm>
              <a:off x="130" y="2869"/>
              <a:ext cx="539" cy="623"/>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614" name="Text Box 238">
              <a:extLst>
                <a:ext uri="{FF2B5EF4-FFF2-40B4-BE49-F238E27FC236}">
                  <a16:creationId xmlns:a16="http://schemas.microsoft.com/office/drawing/2014/main" id="{E00FE370-5016-43A1-AAFE-38DC74BCD7A3}"/>
                </a:ext>
              </a:extLst>
            </p:cNvPr>
            <p:cNvSpPr txBox="1">
              <a:spLocks noChangeArrowheads="1"/>
            </p:cNvSpPr>
            <p:nvPr/>
          </p:nvSpPr>
          <p:spPr bwMode="auto">
            <a:xfrm>
              <a:off x="102" y="2869"/>
              <a:ext cx="567"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b="1">
                  <a:solidFill>
                    <a:srgbClr val="FFCC00"/>
                  </a:solidFill>
                </a:rPr>
                <a:t>Network Congestion LC to TC!! Additional Bandwidth Needed</a:t>
              </a:r>
            </a:p>
          </p:txBody>
        </p:sp>
      </p:grpSp>
      <p:grpSp>
        <p:nvGrpSpPr>
          <p:cNvPr id="357615" name="Group 239">
            <a:extLst>
              <a:ext uri="{FF2B5EF4-FFF2-40B4-BE49-F238E27FC236}">
                <a16:creationId xmlns:a16="http://schemas.microsoft.com/office/drawing/2014/main" id="{ABBAB189-F9C6-4B80-89AB-D89CB6E3A54E}"/>
              </a:ext>
            </a:extLst>
          </p:cNvPr>
          <p:cNvGrpSpPr>
            <a:grpSpLocks/>
          </p:cNvGrpSpPr>
          <p:nvPr/>
        </p:nvGrpSpPr>
        <p:grpSpPr bwMode="auto">
          <a:xfrm>
            <a:off x="1960563" y="2573338"/>
            <a:ext cx="811212" cy="720725"/>
            <a:chOff x="5120" y="1281"/>
            <a:chExt cx="511" cy="454"/>
          </a:xfrm>
        </p:grpSpPr>
        <p:sp>
          <p:nvSpPr>
            <p:cNvPr id="357616" name="Oval 240">
              <a:extLst>
                <a:ext uri="{FF2B5EF4-FFF2-40B4-BE49-F238E27FC236}">
                  <a16:creationId xmlns:a16="http://schemas.microsoft.com/office/drawing/2014/main" id="{4F7D6772-F35F-4226-AFB3-DAC7FC47B441}"/>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617" name="Text Box 241">
              <a:extLst>
                <a:ext uri="{FF2B5EF4-FFF2-40B4-BE49-F238E27FC236}">
                  <a16:creationId xmlns:a16="http://schemas.microsoft.com/office/drawing/2014/main" id="{189E6E41-A3EE-4F6D-9D3F-B47B64A497B8}"/>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A4 Receives B3</a:t>
              </a:r>
            </a:p>
          </p:txBody>
        </p:sp>
      </p:grpSp>
      <p:sp>
        <p:nvSpPr>
          <p:cNvPr id="357618" name="Line 242">
            <a:extLst>
              <a:ext uri="{FF2B5EF4-FFF2-40B4-BE49-F238E27FC236}">
                <a16:creationId xmlns:a16="http://schemas.microsoft.com/office/drawing/2014/main" id="{D98A97AD-F767-4812-A85B-7BAE9CDBA81B}"/>
              </a:ext>
            </a:extLst>
          </p:cNvPr>
          <p:cNvSpPr>
            <a:spLocks noChangeShapeType="1"/>
          </p:cNvSpPr>
          <p:nvPr/>
        </p:nvSpPr>
        <p:spPr bwMode="auto">
          <a:xfrm>
            <a:off x="2051050" y="2303463"/>
            <a:ext cx="315913" cy="360362"/>
          </a:xfrm>
          <a:prstGeom prst="line">
            <a:avLst/>
          </a:prstGeom>
          <a:noFill/>
          <a:ln w="381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19" name="Text Box 243">
            <a:extLst>
              <a:ext uri="{FF2B5EF4-FFF2-40B4-BE49-F238E27FC236}">
                <a16:creationId xmlns:a16="http://schemas.microsoft.com/office/drawing/2014/main" id="{A887DA6D-41E1-4E70-8CAF-871A4B47DFEA}"/>
              </a:ext>
            </a:extLst>
          </p:cNvPr>
          <p:cNvSpPr txBox="1">
            <a:spLocks noChangeArrowheads="1"/>
          </p:cNvSpPr>
          <p:nvPr/>
        </p:nvSpPr>
        <p:spPr bwMode="auto">
          <a:xfrm>
            <a:off x="6642100" y="2708275"/>
            <a:ext cx="1150938" cy="711200"/>
          </a:xfrm>
          <a:prstGeom prst="rect">
            <a:avLst/>
          </a:prstGeom>
          <a:solidFill>
            <a:srgbClr val="DDDDD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effectLst>
                  <a:outerShdw blurRad="38100" dist="38100" dir="2700000" algn="tl">
                    <a:srgbClr val="FFFFFF"/>
                  </a:outerShdw>
                </a:effectLst>
              </a:rPr>
              <a:t>B3 Seeks A4</a:t>
            </a:r>
          </a:p>
          <a:p>
            <a:r>
              <a:rPr lang="en-GB" altLang="en-US" sz="1000" b="1">
                <a:solidFill>
                  <a:schemeClr val="tx2"/>
                </a:solidFill>
              </a:rPr>
              <a:t>Use Green LB,  Red TB to TA to LA to A4</a:t>
            </a:r>
          </a:p>
        </p:txBody>
      </p:sp>
      <p:sp>
        <p:nvSpPr>
          <p:cNvPr id="357620" name="Line 244">
            <a:extLst>
              <a:ext uri="{FF2B5EF4-FFF2-40B4-BE49-F238E27FC236}">
                <a16:creationId xmlns:a16="http://schemas.microsoft.com/office/drawing/2014/main" id="{AEA58186-8F0E-458E-B9C6-16194DBB6EB5}"/>
              </a:ext>
            </a:extLst>
          </p:cNvPr>
          <p:cNvSpPr>
            <a:spLocks noChangeShapeType="1"/>
          </p:cNvSpPr>
          <p:nvPr/>
        </p:nvSpPr>
        <p:spPr bwMode="auto">
          <a:xfrm>
            <a:off x="6237288" y="3024188"/>
            <a:ext cx="0" cy="314325"/>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21" name="Line 245">
            <a:extLst>
              <a:ext uri="{FF2B5EF4-FFF2-40B4-BE49-F238E27FC236}">
                <a16:creationId xmlns:a16="http://schemas.microsoft.com/office/drawing/2014/main" id="{CEA0419F-E394-463E-A0AA-8E39846CEBBE}"/>
              </a:ext>
            </a:extLst>
          </p:cNvPr>
          <p:cNvSpPr>
            <a:spLocks noChangeShapeType="1"/>
          </p:cNvSpPr>
          <p:nvPr/>
        </p:nvSpPr>
        <p:spPr bwMode="auto">
          <a:xfrm flipH="1">
            <a:off x="6327775" y="2933700"/>
            <a:ext cx="0" cy="404813"/>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22" name="Line 246">
            <a:extLst>
              <a:ext uri="{FF2B5EF4-FFF2-40B4-BE49-F238E27FC236}">
                <a16:creationId xmlns:a16="http://schemas.microsoft.com/office/drawing/2014/main" id="{A1B749F0-2470-4195-891D-D3395A903811}"/>
              </a:ext>
            </a:extLst>
          </p:cNvPr>
          <p:cNvSpPr>
            <a:spLocks noChangeShapeType="1"/>
          </p:cNvSpPr>
          <p:nvPr/>
        </p:nvSpPr>
        <p:spPr bwMode="auto">
          <a:xfrm flipH="1">
            <a:off x="6102350" y="3203575"/>
            <a:ext cx="0" cy="180975"/>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23" name="Line 247">
            <a:extLst>
              <a:ext uri="{FF2B5EF4-FFF2-40B4-BE49-F238E27FC236}">
                <a16:creationId xmlns:a16="http://schemas.microsoft.com/office/drawing/2014/main" id="{7622CFBA-8E6E-47D4-A922-934F89D3EA95}"/>
              </a:ext>
            </a:extLst>
          </p:cNvPr>
          <p:cNvSpPr>
            <a:spLocks noChangeShapeType="1"/>
          </p:cNvSpPr>
          <p:nvPr/>
        </p:nvSpPr>
        <p:spPr bwMode="auto">
          <a:xfrm flipH="1">
            <a:off x="6102350" y="4238625"/>
            <a:ext cx="0" cy="360363"/>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24" name="Line 248">
            <a:extLst>
              <a:ext uri="{FF2B5EF4-FFF2-40B4-BE49-F238E27FC236}">
                <a16:creationId xmlns:a16="http://schemas.microsoft.com/office/drawing/2014/main" id="{0C0A3B7F-FEEC-44B4-81EE-78B02E923222}"/>
              </a:ext>
            </a:extLst>
          </p:cNvPr>
          <p:cNvSpPr>
            <a:spLocks noChangeShapeType="1"/>
          </p:cNvSpPr>
          <p:nvPr/>
        </p:nvSpPr>
        <p:spPr bwMode="auto">
          <a:xfrm>
            <a:off x="6192838" y="4284663"/>
            <a:ext cx="0" cy="223837"/>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25" name="Line 249">
            <a:extLst>
              <a:ext uri="{FF2B5EF4-FFF2-40B4-BE49-F238E27FC236}">
                <a16:creationId xmlns:a16="http://schemas.microsoft.com/office/drawing/2014/main" id="{31FCB0D1-740C-431F-BA3B-3D77447332DB}"/>
              </a:ext>
            </a:extLst>
          </p:cNvPr>
          <p:cNvSpPr>
            <a:spLocks noChangeShapeType="1"/>
          </p:cNvSpPr>
          <p:nvPr/>
        </p:nvSpPr>
        <p:spPr bwMode="auto">
          <a:xfrm flipH="1">
            <a:off x="6281738" y="4284663"/>
            <a:ext cx="0" cy="134937"/>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26" name="Line 250">
            <a:extLst>
              <a:ext uri="{FF2B5EF4-FFF2-40B4-BE49-F238E27FC236}">
                <a16:creationId xmlns:a16="http://schemas.microsoft.com/office/drawing/2014/main" id="{F0280120-85C9-4BC5-BF98-2BF2DA7C75BF}"/>
              </a:ext>
            </a:extLst>
          </p:cNvPr>
          <p:cNvSpPr>
            <a:spLocks noChangeShapeType="1"/>
          </p:cNvSpPr>
          <p:nvPr/>
        </p:nvSpPr>
        <p:spPr bwMode="auto">
          <a:xfrm flipV="1">
            <a:off x="6372225" y="4014788"/>
            <a:ext cx="0" cy="269875"/>
          </a:xfrm>
          <a:prstGeom prst="line">
            <a:avLst/>
          </a:prstGeom>
          <a:noFill/>
          <a:ln w="19050">
            <a:solidFill>
              <a:schemeClr val="tx1"/>
            </a:solidFill>
            <a:prstDash val="sysDot"/>
            <a:round/>
            <a:headEnd type="oval"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27" name="Line 251">
            <a:extLst>
              <a:ext uri="{FF2B5EF4-FFF2-40B4-BE49-F238E27FC236}">
                <a16:creationId xmlns:a16="http://schemas.microsoft.com/office/drawing/2014/main" id="{240C268C-7CD2-4CCF-B374-EAC8519A4410}"/>
              </a:ext>
            </a:extLst>
          </p:cNvPr>
          <p:cNvSpPr>
            <a:spLocks noChangeShapeType="1"/>
          </p:cNvSpPr>
          <p:nvPr/>
        </p:nvSpPr>
        <p:spPr bwMode="auto">
          <a:xfrm>
            <a:off x="5381625" y="1943100"/>
            <a:ext cx="495300" cy="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28" name="Line 252">
            <a:extLst>
              <a:ext uri="{FF2B5EF4-FFF2-40B4-BE49-F238E27FC236}">
                <a16:creationId xmlns:a16="http://schemas.microsoft.com/office/drawing/2014/main" id="{078E822E-D0AE-4FA5-8EF1-A54857AA4811}"/>
              </a:ext>
            </a:extLst>
          </p:cNvPr>
          <p:cNvSpPr>
            <a:spLocks noChangeShapeType="1"/>
          </p:cNvSpPr>
          <p:nvPr/>
        </p:nvSpPr>
        <p:spPr bwMode="auto">
          <a:xfrm flipV="1">
            <a:off x="5562600" y="2079625"/>
            <a:ext cx="314325" cy="0"/>
          </a:xfrm>
          <a:prstGeom prst="line">
            <a:avLst/>
          </a:prstGeom>
          <a:noFill/>
          <a:ln w="19050">
            <a:solidFill>
              <a:srgbClr val="008000"/>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29" name="Line 253">
            <a:extLst>
              <a:ext uri="{FF2B5EF4-FFF2-40B4-BE49-F238E27FC236}">
                <a16:creationId xmlns:a16="http://schemas.microsoft.com/office/drawing/2014/main" id="{4BB20A20-D047-4181-8292-6C1B05F3D38E}"/>
              </a:ext>
            </a:extLst>
          </p:cNvPr>
          <p:cNvSpPr>
            <a:spLocks noChangeShapeType="1"/>
          </p:cNvSpPr>
          <p:nvPr/>
        </p:nvSpPr>
        <p:spPr bwMode="auto">
          <a:xfrm>
            <a:off x="5202238" y="1808163"/>
            <a:ext cx="720725" cy="0"/>
          </a:xfrm>
          <a:prstGeom prst="line">
            <a:avLst/>
          </a:prstGeom>
          <a:noFill/>
          <a:ln w="19050">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30" name="Line 254">
            <a:extLst>
              <a:ext uri="{FF2B5EF4-FFF2-40B4-BE49-F238E27FC236}">
                <a16:creationId xmlns:a16="http://schemas.microsoft.com/office/drawing/2014/main" id="{27F57821-81ED-4A18-B1CA-93907C77BB2B}"/>
              </a:ext>
            </a:extLst>
          </p:cNvPr>
          <p:cNvSpPr>
            <a:spLocks noChangeShapeType="1"/>
          </p:cNvSpPr>
          <p:nvPr/>
        </p:nvSpPr>
        <p:spPr bwMode="auto">
          <a:xfrm>
            <a:off x="5651500" y="2259013"/>
            <a:ext cx="225425" cy="0"/>
          </a:xfrm>
          <a:prstGeom prst="line">
            <a:avLst/>
          </a:prstGeom>
          <a:noFill/>
          <a:ln w="19050">
            <a:solidFill>
              <a:srgbClr val="0000FF"/>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31" name="Line 255">
            <a:extLst>
              <a:ext uri="{FF2B5EF4-FFF2-40B4-BE49-F238E27FC236}">
                <a16:creationId xmlns:a16="http://schemas.microsoft.com/office/drawing/2014/main" id="{7567949C-8CA2-40C5-92C0-EE32C64528FA}"/>
              </a:ext>
            </a:extLst>
          </p:cNvPr>
          <p:cNvSpPr>
            <a:spLocks noChangeShapeType="1"/>
          </p:cNvSpPr>
          <p:nvPr/>
        </p:nvSpPr>
        <p:spPr bwMode="auto">
          <a:xfrm>
            <a:off x="6507163" y="1808163"/>
            <a:ext cx="134937" cy="0"/>
          </a:xfrm>
          <a:prstGeom prst="line">
            <a:avLst/>
          </a:prstGeom>
          <a:noFill/>
          <a:ln w="19050">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32" name="Line 256">
            <a:extLst>
              <a:ext uri="{FF2B5EF4-FFF2-40B4-BE49-F238E27FC236}">
                <a16:creationId xmlns:a16="http://schemas.microsoft.com/office/drawing/2014/main" id="{6027561B-CB46-4596-8CEE-807CD7464CCE}"/>
              </a:ext>
            </a:extLst>
          </p:cNvPr>
          <p:cNvSpPr>
            <a:spLocks noChangeShapeType="1"/>
          </p:cNvSpPr>
          <p:nvPr/>
        </p:nvSpPr>
        <p:spPr bwMode="auto">
          <a:xfrm flipV="1">
            <a:off x="7721600" y="2393950"/>
            <a:ext cx="0" cy="449263"/>
          </a:xfrm>
          <a:prstGeom prst="line">
            <a:avLst/>
          </a:prstGeom>
          <a:noFill/>
          <a:ln w="38100">
            <a:solidFill>
              <a:srgbClr val="008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33" name="Line 257">
            <a:extLst>
              <a:ext uri="{FF2B5EF4-FFF2-40B4-BE49-F238E27FC236}">
                <a16:creationId xmlns:a16="http://schemas.microsoft.com/office/drawing/2014/main" id="{74718129-2F64-44EF-97FA-589E9FE96713}"/>
              </a:ext>
            </a:extLst>
          </p:cNvPr>
          <p:cNvSpPr>
            <a:spLocks noChangeShapeType="1"/>
          </p:cNvSpPr>
          <p:nvPr/>
        </p:nvSpPr>
        <p:spPr bwMode="auto">
          <a:xfrm flipH="1">
            <a:off x="5472113" y="4014788"/>
            <a:ext cx="449262" cy="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34" name="Line 258">
            <a:extLst>
              <a:ext uri="{FF2B5EF4-FFF2-40B4-BE49-F238E27FC236}">
                <a16:creationId xmlns:a16="http://schemas.microsoft.com/office/drawing/2014/main" id="{4BBB2C4C-1094-4A7B-AA57-DD72948898B9}"/>
              </a:ext>
            </a:extLst>
          </p:cNvPr>
          <p:cNvSpPr>
            <a:spLocks noChangeShapeType="1"/>
          </p:cNvSpPr>
          <p:nvPr/>
        </p:nvSpPr>
        <p:spPr bwMode="auto">
          <a:xfrm flipH="1">
            <a:off x="5697538" y="3924300"/>
            <a:ext cx="179387" cy="0"/>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35" name="Line 259">
            <a:extLst>
              <a:ext uri="{FF2B5EF4-FFF2-40B4-BE49-F238E27FC236}">
                <a16:creationId xmlns:a16="http://schemas.microsoft.com/office/drawing/2014/main" id="{C7AC96A0-3D06-4A70-B373-9852AD99A8C6}"/>
              </a:ext>
            </a:extLst>
          </p:cNvPr>
          <p:cNvSpPr>
            <a:spLocks noChangeShapeType="1"/>
          </p:cNvSpPr>
          <p:nvPr/>
        </p:nvSpPr>
        <p:spPr bwMode="auto">
          <a:xfrm>
            <a:off x="5337175" y="3833813"/>
            <a:ext cx="495300" cy="0"/>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36" name="Line 260">
            <a:extLst>
              <a:ext uri="{FF2B5EF4-FFF2-40B4-BE49-F238E27FC236}">
                <a16:creationId xmlns:a16="http://schemas.microsoft.com/office/drawing/2014/main" id="{A4B39904-957A-4434-9541-51946D4D629E}"/>
              </a:ext>
            </a:extLst>
          </p:cNvPr>
          <p:cNvSpPr>
            <a:spLocks noChangeShapeType="1"/>
          </p:cNvSpPr>
          <p:nvPr/>
        </p:nvSpPr>
        <p:spPr bwMode="auto">
          <a:xfrm>
            <a:off x="5967413" y="3924300"/>
            <a:ext cx="134937" cy="0"/>
          </a:xfrm>
          <a:prstGeom prst="line">
            <a:avLst/>
          </a:prstGeom>
          <a:noFill/>
          <a:ln w="19050">
            <a:solidFill>
              <a:srgbClr val="0000C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637" name="Group 261">
            <a:extLst>
              <a:ext uri="{FF2B5EF4-FFF2-40B4-BE49-F238E27FC236}">
                <a16:creationId xmlns:a16="http://schemas.microsoft.com/office/drawing/2014/main" id="{90FBD0B4-166C-4FD3-93F2-8E36AF8C220B}"/>
              </a:ext>
            </a:extLst>
          </p:cNvPr>
          <p:cNvGrpSpPr>
            <a:grpSpLocks/>
          </p:cNvGrpSpPr>
          <p:nvPr/>
        </p:nvGrpSpPr>
        <p:grpSpPr bwMode="auto">
          <a:xfrm>
            <a:off x="4751388" y="4689475"/>
            <a:ext cx="811212" cy="720725"/>
            <a:chOff x="5120" y="1281"/>
            <a:chExt cx="511" cy="454"/>
          </a:xfrm>
        </p:grpSpPr>
        <p:sp>
          <p:nvSpPr>
            <p:cNvPr id="357638" name="Oval 262">
              <a:extLst>
                <a:ext uri="{FF2B5EF4-FFF2-40B4-BE49-F238E27FC236}">
                  <a16:creationId xmlns:a16="http://schemas.microsoft.com/office/drawing/2014/main" id="{BEE6CC99-2B93-4D0A-A3F9-60934F3476D2}"/>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639" name="Text Box 263">
              <a:extLst>
                <a:ext uri="{FF2B5EF4-FFF2-40B4-BE49-F238E27FC236}">
                  <a16:creationId xmlns:a16="http://schemas.microsoft.com/office/drawing/2014/main" id="{8B393B16-DD14-4188-8941-4978FF77CD11}"/>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C5 to D1: Blue Slot Direct</a:t>
              </a:r>
            </a:p>
          </p:txBody>
        </p:sp>
      </p:grpSp>
      <p:sp>
        <p:nvSpPr>
          <p:cNvPr id="357640" name="Line 264">
            <a:extLst>
              <a:ext uri="{FF2B5EF4-FFF2-40B4-BE49-F238E27FC236}">
                <a16:creationId xmlns:a16="http://schemas.microsoft.com/office/drawing/2014/main" id="{CD1C18DF-D166-4C62-858D-7F7A7238459B}"/>
              </a:ext>
            </a:extLst>
          </p:cNvPr>
          <p:cNvSpPr>
            <a:spLocks noChangeShapeType="1"/>
          </p:cNvSpPr>
          <p:nvPr/>
        </p:nvSpPr>
        <p:spPr bwMode="auto">
          <a:xfrm flipH="1" flipV="1">
            <a:off x="3492500" y="5319713"/>
            <a:ext cx="1439863" cy="0"/>
          </a:xfrm>
          <a:prstGeom prst="line">
            <a:avLst/>
          </a:prstGeom>
          <a:noFill/>
          <a:ln w="38100">
            <a:solidFill>
              <a:srgbClr val="0000FF"/>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641" name="Group 265">
            <a:extLst>
              <a:ext uri="{FF2B5EF4-FFF2-40B4-BE49-F238E27FC236}">
                <a16:creationId xmlns:a16="http://schemas.microsoft.com/office/drawing/2014/main" id="{373E8101-2D3E-462F-B532-BBF1C48D7112}"/>
              </a:ext>
            </a:extLst>
          </p:cNvPr>
          <p:cNvGrpSpPr>
            <a:grpSpLocks/>
          </p:cNvGrpSpPr>
          <p:nvPr/>
        </p:nvGrpSpPr>
        <p:grpSpPr bwMode="auto">
          <a:xfrm>
            <a:off x="5156200" y="4103688"/>
            <a:ext cx="811213" cy="720725"/>
            <a:chOff x="5120" y="1281"/>
            <a:chExt cx="511" cy="454"/>
          </a:xfrm>
        </p:grpSpPr>
        <p:sp>
          <p:nvSpPr>
            <p:cNvPr id="357642" name="Oval 266">
              <a:extLst>
                <a:ext uri="{FF2B5EF4-FFF2-40B4-BE49-F238E27FC236}">
                  <a16:creationId xmlns:a16="http://schemas.microsoft.com/office/drawing/2014/main" id="{EFE1E5C5-DF1A-4EAE-A512-93D9C4BC4905}"/>
                </a:ext>
              </a:extLst>
            </p:cNvPr>
            <p:cNvSpPr>
              <a:spLocks noChangeArrowheads="1"/>
            </p:cNvSpPr>
            <p:nvPr/>
          </p:nvSpPr>
          <p:spPr bwMode="auto">
            <a:xfrm>
              <a:off x="5120" y="1281"/>
              <a:ext cx="482" cy="454"/>
            </a:xfrm>
            <a:prstGeom prst="ellipse">
              <a:avLst/>
            </a:prstGeom>
            <a:solidFill>
              <a:srgbClr val="DDDDDD"/>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643" name="Text Box 267">
              <a:extLst>
                <a:ext uri="{FF2B5EF4-FFF2-40B4-BE49-F238E27FC236}">
                  <a16:creationId xmlns:a16="http://schemas.microsoft.com/office/drawing/2014/main" id="{549C7D94-1CEA-4057-A8BC-58C25BA1FA08}"/>
                </a:ext>
              </a:extLst>
            </p:cNvPr>
            <p:cNvSpPr txBox="1">
              <a:spLocks noChangeArrowheads="1"/>
            </p:cNvSpPr>
            <p:nvPr/>
          </p:nvSpPr>
          <p:spPr bwMode="auto">
            <a:xfrm>
              <a:off x="5120" y="1338"/>
              <a:ext cx="5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D1 from C5: Blue Direct</a:t>
              </a:r>
            </a:p>
          </p:txBody>
        </p:sp>
      </p:grpSp>
      <p:sp>
        <p:nvSpPr>
          <p:cNvPr id="357644" name="Line 268">
            <a:extLst>
              <a:ext uri="{FF2B5EF4-FFF2-40B4-BE49-F238E27FC236}">
                <a16:creationId xmlns:a16="http://schemas.microsoft.com/office/drawing/2014/main" id="{FD2D281D-EBD3-406F-8C5A-A6B740E067BD}"/>
              </a:ext>
            </a:extLst>
          </p:cNvPr>
          <p:cNvSpPr>
            <a:spLocks noChangeShapeType="1"/>
          </p:cNvSpPr>
          <p:nvPr/>
        </p:nvSpPr>
        <p:spPr bwMode="auto">
          <a:xfrm flipH="1" flipV="1">
            <a:off x="5788025" y="4554538"/>
            <a:ext cx="179388" cy="179387"/>
          </a:xfrm>
          <a:prstGeom prst="line">
            <a:avLst/>
          </a:prstGeom>
          <a:noFill/>
          <a:ln w="38100">
            <a:solidFill>
              <a:srgbClr val="0000FF"/>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45" name="Line 269">
            <a:extLst>
              <a:ext uri="{FF2B5EF4-FFF2-40B4-BE49-F238E27FC236}">
                <a16:creationId xmlns:a16="http://schemas.microsoft.com/office/drawing/2014/main" id="{FD4C054C-FA6D-4C7E-AC04-E62294982E27}"/>
              </a:ext>
            </a:extLst>
          </p:cNvPr>
          <p:cNvSpPr>
            <a:spLocks noChangeShapeType="1"/>
          </p:cNvSpPr>
          <p:nvPr/>
        </p:nvSpPr>
        <p:spPr bwMode="auto">
          <a:xfrm rot="5400000" flipV="1">
            <a:off x="3649663" y="3721100"/>
            <a:ext cx="0" cy="136525"/>
          </a:xfrm>
          <a:prstGeom prst="line">
            <a:avLst/>
          </a:prstGeom>
          <a:noFill/>
          <a:ln w="1905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46" name="Line 270">
            <a:extLst>
              <a:ext uri="{FF2B5EF4-FFF2-40B4-BE49-F238E27FC236}">
                <a16:creationId xmlns:a16="http://schemas.microsoft.com/office/drawing/2014/main" id="{AC475F6A-96CF-4B16-9B98-13D8E38C25BE}"/>
              </a:ext>
            </a:extLst>
          </p:cNvPr>
          <p:cNvSpPr>
            <a:spLocks noChangeShapeType="1"/>
          </p:cNvSpPr>
          <p:nvPr/>
        </p:nvSpPr>
        <p:spPr bwMode="auto">
          <a:xfrm rot="5400000">
            <a:off x="3783807" y="3766343"/>
            <a:ext cx="0" cy="404813"/>
          </a:xfrm>
          <a:prstGeom prst="line">
            <a:avLst/>
          </a:prstGeom>
          <a:noFill/>
          <a:ln w="19050">
            <a:solidFill>
              <a:srgbClr val="008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47" name="Line 271">
            <a:extLst>
              <a:ext uri="{FF2B5EF4-FFF2-40B4-BE49-F238E27FC236}">
                <a16:creationId xmlns:a16="http://schemas.microsoft.com/office/drawing/2014/main" id="{A42C4325-0370-4BEC-8056-88000C8C30DC}"/>
              </a:ext>
            </a:extLst>
          </p:cNvPr>
          <p:cNvSpPr>
            <a:spLocks noChangeShapeType="1"/>
          </p:cNvSpPr>
          <p:nvPr/>
        </p:nvSpPr>
        <p:spPr bwMode="auto">
          <a:xfrm rot="-5400000" flipH="1" flipV="1">
            <a:off x="3716338" y="3743325"/>
            <a:ext cx="0" cy="269875"/>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48" name="Line 272">
            <a:extLst>
              <a:ext uri="{FF2B5EF4-FFF2-40B4-BE49-F238E27FC236}">
                <a16:creationId xmlns:a16="http://schemas.microsoft.com/office/drawing/2014/main" id="{4B498916-D11D-45C9-B0FF-B0C23325376D}"/>
              </a:ext>
            </a:extLst>
          </p:cNvPr>
          <p:cNvSpPr>
            <a:spLocks noChangeShapeType="1"/>
          </p:cNvSpPr>
          <p:nvPr/>
        </p:nvSpPr>
        <p:spPr bwMode="auto">
          <a:xfrm rot="5400000" flipH="1">
            <a:off x="3829844" y="3810794"/>
            <a:ext cx="0" cy="496888"/>
          </a:xfrm>
          <a:prstGeom prst="line">
            <a:avLst/>
          </a:prstGeom>
          <a:noFill/>
          <a:ln w="19050">
            <a:solidFill>
              <a:srgbClr val="0000CC"/>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7649" name="Line 273">
            <a:extLst>
              <a:ext uri="{FF2B5EF4-FFF2-40B4-BE49-F238E27FC236}">
                <a16:creationId xmlns:a16="http://schemas.microsoft.com/office/drawing/2014/main" id="{A456392B-60D2-482D-B557-02CDDD186ACB}"/>
              </a:ext>
            </a:extLst>
          </p:cNvPr>
          <p:cNvSpPr>
            <a:spLocks noChangeShapeType="1"/>
          </p:cNvSpPr>
          <p:nvPr/>
        </p:nvSpPr>
        <p:spPr bwMode="auto">
          <a:xfrm>
            <a:off x="2997200" y="4059238"/>
            <a:ext cx="0" cy="90487"/>
          </a:xfrm>
          <a:prstGeom prst="line">
            <a:avLst/>
          </a:prstGeom>
          <a:noFill/>
          <a:ln w="19050">
            <a:solidFill>
              <a:srgbClr val="0000FF"/>
            </a:solidFill>
            <a:round/>
            <a:headEn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7650" name="Group 274">
            <a:extLst>
              <a:ext uri="{FF2B5EF4-FFF2-40B4-BE49-F238E27FC236}">
                <a16:creationId xmlns:a16="http://schemas.microsoft.com/office/drawing/2014/main" id="{5B731AB7-F99D-4315-BA3C-0F2CD3266399}"/>
              </a:ext>
            </a:extLst>
          </p:cNvPr>
          <p:cNvGrpSpPr>
            <a:grpSpLocks/>
          </p:cNvGrpSpPr>
          <p:nvPr/>
        </p:nvGrpSpPr>
        <p:grpSpPr bwMode="auto">
          <a:xfrm>
            <a:off x="8442325" y="3429000"/>
            <a:ext cx="674688" cy="1216025"/>
            <a:chOff x="5233" y="2245"/>
            <a:chExt cx="425" cy="766"/>
          </a:xfrm>
        </p:grpSpPr>
        <p:sp>
          <p:nvSpPr>
            <p:cNvPr id="357651" name="Oval 275">
              <a:extLst>
                <a:ext uri="{FF2B5EF4-FFF2-40B4-BE49-F238E27FC236}">
                  <a16:creationId xmlns:a16="http://schemas.microsoft.com/office/drawing/2014/main" id="{C07746B7-7A07-48CD-A7CD-66EA23DE4D67}"/>
                </a:ext>
              </a:extLst>
            </p:cNvPr>
            <p:cNvSpPr>
              <a:spLocks noChangeArrowheads="1"/>
            </p:cNvSpPr>
            <p:nvPr/>
          </p:nvSpPr>
          <p:spPr bwMode="auto">
            <a:xfrm>
              <a:off x="5233" y="2245"/>
              <a:ext cx="425" cy="766"/>
            </a:xfrm>
            <a:prstGeom prst="ellipse">
              <a:avLst/>
            </a:prstGeom>
            <a:solidFill>
              <a:srgbClr val="FF3300"/>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57652" name="Picture 276" descr="AMANGER">
              <a:extLst>
                <a:ext uri="{FF2B5EF4-FFF2-40B4-BE49-F238E27FC236}">
                  <a16:creationId xmlns:a16="http://schemas.microsoft.com/office/drawing/2014/main" id="{77569898-B48F-4F1C-9CAB-AB14B4B4B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 y="2330"/>
              <a:ext cx="339" cy="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7653" name="Group 277">
            <a:extLst>
              <a:ext uri="{FF2B5EF4-FFF2-40B4-BE49-F238E27FC236}">
                <a16:creationId xmlns:a16="http://schemas.microsoft.com/office/drawing/2014/main" id="{153DA0CC-8614-4C83-BA63-AAB245035B1A}"/>
              </a:ext>
            </a:extLst>
          </p:cNvPr>
          <p:cNvGrpSpPr>
            <a:grpSpLocks/>
          </p:cNvGrpSpPr>
          <p:nvPr/>
        </p:nvGrpSpPr>
        <p:grpSpPr bwMode="auto">
          <a:xfrm>
            <a:off x="1511300" y="3878263"/>
            <a:ext cx="1214438" cy="585787"/>
            <a:chOff x="952" y="2443"/>
            <a:chExt cx="765" cy="369"/>
          </a:xfrm>
        </p:grpSpPr>
        <p:sp>
          <p:nvSpPr>
            <p:cNvPr id="357654" name="Oval 278">
              <a:extLst>
                <a:ext uri="{FF2B5EF4-FFF2-40B4-BE49-F238E27FC236}">
                  <a16:creationId xmlns:a16="http://schemas.microsoft.com/office/drawing/2014/main" id="{C714858F-04DE-4B34-BC24-19217452B0ED}"/>
                </a:ext>
              </a:extLst>
            </p:cNvPr>
            <p:cNvSpPr>
              <a:spLocks noChangeArrowheads="1"/>
            </p:cNvSpPr>
            <p:nvPr/>
          </p:nvSpPr>
          <p:spPr bwMode="auto">
            <a:xfrm>
              <a:off x="952" y="2443"/>
              <a:ext cx="765" cy="369"/>
            </a:xfrm>
            <a:prstGeom prst="ellipse">
              <a:avLst/>
            </a:prstGeom>
            <a:solidFill>
              <a:srgbClr val="FF3300"/>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57655" name="Picture 279" descr="COMPLAIN">
              <a:extLst>
                <a:ext uri="{FF2B5EF4-FFF2-40B4-BE49-F238E27FC236}">
                  <a16:creationId xmlns:a16="http://schemas.microsoft.com/office/drawing/2014/main" id="{5C62C93E-1943-40CE-900B-5B6A9C4EB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 y="2472"/>
              <a:ext cx="270" cy="312"/>
            </a:xfrm>
            <a:prstGeom prst="rect">
              <a:avLst/>
            </a:prstGeom>
            <a:noFill/>
            <a:extLst>
              <a:ext uri="{909E8E84-426E-40DD-AFC4-6F175D3DCCD1}">
                <a14:hiddenFill xmlns:a14="http://schemas.microsoft.com/office/drawing/2010/main">
                  <a:solidFill>
                    <a:schemeClr val="bg1"/>
                  </a:solidFill>
                </a14:hiddenFill>
              </a:ext>
            </a:extLst>
          </p:spPr>
        </p:pic>
        <p:sp>
          <p:nvSpPr>
            <p:cNvPr id="357656" name="Text Box 280">
              <a:extLst>
                <a:ext uri="{FF2B5EF4-FFF2-40B4-BE49-F238E27FC236}">
                  <a16:creationId xmlns:a16="http://schemas.microsoft.com/office/drawing/2014/main" id="{1266A86C-07DE-4F50-AB6E-B588C07B20DC}"/>
                </a:ext>
              </a:extLst>
            </p:cNvPr>
            <p:cNvSpPr txBox="1">
              <a:spLocks noChangeArrowheads="1"/>
            </p:cNvSpPr>
            <p:nvPr/>
          </p:nvSpPr>
          <p:spPr bwMode="auto">
            <a:xfrm>
              <a:off x="1009" y="2443"/>
              <a:ext cx="38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rgbClr val="FFFF00"/>
                  </a:solidFill>
                  <a:effectLst>
                    <a:outerShdw blurRad="38100" dist="38100" dir="2700000" algn="tl">
                      <a:srgbClr val="000000"/>
                    </a:outerShdw>
                  </a:effectLst>
                </a:rPr>
                <a:t>C3 Wants B2</a:t>
              </a: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2000" fill="hold" nodeType="afterEffect">
                                  <p:stCondLst>
                                    <p:cond delay="0"/>
                                  </p:stCondLst>
                                  <p:childTnLst>
                                    <p:anim calcmode="discrete" valueType="str">
                                      <p:cBhvr>
                                        <p:cTn id="6" dur="1000" fill="hold"/>
                                        <p:tgtEl>
                                          <p:spTgt spid="357612"/>
                                        </p:tgtEl>
                                        <p:attrNameLst>
                                          <p:attrName>style.visibility</p:attrName>
                                        </p:attrNameLst>
                                      </p:cBhvr>
                                      <p:tavLst>
                                        <p:tav tm="0">
                                          <p:val>
                                            <p:strVal val="hidden"/>
                                          </p:val>
                                        </p:tav>
                                        <p:tav tm="50000">
                                          <p:val>
                                            <p:strVal val="visible"/>
                                          </p:val>
                                        </p:tav>
                                      </p:tavLst>
                                    </p:anim>
                                  </p:childTnLst>
                                </p:cTn>
                              </p:par>
                              <p:par>
                                <p:cTn id="7" presetID="35" presetClass="emph" presetSubtype="0" repeatCount="2000" fill="hold" nodeType="withEffect">
                                  <p:stCondLst>
                                    <p:cond delay="0"/>
                                  </p:stCondLst>
                                  <p:childTnLst>
                                    <p:anim calcmode="discrete" valueType="str">
                                      <p:cBhvr>
                                        <p:cTn id="8" dur="1000" fill="hold"/>
                                        <p:tgtEl>
                                          <p:spTgt spid="357653"/>
                                        </p:tgtEl>
                                        <p:attrNameLst>
                                          <p:attrName>style.visibility</p:attrName>
                                        </p:attrNameLst>
                                      </p:cBhvr>
                                      <p:tavLst>
                                        <p:tav tm="0">
                                          <p:val>
                                            <p:strVal val="hidden"/>
                                          </p:val>
                                        </p:tav>
                                        <p:tav tm="50000">
                                          <p:val>
                                            <p:strVal val="visible"/>
                                          </p:val>
                                        </p:tav>
                                      </p:tavLst>
                                    </p:anim>
                                  </p:childTnLst>
                                </p:cTn>
                              </p:par>
                              <p:par>
                                <p:cTn id="9" presetID="35" presetClass="emph" presetSubtype="0" repeatCount="2000" fill="hold" grpId="0" nodeType="withEffect">
                                  <p:stCondLst>
                                    <p:cond delay="0"/>
                                  </p:stCondLst>
                                  <p:childTnLst>
                                    <p:anim calcmode="discrete" valueType="str">
                                      <p:cBhvr>
                                        <p:cTn id="10" dur="1000" fill="hold"/>
                                        <p:tgtEl>
                                          <p:spTgt spid="357436"/>
                                        </p:tgtEl>
                                        <p:attrNameLst>
                                          <p:attrName>style.visibility</p:attrName>
                                        </p:attrNameLst>
                                      </p:cBhvr>
                                      <p:tavLst>
                                        <p:tav tm="0">
                                          <p:val>
                                            <p:strVal val="hidden"/>
                                          </p:val>
                                        </p:tav>
                                        <p:tav tm="50000">
                                          <p:val>
                                            <p:strVal val="visible"/>
                                          </p:val>
                                        </p:tav>
                                      </p:tavLst>
                                    </p:anim>
                                  </p:childTnLst>
                                </p:cTn>
                              </p:par>
                              <p:par>
                                <p:cTn id="11" presetID="35" presetClass="emph" presetSubtype="0" repeatCount="2000" fill="hold" nodeType="withEffect">
                                  <p:stCondLst>
                                    <p:cond delay="0"/>
                                  </p:stCondLst>
                                  <p:childTnLst>
                                    <p:anim calcmode="discrete" valueType="str">
                                      <p:cBhvr>
                                        <p:cTn id="12" dur="1000" fill="hold"/>
                                        <p:tgtEl>
                                          <p:spTgt spid="3576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43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rgbClr val="00FFFF"/>
        </a:solidFill>
        <a:effectLst/>
      </p:bgPr>
    </p:bg>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0CB4A5C1-C7D1-4476-842D-1741F1C83CA8}"/>
              </a:ext>
            </a:extLst>
          </p:cNvPr>
          <p:cNvSpPr>
            <a:spLocks noChangeArrowheads="1"/>
          </p:cNvSpPr>
          <p:nvPr/>
        </p:nvSpPr>
        <p:spPr bwMode="auto">
          <a:xfrm>
            <a:off x="0" y="53975"/>
            <a:ext cx="9144000" cy="585788"/>
          </a:xfrm>
          <a:prstGeom prst="rect">
            <a:avLst/>
          </a:prstGeom>
          <a:solidFill>
            <a:srgbClr val="0000FF"/>
          </a:solidFill>
          <a:ln>
            <a:noFill/>
          </a:ln>
          <a:effectLst/>
          <a:extLs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800" b="1">
                <a:solidFill>
                  <a:srgbClr val="FAFD00"/>
                </a:solidFill>
                <a:effectLst>
                  <a:outerShdw blurRad="38100" dist="38100" dir="2700000" algn="tl">
                    <a:srgbClr val="000000"/>
                  </a:outerShdw>
                </a:effectLst>
                <a:latin typeface="Tahoma" panose="020B0604030504040204" pitchFamily="34" charset="0"/>
              </a:rPr>
              <a:t>Packet Switched Network Review</a:t>
            </a:r>
          </a:p>
        </p:txBody>
      </p:sp>
      <p:sp>
        <p:nvSpPr>
          <p:cNvPr id="358403" name="Rectangle 3">
            <a:extLst>
              <a:ext uri="{FF2B5EF4-FFF2-40B4-BE49-F238E27FC236}">
                <a16:creationId xmlns:a16="http://schemas.microsoft.com/office/drawing/2014/main" id="{5DE74076-F46D-4274-AA68-08953736C5FE}"/>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404" name="Rectangle 4">
            <a:extLst>
              <a:ext uri="{FF2B5EF4-FFF2-40B4-BE49-F238E27FC236}">
                <a16:creationId xmlns:a16="http://schemas.microsoft.com/office/drawing/2014/main" id="{6AA92857-466C-40E9-B442-DD91276A5E1D}"/>
              </a:ext>
            </a:extLst>
          </p:cNvPr>
          <p:cNvSpPr>
            <a:spLocks noChangeArrowheads="1"/>
          </p:cNvSpPr>
          <p:nvPr/>
        </p:nvSpPr>
        <p:spPr bwMode="auto">
          <a:xfrm>
            <a:off x="26988" y="549275"/>
            <a:ext cx="9144000" cy="134938"/>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58405" name="Picture 5" descr="caveman PC">
            <a:extLst>
              <a:ext uri="{FF2B5EF4-FFF2-40B4-BE49-F238E27FC236}">
                <a16:creationId xmlns:a16="http://schemas.microsoft.com/office/drawing/2014/main" id="{F9BACEA7-A15D-414E-8488-200669F67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5364163"/>
            <a:ext cx="809625" cy="746125"/>
          </a:xfrm>
          <a:prstGeom prst="rect">
            <a:avLst/>
          </a:prstGeom>
          <a:noFill/>
          <a:extLst>
            <a:ext uri="{909E8E84-426E-40DD-AFC4-6F175D3DCCD1}">
              <a14:hiddenFill xmlns:a14="http://schemas.microsoft.com/office/drawing/2010/main">
                <a:solidFill>
                  <a:srgbClr val="FFFFFF"/>
                </a:solidFill>
              </a14:hiddenFill>
            </a:ext>
          </a:extLst>
        </p:spPr>
      </p:pic>
      <p:sp>
        <p:nvSpPr>
          <p:cNvPr id="358406" name="AutoShape 6">
            <a:extLst>
              <a:ext uri="{FF2B5EF4-FFF2-40B4-BE49-F238E27FC236}">
                <a16:creationId xmlns:a16="http://schemas.microsoft.com/office/drawing/2014/main" id="{9002AC10-8D48-441C-83F8-FD9FB4038F53}"/>
              </a:ext>
            </a:extLst>
          </p:cNvPr>
          <p:cNvSpPr>
            <a:spLocks noChangeArrowheads="1"/>
          </p:cNvSpPr>
          <p:nvPr/>
        </p:nvSpPr>
        <p:spPr bwMode="auto">
          <a:xfrm>
            <a:off x="250825" y="2889250"/>
            <a:ext cx="1260475" cy="3105150"/>
          </a:xfrm>
          <a:prstGeom prst="wedgeRectCallout">
            <a:avLst>
              <a:gd name="adj1" fmla="val 76194"/>
              <a:gd name="adj2" fmla="val 39468"/>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a:solidFill>
                <a:schemeClr val="tx2"/>
              </a:solidFill>
            </a:endParaRPr>
          </a:p>
        </p:txBody>
      </p:sp>
      <p:sp>
        <p:nvSpPr>
          <p:cNvPr id="358407" name="Rectangle 7">
            <a:extLst>
              <a:ext uri="{FF2B5EF4-FFF2-40B4-BE49-F238E27FC236}">
                <a16:creationId xmlns:a16="http://schemas.microsoft.com/office/drawing/2014/main" id="{5A2501F1-B82B-4AF2-89DE-5946795520A2}"/>
              </a:ext>
            </a:extLst>
          </p:cNvPr>
          <p:cNvSpPr>
            <a:spLocks noChangeArrowheads="1"/>
          </p:cNvSpPr>
          <p:nvPr/>
        </p:nvSpPr>
        <p:spPr bwMode="auto">
          <a:xfrm>
            <a:off x="90488" y="728663"/>
            <a:ext cx="8937625" cy="495300"/>
          </a:xfrm>
          <a:prstGeom prst="rect">
            <a:avLst/>
          </a:prstGeom>
          <a:solidFill>
            <a:srgbClr val="C0C0C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266700" indent="-266700" algn="l">
              <a:spcBef>
                <a:spcPct val="20000"/>
              </a:spcBef>
              <a:buChar char="•"/>
              <a:defRPr sz="2800">
                <a:solidFill>
                  <a:schemeClr val="tx1"/>
                </a:solidFill>
                <a:latin typeface="Arial" panose="020B0604020202020204" pitchFamily="34" charset="0"/>
              </a:defRPr>
            </a:lvl1pPr>
            <a:lvl2pPr marL="1081088" indent="-457200" algn="l">
              <a:spcBef>
                <a:spcPct val="20000"/>
              </a:spcBef>
              <a:buChar char="–"/>
              <a:defRPr sz="2400">
                <a:solidFill>
                  <a:schemeClr val="tx1"/>
                </a:solidFill>
                <a:latin typeface="Arial" panose="020B0604020202020204" pitchFamily="34" charset="0"/>
              </a:defRPr>
            </a:lvl2pPr>
            <a:lvl3pPr marL="1641475" indent="-381000" algn="l">
              <a:spcBef>
                <a:spcPct val="20000"/>
              </a:spcBef>
              <a:buChar char="•"/>
              <a:defRPr sz="2000">
                <a:solidFill>
                  <a:schemeClr val="tx1"/>
                </a:solidFill>
                <a:latin typeface="Arial" panose="020B0604020202020204" pitchFamily="34" charset="0"/>
              </a:defRPr>
            </a:lvl3pPr>
            <a:lvl4pPr marL="2163763" indent="-342900" algn="l">
              <a:spcBef>
                <a:spcPct val="20000"/>
              </a:spcBef>
              <a:buChar char="–"/>
              <a:defRPr>
                <a:solidFill>
                  <a:schemeClr val="tx1"/>
                </a:solidFill>
                <a:latin typeface="Arial" panose="020B0604020202020204" pitchFamily="34" charset="0"/>
              </a:defRPr>
            </a:lvl4pPr>
            <a:lvl5pPr marL="2686050" indent="-342900" algn="l">
              <a:spcBef>
                <a:spcPct val="20000"/>
              </a:spcBef>
              <a:buChar char="»"/>
              <a:defRPr>
                <a:solidFill>
                  <a:schemeClr val="tx1"/>
                </a:solidFill>
                <a:latin typeface="Arial" panose="020B0604020202020204" pitchFamily="34" charset="0"/>
              </a:defRPr>
            </a:lvl5pPr>
            <a:lvl6pPr marL="3143250" indent="-342900" fontAlgn="base">
              <a:spcBef>
                <a:spcPct val="20000"/>
              </a:spcBef>
              <a:spcAft>
                <a:spcPct val="0"/>
              </a:spcAft>
              <a:buChar char="»"/>
              <a:defRPr>
                <a:solidFill>
                  <a:schemeClr val="tx1"/>
                </a:solidFill>
                <a:latin typeface="Arial" panose="020B0604020202020204" pitchFamily="34" charset="0"/>
              </a:defRPr>
            </a:lvl6pPr>
            <a:lvl7pPr marL="3600450" indent="-342900" fontAlgn="base">
              <a:spcBef>
                <a:spcPct val="20000"/>
              </a:spcBef>
              <a:spcAft>
                <a:spcPct val="0"/>
              </a:spcAft>
              <a:buChar char="»"/>
              <a:defRPr>
                <a:solidFill>
                  <a:schemeClr val="tx1"/>
                </a:solidFill>
                <a:latin typeface="Arial" panose="020B0604020202020204" pitchFamily="34" charset="0"/>
              </a:defRPr>
            </a:lvl7pPr>
            <a:lvl8pPr marL="4057650" indent="-342900" fontAlgn="base">
              <a:spcBef>
                <a:spcPct val="20000"/>
              </a:spcBef>
              <a:spcAft>
                <a:spcPct val="0"/>
              </a:spcAft>
              <a:buChar char="»"/>
              <a:defRPr>
                <a:solidFill>
                  <a:schemeClr val="tx1"/>
                </a:solidFill>
                <a:latin typeface="Arial" panose="020B0604020202020204" pitchFamily="34" charset="0"/>
              </a:defRPr>
            </a:lvl8pPr>
            <a:lvl9pPr marL="4514850" indent="-342900" fontAlgn="base">
              <a:spcBef>
                <a:spcPct val="20000"/>
              </a:spcBef>
              <a:spcAft>
                <a:spcPct val="0"/>
              </a:spcAft>
              <a:buChar char="»"/>
              <a:defRPr>
                <a:solidFill>
                  <a:schemeClr val="tx1"/>
                </a:solidFill>
                <a:latin typeface="Arial" panose="020B0604020202020204" pitchFamily="34" charset="0"/>
              </a:defRPr>
            </a:lvl9pPr>
          </a:lstStyle>
          <a:p>
            <a:pPr>
              <a:lnSpc>
                <a:spcPct val="95000"/>
              </a:lnSpc>
              <a:buFontTx/>
              <a:buNone/>
            </a:pPr>
            <a:r>
              <a:rPr lang="en-GB" altLang="en-US" sz="2400" b="1">
                <a:solidFill>
                  <a:schemeClr val="hlink"/>
                </a:solidFill>
                <a:effectLst>
                  <a:outerShdw blurRad="38100" dist="38100" dir="2700000" algn="tl">
                    <a:srgbClr val="000000"/>
                  </a:outerShdw>
                </a:effectLst>
              </a:rPr>
              <a:t>Packet Switching:</a:t>
            </a:r>
            <a:endParaRPr lang="en-GB" altLang="en-US" sz="2400">
              <a:solidFill>
                <a:srgbClr val="FF9900"/>
              </a:solidFill>
            </a:endParaRPr>
          </a:p>
        </p:txBody>
      </p:sp>
      <p:grpSp>
        <p:nvGrpSpPr>
          <p:cNvPr id="358408" name="Group 8">
            <a:extLst>
              <a:ext uri="{FF2B5EF4-FFF2-40B4-BE49-F238E27FC236}">
                <a16:creationId xmlns:a16="http://schemas.microsoft.com/office/drawing/2014/main" id="{298F8117-BA00-4012-A68C-4073EDBA7FA1}"/>
              </a:ext>
            </a:extLst>
          </p:cNvPr>
          <p:cNvGrpSpPr>
            <a:grpSpLocks/>
          </p:cNvGrpSpPr>
          <p:nvPr/>
        </p:nvGrpSpPr>
        <p:grpSpPr bwMode="auto">
          <a:xfrm>
            <a:off x="2276475" y="2528888"/>
            <a:ext cx="1131888" cy="809625"/>
            <a:chOff x="2058" y="1933"/>
            <a:chExt cx="713" cy="510"/>
          </a:xfrm>
        </p:grpSpPr>
        <p:pic>
          <p:nvPicPr>
            <p:cNvPr id="358409" name="Picture 9">
              <a:extLst>
                <a:ext uri="{FF2B5EF4-FFF2-40B4-BE49-F238E27FC236}">
                  <a16:creationId xmlns:a16="http://schemas.microsoft.com/office/drawing/2014/main" id="{F246BF76-0791-4633-8824-21C8C3FE1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063102">
              <a:off x="2160" y="1831"/>
              <a:ext cx="510" cy="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10" name="Text Box 10">
              <a:extLst>
                <a:ext uri="{FF2B5EF4-FFF2-40B4-BE49-F238E27FC236}">
                  <a16:creationId xmlns:a16="http://schemas.microsoft.com/office/drawing/2014/main" id="{8E1B35E5-A55B-4348-9ABC-F002FE00E9CC}"/>
                </a:ext>
              </a:extLst>
            </p:cNvPr>
            <p:cNvSpPr txBox="1">
              <a:spLocks noChangeArrowheads="1"/>
            </p:cNvSpPr>
            <p:nvPr/>
          </p:nvSpPr>
          <p:spPr bwMode="auto">
            <a:xfrm>
              <a:off x="2200" y="2193"/>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National ISP</a:t>
              </a:r>
            </a:p>
          </p:txBody>
        </p:sp>
        <p:grpSp>
          <p:nvGrpSpPr>
            <p:cNvPr id="358411" name="Group 11">
              <a:extLst>
                <a:ext uri="{FF2B5EF4-FFF2-40B4-BE49-F238E27FC236}">
                  <a16:creationId xmlns:a16="http://schemas.microsoft.com/office/drawing/2014/main" id="{9772DDA4-1937-4476-8190-87CFBABC0F2D}"/>
                </a:ext>
              </a:extLst>
            </p:cNvPr>
            <p:cNvGrpSpPr>
              <a:grpSpLocks/>
            </p:cNvGrpSpPr>
            <p:nvPr/>
          </p:nvGrpSpPr>
          <p:grpSpPr bwMode="auto">
            <a:xfrm>
              <a:off x="2228" y="2018"/>
              <a:ext cx="418" cy="216"/>
              <a:chOff x="2254" y="2117"/>
              <a:chExt cx="418" cy="216"/>
            </a:xfrm>
          </p:grpSpPr>
          <p:pic>
            <p:nvPicPr>
              <p:cNvPr id="358412" name="Picture 12">
                <a:extLst>
                  <a:ext uri="{FF2B5EF4-FFF2-40B4-BE49-F238E27FC236}">
                    <a16:creationId xmlns:a16="http://schemas.microsoft.com/office/drawing/2014/main" id="{E07A65FD-93A7-400C-9277-C73020F70D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 y="2117"/>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13" name="Picture 13">
                <a:extLst>
                  <a:ext uri="{FF2B5EF4-FFF2-40B4-BE49-F238E27FC236}">
                    <a16:creationId xmlns:a16="http://schemas.microsoft.com/office/drawing/2014/main" id="{38FB2189-95BF-430F-8A6E-35F7FB8BF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 y="2117"/>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14" name="Picture 14">
                <a:extLst>
                  <a:ext uri="{FF2B5EF4-FFF2-40B4-BE49-F238E27FC236}">
                    <a16:creationId xmlns:a16="http://schemas.microsoft.com/office/drawing/2014/main" id="{4A034F49-B83E-4BF4-A57D-6AB4BD3495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 y="2117"/>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58415" name="Group 15">
            <a:extLst>
              <a:ext uri="{FF2B5EF4-FFF2-40B4-BE49-F238E27FC236}">
                <a16:creationId xmlns:a16="http://schemas.microsoft.com/office/drawing/2014/main" id="{805368BA-AFFF-4417-9523-FEB796909DDA}"/>
              </a:ext>
            </a:extLst>
          </p:cNvPr>
          <p:cNvGrpSpPr>
            <a:grpSpLocks/>
          </p:cNvGrpSpPr>
          <p:nvPr/>
        </p:nvGrpSpPr>
        <p:grpSpPr bwMode="auto">
          <a:xfrm>
            <a:off x="6731000" y="4194175"/>
            <a:ext cx="495300" cy="631825"/>
            <a:chOff x="1547" y="2953"/>
            <a:chExt cx="312" cy="398"/>
          </a:xfrm>
        </p:grpSpPr>
        <p:pic>
          <p:nvPicPr>
            <p:cNvPr id="358416" name="Picture 16">
              <a:extLst>
                <a:ext uri="{FF2B5EF4-FFF2-40B4-BE49-F238E27FC236}">
                  <a16:creationId xmlns:a16="http://schemas.microsoft.com/office/drawing/2014/main" id="{DF6084DE-4DA4-4FAE-B3D8-1D6E0EC7A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72585">
              <a:off x="1504" y="2996"/>
              <a:ext cx="39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17" name="Picture 17">
              <a:extLst>
                <a:ext uri="{FF2B5EF4-FFF2-40B4-BE49-F238E27FC236}">
                  <a16:creationId xmlns:a16="http://schemas.microsoft.com/office/drawing/2014/main" id="{276EA149-DF75-489B-BD15-D955DD5C8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 y="3008"/>
              <a:ext cx="14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18" name="Text Box 18">
              <a:extLst>
                <a:ext uri="{FF2B5EF4-FFF2-40B4-BE49-F238E27FC236}">
                  <a16:creationId xmlns:a16="http://schemas.microsoft.com/office/drawing/2014/main" id="{658A454D-A637-44A2-A627-C690BCCFF640}"/>
                </a:ext>
              </a:extLst>
            </p:cNvPr>
            <p:cNvSpPr txBox="1">
              <a:spLocks noChangeArrowheads="1"/>
            </p:cNvSpPr>
            <p:nvPr/>
          </p:nvSpPr>
          <p:spPr bwMode="auto">
            <a:xfrm>
              <a:off x="1574" y="3178"/>
              <a:ext cx="27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chemeClr val="tx2"/>
                  </a:solidFill>
                </a:rPr>
                <a:t>ISP</a:t>
              </a:r>
            </a:p>
          </p:txBody>
        </p:sp>
      </p:grpSp>
      <p:grpSp>
        <p:nvGrpSpPr>
          <p:cNvPr id="358419" name="Group 19">
            <a:extLst>
              <a:ext uri="{FF2B5EF4-FFF2-40B4-BE49-F238E27FC236}">
                <a16:creationId xmlns:a16="http://schemas.microsoft.com/office/drawing/2014/main" id="{1182A77F-ECEF-476B-8B11-AE8408C33E50}"/>
              </a:ext>
            </a:extLst>
          </p:cNvPr>
          <p:cNvGrpSpPr>
            <a:grpSpLocks/>
          </p:cNvGrpSpPr>
          <p:nvPr/>
        </p:nvGrpSpPr>
        <p:grpSpPr bwMode="auto">
          <a:xfrm>
            <a:off x="6011863" y="3294063"/>
            <a:ext cx="727075" cy="865187"/>
            <a:chOff x="1434" y="2182"/>
            <a:chExt cx="458" cy="545"/>
          </a:xfrm>
        </p:grpSpPr>
        <p:pic>
          <p:nvPicPr>
            <p:cNvPr id="358420" name="Picture 20">
              <a:extLst>
                <a:ext uri="{FF2B5EF4-FFF2-40B4-BE49-F238E27FC236}">
                  <a16:creationId xmlns:a16="http://schemas.microsoft.com/office/drawing/2014/main" id="{D5F15A92-940F-4EA8-A655-0C318D9CA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72585">
              <a:off x="1390" y="2226"/>
              <a:ext cx="545"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1" name="Picture 21">
              <a:extLst>
                <a:ext uri="{FF2B5EF4-FFF2-40B4-BE49-F238E27FC236}">
                  <a16:creationId xmlns:a16="http://schemas.microsoft.com/office/drawing/2014/main" id="{023A0257-6B59-4D53-A768-33F31221E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 y="2273"/>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22" name="Text Box 22">
              <a:extLst>
                <a:ext uri="{FF2B5EF4-FFF2-40B4-BE49-F238E27FC236}">
                  <a16:creationId xmlns:a16="http://schemas.microsoft.com/office/drawing/2014/main" id="{3096CB5B-0CF3-43EA-AF4F-3B5C879AFAD0}"/>
                </a:ext>
              </a:extLst>
            </p:cNvPr>
            <p:cNvSpPr txBox="1">
              <a:spLocks noChangeArrowheads="1"/>
            </p:cNvSpPr>
            <p:nvPr/>
          </p:nvSpPr>
          <p:spPr bwMode="auto">
            <a:xfrm>
              <a:off x="1434" y="2449"/>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Regional ISP</a:t>
              </a:r>
            </a:p>
          </p:txBody>
        </p:sp>
        <p:pic>
          <p:nvPicPr>
            <p:cNvPr id="358423" name="Picture 23">
              <a:extLst>
                <a:ext uri="{FF2B5EF4-FFF2-40B4-BE49-F238E27FC236}">
                  <a16:creationId xmlns:a16="http://schemas.microsoft.com/office/drawing/2014/main" id="{2E566406-BF04-4C66-ADC8-077910E42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 y="2273"/>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8424" name="Group 24">
            <a:extLst>
              <a:ext uri="{FF2B5EF4-FFF2-40B4-BE49-F238E27FC236}">
                <a16:creationId xmlns:a16="http://schemas.microsoft.com/office/drawing/2014/main" id="{627EDCE2-B90B-4404-842C-031E49B60323}"/>
              </a:ext>
            </a:extLst>
          </p:cNvPr>
          <p:cNvGrpSpPr>
            <a:grpSpLocks/>
          </p:cNvGrpSpPr>
          <p:nvPr/>
        </p:nvGrpSpPr>
        <p:grpSpPr bwMode="auto">
          <a:xfrm>
            <a:off x="5337175" y="3384550"/>
            <a:ext cx="387350" cy="450850"/>
            <a:chOff x="3504" y="2559"/>
            <a:chExt cx="244" cy="284"/>
          </a:xfrm>
        </p:grpSpPr>
        <p:pic>
          <p:nvPicPr>
            <p:cNvPr id="358425" name="Picture 25">
              <a:extLst>
                <a:ext uri="{FF2B5EF4-FFF2-40B4-BE49-F238E27FC236}">
                  <a16:creationId xmlns:a16="http://schemas.microsoft.com/office/drawing/2014/main" id="{2CB4CC76-79BA-4679-8AE1-6EA34C573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72585">
              <a:off x="3483" y="2584"/>
              <a:ext cx="28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6" name="Picture 26">
              <a:extLst>
                <a:ext uri="{FF2B5EF4-FFF2-40B4-BE49-F238E27FC236}">
                  <a16:creationId xmlns:a16="http://schemas.microsoft.com/office/drawing/2014/main" id="{481B7F61-8F49-4C4F-801E-2256DE5F72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 y="2593"/>
              <a:ext cx="9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27" name="Text Box 27">
              <a:extLst>
                <a:ext uri="{FF2B5EF4-FFF2-40B4-BE49-F238E27FC236}">
                  <a16:creationId xmlns:a16="http://schemas.microsoft.com/office/drawing/2014/main" id="{FBD6303C-A6B1-4C30-BE26-A84A78FB3EEC}"/>
                </a:ext>
              </a:extLst>
            </p:cNvPr>
            <p:cNvSpPr txBox="1">
              <a:spLocks noChangeArrowheads="1"/>
            </p:cNvSpPr>
            <p:nvPr/>
          </p:nvSpPr>
          <p:spPr bwMode="auto">
            <a:xfrm>
              <a:off x="3504" y="2686"/>
              <a:ext cx="2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a:solidFill>
                    <a:schemeClr val="tx2"/>
                  </a:solidFill>
                </a:rPr>
                <a:t>ISP</a:t>
              </a:r>
            </a:p>
          </p:txBody>
        </p:sp>
      </p:grpSp>
      <p:grpSp>
        <p:nvGrpSpPr>
          <p:cNvPr id="358428" name="Group 28">
            <a:extLst>
              <a:ext uri="{FF2B5EF4-FFF2-40B4-BE49-F238E27FC236}">
                <a16:creationId xmlns:a16="http://schemas.microsoft.com/office/drawing/2014/main" id="{C0A0BF0A-A16A-4CD7-9D89-69E6222E9458}"/>
              </a:ext>
            </a:extLst>
          </p:cNvPr>
          <p:cNvGrpSpPr>
            <a:grpSpLocks/>
          </p:cNvGrpSpPr>
          <p:nvPr/>
        </p:nvGrpSpPr>
        <p:grpSpPr bwMode="auto">
          <a:xfrm>
            <a:off x="4841875" y="3384550"/>
            <a:ext cx="404813" cy="481013"/>
            <a:chOff x="2880" y="2550"/>
            <a:chExt cx="255" cy="303"/>
          </a:xfrm>
        </p:grpSpPr>
        <p:pic>
          <p:nvPicPr>
            <p:cNvPr id="358429" name="Picture 29">
              <a:extLst>
                <a:ext uri="{FF2B5EF4-FFF2-40B4-BE49-F238E27FC236}">
                  <a16:creationId xmlns:a16="http://schemas.microsoft.com/office/drawing/2014/main" id="{ABC8849E-83B4-4794-89AD-9D21EA4B4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72585">
              <a:off x="2863" y="2567"/>
              <a:ext cx="29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0" name="Picture 30">
              <a:extLst>
                <a:ext uri="{FF2B5EF4-FFF2-40B4-BE49-F238E27FC236}">
                  <a16:creationId xmlns:a16="http://schemas.microsoft.com/office/drawing/2014/main" id="{F15F52E2-1BFF-4516-ABAC-25190B1AB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 y="2596"/>
              <a:ext cx="102"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1" name="Text Box 31">
              <a:extLst>
                <a:ext uri="{FF2B5EF4-FFF2-40B4-BE49-F238E27FC236}">
                  <a16:creationId xmlns:a16="http://schemas.microsoft.com/office/drawing/2014/main" id="{C6CCFE8D-15CE-4E06-A398-D067870240DD}"/>
                </a:ext>
              </a:extLst>
            </p:cNvPr>
            <p:cNvSpPr txBox="1">
              <a:spLocks noChangeArrowheads="1"/>
            </p:cNvSpPr>
            <p:nvPr/>
          </p:nvSpPr>
          <p:spPr bwMode="auto">
            <a:xfrm>
              <a:off x="2880" y="2699"/>
              <a:ext cx="2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a:solidFill>
                    <a:schemeClr val="tx2"/>
                  </a:solidFill>
                </a:rPr>
                <a:t>ISP</a:t>
              </a:r>
            </a:p>
          </p:txBody>
        </p:sp>
      </p:grpSp>
      <p:grpSp>
        <p:nvGrpSpPr>
          <p:cNvPr id="358432" name="Group 32">
            <a:extLst>
              <a:ext uri="{FF2B5EF4-FFF2-40B4-BE49-F238E27FC236}">
                <a16:creationId xmlns:a16="http://schemas.microsoft.com/office/drawing/2014/main" id="{FBF847F1-3EF2-4AB4-A5CA-76703F4294FD}"/>
              </a:ext>
            </a:extLst>
          </p:cNvPr>
          <p:cNvGrpSpPr>
            <a:grpSpLocks/>
          </p:cNvGrpSpPr>
          <p:nvPr/>
        </p:nvGrpSpPr>
        <p:grpSpPr bwMode="auto">
          <a:xfrm>
            <a:off x="3762375" y="3292475"/>
            <a:ext cx="727075" cy="865188"/>
            <a:chOff x="1434" y="2182"/>
            <a:chExt cx="458" cy="545"/>
          </a:xfrm>
        </p:grpSpPr>
        <p:pic>
          <p:nvPicPr>
            <p:cNvPr id="358433" name="Picture 33">
              <a:extLst>
                <a:ext uri="{FF2B5EF4-FFF2-40B4-BE49-F238E27FC236}">
                  <a16:creationId xmlns:a16="http://schemas.microsoft.com/office/drawing/2014/main" id="{1E31C02C-C6D5-4FE8-A81B-8D09B67C48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72585">
              <a:off x="1390" y="2226"/>
              <a:ext cx="545"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4" name="Picture 34">
              <a:extLst>
                <a:ext uri="{FF2B5EF4-FFF2-40B4-BE49-F238E27FC236}">
                  <a16:creationId xmlns:a16="http://schemas.microsoft.com/office/drawing/2014/main" id="{492BD207-ECC0-4671-B92F-E2ED2EA2F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 y="2273"/>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5" name="Text Box 35">
              <a:extLst>
                <a:ext uri="{FF2B5EF4-FFF2-40B4-BE49-F238E27FC236}">
                  <a16:creationId xmlns:a16="http://schemas.microsoft.com/office/drawing/2014/main" id="{3D6CF789-E384-415F-B704-B3154F9781DF}"/>
                </a:ext>
              </a:extLst>
            </p:cNvPr>
            <p:cNvSpPr txBox="1">
              <a:spLocks noChangeArrowheads="1"/>
            </p:cNvSpPr>
            <p:nvPr/>
          </p:nvSpPr>
          <p:spPr bwMode="auto">
            <a:xfrm>
              <a:off x="1434" y="2449"/>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Regional ISP</a:t>
              </a:r>
            </a:p>
          </p:txBody>
        </p:sp>
        <p:pic>
          <p:nvPicPr>
            <p:cNvPr id="358436" name="Picture 36">
              <a:extLst>
                <a:ext uri="{FF2B5EF4-FFF2-40B4-BE49-F238E27FC236}">
                  <a16:creationId xmlns:a16="http://schemas.microsoft.com/office/drawing/2014/main" id="{7CB85B2A-BE8A-4643-A8D3-B20AB48913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 y="2273"/>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8437" name="Group 37">
            <a:extLst>
              <a:ext uri="{FF2B5EF4-FFF2-40B4-BE49-F238E27FC236}">
                <a16:creationId xmlns:a16="http://schemas.microsoft.com/office/drawing/2014/main" id="{4992CE29-54B5-4E60-86C9-316973B23453}"/>
              </a:ext>
            </a:extLst>
          </p:cNvPr>
          <p:cNvGrpSpPr>
            <a:grpSpLocks/>
          </p:cNvGrpSpPr>
          <p:nvPr/>
        </p:nvGrpSpPr>
        <p:grpSpPr bwMode="auto">
          <a:xfrm>
            <a:off x="1960563" y="4510088"/>
            <a:ext cx="495300" cy="631825"/>
            <a:chOff x="1547" y="2953"/>
            <a:chExt cx="312" cy="398"/>
          </a:xfrm>
        </p:grpSpPr>
        <p:pic>
          <p:nvPicPr>
            <p:cNvPr id="358438" name="Picture 38">
              <a:extLst>
                <a:ext uri="{FF2B5EF4-FFF2-40B4-BE49-F238E27FC236}">
                  <a16:creationId xmlns:a16="http://schemas.microsoft.com/office/drawing/2014/main" id="{1FB86679-2790-4AF1-933C-CDFA3DF20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72585">
              <a:off x="1504" y="2996"/>
              <a:ext cx="39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9" name="Picture 39">
              <a:extLst>
                <a:ext uri="{FF2B5EF4-FFF2-40B4-BE49-F238E27FC236}">
                  <a16:creationId xmlns:a16="http://schemas.microsoft.com/office/drawing/2014/main" id="{4261B7F7-21BA-4149-9F7E-4DCC09CD6E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 y="3008"/>
              <a:ext cx="14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0" name="Text Box 40">
              <a:extLst>
                <a:ext uri="{FF2B5EF4-FFF2-40B4-BE49-F238E27FC236}">
                  <a16:creationId xmlns:a16="http://schemas.microsoft.com/office/drawing/2014/main" id="{59B48765-B943-4816-8F0B-1B13B3ACA06C}"/>
                </a:ext>
              </a:extLst>
            </p:cNvPr>
            <p:cNvSpPr txBox="1">
              <a:spLocks noChangeArrowheads="1"/>
            </p:cNvSpPr>
            <p:nvPr/>
          </p:nvSpPr>
          <p:spPr bwMode="auto">
            <a:xfrm>
              <a:off x="1574" y="3178"/>
              <a:ext cx="27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chemeClr val="tx2"/>
                  </a:solidFill>
                </a:rPr>
                <a:t>ISP</a:t>
              </a:r>
            </a:p>
          </p:txBody>
        </p:sp>
      </p:grpSp>
      <p:grpSp>
        <p:nvGrpSpPr>
          <p:cNvPr id="358441" name="Group 41">
            <a:extLst>
              <a:ext uri="{FF2B5EF4-FFF2-40B4-BE49-F238E27FC236}">
                <a16:creationId xmlns:a16="http://schemas.microsoft.com/office/drawing/2014/main" id="{652C7239-2C81-4EAD-82A2-5E6E52905982}"/>
              </a:ext>
            </a:extLst>
          </p:cNvPr>
          <p:cNvGrpSpPr>
            <a:grpSpLocks/>
          </p:cNvGrpSpPr>
          <p:nvPr/>
        </p:nvGrpSpPr>
        <p:grpSpPr bwMode="auto">
          <a:xfrm>
            <a:off x="2771775" y="3743325"/>
            <a:ext cx="495300" cy="631825"/>
            <a:chOff x="1547" y="2953"/>
            <a:chExt cx="312" cy="398"/>
          </a:xfrm>
        </p:grpSpPr>
        <p:pic>
          <p:nvPicPr>
            <p:cNvPr id="358442" name="Picture 42">
              <a:extLst>
                <a:ext uri="{FF2B5EF4-FFF2-40B4-BE49-F238E27FC236}">
                  <a16:creationId xmlns:a16="http://schemas.microsoft.com/office/drawing/2014/main" id="{F744E7AE-9565-443B-B40C-945486B0B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72585">
              <a:off x="1504" y="2996"/>
              <a:ext cx="397"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3" name="Picture 43">
              <a:extLst>
                <a:ext uri="{FF2B5EF4-FFF2-40B4-BE49-F238E27FC236}">
                  <a16:creationId xmlns:a16="http://schemas.microsoft.com/office/drawing/2014/main" id="{7348F582-14A2-4FF0-B9AC-C0E10E404E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 y="3008"/>
              <a:ext cx="140"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4" name="Text Box 44">
              <a:extLst>
                <a:ext uri="{FF2B5EF4-FFF2-40B4-BE49-F238E27FC236}">
                  <a16:creationId xmlns:a16="http://schemas.microsoft.com/office/drawing/2014/main" id="{1931279E-5312-447A-8161-F5F8BA01097C}"/>
                </a:ext>
              </a:extLst>
            </p:cNvPr>
            <p:cNvSpPr txBox="1">
              <a:spLocks noChangeArrowheads="1"/>
            </p:cNvSpPr>
            <p:nvPr/>
          </p:nvSpPr>
          <p:spPr bwMode="auto">
            <a:xfrm>
              <a:off x="1574" y="3178"/>
              <a:ext cx="27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chemeClr val="tx2"/>
                  </a:solidFill>
                </a:rPr>
                <a:t>ISP</a:t>
              </a:r>
            </a:p>
          </p:txBody>
        </p:sp>
      </p:grpSp>
      <p:grpSp>
        <p:nvGrpSpPr>
          <p:cNvPr id="358445" name="Group 45">
            <a:extLst>
              <a:ext uri="{FF2B5EF4-FFF2-40B4-BE49-F238E27FC236}">
                <a16:creationId xmlns:a16="http://schemas.microsoft.com/office/drawing/2014/main" id="{6BE36E50-A170-48D2-AD5D-4DEF048CC83F}"/>
              </a:ext>
            </a:extLst>
          </p:cNvPr>
          <p:cNvGrpSpPr>
            <a:grpSpLocks/>
          </p:cNvGrpSpPr>
          <p:nvPr/>
        </p:nvGrpSpPr>
        <p:grpSpPr bwMode="auto">
          <a:xfrm>
            <a:off x="1781175" y="3384550"/>
            <a:ext cx="727075" cy="865188"/>
            <a:chOff x="1434" y="2182"/>
            <a:chExt cx="458" cy="545"/>
          </a:xfrm>
        </p:grpSpPr>
        <p:pic>
          <p:nvPicPr>
            <p:cNvPr id="358446" name="Picture 46">
              <a:extLst>
                <a:ext uri="{FF2B5EF4-FFF2-40B4-BE49-F238E27FC236}">
                  <a16:creationId xmlns:a16="http://schemas.microsoft.com/office/drawing/2014/main" id="{1D8592D5-547D-45ED-A406-1A8CB26B4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72585">
              <a:off x="1390" y="2226"/>
              <a:ext cx="545"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7" name="Picture 47">
              <a:extLst>
                <a:ext uri="{FF2B5EF4-FFF2-40B4-BE49-F238E27FC236}">
                  <a16:creationId xmlns:a16="http://schemas.microsoft.com/office/drawing/2014/main" id="{A468B04E-18C6-4432-B959-A76486209F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9" y="2273"/>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8" name="Text Box 48">
              <a:extLst>
                <a:ext uri="{FF2B5EF4-FFF2-40B4-BE49-F238E27FC236}">
                  <a16:creationId xmlns:a16="http://schemas.microsoft.com/office/drawing/2014/main" id="{AD294DE6-52A5-4E4D-8831-BE0815D23682}"/>
                </a:ext>
              </a:extLst>
            </p:cNvPr>
            <p:cNvSpPr txBox="1">
              <a:spLocks noChangeArrowheads="1"/>
            </p:cNvSpPr>
            <p:nvPr/>
          </p:nvSpPr>
          <p:spPr bwMode="auto">
            <a:xfrm>
              <a:off x="1434" y="2449"/>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Regional ISP</a:t>
              </a:r>
            </a:p>
          </p:txBody>
        </p:sp>
        <p:pic>
          <p:nvPicPr>
            <p:cNvPr id="358449" name="Picture 49">
              <a:extLst>
                <a:ext uri="{FF2B5EF4-FFF2-40B4-BE49-F238E27FC236}">
                  <a16:creationId xmlns:a16="http://schemas.microsoft.com/office/drawing/2014/main" id="{2454D121-82BA-4D16-A8F3-5B4737015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 y="2273"/>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8450" name="Group 50">
            <a:extLst>
              <a:ext uri="{FF2B5EF4-FFF2-40B4-BE49-F238E27FC236}">
                <a16:creationId xmlns:a16="http://schemas.microsoft.com/office/drawing/2014/main" id="{A3A241E5-42F8-4DB3-A2AB-07B4DF5E757D}"/>
              </a:ext>
            </a:extLst>
          </p:cNvPr>
          <p:cNvGrpSpPr>
            <a:grpSpLocks/>
          </p:cNvGrpSpPr>
          <p:nvPr/>
        </p:nvGrpSpPr>
        <p:grpSpPr bwMode="auto">
          <a:xfrm>
            <a:off x="3581400" y="1493838"/>
            <a:ext cx="1092200" cy="1123950"/>
            <a:chOff x="973" y="919"/>
            <a:chExt cx="688" cy="708"/>
          </a:xfrm>
        </p:grpSpPr>
        <p:pic>
          <p:nvPicPr>
            <p:cNvPr id="358451" name="Picture 51">
              <a:extLst>
                <a:ext uri="{FF2B5EF4-FFF2-40B4-BE49-F238E27FC236}">
                  <a16:creationId xmlns:a16="http://schemas.microsoft.com/office/drawing/2014/main" id="{95F214B9-CAC7-44C0-99C9-4C11878FC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69695">
              <a:off x="973" y="919"/>
              <a:ext cx="688" cy="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2" name="Text Box 52">
              <a:extLst>
                <a:ext uri="{FF2B5EF4-FFF2-40B4-BE49-F238E27FC236}">
                  <a16:creationId xmlns:a16="http://schemas.microsoft.com/office/drawing/2014/main" id="{C87C147A-8274-44D3-9E89-40F4B4347296}"/>
                </a:ext>
              </a:extLst>
            </p:cNvPr>
            <p:cNvSpPr txBox="1">
              <a:spLocks noChangeArrowheads="1"/>
            </p:cNvSpPr>
            <p:nvPr/>
          </p:nvSpPr>
          <p:spPr bwMode="auto">
            <a:xfrm>
              <a:off x="1009" y="1281"/>
              <a:ext cx="6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Internet Exchange</a:t>
              </a:r>
            </a:p>
          </p:txBody>
        </p:sp>
        <p:pic>
          <p:nvPicPr>
            <p:cNvPr id="358453" name="Picture 53" descr="Gigabit Switch Router copy">
              <a:extLst>
                <a:ext uri="{FF2B5EF4-FFF2-40B4-BE49-F238E27FC236}">
                  <a16:creationId xmlns:a16="http://schemas.microsoft.com/office/drawing/2014/main" id="{B5915D8B-6530-4A51-B285-A990230B6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 y="997"/>
              <a:ext cx="292" cy="297"/>
            </a:xfrm>
            <a:prstGeom prst="rect">
              <a:avLst/>
            </a:prstGeom>
            <a:noFill/>
            <a:extLst>
              <a:ext uri="{909E8E84-426E-40DD-AFC4-6F175D3DCCD1}">
                <a14:hiddenFill xmlns:a14="http://schemas.microsoft.com/office/drawing/2010/main">
                  <a:solidFill>
                    <a:srgbClr val="FFFFFF"/>
                  </a:solidFill>
                </a14:hiddenFill>
              </a:ext>
            </a:extLst>
          </p:spPr>
        </p:pic>
      </p:grpSp>
      <p:sp>
        <p:nvSpPr>
          <p:cNvPr id="358454" name="Line 54">
            <a:extLst>
              <a:ext uri="{FF2B5EF4-FFF2-40B4-BE49-F238E27FC236}">
                <a16:creationId xmlns:a16="http://schemas.microsoft.com/office/drawing/2014/main" id="{CA6250C7-DB08-48ED-81F8-27A1A9E19B21}"/>
              </a:ext>
            </a:extLst>
          </p:cNvPr>
          <p:cNvSpPr>
            <a:spLocks noChangeShapeType="1"/>
          </p:cNvSpPr>
          <p:nvPr/>
        </p:nvSpPr>
        <p:spPr bwMode="auto">
          <a:xfrm flipH="1" flipV="1">
            <a:off x="2185988" y="4238625"/>
            <a:ext cx="0" cy="3159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55" name="Line 55">
            <a:extLst>
              <a:ext uri="{FF2B5EF4-FFF2-40B4-BE49-F238E27FC236}">
                <a16:creationId xmlns:a16="http://schemas.microsoft.com/office/drawing/2014/main" id="{BE292D7A-A558-4526-ACE5-644713067F03}"/>
              </a:ext>
            </a:extLst>
          </p:cNvPr>
          <p:cNvSpPr>
            <a:spLocks noChangeShapeType="1"/>
          </p:cNvSpPr>
          <p:nvPr/>
        </p:nvSpPr>
        <p:spPr bwMode="auto">
          <a:xfrm flipH="1" flipV="1">
            <a:off x="2411413" y="4014788"/>
            <a:ext cx="3603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56" name="Line 56">
            <a:extLst>
              <a:ext uri="{FF2B5EF4-FFF2-40B4-BE49-F238E27FC236}">
                <a16:creationId xmlns:a16="http://schemas.microsoft.com/office/drawing/2014/main" id="{56EC3ED1-0D20-4D28-881C-00A2640BF1DA}"/>
              </a:ext>
            </a:extLst>
          </p:cNvPr>
          <p:cNvSpPr>
            <a:spLocks noChangeShapeType="1"/>
          </p:cNvSpPr>
          <p:nvPr/>
        </p:nvSpPr>
        <p:spPr bwMode="auto">
          <a:xfrm flipH="1">
            <a:off x="2411413" y="3294063"/>
            <a:ext cx="269875" cy="315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57" name="Line 57">
            <a:extLst>
              <a:ext uri="{FF2B5EF4-FFF2-40B4-BE49-F238E27FC236}">
                <a16:creationId xmlns:a16="http://schemas.microsoft.com/office/drawing/2014/main" id="{9E88F852-57BE-4B19-9077-6F32D7C1C760}"/>
              </a:ext>
            </a:extLst>
          </p:cNvPr>
          <p:cNvSpPr>
            <a:spLocks noChangeShapeType="1"/>
          </p:cNvSpPr>
          <p:nvPr/>
        </p:nvSpPr>
        <p:spPr bwMode="auto">
          <a:xfrm flipH="1">
            <a:off x="4437063" y="3249613"/>
            <a:ext cx="539750" cy="3587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58" name="Line 58">
            <a:extLst>
              <a:ext uri="{FF2B5EF4-FFF2-40B4-BE49-F238E27FC236}">
                <a16:creationId xmlns:a16="http://schemas.microsoft.com/office/drawing/2014/main" id="{BA41B3FF-B33E-4FAC-AA8C-6F213EDF8B65}"/>
              </a:ext>
            </a:extLst>
          </p:cNvPr>
          <p:cNvSpPr>
            <a:spLocks noChangeShapeType="1"/>
          </p:cNvSpPr>
          <p:nvPr/>
        </p:nvSpPr>
        <p:spPr bwMode="auto">
          <a:xfrm>
            <a:off x="5786438" y="3068638"/>
            <a:ext cx="404812" cy="315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59" name="Line 59">
            <a:extLst>
              <a:ext uri="{FF2B5EF4-FFF2-40B4-BE49-F238E27FC236}">
                <a16:creationId xmlns:a16="http://schemas.microsoft.com/office/drawing/2014/main" id="{5903E77E-CC3D-41B9-A365-BA0F73F1DECA}"/>
              </a:ext>
            </a:extLst>
          </p:cNvPr>
          <p:cNvSpPr>
            <a:spLocks noChangeShapeType="1"/>
          </p:cNvSpPr>
          <p:nvPr/>
        </p:nvSpPr>
        <p:spPr bwMode="auto">
          <a:xfrm>
            <a:off x="3355975" y="3068638"/>
            <a:ext cx="450850" cy="5397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60" name="Line 60">
            <a:extLst>
              <a:ext uri="{FF2B5EF4-FFF2-40B4-BE49-F238E27FC236}">
                <a16:creationId xmlns:a16="http://schemas.microsoft.com/office/drawing/2014/main" id="{331911B9-3F94-4ECE-A09D-D26B29522B52}"/>
              </a:ext>
            </a:extLst>
          </p:cNvPr>
          <p:cNvSpPr>
            <a:spLocks noChangeShapeType="1"/>
          </p:cNvSpPr>
          <p:nvPr/>
        </p:nvSpPr>
        <p:spPr bwMode="auto">
          <a:xfrm flipV="1">
            <a:off x="3311525" y="2484438"/>
            <a:ext cx="495300" cy="3143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8461" name="Group 61">
            <a:extLst>
              <a:ext uri="{FF2B5EF4-FFF2-40B4-BE49-F238E27FC236}">
                <a16:creationId xmlns:a16="http://schemas.microsoft.com/office/drawing/2014/main" id="{C370DEA5-6B36-4611-BBE8-829B8FFE0122}"/>
              </a:ext>
            </a:extLst>
          </p:cNvPr>
          <p:cNvGrpSpPr>
            <a:grpSpLocks/>
          </p:cNvGrpSpPr>
          <p:nvPr/>
        </p:nvGrpSpPr>
        <p:grpSpPr bwMode="auto">
          <a:xfrm>
            <a:off x="4751388" y="2528888"/>
            <a:ext cx="1131887" cy="809625"/>
            <a:chOff x="2058" y="1933"/>
            <a:chExt cx="713" cy="510"/>
          </a:xfrm>
        </p:grpSpPr>
        <p:pic>
          <p:nvPicPr>
            <p:cNvPr id="358462" name="Picture 62">
              <a:extLst>
                <a:ext uri="{FF2B5EF4-FFF2-40B4-BE49-F238E27FC236}">
                  <a16:creationId xmlns:a16="http://schemas.microsoft.com/office/drawing/2014/main" id="{00ED3052-1AD7-4C56-A3E4-D1605C745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063102">
              <a:off x="2160" y="1831"/>
              <a:ext cx="510" cy="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3" name="Text Box 63">
              <a:extLst>
                <a:ext uri="{FF2B5EF4-FFF2-40B4-BE49-F238E27FC236}">
                  <a16:creationId xmlns:a16="http://schemas.microsoft.com/office/drawing/2014/main" id="{11DE7E90-7185-4ACA-8898-BA4026A8451A}"/>
                </a:ext>
              </a:extLst>
            </p:cNvPr>
            <p:cNvSpPr txBox="1">
              <a:spLocks noChangeArrowheads="1"/>
            </p:cNvSpPr>
            <p:nvPr/>
          </p:nvSpPr>
          <p:spPr bwMode="auto">
            <a:xfrm>
              <a:off x="2200" y="2193"/>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National ISP</a:t>
              </a:r>
            </a:p>
          </p:txBody>
        </p:sp>
        <p:grpSp>
          <p:nvGrpSpPr>
            <p:cNvPr id="358464" name="Group 64">
              <a:extLst>
                <a:ext uri="{FF2B5EF4-FFF2-40B4-BE49-F238E27FC236}">
                  <a16:creationId xmlns:a16="http://schemas.microsoft.com/office/drawing/2014/main" id="{E0C4BE32-BA7C-4698-9103-D879F70B4291}"/>
                </a:ext>
              </a:extLst>
            </p:cNvPr>
            <p:cNvGrpSpPr>
              <a:grpSpLocks/>
            </p:cNvGrpSpPr>
            <p:nvPr/>
          </p:nvGrpSpPr>
          <p:grpSpPr bwMode="auto">
            <a:xfrm>
              <a:off x="2228" y="2018"/>
              <a:ext cx="418" cy="216"/>
              <a:chOff x="2254" y="2117"/>
              <a:chExt cx="418" cy="216"/>
            </a:xfrm>
          </p:grpSpPr>
          <p:pic>
            <p:nvPicPr>
              <p:cNvPr id="358465" name="Picture 65">
                <a:extLst>
                  <a:ext uri="{FF2B5EF4-FFF2-40B4-BE49-F238E27FC236}">
                    <a16:creationId xmlns:a16="http://schemas.microsoft.com/office/drawing/2014/main" id="{0A6C2F39-0482-4D72-A905-EC1A80564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 y="2117"/>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6" name="Picture 66">
                <a:extLst>
                  <a:ext uri="{FF2B5EF4-FFF2-40B4-BE49-F238E27FC236}">
                    <a16:creationId xmlns:a16="http://schemas.microsoft.com/office/drawing/2014/main" id="{ED6C6B9D-BC4F-4F6B-AB69-163FA8FB9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 y="2117"/>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7" name="Picture 67">
                <a:extLst>
                  <a:ext uri="{FF2B5EF4-FFF2-40B4-BE49-F238E27FC236}">
                    <a16:creationId xmlns:a16="http://schemas.microsoft.com/office/drawing/2014/main" id="{E19F9692-866D-4505-A635-6E92B4311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 y="2117"/>
                <a:ext cx="134"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58468" name="Line 68">
            <a:extLst>
              <a:ext uri="{FF2B5EF4-FFF2-40B4-BE49-F238E27FC236}">
                <a16:creationId xmlns:a16="http://schemas.microsoft.com/office/drawing/2014/main" id="{7DA86BC7-BC64-4449-9B28-C9E7D596505E}"/>
              </a:ext>
            </a:extLst>
          </p:cNvPr>
          <p:cNvSpPr>
            <a:spLocks noChangeShapeType="1"/>
          </p:cNvSpPr>
          <p:nvPr/>
        </p:nvSpPr>
        <p:spPr bwMode="auto">
          <a:xfrm>
            <a:off x="4392613" y="2573338"/>
            <a:ext cx="404812" cy="2698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69" name="Line 69">
            <a:extLst>
              <a:ext uri="{FF2B5EF4-FFF2-40B4-BE49-F238E27FC236}">
                <a16:creationId xmlns:a16="http://schemas.microsoft.com/office/drawing/2014/main" id="{9F87359A-90FC-4810-A573-DBD1AFCC8281}"/>
              </a:ext>
            </a:extLst>
          </p:cNvPr>
          <p:cNvSpPr>
            <a:spLocks noChangeShapeType="1"/>
          </p:cNvSpPr>
          <p:nvPr/>
        </p:nvSpPr>
        <p:spPr bwMode="auto">
          <a:xfrm flipH="1">
            <a:off x="4483100" y="1584325"/>
            <a:ext cx="584200" cy="179388"/>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70" name="Line 70">
            <a:extLst>
              <a:ext uri="{FF2B5EF4-FFF2-40B4-BE49-F238E27FC236}">
                <a16:creationId xmlns:a16="http://schemas.microsoft.com/office/drawing/2014/main" id="{F3F21D53-A23A-4E41-96D6-4C6983A3BFE9}"/>
              </a:ext>
            </a:extLst>
          </p:cNvPr>
          <p:cNvSpPr>
            <a:spLocks noChangeShapeType="1"/>
          </p:cNvSpPr>
          <p:nvPr/>
        </p:nvSpPr>
        <p:spPr bwMode="auto">
          <a:xfrm flipV="1">
            <a:off x="4527550" y="1854200"/>
            <a:ext cx="202406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71" name="Line 71">
            <a:extLst>
              <a:ext uri="{FF2B5EF4-FFF2-40B4-BE49-F238E27FC236}">
                <a16:creationId xmlns:a16="http://schemas.microsoft.com/office/drawing/2014/main" id="{E4A6C6FC-72F6-4C8F-9F31-8417183E5E49}"/>
              </a:ext>
            </a:extLst>
          </p:cNvPr>
          <p:cNvSpPr>
            <a:spLocks noChangeShapeType="1"/>
          </p:cNvSpPr>
          <p:nvPr/>
        </p:nvSpPr>
        <p:spPr bwMode="auto">
          <a:xfrm flipH="1">
            <a:off x="5786438" y="2259013"/>
            <a:ext cx="676275" cy="495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72" name="Line 72">
            <a:extLst>
              <a:ext uri="{FF2B5EF4-FFF2-40B4-BE49-F238E27FC236}">
                <a16:creationId xmlns:a16="http://schemas.microsoft.com/office/drawing/2014/main" id="{70410727-3BF1-4CD9-A9C9-6AA6F5824CA7}"/>
              </a:ext>
            </a:extLst>
          </p:cNvPr>
          <p:cNvSpPr>
            <a:spLocks noChangeShapeType="1"/>
          </p:cNvSpPr>
          <p:nvPr/>
        </p:nvSpPr>
        <p:spPr bwMode="auto">
          <a:xfrm flipV="1">
            <a:off x="3671888" y="4059238"/>
            <a:ext cx="225425" cy="269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73" name="Line 73">
            <a:extLst>
              <a:ext uri="{FF2B5EF4-FFF2-40B4-BE49-F238E27FC236}">
                <a16:creationId xmlns:a16="http://schemas.microsoft.com/office/drawing/2014/main" id="{3706A15D-294E-4A3D-9E06-A8A9687FA8F3}"/>
              </a:ext>
            </a:extLst>
          </p:cNvPr>
          <p:cNvSpPr>
            <a:spLocks noChangeShapeType="1"/>
          </p:cNvSpPr>
          <p:nvPr/>
        </p:nvSpPr>
        <p:spPr bwMode="auto">
          <a:xfrm>
            <a:off x="6597650" y="4059238"/>
            <a:ext cx="269875" cy="2254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74" name="Line 74">
            <a:extLst>
              <a:ext uri="{FF2B5EF4-FFF2-40B4-BE49-F238E27FC236}">
                <a16:creationId xmlns:a16="http://schemas.microsoft.com/office/drawing/2014/main" id="{2BBA6FAB-3721-40BF-B8A4-AD2E8C543612}"/>
              </a:ext>
            </a:extLst>
          </p:cNvPr>
          <p:cNvSpPr>
            <a:spLocks noChangeShapeType="1"/>
          </p:cNvSpPr>
          <p:nvPr/>
        </p:nvSpPr>
        <p:spPr bwMode="auto">
          <a:xfrm>
            <a:off x="4437063" y="3698875"/>
            <a:ext cx="4048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grpSp>
        <p:nvGrpSpPr>
          <p:cNvPr id="358475" name="Group 75">
            <a:extLst>
              <a:ext uri="{FF2B5EF4-FFF2-40B4-BE49-F238E27FC236}">
                <a16:creationId xmlns:a16="http://schemas.microsoft.com/office/drawing/2014/main" id="{7109C99A-B208-4C58-9FB5-0BA357163C14}"/>
              </a:ext>
            </a:extLst>
          </p:cNvPr>
          <p:cNvGrpSpPr>
            <a:grpSpLocks/>
          </p:cNvGrpSpPr>
          <p:nvPr/>
        </p:nvGrpSpPr>
        <p:grpSpPr bwMode="auto">
          <a:xfrm>
            <a:off x="6372225" y="1673225"/>
            <a:ext cx="1092200" cy="1123950"/>
            <a:chOff x="973" y="919"/>
            <a:chExt cx="688" cy="708"/>
          </a:xfrm>
        </p:grpSpPr>
        <p:pic>
          <p:nvPicPr>
            <p:cNvPr id="358476" name="Picture 76">
              <a:extLst>
                <a:ext uri="{FF2B5EF4-FFF2-40B4-BE49-F238E27FC236}">
                  <a16:creationId xmlns:a16="http://schemas.microsoft.com/office/drawing/2014/main" id="{C9AB3262-F9E3-4CED-8802-066692D08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69695">
              <a:off x="973" y="919"/>
              <a:ext cx="688" cy="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7" name="Text Box 77">
              <a:extLst>
                <a:ext uri="{FF2B5EF4-FFF2-40B4-BE49-F238E27FC236}">
                  <a16:creationId xmlns:a16="http://schemas.microsoft.com/office/drawing/2014/main" id="{F9FD84AA-10B3-48D8-8F7C-2004FFB48390}"/>
                </a:ext>
              </a:extLst>
            </p:cNvPr>
            <p:cNvSpPr txBox="1">
              <a:spLocks noChangeArrowheads="1"/>
            </p:cNvSpPr>
            <p:nvPr/>
          </p:nvSpPr>
          <p:spPr bwMode="auto">
            <a:xfrm>
              <a:off x="1009" y="1281"/>
              <a:ext cx="6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000" b="1">
                  <a:solidFill>
                    <a:schemeClr val="tx2"/>
                  </a:solidFill>
                </a:rPr>
                <a:t>Internet Exchange</a:t>
              </a:r>
            </a:p>
          </p:txBody>
        </p:sp>
        <p:pic>
          <p:nvPicPr>
            <p:cNvPr id="358478" name="Picture 78" descr="Gigabit Switch Router copy">
              <a:extLst>
                <a:ext uri="{FF2B5EF4-FFF2-40B4-BE49-F238E27FC236}">
                  <a16:creationId xmlns:a16="http://schemas.microsoft.com/office/drawing/2014/main" id="{2E3811A7-7CE4-46B7-8A59-EE820E8AC6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 y="997"/>
              <a:ext cx="292" cy="297"/>
            </a:xfrm>
            <a:prstGeom prst="rect">
              <a:avLst/>
            </a:prstGeom>
            <a:noFill/>
            <a:extLst>
              <a:ext uri="{909E8E84-426E-40DD-AFC4-6F175D3DCCD1}">
                <a14:hiddenFill xmlns:a14="http://schemas.microsoft.com/office/drawing/2010/main">
                  <a:solidFill>
                    <a:srgbClr val="FFFFFF"/>
                  </a:solidFill>
                </a14:hiddenFill>
              </a:ext>
            </a:extLst>
          </p:spPr>
        </p:pic>
      </p:grpSp>
      <p:sp>
        <p:nvSpPr>
          <p:cNvPr id="358479" name="Line 79">
            <a:extLst>
              <a:ext uri="{FF2B5EF4-FFF2-40B4-BE49-F238E27FC236}">
                <a16:creationId xmlns:a16="http://schemas.microsoft.com/office/drawing/2014/main" id="{B2FA6A2A-DE7A-4D6C-8C89-0A431013D533}"/>
              </a:ext>
            </a:extLst>
          </p:cNvPr>
          <p:cNvSpPr>
            <a:spLocks noChangeShapeType="1"/>
          </p:cNvSpPr>
          <p:nvPr/>
        </p:nvSpPr>
        <p:spPr bwMode="auto">
          <a:xfrm>
            <a:off x="6416675" y="4149725"/>
            <a:ext cx="0" cy="179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80" name="Line 80">
            <a:extLst>
              <a:ext uri="{FF2B5EF4-FFF2-40B4-BE49-F238E27FC236}">
                <a16:creationId xmlns:a16="http://schemas.microsoft.com/office/drawing/2014/main" id="{5E6D29FA-6309-4B80-97E8-D5C039DCDBFF}"/>
              </a:ext>
            </a:extLst>
          </p:cNvPr>
          <p:cNvSpPr>
            <a:spLocks noChangeShapeType="1"/>
          </p:cNvSpPr>
          <p:nvPr/>
        </p:nvSpPr>
        <p:spPr bwMode="auto">
          <a:xfrm flipV="1">
            <a:off x="5651500" y="3654425"/>
            <a:ext cx="4048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358481" name="Picture 81" descr="Muscle2">
            <a:extLst>
              <a:ext uri="{FF2B5EF4-FFF2-40B4-BE49-F238E27FC236}">
                <a16:creationId xmlns:a16="http://schemas.microsoft.com/office/drawing/2014/main" id="{C33D9C05-4A32-4A3A-8027-6B2C2A18D2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69922"/>
          <a:stretch>
            <a:fillRect/>
          </a:stretch>
        </p:blipFill>
        <p:spPr bwMode="auto">
          <a:xfrm>
            <a:off x="250825" y="3833813"/>
            <a:ext cx="28733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2" name="Picture 82" descr="Muscle2">
            <a:extLst>
              <a:ext uri="{FF2B5EF4-FFF2-40B4-BE49-F238E27FC236}">
                <a16:creationId xmlns:a16="http://schemas.microsoft.com/office/drawing/2014/main" id="{03AFEC40-2AE0-4034-82FA-DADD00FC5E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0237" r="49133"/>
          <a:stretch>
            <a:fillRect/>
          </a:stretch>
        </p:blipFill>
        <p:spPr bwMode="auto">
          <a:xfrm>
            <a:off x="611188" y="3833813"/>
            <a:ext cx="195262"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3" name="Picture 83" descr="Muscle2">
            <a:extLst>
              <a:ext uri="{FF2B5EF4-FFF2-40B4-BE49-F238E27FC236}">
                <a16:creationId xmlns:a16="http://schemas.microsoft.com/office/drawing/2014/main" id="{008330CF-4F60-41BE-8DE7-870B90D523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1024" r="28346"/>
          <a:stretch>
            <a:fillRect/>
          </a:stretch>
        </p:blipFill>
        <p:spPr bwMode="auto">
          <a:xfrm>
            <a:off x="911225" y="3833813"/>
            <a:ext cx="19526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4" name="Picture 84" descr="Muscle2">
            <a:extLst>
              <a:ext uri="{FF2B5EF4-FFF2-40B4-BE49-F238E27FC236}">
                <a16:creationId xmlns:a16="http://schemas.microsoft.com/office/drawing/2014/main" id="{B0A31054-BD91-46F1-ABB3-AA96F9F163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9922"/>
          <a:stretch>
            <a:fillRect/>
          </a:stretch>
        </p:blipFill>
        <p:spPr bwMode="auto">
          <a:xfrm>
            <a:off x="1225550" y="3833813"/>
            <a:ext cx="2857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5" name="Text Box 85">
            <a:extLst>
              <a:ext uri="{FF2B5EF4-FFF2-40B4-BE49-F238E27FC236}">
                <a16:creationId xmlns:a16="http://schemas.microsoft.com/office/drawing/2014/main" id="{823F0818-C85E-4180-8E1C-523BF663EFBF}"/>
              </a:ext>
            </a:extLst>
          </p:cNvPr>
          <p:cNvSpPr txBox="1">
            <a:spLocks noChangeArrowheads="1"/>
          </p:cNvSpPr>
          <p:nvPr/>
        </p:nvSpPr>
        <p:spPr bwMode="auto">
          <a:xfrm>
            <a:off x="250825" y="2889250"/>
            <a:ext cx="1260475" cy="703263"/>
          </a:xfrm>
          <a:prstGeom prst="rect">
            <a:avLst/>
          </a:prstGeom>
          <a:solidFill>
            <a:srgbClr val="00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GB" altLang="en-US" sz="900" b="1">
                <a:solidFill>
                  <a:schemeClr val="tx2"/>
                </a:solidFill>
              </a:rPr>
              <a:t>Header on each packet:</a:t>
            </a:r>
          </a:p>
          <a:p>
            <a:pPr>
              <a:lnSpc>
                <a:spcPct val="90000"/>
              </a:lnSpc>
            </a:pPr>
            <a:r>
              <a:rPr lang="en-GB" altLang="en-US" sz="900" b="1">
                <a:solidFill>
                  <a:schemeClr val="tx2"/>
                </a:solidFill>
              </a:rPr>
              <a:t>From Jack To Jill</a:t>
            </a:r>
          </a:p>
          <a:p>
            <a:pPr>
              <a:lnSpc>
                <a:spcPct val="90000"/>
              </a:lnSpc>
            </a:pPr>
            <a:r>
              <a:rPr lang="en-GB" altLang="en-US" sz="900" b="1">
                <a:solidFill>
                  <a:schemeClr val="tx2"/>
                </a:solidFill>
              </a:rPr>
              <a:t>Type: Self-portrait</a:t>
            </a:r>
          </a:p>
          <a:p>
            <a:pPr>
              <a:lnSpc>
                <a:spcPct val="90000"/>
              </a:lnSpc>
            </a:pPr>
            <a:r>
              <a:rPr lang="en-GB" altLang="en-US" sz="900" b="1">
                <a:solidFill>
                  <a:schemeClr val="tx2"/>
                </a:solidFill>
              </a:rPr>
              <a:t>Packet Position #</a:t>
            </a:r>
          </a:p>
        </p:txBody>
      </p:sp>
      <p:grpSp>
        <p:nvGrpSpPr>
          <p:cNvPr id="358486" name="Group 86">
            <a:extLst>
              <a:ext uri="{FF2B5EF4-FFF2-40B4-BE49-F238E27FC236}">
                <a16:creationId xmlns:a16="http://schemas.microsoft.com/office/drawing/2014/main" id="{66401A2A-5CE2-4A54-A33C-856B45638B8D}"/>
              </a:ext>
            </a:extLst>
          </p:cNvPr>
          <p:cNvGrpSpPr>
            <a:grpSpLocks/>
          </p:cNvGrpSpPr>
          <p:nvPr/>
        </p:nvGrpSpPr>
        <p:grpSpPr bwMode="auto">
          <a:xfrm>
            <a:off x="2501900" y="4508500"/>
            <a:ext cx="854075" cy="765175"/>
            <a:chOff x="1576" y="2840"/>
            <a:chExt cx="538" cy="482"/>
          </a:xfrm>
        </p:grpSpPr>
        <p:pic>
          <p:nvPicPr>
            <p:cNvPr id="358487" name="Picture 87" descr="Muscle2">
              <a:extLst>
                <a:ext uri="{FF2B5EF4-FFF2-40B4-BE49-F238E27FC236}">
                  <a16:creationId xmlns:a16="http://schemas.microsoft.com/office/drawing/2014/main" id="{776B508B-AFD3-4FAD-B4EF-9415C40743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7" y="2897"/>
              <a:ext cx="191" cy="340"/>
            </a:xfrm>
            <a:prstGeom prst="rect">
              <a:avLst/>
            </a:prstGeom>
            <a:noFill/>
            <a:extLst>
              <a:ext uri="{909E8E84-426E-40DD-AFC4-6F175D3DCCD1}">
                <a14:hiddenFill xmlns:a14="http://schemas.microsoft.com/office/drawing/2010/main">
                  <a:solidFill>
                    <a:srgbClr val="FFFFFF"/>
                  </a:solidFill>
                </a14:hiddenFill>
              </a:ext>
            </a:extLst>
          </p:spPr>
        </p:pic>
        <p:sp>
          <p:nvSpPr>
            <p:cNvPr id="358488" name="AutoShape 88">
              <a:extLst>
                <a:ext uri="{FF2B5EF4-FFF2-40B4-BE49-F238E27FC236}">
                  <a16:creationId xmlns:a16="http://schemas.microsoft.com/office/drawing/2014/main" id="{300B20D9-D0B7-4973-B885-21685AD2C8A6}"/>
                </a:ext>
              </a:extLst>
            </p:cNvPr>
            <p:cNvSpPr>
              <a:spLocks noChangeArrowheads="1"/>
            </p:cNvSpPr>
            <p:nvPr/>
          </p:nvSpPr>
          <p:spPr bwMode="auto">
            <a:xfrm>
              <a:off x="1576" y="2840"/>
              <a:ext cx="538" cy="482"/>
            </a:xfrm>
            <a:prstGeom prst="cloudCallout">
              <a:avLst>
                <a:gd name="adj1" fmla="val -61523"/>
                <a:gd name="adj2" fmla="val 6576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GB" altLang="en-US" sz="1000" b="1">
                  <a:solidFill>
                    <a:schemeClr val="tx2"/>
                  </a:solidFill>
                </a:rPr>
                <a:t>Me</a:t>
              </a:r>
            </a:p>
            <a:p>
              <a:pPr algn="l"/>
              <a:r>
                <a:rPr lang="en-GB" altLang="en-US" sz="1000" b="1">
                  <a:solidFill>
                    <a:schemeClr val="tx2"/>
                  </a:solidFill>
                </a:rPr>
                <a:t>Jack!</a:t>
              </a:r>
            </a:p>
          </p:txBody>
        </p:sp>
      </p:grpSp>
      <p:sp>
        <p:nvSpPr>
          <p:cNvPr id="358489" name="Line 89">
            <a:extLst>
              <a:ext uri="{FF2B5EF4-FFF2-40B4-BE49-F238E27FC236}">
                <a16:creationId xmlns:a16="http://schemas.microsoft.com/office/drawing/2014/main" id="{8042F391-AABD-43AD-B1A4-7FAC3025F374}"/>
              </a:ext>
            </a:extLst>
          </p:cNvPr>
          <p:cNvSpPr>
            <a:spLocks noChangeShapeType="1"/>
          </p:cNvSpPr>
          <p:nvPr/>
        </p:nvSpPr>
        <p:spPr bwMode="auto">
          <a:xfrm>
            <a:off x="1466850" y="4554538"/>
            <a:ext cx="630238"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490" name="Rectangle 90">
            <a:extLst>
              <a:ext uri="{FF2B5EF4-FFF2-40B4-BE49-F238E27FC236}">
                <a16:creationId xmlns:a16="http://schemas.microsoft.com/office/drawing/2014/main" id="{E9C6683B-576A-417A-8C9D-6F9DD0D9215A}"/>
              </a:ext>
            </a:extLst>
          </p:cNvPr>
          <p:cNvSpPr>
            <a:spLocks noChangeArrowheads="1"/>
          </p:cNvSpPr>
          <p:nvPr/>
        </p:nvSpPr>
        <p:spPr bwMode="auto">
          <a:xfrm>
            <a:off x="296863" y="3833813"/>
            <a:ext cx="269875" cy="153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491" name="Rectangle 91">
            <a:extLst>
              <a:ext uri="{FF2B5EF4-FFF2-40B4-BE49-F238E27FC236}">
                <a16:creationId xmlns:a16="http://schemas.microsoft.com/office/drawing/2014/main" id="{C1330C8D-A239-4AE9-BD77-92B899AC5BD1}"/>
              </a:ext>
            </a:extLst>
          </p:cNvPr>
          <p:cNvSpPr>
            <a:spLocks noChangeArrowheads="1"/>
          </p:cNvSpPr>
          <p:nvPr/>
        </p:nvSpPr>
        <p:spPr bwMode="auto">
          <a:xfrm>
            <a:off x="565150" y="3833813"/>
            <a:ext cx="271463" cy="153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492" name="Rectangle 92">
            <a:extLst>
              <a:ext uri="{FF2B5EF4-FFF2-40B4-BE49-F238E27FC236}">
                <a16:creationId xmlns:a16="http://schemas.microsoft.com/office/drawing/2014/main" id="{145F62CE-F489-469D-AFA2-15604839AC1A}"/>
              </a:ext>
            </a:extLst>
          </p:cNvPr>
          <p:cNvSpPr>
            <a:spLocks noChangeArrowheads="1"/>
          </p:cNvSpPr>
          <p:nvPr/>
        </p:nvSpPr>
        <p:spPr bwMode="auto">
          <a:xfrm>
            <a:off x="881063" y="3833813"/>
            <a:ext cx="271462" cy="153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493" name="Rectangle 93">
            <a:extLst>
              <a:ext uri="{FF2B5EF4-FFF2-40B4-BE49-F238E27FC236}">
                <a16:creationId xmlns:a16="http://schemas.microsoft.com/office/drawing/2014/main" id="{DAF44163-729C-4ECE-8593-E431961BA473}"/>
              </a:ext>
            </a:extLst>
          </p:cNvPr>
          <p:cNvSpPr>
            <a:spLocks noChangeArrowheads="1"/>
          </p:cNvSpPr>
          <p:nvPr/>
        </p:nvSpPr>
        <p:spPr bwMode="auto">
          <a:xfrm>
            <a:off x="1195388" y="3833813"/>
            <a:ext cx="271462" cy="1530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8494" name="Rectangle 94">
            <a:extLst>
              <a:ext uri="{FF2B5EF4-FFF2-40B4-BE49-F238E27FC236}">
                <a16:creationId xmlns:a16="http://schemas.microsoft.com/office/drawing/2014/main" id="{11CF3741-1A34-425E-A735-8C3CA7E82044}"/>
              </a:ext>
            </a:extLst>
          </p:cNvPr>
          <p:cNvSpPr>
            <a:spLocks noChangeArrowheads="1"/>
          </p:cNvSpPr>
          <p:nvPr/>
        </p:nvSpPr>
        <p:spPr bwMode="auto">
          <a:xfrm>
            <a:off x="1196975" y="5229225"/>
            <a:ext cx="269875" cy="134938"/>
          </a:xfrm>
          <a:prstGeom prst="rect">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P1</a:t>
            </a:r>
          </a:p>
        </p:txBody>
      </p:sp>
      <p:sp>
        <p:nvSpPr>
          <p:cNvPr id="358495" name="Rectangle 95">
            <a:extLst>
              <a:ext uri="{FF2B5EF4-FFF2-40B4-BE49-F238E27FC236}">
                <a16:creationId xmlns:a16="http://schemas.microsoft.com/office/drawing/2014/main" id="{B43E2641-4091-4521-BE4A-3C0BC3D2F8C7}"/>
              </a:ext>
            </a:extLst>
          </p:cNvPr>
          <p:cNvSpPr>
            <a:spLocks noChangeArrowheads="1"/>
          </p:cNvSpPr>
          <p:nvPr/>
        </p:nvSpPr>
        <p:spPr bwMode="auto">
          <a:xfrm>
            <a:off x="881063" y="5229225"/>
            <a:ext cx="269875" cy="134938"/>
          </a:xfrm>
          <a:prstGeom prst="rect">
            <a:avLst/>
          </a:prstGeom>
          <a:solidFill>
            <a:srgbClr val="FF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P2</a:t>
            </a:r>
          </a:p>
        </p:txBody>
      </p:sp>
      <p:sp>
        <p:nvSpPr>
          <p:cNvPr id="358496" name="Rectangle 96">
            <a:extLst>
              <a:ext uri="{FF2B5EF4-FFF2-40B4-BE49-F238E27FC236}">
                <a16:creationId xmlns:a16="http://schemas.microsoft.com/office/drawing/2014/main" id="{3EB1F215-12F2-4453-8BBD-AFE0F88ECFCE}"/>
              </a:ext>
            </a:extLst>
          </p:cNvPr>
          <p:cNvSpPr>
            <a:spLocks noChangeArrowheads="1"/>
          </p:cNvSpPr>
          <p:nvPr/>
        </p:nvSpPr>
        <p:spPr bwMode="auto">
          <a:xfrm>
            <a:off x="566738" y="5229225"/>
            <a:ext cx="269875" cy="134938"/>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P3</a:t>
            </a:r>
          </a:p>
        </p:txBody>
      </p:sp>
      <p:sp>
        <p:nvSpPr>
          <p:cNvPr id="358497" name="Rectangle 97">
            <a:extLst>
              <a:ext uri="{FF2B5EF4-FFF2-40B4-BE49-F238E27FC236}">
                <a16:creationId xmlns:a16="http://schemas.microsoft.com/office/drawing/2014/main" id="{B2AF1845-9E41-4321-91C9-BA55134E7B16}"/>
              </a:ext>
            </a:extLst>
          </p:cNvPr>
          <p:cNvSpPr>
            <a:spLocks noChangeArrowheads="1"/>
          </p:cNvSpPr>
          <p:nvPr/>
        </p:nvSpPr>
        <p:spPr bwMode="auto">
          <a:xfrm>
            <a:off x="296863" y="5229225"/>
            <a:ext cx="269875" cy="134938"/>
          </a:xfrm>
          <a:prstGeom prst="rect">
            <a:avLst/>
          </a:prstGeom>
          <a:solidFill>
            <a:srgbClr val="00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P4</a:t>
            </a:r>
          </a:p>
        </p:txBody>
      </p:sp>
      <p:sp>
        <p:nvSpPr>
          <p:cNvPr id="358498" name="Text Box 98">
            <a:extLst>
              <a:ext uri="{FF2B5EF4-FFF2-40B4-BE49-F238E27FC236}">
                <a16:creationId xmlns:a16="http://schemas.microsoft.com/office/drawing/2014/main" id="{EB2EF795-EF65-487B-8EB2-DF5DB411A818}"/>
              </a:ext>
            </a:extLst>
          </p:cNvPr>
          <p:cNvSpPr txBox="1">
            <a:spLocks noChangeArrowheads="1"/>
          </p:cNvSpPr>
          <p:nvPr/>
        </p:nvSpPr>
        <p:spPr bwMode="auto">
          <a:xfrm>
            <a:off x="296863" y="3563938"/>
            <a:ext cx="1130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chemeClr val="tx2"/>
                </a:solidFill>
              </a:rPr>
              <a:t>Sent Packets</a:t>
            </a:r>
          </a:p>
        </p:txBody>
      </p:sp>
      <p:sp>
        <p:nvSpPr>
          <p:cNvPr id="358499" name="Line 99">
            <a:extLst>
              <a:ext uri="{FF2B5EF4-FFF2-40B4-BE49-F238E27FC236}">
                <a16:creationId xmlns:a16="http://schemas.microsoft.com/office/drawing/2014/main" id="{2F83484F-501D-44E3-8A0A-379DB1CEB48A}"/>
              </a:ext>
            </a:extLst>
          </p:cNvPr>
          <p:cNvSpPr>
            <a:spLocks noChangeShapeType="1"/>
          </p:cNvSpPr>
          <p:nvPr/>
        </p:nvSpPr>
        <p:spPr bwMode="auto">
          <a:xfrm flipH="1">
            <a:off x="2411413" y="4194175"/>
            <a:ext cx="450850" cy="4953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00" name="Line 100">
            <a:extLst>
              <a:ext uri="{FF2B5EF4-FFF2-40B4-BE49-F238E27FC236}">
                <a16:creationId xmlns:a16="http://schemas.microsoft.com/office/drawing/2014/main" id="{3F354F79-90E6-4B66-BA33-C80D9281C067}"/>
              </a:ext>
            </a:extLst>
          </p:cNvPr>
          <p:cNvSpPr>
            <a:spLocks noChangeShapeType="1"/>
          </p:cNvSpPr>
          <p:nvPr/>
        </p:nvSpPr>
        <p:spPr bwMode="auto">
          <a:xfrm flipH="1">
            <a:off x="3222625" y="3968750"/>
            <a:ext cx="6746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01" name="Line 101">
            <a:extLst>
              <a:ext uri="{FF2B5EF4-FFF2-40B4-BE49-F238E27FC236}">
                <a16:creationId xmlns:a16="http://schemas.microsoft.com/office/drawing/2014/main" id="{1FC7D106-2A63-4F13-B474-CEB233528E1B}"/>
              </a:ext>
            </a:extLst>
          </p:cNvPr>
          <p:cNvSpPr>
            <a:spLocks noChangeShapeType="1"/>
          </p:cNvSpPr>
          <p:nvPr/>
        </p:nvSpPr>
        <p:spPr bwMode="auto">
          <a:xfrm flipV="1">
            <a:off x="1466850" y="4914900"/>
            <a:ext cx="539750" cy="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02" name="Line 102">
            <a:extLst>
              <a:ext uri="{FF2B5EF4-FFF2-40B4-BE49-F238E27FC236}">
                <a16:creationId xmlns:a16="http://schemas.microsoft.com/office/drawing/2014/main" id="{70BF8613-AAE4-4616-A8CA-25B976EF0926}"/>
              </a:ext>
            </a:extLst>
          </p:cNvPr>
          <p:cNvSpPr>
            <a:spLocks noChangeShapeType="1"/>
          </p:cNvSpPr>
          <p:nvPr/>
        </p:nvSpPr>
        <p:spPr bwMode="auto">
          <a:xfrm flipV="1">
            <a:off x="1466850" y="4733925"/>
            <a:ext cx="53975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03" name="Line 103">
            <a:extLst>
              <a:ext uri="{FF2B5EF4-FFF2-40B4-BE49-F238E27FC236}">
                <a16:creationId xmlns:a16="http://schemas.microsoft.com/office/drawing/2014/main" id="{B2622EC7-C434-440B-A6CE-D71673FEE829}"/>
              </a:ext>
            </a:extLst>
          </p:cNvPr>
          <p:cNvSpPr>
            <a:spLocks noChangeShapeType="1"/>
          </p:cNvSpPr>
          <p:nvPr/>
        </p:nvSpPr>
        <p:spPr bwMode="auto">
          <a:xfrm>
            <a:off x="1422400" y="5094288"/>
            <a:ext cx="674688" cy="0"/>
          </a:xfrm>
          <a:prstGeom prst="line">
            <a:avLst/>
          </a:prstGeom>
          <a:noFill/>
          <a:ln w="3810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04" name="Rectangle 104">
            <a:extLst>
              <a:ext uri="{FF2B5EF4-FFF2-40B4-BE49-F238E27FC236}">
                <a16:creationId xmlns:a16="http://schemas.microsoft.com/office/drawing/2014/main" id="{1D0D70AC-425F-4989-8E8A-8F4281770953}"/>
              </a:ext>
            </a:extLst>
          </p:cNvPr>
          <p:cNvSpPr>
            <a:spLocks noChangeArrowheads="1"/>
          </p:cNvSpPr>
          <p:nvPr/>
        </p:nvSpPr>
        <p:spPr bwMode="auto">
          <a:xfrm>
            <a:off x="1601788" y="4598988"/>
            <a:ext cx="269875" cy="134937"/>
          </a:xfrm>
          <a:prstGeom prst="rect">
            <a:avLst/>
          </a:prstGeom>
          <a:solidFill>
            <a:srgbClr val="FF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P2</a:t>
            </a:r>
          </a:p>
        </p:txBody>
      </p:sp>
      <p:sp>
        <p:nvSpPr>
          <p:cNvPr id="358505" name="Rectangle 105">
            <a:extLst>
              <a:ext uri="{FF2B5EF4-FFF2-40B4-BE49-F238E27FC236}">
                <a16:creationId xmlns:a16="http://schemas.microsoft.com/office/drawing/2014/main" id="{05627806-1313-4B89-B6B6-E18DE153CB50}"/>
              </a:ext>
            </a:extLst>
          </p:cNvPr>
          <p:cNvSpPr>
            <a:spLocks noChangeArrowheads="1"/>
          </p:cNvSpPr>
          <p:nvPr/>
        </p:nvSpPr>
        <p:spPr bwMode="auto">
          <a:xfrm>
            <a:off x="1601788" y="4419600"/>
            <a:ext cx="269875" cy="134938"/>
          </a:xfrm>
          <a:prstGeom prst="rect">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P1</a:t>
            </a:r>
          </a:p>
        </p:txBody>
      </p:sp>
      <p:sp>
        <p:nvSpPr>
          <p:cNvPr id="358506" name="Rectangle 106">
            <a:extLst>
              <a:ext uri="{FF2B5EF4-FFF2-40B4-BE49-F238E27FC236}">
                <a16:creationId xmlns:a16="http://schemas.microsoft.com/office/drawing/2014/main" id="{15B7350D-8765-4275-A79E-5DC956BBD5CA}"/>
              </a:ext>
            </a:extLst>
          </p:cNvPr>
          <p:cNvSpPr>
            <a:spLocks noChangeArrowheads="1"/>
          </p:cNvSpPr>
          <p:nvPr/>
        </p:nvSpPr>
        <p:spPr bwMode="auto">
          <a:xfrm>
            <a:off x="1601788" y="4778375"/>
            <a:ext cx="269875" cy="134938"/>
          </a:xfrm>
          <a:prstGeom prst="rect">
            <a:avLst/>
          </a:prstGeom>
          <a:solidFill>
            <a:srgbClr val="FFCC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P3</a:t>
            </a:r>
          </a:p>
        </p:txBody>
      </p:sp>
      <p:sp>
        <p:nvSpPr>
          <p:cNvPr id="358507" name="Rectangle 107">
            <a:extLst>
              <a:ext uri="{FF2B5EF4-FFF2-40B4-BE49-F238E27FC236}">
                <a16:creationId xmlns:a16="http://schemas.microsoft.com/office/drawing/2014/main" id="{A0C03AF5-0B6F-4A91-AE0F-DFFA86F9F6B8}"/>
              </a:ext>
            </a:extLst>
          </p:cNvPr>
          <p:cNvSpPr>
            <a:spLocks noChangeArrowheads="1"/>
          </p:cNvSpPr>
          <p:nvPr/>
        </p:nvSpPr>
        <p:spPr bwMode="auto">
          <a:xfrm>
            <a:off x="1601788" y="4959350"/>
            <a:ext cx="269875" cy="134938"/>
          </a:xfrm>
          <a:prstGeom prst="rect">
            <a:avLst/>
          </a:prstGeom>
          <a:solidFill>
            <a:srgbClr val="00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P4</a:t>
            </a:r>
          </a:p>
        </p:txBody>
      </p:sp>
      <p:sp>
        <p:nvSpPr>
          <p:cNvPr id="358508" name="Line 108">
            <a:extLst>
              <a:ext uri="{FF2B5EF4-FFF2-40B4-BE49-F238E27FC236}">
                <a16:creationId xmlns:a16="http://schemas.microsoft.com/office/drawing/2014/main" id="{5789C45F-3EE1-4A65-B376-A325A3479DA5}"/>
              </a:ext>
            </a:extLst>
          </p:cNvPr>
          <p:cNvSpPr>
            <a:spLocks noChangeShapeType="1"/>
          </p:cNvSpPr>
          <p:nvPr/>
        </p:nvSpPr>
        <p:spPr bwMode="auto">
          <a:xfrm flipV="1">
            <a:off x="2366963" y="4149725"/>
            <a:ext cx="449262" cy="495300"/>
          </a:xfrm>
          <a:prstGeom prst="line">
            <a:avLst/>
          </a:prstGeom>
          <a:noFill/>
          <a:ln w="3810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09" name="Line 109">
            <a:extLst>
              <a:ext uri="{FF2B5EF4-FFF2-40B4-BE49-F238E27FC236}">
                <a16:creationId xmlns:a16="http://schemas.microsoft.com/office/drawing/2014/main" id="{1626F926-4FF6-4242-831F-277C88569BD3}"/>
              </a:ext>
            </a:extLst>
          </p:cNvPr>
          <p:cNvSpPr>
            <a:spLocks noChangeShapeType="1"/>
          </p:cNvSpPr>
          <p:nvPr/>
        </p:nvSpPr>
        <p:spPr bwMode="auto">
          <a:xfrm>
            <a:off x="3176588" y="3878263"/>
            <a:ext cx="630237" cy="0"/>
          </a:xfrm>
          <a:prstGeom prst="line">
            <a:avLst/>
          </a:prstGeom>
          <a:noFill/>
          <a:ln w="3810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10" name="Line 110">
            <a:extLst>
              <a:ext uri="{FF2B5EF4-FFF2-40B4-BE49-F238E27FC236}">
                <a16:creationId xmlns:a16="http://schemas.microsoft.com/office/drawing/2014/main" id="{06112580-98D0-43A5-827E-965CBBE1D309}"/>
              </a:ext>
            </a:extLst>
          </p:cNvPr>
          <p:cNvSpPr>
            <a:spLocks noChangeShapeType="1"/>
          </p:cNvSpPr>
          <p:nvPr/>
        </p:nvSpPr>
        <p:spPr bwMode="auto">
          <a:xfrm flipV="1">
            <a:off x="4392613" y="3924300"/>
            <a:ext cx="1709737" cy="0"/>
          </a:xfrm>
          <a:prstGeom prst="line">
            <a:avLst/>
          </a:prstGeom>
          <a:noFill/>
          <a:ln w="3810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11" name="Line 111">
            <a:extLst>
              <a:ext uri="{FF2B5EF4-FFF2-40B4-BE49-F238E27FC236}">
                <a16:creationId xmlns:a16="http://schemas.microsoft.com/office/drawing/2014/main" id="{1FCA574D-183A-4B3C-97AF-A6E400A5AF27}"/>
              </a:ext>
            </a:extLst>
          </p:cNvPr>
          <p:cNvSpPr>
            <a:spLocks noChangeShapeType="1"/>
          </p:cNvSpPr>
          <p:nvPr/>
        </p:nvSpPr>
        <p:spPr bwMode="auto">
          <a:xfrm>
            <a:off x="6507163" y="4103688"/>
            <a:ext cx="314325" cy="225425"/>
          </a:xfrm>
          <a:prstGeom prst="line">
            <a:avLst/>
          </a:prstGeom>
          <a:noFill/>
          <a:ln w="3810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12" name="Line 112">
            <a:extLst>
              <a:ext uri="{FF2B5EF4-FFF2-40B4-BE49-F238E27FC236}">
                <a16:creationId xmlns:a16="http://schemas.microsoft.com/office/drawing/2014/main" id="{F65FC1D8-B65D-4FD2-9356-BEE896A6C11C}"/>
              </a:ext>
            </a:extLst>
          </p:cNvPr>
          <p:cNvSpPr>
            <a:spLocks noChangeShapeType="1"/>
          </p:cNvSpPr>
          <p:nvPr/>
        </p:nvSpPr>
        <p:spPr bwMode="auto">
          <a:xfrm>
            <a:off x="7092950" y="4778375"/>
            <a:ext cx="3587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13" name="AutoShape 113">
            <a:extLst>
              <a:ext uri="{FF2B5EF4-FFF2-40B4-BE49-F238E27FC236}">
                <a16:creationId xmlns:a16="http://schemas.microsoft.com/office/drawing/2014/main" id="{24E06595-CB31-4969-932B-E29CD17F4C43}"/>
              </a:ext>
            </a:extLst>
          </p:cNvPr>
          <p:cNvSpPr>
            <a:spLocks noChangeArrowheads="1"/>
          </p:cNvSpPr>
          <p:nvPr/>
        </p:nvSpPr>
        <p:spPr bwMode="auto">
          <a:xfrm>
            <a:off x="7497763" y="1314450"/>
            <a:ext cx="1349375" cy="2789238"/>
          </a:xfrm>
          <a:prstGeom prst="wedgeRectCallout">
            <a:avLst>
              <a:gd name="adj1" fmla="val -86116"/>
              <a:gd name="adj2" fmla="val 56944"/>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a:solidFill>
                <a:schemeClr val="tx2"/>
              </a:solidFill>
            </a:endParaRPr>
          </a:p>
        </p:txBody>
      </p:sp>
      <p:sp>
        <p:nvSpPr>
          <p:cNvPr id="358514" name="Line 114">
            <a:extLst>
              <a:ext uri="{FF2B5EF4-FFF2-40B4-BE49-F238E27FC236}">
                <a16:creationId xmlns:a16="http://schemas.microsoft.com/office/drawing/2014/main" id="{0B856CDA-A369-4E65-8827-94CA95BB5649}"/>
              </a:ext>
            </a:extLst>
          </p:cNvPr>
          <p:cNvSpPr>
            <a:spLocks noChangeShapeType="1"/>
          </p:cNvSpPr>
          <p:nvPr/>
        </p:nvSpPr>
        <p:spPr bwMode="auto">
          <a:xfrm flipH="1" flipV="1">
            <a:off x="6416675" y="1538288"/>
            <a:ext cx="269875" cy="1809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15" name="Text Box 115">
            <a:extLst>
              <a:ext uri="{FF2B5EF4-FFF2-40B4-BE49-F238E27FC236}">
                <a16:creationId xmlns:a16="http://schemas.microsoft.com/office/drawing/2014/main" id="{D53A3378-C4CE-490E-B761-8AD224D1CFB1}"/>
              </a:ext>
            </a:extLst>
          </p:cNvPr>
          <p:cNvSpPr txBox="1">
            <a:spLocks noChangeArrowheads="1"/>
          </p:cNvSpPr>
          <p:nvPr/>
        </p:nvSpPr>
        <p:spPr bwMode="auto">
          <a:xfrm>
            <a:off x="7497763" y="1358900"/>
            <a:ext cx="1350962" cy="703263"/>
          </a:xfrm>
          <a:prstGeom prst="rect">
            <a:avLst/>
          </a:prstGeom>
          <a:solidFill>
            <a:srgbClr val="00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GB" altLang="en-US" sz="900" b="1">
                <a:solidFill>
                  <a:schemeClr val="tx2"/>
                </a:solidFill>
              </a:rPr>
              <a:t>Request to re-send</a:t>
            </a:r>
          </a:p>
          <a:p>
            <a:pPr>
              <a:lnSpc>
                <a:spcPct val="90000"/>
              </a:lnSpc>
            </a:pPr>
            <a:r>
              <a:rPr lang="en-GB" altLang="en-US" sz="900" b="1">
                <a:solidFill>
                  <a:schemeClr val="tx2"/>
                </a:solidFill>
              </a:rPr>
              <a:t>“Lost” or damaged packets:</a:t>
            </a:r>
          </a:p>
          <a:p>
            <a:pPr>
              <a:lnSpc>
                <a:spcPct val="90000"/>
              </a:lnSpc>
            </a:pPr>
            <a:r>
              <a:rPr lang="en-GB" altLang="en-US" sz="900" b="1">
                <a:solidFill>
                  <a:schemeClr val="tx2"/>
                </a:solidFill>
              </a:rPr>
              <a:t>Re-assembled in correct order</a:t>
            </a:r>
          </a:p>
        </p:txBody>
      </p:sp>
      <p:grpSp>
        <p:nvGrpSpPr>
          <p:cNvPr id="358516" name="Group 116">
            <a:extLst>
              <a:ext uri="{FF2B5EF4-FFF2-40B4-BE49-F238E27FC236}">
                <a16:creationId xmlns:a16="http://schemas.microsoft.com/office/drawing/2014/main" id="{9FC4F2AD-8C03-454A-BC7B-1FC1A0E79C68}"/>
              </a:ext>
            </a:extLst>
          </p:cNvPr>
          <p:cNvGrpSpPr>
            <a:grpSpLocks/>
          </p:cNvGrpSpPr>
          <p:nvPr/>
        </p:nvGrpSpPr>
        <p:grpSpPr bwMode="auto">
          <a:xfrm>
            <a:off x="7608888" y="2468563"/>
            <a:ext cx="249237" cy="1635125"/>
            <a:chOff x="4793" y="1555"/>
            <a:chExt cx="157" cy="1030"/>
          </a:xfrm>
        </p:grpSpPr>
        <p:pic>
          <p:nvPicPr>
            <p:cNvPr id="358517" name="Picture 117" descr="Muscle2">
              <a:extLst>
                <a:ext uri="{FF2B5EF4-FFF2-40B4-BE49-F238E27FC236}">
                  <a16:creationId xmlns:a16="http://schemas.microsoft.com/office/drawing/2014/main" id="{5EB00B0B-8CE4-41B5-BA2A-554FAFB2B2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9922" r="3780"/>
            <a:stretch>
              <a:fillRect/>
            </a:stretch>
          </p:blipFill>
          <p:spPr bwMode="auto">
            <a:xfrm>
              <a:off x="4793" y="1555"/>
              <a:ext cx="157" cy="9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518" name="Rectangle 118">
              <a:extLst>
                <a:ext uri="{FF2B5EF4-FFF2-40B4-BE49-F238E27FC236}">
                  <a16:creationId xmlns:a16="http://schemas.microsoft.com/office/drawing/2014/main" id="{701E7C69-43AB-43E3-9AEF-23F9399E1959}"/>
                </a:ext>
              </a:extLst>
            </p:cNvPr>
            <p:cNvSpPr>
              <a:spLocks noChangeArrowheads="1"/>
            </p:cNvSpPr>
            <p:nvPr/>
          </p:nvSpPr>
          <p:spPr bwMode="auto">
            <a:xfrm>
              <a:off x="4808" y="2500"/>
              <a:ext cx="141" cy="85"/>
            </a:xfrm>
            <a:prstGeom prst="rect">
              <a:avLst/>
            </a:prstGeom>
            <a:solidFill>
              <a:srgbClr val="008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P1</a:t>
              </a:r>
            </a:p>
          </p:txBody>
        </p:sp>
      </p:grpSp>
      <p:grpSp>
        <p:nvGrpSpPr>
          <p:cNvPr id="358519" name="Group 119">
            <a:extLst>
              <a:ext uri="{FF2B5EF4-FFF2-40B4-BE49-F238E27FC236}">
                <a16:creationId xmlns:a16="http://schemas.microsoft.com/office/drawing/2014/main" id="{DF55C865-7066-44C7-A38C-7E890DFABF5A}"/>
              </a:ext>
            </a:extLst>
          </p:cNvPr>
          <p:cNvGrpSpPr>
            <a:grpSpLocks/>
          </p:cNvGrpSpPr>
          <p:nvPr/>
        </p:nvGrpSpPr>
        <p:grpSpPr bwMode="auto">
          <a:xfrm>
            <a:off x="8532813" y="2468563"/>
            <a:ext cx="225425" cy="1635125"/>
            <a:chOff x="5375" y="1555"/>
            <a:chExt cx="142" cy="1030"/>
          </a:xfrm>
        </p:grpSpPr>
        <p:pic>
          <p:nvPicPr>
            <p:cNvPr id="358520" name="Picture 120" descr="Muscle2">
              <a:extLst>
                <a:ext uri="{FF2B5EF4-FFF2-40B4-BE49-F238E27FC236}">
                  <a16:creationId xmlns:a16="http://schemas.microsoft.com/office/drawing/2014/main" id="{5A2C78BA-F702-456C-9264-6762EB860F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1024" r="28346"/>
            <a:stretch>
              <a:fillRect/>
            </a:stretch>
          </p:blipFill>
          <p:spPr bwMode="auto">
            <a:xfrm>
              <a:off x="5375" y="1555"/>
              <a:ext cx="142" cy="9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521" name="Rectangle 121">
              <a:extLst>
                <a:ext uri="{FF2B5EF4-FFF2-40B4-BE49-F238E27FC236}">
                  <a16:creationId xmlns:a16="http://schemas.microsoft.com/office/drawing/2014/main" id="{39ABBE77-4E10-4380-B0D6-682250F81343}"/>
                </a:ext>
              </a:extLst>
            </p:cNvPr>
            <p:cNvSpPr>
              <a:spLocks noChangeArrowheads="1"/>
            </p:cNvSpPr>
            <p:nvPr/>
          </p:nvSpPr>
          <p:spPr bwMode="auto">
            <a:xfrm>
              <a:off x="5375" y="2500"/>
              <a:ext cx="142" cy="85"/>
            </a:xfrm>
            <a:prstGeom prst="rect">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P2</a:t>
              </a:r>
            </a:p>
          </p:txBody>
        </p:sp>
      </p:grpSp>
      <p:grpSp>
        <p:nvGrpSpPr>
          <p:cNvPr id="358522" name="Group 122">
            <a:extLst>
              <a:ext uri="{FF2B5EF4-FFF2-40B4-BE49-F238E27FC236}">
                <a16:creationId xmlns:a16="http://schemas.microsoft.com/office/drawing/2014/main" id="{E2D82AA7-8D45-4A83-AE32-856200A589CF}"/>
              </a:ext>
            </a:extLst>
          </p:cNvPr>
          <p:cNvGrpSpPr>
            <a:grpSpLocks/>
          </p:cNvGrpSpPr>
          <p:nvPr/>
        </p:nvGrpSpPr>
        <p:grpSpPr bwMode="auto">
          <a:xfrm>
            <a:off x="7947025" y="2468563"/>
            <a:ext cx="225425" cy="1635125"/>
            <a:chOff x="5006" y="1555"/>
            <a:chExt cx="142" cy="1030"/>
          </a:xfrm>
        </p:grpSpPr>
        <p:pic>
          <p:nvPicPr>
            <p:cNvPr id="358523" name="Picture 123" descr="Muscle2">
              <a:extLst>
                <a:ext uri="{FF2B5EF4-FFF2-40B4-BE49-F238E27FC236}">
                  <a16:creationId xmlns:a16="http://schemas.microsoft.com/office/drawing/2014/main" id="{9A6E1692-E69C-4851-B3A4-7FADBAD118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0237" r="49133"/>
            <a:stretch>
              <a:fillRect/>
            </a:stretch>
          </p:blipFill>
          <p:spPr bwMode="auto">
            <a:xfrm>
              <a:off x="5006" y="1555"/>
              <a:ext cx="142" cy="9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524" name="Rectangle 124">
              <a:extLst>
                <a:ext uri="{FF2B5EF4-FFF2-40B4-BE49-F238E27FC236}">
                  <a16:creationId xmlns:a16="http://schemas.microsoft.com/office/drawing/2014/main" id="{3A47E05A-026E-411E-8B3E-58875C7C4868}"/>
                </a:ext>
              </a:extLst>
            </p:cNvPr>
            <p:cNvSpPr>
              <a:spLocks noChangeArrowheads="1"/>
            </p:cNvSpPr>
            <p:nvPr/>
          </p:nvSpPr>
          <p:spPr bwMode="auto">
            <a:xfrm>
              <a:off x="5006" y="2500"/>
              <a:ext cx="142" cy="85"/>
            </a:xfrm>
            <a:prstGeom prst="rect">
              <a:avLst/>
            </a:prstGeom>
            <a:solidFill>
              <a:srgbClr val="FFCC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P3</a:t>
              </a:r>
            </a:p>
          </p:txBody>
        </p:sp>
      </p:grpSp>
      <p:grpSp>
        <p:nvGrpSpPr>
          <p:cNvPr id="358525" name="Group 125">
            <a:extLst>
              <a:ext uri="{FF2B5EF4-FFF2-40B4-BE49-F238E27FC236}">
                <a16:creationId xmlns:a16="http://schemas.microsoft.com/office/drawing/2014/main" id="{5B9BFBA2-0622-4264-8CF7-7E6A7E507070}"/>
              </a:ext>
            </a:extLst>
          </p:cNvPr>
          <p:cNvGrpSpPr>
            <a:grpSpLocks/>
          </p:cNvGrpSpPr>
          <p:nvPr/>
        </p:nvGrpSpPr>
        <p:grpSpPr bwMode="auto">
          <a:xfrm>
            <a:off x="8216900" y="2468563"/>
            <a:ext cx="269875" cy="1635125"/>
            <a:chOff x="5176" y="1555"/>
            <a:chExt cx="170" cy="1030"/>
          </a:xfrm>
        </p:grpSpPr>
        <p:pic>
          <p:nvPicPr>
            <p:cNvPr id="358526" name="Picture 126" descr="Muscle2">
              <a:extLst>
                <a:ext uri="{FF2B5EF4-FFF2-40B4-BE49-F238E27FC236}">
                  <a16:creationId xmlns:a16="http://schemas.microsoft.com/office/drawing/2014/main" id="{839A182B-B080-45FD-9BFA-D0E33399D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889" r="69922"/>
            <a:stretch>
              <a:fillRect/>
            </a:stretch>
          </p:blipFill>
          <p:spPr bwMode="auto">
            <a:xfrm>
              <a:off x="5176" y="1555"/>
              <a:ext cx="169" cy="9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527" name="Rectangle 127">
              <a:extLst>
                <a:ext uri="{FF2B5EF4-FFF2-40B4-BE49-F238E27FC236}">
                  <a16:creationId xmlns:a16="http://schemas.microsoft.com/office/drawing/2014/main" id="{16203129-37E4-48D6-AC63-75A0B95BF93E}"/>
                </a:ext>
              </a:extLst>
            </p:cNvPr>
            <p:cNvSpPr>
              <a:spLocks noChangeArrowheads="1"/>
            </p:cNvSpPr>
            <p:nvPr/>
          </p:nvSpPr>
          <p:spPr bwMode="auto">
            <a:xfrm>
              <a:off x="5176" y="2500"/>
              <a:ext cx="170" cy="85"/>
            </a:xfrm>
            <a:prstGeom prst="rect">
              <a:avLst/>
            </a:prstGeom>
            <a:solidFill>
              <a:srgbClr val="0099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chemeClr val="tx2"/>
                  </a:solidFill>
                </a:rPr>
                <a:t>P4</a:t>
              </a:r>
            </a:p>
          </p:txBody>
        </p:sp>
      </p:grpSp>
      <p:sp>
        <p:nvSpPr>
          <p:cNvPr id="358528" name="Line 128">
            <a:extLst>
              <a:ext uri="{FF2B5EF4-FFF2-40B4-BE49-F238E27FC236}">
                <a16:creationId xmlns:a16="http://schemas.microsoft.com/office/drawing/2014/main" id="{E79E19F1-350F-4F5C-819F-9DC4127389C7}"/>
              </a:ext>
            </a:extLst>
          </p:cNvPr>
          <p:cNvSpPr>
            <a:spLocks noChangeShapeType="1"/>
          </p:cNvSpPr>
          <p:nvPr/>
        </p:nvSpPr>
        <p:spPr bwMode="auto">
          <a:xfrm flipH="1" flipV="1">
            <a:off x="2097088" y="4194175"/>
            <a:ext cx="0" cy="360363"/>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29" name="Line 129">
            <a:extLst>
              <a:ext uri="{FF2B5EF4-FFF2-40B4-BE49-F238E27FC236}">
                <a16:creationId xmlns:a16="http://schemas.microsoft.com/office/drawing/2014/main" id="{4DE62ACE-1A71-4B0D-BC7F-8BCF937B97A7}"/>
              </a:ext>
            </a:extLst>
          </p:cNvPr>
          <p:cNvSpPr>
            <a:spLocks noChangeShapeType="1"/>
          </p:cNvSpPr>
          <p:nvPr/>
        </p:nvSpPr>
        <p:spPr bwMode="auto">
          <a:xfrm flipV="1">
            <a:off x="2366963" y="3249613"/>
            <a:ext cx="225425" cy="2698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30" name="Line 130">
            <a:extLst>
              <a:ext uri="{FF2B5EF4-FFF2-40B4-BE49-F238E27FC236}">
                <a16:creationId xmlns:a16="http://schemas.microsoft.com/office/drawing/2014/main" id="{957F79F9-4127-4D62-81FC-091976C2D440}"/>
              </a:ext>
            </a:extLst>
          </p:cNvPr>
          <p:cNvSpPr>
            <a:spLocks noChangeShapeType="1"/>
          </p:cNvSpPr>
          <p:nvPr/>
        </p:nvSpPr>
        <p:spPr bwMode="auto">
          <a:xfrm>
            <a:off x="3267075" y="3114675"/>
            <a:ext cx="539750" cy="67468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31" name="Line 131">
            <a:extLst>
              <a:ext uri="{FF2B5EF4-FFF2-40B4-BE49-F238E27FC236}">
                <a16:creationId xmlns:a16="http://schemas.microsoft.com/office/drawing/2014/main" id="{5F2B0807-A785-4496-ADB0-7A44C1B4E380}"/>
              </a:ext>
            </a:extLst>
          </p:cNvPr>
          <p:cNvSpPr>
            <a:spLocks noChangeShapeType="1"/>
          </p:cNvSpPr>
          <p:nvPr/>
        </p:nvSpPr>
        <p:spPr bwMode="auto">
          <a:xfrm flipV="1">
            <a:off x="4392613" y="3159125"/>
            <a:ext cx="495300" cy="315913"/>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32" name="Line 132">
            <a:extLst>
              <a:ext uri="{FF2B5EF4-FFF2-40B4-BE49-F238E27FC236}">
                <a16:creationId xmlns:a16="http://schemas.microsoft.com/office/drawing/2014/main" id="{7EF05C79-19CA-4082-AE6E-205F2CDB0102}"/>
              </a:ext>
            </a:extLst>
          </p:cNvPr>
          <p:cNvSpPr>
            <a:spLocks noChangeShapeType="1"/>
          </p:cNvSpPr>
          <p:nvPr/>
        </p:nvSpPr>
        <p:spPr bwMode="auto">
          <a:xfrm flipH="1">
            <a:off x="4392613" y="3968750"/>
            <a:ext cx="17541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33" name="Line 133">
            <a:extLst>
              <a:ext uri="{FF2B5EF4-FFF2-40B4-BE49-F238E27FC236}">
                <a16:creationId xmlns:a16="http://schemas.microsoft.com/office/drawing/2014/main" id="{AC62F0DB-40DF-41B8-B8A4-ECD9C655946A}"/>
              </a:ext>
            </a:extLst>
          </p:cNvPr>
          <p:cNvSpPr>
            <a:spLocks noChangeShapeType="1"/>
          </p:cNvSpPr>
          <p:nvPr/>
        </p:nvSpPr>
        <p:spPr bwMode="auto">
          <a:xfrm>
            <a:off x="5697538" y="3114675"/>
            <a:ext cx="404812" cy="3587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34" name="Line 134">
            <a:extLst>
              <a:ext uri="{FF2B5EF4-FFF2-40B4-BE49-F238E27FC236}">
                <a16:creationId xmlns:a16="http://schemas.microsoft.com/office/drawing/2014/main" id="{506DFDA9-6B5C-4F1E-86B3-18D2C8CEDCF6}"/>
              </a:ext>
            </a:extLst>
          </p:cNvPr>
          <p:cNvSpPr>
            <a:spLocks noChangeShapeType="1"/>
          </p:cNvSpPr>
          <p:nvPr/>
        </p:nvSpPr>
        <p:spPr bwMode="auto">
          <a:xfrm>
            <a:off x="6642100" y="3924300"/>
            <a:ext cx="269875" cy="31432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35" name="Line 135">
            <a:extLst>
              <a:ext uri="{FF2B5EF4-FFF2-40B4-BE49-F238E27FC236}">
                <a16:creationId xmlns:a16="http://schemas.microsoft.com/office/drawing/2014/main" id="{D0663F4B-1D04-4AA5-BA4C-55BD47F23B72}"/>
              </a:ext>
            </a:extLst>
          </p:cNvPr>
          <p:cNvSpPr>
            <a:spLocks noChangeShapeType="1"/>
          </p:cNvSpPr>
          <p:nvPr/>
        </p:nvSpPr>
        <p:spPr bwMode="auto">
          <a:xfrm flipV="1">
            <a:off x="2411413" y="4284663"/>
            <a:ext cx="450850" cy="4953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36" name="Line 136">
            <a:extLst>
              <a:ext uri="{FF2B5EF4-FFF2-40B4-BE49-F238E27FC236}">
                <a16:creationId xmlns:a16="http://schemas.microsoft.com/office/drawing/2014/main" id="{41BB0E38-004F-4AC5-8D8A-F7F6C8237EDF}"/>
              </a:ext>
            </a:extLst>
          </p:cNvPr>
          <p:cNvSpPr>
            <a:spLocks noChangeShapeType="1"/>
          </p:cNvSpPr>
          <p:nvPr/>
        </p:nvSpPr>
        <p:spPr bwMode="auto">
          <a:xfrm flipV="1">
            <a:off x="3222625" y="4059238"/>
            <a:ext cx="719138"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37" name="Line 137">
            <a:extLst>
              <a:ext uri="{FF2B5EF4-FFF2-40B4-BE49-F238E27FC236}">
                <a16:creationId xmlns:a16="http://schemas.microsoft.com/office/drawing/2014/main" id="{42F66E78-D2CF-4C16-B78D-8C7D5BF59905}"/>
              </a:ext>
            </a:extLst>
          </p:cNvPr>
          <p:cNvSpPr>
            <a:spLocks noChangeShapeType="1"/>
          </p:cNvSpPr>
          <p:nvPr/>
        </p:nvSpPr>
        <p:spPr bwMode="auto">
          <a:xfrm flipH="1" flipV="1">
            <a:off x="3357563" y="2933700"/>
            <a:ext cx="493712" cy="58578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38" name="Line 138">
            <a:extLst>
              <a:ext uri="{FF2B5EF4-FFF2-40B4-BE49-F238E27FC236}">
                <a16:creationId xmlns:a16="http://schemas.microsoft.com/office/drawing/2014/main" id="{82502F14-FE8F-44C6-AF61-67F8133639A1}"/>
              </a:ext>
            </a:extLst>
          </p:cNvPr>
          <p:cNvSpPr>
            <a:spLocks noChangeShapeType="1"/>
          </p:cNvSpPr>
          <p:nvPr/>
        </p:nvSpPr>
        <p:spPr bwMode="auto">
          <a:xfrm flipV="1">
            <a:off x="3357563" y="2484438"/>
            <a:ext cx="584200" cy="40481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39" name="Line 139">
            <a:extLst>
              <a:ext uri="{FF2B5EF4-FFF2-40B4-BE49-F238E27FC236}">
                <a16:creationId xmlns:a16="http://schemas.microsoft.com/office/drawing/2014/main" id="{C68E0A9F-D03D-4923-914E-2300CFA4E3EA}"/>
              </a:ext>
            </a:extLst>
          </p:cNvPr>
          <p:cNvSpPr>
            <a:spLocks noChangeShapeType="1"/>
          </p:cNvSpPr>
          <p:nvPr/>
        </p:nvSpPr>
        <p:spPr bwMode="auto">
          <a:xfrm>
            <a:off x="4527550" y="1763713"/>
            <a:ext cx="20701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40" name="Line 140">
            <a:extLst>
              <a:ext uri="{FF2B5EF4-FFF2-40B4-BE49-F238E27FC236}">
                <a16:creationId xmlns:a16="http://schemas.microsoft.com/office/drawing/2014/main" id="{0A56689A-5F46-41E5-8D97-C730504C7420}"/>
              </a:ext>
            </a:extLst>
          </p:cNvPr>
          <p:cNvSpPr>
            <a:spLocks noChangeShapeType="1"/>
          </p:cNvSpPr>
          <p:nvPr/>
        </p:nvSpPr>
        <p:spPr bwMode="auto">
          <a:xfrm flipH="1">
            <a:off x="5832475" y="2349500"/>
            <a:ext cx="630238" cy="4492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41" name="Line 141">
            <a:extLst>
              <a:ext uri="{FF2B5EF4-FFF2-40B4-BE49-F238E27FC236}">
                <a16:creationId xmlns:a16="http://schemas.microsoft.com/office/drawing/2014/main" id="{D6585BDF-D090-4876-9479-CB7A5AD4B390}"/>
              </a:ext>
            </a:extLst>
          </p:cNvPr>
          <p:cNvSpPr>
            <a:spLocks noChangeShapeType="1"/>
          </p:cNvSpPr>
          <p:nvPr/>
        </p:nvSpPr>
        <p:spPr bwMode="auto">
          <a:xfrm>
            <a:off x="5832475" y="2979738"/>
            <a:ext cx="449263" cy="3587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42" name="Line 142">
            <a:extLst>
              <a:ext uri="{FF2B5EF4-FFF2-40B4-BE49-F238E27FC236}">
                <a16:creationId xmlns:a16="http://schemas.microsoft.com/office/drawing/2014/main" id="{5F1AF020-3528-451C-951F-FB6BE75A7E97}"/>
              </a:ext>
            </a:extLst>
          </p:cNvPr>
          <p:cNvSpPr>
            <a:spLocks noChangeShapeType="1"/>
          </p:cNvSpPr>
          <p:nvPr/>
        </p:nvSpPr>
        <p:spPr bwMode="auto">
          <a:xfrm>
            <a:off x="6686550" y="3789363"/>
            <a:ext cx="315913" cy="44926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43" name="Line 143">
            <a:extLst>
              <a:ext uri="{FF2B5EF4-FFF2-40B4-BE49-F238E27FC236}">
                <a16:creationId xmlns:a16="http://schemas.microsoft.com/office/drawing/2014/main" id="{947932A2-078B-42AE-BE86-0686EC2B807E}"/>
              </a:ext>
            </a:extLst>
          </p:cNvPr>
          <p:cNvSpPr>
            <a:spLocks noChangeShapeType="1"/>
          </p:cNvSpPr>
          <p:nvPr/>
        </p:nvSpPr>
        <p:spPr bwMode="auto">
          <a:xfrm flipH="1">
            <a:off x="1916113" y="5138738"/>
            <a:ext cx="225425" cy="53975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44" name="Line 144">
            <a:extLst>
              <a:ext uri="{FF2B5EF4-FFF2-40B4-BE49-F238E27FC236}">
                <a16:creationId xmlns:a16="http://schemas.microsoft.com/office/drawing/2014/main" id="{FFED3183-372F-47C5-81E5-3CE819D531C9}"/>
              </a:ext>
            </a:extLst>
          </p:cNvPr>
          <p:cNvSpPr>
            <a:spLocks noChangeShapeType="1"/>
          </p:cNvSpPr>
          <p:nvPr/>
        </p:nvSpPr>
        <p:spPr bwMode="auto">
          <a:xfrm flipH="1" flipV="1">
            <a:off x="2276475" y="4194175"/>
            <a:ext cx="0" cy="360363"/>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45" name="Line 145">
            <a:extLst>
              <a:ext uri="{FF2B5EF4-FFF2-40B4-BE49-F238E27FC236}">
                <a16:creationId xmlns:a16="http://schemas.microsoft.com/office/drawing/2014/main" id="{4C84F5FA-8CA0-413D-90E7-D59FA1EDAE67}"/>
              </a:ext>
            </a:extLst>
          </p:cNvPr>
          <p:cNvSpPr>
            <a:spLocks noChangeShapeType="1"/>
          </p:cNvSpPr>
          <p:nvPr/>
        </p:nvSpPr>
        <p:spPr bwMode="auto">
          <a:xfrm flipV="1">
            <a:off x="2457450" y="3294063"/>
            <a:ext cx="358775" cy="404812"/>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46" name="Line 146">
            <a:extLst>
              <a:ext uri="{FF2B5EF4-FFF2-40B4-BE49-F238E27FC236}">
                <a16:creationId xmlns:a16="http://schemas.microsoft.com/office/drawing/2014/main" id="{D0CE10BA-3E58-414C-8029-108222813E5F}"/>
              </a:ext>
            </a:extLst>
          </p:cNvPr>
          <p:cNvSpPr>
            <a:spLocks noChangeShapeType="1"/>
          </p:cNvSpPr>
          <p:nvPr/>
        </p:nvSpPr>
        <p:spPr bwMode="auto">
          <a:xfrm flipV="1">
            <a:off x="3267075" y="2393950"/>
            <a:ext cx="495300" cy="31432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47" name="Line 147">
            <a:extLst>
              <a:ext uri="{FF2B5EF4-FFF2-40B4-BE49-F238E27FC236}">
                <a16:creationId xmlns:a16="http://schemas.microsoft.com/office/drawing/2014/main" id="{C6E7D3B7-75F6-4A2C-8F54-73D1FCD09E7C}"/>
              </a:ext>
            </a:extLst>
          </p:cNvPr>
          <p:cNvSpPr>
            <a:spLocks noChangeShapeType="1"/>
          </p:cNvSpPr>
          <p:nvPr/>
        </p:nvSpPr>
        <p:spPr bwMode="auto">
          <a:xfrm>
            <a:off x="4437063" y="2484438"/>
            <a:ext cx="449262" cy="31432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48" name="Line 148">
            <a:extLst>
              <a:ext uri="{FF2B5EF4-FFF2-40B4-BE49-F238E27FC236}">
                <a16:creationId xmlns:a16="http://schemas.microsoft.com/office/drawing/2014/main" id="{4FA26CD3-47F7-40F5-AC34-28C8D84CB7D3}"/>
              </a:ext>
            </a:extLst>
          </p:cNvPr>
          <p:cNvSpPr>
            <a:spLocks noChangeShapeType="1"/>
          </p:cNvSpPr>
          <p:nvPr/>
        </p:nvSpPr>
        <p:spPr bwMode="auto">
          <a:xfrm>
            <a:off x="5607050" y="3159125"/>
            <a:ext cx="450850" cy="404813"/>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49" name="Line 149">
            <a:extLst>
              <a:ext uri="{FF2B5EF4-FFF2-40B4-BE49-F238E27FC236}">
                <a16:creationId xmlns:a16="http://schemas.microsoft.com/office/drawing/2014/main" id="{09E08488-BBCF-4878-99E2-0E146C9730F8}"/>
              </a:ext>
            </a:extLst>
          </p:cNvPr>
          <p:cNvSpPr>
            <a:spLocks noChangeShapeType="1"/>
          </p:cNvSpPr>
          <p:nvPr/>
        </p:nvSpPr>
        <p:spPr bwMode="auto">
          <a:xfrm>
            <a:off x="6462713" y="4149725"/>
            <a:ext cx="314325" cy="26987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50" name="Text Box 150">
            <a:extLst>
              <a:ext uri="{FF2B5EF4-FFF2-40B4-BE49-F238E27FC236}">
                <a16:creationId xmlns:a16="http://schemas.microsoft.com/office/drawing/2014/main" id="{BD7F9868-214E-43BD-B41D-225FA005C642}"/>
              </a:ext>
            </a:extLst>
          </p:cNvPr>
          <p:cNvSpPr txBox="1">
            <a:spLocks noChangeArrowheads="1"/>
          </p:cNvSpPr>
          <p:nvPr/>
        </p:nvSpPr>
        <p:spPr bwMode="auto">
          <a:xfrm>
            <a:off x="2636838" y="5273675"/>
            <a:ext cx="4591050" cy="957263"/>
          </a:xfrm>
          <a:prstGeom prst="rect">
            <a:avLst/>
          </a:prstGeom>
          <a:solidFill>
            <a:srgbClr val="FFCC66"/>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a:spcBef>
                <a:spcPct val="50000"/>
              </a:spcBef>
            </a:pPr>
            <a:r>
              <a:rPr lang="en-GB" altLang="en-US" sz="1200" b="1">
                <a:solidFill>
                  <a:schemeClr val="tx2"/>
                </a:solidFill>
              </a:rPr>
              <a:t>Text Example:</a:t>
            </a:r>
            <a:r>
              <a:rPr lang="en-GB" altLang="en-US" sz="1000" b="1">
                <a:solidFill>
                  <a:schemeClr val="tx2"/>
                </a:solidFill>
              </a:rPr>
              <a:t> </a:t>
            </a:r>
            <a:r>
              <a:rPr lang="en-GB" altLang="en-US" sz="1100" b="1">
                <a:solidFill>
                  <a:schemeClr val="tx2"/>
                </a:solidFill>
              </a:rPr>
              <a:t>Jack sends “HELP” to Jill. Each letter placed in separate packet with address, different route lengths &amp; travel time for each letter. Message arrives as “PLH – E is “Lost”. System requests “E” again, arrives late, but all reassembled as “HELP”. </a:t>
            </a:r>
            <a:r>
              <a:rPr lang="en-GB" altLang="en-US" sz="1100" b="1">
                <a:solidFill>
                  <a:srgbClr val="FF0000"/>
                </a:solidFill>
              </a:rPr>
              <a:t>Message “Gibberish” if excessive packet losses or delays……</a:t>
            </a:r>
          </a:p>
        </p:txBody>
      </p:sp>
      <p:sp>
        <p:nvSpPr>
          <p:cNvPr id="358551" name="Text Box 151">
            <a:extLst>
              <a:ext uri="{FF2B5EF4-FFF2-40B4-BE49-F238E27FC236}">
                <a16:creationId xmlns:a16="http://schemas.microsoft.com/office/drawing/2014/main" id="{A9ACAA22-8934-4FB0-8845-97BF2B4AC095}"/>
              </a:ext>
            </a:extLst>
          </p:cNvPr>
          <p:cNvSpPr txBox="1">
            <a:spLocks noChangeArrowheads="1"/>
          </p:cNvSpPr>
          <p:nvPr/>
        </p:nvSpPr>
        <p:spPr bwMode="auto">
          <a:xfrm>
            <a:off x="250825" y="1358900"/>
            <a:ext cx="3241675" cy="1125538"/>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l">
              <a:spcBef>
                <a:spcPct val="50000"/>
              </a:spcBef>
            </a:pPr>
            <a:r>
              <a:rPr lang="en-GB" altLang="en-US" sz="1200" b="1">
                <a:solidFill>
                  <a:schemeClr val="tx2"/>
                </a:solidFill>
              </a:rPr>
              <a:t>Internet Today:</a:t>
            </a:r>
            <a:r>
              <a:rPr lang="en-GB" altLang="en-US" sz="1000" b="1">
                <a:solidFill>
                  <a:schemeClr val="tx2"/>
                </a:solidFill>
              </a:rPr>
              <a:t> </a:t>
            </a:r>
            <a:r>
              <a:rPr lang="en-GB" altLang="en-US" sz="1100" b="1">
                <a:solidFill>
                  <a:schemeClr val="tx2"/>
                </a:solidFill>
              </a:rPr>
              <a:t>Many alternative paths = Robustness; Flexible Bandwidth Use = ANY communication; Multi-path delays and “Lost/Resent” packets  </a:t>
            </a:r>
            <a:r>
              <a:rPr lang="en-GB" altLang="en-US" sz="1100" b="1">
                <a:solidFill>
                  <a:srgbClr val="FF0000"/>
                </a:solidFill>
              </a:rPr>
              <a:t>Not Suitable for Real Time Communications (Voice/Video) – Packet Losses, Delays, Jitter, Not Acceptable.</a:t>
            </a:r>
          </a:p>
        </p:txBody>
      </p:sp>
      <p:sp>
        <p:nvSpPr>
          <p:cNvPr id="358552" name="Text Box 152">
            <a:extLst>
              <a:ext uri="{FF2B5EF4-FFF2-40B4-BE49-F238E27FC236}">
                <a16:creationId xmlns:a16="http://schemas.microsoft.com/office/drawing/2014/main" id="{F3D297B8-621A-4C5F-8A4B-FE1EA51C7CA5}"/>
              </a:ext>
            </a:extLst>
          </p:cNvPr>
          <p:cNvSpPr txBox="1">
            <a:spLocks noChangeArrowheads="1"/>
          </p:cNvSpPr>
          <p:nvPr/>
        </p:nvSpPr>
        <p:spPr bwMode="auto">
          <a:xfrm>
            <a:off x="161925" y="5364163"/>
            <a:ext cx="1439863" cy="647700"/>
          </a:xfrm>
          <a:prstGeom prst="rect">
            <a:avLst/>
          </a:prstGeom>
          <a:solidFill>
            <a:srgbClr val="FF0000"/>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GB" altLang="en-US" sz="1000">
                <a:solidFill>
                  <a:srgbClr val="FFCC00"/>
                </a:solidFill>
              </a:rPr>
              <a:t>Message Sampled in Time Slots; Slots grouped in “Packets” for delivery</a:t>
            </a:r>
          </a:p>
        </p:txBody>
      </p:sp>
      <p:sp>
        <p:nvSpPr>
          <p:cNvPr id="358553" name="Text Box 153">
            <a:extLst>
              <a:ext uri="{FF2B5EF4-FFF2-40B4-BE49-F238E27FC236}">
                <a16:creationId xmlns:a16="http://schemas.microsoft.com/office/drawing/2014/main" id="{A6A9F57E-5354-499A-9794-395EB6FD66BC}"/>
              </a:ext>
            </a:extLst>
          </p:cNvPr>
          <p:cNvSpPr txBox="1">
            <a:spLocks noChangeArrowheads="1"/>
          </p:cNvSpPr>
          <p:nvPr/>
        </p:nvSpPr>
        <p:spPr bwMode="auto">
          <a:xfrm>
            <a:off x="5067300" y="1403350"/>
            <a:ext cx="1395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b="1">
                <a:solidFill>
                  <a:schemeClr val="tx2"/>
                </a:solidFill>
              </a:rPr>
              <a:t>Rest of World</a:t>
            </a:r>
          </a:p>
        </p:txBody>
      </p:sp>
      <p:sp>
        <p:nvSpPr>
          <p:cNvPr id="358554" name="Text Box 154">
            <a:extLst>
              <a:ext uri="{FF2B5EF4-FFF2-40B4-BE49-F238E27FC236}">
                <a16:creationId xmlns:a16="http://schemas.microsoft.com/office/drawing/2014/main" id="{4BD37B1E-3DB3-4B90-80A4-2BE7CD4088F7}"/>
              </a:ext>
            </a:extLst>
          </p:cNvPr>
          <p:cNvSpPr txBox="1">
            <a:spLocks noChangeArrowheads="1"/>
          </p:cNvSpPr>
          <p:nvPr/>
        </p:nvSpPr>
        <p:spPr bwMode="auto">
          <a:xfrm>
            <a:off x="7426325" y="2079625"/>
            <a:ext cx="1466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b="1">
                <a:solidFill>
                  <a:schemeClr val="tx2"/>
                </a:solidFill>
              </a:rPr>
              <a:t>Received Packets</a:t>
            </a:r>
          </a:p>
        </p:txBody>
      </p:sp>
      <p:sp>
        <p:nvSpPr>
          <p:cNvPr id="358555" name="Text Box 155">
            <a:extLst>
              <a:ext uri="{FF2B5EF4-FFF2-40B4-BE49-F238E27FC236}">
                <a16:creationId xmlns:a16="http://schemas.microsoft.com/office/drawing/2014/main" id="{D058ADE3-5F81-428E-AED6-690F981609C9}"/>
              </a:ext>
            </a:extLst>
          </p:cNvPr>
          <p:cNvSpPr txBox="1">
            <a:spLocks noChangeArrowheads="1"/>
          </p:cNvSpPr>
          <p:nvPr/>
        </p:nvSpPr>
        <p:spPr bwMode="auto">
          <a:xfrm>
            <a:off x="2771775" y="773113"/>
            <a:ext cx="634523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en-GB" altLang="en-US" sz="1200" b="1">
                <a:solidFill>
                  <a:srgbClr val="FF0000"/>
                </a:solidFill>
              </a:rPr>
              <a:t>The Internet now: “Best Practice”: Acceptable Quality for Time Insensitive Data</a:t>
            </a:r>
          </a:p>
          <a:p>
            <a:pPr>
              <a:lnSpc>
                <a:spcPct val="95000"/>
              </a:lnSpc>
            </a:pPr>
            <a:r>
              <a:rPr lang="en-GB" altLang="en-US" sz="1200" b="1">
                <a:solidFill>
                  <a:srgbClr val="FF0000"/>
                </a:solidFill>
              </a:rPr>
              <a:t>NGN: Special arrangements for Quality Guarantees in Time Sensitive Applications</a:t>
            </a:r>
          </a:p>
        </p:txBody>
      </p:sp>
      <p:sp>
        <p:nvSpPr>
          <p:cNvPr id="358556" name="AutoShape 156">
            <a:extLst>
              <a:ext uri="{FF2B5EF4-FFF2-40B4-BE49-F238E27FC236}">
                <a16:creationId xmlns:a16="http://schemas.microsoft.com/office/drawing/2014/main" id="{343677D8-E428-4EF2-9EAE-3C9F7774926C}"/>
              </a:ext>
            </a:extLst>
          </p:cNvPr>
          <p:cNvSpPr>
            <a:spLocks noChangeArrowheads="1"/>
          </p:cNvSpPr>
          <p:nvPr/>
        </p:nvSpPr>
        <p:spPr bwMode="auto">
          <a:xfrm>
            <a:off x="7181850" y="4824413"/>
            <a:ext cx="315913" cy="1035050"/>
          </a:xfrm>
          <a:prstGeom prst="wedgeRect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a:solidFill>
                <a:schemeClr val="tx2"/>
              </a:solidFill>
            </a:endParaRPr>
          </a:p>
        </p:txBody>
      </p:sp>
      <p:sp>
        <p:nvSpPr>
          <p:cNvPr id="358557" name="Line 157">
            <a:extLst>
              <a:ext uri="{FF2B5EF4-FFF2-40B4-BE49-F238E27FC236}">
                <a16:creationId xmlns:a16="http://schemas.microsoft.com/office/drawing/2014/main" id="{E4CAEBE3-6FF7-4579-AAA3-65CEB2C6D800}"/>
              </a:ext>
            </a:extLst>
          </p:cNvPr>
          <p:cNvSpPr>
            <a:spLocks noChangeShapeType="1"/>
          </p:cNvSpPr>
          <p:nvPr/>
        </p:nvSpPr>
        <p:spPr bwMode="auto">
          <a:xfrm flipV="1">
            <a:off x="7137400" y="3203575"/>
            <a:ext cx="1484313" cy="108108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58" name="Line 158">
            <a:extLst>
              <a:ext uri="{FF2B5EF4-FFF2-40B4-BE49-F238E27FC236}">
                <a16:creationId xmlns:a16="http://schemas.microsoft.com/office/drawing/2014/main" id="{21D5BA9A-A2AD-47B9-B417-78C8556C5965}"/>
              </a:ext>
            </a:extLst>
          </p:cNvPr>
          <p:cNvSpPr>
            <a:spLocks noChangeShapeType="1"/>
          </p:cNvSpPr>
          <p:nvPr/>
        </p:nvSpPr>
        <p:spPr bwMode="auto">
          <a:xfrm flipV="1">
            <a:off x="7137400" y="3024188"/>
            <a:ext cx="630238" cy="1260475"/>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59" name="Line 159">
            <a:extLst>
              <a:ext uri="{FF2B5EF4-FFF2-40B4-BE49-F238E27FC236}">
                <a16:creationId xmlns:a16="http://schemas.microsoft.com/office/drawing/2014/main" id="{8247E12F-8680-42D4-83E9-84E1BFCFB1FE}"/>
              </a:ext>
            </a:extLst>
          </p:cNvPr>
          <p:cNvSpPr>
            <a:spLocks noChangeShapeType="1"/>
          </p:cNvSpPr>
          <p:nvPr/>
        </p:nvSpPr>
        <p:spPr bwMode="auto">
          <a:xfrm flipV="1">
            <a:off x="7137400" y="3159125"/>
            <a:ext cx="1214438" cy="112553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60" name="Line 160">
            <a:extLst>
              <a:ext uri="{FF2B5EF4-FFF2-40B4-BE49-F238E27FC236}">
                <a16:creationId xmlns:a16="http://schemas.microsoft.com/office/drawing/2014/main" id="{49F6A519-9A14-48E2-9DFA-41A17A20FA0A}"/>
              </a:ext>
            </a:extLst>
          </p:cNvPr>
          <p:cNvSpPr>
            <a:spLocks noChangeShapeType="1"/>
          </p:cNvSpPr>
          <p:nvPr/>
        </p:nvSpPr>
        <p:spPr bwMode="auto">
          <a:xfrm flipV="1">
            <a:off x="7137400" y="3068638"/>
            <a:ext cx="900113" cy="121602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pic>
        <p:nvPicPr>
          <p:cNvPr id="358561" name="Picture 161" descr="j0312624">
            <a:extLst>
              <a:ext uri="{FF2B5EF4-FFF2-40B4-BE49-F238E27FC236}">
                <a16:creationId xmlns:a16="http://schemas.microsoft.com/office/drawing/2014/main" id="{3D9975AD-2E1F-4BA8-BDB8-6C8504A42C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2463" y="4733925"/>
            <a:ext cx="1252537" cy="1304925"/>
          </a:xfrm>
          <a:prstGeom prst="rect">
            <a:avLst/>
          </a:prstGeom>
          <a:noFill/>
          <a:extLst>
            <a:ext uri="{909E8E84-426E-40DD-AFC4-6F175D3DCCD1}">
              <a14:hiddenFill xmlns:a14="http://schemas.microsoft.com/office/drawing/2010/main">
                <a:solidFill>
                  <a:srgbClr val="FFFFFF"/>
                </a:solidFill>
              </a14:hiddenFill>
            </a:ext>
          </a:extLst>
        </p:spPr>
      </p:pic>
      <p:sp>
        <p:nvSpPr>
          <p:cNvPr id="358562" name="Text Box 162">
            <a:extLst>
              <a:ext uri="{FF2B5EF4-FFF2-40B4-BE49-F238E27FC236}">
                <a16:creationId xmlns:a16="http://schemas.microsoft.com/office/drawing/2014/main" id="{0A413C18-7DD7-46C3-A170-A5D9CBD48C5A}"/>
              </a:ext>
            </a:extLst>
          </p:cNvPr>
          <p:cNvSpPr txBox="1">
            <a:spLocks noChangeArrowheads="1"/>
          </p:cNvSpPr>
          <p:nvPr/>
        </p:nvSpPr>
        <p:spPr bwMode="auto">
          <a:xfrm>
            <a:off x="7316788" y="5768975"/>
            <a:ext cx="43021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solidFill>
                  <a:schemeClr val="tx2"/>
                </a:solidFill>
              </a:rPr>
              <a:t>Jill</a:t>
            </a:r>
          </a:p>
        </p:txBody>
      </p:sp>
      <p:pic>
        <p:nvPicPr>
          <p:cNvPr id="358563" name="Picture 163" descr="Cloud-Filled copy">
            <a:extLst>
              <a:ext uri="{FF2B5EF4-FFF2-40B4-BE49-F238E27FC236}">
                <a16:creationId xmlns:a16="http://schemas.microsoft.com/office/drawing/2014/main" id="{EC65C7CD-93B5-4DA9-9A08-F568CBB241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6463" y="4554538"/>
            <a:ext cx="2881312" cy="681037"/>
          </a:xfrm>
          <a:prstGeom prst="rect">
            <a:avLst/>
          </a:prstGeom>
          <a:noFill/>
          <a:extLst>
            <a:ext uri="{909E8E84-426E-40DD-AFC4-6F175D3DCCD1}">
              <a14:hiddenFill xmlns:a14="http://schemas.microsoft.com/office/drawing/2010/main">
                <a:solidFill>
                  <a:srgbClr val="FFFFFF"/>
                </a:solidFill>
              </a14:hiddenFill>
            </a:ext>
          </a:extLst>
        </p:spPr>
      </p:pic>
      <p:pic>
        <p:nvPicPr>
          <p:cNvPr id="358564" name="Picture 164" descr="IP Phone">
            <a:extLst>
              <a:ext uri="{FF2B5EF4-FFF2-40B4-BE49-F238E27FC236}">
                <a16:creationId xmlns:a16="http://schemas.microsoft.com/office/drawing/2014/main" id="{A2B520D5-73A8-4A08-97AA-0A06013A69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7663" y="4689475"/>
            <a:ext cx="500062" cy="266700"/>
          </a:xfrm>
          <a:prstGeom prst="rect">
            <a:avLst/>
          </a:prstGeom>
          <a:noFill/>
          <a:extLst>
            <a:ext uri="{909E8E84-426E-40DD-AFC4-6F175D3DCCD1}">
              <a14:hiddenFill xmlns:a14="http://schemas.microsoft.com/office/drawing/2010/main">
                <a:solidFill>
                  <a:srgbClr val="FFFFFF"/>
                </a:solidFill>
              </a14:hiddenFill>
            </a:ext>
          </a:extLst>
        </p:spPr>
      </p:pic>
      <p:pic>
        <p:nvPicPr>
          <p:cNvPr id="358565" name="Picture 165" descr="Mobile Access IP phone">
            <a:extLst>
              <a:ext uri="{FF2B5EF4-FFF2-40B4-BE49-F238E27FC236}">
                <a16:creationId xmlns:a16="http://schemas.microsoft.com/office/drawing/2014/main" id="{40753001-2C01-419E-B17B-B60F50E626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6338" y="4733925"/>
            <a:ext cx="315912" cy="269875"/>
          </a:xfrm>
          <a:prstGeom prst="rect">
            <a:avLst/>
          </a:prstGeom>
          <a:noFill/>
          <a:extLst>
            <a:ext uri="{909E8E84-426E-40DD-AFC4-6F175D3DCCD1}">
              <a14:hiddenFill xmlns:a14="http://schemas.microsoft.com/office/drawing/2010/main">
                <a:solidFill>
                  <a:srgbClr val="FFFFFF"/>
                </a:solidFill>
              </a14:hiddenFill>
            </a:ext>
          </a:extLst>
        </p:spPr>
      </p:pic>
      <p:pic>
        <p:nvPicPr>
          <p:cNvPr id="358566" name="Picture 166" descr="PC Man copy">
            <a:extLst>
              <a:ext uri="{FF2B5EF4-FFF2-40B4-BE49-F238E27FC236}">
                <a16:creationId xmlns:a16="http://schemas.microsoft.com/office/drawing/2014/main" id="{5F71F6DF-1227-4056-AFEC-93D6D67C404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6700" y="4668838"/>
            <a:ext cx="312738" cy="425450"/>
          </a:xfrm>
          <a:prstGeom prst="rect">
            <a:avLst/>
          </a:prstGeom>
          <a:noFill/>
          <a:extLst>
            <a:ext uri="{909E8E84-426E-40DD-AFC4-6F175D3DCCD1}">
              <a14:hiddenFill xmlns:a14="http://schemas.microsoft.com/office/drawing/2010/main">
                <a:solidFill>
                  <a:srgbClr val="FFFFFF"/>
                </a:solidFill>
              </a14:hiddenFill>
            </a:ext>
          </a:extLst>
        </p:spPr>
      </p:pic>
      <p:pic>
        <p:nvPicPr>
          <p:cNvPr id="358567" name="Picture 167" descr="radio tower">
            <a:extLst>
              <a:ext uri="{FF2B5EF4-FFF2-40B4-BE49-F238E27FC236}">
                <a16:creationId xmlns:a16="http://schemas.microsoft.com/office/drawing/2014/main" id="{0858FBD7-03DC-4FC1-A818-D6F817B618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67300" y="4149725"/>
            <a:ext cx="2063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358568" name="Picture 168" descr="tv">
            <a:extLst>
              <a:ext uri="{FF2B5EF4-FFF2-40B4-BE49-F238E27FC236}">
                <a16:creationId xmlns:a16="http://schemas.microsoft.com/office/drawing/2014/main" id="{75CE0948-7914-405E-9BAB-2F6D37869EC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81513" y="4598988"/>
            <a:ext cx="419100" cy="400050"/>
          </a:xfrm>
          <a:prstGeom prst="rect">
            <a:avLst/>
          </a:prstGeom>
          <a:noFill/>
          <a:extLst>
            <a:ext uri="{909E8E84-426E-40DD-AFC4-6F175D3DCCD1}">
              <a14:hiddenFill xmlns:a14="http://schemas.microsoft.com/office/drawing/2010/main">
                <a:solidFill>
                  <a:srgbClr val="FFFFFF"/>
                </a:solidFill>
              </a14:hiddenFill>
            </a:ext>
          </a:extLst>
        </p:spPr>
      </p:pic>
      <p:grpSp>
        <p:nvGrpSpPr>
          <p:cNvPr id="358569" name="Group 169">
            <a:extLst>
              <a:ext uri="{FF2B5EF4-FFF2-40B4-BE49-F238E27FC236}">
                <a16:creationId xmlns:a16="http://schemas.microsoft.com/office/drawing/2014/main" id="{8E8CE979-C74E-4463-8F92-54B17E9E23D5}"/>
              </a:ext>
            </a:extLst>
          </p:cNvPr>
          <p:cNvGrpSpPr>
            <a:grpSpLocks/>
          </p:cNvGrpSpPr>
          <p:nvPr/>
        </p:nvGrpSpPr>
        <p:grpSpPr bwMode="auto">
          <a:xfrm>
            <a:off x="6192838" y="4287838"/>
            <a:ext cx="431800" cy="530225"/>
            <a:chOff x="3933" y="2701"/>
            <a:chExt cx="272" cy="334"/>
          </a:xfrm>
        </p:grpSpPr>
        <p:pic>
          <p:nvPicPr>
            <p:cNvPr id="358570" name="Picture 170">
              <a:extLst>
                <a:ext uri="{FF2B5EF4-FFF2-40B4-BE49-F238E27FC236}">
                  <a16:creationId xmlns:a16="http://schemas.microsoft.com/office/drawing/2014/main" id="{ED188564-B7CA-4D70-A0E7-ECF015108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72585">
              <a:off x="3902" y="2732"/>
              <a:ext cx="334"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71" name="Picture 171">
              <a:extLst>
                <a:ext uri="{FF2B5EF4-FFF2-40B4-BE49-F238E27FC236}">
                  <a16:creationId xmlns:a16="http://schemas.microsoft.com/office/drawing/2014/main" id="{21D014BA-69E1-4A1D-BAC8-AA742FFCA0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 y="2742"/>
              <a:ext cx="102"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72" name="Text Box 172">
              <a:extLst>
                <a:ext uri="{FF2B5EF4-FFF2-40B4-BE49-F238E27FC236}">
                  <a16:creationId xmlns:a16="http://schemas.microsoft.com/office/drawing/2014/main" id="{69F008CA-D908-48BE-AA85-FFC0FC207E8E}"/>
                </a:ext>
              </a:extLst>
            </p:cNvPr>
            <p:cNvSpPr txBox="1">
              <a:spLocks noChangeArrowheads="1"/>
            </p:cNvSpPr>
            <p:nvPr/>
          </p:nvSpPr>
          <p:spPr bwMode="auto">
            <a:xfrm>
              <a:off x="3957" y="2869"/>
              <a:ext cx="2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a:t>ISP</a:t>
              </a:r>
            </a:p>
          </p:txBody>
        </p:sp>
      </p:grpSp>
      <p:pic>
        <p:nvPicPr>
          <p:cNvPr id="358573" name="Picture 173">
            <a:extLst>
              <a:ext uri="{FF2B5EF4-FFF2-40B4-BE49-F238E27FC236}">
                <a16:creationId xmlns:a16="http://schemas.microsoft.com/office/drawing/2014/main" id="{A850B0DE-A658-4E4B-B4B1-6F6853C297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72585">
            <a:off x="3313906" y="4191794"/>
            <a:ext cx="447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74" name="Picture 174">
            <a:extLst>
              <a:ext uri="{FF2B5EF4-FFF2-40B4-BE49-F238E27FC236}">
                <a16:creationId xmlns:a16="http://schemas.microsoft.com/office/drawing/2014/main" id="{169395AD-69AE-4D6F-BCE6-B0F59707EC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9800" y="4211638"/>
            <a:ext cx="134938"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75" name="Text Box 175">
            <a:extLst>
              <a:ext uri="{FF2B5EF4-FFF2-40B4-BE49-F238E27FC236}">
                <a16:creationId xmlns:a16="http://schemas.microsoft.com/office/drawing/2014/main" id="{FDB0FD78-26C9-488E-AB4F-6D7B24421D13}"/>
              </a:ext>
            </a:extLst>
          </p:cNvPr>
          <p:cNvSpPr txBox="1">
            <a:spLocks noChangeArrowheads="1"/>
          </p:cNvSpPr>
          <p:nvPr/>
        </p:nvSpPr>
        <p:spPr bwMode="auto">
          <a:xfrm>
            <a:off x="3357563" y="4373563"/>
            <a:ext cx="387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a:solidFill>
                  <a:schemeClr val="tx2"/>
                </a:solidFill>
              </a:rPr>
              <a:t>ISP</a:t>
            </a:r>
          </a:p>
        </p:txBody>
      </p:sp>
      <p:sp>
        <p:nvSpPr>
          <p:cNvPr id="358576" name="Text Box 176">
            <a:extLst>
              <a:ext uri="{FF2B5EF4-FFF2-40B4-BE49-F238E27FC236}">
                <a16:creationId xmlns:a16="http://schemas.microsoft.com/office/drawing/2014/main" id="{AE73EFCA-434C-4D67-85B9-57033DF5B525}"/>
              </a:ext>
            </a:extLst>
          </p:cNvPr>
          <p:cNvSpPr txBox="1">
            <a:spLocks noChangeArrowheads="1"/>
          </p:cNvSpPr>
          <p:nvPr/>
        </p:nvSpPr>
        <p:spPr bwMode="auto">
          <a:xfrm>
            <a:off x="4302125" y="4984750"/>
            <a:ext cx="16684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00" b="1">
                <a:solidFill>
                  <a:srgbClr val="000066"/>
                </a:solidFill>
                <a:effectLst>
                  <a:outerShdw blurRad="38100" dist="38100" dir="2700000" algn="tl">
                    <a:srgbClr val="000000"/>
                  </a:outerShdw>
                </a:effectLst>
              </a:rPr>
              <a:t>Users &amp; User Equipment</a:t>
            </a:r>
          </a:p>
        </p:txBody>
      </p:sp>
      <p:pic>
        <p:nvPicPr>
          <p:cNvPr id="358577" name="Picture 177" descr="Laptop copy">
            <a:extLst>
              <a:ext uri="{FF2B5EF4-FFF2-40B4-BE49-F238E27FC236}">
                <a16:creationId xmlns:a16="http://schemas.microsoft.com/office/drawing/2014/main" id="{C5320718-A565-4039-96C8-2C2A4BC8283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76813" y="4733925"/>
            <a:ext cx="360362" cy="246063"/>
          </a:xfrm>
          <a:prstGeom prst="rect">
            <a:avLst/>
          </a:prstGeom>
          <a:noFill/>
          <a:extLst>
            <a:ext uri="{909E8E84-426E-40DD-AFC4-6F175D3DCCD1}">
              <a14:hiddenFill xmlns:a14="http://schemas.microsoft.com/office/drawing/2010/main">
                <a:solidFill>
                  <a:srgbClr val="FFFFFF"/>
                </a:solidFill>
              </a14:hiddenFill>
            </a:ext>
          </a:extLst>
        </p:spPr>
      </p:pic>
      <p:sp>
        <p:nvSpPr>
          <p:cNvPr id="358578" name="Line 178">
            <a:extLst>
              <a:ext uri="{FF2B5EF4-FFF2-40B4-BE49-F238E27FC236}">
                <a16:creationId xmlns:a16="http://schemas.microsoft.com/office/drawing/2014/main" id="{1E3BDC07-4A66-4B8D-A905-7CDA70862728}"/>
              </a:ext>
            </a:extLst>
          </p:cNvPr>
          <p:cNvSpPr>
            <a:spLocks noChangeShapeType="1"/>
          </p:cNvSpPr>
          <p:nvPr/>
        </p:nvSpPr>
        <p:spPr bwMode="auto">
          <a:xfrm flipH="1" flipV="1">
            <a:off x="3536950" y="4598988"/>
            <a:ext cx="0" cy="269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79" name="Line 179">
            <a:extLst>
              <a:ext uri="{FF2B5EF4-FFF2-40B4-BE49-F238E27FC236}">
                <a16:creationId xmlns:a16="http://schemas.microsoft.com/office/drawing/2014/main" id="{398A62D0-1A0A-4A8D-8DC7-91CBD823E3B5}"/>
              </a:ext>
            </a:extLst>
          </p:cNvPr>
          <p:cNvSpPr>
            <a:spLocks noChangeShapeType="1"/>
          </p:cNvSpPr>
          <p:nvPr/>
        </p:nvSpPr>
        <p:spPr bwMode="auto">
          <a:xfrm flipH="1" flipV="1">
            <a:off x="4076700" y="4149725"/>
            <a:ext cx="0" cy="539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80" name="Line 180">
            <a:extLst>
              <a:ext uri="{FF2B5EF4-FFF2-40B4-BE49-F238E27FC236}">
                <a16:creationId xmlns:a16="http://schemas.microsoft.com/office/drawing/2014/main" id="{EEDC5694-3B33-49ED-8218-83D13A8E60EA}"/>
              </a:ext>
            </a:extLst>
          </p:cNvPr>
          <p:cNvSpPr>
            <a:spLocks noChangeShapeType="1"/>
          </p:cNvSpPr>
          <p:nvPr/>
        </p:nvSpPr>
        <p:spPr bwMode="auto">
          <a:xfrm flipV="1">
            <a:off x="5562600" y="3789363"/>
            <a:ext cx="0" cy="8540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81" name="Line 181">
            <a:extLst>
              <a:ext uri="{FF2B5EF4-FFF2-40B4-BE49-F238E27FC236}">
                <a16:creationId xmlns:a16="http://schemas.microsoft.com/office/drawing/2014/main" id="{A95FA63C-04C0-4E4D-8459-D64E4707A268}"/>
              </a:ext>
            </a:extLst>
          </p:cNvPr>
          <p:cNvSpPr>
            <a:spLocks noChangeShapeType="1"/>
          </p:cNvSpPr>
          <p:nvPr/>
        </p:nvSpPr>
        <p:spPr bwMode="auto">
          <a:xfrm flipV="1">
            <a:off x="5921375" y="4689475"/>
            <a:ext cx="3159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358582" name="Text Box 182">
            <a:extLst>
              <a:ext uri="{FF2B5EF4-FFF2-40B4-BE49-F238E27FC236}">
                <a16:creationId xmlns:a16="http://schemas.microsoft.com/office/drawing/2014/main" id="{7308EA76-FD14-425C-99BA-20E58357628B}"/>
              </a:ext>
            </a:extLst>
          </p:cNvPr>
          <p:cNvSpPr txBox="1">
            <a:spLocks noChangeArrowheads="1"/>
          </p:cNvSpPr>
          <p:nvPr/>
        </p:nvSpPr>
        <p:spPr bwMode="auto">
          <a:xfrm>
            <a:off x="26988" y="6402388"/>
            <a:ext cx="9072562" cy="366712"/>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800" b="1">
                <a:solidFill>
                  <a:srgbClr val="FF3300"/>
                </a:solidFill>
                <a:effectLst>
                  <a:outerShdw blurRad="38100" dist="38100" dir="2700000" algn="tl">
                    <a:srgbClr val="000000"/>
                  </a:outerShdw>
                </a:effectLst>
              </a:rPr>
              <a:t>Congestion</a:t>
            </a:r>
            <a:r>
              <a:rPr lang="en-GB" altLang="en-US" sz="1800" b="1">
                <a:effectLst>
                  <a:outerShdw blurRad="38100" dist="38100" dir="2700000" algn="tl">
                    <a:srgbClr val="FFFFFF"/>
                  </a:outerShdw>
                </a:effectLst>
              </a:rPr>
              <a:t> ??  </a:t>
            </a:r>
            <a:r>
              <a:rPr lang="en-GB" altLang="en-US" sz="1800" b="1">
                <a:solidFill>
                  <a:srgbClr val="FF3300"/>
                </a:solidFill>
                <a:effectLst>
                  <a:outerShdw blurRad="38100" dist="38100" dir="2700000" algn="tl">
                    <a:srgbClr val="000000"/>
                  </a:outerShdw>
                </a:effectLst>
              </a:rPr>
              <a:t>“No matter, I send right arm tomorrow – </a:t>
            </a:r>
            <a:r>
              <a:rPr lang="en-GB" altLang="en-US" sz="1800" b="1">
                <a:solidFill>
                  <a:srgbClr val="FFFF00"/>
                </a:solidFill>
                <a:effectLst>
                  <a:outerShdw blurRad="38100" dist="38100" dir="2700000" algn="tl">
                    <a:srgbClr val="000000"/>
                  </a:outerShdw>
                </a:effectLst>
              </a:rPr>
              <a:t>Me Not Yet NGN”</a:t>
            </a:r>
          </a:p>
        </p:txBody>
      </p:sp>
      <p:sp>
        <p:nvSpPr>
          <p:cNvPr id="358583" name="AutoShape 183">
            <a:extLst>
              <a:ext uri="{FF2B5EF4-FFF2-40B4-BE49-F238E27FC236}">
                <a16:creationId xmlns:a16="http://schemas.microsoft.com/office/drawing/2014/main" id="{45D8EC36-FA66-456A-AB51-491A34E5E253}"/>
              </a:ext>
            </a:extLst>
          </p:cNvPr>
          <p:cNvSpPr>
            <a:spLocks noChangeArrowheads="1"/>
          </p:cNvSpPr>
          <p:nvPr/>
        </p:nvSpPr>
        <p:spPr bwMode="auto">
          <a:xfrm>
            <a:off x="8037513" y="4119563"/>
            <a:ext cx="900112" cy="615950"/>
          </a:xfrm>
          <a:prstGeom prst="cloudCallout">
            <a:avLst>
              <a:gd name="adj1" fmla="val -72926"/>
              <a:gd name="adj2" fmla="val 4819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b">
            <a:spAutoFit/>
          </a:bodyPr>
          <a:lstStyle/>
          <a:p>
            <a:pPr algn="l"/>
            <a:r>
              <a:rPr lang="en-GB" altLang="en-US" sz="1200" b="1">
                <a:effectLst>
                  <a:outerShdw blurRad="38100" dist="38100" dir="2700000" algn="tl">
                    <a:srgbClr val="FFFFFF"/>
                  </a:outerShdw>
                </a:effectLst>
              </a:rPr>
              <a:t>Who</a:t>
            </a:r>
          </a:p>
          <a:p>
            <a:pPr algn="l"/>
            <a:r>
              <a:rPr lang="en-GB" altLang="en-US" sz="1200" b="1">
                <a:effectLst>
                  <a:outerShdw blurRad="38100" dist="38100" dir="2700000" algn="tl">
                    <a:srgbClr val="FFFFFF"/>
                  </a:outerShdw>
                </a:effectLst>
              </a:rPr>
              <a:t>???</a:t>
            </a:r>
          </a:p>
        </p:txBody>
      </p:sp>
      <p:sp>
        <p:nvSpPr>
          <p:cNvPr id="358584" name="AutoShape 184">
            <a:extLst>
              <a:ext uri="{FF2B5EF4-FFF2-40B4-BE49-F238E27FC236}">
                <a16:creationId xmlns:a16="http://schemas.microsoft.com/office/drawing/2014/main" id="{0E20D383-F995-4E34-9FDA-FF5C6B074114}"/>
              </a:ext>
            </a:extLst>
          </p:cNvPr>
          <p:cNvSpPr>
            <a:spLocks noChangeArrowheads="1"/>
          </p:cNvSpPr>
          <p:nvPr/>
        </p:nvSpPr>
        <p:spPr bwMode="auto">
          <a:xfrm>
            <a:off x="8307388" y="4959350"/>
            <a:ext cx="657225" cy="1125538"/>
          </a:xfrm>
          <a:prstGeom prst="wedgeRectCallout">
            <a:avLst>
              <a:gd name="adj1" fmla="val -20773"/>
              <a:gd name="adj2" fmla="val -79194"/>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800"/>
          </a:p>
        </p:txBody>
      </p:sp>
      <p:pic>
        <p:nvPicPr>
          <p:cNvPr id="358585" name="Picture 185" descr="Muscle2">
            <a:extLst>
              <a:ext uri="{FF2B5EF4-FFF2-40B4-BE49-F238E27FC236}">
                <a16:creationId xmlns:a16="http://schemas.microsoft.com/office/drawing/2014/main" id="{5D0B2F3F-3FFE-4C00-81C9-8E076D80F3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1838" y="4959350"/>
            <a:ext cx="608012" cy="107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0"/>
                                  </p:stCondLst>
                                  <p:childTnLst>
                                    <p:animMotion origin="layout" path="M -0.82917 0.21481 C -0.8231 0.21759 -0.8172 0.21944 -0.81112 0.22222 C -0.78247 0.1993 -0.80487 0.21504 -0.72779 0.21852 C -0.72292 0.21875 -0.72101 0.22176 -0.71667 0.22407 C -0.7139 0.22546 -0.70834 0.22777 -0.70834 0.22777 C -0.69497 0.22708 -0.68143 0.22847 -0.66806 0.22592 C -0.66476 0.22523 -0.65973 0.21852 -0.65973 0.21852 C -0.65799 0.21481 -0.65452 0.21296 -0.65279 0.20926 C -0.64341 0.18912 -0.64549 0.15602 -0.62779 0.14259 C -0.61772 0.13495 -0.60174 0.13009 -0.59029 0.12963 C -0.55886 0.12847 -0.52726 0.12847 -0.49584 0.12777 C -0.48994 0.12245 -0.48317 0.11967 -0.4764 0.11666 C -0.47119 0.09583 -0.48733 0.09143 -0.49445 0.07963 C -0.51633 0.04305 -0.49758 0.07361 -0.50695 0.0537 C -0.50817 0.05115 -0.50956 0.04861 -0.51112 0.04629 C -0.51233 0.04421 -0.51424 0.04282 -0.51529 0.04074 C -0.51928 0.03287 -0.52084 0.02245 -0.5264 0.01666 C -0.53056 0.01227 -0.53595 0.00949 -0.5389 0.0037 C -0.54254 -0.00371 -0.54029 -0.0007 -0.54584 -0.00556 C -0.55244 -0.01875 -0.54376 -0.00278 -0.55417 -0.01667 C -0.55817 -0.02199 -0.56164 -0.02755 -0.56529 -0.03334 C -0.56945 -0.03982 -0.57379 -0.04306 -0.57779 -0.05 C -0.58421 -0.07547 -0.56459 -0.10625 -0.54584 -0.10926 C -0.53282 -0.11135 -0.50695 -0.11482 -0.50695 -0.11482 C -0.50383 -0.1176 -0.50018 -0.11898 -0.49723 -0.12223 C -0.49376 -0.12616 -0.48751 -0.13519 -0.48751 -0.13519 C -0.48664 -0.13889 -0.48612 -0.14283 -0.48473 -0.1463 C -0.48317 -0.15023 -0.47917 -0.15741 -0.47917 -0.15741 C -0.47345 -0.15556 -0.46963 -0.15186 -0.4639 -0.15 C -0.45695 -0.1507 -0.44983 -0.14977 -0.44306 -0.15186 C -0.44306 -0.15186 -0.43265 -0.16111 -0.43056 -0.16297 C -0.42744 -0.16574 -0.4231 -0.16412 -0.41945 -0.16482 C -0.40643 -0.16412 -0.39341 -0.16436 -0.38056 -0.16297 C -0.37223 -0.16204 -0.36424 -0.15579 -0.35556 -0.15556 C -0.30695 -0.1544 -0.25834 -0.1544 -0.20973 -0.15371 C -0.20435 -0.13241 -0.22258 -0.12246 -0.23473 -0.11852 C -0.2474 -0.10718 -0.26841 -0.10139 -0.28334 -0.09815 C -0.28716 -0.09607 -0.29046 -0.0926 -0.29445 -0.09074 C -0.30122 -0.08773 -0.30834 -0.08727 -0.31529 -0.08519 C -0.32553 -0.07593 -0.32032 -0.07871 -0.33056 -0.07593 C -0.33838 -0.06898 -0.34758 -0.06621 -0.35556 -0.05926 C -0.36095 -0.0375 -0.34983 -0.02732 -0.3389 -0.01482 C -0.33699 -0.0125 -0.3356 -0.00926 -0.33334 -0.00741 C -0.32813 -0.00301 -0.3198 -0.0044 -0.3139 -0.00186 C -0.30487 0.00208 -0.29549 0.01111 -0.28612 0.01296 C -0.27831 0.01458 -0.27032 0.01551 -0.26251 0.01666 C -0.25435 0.02222 -0.24532 0.02453 -0.23751 0.03148 C -0.23421 0.04444 -0.22848 0.05555 -0.22501 0.06852 C -0.22258 0.07754 -0.22188 0.0875 -0.21945 0.09629 C -0.21789 0.10185 -0.21476 0.10602 -0.21251 0.11111 C -0.21164 0.11921 -0.21147 0.12754 -0.20973 0.13518 C -0.20921 0.13773 -0.2066 0.13842 -0.20556 0.14074 C -0.20226 0.14838 -0.20695 0.1493 -0.20001 0.15555 C -0.19758 0.15764 -0.19445 0.1581 -0.19167 0.15926 C -0.19029 0.15995 -0.18751 0.16111 -0.18751 0.16111 C -0.17761 0.15949 -0.17049 0.15509 -0.16112 0.15185 C -0.15643 0.1456 -0.15279 0.14328 -0.14723 0.13889 C -0.14445 0.13657 -0.1389 0.13148 -0.1389 0.13148 C -0.1323 0.11852 -0.12084 0.10856 -0.11112 0.1 C -0.10174 0.09166 -0.09827 0.08472 -0.08612 0.08148 C -0.08004 0.07731 -0.07449 0.07176 -0.06806 0.06852 C -0.06806 0.06852 -0.04723 0.05926 -0.04306 0.0574 C -0.04063 0.05625 -0.03838 0.05532 -0.03612 0.0537 C -0.03317 0.05162 -0.02779 0.04629 -0.02779 0.04629 C -0.02692 0.04444 -0.0264 0.04213 -0.02501 0.04074 C -0.02379 0.03958 -0.02188 0.04027 -0.02084 0.03889 C -0.01511 0.03125 -0.01216 0.02106 -0.00973 0.01111 C -0.00904 0.00856 -0.00765 0.00139 -0.00556 -1.73472E-18 C -0.00383 -0.00116 -0.00192 -1.73472E-18 -6.11111E-6 -1.73472E-18 " pathEditMode="relative" ptsTypes="ffffffffffffffffffffffffffffffffffffffffffffffffffffffffffffffffffffA">
                                      <p:cBhvr>
                                        <p:cTn id="6" dur="2000" fill="hold"/>
                                        <p:tgtEl>
                                          <p:spTgt spid="358519"/>
                                        </p:tgtEl>
                                        <p:attrNameLst>
                                          <p:attrName>ppt_x</p:attrName>
                                          <p:attrName>ppt_y</p:attrName>
                                        </p:attrNameLst>
                                      </p:cBhvr>
                                    </p:animMotion>
                                  </p:childTnLst>
                                </p:cTn>
                              </p:par>
                            </p:childTnLst>
                          </p:cTn>
                        </p:par>
                        <p:par>
                          <p:cTn id="7" fill="hold" nodeType="afterGroup">
                            <p:stCondLst>
                              <p:cond delay="2000"/>
                            </p:stCondLst>
                            <p:childTnLst>
                              <p:par>
                                <p:cTn id="8" presetID="0" presetClass="path" presetSubtype="0" accel="50000" decel="50000" fill="hold" nodeType="afterEffect">
                                  <p:stCondLst>
                                    <p:cond delay="0"/>
                                  </p:stCondLst>
                                  <p:childTnLst>
                                    <p:animMotion origin="layout" path="M -0.86805 0.25741 C -0.85608 0.2581 -0.84392 0.25903 -0.83194 0.25926 C -0.79722 0.26018 -0.7625 0.25995 -0.72778 0.26111 C -0.72413 0.26134 -0.72239 0.26458 -0.71944 0.26667 C -0.71337 0.27083 -0.70503 0.27106 -0.69861 0.27222 C -0.68542 0.27801 -0.69323 0.27639 -0.675 0.27407 C -0.66614 0.27106 -0.67031 0.26829 -0.6625 0.26481 C -0.65712 0.25532 -0.64896 0.24421 -0.64167 0.23704 C -0.63785 0.22708 -0.63646 0.21574 -0.62917 0.20926 C -0.62639 0.2037 -0.625 0.19815 -0.62222 0.19259 C -0.61753 0.16805 -0.60885 0.1581 -0.59583 0.14074 C -0.58767 0.12986 -0.59253 0.10579 -0.57778 0.10555 C -0.47969 0.1037 -0.38142 0.1044 -0.28333 0.1037 C -0.27361 0.1044 -0.26389 0.10417 -0.25417 0.10555 C -0.24878 0.10625 -0.24167 0.11111 -0.23611 0.11296 C -0.23108 0.11736 -0.22517 0.12153 -0.21944 0.12407 C -0.21753 0.12662 -0.21597 0.1294 -0.21389 0.13148 C -0.21267 0.13264 -0.21076 0.13194 -0.20972 0.13333 C -0.20833 0.13518 -0.20833 0.13889 -0.20694 0.14074 C -0.20451 0.14398 -0.19861 0.14815 -0.19861 0.14815 C -0.19774 0.15 -0.19705 0.15208 -0.19583 0.1537 C -0.19462 0.15532 -0.19271 0.15579 -0.19167 0.15741 C -0.18941 0.16065 -0.18802 0.16481 -0.18611 0.16852 C -0.18333 0.1743 -0.17274 0.1794 -0.16805 0.18148 C -0.16684 0.18125 -0.15538 0.17963 -0.15278 0.17778 C -0.14983 0.17569 -0.14774 0.17153 -0.14444 0.17037 C -0.13628 0.16759 -0.13559 0.16481 -0.12917 0.15926 C -0.12656 0.15694 -0.12344 0.15602 -0.12083 0.1537 C -0.12274 0.15185 -0.12708 0.15116 -0.12639 0.14815 C -0.125 0.14167 -0.11823 0.14051 -0.11389 0.13704 C -0.10069 0.12685 -0.08941 0.12037 -0.075 0.11481 C -0.06007 0.10903 -0.05694 0.10185 -0.04722 0.08889 C -0.03646 0.07454 -0.02604 0.06065 -0.01528 0.0463 C -0.01371 0.03796 -0.01042 0.0331 -0.00694 0.02593 C -0.00538 0.01782 -0.00451 0.00602 -3.05556E-6 -2.59259E-6 " pathEditMode="relative" ptsTypes="ffffffffffffffffffffffffffffffffffA">
                                      <p:cBhvr>
                                        <p:cTn id="9" dur="2000" fill="hold"/>
                                        <p:tgtEl>
                                          <p:spTgt spid="358525"/>
                                        </p:tgtEl>
                                        <p:attrNameLst>
                                          <p:attrName>ppt_x</p:attrName>
                                          <p:attrName>ppt_y</p:attrName>
                                        </p:attrNameLst>
                                      </p:cBhvr>
                                    </p:animMotion>
                                  </p:childTnLst>
                                </p:cTn>
                              </p:par>
                            </p:childTnLst>
                          </p:cTn>
                        </p:par>
                        <p:par>
                          <p:cTn id="10" fill="hold" nodeType="afterGroup">
                            <p:stCondLst>
                              <p:cond delay="4000"/>
                            </p:stCondLst>
                            <p:childTnLst>
                              <p:par>
                                <p:cTn id="11" presetID="0" presetClass="path" presetSubtype="0" accel="50000" decel="50000" fill="hold" nodeType="afterEffect">
                                  <p:stCondLst>
                                    <p:cond delay="0"/>
                                  </p:stCondLst>
                                  <p:childTnLst>
                                    <p:animMotion origin="layout" path="M -0.80417 0.26111 C -0.7882 0.26296 -0.77274 0.26736 -0.75695 0.27037 C -0.67535 0.26898 -0.66667 0.30046 -0.63611 0.24629 C -0.6316 0.22824 -0.62743 0.20972 -0.625 0.19074 C -0.62448 0.17847 -0.62309 0.16597 -0.62361 0.1537 C -0.62413 0.14051 -0.62708 0.12778 -0.62778 0.11481 C -0.6283 0.10694 -0.62396 0.09421 -0.62222 0.08703 C -0.62014 0.07893 -0.60521 0.07106 -0.60139 0.06852 C -0.59844 0.06643 -0.59306 0.06111 -0.59306 0.06111 C -0.59236 0.05555 -0.58993 0.05 -0.59028 0.04444 C -0.59167 0.02315 -0.60174 0.01065 -0.6125 -0.00371 C -0.61632 -0.0088 -0.6191 -0.01435 -0.62361 -0.01852 C -0.62761 -0.02755 -0.63021 -0.03565 -0.63472 -0.04445 C -0.63559 -0.04885 -0.63733 -0.05301 -0.6375 -0.05741 C -0.63785 -0.06551 -0.63906 -0.0757 -0.63472 -0.08148 C -0.62552 -0.09375 -0.61198 -0.09422 -0.6 -0.0963 C -0.57969 -0.09445 -0.5592 -0.09445 -0.53889 -0.09074 C -0.53247 -0.08959 -0.52708 -0.0831 -0.52083 -0.08148 C -0.50764 -0.07084 -0.50122 -0.05533 -0.49306 -0.03889 C -0.49254 -0.03635 -0.49271 -0.03357 -0.49167 -0.03148 C -0.48576 -0.01968 -0.47431 -0.04005 -0.46945 -0.04445 C -0.46858 -0.0463 -0.46667 -0.04769 -0.46667 -0.05 C -0.46667 -0.05232 -0.4684 -0.05371 -0.46945 -0.05556 C -0.47379 -0.06366 -0.47778 -0.06736 -0.48472 -0.07037 C -0.48785 -0.07685 -0.49097 -0.08102 -0.49583 -0.08519 C -0.48958 -0.10185 -0.47986 -0.09514 -0.46389 -0.0963 C -0.44392 -0.11389 -0.45886 -0.10347 -0.41389 -0.10741 C -0.41059 -0.10972 -0.40781 -0.11389 -0.40417 -0.11482 C -0.39514 -0.1169 -0.38681 -0.09445 -0.38056 -0.08889 C -0.37743 -0.08241 -0.37431 -0.07824 -0.36945 -0.07408 C -0.36892 -0.07222 -0.3691 -0.06991 -0.36806 -0.06852 C -0.36701 -0.06713 -0.35747 -0.06204 -0.35556 -0.06111 C -0.34288 -0.06343 -0.34462 -0.06204 -0.34167 -0.07778 C -0.34497 -0.09097 -0.34028 -0.075 -0.34722 -0.08889 C -0.34913 -0.09283 -0.34983 -0.09769 -0.35139 -0.10185 C -0.34583 -0.12408 -0.32882 -0.10116 -0.31945 -0.1 C -0.2849 -0.0956 -0.25 -0.09722 -0.21528 -0.0963 C -0.21615 -0.09329 -0.2184 -0.08426 -0.22083 -0.08148 C -0.22969 -0.07176 -0.25087 -0.07292 -0.25972 -0.07222 C -0.2658 -0.06806 -0.27205 -0.06621 -0.27778 -0.06111 C -0.27847 -0.05857 -0.28056 -0.05047 -0.28056 -0.04815 C -0.28056 -0.02315 -0.26493 -0.01111 -0.25556 0.0074 C -0.25434 0.01574 -0.25504 0.02801 -0.25139 0.03518 C -0.24774 0.04236 -0.23681 0.04884 -0.23333 0.05185 C -0.22708 0.05717 -0.22274 0.06227 -0.21528 0.06481 C -0.20573 0.07754 -0.21024 0.07291 -0.20278 0.07963 C -0.19583 0.09815 -0.19306 0.1118 -0.17917 0.12407 C -0.17379 0.13495 -0.17951 0.12453 -0.17083 0.13518 C -0.15712 0.15185 -0.16632 0.14467 -0.15556 0.15185 C -0.15295 0.15648 -0.14931 0.15995 -0.14722 0.16481 C -0.14636 0.16713 -0.1467 0.1699 -0.14583 0.17222 C -0.14445 0.17592 -0.13333 0.19421 -0.13056 0.19629 C -0.12882 0.19745 -0.12691 0.19745 -0.125 0.19815 C -0.11094 0.19352 -0.10295 0.18032 -0.09722 0.16296 C -0.09601 0.15949 -0.09688 0.15393 -0.09445 0.15185 C -0.08958 0.14745 -0.08733 0.14236 -0.08333 0.13703 C -0.0816 0.13472 -0.07604 0.12986 -0.07361 0.12778 C -0.07274 0.12592 -0.07153 0.1243 -0.07083 0.12222 C -0.07014 0.12037 -0.07014 0.11828 -0.06945 0.11666 C -0.06233 0.10139 -0.05035 0.08981 -0.04167 0.07592 C -0.0375 0.06921 -0.03524 0.06111 -0.03195 0.0537 C -0.03021 0.05 -0.02639 0.04259 -0.02639 0.04259 C -0.02326 0.02569 -0.02778 0.04305 -0.02083 0.03148 C -0.0132 0.01875 -0.02726 0.03287 -0.01528 0.02222 C -0.01302 0.01782 -0.00955 0.00903 -0.00556 0.00555 C 0.00087 -0.00023 -0.00295 0.00787 4.72222E-6 4.07407E-6 " pathEditMode="relative" ptsTypes="fffffffffffffffffffffffffffffffffffffffffffffffffffffffffffffffffA">
                                      <p:cBhvr>
                                        <p:cTn id="12" dur="2000" fill="hold"/>
                                        <p:tgtEl>
                                          <p:spTgt spid="358522"/>
                                        </p:tgtEl>
                                        <p:attrNameLst>
                                          <p:attrName>ppt_x</p:attrName>
                                          <p:attrName>ppt_y</p:attrName>
                                        </p:attrNameLst>
                                      </p:cBhvr>
                                    </p:animMotion>
                                  </p:childTnLst>
                                </p:cTn>
                              </p:par>
                            </p:childTnLst>
                          </p:cTn>
                        </p:par>
                        <p:par>
                          <p:cTn id="13" fill="hold" nodeType="afterGroup">
                            <p:stCondLst>
                              <p:cond delay="6000"/>
                            </p:stCondLst>
                            <p:childTnLst>
                              <p:par>
                                <p:cTn id="14" presetID="0" presetClass="path" presetSubtype="0" accel="50000" decel="50000" fill="hold" nodeType="afterEffect">
                                  <p:stCondLst>
                                    <p:cond delay="0"/>
                                  </p:stCondLst>
                                  <p:childTnLst>
                                    <p:animMotion origin="layout" path="M -0.79722 0.22592 C -0.70451 0.225 -0.65416 0.2794 -0.61805 0.2074 C -0.61701 0.18958 -0.61701 0.17153 -0.61528 0.1537 C -0.61406 0.14166 -0.61423 0.14328 -0.6085 0.14074 C -0.60069 0.1 -0.60469 0.07963 -0.60694 0.02778 C -0.60764 0.01666 -0.60955 0.00254 -0.61666 -0.00371 C -0.62621 -0.0544 -0.67795 -0.04537 -0.70555 -0.0463 C -0.72587 -0.04699 -0.74635 -0.04746 -0.76666 -0.04815 C -0.76944 -0.05185 -0.77222 -0.05556 -0.775 -0.05926 C -0.77743 -0.0625 -0.77899 -0.06644 -0.78055 -0.07037 C -0.78125 -0.07199 -0.7809 -0.07454 -0.78194 -0.07593 C -0.78802 -0.08403 -0.7901 -0.08334 -0.79722 -0.08519 C -0.80677 -0.10232 -0.80347 -0.09445 -0.80833 -0.10741 C -0.8092 -0.11297 -0.80989 -0.11875 -0.81111 -0.12408 C -0.8118 -0.12662 -0.81337 -0.12871 -0.81389 -0.13148 C -0.81475 -0.13704 -0.81458 -0.1426 -0.81528 -0.14815 C -0.81666 -0.15926 -0.81962 -0.17084 -0.82222 -0.18148 C -0.8217 -0.20486 -0.82257 -0.22847 -0.82083 -0.25185 C -0.82066 -0.25417 -0.81788 -0.25394 -0.81666 -0.25556 C -0.80937 -0.26528 -0.80347 -0.26389 -0.79305 -0.26667 C -0.77361 -0.26597 -0.75416 -0.26644 -0.73472 -0.26482 C -0.72291 -0.26389 -0.71215 -0.25371 -0.70156 -0.24815 C -0.66892 -0.24885 -0.63663 -0.24885 -0.60416 -0.25 C -0.59705 -0.25023 -0.57847 -0.2625 -0.57239 -0.26667 C -0.56423 -0.27199 -0.54062 -0.27431 -0.53055 -0.27593 C -0.50486 -0.275 -0.48837 -0.27824 -0.46666 -0.26852 C -0.45746 -0.25625 -0.46007 -0.25672 -0.45555 -0.2426 C -0.45486 -0.24051 -0.45347 -0.23912 -0.45278 -0.23704 C -0.45156 -0.23357 -0.45 -0.22593 -0.45 -0.22593 C -0.45052 -0.21042 -0.45052 -0.19514 -0.45139 -0.17963 C -0.45191 -0.17084 -0.46007 -0.15625 -0.46389 -0.14815 C -0.47482 -0.12477 -0.4875 -0.10185 -0.50416 -0.08519 C -0.50503 -0.08264 -0.50694 -0.08056 -0.50694 -0.07778 C -0.50729 -0.04885 -0.50729 -0.01968 -0.50573 0.00926 C -0.50521 0.01435 -0.49982 0.01782 -0.49722 0.02037 C -0.48958 0.02754 -0.48125 0.03865 -0.475 0.04815 C -0.46857 0.05787 -0.46389 0.06852 -0.45694 0.07778 C -0.45503 0.08518 -0.4526 0.08657 -0.44722 0.08889 C -0.44462 0.09953 -0.43993 0.09606 -0.43194 0.09444 C -0.42083 0.07222 -0.42899 0.09259 -0.425 0.05 C -0.4243 0.04352 -0.421 0.03287 -0.41944 0.02592 C -0.41771 0.01782 -0.41562 0.00972 -0.41389 0.00162 C -0.41302 -0.00185 -0.41198 -0.00556 -0.41111 -0.00926 C -0.41076 -0.01111 -0.40972 -0.01482 -0.40972 -0.01482 C -0.40833 -0.03218 -0.40972 -0.03797 -0.39583 -0.0426 C -0.39305 -0.0419 -0.39028 -0.04236 -0.3875 -0.04074 C -0.38576 -0.03959 -0.38489 -0.03658 -0.38333 -0.03519 C -0.38229 -0.03403 -0.38055 -0.03403 -0.37916 -0.03334 C -0.375 -0.0169 -0.38698 -0.00972 -0.39722 -0.00741 C -0.42899 -0.01135 -0.41892 -0.01135 -0.43889 -0.01667 C -0.44392 -0.02709 -0.43993 -0.03449 -0.43194 -0.03889 C -0.42882 -0.04051 -0.42552 -0.04121 -0.42222 -0.0426 C -0.41944 -0.04375 -0.41389 -0.0463 -0.41389 -0.0463 C -0.3783 -0.04514 -0.3717 -0.0551 -0.35139 -0.03704 C -0.3533 -0.01366 -0.35208 -0.01806 -0.36528 -0.00926 C -0.37864 -0.01111 -0.37969 -0.00787 -0.38333 -0.02246 C -0.38142 -0.0375 -0.38264 -0.04051 -0.37083 -0.04445 C -0.36597 -0.04213 -0.36146 -0.04097 -0.35694 -0.03704 C -0.35625 -0.03334 -0.35503 -0.02963 -0.35434 -0.02593 C -0.35364 -0.02408 -0.35278 -0.02037 -0.35278 -0.02037 C -0.35486 -0.00417 -0.35972 0.00162 -0.36666 0.01296 C -0.36962 0.01782 -0.37239 0.02291 -0.375 0.02778 C -0.37621 0.02963 -0.37812 0.03009 -0.37916 0.03148 C -0.38507 0.03796 -0.3908 0.04236 -0.39722 0.04815 C -0.40729 0.06828 -0.39097 0.06041 -0.38055 0.05926 C -0.37465 0.05463 -0.37048 0.05278 -0.36406 0.05 C -0.36215 0.04815 -0.36041 0.04606 -0.35833 0.04444 C -0.35712 0.04352 -0.35538 0.04375 -0.35434 0.04259 C -0.35278 0.0412 -0.35278 0.03819 -0.35139 0.03703 C -0.34896 0.03495 -0.34583 0.03518 -0.34305 0.03333 C -0.33819 0.03009 -0.3342 0.02546 -0.32916 0.02222 C -0.32587 0.01504 -0.32135 0.01435 -0.31666 0.00926 C -0.31128 0.00324 -0.30798 -0.00533 -0.30416 -0.01297 C -0.30121 -0.01875 -0.29184 -0.02593 -0.29184 -0.02593 C -0.27969 -0.02523 -0.26771 -0.02593 -0.25555 -0.02408 C -0.24948 -0.02315 -0.24548 -0.01088 -0.2375 -0.00741 C -0.23125 -0.00093 -0.22587 0.00486 -0.21805 0.0074 C -0.21389 0.01088 -0.20903 0.01551 -0.20416 0.01852 C -0.19514 0.02384 -0.18489 0.02592 -0.17656 0.03333 C -0.17291 0.04791 -0.17118 0.05231 -0.18073 0.06481 C -0.18403 0.08125 -0.18958 0.08912 -0.19583 0.1037 C -0.20816 0.18634 -0.3434 0.14421 -0.35833 0.14444 C -0.36406 0.14745 -0.37118 0.14977 -0.37639 0.1537 C -0.3835 0.15903 -0.39028 0.16504 -0.39722 0.17037 C -0.39861 0.17153 -0.39965 0.17384 -0.40139 0.17407 C -0.41475 0.17639 -0.4283 0.17662 -0.44166 0.17778 C -0.44687 0.18125 -0.45121 0.18333 -0.45694 0.18518 C -0.45972 0.18773 -0.4625 0.19004 -0.46528 0.19259 C -0.46666 0.19375 -0.46944 0.19629 -0.46944 0.19629 C -0.4717 0.20069 -0.47448 0.20463 -0.47639 0.20926 C -0.48073 0.21944 -0.48194 0.23472 -0.48333 0.24629 C -0.48281 0.25926 -0.4835 0.27245 -0.48194 0.28518 C -0.48159 0.2875 -0.47864 0.28842 -0.47778 0.29074 C -0.47673 0.29328 -0.4776 0.29722 -0.47639 0.3 C -0.47135 0.31065 -0.45816 0.31528 -0.45 0.31852 C -0.43403 0.325 -0.41944 0.33194 -0.40278 0.33518 C -0.38055 0.33403 -0.37239 0.33333 -0.35434 0.32963 C -0.32673 0.31134 -0.31875 0.32106 -0.27378 0.31852 C -0.22656 0.30949 -0.21215 0.30879 -0.15434 0.30717 C -0.1408 0.29537 -0.16198 0.31296 -0.14305 0.30185 C -0.13993 0.3 -0.1375 0.29676 -0.13472 0.29444 C -0.1309 0.29097 -0.125 0.28148 -0.125 0.28148 C -0.12239 0.27106 -0.12239 0.2743 -0.12639 0.2574 C -0.13246 0.23125 -0.15121 0.23009 -0.16684 0.21852 C -0.17587 0.21157 -0.1868 0.19745 -0.19462 0.18703 C -0.19757 0.17453 -0.19514 0.16435 -0.19028 0.1537 C -0.18906 0.14398 -0.18819 0.13889 -0.18194 0.13333 C -0.17621 0.12176 -0.18281 0.1324 -0.175 0.12592 C -0.16909 0.12106 -0.16649 0.11597 -0.15972 0.11296 C -0.15034 0.11574 -0.14132 0.11875 -0.13194 0.12222 C -0.12725 0.12384 -0.11805 0.12778 -0.11805 0.12778 C -0.11302 0.13449 -0.11111 0.14305 -0.10555 0.14815 C -0.09844 0.16227 -0.10173 0.15903 -0.09028 0.16296 C -0.0875 0.16551 -0.08472 0.17291 -0.08194 0.17037 C -0.07916 0.16782 -0.07361 0.16296 -0.07361 0.16296 C -0.07031 0.15648 -0.06597 0.15416 -0.0625 0.14815 C -0.05937 0.14282 -0.05694 0.13703 -0.05416 0.13148 C -0.05052 0.1243 -0.04705 0.11713 -0.04444 0.10926 C -0.04062 0.09791 -0.0434 0.09861 -0.0375 0.08889 C -0.03264 0.08078 -0.02725 0.07315 -0.02222 0.06481 C -0.02031 0.05717 -0.01909 0.05278 -0.01389 0.04815 C -0.00955 0.03657 -0.0059 0.02523 -0.00278 0.01296 C -0.00173 0.00856 -2.5E-6 0.0044 -2.5E-6 -7.40741E-7 " pathEditMode="relative" ptsTypes="ffffffffffffffffffffffffffffffffffffffffffffffffffffffffffffffffffffffffffffffffffffffffffffffffffffffffffffffffffffffffffA">
                                      <p:cBhvr>
                                        <p:cTn id="15" dur="2000" fill="hold"/>
                                        <p:tgtEl>
                                          <p:spTgt spid="358516"/>
                                        </p:tgtEl>
                                        <p:attrNameLst>
                                          <p:attrName>ppt_x</p:attrName>
                                          <p:attrName>ppt_y</p:attrName>
                                        </p:attrNameLst>
                                      </p:cBhvr>
                                    </p:animMotion>
                                  </p:childTnLst>
                                </p:cTn>
                              </p:par>
                            </p:childTnLst>
                          </p:cTn>
                        </p:par>
                        <p:par>
                          <p:cTn id="16" fill="hold" nodeType="afterGroup">
                            <p:stCondLst>
                              <p:cond delay="8000"/>
                            </p:stCondLst>
                            <p:childTnLst>
                              <p:par>
                                <p:cTn id="17" presetID="7" presetClass="entr" presetSubtype="8" fill="hold" grpId="0" nodeType="afterEffect">
                                  <p:stCondLst>
                                    <p:cond delay="1000"/>
                                  </p:stCondLst>
                                  <p:iterate type="lt">
                                    <p:tmPct val="0"/>
                                  </p:iterate>
                                  <p:childTnLst>
                                    <p:set>
                                      <p:cBhvr>
                                        <p:cTn id="18" dur="1" fill="hold">
                                          <p:stCondLst>
                                            <p:cond delay="0"/>
                                          </p:stCondLst>
                                        </p:cTn>
                                        <p:tgtEl>
                                          <p:spTgt spid="358582"/>
                                        </p:tgtEl>
                                        <p:attrNameLst>
                                          <p:attrName>style.visibility</p:attrName>
                                        </p:attrNameLst>
                                      </p:cBhvr>
                                      <p:to>
                                        <p:strVal val="visible"/>
                                      </p:to>
                                    </p:set>
                                    <p:anim calcmode="lin" valueType="num">
                                      <p:cBhvr additive="base">
                                        <p:cTn id="19" dur="500" fill="hold"/>
                                        <p:tgtEl>
                                          <p:spTgt spid="358582"/>
                                        </p:tgtEl>
                                        <p:attrNameLst>
                                          <p:attrName>ppt_x</p:attrName>
                                        </p:attrNameLst>
                                      </p:cBhvr>
                                      <p:tavLst>
                                        <p:tav tm="0">
                                          <p:val>
                                            <p:strVal val="0-#ppt_w/2"/>
                                          </p:val>
                                        </p:tav>
                                        <p:tav tm="100000">
                                          <p:val>
                                            <p:strVal val="#ppt_x"/>
                                          </p:val>
                                        </p:tav>
                                      </p:tavLst>
                                    </p:anim>
                                    <p:anim calcmode="lin" valueType="num">
                                      <p:cBhvr additive="base">
                                        <p:cTn id="20" dur="500" fill="hold"/>
                                        <p:tgtEl>
                                          <p:spTgt spid="35858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95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358582"/>
                                        </p:tgtEl>
                                        <p:attrNameLst>
                                          <p:attrName>ppt_x</p:attrName>
                                          <p:attrName>ppt_y</p:attrName>
                                        </p:attrNameLst>
                                      </p:cBhvr>
                                    </p:animMotion>
                                    <p:animRot by="1500000">
                                      <p:cBhvr>
                                        <p:cTn id="24" dur="125" fill="hold">
                                          <p:stCondLst>
                                            <p:cond delay="0"/>
                                          </p:stCondLst>
                                        </p:cTn>
                                        <p:tgtEl>
                                          <p:spTgt spid="358582"/>
                                        </p:tgtEl>
                                        <p:attrNameLst>
                                          <p:attrName>r</p:attrName>
                                        </p:attrNameLst>
                                      </p:cBhvr>
                                    </p:animRot>
                                    <p:animRot by="-1500000">
                                      <p:cBhvr>
                                        <p:cTn id="25" dur="125" fill="hold">
                                          <p:stCondLst>
                                            <p:cond delay="125"/>
                                          </p:stCondLst>
                                        </p:cTn>
                                        <p:tgtEl>
                                          <p:spTgt spid="358582"/>
                                        </p:tgtEl>
                                        <p:attrNameLst>
                                          <p:attrName>r</p:attrName>
                                        </p:attrNameLst>
                                      </p:cBhvr>
                                    </p:animRot>
                                    <p:animRot by="-1500000">
                                      <p:cBhvr>
                                        <p:cTn id="26" dur="125" fill="hold">
                                          <p:stCondLst>
                                            <p:cond delay="250"/>
                                          </p:stCondLst>
                                        </p:cTn>
                                        <p:tgtEl>
                                          <p:spTgt spid="358582"/>
                                        </p:tgtEl>
                                        <p:attrNameLst>
                                          <p:attrName>r</p:attrName>
                                        </p:attrNameLst>
                                      </p:cBhvr>
                                    </p:animRot>
                                    <p:animRot by="1500000">
                                      <p:cBhvr>
                                        <p:cTn id="27" dur="125" fill="hold">
                                          <p:stCondLst>
                                            <p:cond delay="375"/>
                                          </p:stCondLst>
                                        </p:cTn>
                                        <p:tgtEl>
                                          <p:spTgt spid="3585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82" grpId="0"/>
      <p:bldP spid="358582" grpId="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rgbClr val="00FFFF"/>
        </a:solidFill>
        <a:effectLst/>
      </p:bgPr>
    </p:bg>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78E11B9A-3918-44E6-87A3-1219B0F09D8A}"/>
              </a:ext>
            </a:extLst>
          </p:cNvPr>
          <p:cNvSpPr>
            <a:spLocks noChangeArrowheads="1"/>
          </p:cNvSpPr>
          <p:nvPr/>
        </p:nvSpPr>
        <p:spPr bwMode="auto">
          <a:xfrm>
            <a:off x="0" y="53975"/>
            <a:ext cx="9144000" cy="585788"/>
          </a:xfrm>
          <a:prstGeom prst="rect">
            <a:avLst/>
          </a:prstGeom>
          <a:solidFill>
            <a:srgbClr val="0000FF"/>
          </a:solidFill>
          <a:ln>
            <a:noFill/>
          </a:ln>
          <a:effectLst/>
          <a:extLs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800" b="1">
                <a:solidFill>
                  <a:srgbClr val="FAFD00"/>
                </a:solidFill>
                <a:effectLst>
                  <a:outerShdw blurRad="38100" dist="38100" dir="2700000" algn="tl">
                    <a:srgbClr val="000000"/>
                  </a:outerShdw>
                </a:effectLst>
                <a:latin typeface="Tahoma" panose="020B0604030504040204" pitchFamily="34" charset="0"/>
              </a:rPr>
              <a:t>Packet Switched Network: </a:t>
            </a:r>
            <a:r>
              <a:rPr lang="en-US" altLang="en-US" sz="2000" b="1">
                <a:solidFill>
                  <a:srgbClr val="FF0000"/>
                </a:solidFill>
                <a:effectLst>
                  <a:outerShdw blurRad="38100" dist="38100" dir="2700000" algn="tl">
                    <a:srgbClr val="000000"/>
                  </a:outerShdw>
                </a:effectLst>
                <a:latin typeface="Tahoma" panose="020B0604030504040204" pitchFamily="34" charset="0"/>
              </a:rPr>
              <a:t>NGN Technology Challenge</a:t>
            </a:r>
          </a:p>
        </p:txBody>
      </p:sp>
      <p:sp>
        <p:nvSpPr>
          <p:cNvPr id="361475" name="Rectangle 3">
            <a:extLst>
              <a:ext uri="{FF2B5EF4-FFF2-40B4-BE49-F238E27FC236}">
                <a16:creationId xmlns:a16="http://schemas.microsoft.com/office/drawing/2014/main" id="{73DAD838-CF3A-40FE-8EA6-60BEDD892586}"/>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1476" name="Rectangle 4">
            <a:extLst>
              <a:ext uri="{FF2B5EF4-FFF2-40B4-BE49-F238E27FC236}">
                <a16:creationId xmlns:a16="http://schemas.microsoft.com/office/drawing/2014/main" id="{09DCCABB-D2B2-4F54-875C-06B15D7AC4D4}"/>
              </a:ext>
            </a:extLst>
          </p:cNvPr>
          <p:cNvSpPr>
            <a:spLocks noChangeArrowheads="1"/>
          </p:cNvSpPr>
          <p:nvPr/>
        </p:nvSpPr>
        <p:spPr bwMode="auto">
          <a:xfrm>
            <a:off x="26988" y="549275"/>
            <a:ext cx="9144000" cy="134938"/>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1477" name="Rectangle 5">
            <a:extLst>
              <a:ext uri="{FF2B5EF4-FFF2-40B4-BE49-F238E27FC236}">
                <a16:creationId xmlns:a16="http://schemas.microsoft.com/office/drawing/2014/main" id="{5DCE7C74-4FE2-4D72-917F-F7212D68DD41}"/>
              </a:ext>
            </a:extLst>
          </p:cNvPr>
          <p:cNvSpPr>
            <a:spLocks noChangeArrowheads="1"/>
          </p:cNvSpPr>
          <p:nvPr/>
        </p:nvSpPr>
        <p:spPr bwMode="auto">
          <a:xfrm>
            <a:off x="90488" y="728663"/>
            <a:ext cx="8937625" cy="495300"/>
          </a:xfrm>
          <a:prstGeom prst="rect">
            <a:avLst/>
          </a:prstGeom>
          <a:solidFill>
            <a:srgbClr val="C0C0C0"/>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marL="266700" indent="-266700" algn="l">
              <a:spcBef>
                <a:spcPct val="20000"/>
              </a:spcBef>
              <a:buChar char="•"/>
              <a:defRPr sz="2800">
                <a:solidFill>
                  <a:schemeClr val="tx1"/>
                </a:solidFill>
                <a:latin typeface="Arial" panose="020B0604020202020204" pitchFamily="34" charset="0"/>
              </a:defRPr>
            </a:lvl1pPr>
            <a:lvl2pPr marL="1081088" indent="-457200" algn="l">
              <a:spcBef>
                <a:spcPct val="20000"/>
              </a:spcBef>
              <a:buChar char="–"/>
              <a:defRPr sz="2400">
                <a:solidFill>
                  <a:schemeClr val="tx1"/>
                </a:solidFill>
                <a:latin typeface="Arial" panose="020B0604020202020204" pitchFamily="34" charset="0"/>
              </a:defRPr>
            </a:lvl2pPr>
            <a:lvl3pPr marL="1641475" indent="-381000" algn="l">
              <a:spcBef>
                <a:spcPct val="20000"/>
              </a:spcBef>
              <a:buChar char="•"/>
              <a:defRPr sz="2000">
                <a:solidFill>
                  <a:schemeClr val="tx1"/>
                </a:solidFill>
                <a:latin typeface="Arial" panose="020B0604020202020204" pitchFamily="34" charset="0"/>
              </a:defRPr>
            </a:lvl3pPr>
            <a:lvl4pPr marL="2163763" indent="-342900" algn="l">
              <a:spcBef>
                <a:spcPct val="20000"/>
              </a:spcBef>
              <a:buChar char="–"/>
              <a:defRPr>
                <a:solidFill>
                  <a:schemeClr val="tx1"/>
                </a:solidFill>
                <a:latin typeface="Arial" panose="020B0604020202020204" pitchFamily="34" charset="0"/>
              </a:defRPr>
            </a:lvl4pPr>
            <a:lvl5pPr marL="2686050" indent="-342900" algn="l">
              <a:spcBef>
                <a:spcPct val="20000"/>
              </a:spcBef>
              <a:buChar char="»"/>
              <a:defRPr>
                <a:solidFill>
                  <a:schemeClr val="tx1"/>
                </a:solidFill>
                <a:latin typeface="Arial" panose="020B0604020202020204" pitchFamily="34" charset="0"/>
              </a:defRPr>
            </a:lvl5pPr>
            <a:lvl6pPr marL="3143250" indent="-342900" fontAlgn="base">
              <a:spcBef>
                <a:spcPct val="20000"/>
              </a:spcBef>
              <a:spcAft>
                <a:spcPct val="0"/>
              </a:spcAft>
              <a:buChar char="»"/>
              <a:defRPr>
                <a:solidFill>
                  <a:schemeClr val="tx1"/>
                </a:solidFill>
                <a:latin typeface="Arial" panose="020B0604020202020204" pitchFamily="34" charset="0"/>
              </a:defRPr>
            </a:lvl6pPr>
            <a:lvl7pPr marL="3600450" indent="-342900" fontAlgn="base">
              <a:spcBef>
                <a:spcPct val="20000"/>
              </a:spcBef>
              <a:spcAft>
                <a:spcPct val="0"/>
              </a:spcAft>
              <a:buChar char="»"/>
              <a:defRPr>
                <a:solidFill>
                  <a:schemeClr val="tx1"/>
                </a:solidFill>
                <a:latin typeface="Arial" panose="020B0604020202020204" pitchFamily="34" charset="0"/>
              </a:defRPr>
            </a:lvl7pPr>
            <a:lvl8pPr marL="4057650" indent="-342900" fontAlgn="base">
              <a:spcBef>
                <a:spcPct val="20000"/>
              </a:spcBef>
              <a:spcAft>
                <a:spcPct val="0"/>
              </a:spcAft>
              <a:buChar char="»"/>
              <a:defRPr>
                <a:solidFill>
                  <a:schemeClr val="tx1"/>
                </a:solidFill>
                <a:latin typeface="Arial" panose="020B0604020202020204" pitchFamily="34" charset="0"/>
              </a:defRPr>
            </a:lvl8pPr>
            <a:lvl9pPr marL="4514850" indent="-342900" fontAlgn="base">
              <a:spcBef>
                <a:spcPct val="20000"/>
              </a:spcBef>
              <a:spcAft>
                <a:spcPct val="0"/>
              </a:spcAft>
              <a:buChar char="»"/>
              <a:defRPr>
                <a:solidFill>
                  <a:schemeClr val="tx1"/>
                </a:solidFill>
                <a:latin typeface="Arial" panose="020B0604020202020204" pitchFamily="34" charset="0"/>
              </a:defRPr>
            </a:lvl9pPr>
          </a:lstStyle>
          <a:p>
            <a:pPr>
              <a:lnSpc>
                <a:spcPct val="95000"/>
              </a:lnSpc>
              <a:buFontTx/>
              <a:buNone/>
            </a:pPr>
            <a:r>
              <a:rPr lang="en-GB" altLang="en-US" sz="2400" b="1">
                <a:solidFill>
                  <a:schemeClr val="hlink"/>
                </a:solidFill>
                <a:effectLst>
                  <a:outerShdw blurRad="38100" dist="38100" dir="2700000" algn="tl">
                    <a:srgbClr val="000000"/>
                  </a:outerShdw>
                </a:effectLst>
              </a:rPr>
              <a:t>Packet Switching:</a:t>
            </a:r>
            <a:endParaRPr lang="en-GB" altLang="en-US" sz="2400">
              <a:solidFill>
                <a:srgbClr val="FF9900"/>
              </a:solidFill>
            </a:endParaRPr>
          </a:p>
        </p:txBody>
      </p:sp>
      <p:sp>
        <p:nvSpPr>
          <p:cNvPr id="361478" name="Text Box 6">
            <a:extLst>
              <a:ext uri="{FF2B5EF4-FFF2-40B4-BE49-F238E27FC236}">
                <a16:creationId xmlns:a16="http://schemas.microsoft.com/office/drawing/2014/main" id="{66D8D615-F84F-4D30-8BC3-092997318D9D}"/>
              </a:ext>
            </a:extLst>
          </p:cNvPr>
          <p:cNvSpPr txBox="1">
            <a:spLocks noChangeArrowheads="1"/>
          </p:cNvSpPr>
          <p:nvPr/>
        </p:nvSpPr>
        <p:spPr bwMode="auto">
          <a:xfrm>
            <a:off x="2771775" y="773113"/>
            <a:ext cx="634523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en-GB" altLang="en-US" sz="1200" b="1">
                <a:solidFill>
                  <a:srgbClr val="FF0000"/>
                </a:solidFill>
              </a:rPr>
              <a:t>The Internet now: “Best Practice”: Acceptable Quality for Time Insensitive Data</a:t>
            </a:r>
          </a:p>
          <a:p>
            <a:pPr>
              <a:lnSpc>
                <a:spcPct val="95000"/>
              </a:lnSpc>
            </a:pPr>
            <a:r>
              <a:rPr lang="en-GB" altLang="en-US" sz="1200" b="1">
                <a:solidFill>
                  <a:srgbClr val="FF0000"/>
                </a:solidFill>
              </a:rPr>
              <a:t>NGN: Special arrangements for Quality Guarantees in Time Sensitive Applications</a:t>
            </a:r>
          </a:p>
        </p:txBody>
      </p:sp>
      <p:sp>
        <p:nvSpPr>
          <p:cNvPr id="361479" name="Rectangle 7">
            <a:extLst>
              <a:ext uri="{FF2B5EF4-FFF2-40B4-BE49-F238E27FC236}">
                <a16:creationId xmlns:a16="http://schemas.microsoft.com/office/drawing/2014/main" id="{9EAAC0FC-BA9C-43C5-8B4B-B647161F59CE}"/>
              </a:ext>
            </a:extLst>
          </p:cNvPr>
          <p:cNvSpPr>
            <a:spLocks noChangeArrowheads="1"/>
          </p:cNvSpPr>
          <p:nvPr/>
        </p:nvSpPr>
        <p:spPr bwMode="auto">
          <a:xfrm>
            <a:off x="71438" y="1314450"/>
            <a:ext cx="9028112" cy="4275138"/>
          </a:xfrm>
          <a:prstGeom prst="rect">
            <a:avLst/>
          </a:prstGeom>
          <a:gradFill rotWithShape="1">
            <a:gsLst>
              <a:gs pos="0">
                <a:srgbClr val="FF0000"/>
              </a:gs>
              <a:gs pos="100000">
                <a:srgbClr val="FF0000">
                  <a:gamma/>
                  <a:shade val="46275"/>
                  <a:invGamma/>
                </a:srgbClr>
              </a:gs>
            </a:gsLst>
            <a:path path="rect">
              <a:fillToRect l="100000" t="100000"/>
            </a:path>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GB"/>
          </a:p>
        </p:txBody>
      </p:sp>
      <p:sp>
        <p:nvSpPr>
          <p:cNvPr id="361480" name="Rectangle 8">
            <a:extLst>
              <a:ext uri="{FF2B5EF4-FFF2-40B4-BE49-F238E27FC236}">
                <a16:creationId xmlns:a16="http://schemas.microsoft.com/office/drawing/2014/main" id="{0F5BF637-640A-4BD6-9E24-E084D9C68055}"/>
              </a:ext>
            </a:extLst>
          </p:cNvPr>
          <p:cNvSpPr>
            <a:spLocks noChangeArrowheads="1"/>
          </p:cNvSpPr>
          <p:nvPr/>
        </p:nvSpPr>
        <p:spPr bwMode="auto">
          <a:xfrm>
            <a:off x="115888" y="1628775"/>
            <a:ext cx="9028112" cy="3749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r>
              <a:rPr lang="en-GB" altLang="en-US" sz="4000" b="1">
                <a:solidFill>
                  <a:srgbClr val="FFCC00"/>
                </a:solidFill>
                <a:effectLst>
                  <a:outerShdw blurRad="38100" dist="38100" dir="2700000" algn="tl">
                    <a:srgbClr val="000000"/>
                  </a:outerShdw>
                </a:effectLst>
              </a:rPr>
              <a:t>Weapons of Mass Communications Destruction (WMCD)</a:t>
            </a:r>
          </a:p>
          <a:p>
            <a:r>
              <a:rPr lang="en-GB" altLang="en-US" sz="4000" b="1">
                <a:solidFill>
                  <a:srgbClr val="FF0066"/>
                </a:solidFill>
                <a:effectLst>
                  <a:outerShdw blurRad="38100" dist="38100" dir="2700000" algn="tl">
                    <a:srgbClr val="000000"/>
                  </a:outerShdw>
                </a:effectLst>
              </a:rPr>
              <a:t>Cyber-Terrorism</a:t>
            </a:r>
          </a:p>
          <a:p>
            <a:r>
              <a:rPr lang="en-GB" altLang="en-US" sz="4000" b="1">
                <a:solidFill>
                  <a:srgbClr val="FF00FF"/>
                </a:solidFill>
                <a:effectLst>
                  <a:outerShdw blurRad="38100" dist="38100" dir="2700000" algn="tl">
                    <a:srgbClr val="000000"/>
                  </a:outerShdw>
                </a:effectLst>
              </a:rPr>
              <a:t>Phishermen</a:t>
            </a:r>
          </a:p>
          <a:p>
            <a:r>
              <a:rPr lang="en-GB" altLang="en-US" sz="4000" b="1">
                <a:solidFill>
                  <a:srgbClr val="6666FF"/>
                </a:solidFill>
                <a:effectLst>
                  <a:outerShdw blurRad="38100" dist="38100" dir="2700000" algn="tl">
                    <a:srgbClr val="000000"/>
                  </a:outerShdw>
                </a:effectLst>
              </a:rPr>
              <a:t>Pharmers</a:t>
            </a:r>
          </a:p>
          <a:p>
            <a:r>
              <a:rPr lang="en-GB" altLang="en-US" sz="4000" b="1">
                <a:effectLst>
                  <a:outerShdw blurRad="38100" dist="38100" dir="2700000" algn="tl">
                    <a:srgbClr val="FFFFFF"/>
                  </a:outerShdw>
                </a:effectLst>
              </a:rPr>
              <a:t>Viruses, Worms, Denial of Service</a:t>
            </a:r>
          </a:p>
        </p:txBody>
      </p:sp>
      <p:pic>
        <p:nvPicPr>
          <p:cNvPr id="361481" name="Picture 9" descr="j0299165">
            <a:extLst>
              <a:ext uri="{FF2B5EF4-FFF2-40B4-BE49-F238E27FC236}">
                <a16:creationId xmlns:a16="http://schemas.microsoft.com/office/drawing/2014/main" id="{9D849056-2F8B-46A7-BFCD-748602CAB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2889250"/>
            <a:ext cx="1517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61482" name="Picture 10" descr="computer_crash_2">
            <a:extLst>
              <a:ext uri="{FF2B5EF4-FFF2-40B4-BE49-F238E27FC236}">
                <a16:creationId xmlns:a16="http://schemas.microsoft.com/office/drawing/2014/main" id="{756B7942-A44E-4FE4-B9A4-854DDF7AE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2979738"/>
            <a:ext cx="2160588" cy="16938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1483" name="Text Box 11">
            <a:extLst>
              <a:ext uri="{FF2B5EF4-FFF2-40B4-BE49-F238E27FC236}">
                <a16:creationId xmlns:a16="http://schemas.microsoft.com/office/drawing/2014/main" id="{1429F89E-66A5-4630-8FA3-9DFA3F202F73}"/>
              </a:ext>
            </a:extLst>
          </p:cNvPr>
          <p:cNvSpPr txBox="1">
            <a:spLocks noChangeArrowheads="1"/>
          </p:cNvSpPr>
          <p:nvPr/>
        </p:nvSpPr>
        <p:spPr bwMode="auto">
          <a:xfrm>
            <a:off x="0" y="5724525"/>
            <a:ext cx="9028113" cy="1009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nSpc>
                <a:spcPct val="90000"/>
              </a:lnSpc>
              <a:spcBef>
                <a:spcPct val="35000"/>
              </a:spcBef>
            </a:pPr>
            <a:r>
              <a:rPr lang="en-GB" altLang="en-US" sz="2800" b="1">
                <a:effectLst>
                  <a:outerShdw blurRad="38100" dist="38100" dir="2700000" algn="tl">
                    <a:srgbClr val="FFFFFF"/>
                  </a:outerShdw>
                </a:effectLst>
              </a:rPr>
              <a:t>Security Threats </a:t>
            </a:r>
            <a:r>
              <a:rPr lang="en-GB" altLang="en-US" sz="2800" b="1">
                <a:solidFill>
                  <a:srgbClr val="FF0000"/>
                </a:solidFill>
                <a:effectLst>
                  <a:outerShdw blurRad="38100" dist="38100" dir="2700000" algn="tl">
                    <a:srgbClr val="000000"/>
                  </a:outerShdw>
                </a:effectLst>
              </a:rPr>
              <a:t>MUST NOT</a:t>
            </a:r>
            <a:r>
              <a:rPr lang="en-GB" altLang="en-US" sz="2800" b="1">
                <a:effectLst>
                  <a:outerShdw blurRad="38100" dist="38100" dir="2700000" algn="tl">
                    <a:srgbClr val="FFFFFF"/>
                  </a:outerShdw>
                </a:effectLst>
              </a:rPr>
              <a:t> delay African Access</a:t>
            </a:r>
          </a:p>
          <a:p>
            <a:pPr>
              <a:lnSpc>
                <a:spcPct val="90000"/>
              </a:lnSpc>
              <a:spcBef>
                <a:spcPct val="35000"/>
              </a:spcBef>
            </a:pPr>
            <a:r>
              <a:rPr lang="en-GB" altLang="en-US" sz="2800" b="1">
                <a:effectLst>
                  <a:outerShdw blurRad="38100" dist="38100" dir="2700000" algn="tl">
                    <a:srgbClr val="FFFFFF"/>
                  </a:outerShdw>
                </a:effectLst>
              </a:rPr>
              <a:t>Technology WILL find solutions (e.g. GENI project)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repeatCount="2000" fill="remove" grpId="0" nodeType="afterEffect">
                                  <p:stCondLst>
                                    <p:cond delay="1000"/>
                                  </p:stCondLst>
                                  <p:childTnLst>
                                    <p:animClr clrSpc="rgb" dir="cw">
                                      <p:cBhvr override="childStyle">
                                        <p:cTn id="6" dur="950" fill="hold">
                                          <p:stCondLst>
                                            <p:cond delay="50"/>
                                          </p:stCondLst>
                                        </p:cTn>
                                        <p:tgtEl>
                                          <p:spTgt spid="361480"/>
                                        </p:tgtEl>
                                        <p:attrNameLst>
                                          <p:attrName>style.color</p:attrName>
                                        </p:attrNameLst>
                                      </p:cBhvr>
                                      <p:to>
                                        <a:schemeClr val="tx2"/>
                                      </p:to>
                                    </p:animClr>
                                    <p:animClr clrSpc="rgb" dir="cw">
                                      <p:cBhvr>
                                        <p:cTn id="7" dur="950" fill="hold">
                                          <p:stCondLst>
                                            <p:cond delay="50"/>
                                          </p:stCondLst>
                                        </p:cTn>
                                        <p:tgtEl>
                                          <p:spTgt spid="361480"/>
                                        </p:tgtEl>
                                        <p:attrNameLst>
                                          <p:attrName>fillColor</p:attrName>
                                        </p:attrNameLst>
                                      </p:cBhvr>
                                      <p:to>
                                        <a:schemeClr val="tx2"/>
                                      </p:to>
                                    </p:animClr>
                                    <p:set>
                                      <p:cBhvr>
                                        <p:cTn id="8" dur="950" fill="hold">
                                          <p:stCondLst>
                                            <p:cond delay="50"/>
                                          </p:stCondLst>
                                        </p:cTn>
                                        <p:tgtEl>
                                          <p:spTgt spid="361480"/>
                                        </p:tgtEl>
                                        <p:attrNameLst>
                                          <p:attrName>fill.type</p:attrName>
                                        </p:attrNameLst>
                                      </p:cBhvr>
                                      <p:to>
                                        <p:strVal val="solid"/>
                                      </p:to>
                                    </p:set>
                                    <p:set>
                                      <p:cBhvr>
                                        <p:cTn id="9" dur="950" fill="hold">
                                          <p:stCondLst>
                                            <p:cond delay="50"/>
                                          </p:stCondLst>
                                        </p:cTn>
                                        <p:tgtEl>
                                          <p:spTgt spid="361480"/>
                                        </p:tgtEl>
                                        <p:attrNameLst>
                                          <p:attrName>fill.on</p:attrName>
                                        </p:attrNameLst>
                                      </p:cBhvr>
                                      <p:to>
                                        <p:strVal val="true"/>
                                      </p:to>
                                    </p:set>
                                    <p:animScale>
                                      <p:cBhvr>
                                        <p:cTn id="10" dur="100" fill="hold">
                                          <p:stCondLst>
                                            <p:cond delay="0"/>
                                          </p:stCondLst>
                                        </p:cTn>
                                        <p:tgtEl>
                                          <p:spTgt spid="361480"/>
                                        </p:tgtEl>
                                      </p:cBhvr>
                                      <p:from x="100000" y="100000"/>
                                      <p:to x="100000" y="5000"/>
                                    </p:animScale>
                                    <p:animScale>
                                      <p:cBhvr>
                                        <p:cTn id="11" dur="100" fill="hold">
                                          <p:stCondLst>
                                            <p:cond delay="100"/>
                                          </p:stCondLst>
                                        </p:cTn>
                                        <p:tgtEl>
                                          <p:spTgt spid="361480"/>
                                        </p:tgtEl>
                                      </p:cBhvr>
                                      <p:from x="100000" y="5000"/>
                                      <p:to x="120000" y="150000"/>
                                    </p:animScale>
                                    <p:animScale>
                                      <p:cBhvr>
                                        <p:cTn id="12" dur="300" fill="hold">
                                          <p:stCondLst>
                                            <p:cond delay="700"/>
                                          </p:stCondLst>
                                        </p:cTn>
                                        <p:tgtEl>
                                          <p:spTgt spid="361480"/>
                                        </p:tgtEl>
                                      </p:cBhvr>
                                      <p:to x="120000" y="150000"/>
                                    </p:animScale>
                                  </p:childTnLst>
                                </p:cTn>
                              </p:par>
                            </p:childTnLst>
                          </p:cTn>
                        </p:par>
                        <p:par>
                          <p:cTn id="13" fill="hold" nodeType="afterGroup">
                            <p:stCondLst>
                              <p:cond delay="3000"/>
                            </p:stCondLst>
                            <p:childTnLst>
                              <p:par>
                                <p:cTn id="14" presetID="35" presetClass="emph" presetSubtype="0" repeatCount="2000" fill="hold" nodeType="afterEffect">
                                  <p:stCondLst>
                                    <p:cond delay="0"/>
                                  </p:stCondLst>
                                  <p:childTnLst>
                                    <p:anim calcmode="discrete" valueType="str">
                                      <p:cBhvr>
                                        <p:cTn id="15" dur="1000" fill="hold"/>
                                        <p:tgtEl>
                                          <p:spTgt spid="361481"/>
                                        </p:tgtEl>
                                        <p:attrNameLst>
                                          <p:attrName>style.visibility</p:attrName>
                                        </p:attrNameLst>
                                      </p:cBhvr>
                                      <p:tavLst>
                                        <p:tav tm="0">
                                          <p:val>
                                            <p:strVal val="hidden"/>
                                          </p:val>
                                        </p:tav>
                                        <p:tav tm="50000">
                                          <p:val>
                                            <p:strVal val="visible"/>
                                          </p:val>
                                        </p:tav>
                                      </p:tavLst>
                                    </p:anim>
                                  </p:childTnLst>
                                </p:cTn>
                              </p:par>
                              <p:par>
                                <p:cTn id="16" presetID="35" presetClass="emph" presetSubtype="0" repeatCount="2000" fill="hold" nodeType="withEffect">
                                  <p:stCondLst>
                                    <p:cond delay="500"/>
                                  </p:stCondLst>
                                  <p:childTnLst>
                                    <p:anim calcmode="discrete" valueType="str">
                                      <p:cBhvr>
                                        <p:cTn id="17" dur="1000" fill="hold"/>
                                        <p:tgtEl>
                                          <p:spTgt spid="361482"/>
                                        </p:tgtEl>
                                        <p:attrNameLst>
                                          <p:attrName>style.visibility</p:attrName>
                                        </p:attrNameLst>
                                      </p:cBhvr>
                                      <p:tavLst>
                                        <p:tav tm="0">
                                          <p:val>
                                            <p:strVal val="hidden"/>
                                          </p:val>
                                        </p:tav>
                                        <p:tav tm="50000">
                                          <p:val>
                                            <p:strVal val="visible"/>
                                          </p:val>
                                        </p:tav>
                                      </p:tavLst>
                                    </p:anim>
                                  </p:childTnLst>
                                </p:cTn>
                              </p:par>
                            </p:childTnLst>
                          </p:cTn>
                        </p:par>
                        <p:par>
                          <p:cTn id="18" fill="hold" nodeType="afterGroup">
                            <p:stCondLst>
                              <p:cond delay="5500"/>
                            </p:stCondLst>
                            <p:childTnLst>
                              <p:par>
                                <p:cTn id="19" presetID="2" presetClass="entr" presetSubtype="4" fill="hold" grpId="0" nodeType="afterEffect">
                                  <p:stCondLst>
                                    <p:cond delay="0"/>
                                  </p:stCondLst>
                                  <p:childTnLst>
                                    <p:set>
                                      <p:cBhvr>
                                        <p:cTn id="20" dur="1" fill="hold">
                                          <p:stCondLst>
                                            <p:cond delay="0"/>
                                          </p:stCondLst>
                                        </p:cTn>
                                        <p:tgtEl>
                                          <p:spTgt spid="361483"/>
                                        </p:tgtEl>
                                        <p:attrNameLst>
                                          <p:attrName>style.visibility</p:attrName>
                                        </p:attrNameLst>
                                      </p:cBhvr>
                                      <p:to>
                                        <p:strVal val="visible"/>
                                      </p:to>
                                    </p:set>
                                    <p:anim calcmode="lin" valueType="num">
                                      <p:cBhvr additive="base">
                                        <p:cTn id="21" dur="1000" fill="hold"/>
                                        <p:tgtEl>
                                          <p:spTgt spid="361483"/>
                                        </p:tgtEl>
                                        <p:attrNameLst>
                                          <p:attrName>ppt_x</p:attrName>
                                        </p:attrNameLst>
                                      </p:cBhvr>
                                      <p:tavLst>
                                        <p:tav tm="0">
                                          <p:val>
                                            <p:strVal val="#ppt_x"/>
                                          </p:val>
                                        </p:tav>
                                        <p:tav tm="100000">
                                          <p:val>
                                            <p:strVal val="#ppt_x"/>
                                          </p:val>
                                        </p:tav>
                                      </p:tavLst>
                                    </p:anim>
                                    <p:anim calcmode="lin" valueType="num">
                                      <p:cBhvr additive="base">
                                        <p:cTn id="22" dur="1000" fill="hold"/>
                                        <p:tgtEl>
                                          <p:spTgt spid="361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0" grpId="0"/>
      <p:bldP spid="36148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04EF848A-BC4F-47C7-846F-7D74536B83E1}"/>
              </a:ext>
            </a:extLst>
          </p:cNvPr>
          <p:cNvSpPr>
            <a:spLocks noChangeArrowheads="1"/>
          </p:cNvSpPr>
          <p:nvPr/>
        </p:nvSpPr>
        <p:spPr bwMode="auto">
          <a:xfrm>
            <a:off x="-9525" y="-36513"/>
            <a:ext cx="9144000" cy="1212851"/>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62499" name="Group 3">
            <a:extLst>
              <a:ext uri="{FF2B5EF4-FFF2-40B4-BE49-F238E27FC236}">
                <a16:creationId xmlns:a16="http://schemas.microsoft.com/office/drawing/2014/main" id="{911D789E-FBC9-4DE4-942B-0385D916A88B}"/>
              </a:ext>
            </a:extLst>
          </p:cNvPr>
          <p:cNvGrpSpPr>
            <a:grpSpLocks/>
          </p:cNvGrpSpPr>
          <p:nvPr/>
        </p:nvGrpSpPr>
        <p:grpSpPr bwMode="auto">
          <a:xfrm>
            <a:off x="539750" y="1844675"/>
            <a:ext cx="7983538" cy="3368675"/>
            <a:chOff x="689" y="1216"/>
            <a:chExt cx="5029" cy="2122"/>
          </a:xfrm>
        </p:grpSpPr>
        <p:sp>
          <p:nvSpPr>
            <p:cNvPr id="362500" name="Freeform 4">
              <a:extLst>
                <a:ext uri="{FF2B5EF4-FFF2-40B4-BE49-F238E27FC236}">
                  <a16:creationId xmlns:a16="http://schemas.microsoft.com/office/drawing/2014/main" id="{1167E55C-C79F-47FD-8F9B-CF7DAE5CFFC3}"/>
                </a:ext>
              </a:extLst>
            </p:cNvPr>
            <p:cNvSpPr>
              <a:spLocks/>
            </p:cNvSpPr>
            <p:nvPr/>
          </p:nvSpPr>
          <p:spPr bwMode="auto">
            <a:xfrm>
              <a:off x="3408" y="1716"/>
              <a:ext cx="25" cy="23"/>
            </a:xfrm>
            <a:custGeom>
              <a:avLst/>
              <a:gdLst>
                <a:gd name="T0" fmla="*/ 24 w 25"/>
                <a:gd name="T1" fmla="*/ 1 h 23"/>
                <a:gd name="T2" fmla="*/ 24 w 25"/>
                <a:gd name="T3" fmla="*/ 21 h 23"/>
                <a:gd name="T4" fmla="*/ 16 w 25"/>
                <a:gd name="T5" fmla="*/ 22 h 23"/>
                <a:gd name="T6" fmla="*/ 0 w 25"/>
                <a:gd name="T7" fmla="*/ 4 h 23"/>
                <a:gd name="T8" fmla="*/ 10 w 25"/>
                <a:gd name="T9" fmla="*/ 0 h 23"/>
                <a:gd name="T10" fmla="*/ 24 w 25"/>
                <a:gd name="T11" fmla="*/ 1 h 23"/>
              </a:gdLst>
              <a:ahLst/>
              <a:cxnLst>
                <a:cxn ang="0">
                  <a:pos x="T0" y="T1"/>
                </a:cxn>
                <a:cxn ang="0">
                  <a:pos x="T2" y="T3"/>
                </a:cxn>
                <a:cxn ang="0">
                  <a:pos x="T4" y="T5"/>
                </a:cxn>
                <a:cxn ang="0">
                  <a:pos x="T6" y="T7"/>
                </a:cxn>
                <a:cxn ang="0">
                  <a:pos x="T8" y="T9"/>
                </a:cxn>
                <a:cxn ang="0">
                  <a:pos x="T10" y="T11"/>
                </a:cxn>
              </a:cxnLst>
              <a:rect l="0" t="0" r="r" b="b"/>
              <a:pathLst>
                <a:path w="25" h="23">
                  <a:moveTo>
                    <a:pt x="24" y="1"/>
                  </a:moveTo>
                  <a:lnTo>
                    <a:pt x="24" y="21"/>
                  </a:lnTo>
                  <a:lnTo>
                    <a:pt x="16" y="22"/>
                  </a:lnTo>
                  <a:lnTo>
                    <a:pt x="0" y="4"/>
                  </a:lnTo>
                  <a:lnTo>
                    <a:pt x="10" y="0"/>
                  </a:lnTo>
                  <a:lnTo>
                    <a:pt x="24" y="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1" name="Freeform 5">
              <a:extLst>
                <a:ext uri="{FF2B5EF4-FFF2-40B4-BE49-F238E27FC236}">
                  <a16:creationId xmlns:a16="http://schemas.microsoft.com/office/drawing/2014/main" id="{6CEC027C-561F-4B37-B215-F01ABB496196}"/>
                </a:ext>
              </a:extLst>
            </p:cNvPr>
            <p:cNvSpPr>
              <a:spLocks/>
            </p:cNvSpPr>
            <p:nvPr/>
          </p:nvSpPr>
          <p:spPr bwMode="auto">
            <a:xfrm>
              <a:off x="3363" y="1680"/>
              <a:ext cx="21" cy="31"/>
            </a:xfrm>
            <a:custGeom>
              <a:avLst/>
              <a:gdLst>
                <a:gd name="T0" fmla="*/ 20 w 21"/>
                <a:gd name="T1" fmla="*/ 0 h 31"/>
                <a:gd name="T2" fmla="*/ 0 w 21"/>
                <a:gd name="T3" fmla="*/ 6 h 31"/>
                <a:gd name="T4" fmla="*/ 3 w 21"/>
                <a:gd name="T5" fmla="*/ 30 h 31"/>
                <a:gd name="T6" fmla="*/ 17 w 21"/>
                <a:gd name="T7" fmla="*/ 27 h 31"/>
                <a:gd name="T8" fmla="*/ 20 w 21"/>
                <a:gd name="T9" fmla="*/ 0 h 31"/>
              </a:gdLst>
              <a:ahLst/>
              <a:cxnLst>
                <a:cxn ang="0">
                  <a:pos x="T0" y="T1"/>
                </a:cxn>
                <a:cxn ang="0">
                  <a:pos x="T2" y="T3"/>
                </a:cxn>
                <a:cxn ang="0">
                  <a:pos x="T4" y="T5"/>
                </a:cxn>
                <a:cxn ang="0">
                  <a:pos x="T6" y="T7"/>
                </a:cxn>
                <a:cxn ang="0">
                  <a:pos x="T8" y="T9"/>
                </a:cxn>
              </a:cxnLst>
              <a:rect l="0" t="0" r="r" b="b"/>
              <a:pathLst>
                <a:path w="21" h="31">
                  <a:moveTo>
                    <a:pt x="20" y="0"/>
                  </a:moveTo>
                  <a:lnTo>
                    <a:pt x="0" y="6"/>
                  </a:lnTo>
                  <a:lnTo>
                    <a:pt x="3" y="30"/>
                  </a:lnTo>
                  <a:lnTo>
                    <a:pt x="17" y="27"/>
                  </a:lnTo>
                  <a:lnTo>
                    <a:pt x="2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2502" name="Group 6">
              <a:extLst>
                <a:ext uri="{FF2B5EF4-FFF2-40B4-BE49-F238E27FC236}">
                  <a16:creationId xmlns:a16="http://schemas.microsoft.com/office/drawing/2014/main" id="{F6D55B00-C080-415B-A281-4B3B6F550987}"/>
                </a:ext>
              </a:extLst>
            </p:cNvPr>
            <p:cNvGrpSpPr>
              <a:grpSpLocks/>
            </p:cNvGrpSpPr>
            <p:nvPr/>
          </p:nvGrpSpPr>
          <p:grpSpPr bwMode="auto">
            <a:xfrm>
              <a:off x="689" y="1216"/>
              <a:ext cx="5029" cy="2122"/>
              <a:chOff x="689" y="1216"/>
              <a:chExt cx="5029" cy="2122"/>
            </a:xfrm>
          </p:grpSpPr>
          <p:grpSp>
            <p:nvGrpSpPr>
              <p:cNvPr id="362503" name="Group 7">
                <a:extLst>
                  <a:ext uri="{FF2B5EF4-FFF2-40B4-BE49-F238E27FC236}">
                    <a16:creationId xmlns:a16="http://schemas.microsoft.com/office/drawing/2014/main" id="{581AF189-250A-43C6-B7D4-1976BECE2CD1}"/>
                  </a:ext>
                </a:extLst>
              </p:cNvPr>
              <p:cNvGrpSpPr>
                <a:grpSpLocks/>
              </p:cNvGrpSpPr>
              <p:nvPr/>
            </p:nvGrpSpPr>
            <p:grpSpPr bwMode="auto">
              <a:xfrm>
                <a:off x="2922" y="1219"/>
                <a:ext cx="2796" cy="2112"/>
                <a:chOff x="2922" y="1219"/>
                <a:chExt cx="2796" cy="2112"/>
              </a:xfrm>
            </p:grpSpPr>
            <p:grpSp>
              <p:nvGrpSpPr>
                <p:cNvPr id="362504" name="Group 8">
                  <a:extLst>
                    <a:ext uri="{FF2B5EF4-FFF2-40B4-BE49-F238E27FC236}">
                      <a16:creationId xmlns:a16="http://schemas.microsoft.com/office/drawing/2014/main" id="{902248CD-BE6F-4CD7-BED2-78608D0BC822}"/>
                    </a:ext>
                  </a:extLst>
                </p:cNvPr>
                <p:cNvGrpSpPr>
                  <a:grpSpLocks/>
                </p:cNvGrpSpPr>
                <p:nvPr/>
              </p:nvGrpSpPr>
              <p:grpSpPr bwMode="auto">
                <a:xfrm>
                  <a:off x="4845" y="2272"/>
                  <a:ext cx="873" cy="1059"/>
                  <a:chOff x="4845" y="2272"/>
                  <a:chExt cx="873" cy="1059"/>
                </a:xfrm>
              </p:grpSpPr>
              <p:sp>
                <p:nvSpPr>
                  <p:cNvPr id="362505" name="Freeform 9">
                    <a:extLst>
                      <a:ext uri="{FF2B5EF4-FFF2-40B4-BE49-F238E27FC236}">
                        <a16:creationId xmlns:a16="http://schemas.microsoft.com/office/drawing/2014/main" id="{ABF88D70-26B3-4A41-AD86-5F6E89F4694F}"/>
                      </a:ext>
                    </a:extLst>
                  </p:cNvPr>
                  <p:cNvSpPr>
                    <a:spLocks/>
                  </p:cNvSpPr>
                  <p:nvPr/>
                </p:nvSpPr>
                <p:spPr bwMode="auto">
                  <a:xfrm>
                    <a:off x="4845" y="3130"/>
                    <a:ext cx="621" cy="201"/>
                  </a:xfrm>
                  <a:custGeom>
                    <a:avLst/>
                    <a:gdLst>
                      <a:gd name="T0" fmla="*/ 122 w 621"/>
                      <a:gd name="T1" fmla="*/ 8 h 201"/>
                      <a:gd name="T2" fmla="*/ 167 w 621"/>
                      <a:gd name="T3" fmla="*/ 12 h 201"/>
                      <a:gd name="T4" fmla="*/ 187 w 621"/>
                      <a:gd name="T5" fmla="*/ 11 h 201"/>
                      <a:gd name="T6" fmla="*/ 209 w 621"/>
                      <a:gd name="T7" fmla="*/ 3 h 201"/>
                      <a:gd name="T8" fmla="*/ 232 w 621"/>
                      <a:gd name="T9" fmla="*/ 2 h 201"/>
                      <a:gd name="T10" fmla="*/ 247 w 621"/>
                      <a:gd name="T11" fmla="*/ 0 h 201"/>
                      <a:gd name="T12" fmla="*/ 266 w 621"/>
                      <a:gd name="T13" fmla="*/ 11 h 201"/>
                      <a:gd name="T14" fmla="*/ 274 w 621"/>
                      <a:gd name="T15" fmla="*/ 18 h 201"/>
                      <a:gd name="T16" fmla="*/ 297 w 621"/>
                      <a:gd name="T17" fmla="*/ 17 h 201"/>
                      <a:gd name="T18" fmla="*/ 315 w 621"/>
                      <a:gd name="T19" fmla="*/ 17 h 201"/>
                      <a:gd name="T20" fmla="*/ 331 w 621"/>
                      <a:gd name="T21" fmla="*/ 11 h 201"/>
                      <a:gd name="T22" fmla="*/ 347 w 621"/>
                      <a:gd name="T23" fmla="*/ 6 h 201"/>
                      <a:gd name="T24" fmla="*/ 359 w 621"/>
                      <a:gd name="T25" fmla="*/ 5 h 201"/>
                      <a:gd name="T26" fmla="*/ 383 w 621"/>
                      <a:gd name="T27" fmla="*/ 9 h 201"/>
                      <a:gd name="T28" fmla="*/ 419 w 621"/>
                      <a:gd name="T29" fmla="*/ 14 h 201"/>
                      <a:gd name="T30" fmla="*/ 456 w 621"/>
                      <a:gd name="T31" fmla="*/ 23 h 201"/>
                      <a:gd name="T32" fmla="*/ 482 w 621"/>
                      <a:gd name="T33" fmla="*/ 27 h 201"/>
                      <a:gd name="T34" fmla="*/ 498 w 621"/>
                      <a:gd name="T35" fmla="*/ 33 h 201"/>
                      <a:gd name="T36" fmla="*/ 519 w 621"/>
                      <a:gd name="T37" fmla="*/ 26 h 201"/>
                      <a:gd name="T38" fmla="*/ 544 w 621"/>
                      <a:gd name="T39" fmla="*/ 30 h 201"/>
                      <a:gd name="T40" fmla="*/ 562 w 621"/>
                      <a:gd name="T41" fmla="*/ 33 h 201"/>
                      <a:gd name="T42" fmla="*/ 575 w 621"/>
                      <a:gd name="T43" fmla="*/ 39 h 201"/>
                      <a:gd name="T44" fmla="*/ 594 w 621"/>
                      <a:gd name="T45" fmla="*/ 45 h 201"/>
                      <a:gd name="T46" fmla="*/ 607 w 621"/>
                      <a:gd name="T47" fmla="*/ 54 h 201"/>
                      <a:gd name="T48" fmla="*/ 617 w 621"/>
                      <a:gd name="T49" fmla="*/ 63 h 201"/>
                      <a:gd name="T50" fmla="*/ 620 w 621"/>
                      <a:gd name="T51" fmla="*/ 72 h 201"/>
                      <a:gd name="T52" fmla="*/ 601 w 621"/>
                      <a:gd name="T53" fmla="*/ 81 h 201"/>
                      <a:gd name="T54" fmla="*/ 576 w 621"/>
                      <a:gd name="T55" fmla="*/ 92 h 201"/>
                      <a:gd name="T56" fmla="*/ 562 w 621"/>
                      <a:gd name="T57" fmla="*/ 105 h 201"/>
                      <a:gd name="T58" fmla="*/ 566 w 621"/>
                      <a:gd name="T59" fmla="*/ 114 h 201"/>
                      <a:gd name="T60" fmla="*/ 555 w 621"/>
                      <a:gd name="T61" fmla="*/ 125 h 201"/>
                      <a:gd name="T62" fmla="*/ 540 w 621"/>
                      <a:gd name="T63" fmla="*/ 137 h 201"/>
                      <a:gd name="T64" fmla="*/ 529 w 621"/>
                      <a:gd name="T65" fmla="*/ 138 h 201"/>
                      <a:gd name="T66" fmla="*/ 511 w 621"/>
                      <a:gd name="T67" fmla="*/ 150 h 201"/>
                      <a:gd name="T68" fmla="*/ 545 w 621"/>
                      <a:gd name="T69" fmla="*/ 162 h 201"/>
                      <a:gd name="T70" fmla="*/ 521 w 621"/>
                      <a:gd name="T71" fmla="*/ 173 h 201"/>
                      <a:gd name="T72" fmla="*/ 471 w 621"/>
                      <a:gd name="T73" fmla="*/ 173 h 201"/>
                      <a:gd name="T74" fmla="*/ 440 w 621"/>
                      <a:gd name="T75" fmla="*/ 186 h 201"/>
                      <a:gd name="T76" fmla="*/ 415 w 621"/>
                      <a:gd name="T77" fmla="*/ 200 h 201"/>
                      <a:gd name="T78" fmla="*/ 362 w 621"/>
                      <a:gd name="T79" fmla="*/ 194 h 201"/>
                      <a:gd name="T80" fmla="*/ 323 w 621"/>
                      <a:gd name="T81" fmla="*/ 185 h 201"/>
                      <a:gd name="T82" fmla="*/ 286 w 621"/>
                      <a:gd name="T83" fmla="*/ 179 h 201"/>
                      <a:gd name="T84" fmla="*/ 245 w 621"/>
                      <a:gd name="T85" fmla="*/ 168 h 201"/>
                      <a:gd name="T86" fmla="*/ 226 w 621"/>
                      <a:gd name="T87" fmla="*/ 164 h 201"/>
                      <a:gd name="T88" fmla="*/ 174 w 621"/>
                      <a:gd name="T89" fmla="*/ 147 h 201"/>
                      <a:gd name="T90" fmla="*/ 140 w 621"/>
                      <a:gd name="T91" fmla="*/ 134 h 201"/>
                      <a:gd name="T92" fmla="*/ 110 w 621"/>
                      <a:gd name="T93" fmla="*/ 122 h 201"/>
                      <a:gd name="T94" fmla="*/ 83 w 621"/>
                      <a:gd name="T95" fmla="*/ 108 h 201"/>
                      <a:gd name="T96" fmla="*/ 58 w 621"/>
                      <a:gd name="T97" fmla="*/ 90 h 201"/>
                      <a:gd name="T98" fmla="*/ 29 w 621"/>
                      <a:gd name="T99" fmla="*/ 71 h 201"/>
                      <a:gd name="T100" fmla="*/ 5 w 621"/>
                      <a:gd name="T101" fmla="*/ 56 h 201"/>
                      <a:gd name="T102" fmla="*/ 18 w 621"/>
                      <a:gd name="T103" fmla="*/ 44 h 201"/>
                      <a:gd name="T104" fmla="*/ 32 w 621"/>
                      <a:gd name="T105" fmla="*/ 23 h 201"/>
                      <a:gd name="T106" fmla="*/ 49 w 621"/>
                      <a:gd name="T107"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1" h="201">
                        <a:moveTo>
                          <a:pt x="58" y="8"/>
                        </a:moveTo>
                        <a:lnTo>
                          <a:pt x="122" y="8"/>
                        </a:lnTo>
                        <a:lnTo>
                          <a:pt x="143" y="9"/>
                        </a:lnTo>
                        <a:lnTo>
                          <a:pt x="167" y="12"/>
                        </a:lnTo>
                        <a:lnTo>
                          <a:pt x="177" y="17"/>
                        </a:lnTo>
                        <a:lnTo>
                          <a:pt x="187" y="11"/>
                        </a:lnTo>
                        <a:lnTo>
                          <a:pt x="200" y="6"/>
                        </a:lnTo>
                        <a:lnTo>
                          <a:pt x="209" y="3"/>
                        </a:lnTo>
                        <a:lnTo>
                          <a:pt x="224" y="2"/>
                        </a:lnTo>
                        <a:lnTo>
                          <a:pt x="232" y="2"/>
                        </a:lnTo>
                        <a:lnTo>
                          <a:pt x="239" y="2"/>
                        </a:lnTo>
                        <a:lnTo>
                          <a:pt x="247" y="0"/>
                        </a:lnTo>
                        <a:lnTo>
                          <a:pt x="261" y="11"/>
                        </a:lnTo>
                        <a:lnTo>
                          <a:pt x="266" y="11"/>
                        </a:lnTo>
                        <a:lnTo>
                          <a:pt x="271" y="17"/>
                        </a:lnTo>
                        <a:lnTo>
                          <a:pt x="274" y="18"/>
                        </a:lnTo>
                        <a:lnTo>
                          <a:pt x="287" y="17"/>
                        </a:lnTo>
                        <a:lnTo>
                          <a:pt x="297" y="17"/>
                        </a:lnTo>
                        <a:lnTo>
                          <a:pt x="308" y="17"/>
                        </a:lnTo>
                        <a:lnTo>
                          <a:pt x="315" y="17"/>
                        </a:lnTo>
                        <a:lnTo>
                          <a:pt x="325" y="17"/>
                        </a:lnTo>
                        <a:lnTo>
                          <a:pt x="331" y="11"/>
                        </a:lnTo>
                        <a:lnTo>
                          <a:pt x="338" y="8"/>
                        </a:lnTo>
                        <a:lnTo>
                          <a:pt x="347" y="6"/>
                        </a:lnTo>
                        <a:lnTo>
                          <a:pt x="351" y="6"/>
                        </a:lnTo>
                        <a:lnTo>
                          <a:pt x="359" y="5"/>
                        </a:lnTo>
                        <a:lnTo>
                          <a:pt x="372" y="8"/>
                        </a:lnTo>
                        <a:lnTo>
                          <a:pt x="383" y="9"/>
                        </a:lnTo>
                        <a:lnTo>
                          <a:pt x="396" y="11"/>
                        </a:lnTo>
                        <a:lnTo>
                          <a:pt x="419" y="14"/>
                        </a:lnTo>
                        <a:lnTo>
                          <a:pt x="446" y="21"/>
                        </a:lnTo>
                        <a:lnTo>
                          <a:pt x="456" y="23"/>
                        </a:lnTo>
                        <a:lnTo>
                          <a:pt x="469" y="26"/>
                        </a:lnTo>
                        <a:lnTo>
                          <a:pt x="482" y="27"/>
                        </a:lnTo>
                        <a:lnTo>
                          <a:pt x="492" y="32"/>
                        </a:lnTo>
                        <a:lnTo>
                          <a:pt x="498" y="33"/>
                        </a:lnTo>
                        <a:lnTo>
                          <a:pt x="513" y="30"/>
                        </a:lnTo>
                        <a:lnTo>
                          <a:pt x="519" y="26"/>
                        </a:lnTo>
                        <a:lnTo>
                          <a:pt x="531" y="26"/>
                        </a:lnTo>
                        <a:lnTo>
                          <a:pt x="544" y="30"/>
                        </a:lnTo>
                        <a:lnTo>
                          <a:pt x="549" y="32"/>
                        </a:lnTo>
                        <a:lnTo>
                          <a:pt x="562" y="33"/>
                        </a:lnTo>
                        <a:lnTo>
                          <a:pt x="566" y="36"/>
                        </a:lnTo>
                        <a:lnTo>
                          <a:pt x="575" y="39"/>
                        </a:lnTo>
                        <a:lnTo>
                          <a:pt x="586" y="44"/>
                        </a:lnTo>
                        <a:lnTo>
                          <a:pt x="594" y="45"/>
                        </a:lnTo>
                        <a:lnTo>
                          <a:pt x="599" y="50"/>
                        </a:lnTo>
                        <a:lnTo>
                          <a:pt x="607" y="54"/>
                        </a:lnTo>
                        <a:lnTo>
                          <a:pt x="612" y="57"/>
                        </a:lnTo>
                        <a:lnTo>
                          <a:pt x="617" y="63"/>
                        </a:lnTo>
                        <a:lnTo>
                          <a:pt x="617" y="68"/>
                        </a:lnTo>
                        <a:lnTo>
                          <a:pt x="620" y="72"/>
                        </a:lnTo>
                        <a:lnTo>
                          <a:pt x="612" y="78"/>
                        </a:lnTo>
                        <a:lnTo>
                          <a:pt x="601" y="81"/>
                        </a:lnTo>
                        <a:lnTo>
                          <a:pt x="591" y="90"/>
                        </a:lnTo>
                        <a:lnTo>
                          <a:pt x="576" y="92"/>
                        </a:lnTo>
                        <a:lnTo>
                          <a:pt x="566" y="99"/>
                        </a:lnTo>
                        <a:lnTo>
                          <a:pt x="562" y="105"/>
                        </a:lnTo>
                        <a:lnTo>
                          <a:pt x="557" y="110"/>
                        </a:lnTo>
                        <a:lnTo>
                          <a:pt x="566" y="114"/>
                        </a:lnTo>
                        <a:lnTo>
                          <a:pt x="566" y="119"/>
                        </a:lnTo>
                        <a:lnTo>
                          <a:pt x="555" y="125"/>
                        </a:lnTo>
                        <a:lnTo>
                          <a:pt x="547" y="131"/>
                        </a:lnTo>
                        <a:lnTo>
                          <a:pt x="540" y="137"/>
                        </a:lnTo>
                        <a:lnTo>
                          <a:pt x="534" y="138"/>
                        </a:lnTo>
                        <a:lnTo>
                          <a:pt x="529" y="138"/>
                        </a:lnTo>
                        <a:lnTo>
                          <a:pt x="516" y="141"/>
                        </a:lnTo>
                        <a:lnTo>
                          <a:pt x="511" y="150"/>
                        </a:lnTo>
                        <a:lnTo>
                          <a:pt x="503" y="156"/>
                        </a:lnTo>
                        <a:lnTo>
                          <a:pt x="545" y="162"/>
                        </a:lnTo>
                        <a:lnTo>
                          <a:pt x="540" y="168"/>
                        </a:lnTo>
                        <a:lnTo>
                          <a:pt x="521" y="173"/>
                        </a:lnTo>
                        <a:lnTo>
                          <a:pt x="493" y="170"/>
                        </a:lnTo>
                        <a:lnTo>
                          <a:pt x="471" y="173"/>
                        </a:lnTo>
                        <a:lnTo>
                          <a:pt x="450" y="179"/>
                        </a:lnTo>
                        <a:lnTo>
                          <a:pt x="440" y="186"/>
                        </a:lnTo>
                        <a:lnTo>
                          <a:pt x="437" y="198"/>
                        </a:lnTo>
                        <a:lnTo>
                          <a:pt x="415" y="200"/>
                        </a:lnTo>
                        <a:lnTo>
                          <a:pt x="394" y="197"/>
                        </a:lnTo>
                        <a:lnTo>
                          <a:pt x="362" y="194"/>
                        </a:lnTo>
                        <a:lnTo>
                          <a:pt x="347" y="189"/>
                        </a:lnTo>
                        <a:lnTo>
                          <a:pt x="323" y="185"/>
                        </a:lnTo>
                        <a:lnTo>
                          <a:pt x="305" y="182"/>
                        </a:lnTo>
                        <a:lnTo>
                          <a:pt x="286" y="179"/>
                        </a:lnTo>
                        <a:lnTo>
                          <a:pt x="261" y="176"/>
                        </a:lnTo>
                        <a:lnTo>
                          <a:pt x="245" y="168"/>
                        </a:lnTo>
                        <a:lnTo>
                          <a:pt x="230" y="165"/>
                        </a:lnTo>
                        <a:lnTo>
                          <a:pt x="226" y="164"/>
                        </a:lnTo>
                        <a:lnTo>
                          <a:pt x="200" y="158"/>
                        </a:lnTo>
                        <a:lnTo>
                          <a:pt x="174" y="147"/>
                        </a:lnTo>
                        <a:lnTo>
                          <a:pt x="151" y="140"/>
                        </a:lnTo>
                        <a:lnTo>
                          <a:pt x="140" y="134"/>
                        </a:lnTo>
                        <a:lnTo>
                          <a:pt x="123" y="128"/>
                        </a:lnTo>
                        <a:lnTo>
                          <a:pt x="110" y="122"/>
                        </a:lnTo>
                        <a:lnTo>
                          <a:pt x="96" y="116"/>
                        </a:lnTo>
                        <a:lnTo>
                          <a:pt x="83" y="108"/>
                        </a:lnTo>
                        <a:lnTo>
                          <a:pt x="71" y="99"/>
                        </a:lnTo>
                        <a:lnTo>
                          <a:pt x="58" y="90"/>
                        </a:lnTo>
                        <a:lnTo>
                          <a:pt x="45" y="83"/>
                        </a:lnTo>
                        <a:lnTo>
                          <a:pt x="29" y="71"/>
                        </a:lnTo>
                        <a:lnTo>
                          <a:pt x="16" y="63"/>
                        </a:lnTo>
                        <a:lnTo>
                          <a:pt x="5" y="56"/>
                        </a:lnTo>
                        <a:lnTo>
                          <a:pt x="0" y="48"/>
                        </a:lnTo>
                        <a:lnTo>
                          <a:pt x="18" y="44"/>
                        </a:lnTo>
                        <a:lnTo>
                          <a:pt x="8" y="29"/>
                        </a:lnTo>
                        <a:lnTo>
                          <a:pt x="32" y="23"/>
                        </a:lnTo>
                        <a:lnTo>
                          <a:pt x="23" y="17"/>
                        </a:lnTo>
                        <a:lnTo>
                          <a:pt x="49" y="14"/>
                        </a:lnTo>
                        <a:lnTo>
                          <a:pt x="58" y="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2506" name="Group 10">
                    <a:extLst>
                      <a:ext uri="{FF2B5EF4-FFF2-40B4-BE49-F238E27FC236}">
                        <a16:creationId xmlns:a16="http://schemas.microsoft.com/office/drawing/2014/main" id="{5787DB70-1BDF-42D0-B108-A5DBEE328135}"/>
                      </a:ext>
                    </a:extLst>
                  </p:cNvPr>
                  <p:cNvGrpSpPr>
                    <a:grpSpLocks/>
                  </p:cNvGrpSpPr>
                  <p:nvPr/>
                </p:nvGrpSpPr>
                <p:grpSpPr bwMode="auto">
                  <a:xfrm>
                    <a:off x="5307" y="2697"/>
                    <a:ext cx="411" cy="179"/>
                    <a:chOff x="5307" y="2697"/>
                    <a:chExt cx="411" cy="179"/>
                  </a:xfrm>
                </p:grpSpPr>
                <p:sp>
                  <p:nvSpPr>
                    <p:cNvPr id="362507" name="Freeform 11">
                      <a:extLst>
                        <a:ext uri="{FF2B5EF4-FFF2-40B4-BE49-F238E27FC236}">
                          <a16:creationId xmlns:a16="http://schemas.microsoft.com/office/drawing/2014/main" id="{7F0535C2-6021-4986-8B8D-8028464D8DF2}"/>
                        </a:ext>
                      </a:extLst>
                    </p:cNvPr>
                    <p:cNvSpPr>
                      <a:spLocks/>
                    </p:cNvSpPr>
                    <p:nvPr/>
                  </p:nvSpPr>
                  <p:spPr bwMode="auto">
                    <a:xfrm>
                      <a:off x="5652" y="2697"/>
                      <a:ext cx="66" cy="109"/>
                    </a:xfrm>
                    <a:custGeom>
                      <a:avLst/>
                      <a:gdLst>
                        <a:gd name="T0" fmla="*/ 21 w 66"/>
                        <a:gd name="T1" fmla="*/ 2 h 109"/>
                        <a:gd name="T2" fmla="*/ 28 w 66"/>
                        <a:gd name="T3" fmla="*/ 0 h 109"/>
                        <a:gd name="T4" fmla="*/ 39 w 66"/>
                        <a:gd name="T5" fmla="*/ 12 h 109"/>
                        <a:gd name="T6" fmla="*/ 37 w 66"/>
                        <a:gd name="T7" fmla="*/ 47 h 109"/>
                        <a:gd name="T8" fmla="*/ 46 w 66"/>
                        <a:gd name="T9" fmla="*/ 47 h 109"/>
                        <a:gd name="T10" fmla="*/ 47 w 66"/>
                        <a:gd name="T11" fmla="*/ 51 h 109"/>
                        <a:gd name="T12" fmla="*/ 50 w 66"/>
                        <a:gd name="T13" fmla="*/ 59 h 109"/>
                        <a:gd name="T14" fmla="*/ 52 w 66"/>
                        <a:gd name="T15" fmla="*/ 63 h 109"/>
                        <a:gd name="T16" fmla="*/ 59 w 66"/>
                        <a:gd name="T17" fmla="*/ 62 h 109"/>
                        <a:gd name="T18" fmla="*/ 63 w 66"/>
                        <a:gd name="T19" fmla="*/ 54 h 109"/>
                        <a:gd name="T20" fmla="*/ 65 w 66"/>
                        <a:gd name="T21" fmla="*/ 59 h 109"/>
                        <a:gd name="T22" fmla="*/ 62 w 66"/>
                        <a:gd name="T23" fmla="*/ 65 h 109"/>
                        <a:gd name="T24" fmla="*/ 59 w 66"/>
                        <a:gd name="T25" fmla="*/ 69 h 109"/>
                        <a:gd name="T26" fmla="*/ 57 w 66"/>
                        <a:gd name="T27" fmla="*/ 78 h 109"/>
                        <a:gd name="T28" fmla="*/ 49 w 66"/>
                        <a:gd name="T29" fmla="*/ 83 h 109"/>
                        <a:gd name="T30" fmla="*/ 44 w 66"/>
                        <a:gd name="T31" fmla="*/ 84 h 109"/>
                        <a:gd name="T32" fmla="*/ 37 w 66"/>
                        <a:gd name="T33" fmla="*/ 89 h 109"/>
                        <a:gd name="T34" fmla="*/ 36 w 66"/>
                        <a:gd name="T35" fmla="*/ 93 h 109"/>
                        <a:gd name="T36" fmla="*/ 37 w 66"/>
                        <a:gd name="T37" fmla="*/ 98 h 109"/>
                        <a:gd name="T38" fmla="*/ 39 w 66"/>
                        <a:gd name="T39" fmla="*/ 102 h 109"/>
                        <a:gd name="T40" fmla="*/ 31 w 66"/>
                        <a:gd name="T41" fmla="*/ 105 h 109"/>
                        <a:gd name="T42" fmla="*/ 26 w 66"/>
                        <a:gd name="T43" fmla="*/ 107 h 109"/>
                        <a:gd name="T44" fmla="*/ 21 w 66"/>
                        <a:gd name="T45" fmla="*/ 108 h 109"/>
                        <a:gd name="T46" fmla="*/ 18 w 66"/>
                        <a:gd name="T47" fmla="*/ 107 h 109"/>
                        <a:gd name="T48" fmla="*/ 10 w 66"/>
                        <a:gd name="T49" fmla="*/ 105 h 109"/>
                        <a:gd name="T50" fmla="*/ 7 w 66"/>
                        <a:gd name="T51" fmla="*/ 102 h 109"/>
                        <a:gd name="T52" fmla="*/ 10 w 66"/>
                        <a:gd name="T53" fmla="*/ 99 h 109"/>
                        <a:gd name="T54" fmla="*/ 16 w 66"/>
                        <a:gd name="T55" fmla="*/ 98 h 109"/>
                        <a:gd name="T56" fmla="*/ 21 w 66"/>
                        <a:gd name="T57" fmla="*/ 90 h 109"/>
                        <a:gd name="T58" fmla="*/ 21 w 66"/>
                        <a:gd name="T59" fmla="*/ 87 h 109"/>
                        <a:gd name="T60" fmla="*/ 16 w 66"/>
                        <a:gd name="T61" fmla="*/ 84 h 109"/>
                        <a:gd name="T62" fmla="*/ 10 w 66"/>
                        <a:gd name="T63" fmla="*/ 80 h 109"/>
                        <a:gd name="T64" fmla="*/ 5 w 66"/>
                        <a:gd name="T65" fmla="*/ 80 h 109"/>
                        <a:gd name="T66" fmla="*/ 2 w 66"/>
                        <a:gd name="T67" fmla="*/ 78 h 109"/>
                        <a:gd name="T68" fmla="*/ 0 w 66"/>
                        <a:gd name="T69" fmla="*/ 74 h 109"/>
                        <a:gd name="T70" fmla="*/ 2 w 66"/>
                        <a:gd name="T71" fmla="*/ 71 h 109"/>
                        <a:gd name="T72" fmla="*/ 5 w 66"/>
                        <a:gd name="T73" fmla="*/ 71 h 109"/>
                        <a:gd name="T74" fmla="*/ 10 w 66"/>
                        <a:gd name="T75" fmla="*/ 69 h 109"/>
                        <a:gd name="T76" fmla="*/ 16 w 66"/>
                        <a:gd name="T77" fmla="*/ 65 h 109"/>
                        <a:gd name="T78" fmla="*/ 20 w 66"/>
                        <a:gd name="T79" fmla="*/ 63 h 109"/>
                        <a:gd name="T80" fmla="*/ 23 w 66"/>
                        <a:gd name="T81" fmla="*/ 47 h 109"/>
                        <a:gd name="T82" fmla="*/ 20 w 66"/>
                        <a:gd name="T83" fmla="*/ 42 h 109"/>
                        <a:gd name="T84" fmla="*/ 15 w 66"/>
                        <a:gd name="T85" fmla="*/ 39 h 109"/>
                        <a:gd name="T86" fmla="*/ 13 w 66"/>
                        <a:gd name="T87" fmla="*/ 30 h 109"/>
                        <a:gd name="T88" fmla="*/ 15 w 66"/>
                        <a:gd name="T89" fmla="*/ 21 h 109"/>
                        <a:gd name="T90" fmla="*/ 16 w 66"/>
                        <a:gd name="T91" fmla="*/ 15 h 109"/>
                        <a:gd name="T92" fmla="*/ 21 w 66"/>
                        <a:gd name="T93"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109">
                          <a:moveTo>
                            <a:pt x="21" y="2"/>
                          </a:moveTo>
                          <a:lnTo>
                            <a:pt x="28" y="0"/>
                          </a:lnTo>
                          <a:lnTo>
                            <a:pt x="39" y="12"/>
                          </a:lnTo>
                          <a:lnTo>
                            <a:pt x="37" y="47"/>
                          </a:lnTo>
                          <a:lnTo>
                            <a:pt x="46" y="47"/>
                          </a:lnTo>
                          <a:lnTo>
                            <a:pt x="47" y="51"/>
                          </a:lnTo>
                          <a:lnTo>
                            <a:pt x="50" y="59"/>
                          </a:lnTo>
                          <a:lnTo>
                            <a:pt x="52" y="63"/>
                          </a:lnTo>
                          <a:lnTo>
                            <a:pt x="59" y="62"/>
                          </a:lnTo>
                          <a:lnTo>
                            <a:pt x="63" y="54"/>
                          </a:lnTo>
                          <a:lnTo>
                            <a:pt x="65" y="59"/>
                          </a:lnTo>
                          <a:lnTo>
                            <a:pt x="62" y="65"/>
                          </a:lnTo>
                          <a:lnTo>
                            <a:pt x="59" y="69"/>
                          </a:lnTo>
                          <a:lnTo>
                            <a:pt x="57" y="78"/>
                          </a:lnTo>
                          <a:lnTo>
                            <a:pt x="49" y="83"/>
                          </a:lnTo>
                          <a:lnTo>
                            <a:pt x="44" y="84"/>
                          </a:lnTo>
                          <a:lnTo>
                            <a:pt x="37" y="89"/>
                          </a:lnTo>
                          <a:lnTo>
                            <a:pt x="36" y="93"/>
                          </a:lnTo>
                          <a:lnTo>
                            <a:pt x="37" y="98"/>
                          </a:lnTo>
                          <a:lnTo>
                            <a:pt x="39" y="102"/>
                          </a:lnTo>
                          <a:lnTo>
                            <a:pt x="31" y="105"/>
                          </a:lnTo>
                          <a:lnTo>
                            <a:pt x="26" y="107"/>
                          </a:lnTo>
                          <a:lnTo>
                            <a:pt x="21" y="108"/>
                          </a:lnTo>
                          <a:lnTo>
                            <a:pt x="18" y="107"/>
                          </a:lnTo>
                          <a:lnTo>
                            <a:pt x="10" y="105"/>
                          </a:lnTo>
                          <a:lnTo>
                            <a:pt x="7" y="102"/>
                          </a:lnTo>
                          <a:lnTo>
                            <a:pt x="10" y="99"/>
                          </a:lnTo>
                          <a:lnTo>
                            <a:pt x="16" y="98"/>
                          </a:lnTo>
                          <a:lnTo>
                            <a:pt x="21" y="90"/>
                          </a:lnTo>
                          <a:lnTo>
                            <a:pt x="21" y="87"/>
                          </a:lnTo>
                          <a:lnTo>
                            <a:pt x="16" y="84"/>
                          </a:lnTo>
                          <a:lnTo>
                            <a:pt x="10" y="80"/>
                          </a:lnTo>
                          <a:lnTo>
                            <a:pt x="5" y="80"/>
                          </a:lnTo>
                          <a:lnTo>
                            <a:pt x="2" y="78"/>
                          </a:lnTo>
                          <a:lnTo>
                            <a:pt x="0" y="74"/>
                          </a:lnTo>
                          <a:lnTo>
                            <a:pt x="2" y="71"/>
                          </a:lnTo>
                          <a:lnTo>
                            <a:pt x="5" y="71"/>
                          </a:lnTo>
                          <a:lnTo>
                            <a:pt x="10" y="69"/>
                          </a:lnTo>
                          <a:lnTo>
                            <a:pt x="16" y="65"/>
                          </a:lnTo>
                          <a:lnTo>
                            <a:pt x="20" y="63"/>
                          </a:lnTo>
                          <a:lnTo>
                            <a:pt x="23" y="47"/>
                          </a:lnTo>
                          <a:lnTo>
                            <a:pt x="20" y="42"/>
                          </a:lnTo>
                          <a:lnTo>
                            <a:pt x="15" y="39"/>
                          </a:lnTo>
                          <a:lnTo>
                            <a:pt x="13" y="30"/>
                          </a:lnTo>
                          <a:lnTo>
                            <a:pt x="15" y="21"/>
                          </a:lnTo>
                          <a:lnTo>
                            <a:pt x="16" y="15"/>
                          </a:lnTo>
                          <a:lnTo>
                            <a:pt x="21" y="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8" name="Freeform 12">
                      <a:extLst>
                        <a:ext uri="{FF2B5EF4-FFF2-40B4-BE49-F238E27FC236}">
                          <a16:creationId xmlns:a16="http://schemas.microsoft.com/office/drawing/2014/main" id="{C9A0AE90-984D-405F-9333-586E7E132755}"/>
                        </a:ext>
                      </a:extLst>
                    </p:cNvPr>
                    <p:cNvSpPr>
                      <a:spLocks/>
                    </p:cNvSpPr>
                    <p:nvPr/>
                  </p:nvSpPr>
                  <p:spPr bwMode="auto">
                    <a:xfrm>
                      <a:off x="5527" y="2784"/>
                      <a:ext cx="121" cy="92"/>
                    </a:xfrm>
                    <a:custGeom>
                      <a:avLst/>
                      <a:gdLst>
                        <a:gd name="T0" fmla="*/ 84 w 121"/>
                        <a:gd name="T1" fmla="*/ 0 h 92"/>
                        <a:gd name="T2" fmla="*/ 99 w 121"/>
                        <a:gd name="T3" fmla="*/ 0 h 92"/>
                        <a:gd name="T4" fmla="*/ 120 w 121"/>
                        <a:gd name="T5" fmla="*/ 24 h 92"/>
                        <a:gd name="T6" fmla="*/ 97 w 121"/>
                        <a:gd name="T7" fmla="*/ 45 h 92"/>
                        <a:gd name="T8" fmla="*/ 97 w 121"/>
                        <a:gd name="T9" fmla="*/ 54 h 92"/>
                        <a:gd name="T10" fmla="*/ 92 w 121"/>
                        <a:gd name="T11" fmla="*/ 57 h 92"/>
                        <a:gd name="T12" fmla="*/ 79 w 121"/>
                        <a:gd name="T13" fmla="*/ 57 h 92"/>
                        <a:gd name="T14" fmla="*/ 63 w 121"/>
                        <a:gd name="T15" fmla="*/ 69 h 92"/>
                        <a:gd name="T16" fmla="*/ 49 w 121"/>
                        <a:gd name="T17" fmla="*/ 81 h 92"/>
                        <a:gd name="T18" fmla="*/ 39 w 121"/>
                        <a:gd name="T19" fmla="*/ 91 h 92"/>
                        <a:gd name="T20" fmla="*/ 39 w 121"/>
                        <a:gd name="T21" fmla="*/ 82 h 92"/>
                        <a:gd name="T22" fmla="*/ 21 w 121"/>
                        <a:gd name="T23" fmla="*/ 84 h 92"/>
                        <a:gd name="T24" fmla="*/ 13 w 121"/>
                        <a:gd name="T25" fmla="*/ 84 h 92"/>
                        <a:gd name="T26" fmla="*/ 0 w 121"/>
                        <a:gd name="T27" fmla="*/ 84 h 92"/>
                        <a:gd name="T28" fmla="*/ 18 w 121"/>
                        <a:gd name="T29" fmla="*/ 69 h 92"/>
                        <a:gd name="T30" fmla="*/ 24 w 121"/>
                        <a:gd name="T31" fmla="*/ 61 h 92"/>
                        <a:gd name="T32" fmla="*/ 31 w 121"/>
                        <a:gd name="T33" fmla="*/ 61 h 92"/>
                        <a:gd name="T34" fmla="*/ 44 w 121"/>
                        <a:gd name="T35" fmla="*/ 49 h 92"/>
                        <a:gd name="T36" fmla="*/ 49 w 121"/>
                        <a:gd name="T37" fmla="*/ 49 h 92"/>
                        <a:gd name="T38" fmla="*/ 49 w 121"/>
                        <a:gd name="T39" fmla="*/ 48 h 92"/>
                        <a:gd name="T40" fmla="*/ 55 w 121"/>
                        <a:gd name="T41" fmla="*/ 43 h 92"/>
                        <a:gd name="T42" fmla="*/ 63 w 121"/>
                        <a:gd name="T43" fmla="*/ 43 h 92"/>
                        <a:gd name="T44" fmla="*/ 60 w 121"/>
                        <a:gd name="T45" fmla="*/ 30 h 92"/>
                        <a:gd name="T46" fmla="*/ 62 w 121"/>
                        <a:gd name="T47" fmla="*/ 30 h 92"/>
                        <a:gd name="T48" fmla="*/ 70 w 121"/>
                        <a:gd name="T49" fmla="*/ 22 h 92"/>
                        <a:gd name="T50" fmla="*/ 73 w 121"/>
                        <a:gd name="T51" fmla="*/ 28 h 92"/>
                        <a:gd name="T52" fmla="*/ 86 w 121"/>
                        <a:gd name="T53" fmla="*/ 18 h 92"/>
                        <a:gd name="T54" fmla="*/ 84 w 12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92">
                          <a:moveTo>
                            <a:pt x="84" y="0"/>
                          </a:moveTo>
                          <a:lnTo>
                            <a:pt x="99" y="0"/>
                          </a:lnTo>
                          <a:lnTo>
                            <a:pt x="120" y="24"/>
                          </a:lnTo>
                          <a:lnTo>
                            <a:pt x="97" y="45"/>
                          </a:lnTo>
                          <a:lnTo>
                            <a:pt x="97" y="54"/>
                          </a:lnTo>
                          <a:lnTo>
                            <a:pt x="92" y="57"/>
                          </a:lnTo>
                          <a:lnTo>
                            <a:pt x="79" y="57"/>
                          </a:lnTo>
                          <a:lnTo>
                            <a:pt x="63" y="69"/>
                          </a:lnTo>
                          <a:lnTo>
                            <a:pt x="49" y="81"/>
                          </a:lnTo>
                          <a:lnTo>
                            <a:pt x="39" y="91"/>
                          </a:lnTo>
                          <a:lnTo>
                            <a:pt x="39" y="82"/>
                          </a:lnTo>
                          <a:lnTo>
                            <a:pt x="21" y="84"/>
                          </a:lnTo>
                          <a:lnTo>
                            <a:pt x="13" y="84"/>
                          </a:lnTo>
                          <a:lnTo>
                            <a:pt x="0" y="84"/>
                          </a:lnTo>
                          <a:lnTo>
                            <a:pt x="18" y="69"/>
                          </a:lnTo>
                          <a:lnTo>
                            <a:pt x="24" y="61"/>
                          </a:lnTo>
                          <a:lnTo>
                            <a:pt x="31" y="61"/>
                          </a:lnTo>
                          <a:lnTo>
                            <a:pt x="44" y="49"/>
                          </a:lnTo>
                          <a:lnTo>
                            <a:pt x="49" y="49"/>
                          </a:lnTo>
                          <a:lnTo>
                            <a:pt x="49" y="48"/>
                          </a:lnTo>
                          <a:lnTo>
                            <a:pt x="55" y="43"/>
                          </a:lnTo>
                          <a:lnTo>
                            <a:pt x="63" y="43"/>
                          </a:lnTo>
                          <a:lnTo>
                            <a:pt x="60" y="30"/>
                          </a:lnTo>
                          <a:lnTo>
                            <a:pt x="62" y="30"/>
                          </a:lnTo>
                          <a:lnTo>
                            <a:pt x="70" y="22"/>
                          </a:lnTo>
                          <a:lnTo>
                            <a:pt x="73" y="28"/>
                          </a:lnTo>
                          <a:lnTo>
                            <a:pt x="86" y="18"/>
                          </a:lnTo>
                          <a:lnTo>
                            <a:pt x="8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9" name="Freeform 13">
                      <a:extLst>
                        <a:ext uri="{FF2B5EF4-FFF2-40B4-BE49-F238E27FC236}">
                          <a16:creationId xmlns:a16="http://schemas.microsoft.com/office/drawing/2014/main" id="{F93EEEB7-49D4-47C7-829B-9161F2F82040}"/>
                        </a:ext>
                      </a:extLst>
                    </p:cNvPr>
                    <p:cNvSpPr>
                      <a:spLocks/>
                    </p:cNvSpPr>
                    <p:nvPr/>
                  </p:nvSpPr>
                  <p:spPr bwMode="auto">
                    <a:xfrm>
                      <a:off x="5307" y="2790"/>
                      <a:ext cx="47" cy="49"/>
                    </a:xfrm>
                    <a:custGeom>
                      <a:avLst/>
                      <a:gdLst>
                        <a:gd name="T0" fmla="*/ 0 w 47"/>
                        <a:gd name="T1" fmla="*/ 0 h 49"/>
                        <a:gd name="T2" fmla="*/ 10 w 47"/>
                        <a:gd name="T3" fmla="*/ 0 h 49"/>
                        <a:gd name="T4" fmla="*/ 21 w 47"/>
                        <a:gd name="T5" fmla="*/ 6 h 49"/>
                        <a:gd name="T6" fmla="*/ 46 w 47"/>
                        <a:gd name="T7" fmla="*/ 6 h 49"/>
                        <a:gd name="T8" fmla="*/ 43 w 47"/>
                        <a:gd name="T9" fmla="*/ 14 h 49"/>
                        <a:gd name="T10" fmla="*/ 46 w 47"/>
                        <a:gd name="T11" fmla="*/ 23 h 49"/>
                        <a:gd name="T12" fmla="*/ 38 w 47"/>
                        <a:gd name="T13" fmla="*/ 23 h 49"/>
                        <a:gd name="T14" fmla="*/ 36 w 47"/>
                        <a:gd name="T15" fmla="*/ 24 h 49"/>
                        <a:gd name="T16" fmla="*/ 31 w 47"/>
                        <a:gd name="T17" fmla="*/ 26 h 49"/>
                        <a:gd name="T18" fmla="*/ 36 w 47"/>
                        <a:gd name="T19" fmla="*/ 48 h 49"/>
                        <a:gd name="T20" fmla="*/ 21 w 47"/>
                        <a:gd name="T21" fmla="*/ 47 h 49"/>
                        <a:gd name="T22" fmla="*/ 8 w 47"/>
                        <a:gd name="T23" fmla="*/ 39 h 49"/>
                        <a:gd name="T24" fmla="*/ 8 w 47"/>
                        <a:gd name="T25" fmla="*/ 24 h 49"/>
                        <a:gd name="T26" fmla="*/ 8 w 47"/>
                        <a:gd name="T27" fmla="*/ 18 h 49"/>
                        <a:gd name="T28" fmla="*/ 0 w 47"/>
                        <a:gd name="T29" fmla="*/ 14 h 49"/>
                        <a:gd name="T30" fmla="*/ 0 w 47"/>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9">
                          <a:moveTo>
                            <a:pt x="0" y="0"/>
                          </a:moveTo>
                          <a:lnTo>
                            <a:pt x="10" y="0"/>
                          </a:lnTo>
                          <a:lnTo>
                            <a:pt x="21" y="6"/>
                          </a:lnTo>
                          <a:lnTo>
                            <a:pt x="46" y="6"/>
                          </a:lnTo>
                          <a:lnTo>
                            <a:pt x="43" y="14"/>
                          </a:lnTo>
                          <a:lnTo>
                            <a:pt x="46" y="23"/>
                          </a:lnTo>
                          <a:lnTo>
                            <a:pt x="38" y="23"/>
                          </a:lnTo>
                          <a:lnTo>
                            <a:pt x="36" y="24"/>
                          </a:lnTo>
                          <a:lnTo>
                            <a:pt x="31" y="26"/>
                          </a:lnTo>
                          <a:lnTo>
                            <a:pt x="36" y="48"/>
                          </a:lnTo>
                          <a:lnTo>
                            <a:pt x="21" y="47"/>
                          </a:lnTo>
                          <a:lnTo>
                            <a:pt x="8" y="39"/>
                          </a:lnTo>
                          <a:lnTo>
                            <a:pt x="8" y="24"/>
                          </a:lnTo>
                          <a:lnTo>
                            <a:pt x="8" y="18"/>
                          </a:lnTo>
                          <a:lnTo>
                            <a:pt x="0"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2510" name="Freeform 14">
                    <a:extLst>
                      <a:ext uri="{FF2B5EF4-FFF2-40B4-BE49-F238E27FC236}">
                        <a16:creationId xmlns:a16="http://schemas.microsoft.com/office/drawing/2014/main" id="{42F53C84-C9E1-4FDE-AD34-508C11EF4188}"/>
                      </a:ext>
                    </a:extLst>
                  </p:cNvPr>
                  <p:cNvSpPr>
                    <a:spLocks/>
                  </p:cNvSpPr>
                  <p:nvPr/>
                </p:nvSpPr>
                <p:spPr bwMode="auto">
                  <a:xfrm>
                    <a:off x="5391" y="2272"/>
                    <a:ext cx="73" cy="54"/>
                  </a:xfrm>
                  <a:custGeom>
                    <a:avLst/>
                    <a:gdLst>
                      <a:gd name="T0" fmla="*/ 13 w 73"/>
                      <a:gd name="T1" fmla="*/ 20 h 54"/>
                      <a:gd name="T2" fmla="*/ 0 w 73"/>
                      <a:gd name="T3" fmla="*/ 42 h 54"/>
                      <a:gd name="T4" fmla="*/ 5 w 73"/>
                      <a:gd name="T5" fmla="*/ 51 h 54"/>
                      <a:gd name="T6" fmla="*/ 26 w 73"/>
                      <a:gd name="T7" fmla="*/ 53 h 54"/>
                      <a:gd name="T8" fmla="*/ 43 w 73"/>
                      <a:gd name="T9" fmla="*/ 53 h 54"/>
                      <a:gd name="T10" fmla="*/ 50 w 73"/>
                      <a:gd name="T11" fmla="*/ 44 h 54"/>
                      <a:gd name="T12" fmla="*/ 53 w 73"/>
                      <a:gd name="T13" fmla="*/ 35 h 54"/>
                      <a:gd name="T14" fmla="*/ 72 w 73"/>
                      <a:gd name="T15" fmla="*/ 35 h 54"/>
                      <a:gd name="T16" fmla="*/ 69 w 73"/>
                      <a:gd name="T17" fmla="*/ 21 h 54"/>
                      <a:gd name="T18" fmla="*/ 69 w 73"/>
                      <a:gd name="T19" fmla="*/ 8 h 54"/>
                      <a:gd name="T20" fmla="*/ 50 w 73"/>
                      <a:gd name="T21" fmla="*/ 0 h 54"/>
                      <a:gd name="T22" fmla="*/ 48 w 73"/>
                      <a:gd name="T23" fmla="*/ 15 h 54"/>
                      <a:gd name="T24" fmla="*/ 59 w 73"/>
                      <a:gd name="T25" fmla="*/ 24 h 54"/>
                      <a:gd name="T26" fmla="*/ 42 w 73"/>
                      <a:gd name="T27" fmla="*/ 24 h 54"/>
                      <a:gd name="T28" fmla="*/ 35 w 73"/>
                      <a:gd name="T29" fmla="*/ 30 h 54"/>
                      <a:gd name="T30" fmla="*/ 13 w 73"/>
                      <a:gd name="T3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4">
                        <a:moveTo>
                          <a:pt x="13" y="20"/>
                        </a:moveTo>
                        <a:lnTo>
                          <a:pt x="0" y="42"/>
                        </a:lnTo>
                        <a:lnTo>
                          <a:pt x="5" y="51"/>
                        </a:lnTo>
                        <a:lnTo>
                          <a:pt x="26" y="53"/>
                        </a:lnTo>
                        <a:lnTo>
                          <a:pt x="43" y="53"/>
                        </a:lnTo>
                        <a:lnTo>
                          <a:pt x="50" y="44"/>
                        </a:lnTo>
                        <a:lnTo>
                          <a:pt x="53" y="35"/>
                        </a:lnTo>
                        <a:lnTo>
                          <a:pt x="72" y="35"/>
                        </a:lnTo>
                        <a:lnTo>
                          <a:pt x="69" y="21"/>
                        </a:lnTo>
                        <a:lnTo>
                          <a:pt x="69" y="8"/>
                        </a:lnTo>
                        <a:lnTo>
                          <a:pt x="50" y="0"/>
                        </a:lnTo>
                        <a:lnTo>
                          <a:pt x="48" y="15"/>
                        </a:lnTo>
                        <a:lnTo>
                          <a:pt x="59" y="24"/>
                        </a:lnTo>
                        <a:lnTo>
                          <a:pt x="42" y="24"/>
                        </a:lnTo>
                        <a:lnTo>
                          <a:pt x="35" y="30"/>
                        </a:lnTo>
                        <a:lnTo>
                          <a:pt x="13" y="2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62511" name="Group 15">
                  <a:extLst>
                    <a:ext uri="{FF2B5EF4-FFF2-40B4-BE49-F238E27FC236}">
                      <a16:creationId xmlns:a16="http://schemas.microsoft.com/office/drawing/2014/main" id="{77A09549-44A8-4595-8F0B-F97F3A14454B}"/>
                    </a:ext>
                  </a:extLst>
                </p:cNvPr>
                <p:cNvGrpSpPr>
                  <a:grpSpLocks/>
                </p:cNvGrpSpPr>
                <p:nvPr/>
              </p:nvGrpSpPr>
              <p:grpSpPr bwMode="auto">
                <a:xfrm>
                  <a:off x="4576" y="1480"/>
                  <a:ext cx="869" cy="1288"/>
                  <a:chOff x="4576" y="1480"/>
                  <a:chExt cx="869" cy="1288"/>
                </a:xfrm>
              </p:grpSpPr>
              <p:grpSp>
                <p:nvGrpSpPr>
                  <p:cNvPr id="362512" name="Group 16">
                    <a:extLst>
                      <a:ext uri="{FF2B5EF4-FFF2-40B4-BE49-F238E27FC236}">
                        <a16:creationId xmlns:a16="http://schemas.microsoft.com/office/drawing/2014/main" id="{B62227CB-1417-4AEC-B8E3-65984F432CBE}"/>
                      </a:ext>
                    </a:extLst>
                  </p:cNvPr>
                  <p:cNvGrpSpPr>
                    <a:grpSpLocks/>
                  </p:cNvGrpSpPr>
                  <p:nvPr/>
                </p:nvGrpSpPr>
                <p:grpSpPr bwMode="auto">
                  <a:xfrm>
                    <a:off x="4716" y="1612"/>
                    <a:ext cx="195" cy="387"/>
                    <a:chOff x="4716" y="1612"/>
                    <a:chExt cx="195" cy="387"/>
                  </a:xfrm>
                </p:grpSpPr>
                <p:sp>
                  <p:nvSpPr>
                    <p:cNvPr id="362513" name="Freeform 17">
                      <a:extLst>
                        <a:ext uri="{FF2B5EF4-FFF2-40B4-BE49-F238E27FC236}">
                          <a16:creationId xmlns:a16="http://schemas.microsoft.com/office/drawing/2014/main" id="{7D5C0CF2-B62D-476A-838E-380694A910B6}"/>
                        </a:ext>
                      </a:extLst>
                    </p:cNvPr>
                    <p:cNvSpPr>
                      <a:spLocks/>
                    </p:cNvSpPr>
                    <p:nvPr/>
                  </p:nvSpPr>
                  <p:spPr bwMode="auto">
                    <a:xfrm>
                      <a:off x="4716" y="1959"/>
                      <a:ext cx="46" cy="40"/>
                    </a:xfrm>
                    <a:custGeom>
                      <a:avLst/>
                      <a:gdLst>
                        <a:gd name="T0" fmla="*/ 0 w 46"/>
                        <a:gd name="T1" fmla="*/ 30 h 40"/>
                        <a:gd name="T2" fmla="*/ 8 w 46"/>
                        <a:gd name="T3" fmla="*/ 38 h 40"/>
                        <a:gd name="T4" fmla="*/ 18 w 46"/>
                        <a:gd name="T5" fmla="*/ 36 h 40"/>
                        <a:gd name="T6" fmla="*/ 32 w 46"/>
                        <a:gd name="T7" fmla="*/ 39 h 40"/>
                        <a:gd name="T8" fmla="*/ 43 w 46"/>
                        <a:gd name="T9" fmla="*/ 39 h 40"/>
                        <a:gd name="T10" fmla="*/ 45 w 46"/>
                        <a:gd name="T11" fmla="*/ 26 h 40"/>
                        <a:gd name="T12" fmla="*/ 42 w 46"/>
                        <a:gd name="T13" fmla="*/ 17 h 40"/>
                        <a:gd name="T14" fmla="*/ 34 w 46"/>
                        <a:gd name="T15" fmla="*/ 6 h 40"/>
                        <a:gd name="T16" fmla="*/ 26 w 46"/>
                        <a:gd name="T17" fmla="*/ 6 h 40"/>
                        <a:gd name="T18" fmla="*/ 23 w 46"/>
                        <a:gd name="T19" fmla="*/ 0 h 40"/>
                        <a:gd name="T20" fmla="*/ 11 w 46"/>
                        <a:gd name="T21" fmla="*/ 0 h 40"/>
                        <a:gd name="T22" fmla="*/ 11 w 46"/>
                        <a:gd name="T23" fmla="*/ 12 h 40"/>
                        <a:gd name="T24" fmla="*/ 0 w 46"/>
                        <a:gd name="T2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0">
                          <a:moveTo>
                            <a:pt x="0" y="30"/>
                          </a:moveTo>
                          <a:lnTo>
                            <a:pt x="8" y="38"/>
                          </a:lnTo>
                          <a:lnTo>
                            <a:pt x="18" y="36"/>
                          </a:lnTo>
                          <a:lnTo>
                            <a:pt x="32" y="39"/>
                          </a:lnTo>
                          <a:lnTo>
                            <a:pt x="43" y="39"/>
                          </a:lnTo>
                          <a:lnTo>
                            <a:pt x="45" y="26"/>
                          </a:lnTo>
                          <a:lnTo>
                            <a:pt x="42" y="17"/>
                          </a:lnTo>
                          <a:lnTo>
                            <a:pt x="34" y="6"/>
                          </a:lnTo>
                          <a:lnTo>
                            <a:pt x="26" y="6"/>
                          </a:lnTo>
                          <a:lnTo>
                            <a:pt x="23" y="0"/>
                          </a:lnTo>
                          <a:lnTo>
                            <a:pt x="11" y="0"/>
                          </a:lnTo>
                          <a:lnTo>
                            <a:pt x="11" y="12"/>
                          </a:lnTo>
                          <a:lnTo>
                            <a:pt x="0" y="3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14" name="Freeform 18">
                      <a:extLst>
                        <a:ext uri="{FF2B5EF4-FFF2-40B4-BE49-F238E27FC236}">
                          <a16:creationId xmlns:a16="http://schemas.microsoft.com/office/drawing/2014/main" id="{54C07B12-4A47-4888-A668-48778325F4D5}"/>
                        </a:ext>
                      </a:extLst>
                    </p:cNvPr>
                    <p:cNvSpPr>
                      <a:spLocks/>
                    </p:cNvSpPr>
                    <p:nvPr/>
                  </p:nvSpPr>
                  <p:spPr bwMode="auto">
                    <a:xfrm>
                      <a:off x="4839" y="1890"/>
                      <a:ext cx="46" cy="50"/>
                    </a:xfrm>
                    <a:custGeom>
                      <a:avLst/>
                      <a:gdLst>
                        <a:gd name="T0" fmla="*/ 10 w 46"/>
                        <a:gd name="T1" fmla="*/ 0 h 50"/>
                        <a:gd name="T2" fmla="*/ 30 w 46"/>
                        <a:gd name="T3" fmla="*/ 1 h 50"/>
                        <a:gd name="T4" fmla="*/ 37 w 46"/>
                        <a:gd name="T5" fmla="*/ 15 h 50"/>
                        <a:gd name="T6" fmla="*/ 45 w 46"/>
                        <a:gd name="T7" fmla="*/ 22 h 50"/>
                        <a:gd name="T8" fmla="*/ 38 w 46"/>
                        <a:gd name="T9" fmla="*/ 28 h 50"/>
                        <a:gd name="T10" fmla="*/ 45 w 46"/>
                        <a:gd name="T11" fmla="*/ 36 h 50"/>
                        <a:gd name="T12" fmla="*/ 42 w 46"/>
                        <a:gd name="T13" fmla="*/ 45 h 50"/>
                        <a:gd name="T14" fmla="*/ 35 w 46"/>
                        <a:gd name="T15" fmla="*/ 49 h 50"/>
                        <a:gd name="T16" fmla="*/ 22 w 46"/>
                        <a:gd name="T17" fmla="*/ 48 h 50"/>
                        <a:gd name="T18" fmla="*/ 13 w 46"/>
                        <a:gd name="T19" fmla="*/ 48 h 50"/>
                        <a:gd name="T20" fmla="*/ 8 w 46"/>
                        <a:gd name="T21" fmla="*/ 42 h 50"/>
                        <a:gd name="T22" fmla="*/ 3 w 46"/>
                        <a:gd name="T23" fmla="*/ 34 h 50"/>
                        <a:gd name="T24" fmla="*/ 3 w 46"/>
                        <a:gd name="T25" fmla="*/ 27 h 50"/>
                        <a:gd name="T26" fmla="*/ 0 w 46"/>
                        <a:gd name="T27" fmla="*/ 16 h 50"/>
                        <a:gd name="T28" fmla="*/ 10 w 46"/>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0" y="0"/>
                          </a:moveTo>
                          <a:lnTo>
                            <a:pt x="30" y="1"/>
                          </a:lnTo>
                          <a:lnTo>
                            <a:pt x="37" y="15"/>
                          </a:lnTo>
                          <a:lnTo>
                            <a:pt x="45" y="22"/>
                          </a:lnTo>
                          <a:lnTo>
                            <a:pt x="38" y="28"/>
                          </a:lnTo>
                          <a:lnTo>
                            <a:pt x="45" y="36"/>
                          </a:lnTo>
                          <a:lnTo>
                            <a:pt x="42" y="45"/>
                          </a:lnTo>
                          <a:lnTo>
                            <a:pt x="35" y="49"/>
                          </a:lnTo>
                          <a:lnTo>
                            <a:pt x="22" y="48"/>
                          </a:lnTo>
                          <a:lnTo>
                            <a:pt x="13" y="48"/>
                          </a:lnTo>
                          <a:lnTo>
                            <a:pt x="8" y="42"/>
                          </a:lnTo>
                          <a:lnTo>
                            <a:pt x="3" y="34"/>
                          </a:lnTo>
                          <a:lnTo>
                            <a:pt x="3" y="27"/>
                          </a:lnTo>
                          <a:lnTo>
                            <a:pt x="0" y="16"/>
                          </a:lnTo>
                          <a:lnTo>
                            <a:pt x="1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15" name="Freeform 19">
                      <a:extLst>
                        <a:ext uri="{FF2B5EF4-FFF2-40B4-BE49-F238E27FC236}">
                          <a16:creationId xmlns:a16="http://schemas.microsoft.com/office/drawing/2014/main" id="{56C89ACD-F410-4483-865C-58FE62920457}"/>
                        </a:ext>
                      </a:extLst>
                    </p:cNvPr>
                    <p:cNvSpPr>
                      <a:spLocks/>
                    </p:cNvSpPr>
                    <p:nvPr/>
                  </p:nvSpPr>
                  <p:spPr bwMode="auto">
                    <a:xfrm>
                      <a:off x="4832" y="1612"/>
                      <a:ext cx="79" cy="48"/>
                    </a:xfrm>
                    <a:custGeom>
                      <a:avLst/>
                      <a:gdLst>
                        <a:gd name="T0" fmla="*/ 11 w 79"/>
                        <a:gd name="T1" fmla="*/ 0 h 48"/>
                        <a:gd name="T2" fmla="*/ 21 w 79"/>
                        <a:gd name="T3" fmla="*/ 8 h 48"/>
                        <a:gd name="T4" fmla="*/ 31 w 79"/>
                        <a:gd name="T5" fmla="*/ 6 h 48"/>
                        <a:gd name="T6" fmla="*/ 46 w 79"/>
                        <a:gd name="T7" fmla="*/ 8 h 48"/>
                        <a:gd name="T8" fmla="*/ 59 w 79"/>
                        <a:gd name="T9" fmla="*/ 8 h 48"/>
                        <a:gd name="T10" fmla="*/ 65 w 79"/>
                        <a:gd name="T11" fmla="*/ 12 h 48"/>
                        <a:gd name="T12" fmla="*/ 73 w 79"/>
                        <a:gd name="T13" fmla="*/ 23 h 48"/>
                        <a:gd name="T14" fmla="*/ 78 w 79"/>
                        <a:gd name="T15" fmla="*/ 27 h 48"/>
                        <a:gd name="T16" fmla="*/ 60 w 79"/>
                        <a:gd name="T17" fmla="*/ 30 h 48"/>
                        <a:gd name="T18" fmla="*/ 55 w 79"/>
                        <a:gd name="T19" fmla="*/ 33 h 48"/>
                        <a:gd name="T20" fmla="*/ 60 w 79"/>
                        <a:gd name="T21" fmla="*/ 39 h 48"/>
                        <a:gd name="T22" fmla="*/ 60 w 79"/>
                        <a:gd name="T23" fmla="*/ 45 h 48"/>
                        <a:gd name="T24" fmla="*/ 42 w 79"/>
                        <a:gd name="T25" fmla="*/ 39 h 48"/>
                        <a:gd name="T26" fmla="*/ 28 w 79"/>
                        <a:gd name="T27" fmla="*/ 35 h 48"/>
                        <a:gd name="T28" fmla="*/ 21 w 79"/>
                        <a:gd name="T29" fmla="*/ 36 h 48"/>
                        <a:gd name="T30" fmla="*/ 21 w 79"/>
                        <a:gd name="T31" fmla="*/ 45 h 48"/>
                        <a:gd name="T32" fmla="*/ 11 w 79"/>
                        <a:gd name="T33" fmla="*/ 47 h 48"/>
                        <a:gd name="T34" fmla="*/ 7 w 79"/>
                        <a:gd name="T35" fmla="*/ 39 h 48"/>
                        <a:gd name="T36" fmla="*/ 5 w 79"/>
                        <a:gd name="T37" fmla="*/ 30 h 48"/>
                        <a:gd name="T38" fmla="*/ 0 w 79"/>
                        <a:gd name="T39" fmla="*/ 29 h 48"/>
                        <a:gd name="T40" fmla="*/ 5 w 79"/>
                        <a:gd name="T41" fmla="*/ 20 h 48"/>
                        <a:gd name="T42" fmla="*/ 13 w 79"/>
                        <a:gd name="T43" fmla="*/ 17 h 48"/>
                        <a:gd name="T44" fmla="*/ 11 w 79"/>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8">
                          <a:moveTo>
                            <a:pt x="11" y="0"/>
                          </a:moveTo>
                          <a:lnTo>
                            <a:pt x="21" y="8"/>
                          </a:lnTo>
                          <a:lnTo>
                            <a:pt x="31" y="6"/>
                          </a:lnTo>
                          <a:lnTo>
                            <a:pt x="46" y="8"/>
                          </a:lnTo>
                          <a:lnTo>
                            <a:pt x="59" y="8"/>
                          </a:lnTo>
                          <a:lnTo>
                            <a:pt x="65" y="12"/>
                          </a:lnTo>
                          <a:lnTo>
                            <a:pt x="73" y="23"/>
                          </a:lnTo>
                          <a:lnTo>
                            <a:pt x="78" y="27"/>
                          </a:lnTo>
                          <a:lnTo>
                            <a:pt x="60" y="30"/>
                          </a:lnTo>
                          <a:lnTo>
                            <a:pt x="55" y="33"/>
                          </a:lnTo>
                          <a:lnTo>
                            <a:pt x="60" y="39"/>
                          </a:lnTo>
                          <a:lnTo>
                            <a:pt x="60" y="45"/>
                          </a:lnTo>
                          <a:lnTo>
                            <a:pt x="42" y="39"/>
                          </a:lnTo>
                          <a:lnTo>
                            <a:pt x="28" y="35"/>
                          </a:lnTo>
                          <a:lnTo>
                            <a:pt x="21" y="36"/>
                          </a:lnTo>
                          <a:lnTo>
                            <a:pt x="21" y="45"/>
                          </a:lnTo>
                          <a:lnTo>
                            <a:pt x="11" y="47"/>
                          </a:lnTo>
                          <a:lnTo>
                            <a:pt x="7" y="39"/>
                          </a:lnTo>
                          <a:lnTo>
                            <a:pt x="5" y="30"/>
                          </a:lnTo>
                          <a:lnTo>
                            <a:pt x="0" y="29"/>
                          </a:lnTo>
                          <a:lnTo>
                            <a:pt x="5" y="20"/>
                          </a:lnTo>
                          <a:lnTo>
                            <a:pt x="13" y="17"/>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2516" name="Freeform 20">
                    <a:extLst>
                      <a:ext uri="{FF2B5EF4-FFF2-40B4-BE49-F238E27FC236}">
                        <a16:creationId xmlns:a16="http://schemas.microsoft.com/office/drawing/2014/main" id="{75C2779C-1044-4DFD-B6F3-14AAD5B95CA7}"/>
                      </a:ext>
                    </a:extLst>
                  </p:cNvPr>
                  <p:cNvSpPr>
                    <a:spLocks/>
                  </p:cNvSpPr>
                  <p:nvPr/>
                </p:nvSpPr>
                <p:spPr bwMode="auto">
                  <a:xfrm>
                    <a:off x="4898" y="2394"/>
                    <a:ext cx="547" cy="374"/>
                  </a:xfrm>
                  <a:custGeom>
                    <a:avLst/>
                    <a:gdLst>
                      <a:gd name="T0" fmla="*/ 423 w 547"/>
                      <a:gd name="T1" fmla="*/ 30 h 374"/>
                      <a:gd name="T2" fmla="*/ 444 w 547"/>
                      <a:gd name="T3" fmla="*/ 42 h 374"/>
                      <a:gd name="T4" fmla="*/ 466 w 547"/>
                      <a:gd name="T5" fmla="*/ 97 h 374"/>
                      <a:gd name="T6" fmla="*/ 517 w 547"/>
                      <a:gd name="T7" fmla="*/ 154 h 374"/>
                      <a:gd name="T8" fmla="*/ 546 w 547"/>
                      <a:gd name="T9" fmla="*/ 213 h 374"/>
                      <a:gd name="T10" fmla="*/ 525 w 547"/>
                      <a:gd name="T11" fmla="*/ 267 h 374"/>
                      <a:gd name="T12" fmla="*/ 504 w 547"/>
                      <a:gd name="T13" fmla="*/ 301 h 374"/>
                      <a:gd name="T14" fmla="*/ 491 w 547"/>
                      <a:gd name="T15" fmla="*/ 334 h 374"/>
                      <a:gd name="T16" fmla="*/ 478 w 547"/>
                      <a:gd name="T17" fmla="*/ 354 h 374"/>
                      <a:gd name="T18" fmla="*/ 452 w 547"/>
                      <a:gd name="T19" fmla="*/ 367 h 374"/>
                      <a:gd name="T20" fmla="*/ 410 w 547"/>
                      <a:gd name="T21" fmla="*/ 363 h 374"/>
                      <a:gd name="T22" fmla="*/ 367 w 547"/>
                      <a:gd name="T23" fmla="*/ 354 h 374"/>
                      <a:gd name="T24" fmla="*/ 345 w 547"/>
                      <a:gd name="T25" fmla="*/ 333 h 374"/>
                      <a:gd name="T26" fmla="*/ 338 w 547"/>
                      <a:gd name="T27" fmla="*/ 306 h 374"/>
                      <a:gd name="T28" fmla="*/ 323 w 547"/>
                      <a:gd name="T29" fmla="*/ 294 h 374"/>
                      <a:gd name="T30" fmla="*/ 301 w 547"/>
                      <a:gd name="T31" fmla="*/ 295 h 374"/>
                      <a:gd name="T32" fmla="*/ 280 w 547"/>
                      <a:gd name="T33" fmla="*/ 274 h 374"/>
                      <a:gd name="T34" fmla="*/ 262 w 547"/>
                      <a:gd name="T35" fmla="*/ 271 h 374"/>
                      <a:gd name="T36" fmla="*/ 232 w 547"/>
                      <a:gd name="T37" fmla="*/ 274 h 374"/>
                      <a:gd name="T38" fmla="*/ 208 w 547"/>
                      <a:gd name="T39" fmla="*/ 277 h 374"/>
                      <a:gd name="T40" fmla="*/ 187 w 547"/>
                      <a:gd name="T41" fmla="*/ 289 h 374"/>
                      <a:gd name="T42" fmla="*/ 156 w 547"/>
                      <a:gd name="T43" fmla="*/ 298 h 374"/>
                      <a:gd name="T44" fmla="*/ 125 w 547"/>
                      <a:gd name="T45" fmla="*/ 312 h 374"/>
                      <a:gd name="T46" fmla="*/ 109 w 547"/>
                      <a:gd name="T47" fmla="*/ 318 h 374"/>
                      <a:gd name="T48" fmla="*/ 63 w 547"/>
                      <a:gd name="T49" fmla="*/ 315 h 374"/>
                      <a:gd name="T50" fmla="*/ 54 w 547"/>
                      <a:gd name="T51" fmla="*/ 307 h 374"/>
                      <a:gd name="T52" fmla="*/ 54 w 547"/>
                      <a:gd name="T53" fmla="*/ 267 h 374"/>
                      <a:gd name="T54" fmla="*/ 39 w 547"/>
                      <a:gd name="T55" fmla="*/ 243 h 374"/>
                      <a:gd name="T56" fmla="*/ 24 w 547"/>
                      <a:gd name="T57" fmla="*/ 223 h 374"/>
                      <a:gd name="T58" fmla="*/ 5 w 547"/>
                      <a:gd name="T59" fmla="*/ 154 h 374"/>
                      <a:gd name="T60" fmla="*/ 7 w 547"/>
                      <a:gd name="T61" fmla="*/ 132 h 374"/>
                      <a:gd name="T62" fmla="*/ 46 w 547"/>
                      <a:gd name="T63" fmla="*/ 120 h 374"/>
                      <a:gd name="T64" fmla="*/ 75 w 547"/>
                      <a:gd name="T65" fmla="*/ 117 h 374"/>
                      <a:gd name="T66" fmla="*/ 91 w 547"/>
                      <a:gd name="T67" fmla="*/ 111 h 374"/>
                      <a:gd name="T68" fmla="*/ 101 w 547"/>
                      <a:gd name="T69" fmla="*/ 91 h 374"/>
                      <a:gd name="T70" fmla="*/ 98 w 547"/>
                      <a:gd name="T71" fmla="*/ 81 h 374"/>
                      <a:gd name="T72" fmla="*/ 137 w 547"/>
                      <a:gd name="T73" fmla="*/ 54 h 374"/>
                      <a:gd name="T74" fmla="*/ 167 w 547"/>
                      <a:gd name="T75" fmla="*/ 34 h 374"/>
                      <a:gd name="T76" fmla="*/ 195 w 547"/>
                      <a:gd name="T77" fmla="*/ 48 h 374"/>
                      <a:gd name="T78" fmla="*/ 216 w 547"/>
                      <a:gd name="T79" fmla="*/ 33 h 374"/>
                      <a:gd name="T80" fmla="*/ 237 w 547"/>
                      <a:gd name="T81" fmla="*/ 15 h 374"/>
                      <a:gd name="T82" fmla="*/ 260 w 547"/>
                      <a:gd name="T83" fmla="*/ 4 h 374"/>
                      <a:gd name="T84" fmla="*/ 296 w 547"/>
                      <a:gd name="T85" fmla="*/ 7 h 374"/>
                      <a:gd name="T86" fmla="*/ 309 w 547"/>
                      <a:gd name="T87" fmla="*/ 21 h 374"/>
                      <a:gd name="T88" fmla="*/ 309 w 547"/>
                      <a:gd name="T89" fmla="*/ 37 h 374"/>
                      <a:gd name="T90" fmla="*/ 340 w 547"/>
                      <a:gd name="T91" fmla="*/ 67 h 374"/>
                      <a:gd name="T92" fmla="*/ 366 w 547"/>
                      <a:gd name="T93" fmla="*/ 76 h 374"/>
                      <a:gd name="T94" fmla="*/ 387 w 547"/>
                      <a:gd name="T95" fmla="*/ 48 h 374"/>
                      <a:gd name="T96" fmla="*/ 393 w 547"/>
                      <a:gd name="T9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374">
                        <a:moveTo>
                          <a:pt x="393" y="0"/>
                        </a:moveTo>
                        <a:lnTo>
                          <a:pt x="423" y="0"/>
                        </a:lnTo>
                        <a:lnTo>
                          <a:pt x="423" y="30"/>
                        </a:lnTo>
                        <a:lnTo>
                          <a:pt x="434" y="37"/>
                        </a:lnTo>
                        <a:lnTo>
                          <a:pt x="437" y="42"/>
                        </a:lnTo>
                        <a:lnTo>
                          <a:pt x="444" y="42"/>
                        </a:lnTo>
                        <a:lnTo>
                          <a:pt x="447" y="48"/>
                        </a:lnTo>
                        <a:lnTo>
                          <a:pt x="450" y="78"/>
                        </a:lnTo>
                        <a:lnTo>
                          <a:pt x="466" y="97"/>
                        </a:lnTo>
                        <a:lnTo>
                          <a:pt x="491" y="126"/>
                        </a:lnTo>
                        <a:lnTo>
                          <a:pt x="491" y="130"/>
                        </a:lnTo>
                        <a:lnTo>
                          <a:pt x="517" y="154"/>
                        </a:lnTo>
                        <a:lnTo>
                          <a:pt x="517" y="159"/>
                        </a:lnTo>
                        <a:lnTo>
                          <a:pt x="543" y="178"/>
                        </a:lnTo>
                        <a:lnTo>
                          <a:pt x="546" y="213"/>
                        </a:lnTo>
                        <a:lnTo>
                          <a:pt x="543" y="244"/>
                        </a:lnTo>
                        <a:lnTo>
                          <a:pt x="535" y="259"/>
                        </a:lnTo>
                        <a:lnTo>
                          <a:pt x="525" y="267"/>
                        </a:lnTo>
                        <a:lnTo>
                          <a:pt x="522" y="282"/>
                        </a:lnTo>
                        <a:lnTo>
                          <a:pt x="512" y="295"/>
                        </a:lnTo>
                        <a:lnTo>
                          <a:pt x="504" y="301"/>
                        </a:lnTo>
                        <a:lnTo>
                          <a:pt x="505" y="306"/>
                        </a:lnTo>
                        <a:lnTo>
                          <a:pt x="496" y="315"/>
                        </a:lnTo>
                        <a:lnTo>
                          <a:pt x="491" y="334"/>
                        </a:lnTo>
                        <a:lnTo>
                          <a:pt x="489" y="345"/>
                        </a:lnTo>
                        <a:lnTo>
                          <a:pt x="479" y="349"/>
                        </a:lnTo>
                        <a:lnTo>
                          <a:pt x="478" y="354"/>
                        </a:lnTo>
                        <a:lnTo>
                          <a:pt x="471" y="363"/>
                        </a:lnTo>
                        <a:lnTo>
                          <a:pt x="460" y="364"/>
                        </a:lnTo>
                        <a:lnTo>
                          <a:pt x="452" y="367"/>
                        </a:lnTo>
                        <a:lnTo>
                          <a:pt x="440" y="373"/>
                        </a:lnTo>
                        <a:lnTo>
                          <a:pt x="426" y="361"/>
                        </a:lnTo>
                        <a:lnTo>
                          <a:pt x="410" y="363"/>
                        </a:lnTo>
                        <a:lnTo>
                          <a:pt x="405" y="363"/>
                        </a:lnTo>
                        <a:lnTo>
                          <a:pt x="382" y="366"/>
                        </a:lnTo>
                        <a:lnTo>
                          <a:pt x="367" y="354"/>
                        </a:lnTo>
                        <a:lnTo>
                          <a:pt x="358" y="342"/>
                        </a:lnTo>
                        <a:lnTo>
                          <a:pt x="351" y="343"/>
                        </a:lnTo>
                        <a:lnTo>
                          <a:pt x="345" y="333"/>
                        </a:lnTo>
                        <a:lnTo>
                          <a:pt x="341" y="324"/>
                        </a:lnTo>
                        <a:lnTo>
                          <a:pt x="338" y="321"/>
                        </a:lnTo>
                        <a:lnTo>
                          <a:pt x="338" y="306"/>
                        </a:lnTo>
                        <a:lnTo>
                          <a:pt x="340" y="297"/>
                        </a:lnTo>
                        <a:lnTo>
                          <a:pt x="336" y="291"/>
                        </a:lnTo>
                        <a:lnTo>
                          <a:pt x="323" y="294"/>
                        </a:lnTo>
                        <a:lnTo>
                          <a:pt x="317" y="295"/>
                        </a:lnTo>
                        <a:lnTo>
                          <a:pt x="306" y="295"/>
                        </a:lnTo>
                        <a:lnTo>
                          <a:pt x="301" y="295"/>
                        </a:lnTo>
                        <a:lnTo>
                          <a:pt x="296" y="295"/>
                        </a:lnTo>
                        <a:lnTo>
                          <a:pt x="288" y="286"/>
                        </a:lnTo>
                        <a:lnTo>
                          <a:pt x="280" y="274"/>
                        </a:lnTo>
                        <a:lnTo>
                          <a:pt x="278" y="276"/>
                        </a:lnTo>
                        <a:lnTo>
                          <a:pt x="263" y="276"/>
                        </a:lnTo>
                        <a:lnTo>
                          <a:pt x="262" y="271"/>
                        </a:lnTo>
                        <a:lnTo>
                          <a:pt x="254" y="276"/>
                        </a:lnTo>
                        <a:lnTo>
                          <a:pt x="245" y="274"/>
                        </a:lnTo>
                        <a:lnTo>
                          <a:pt x="232" y="274"/>
                        </a:lnTo>
                        <a:lnTo>
                          <a:pt x="224" y="271"/>
                        </a:lnTo>
                        <a:lnTo>
                          <a:pt x="221" y="276"/>
                        </a:lnTo>
                        <a:lnTo>
                          <a:pt x="208" y="277"/>
                        </a:lnTo>
                        <a:lnTo>
                          <a:pt x="205" y="274"/>
                        </a:lnTo>
                        <a:lnTo>
                          <a:pt x="197" y="282"/>
                        </a:lnTo>
                        <a:lnTo>
                          <a:pt x="187" y="289"/>
                        </a:lnTo>
                        <a:lnTo>
                          <a:pt x="180" y="289"/>
                        </a:lnTo>
                        <a:lnTo>
                          <a:pt x="171" y="298"/>
                        </a:lnTo>
                        <a:lnTo>
                          <a:pt x="156" y="298"/>
                        </a:lnTo>
                        <a:lnTo>
                          <a:pt x="145" y="301"/>
                        </a:lnTo>
                        <a:lnTo>
                          <a:pt x="132" y="306"/>
                        </a:lnTo>
                        <a:lnTo>
                          <a:pt x="125" y="312"/>
                        </a:lnTo>
                        <a:lnTo>
                          <a:pt x="120" y="310"/>
                        </a:lnTo>
                        <a:lnTo>
                          <a:pt x="115" y="316"/>
                        </a:lnTo>
                        <a:lnTo>
                          <a:pt x="109" y="318"/>
                        </a:lnTo>
                        <a:lnTo>
                          <a:pt x="101" y="325"/>
                        </a:lnTo>
                        <a:lnTo>
                          <a:pt x="75" y="325"/>
                        </a:lnTo>
                        <a:lnTo>
                          <a:pt x="63" y="315"/>
                        </a:lnTo>
                        <a:lnTo>
                          <a:pt x="62" y="310"/>
                        </a:lnTo>
                        <a:lnTo>
                          <a:pt x="59" y="315"/>
                        </a:lnTo>
                        <a:lnTo>
                          <a:pt x="54" y="307"/>
                        </a:lnTo>
                        <a:lnTo>
                          <a:pt x="55" y="288"/>
                        </a:lnTo>
                        <a:lnTo>
                          <a:pt x="59" y="276"/>
                        </a:lnTo>
                        <a:lnTo>
                          <a:pt x="54" y="267"/>
                        </a:lnTo>
                        <a:lnTo>
                          <a:pt x="49" y="258"/>
                        </a:lnTo>
                        <a:lnTo>
                          <a:pt x="47" y="247"/>
                        </a:lnTo>
                        <a:lnTo>
                          <a:pt x="39" y="243"/>
                        </a:lnTo>
                        <a:lnTo>
                          <a:pt x="37" y="241"/>
                        </a:lnTo>
                        <a:lnTo>
                          <a:pt x="36" y="237"/>
                        </a:lnTo>
                        <a:lnTo>
                          <a:pt x="24" y="223"/>
                        </a:lnTo>
                        <a:lnTo>
                          <a:pt x="10" y="190"/>
                        </a:lnTo>
                        <a:lnTo>
                          <a:pt x="5" y="168"/>
                        </a:lnTo>
                        <a:lnTo>
                          <a:pt x="5" y="154"/>
                        </a:lnTo>
                        <a:lnTo>
                          <a:pt x="0" y="150"/>
                        </a:lnTo>
                        <a:lnTo>
                          <a:pt x="2" y="138"/>
                        </a:lnTo>
                        <a:lnTo>
                          <a:pt x="7" y="132"/>
                        </a:lnTo>
                        <a:lnTo>
                          <a:pt x="24" y="115"/>
                        </a:lnTo>
                        <a:lnTo>
                          <a:pt x="42" y="117"/>
                        </a:lnTo>
                        <a:lnTo>
                          <a:pt x="46" y="120"/>
                        </a:lnTo>
                        <a:lnTo>
                          <a:pt x="68" y="120"/>
                        </a:lnTo>
                        <a:lnTo>
                          <a:pt x="70" y="115"/>
                        </a:lnTo>
                        <a:lnTo>
                          <a:pt x="75" y="117"/>
                        </a:lnTo>
                        <a:lnTo>
                          <a:pt x="81" y="112"/>
                        </a:lnTo>
                        <a:lnTo>
                          <a:pt x="86" y="114"/>
                        </a:lnTo>
                        <a:lnTo>
                          <a:pt x="91" y="111"/>
                        </a:lnTo>
                        <a:lnTo>
                          <a:pt x="89" y="106"/>
                        </a:lnTo>
                        <a:lnTo>
                          <a:pt x="94" y="96"/>
                        </a:lnTo>
                        <a:lnTo>
                          <a:pt x="101" y="91"/>
                        </a:lnTo>
                        <a:lnTo>
                          <a:pt x="98" y="88"/>
                        </a:lnTo>
                        <a:lnTo>
                          <a:pt x="101" y="85"/>
                        </a:lnTo>
                        <a:lnTo>
                          <a:pt x="98" y="81"/>
                        </a:lnTo>
                        <a:lnTo>
                          <a:pt x="107" y="73"/>
                        </a:lnTo>
                        <a:lnTo>
                          <a:pt x="122" y="72"/>
                        </a:lnTo>
                        <a:lnTo>
                          <a:pt x="137" y="54"/>
                        </a:lnTo>
                        <a:lnTo>
                          <a:pt x="154" y="39"/>
                        </a:lnTo>
                        <a:lnTo>
                          <a:pt x="163" y="37"/>
                        </a:lnTo>
                        <a:lnTo>
                          <a:pt x="167" y="34"/>
                        </a:lnTo>
                        <a:lnTo>
                          <a:pt x="176" y="34"/>
                        </a:lnTo>
                        <a:lnTo>
                          <a:pt x="190" y="46"/>
                        </a:lnTo>
                        <a:lnTo>
                          <a:pt x="195" y="48"/>
                        </a:lnTo>
                        <a:lnTo>
                          <a:pt x="200" y="42"/>
                        </a:lnTo>
                        <a:lnTo>
                          <a:pt x="210" y="34"/>
                        </a:lnTo>
                        <a:lnTo>
                          <a:pt x="216" y="33"/>
                        </a:lnTo>
                        <a:lnTo>
                          <a:pt x="223" y="21"/>
                        </a:lnTo>
                        <a:lnTo>
                          <a:pt x="229" y="19"/>
                        </a:lnTo>
                        <a:lnTo>
                          <a:pt x="237" y="15"/>
                        </a:lnTo>
                        <a:lnTo>
                          <a:pt x="245" y="10"/>
                        </a:lnTo>
                        <a:lnTo>
                          <a:pt x="254" y="10"/>
                        </a:lnTo>
                        <a:lnTo>
                          <a:pt x="260" y="4"/>
                        </a:lnTo>
                        <a:lnTo>
                          <a:pt x="270" y="4"/>
                        </a:lnTo>
                        <a:lnTo>
                          <a:pt x="281" y="4"/>
                        </a:lnTo>
                        <a:lnTo>
                          <a:pt x="296" y="7"/>
                        </a:lnTo>
                        <a:lnTo>
                          <a:pt x="306" y="13"/>
                        </a:lnTo>
                        <a:lnTo>
                          <a:pt x="307" y="18"/>
                        </a:lnTo>
                        <a:lnTo>
                          <a:pt x="309" y="21"/>
                        </a:lnTo>
                        <a:lnTo>
                          <a:pt x="310" y="28"/>
                        </a:lnTo>
                        <a:lnTo>
                          <a:pt x="309" y="31"/>
                        </a:lnTo>
                        <a:lnTo>
                          <a:pt x="309" y="37"/>
                        </a:lnTo>
                        <a:lnTo>
                          <a:pt x="307" y="42"/>
                        </a:lnTo>
                        <a:lnTo>
                          <a:pt x="332" y="58"/>
                        </a:lnTo>
                        <a:lnTo>
                          <a:pt x="340" y="67"/>
                        </a:lnTo>
                        <a:lnTo>
                          <a:pt x="349" y="70"/>
                        </a:lnTo>
                        <a:lnTo>
                          <a:pt x="359" y="75"/>
                        </a:lnTo>
                        <a:lnTo>
                          <a:pt x="366" y="76"/>
                        </a:lnTo>
                        <a:lnTo>
                          <a:pt x="375" y="72"/>
                        </a:lnTo>
                        <a:lnTo>
                          <a:pt x="384" y="58"/>
                        </a:lnTo>
                        <a:lnTo>
                          <a:pt x="387" y="48"/>
                        </a:lnTo>
                        <a:lnTo>
                          <a:pt x="390" y="28"/>
                        </a:lnTo>
                        <a:lnTo>
                          <a:pt x="393" y="19"/>
                        </a:lnTo>
                        <a:lnTo>
                          <a:pt x="393"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17" name="Freeform 21">
                    <a:extLst>
                      <a:ext uri="{FF2B5EF4-FFF2-40B4-BE49-F238E27FC236}">
                        <a16:creationId xmlns:a16="http://schemas.microsoft.com/office/drawing/2014/main" id="{421034A9-C810-44AF-AA63-9E35C89B369A}"/>
                      </a:ext>
                    </a:extLst>
                  </p:cNvPr>
                  <p:cNvSpPr>
                    <a:spLocks/>
                  </p:cNvSpPr>
                  <p:nvPr/>
                </p:nvSpPr>
                <p:spPr bwMode="auto">
                  <a:xfrm>
                    <a:off x="4770" y="2314"/>
                    <a:ext cx="303" cy="52"/>
                  </a:xfrm>
                  <a:custGeom>
                    <a:avLst/>
                    <a:gdLst>
                      <a:gd name="T0" fmla="*/ 23 w 303"/>
                      <a:gd name="T1" fmla="*/ 8 h 52"/>
                      <a:gd name="T2" fmla="*/ 60 w 303"/>
                      <a:gd name="T3" fmla="*/ 8 h 52"/>
                      <a:gd name="T4" fmla="*/ 83 w 303"/>
                      <a:gd name="T5" fmla="*/ 9 h 52"/>
                      <a:gd name="T6" fmla="*/ 102 w 303"/>
                      <a:gd name="T7" fmla="*/ 24 h 52"/>
                      <a:gd name="T8" fmla="*/ 120 w 303"/>
                      <a:gd name="T9" fmla="*/ 27 h 52"/>
                      <a:gd name="T10" fmla="*/ 148 w 303"/>
                      <a:gd name="T11" fmla="*/ 33 h 52"/>
                      <a:gd name="T12" fmla="*/ 164 w 303"/>
                      <a:gd name="T13" fmla="*/ 36 h 52"/>
                      <a:gd name="T14" fmla="*/ 170 w 303"/>
                      <a:gd name="T15" fmla="*/ 24 h 52"/>
                      <a:gd name="T16" fmla="*/ 206 w 303"/>
                      <a:gd name="T17" fmla="*/ 27 h 52"/>
                      <a:gd name="T18" fmla="*/ 232 w 303"/>
                      <a:gd name="T19" fmla="*/ 32 h 52"/>
                      <a:gd name="T20" fmla="*/ 250 w 303"/>
                      <a:gd name="T21" fmla="*/ 33 h 52"/>
                      <a:gd name="T22" fmla="*/ 263 w 303"/>
                      <a:gd name="T23" fmla="*/ 27 h 52"/>
                      <a:gd name="T24" fmla="*/ 284 w 303"/>
                      <a:gd name="T25" fmla="*/ 24 h 52"/>
                      <a:gd name="T26" fmla="*/ 302 w 303"/>
                      <a:gd name="T27" fmla="*/ 21 h 52"/>
                      <a:gd name="T28" fmla="*/ 297 w 303"/>
                      <a:gd name="T29" fmla="*/ 36 h 52"/>
                      <a:gd name="T30" fmla="*/ 284 w 303"/>
                      <a:gd name="T31" fmla="*/ 41 h 52"/>
                      <a:gd name="T32" fmla="*/ 274 w 303"/>
                      <a:gd name="T33" fmla="*/ 42 h 52"/>
                      <a:gd name="T34" fmla="*/ 261 w 303"/>
                      <a:gd name="T35" fmla="*/ 47 h 52"/>
                      <a:gd name="T36" fmla="*/ 248 w 303"/>
                      <a:gd name="T37" fmla="*/ 47 h 52"/>
                      <a:gd name="T38" fmla="*/ 237 w 303"/>
                      <a:gd name="T39" fmla="*/ 48 h 52"/>
                      <a:gd name="T40" fmla="*/ 219 w 303"/>
                      <a:gd name="T41" fmla="*/ 51 h 52"/>
                      <a:gd name="T42" fmla="*/ 208 w 303"/>
                      <a:gd name="T43" fmla="*/ 41 h 52"/>
                      <a:gd name="T44" fmla="*/ 195 w 303"/>
                      <a:gd name="T45" fmla="*/ 51 h 52"/>
                      <a:gd name="T46" fmla="*/ 177 w 303"/>
                      <a:gd name="T47" fmla="*/ 41 h 52"/>
                      <a:gd name="T48" fmla="*/ 167 w 303"/>
                      <a:gd name="T49" fmla="*/ 42 h 52"/>
                      <a:gd name="T50" fmla="*/ 153 w 303"/>
                      <a:gd name="T51" fmla="*/ 47 h 52"/>
                      <a:gd name="T52" fmla="*/ 138 w 303"/>
                      <a:gd name="T53" fmla="*/ 44 h 52"/>
                      <a:gd name="T54" fmla="*/ 122 w 303"/>
                      <a:gd name="T55" fmla="*/ 42 h 52"/>
                      <a:gd name="T56" fmla="*/ 106 w 303"/>
                      <a:gd name="T57" fmla="*/ 47 h 52"/>
                      <a:gd name="T58" fmla="*/ 84 w 303"/>
                      <a:gd name="T59" fmla="*/ 39 h 52"/>
                      <a:gd name="T60" fmla="*/ 55 w 303"/>
                      <a:gd name="T61" fmla="*/ 35 h 52"/>
                      <a:gd name="T62" fmla="*/ 34 w 303"/>
                      <a:gd name="T63" fmla="*/ 30 h 52"/>
                      <a:gd name="T64" fmla="*/ 13 w 303"/>
                      <a:gd name="T65" fmla="*/ 23 h 52"/>
                      <a:gd name="T66" fmla="*/ 2 w 303"/>
                      <a:gd name="T67" fmla="*/ 20 h 52"/>
                      <a:gd name="T68" fmla="*/ 0 w 303"/>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52">
                        <a:moveTo>
                          <a:pt x="0" y="0"/>
                        </a:moveTo>
                        <a:lnTo>
                          <a:pt x="23" y="8"/>
                        </a:lnTo>
                        <a:lnTo>
                          <a:pt x="42" y="8"/>
                        </a:lnTo>
                        <a:lnTo>
                          <a:pt x="60" y="8"/>
                        </a:lnTo>
                        <a:lnTo>
                          <a:pt x="73" y="8"/>
                        </a:lnTo>
                        <a:lnTo>
                          <a:pt x="83" y="9"/>
                        </a:lnTo>
                        <a:lnTo>
                          <a:pt x="96" y="14"/>
                        </a:lnTo>
                        <a:lnTo>
                          <a:pt x="102" y="24"/>
                        </a:lnTo>
                        <a:lnTo>
                          <a:pt x="109" y="29"/>
                        </a:lnTo>
                        <a:lnTo>
                          <a:pt x="120" y="27"/>
                        </a:lnTo>
                        <a:lnTo>
                          <a:pt x="133" y="27"/>
                        </a:lnTo>
                        <a:lnTo>
                          <a:pt x="148" y="33"/>
                        </a:lnTo>
                        <a:lnTo>
                          <a:pt x="157" y="36"/>
                        </a:lnTo>
                        <a:lnTo>
                          <a:pt x="164" y="36"/>
                        </a:lnTo>
                        <a:lnTo>
                          <a:pt x="166" y="29"/>
                        </a:lnTo>
                        <a:lnTo>
                          <a:pt x="170" y="24"/>
                        </a:lnTo>
                        <a:lnTo>
                          <a:pt x="190" y="27"/>
                        </a:lnTo>
                        <a:lnTo>
                          <a:pt x="206" y="27"/>
                        </a:lnTo>
                        <a:lnTo>
                          <a:pt x="221" y="27"/>
                        </a:lnTo>
                        <a:lnTo>
                          <a:pt x="232" y="32"/>
                        </a:lnTo>
                        <a:lnTo>
                          <a:pt x="239" y="35"/>
                        </a:lnTo>
                        <a:lnTo>
                          <a:pt x="250" y="33"/>
                        </a:lnTo>
                        <a:lnTo>
                          <a:pt x="258" y="30"/>
                        </a:lnTo>
                        <a:lnTo>
                          <a:pt x="263" y="27"/>
                        </a:lnTo>
                        <a:lnTo>
                          <a:pt x="276" y="27"/>
                        </a:lnTo>
                        <a:lnTo>
                          <a:pt x="284" y="24"/>
                        </a:lnTo>
                        <a:lnTo>
                          <a:pt x="296" y="21"/>
                        </a:lnTo>
                        <a:lnTo>
                          <a:pt x="302" y="21"/>
                        </a:lnTo>
                        <a:lnTo>
                          <a:pt x="300" y="32"/>
                        </a:lnTo>
                        <a:lnTo>
                          <a:pt x="297" y="36"/>
                        </a:lnTo>
                        <a:lnTo>
                          <a:pt x="291" y="41"/>
                        </a:lnTo>
                        <a:lnTo>
                          <a:pt x="284" y="41"/>
                        </a:lnTo>
                        <a:lnTo>
                          <a:pt x="283" y="41"/>
                        </a:lnTo>
                        <a:lnTo>
                          <a:pt x="274" y="42"/>
                        </a:lnTo>
                        <a:lnTo>
                          <a:pt x="268" y="48"/>
                        </a:lnTo>
                        <a:lnTo>
                          <a:pt x="261" y="47"/>
                        </a:lnTo>
                        <a:lnTo>
                          <a:pt x="255" y="44"/>
                        </a:lnTo>
                        <a:lnTo>
                          <a:pt x="248" y="47"/>
                        </a:lnTo>
                        <a:lnTo>
                          <a:pt x="242" y="48"/>
                        </a:lnTo>
                        <a:lnTo>
                          <a:pt x="237" y="48"/>
                        </a:lnTo>
                        <a:lnTo>
                          <a:pt x="232" y="51"/>
                        </a:lnTo>
                        <a:lnTo>
                          <a:pt x="219" y="51"/>
                        </a:lnTo>
                        <a:lnTo>
                          <a:pt x="214" y="47"/>
                        </a:lnTo>
                        <a:lnTo>
                          <a:pt x="208" y="41"/>
                        </a:lnTo>
                        <a:lnTo>
                          <a:pt x="200" y="47"/>
                        </a:lnTo>
                        <a:lnTo>
                          <a:pt x="195" y="51"/>
                        </a:lnTo>
                        <a:lnTo>
                          <a:pt x="188" y="51"/>
                        </a:lnTo>
                        <a:lnTo>
                          <a:pt x="177" y="41"/>
                        </a:lnTo>
                        <a:lnTo>
                          <a:pt x="174" y="42"/>
                        </a:lnTo>
                        <a:lnTo>
                          <a:pt x="167" y="42"/>
                        </a:lnTo>
                        <a:lnTo>
                          <a:pt x="162" y="48"/>
                        </a:lnTo>
                        <a:lnTo>
                          <a:pt x="153" y="47"/>
                        </a:lnTo>
                        <a:lnTo>
                          <a:pt x="143" y="47"/>
                        </a:lnTo>
                        <a:lnTo>
                          <a:pt x="138" y="44"/>
                        </a:lnTo>
                        <a:lnTo>
                          <a:pt x="132" y="41"/>
                        </a:lnTo>
                        <a:lnTo>
                          <a:pt x="122" y="42"/>
                        </a:lnTo>
                        <a:lnTo>
                          <a:pt x="112" y="48"/>
                        </a:lnTo>
                        <a:lnTo>
                          <a:pt x="106" y="47"/>
                        </a:lnTo>
                        <a:lnTo>
                          <a:pt x="96" y="44"/>
                        </a:lnTo>
                        <a:lnTo>
                          <a:pt x="84" y="39"/>
                        </a:lnTo>
                        <a:lnTo>
                          <a:pt x="75" y="39"/>
                        </a:lnTo>
                        <a:lnTo>
                          <a:pt x="55" y="35"/>
                        </a:lnTo>
                        <a:lnTo>
                          <a:pt x="42" y="32"/>
                        </a:lnTo>
                        <a:lnTo>
                          <a:pt x="34" y="30"/>
                        </a:lnTo>
                        <a:lnTo>
                          <a:pt x="21" y="29"/>
                        </a:lnTo>
                        <a:lnTo>
                          <a:pt x="13" y="23"/>
                        </a:lnTo>
                        <a:lnTo>
                          <a:pt x="5" y="21"/>
                        </a:lnTo>
                        <a:lnTo>
                          <a:pt x="2" y="20"/>
                        </a:lnTo>
                        <a:lnTo>
                          <a:pt x="0" y="17"/>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18" name="Freeform 22">
                    <a:extLst>
                      <a:ext uri="{FF2B5EF4-FFF2-40B4-BE49-F238E27FC236}">
                        <a16:creationId xmlns:a16="http://schemas.microsoft.com/office/drawing/2014/main" id="{EC2CB3D3-FCDA-4FFC-9967-350F83D9347B}"/>
                      </a:ext>
                    </a:extLst>
                  </p:cNvPr>
                  <p:cNvSpPr>
                    <a:spLocks/>
                  </p:cNvSpPr>
                  <p:nvPr/>
                </p:nvSpPr>
                <p:spPr bwMode="auto">
                  <a:xfrm>
                    <a:off x="4936" y="2214"/>
                    <a:ext cx="137" cy="98"/>
                  </a:xfrm>
                  <a:custGeom>
                    <a:avLst/>
                    <a:gdLst>
                      <a:gd name="T0" fmla="*/ 66 w 137"/>
                      <a:gd name="T1" fmla="*/ 1 h 98"/>
                      <a:gd name="T2" fmla="*/ 113 w 137"/>
                      <a:gd name="T3" fmla="*/ 0 h 98"/>
                      <a:gd name="T4" fmla="*/ 121 w 137"/>
                      <a:gd name="T5" fmla="*/ 12 h 98"/>
                      <a:gd name="T6" fmla="*/ 108 w 137"/>
                      <a:gd name="T7" fmla="*/ 19 h 98"/>
                      <a:gd name="T8" fmla="*/ 105 w 137"/>
                      <a:gd name="T9" fmla="*/ 25 h 98"/>
                      <a:gd name="T10" fmla="*/ 96 w 137"/>
                      <a:gd name="T11" fmla="*/ 33 h 98"/>
                      <a:gd name="T12" fmla="*/ 84 w 137"/>
                      <a:gd name="T13" fmla="*/ 34 h 98"/>
                      <a:gd name="T14" fmla="*/ 73 w 137"/>
                      <a:gd name="T15" fmla="*/ 30 h 98"/>
                      <a:gd name="T16" fmla="*/ 60 w 137"/>
                      <a:gd name="T17" fmla="*/ 19 h 98"/>
                      <a:gd name="T18" fmla="*/ 44 w 137"/>
                      <a:gd name="T19" fmla="*/ 19 h 98"/>
                      <a:gd name="T20" fmla="*/ 42 w 137"/>
                      <a:gd name="T21" fmla="*/ 34 h 98"/>
                      <a:gd name="T22" fmla="*/ 44 w 137"/>
                      <a:gd name="T23" fmla="*/ 43 h 98"/>
                      <a:gd name="T24" fmla="*/ 60 w 137"/>
                      <a:gd name="T25" fmla="*/ 37 h 98"/>
                      <a:gd name="T26" fmla="*/ 71 w 137"/>
                      <a:gd name="T27" fmla="*/ 40 h 98"/>
                      <a:gd name="T28" fmla="*/ 68 w 137"/>
                      <a:gd name="T29" fmla="*/ 49 h 98"/>
                      <a:gd name="T30" fmla="*/ 66 w 137"/>
                      <a:gd name="T31" fmla="*/ 55 h 98"/>
                      <a:gd name="T32" fmla="*/ 68 w 137"/>
                      <a:gd name="T33" fmla="*/ 64 h 98"/>
                      <a:gd name="T34" fmla="*/ 76 w 137"/>
                      <a:gd name="T35" fmla="*/ 69 h 98"/>
                      <a:gd name="T36" fmla="*/ 73 w 137"/>
                      <a:gd name="T37" fmla="*/ 79 h 98"/>
                      <a:gd name="T38" fmla="*/ 68 w 137"/>
                      <a:gd name="T39" fmla="*/ 91 h 98"/>
                      <a:gd name="T40" fmla="*/ 57 w 137"/>
                      <a:gd name="T41" fmla="*/ 94 h 98"/>
                      <a:gd name="T42" fmla="*/ 52 w 137"/>
                      <a:gd name="T43" fmla="*/ 88 h 98"/>
                      <a:gd name="T44" fmla="*/ 45 w 137"/>
                      <a:gd name="T45" fmla="*/ 75 h 98"/>
                      <a:gd name="T46" fmla="*/ 45 w 137"/>
                      <a:gd name="T47" fmla="*/ 61 h 98"/>
                      <a:gd name="T48" fmla="*/ 29 w 137"/>
                      <a:gd name="T49" fmla="*/ 61 h 98"/>
                      <a:gd name="T50" fmla="*/ 19 w 137"/>
                      <a:gd name="T51" fmla="*/ 63 h 98"/>
                      <a:gd name="T52" fmla="*/ 32 w 137"/>
                      <a:gd name="T53" fmla="*/ 69 h 98"/>
                      <a:gd name="T54" fmla="*/ 39 w 137"/>
                      <a:gd name="T55" fmla="*/ 78 h 98"/>
                      <a:gd name="T56" fmla="*/ 34 w 137"/>
                      <a:gd name="T57" fmla="*/ 90 h 98"/>
                      <a:gd name="T58" fmla="*/ 24 w 137"/>
                      <a:gd name="T59" fmla="*/ 97 h 98"/>
                      <a:gd name="T60" fmla="*/ 24 w 137"/>
                      <a:gd name="T61" fmla="*/ 88 h 98"/>
                      <a:gd name="T62" fmla="*/ 18 w 137"/>
                      <a:gd name="T63" fmla="*/ 78 h 98"/>
                      <a:gd name="T64" fmla="*/ 8 w 137"/>
                      <a:gd name="T65" fmla="*/ 69 h 98"/>
                      <a:gd name="T66" fmla="*/ 2 w 137"/>
                      <a:gd name="T67" fmla="*/ 58 h 98"/>
                      <a:gd name="T68" fmla="*/ 13 w 137"/>
                      <a:gd name="T69" fmla="*/ 46 h 98"/>
                      <a:gd name="T70" fmla="*/ 19 w 137"/>
                      <a:gd name="T71" fmla="*/ 31 h 98"/>
                      <a:gd name="T72" fmla="*/ 21 w 137"/>
                      <a:gd name="T73" fmla="*/ 21 h 98"/>
                      <a:gd name="T74" fmla="*/ 19 w 137"/>
                      <a:gd name="T7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98">
                        <a:moveTo>
                          <a:pt x="34" y="0"/>
                        </a:moveTo>
                        <a:lnTo>
                          <a:pt x="66" y="1"/>
                        </a:lnTo>
                        <a:lnTo>
                          <a:pt x="97" y="1"/>
                        </a:lnTo>
                        <a:lnTo>
                          <a:pt x="113" y="0"/>
                        </a:lnTo>
                        <a:lnTo>
                          <a:pt x="136" y="9"/>
                        </a:lnTo>
                        <a:lnTo>
                          <a:pt x="121" y="12"/>
                        </a:lnTo>
                        <a:lnTo>
                          <a:pt x="113" y="16"/>
                        </a:lnTo>
                        <a:lnTo>
                          <a:pt x="108" y="19"/>
                        </a:lnTo>
                        <a:lnTo>
                          <a:pt x="105" y="22"/>
                        </a:lnTo>
                        <a:lnTo>
                          <a:pt x="105" y="25"/>
                        </a:lnTo>
                        <a:lnTo>
                          <a:pt x="105" y="30"/>
                        </a:lnTo>
                        <a:lnTo>
                          <a:pt x="96" y="33"/>
                        </a:lnTo>
                        <a:lnTo>
                          <a:pt x="87" y="33"/>
                        </a:lnTo>
                        <a:lnTo>
                          <a:pt x="84" y="34"/>
                        </a:lnTo>
                        <a:lnTo>
                          <a:pt x="76" y="34"/>
                        </a:lnTo>
                        <a:lnTo>
                          <a:pt x="73" y="30"/>
                        </a:lnTo>
                        <a:lnTo>
                          <a:pt x="66" y="24"/>
                        </a:lnTo>
                        <a:lnTo>
                          <a:pt x="60" y="19"/>
                        </a:lnTo>
                        <a:lnTo>
                          <a:pt x="47" y="19"/>
                        </a:lnTo>
                        <a:lnTo>
                          <a:pt x="44" y="19"/>
                        </a:lnTo>
                        <a:lnTo>
                          <a:pt x="40" y="27"/>
                        </a:lnTo>
                        <a:lnTo>
                          <a:pt x="42" y="34"/>
                        </a:lnTo>
                        <a:lnTo>
                          <a:pt x="42" y="39"/>
                        </a:lnTo>
                        <a:lnTo>
                          <a:pt x="44" y="43"/>
                        </a:lnTo>
                        <a:lnTo>
                          <a:pt x="50" y="42"/>
                        </a:lnTo>
                        <a:lnTo>
                          <a:pt x="60" y="37"/>
                        </a:lnTo>
                        <a:lnTo>
                          <a:pt x="66" y="37"/>
                        </a:lnTo>
                        <a:lnTo>
                          <a:pt x="71" y="40"/>
                        </a:lnTo>
                        <a:lnTo>
                          <a:pt x="71" y="43"/>
                        </a:lnTo>
                        <a:lnTo>
                          <a:pt x="68" y="49"/>
                        </a:lnTo>
                        <a:lnTo>
                          <a:pt x="66" y="52"/>
                        </a:lnTo>
                        <a:lnTo>
                          <a:pt x="66" y="55"/>
                        </a:lnTo>
                        <a:lnTo>
                          <a:pt x="65" y="60"/>
                        </a:lnTo>
                        <a:lnTo>
                          <a:pt x="68" y="64"/>
                        </a:lnTo>
                        <a:lnTo>
                          <a:pt x="74" y="70"/>
                        </a:lnTo>
                        <a:lnTo>
                          <a:pt x="76" y="69"/>
                        </a:lnTo>
                        <a:lnTo>
                          <a:pt x="76" y="75"/>
                        </a:lnTo>
                        <a:lnTo>
                          <a:pt x="73" y="79"/>
                        </a:lnTo>
                        <a:lnTo>
                          <a:pt x="70" y="84"/>
                        </a:lnTo>
                        <a:lnTo>
                          <a:pt x="68" y="91"/>
                        </a:lnTo>
                        <a:lnTo>
                          <a:pt x="62" y="94"/>
                        </a:lnTo>
                        <a:lnTo>
                          <a:pt x="57" y="94"/>
                        </a:lnTo>
                        <a:lnTo>
                          <a:pt x="52" y="94"/>
                        </a:lnTo>
                        <a:lnTo>
                          <a:pt x="52" y="88"/>
                        </a:lnTo>
                        <a:lnTo>
                          <a:pt x="50" y="78"/>
                        </a:lnTo>
                        <a:lnTo>
                          <a:pt x="45" y="75"/>
                        </a:lnTo>
                        <a:lnTo>
                          <a:pt x="44" y="70"/>
                        </a:lnTo>
                        <a:lnTo>
                          <a:pt x="45" y="61"/>
                        </a:lnTo>
                        <a:lnTo>
                          <a:pt x="40" y="58"/>
                        </a:lnTo>
                        <a:lnTo>
                          <a:pt x="29" y="61"/>
                        </a:lnTo>
                        <a:lnTo>
                          <a:pt x="24" y="58"/>
                        </a:lnTo>
                        <a:lnTo>
                          <a:pt x="19" y="63"/>
                        </a:lnTo>
                        <a:lnTo>
                          <a:pt x="24" y="66"/>
                        </a:lnTo>
                        <a:lnTo>
                          <a:pt x="32" y="69"/>
                        </a:lnTo>
                        <a:lnTo>
                          <a:pt x="34" y="72"/>
                        </a:lnTo>
                        <a:lnTo>
                          <a:pt x="39" y="78"/>
                        </a:lnTo>
                        <a:lnTo>
                          <a:pt x="39" y="82"/>
                        </a:lnTo>
                        <a:lnTo>
                          <a:pt x="34" y="90"/>
                        </a:lnTo>
                        <a:lnTo>
                          <a:pt x="28" y="96"/>
                        </a:lnTo>
                        <a:lnTo>
                          <a:pt x="24" y="97"/>
                        </a:lnTo>
                        <a:lnTo>
                          <a:pt x="24" y="93"/>
                        </a:lnTo>
                        <a:lnTo>
                          <a:pt x="24" y="88"/>
                        </a:lnTo>
                        <a:lnTo>
                          <a:pt x="26" y="82"/>
                        </a:lnTo>
                        <a:lnTo>
                          <a:pt x="18" y="78"/>
                        </a:lnTo>
                        <a:lnTo>
                          <a:pt x="10" y="73"/>
                        </a:lnTo>
                        <a:lnTo>
                          <a:pt x="8" y="69"/>
                        </a:lnTo>
                        <a:lnTo>
                          <a:pt x="0" y="66"/>
                        </a:lnTo>
                        <a:lnTo>
                          <a:pt x="2" y="58"/>
                        </a:lnTo>
                        <a:lnTo>
                          <a:pt x="8" y="54"/>
                        </a:lnTo>
                        <a:lnTo>
                          <a:pt x="13" y="46"/>
                        </a:lnTo>
                        <a:lnTo>
                          <a:pt x="18" y="39"/>
                        </a:lnTo>
                        <a:lnTo>
                          <a:pt x="19" y="31"/>
                        </a:lnTo>
                        <a:lnTo>
                          <a:pt x="18" y="24"/>
                        </a:lnTo>
                        <a:lnTo>
                          <a:pt x="21" y="21"/>
                        </a:lnTo>
                        <a:lnTo>
                          <a:pt x="24" y="18"/>
                        </a:lnTo>
                        <a:lnTo>
                          <a:pt x="19" y="12"/>
                        </a:lnTo>
                        <a:lnTo>
                          <a:pt x="3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19" name="Freeform 23">
                    <a:extLst>
                      <a:ext uri="{FF2B5EF4-FFF2-40B4-BE49-F238E27FC236}">
                        <a16:creationId xmlns:a16="http://schemas.microsoft.com/office/drawing/2014/main" id="{E2A6E2A8-7585-4EFB-A1D9-1647A7462442}"/>
                      </a:ext>
                    </a:extLst>
                  </p:cNvPr>
                  <p:cNvSpPr>
                    <a:spLocks/>
                  </p:cNvSpPr>
                  <p:nvPr/>
                </p:nvSpPr>
                <p:spPr bwMode="auto">
                  <a:xfrm>
                    <a:off x="4791" y="2170"/>
                    <a:ext cx="152" cy="136"/>
                  </a:xfrm>
                  <a:custGeom>
                    <a:avLst/>
                    <a:gdLst>
                      <a:gd name="T0" fmla="*/ 0 w 152"/>
                      <a:gd name="T1" fmla="*/ 45 h 136"/>
                      <a:gd name="T2" fmla="*/ 31 w 152"/>
                      <a:gd name="T3" fmla="*/ 24 h 136"/>
                      <a:gd name="T4" fmla="*/ 47 w 152"/>
                      <a:gd name="T5" fmla="*/ 15 h 136"/>
                      <a:gd name="T6" fmla="*/ 55 w 152"/>
                      <a:gd name="T7" fmla="*/ 8 h 136"/>
                      <a:gd name="T8" fmla="*/ 80 w 152"/>
                      <a:gd name="T9" fmla="*/ 0 h 136"/>
                      <a:gd name="T10" fmla="*/ 93 w 152"/>
                      <a:gd name="T11" fmla="*/ 17 h 136"/>
                      <a:gd name="T12" fmla="*/ 106 w 152"/>
                      <a:gd name="T13" fmla="*/ 9 h 136"/>
                      <a:gd name="T14" fmla="*/ 110 w 152"/>
                      <a:gd name="T15" fmla="*/ 5 h 136"/>
                      <a:gd name="T16" fmla="*/ 122 w 152"/>
                      <a:gd name="T17" fmla="*/ 0 h 136"/>
                      <a:gd name="T18" fmla="*/ 128 w 152"/>
                      <a:gd name="T19" fmla="*/ 0 h 136"/>
                      <a:gd name="T20" fmla="*/ 130 w 152"/>
                      <a:gd name="T21" fmla="*/ 6 h 136"/>
                      <a:gd name="T22" fmla="*/ 130 w 152"/>
                      <a:gd name="T23" fmla="*/ 11 h 136"/>
                      <a:gd name="T24" fmla="*/ 123 w 152"/>
                      <a:gd name="T25" fmla="*/ 18 h 136"/>
                      <a:gd name="T26" fmla="*/ 123 w 152"/>
                      <a:gd name="T27" fmla="*/ 23 h 136"/>
                      <a:gd name="T28" fmla="*/ 141 w 152"/>
                      <a:gd name="T29" fmla="*/ 42 h 136"/>
                      <a:gd name="T30" fmla="*/ 145 w 152"/>
                      <a:gd name="T31" fmla="*/ 54 h 136"/>
                      <a:gd name="T32" fmla="*/ 149 w 152"/>
                      <a:gd name="T33" fmla="*/ 54 h 136"/>
                      <a:gd name="T34" fmla="*/ 151 w 152"/>
                      <a:gd name="T35" fmla="*/ 60 h 136"/>
                      <a:gd name="T36" fmla="*/ 145 w 152"/>
                      <a:gd name="T37" fmla="*/ 66 h 136"/>
                      <a:gd name="T38" fmla="*/ 140 w 152"/>
                      <a:gd name="T39" fmla="*/ 63 h 136"/>
                      <a:gd name="T40" fmla="*/ 128 w 152"/>
                      <a:gd name="T41" fmla="*/ 68 h 136"/>
                      <a:gd name="T42" fmla="*/ 130 w 152"/>
                      <a:gd name="T43" fmla="*/ 80 h 136"/>
                      <a:gd name="T44" fmla="*/ 117 w 152"/>
                      <a:gd name="T45" fmla="*/ 87 h 136"/>
                      <a:gd name="T46" fmla="*/ 117 w 152"/>
                      <a:gd name="T47" fmla="*/ 107 h 136"/>
                      <a:gd name="T48" fmla="*/ 117 w 152"/>
                      <a:gd name="T49" fmla="*/ 120 h 136"/>
                      <a:gd name="T50" fmla="*/ 110 w 152"/>
                      <a:gd name="T51" fmla="*/ 126 h 136"/>
                      <a:gd name="T52" fmla="*/ 106 w 152"/>
                      <a:gd name="T53" fmla="*/ 135 h 136"/>
                      <a:gd name="T54" fmla="*/ 99 w 152"/>
                      <a:gd name="T55" fmla="*/ 134 h 136"/>
                      <a:gd name="T56" fmla="*/ 89 w 152"/>
                      <a:gd name="T57" fmla="*/ 129 h 136"/>
                      <a:gd name="T58" fmla="*/ 81 w 152"/>
                      <a:gd name="T59" fmla="*/ 125 h 136"/>
                      <a:gd name="T60" fmla="*/ 75 w 152"/>
                      <a:gd name="T61" fmla="*/ 117 h 136"/>
                      <a:gd name="T62" fmla="*/ 52 w 152"/>
                      <a:gd name="T63" fmla="*/ 119 h 136"/>
                      <a:gd name="T64" fmla="*/ 32 w 152"/>
                      <a:gd name="T65" fmla="*/ 114 h 136"/>
                      <a:gd name="T66" fmla="*/ 19 w 152"/>
                      <a:gd name="T67" fmla="*/ 102 h 136"/>
                      <a:gd name="T68" fmla="*/ 11 w 152"/>
                      <a:gd name="T69" fmla="*/ 93 h 136"/>
                      <a:gd name="T70" fmla="*/ 5 w 152"/>
                      <a:gd name="T71" fmla="*/ 86 h 136"/>
                      <a:gd name="T72" fmla="*/ 5 w 152"/>
                      <a:gd name="T73" fmla="*/ 71 h 136"/>
                      <a:gd name="T74" fmla="*/ 0 w 152"/>
                      <a:gd name="T75" fmla="*/ 4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36">
                        <a:moveTo>
                          <a:pt x="0" y="45"/>
                        </a:moveTo>
                        <a:lnTo>
                          <a:pt x="31" y="24"/>
                        </a:lnTo>
                        <a:lnTo>
                          <a:pt x="47" y="15"/>
                        </a:lnTo>
                        <a:lnTo>
                          <a:pt x="55" y="8"/>
                        </a:lnTo>
                        <a:lnTo>
                          <a:pt x="80" y="0"/>
                        </a:lnTo>
                        <a:lnTo>
                          <a:pt x="93" y="17"/>
                        </a:lnTo>
                        <a:lnTo>
                          <a:pt x="106" y="9"/>
                        </a:lnTo>
                        <a:lnTo>
                          <a:pt x="110" y="5"/>
                        </a:lnTo>
                        <a:lnTo>
                          <a:pt x="122" y="0"/>
                        </a:lnTo>
                        <a:lnTo>
                          <a:pt x="128" y="0"/>
                        </a:lnTo>
                        <a:lnTo>
                          <a:pt x="130" y="6"/>
                        </a:lnTo>
                        <a:lnTo>
                          <a:pt x="130" y="11"/>
                        </a:lnTo>
                        <a:lnTo>
                          <a:pt x="123" y="18"/>
                        </a:lnTo>
                        <a:lnTo>
                          <a:pt x="123" y="23"/>
                        </a:lnTo>
                        <a:lnTo>
                          <a:pt x="141" y="42"/>
                        </a:lnTo>
                        <a:lnTo>
                          <a:pt x="145" y="54"/>
                        </a:lnTo>
                        <a:lnTo>
                          <a:pt x="149" y="54"/>
                        </a:lnTo>
                        <a:lnTo>
                          <a:pt x="151" y="60"/>
                        </a:lnTo>
                        <a:lnTo>
                          <a:pt x="145" y="66"/>
                        </a:lnTo>
                        <a:lnTo>
                          <a:pt x="140" y="63"/>
                        </a:lnTo>
                        <a:lnTo>
                          <a:pt x="128" y="68"/>
                        </a:lnTo>
                        <a:lnTo>
                          <a:pt x="130" y="80"/>
                        </a:lnTo>
                        <a:lnTo>
                          <a:pt x="117" y="87"/>
                        </a:lnTo>
                        <a:lnTo>
                          <a:pt x="117" y="107"/>
                        </a:lnTo>
                        <a:lnTo>
                          <a:pt x="117" y="120"/>
                        </a:lnTo>
                        <a:lnTo>
                          <a:pt x="110" y="126"/>
                        </a:lnTo>
                        <a:lnTo>
                          <a:pt x="106" y="135"/>
                        </a:lnTo>
                        <a:lnTo>
                          <a:pt x="99" y="134"/>
                        </a:lnTo>
                        <a:lnTo>
                          <a:pt x="89" y="129"/>
                        </a:lnTo>
                        <a:lnTo>
                          <a:pt x="81" y="125"/>
                        </a:lnTo>
                        <a:lnTo>
                          <a:pt x="75" y="117"/>
                        </a:lnTo>
                        <a:lnTo>
                          <a:pt x="52" y="119"/>
                        </a:lnTo>
                        <a:lnTo>
                          <a:pt x="32" y="114"/>
                        </a:lnTo>
                        <a:lnTo>
                          <a:pt x="19" y="102"/>
                        </a:lnTo>
                        <a:lnTo>
                          <a:pt x="11" y="93"/>
                        </a:lnTo>
                        <a:lnTo>
                          <a:pt x="5" y="86"/>
                        </a:lnTo>
                        <a:lnTo>
                          <a:pt x="5" y="7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20" name="Freeform 24">
                    <a:extLst>
                      <a:ext uri="{FF2B5EF4-FFF2-40B4-BE49-F238E27FC236}">
                        <a16:creationId xmlns:a16="http://schemas.microsoft.com/office/drawing/2014/main" id="{8B4488FE-3B47-4B4E-9408-2B515E73D3C6}"/>
                      </a:ext>
                    </a:extLst>
                  </p:cNvPr>
                  <p:cNvSpPr>
                    <a:spLocks/>
                  </p:cNvSpPr>
                  <p:nvPr/>
                </p:nvSpPr>
                <p:spPr bwMode="auto">
                  <a:xfrm>
                    <a:off x="5112" y="2247"/>
                    <a:ext cx="291" cy="127"/>
                  </a:xfrm>
                  <a:custGeom>
                    <a:avLst/>
                    <a:gdLst>
                      <a:gd name="T0" fmla="*/ 26 w 291"/>
                      <a:gd name="T1" fmla="*/ 2 h 127"/>
                      <a:gd name="T2" fmla="*/ 57 w 291"/>
                      <a:gd name="T3" fmla="*/ 21 h 127"/>
                      <a:gd name="T4" fmla="*/ 62 w 291"/>
                      <a:gd name="T5" fmla="*/ 30 h 127"/>
                      <a:gd name="T6" fmla="*/ 80 w 291"/>
                      <a:gd name="T7" fmla="*/ 26 h 127"/>
                      <a:gd name="T8" fmla="*/ 90 w 291"/>
                      <a:gd name="T9" fmla="*/ 29 h 127"/>
                      <a:gd name="T10" fmla="*/ 101 w 291"/>
                      <a:gd name="T11" fmla="*/ 21 h 127"/>
                      <a:gd name="T12" fmla="*/ 117 w 291"/>
                      <a:gd name="T13" fmla="*/ 17 h 127"/>
                      <a:gd name="T14" fmla="*/ 155 w 291"/>
                      <a:gd name="T15" fmla="*/ 26 h 127"/>
                      <a:gd name="T16" fmla="*/ 178 w 291"/>
                      <a:gd name="T17" fmla="*/ 36 h 127"/>
                      <a:gd name="T18" fmla="*/ 196 w 291"/>
                      <a:gd name="T19" fmla="*/ 44 h 127"/>
                      <a:gd name="T20" fmla="*/ 226 w 291"/>
                      <a:gd name="T21" fmla="*/ 60 h 127"/>
                      <a:gd name="T22" fmla="*/ 230 w 291"/>
                      <a:gd name="T23" fmla="*/ 69 h 127"/>
                      <a:gd name="T24" fmla="*/ 244 w 291"/>
                      <a:gd name="T25" fmla="*/ 77 h 127"/>
                      <a:gd name="T26" fmla="*/ 256 w 291"/>
                      <a:gd name="T27" fmla="*/ 80 h 127"/>
                      <a:gd name="T28" fmla="*/ 269 w 291"/>
                      <a:gd name="T29" fmla="*/ 95 h 127"/>
                      <a:gd name="T30" fmla="*/ 279 w 291"/>
                      <a:gd name="T31" fmla="*/ 104 h 127"/>
                      <a:gd name="T32" fmla="*/ 280 w 291"/>
                      <a:gd name="T33" fmla="*/ 126 h 127"/>
                      <a:gd name="T34" fmla="*/ 267 w 291"/>
                      <a:gd name="T35" fmla="*/ 126 h 127"/>
                      <a:gd name="T36" fmla="*/ 259 w 291"/>
                      <a:gd name="T37" fmla="*/ 122 h 127"/>
                      <a:gd name="T38" fmla="*/ 230 w 291"/>
                      <a:gd name="T39" fmla="*/ 99 h 127"/>
                      <a:gd name="T40" fmla="*/ 200 w 291"/>
                      <a:gd name="T41" fmla="*/ 99 h 127"/>
                      <a:gd name="T42" fmla="*/ 191 w 291"/>
                      <a:gd name="T43" fmla="*/ 107 h 127"/>
                      <a:gd name="T44" fmla="*/ 182 w 291"/>
                      <a:gd name="T45" fmla="*/ 111 h 127"/>
                      <a:gd name="T46" fmla="*/ 165 w 291"/>
                      <a:gd name="T47" fmla="*/ 117 h 127"/>
                      <a:gd name="T48" fmla="*/ 148 w 291"/>
                      <a:gd name="T49" fmla="*/ 114 h 127"/>
                      <a:gd name="T50" fmla="*/ 134 w 291"/>
                      <a:gd name="T51" fmla="*/ 114 h 127"/>
                      <a:gd name="T52" fmla="*/ 116 w 291"/>
                      <a:gd name="T53" fmla="*/ 86 h 127"/>
                      <a:gd name="T54" fmla="*/ 94 w 291"/>
                      <a:gd name="T55" fmla="*/ 60 h 127"/>
                      <a:gd name="T56" fmla="*/ 68 w 291"/>
                      <a:gd name="T57" fmla="*/ 51 h 127"/>
                      <a:gd name="T58" fmla="*/ 44 w 291"/>
                      <a:gd name="T59" fmla="*/ 50 h 127"/>
                      <a:gd name="T60" fmla="*/ 20 w 291"/>
                      <a:gd name="T61" fmla="*/ 41 h 127"/>
                      <a:gd name="T62" fmla="*/ 21 w 291"/>
                      <a:gd name="T63"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127">
                        <a:moveTo>
                          <a:pt x="0" y="0"/>
                        </a:moveTo>
                        <a:lnTo>
                          <a:pt x="26" y="2"/>
                        </a:lnTo>
                        <a:lnTo>
                          <a:pt x="47" y="3"/>
                        </a:lnTo>
                        <a:lnTo>
                          <a:pt x="57" y="21"/>
                        </a:lnTo>
                        <a:lnTo>
                          <a:pt x="59" y="27"/>
                        </a:lnTo>
                        <a:lnTo>
                          <a:pt x="62" y="30"/>
                        </a:lnTo>
                        <a:lnTo>
                          <a:pt x="68" y="26"/>
                        </a:lnTo>
                        <a:lnTo>
                          <a:pt x="80" y="26"/>
                        </a:lnTo>
                        <a:lnTo>
                          <a:pt x="86" y="30"/>
                        </a:lnTo>
                        <a:lnTo>
                          <a:pt x="90" y="29"/>
                        </a:lnTo>
                        <a:lnTo>
                          <a:pt x="99" y="21"/>
                        </a:lnTo>
                        <a:lnTo>
                          <a:pt x="101" y="21"/>
                        </a:lnTo>
                        <a:lnTo>
                          <a:pt x="109" y="17"/>
                        </a:lnTo>
                        <a:lnTo>
                          <a:pt x="117" y="17"/>
                        </a:lnTo>
                        <a:lnTo>
                          <a:pt x="143" y="26"/>
                        </a:lnTo>
                        <a:lnTo>
                          <a:pt x="155" y="26"/>
                        </a:lnTo>
                        <a:lnTo>
                          <a:pt x="166" y="33"/>
                        </a:lnTo>
                        <a:lnTo>
                          <a:pt x="178" y="36"/>
                        </a:lnTo>
                        <a:lnTo>
                          <a:pt x="187" y="42"/>
                        </a:lnTo>
                        <a:lnTo>
                          <a:pt x="196" y="44"/>
                        </a:lnTo>
                        <a:lnTo>
                          <a:pt x="217" y="50"/>
                        </a:lnTo>
                        <a:lnTo>
                          <a:pt x="226" y="60"/>
                        </a:lnTo>
                        <a:lnTo>
                          <a:pt x="231" y="66"/>
                        </a:lnTo>
                        <a:lnTo>
                          <a:pt x="230" y="69"/>
                        </a:lnTo>
                        <a:lnTo>
                          <a:pt x="238" y="75"/>
                        </a:lnTo>
                        <a:lnTo>
                          <a:pt x="244" y="77"/>
                        </a:lnTo>
                        <a:lnTo>
                          <a:pt x="248" y="78"/>
                        </a:lnTo>
                        <a:lnTo>
                          <a:pt x="256" y="80"/>
                        </a:lnTo>
                        <a:lnTo>
                          <a:pt x="269" y="89"/>
                        </a:lnTo>
                        <a:lnTo>
                          <a:pt x="269" y="95"/>
                        </a:lnTo>
                        <a:lnTo>
                          <a:pt x="277" y="101"/>
                        </a:lnTo>
                        <a:lnTo>
                          <a:pt x="279" y="104"/>
                        </a:lnTo>
                        <a:lnTo>
                          <a:pt x="290" y="116"/>
                        </a:lnTo>
                        <a:lnTo>
                          <a:pt x="280" y="126"/>
                        </a:lnTo>
                        <a:lnTo>
                          <a:pt x="277" y="126"/>
                        </a:lnTo>
                        <a:lnTo>
                          <a:pt x="267" y="126"/>
                        </a:lnTo>
                        <a:lnTo>
                          <a:pt x="264" y="122"/>
                        </a:lnTo>
                        <a:lnTo>
                          <a:pt x="259" y="122"/>
                        </a:lnTo>
                        <a:lnTo>
                          <a:pt x="254" y="123"/>
                        </a:lnTo>
                        <a:lnTo>
                          <a:pt x="230" y="99"/>
                        </a:lnTo>
                        <a:lnTo>
                          <a:pt x="215" y="101"/>
                        </a:lnTo>
                        <a:lnTo>
                          <a:pt x="200" y="99"/>
                        </a:lnTo>
                        <a:lnTo>
                          <a:pt x="196" y="102"/>
                        </a:lnTo>
                        <a:lnTo>
                          <a:pt x="191" y="107"/>
                        </a:lnTo>
                        <a:lnTo>
                          <a:pt x="189" y="104"/>
                        </a:lnTo>
                        <a:lnTo>
                          <a:pt x="182" y="111"/>
                        </a:lnTo>
                        <a:lnTo>
                          <a:pt x="173" y="122"/>
                        </a:lnTo>
                        <a:lnTo>
                          <a:pt x="165" y="117"/>
                        </a:lnTo>
                        <a:lnTo>
                          <a:pt x="155" y="114"/>
                        </a:lnTo>
                        <a:lnTo>
                          <a:pt x="148" y="114"/>
                        </a:lnTo>
                        <a:lnTo>
                          <a:pt x="138" y="111"/>
                        </a:lnTo>
                        <a:lnTo>
                          <a:pt x="134" y="114"/>
                        </a:lnTo>
                        <a:lnTo>
                          <a:pt x="127" y="99"/>
                        </a:lnTo>
                        <a:lnTo>
                          <a:pt x="116" y="86"/>
                        </a:lnTo>
                        <a:lnTo>
                          <a:pt x="104" y="69"/>
                        </a:lnTo>
                        <a:lnTo>
                          <a:pt x="94" y="60"/>
                        </a:lnTo>
                        <a:lnTo>
                          <a:pt x="86" y="51"/>
                        </a:lnTo>
                        <a:lnTo>
                          <a:pt x="68" y="51"/>
                        </a:lnTo>
                        <a:lnTo>
                          <a:pt x="52" y="56"/>
                        </a:lnTo>
                        <a:lnTo>
                          <a:pt x="44" y="50"/>
                        </a:lnTo>
                        <a:lnTo>
                          <a:pt x="28" y="45"/>
                        </a:lnTo>
                        <a:lnTo>
                          <a:pt x="20" y="41"/>
                        </a:lnTo>
                        <a:lnTo>
                          <a:pt x="20" y="23"/>
                        </a:lnTo>
                        <a:lnTo>
                          <a:pt x="21"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21" name="Freeform 25">
                    <a:extLst>
                      <a:ext uri="{FF2B5EF4-FFF2-40B4-BE49-F238E27FC236}">
                        <a16:creationId xmlns:a16="http://schemas.microsoft.com/office/drawing/2014/main" id="{208262F4-A16B-4525-BD1D-AED673F927EC}"/>
                      </a:ext>
                    </a:extLst>
                  </p:cNvPr>
                  <p:cNvSpPr>
                    <a:spLocks/>
                  </p:cNvSpPr>
                  <p:nvPr/>
                </p:nvSpPr>
                <p:spPr bwMode="auto">
                  <a:xfrm>
                    <a:off x="4576" y="2157"/>
                    <a:ext cx="177" cy="167"/>
                  </a:xfrm>
                  <a:custGeom>
                    <a:avLst/>
                    <a:gdLst>
                      <a:gd name="T0" fmla="*/ 0 w 177"/>
                      <a:gd name="T1" fmla="*/ 4 h 167"/>
                      <a:gd name="T2" fmla="*/ 18 w 177"/>
                      <a:gd name="T3" fmla="*/ 0 h 167"/>
                      <a:gd name="T4" fmla="*/ 39 w 177"/>
                      <a:gd name="T5" fmla="*/ 7 h 167"/>
                      <a:gd name="T6" fmla="*/ 42 w 177"/>
                      <a:gd name="T7" fmla="*/ 15 h 167"/>
                      <a:gd name="T8" fmla="*/ 42 w 177"/>
                      <a:gd name="T9" fmla="*/ 18 h 167"/>
                      <a:gd name="T10" fmla="*/ 47 w 177"/>
                      <a:gd name="T11" fmla="*/ 19 h 167"/>
                      <a:gd name="T12" fmla="*/ 47 w 177"/>
                      <a:gd name="T13" fmla="*/ 22 h 167"/>
                      <a:gd name="T14" fmla="*/ 54 w 177"/>
                      <a:gd name="T15" fmla="*/ 24 h 167"/>
                      <a:gd name="T16" fmla="*/ 54 w 177"/>
                      <a:gd name="T17" fmla="*/ 30 h 167"/>
                      <a:gd name="T18" fmla="*/ 75 w 177"/>
                      <a:gd name="T19" fmla="*/ 48 h 167"/>
                      <a:gd name="T20" fmla="*/ 78 w 177"/>
                      <a:gd name="T21" fmla="*/ 48 h 167"/>
                      <a:gd name="T22" fmla="*/ 81 w 177"/>
                      <a:gd name="T23" fmla="*/ 52 h 167"/>
                      <a:gd name="T24" fmla="*/ 85 w 177"/>
                      <a:gd name="T25" fmla="*/ 57 h 167"/>
                      <a:gd name="T26" fmla="*/ 88 w 177"/>
                      <a:gd name="T27" fmla="*/ 57 h 167"/>
                      <a:gd name="T28" fmla="*/ 103 w 177"/>
                      <a:gd name="T29" fmla="*/ 63 h 167"/>
                      <a:gd name="T30" fmla="*/ 130 w 177"/>
                      <a:gd name="T31" fmla="*/ 66 h 167"/>
                      <a:gd name="T32" fmla="*/ 132 w 177"/>
                      <a:gd name="T33" fmla="*/ 87 h 167"/>
                      <a:gd name="T34" fmla="*/ 139 w 177"/>
                      <a:gd name="T35" fmla="*/ 90 h 167"/>
                      <a:gd name="T36" fmla="*/ 137 w 177"/>
                      <a:gd name="T37" fmla="*/ 97 h 167"/>
                      <a:gd name="T38" fmla="*/ 153 w 177"/>
                      <a:gd name="T39" fmla="*/ 108 h 167"/>
                      <a:gd name="T40" fmla="*/ 168 w 177"/>
                      <a:gd name="T41" fmla="*/ 112 h 167"/>
                      <a:gd name="T42" fmla="*/ 168 w 177"/>
                      <a:gd name="T43" fmla="*/ 147 h 167"/>
                      <a:gd name="T44" fmla="*/ 176 w 177"/>
                      <a:gd name="T45" fmla="*/ 160 h 167"/>
                      <a:gd name="T46" fmla="*/ 171 w 177"/>
                      <a:gd name="T47" fmla="*/ 165 h 167"/>
                      <a:gd name="T48" fmla="*/ 161 w 177"/>
                      <a:gd name="T49" fmla="*/ 166 h 167"/>
                      <a:gd name="T50" fmla="*/ 160 w 177"/>
                      <a:gd name="T51" fmla="*/ 154 h 167"/>
                      <a:gd name="T52" fmla="*/ 143 w 177"/>
                      <a:gd name="T53" fmla="*/ 166 h 167"/>
                      <a:gd name="T54" fmla="*/ 132 w 177"/>
                      <a:gd name="T55" fmla="*/ 148 h 167"/>
                      <a:gd name="T56" fmla="*/ 125 w 177"/>
                      <a:gd name="T57" fmla="*/ 136 h 167"/>
                      <a:gd name="T58" fmla="*/ 106 w 177"/>
                      <a:gd name="T59" fmla="*/ 120 h 167"/>
                      <a:gd name="T60" fmla="*/ 101 w 177"/>
                      <a:gd name="T61" fmla="*/ 120 h 167"/>
                      <a:gd name="T62" fmla="*/ 83 w 177"/>
                      <a:gd name="T63" fmla="*/ 111 h 167"/>
                      <a:gd name="T64" fmla="*/ 80 w 177"/>
                      <a:gd name="T65" fmla="*/ 102 h 167"/>
                      <a:gd name="T66" fmla="*/ 80 w 177"/>
                      <a:gd name="T67" fmla="*/ 96 h 167"/>
                      <a:gd name="T68" fmla="*/ 65 w 177"/>
                      <a:gd name="T69" fmla="*/ 72 h 167"/>
                      <a:gd name="T70" fmla="*/ 59 w 177"/>
                      <a:gd name="T71" fmla="*/ 57 h 167"/>
                      <a:gd name="T72" fmla="*/ 41 w 177"/>
                      <a:gd name="T73" fmla="*/ 43 h 167"/>
                      <a:gd name="T74" fmla="*/ 16 w 177"/>
                      <a:gd name="T75" fmla="*/ 22 h 167"/>
                      <a:gd name="T76" fmla="*/ 0 w 177"/>
                      <a:gd name="T77"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67">
                        <a:moveTo>
                          <a:pt x="0" y="4"/>
                        </a:moveTo>
                        <a:lnTo>
                          <a:pt x="18" y="0"/>
                        </a:lnTo>
                        <a:lnTo>
                          <a:pt x="39" y="7"/>
                        </a:lnTo>
                        <a:lnTo>
                          <a:pt x="42" y="15"/>
                        </a:lnTo>
                        <a:lnTo>
                          <a:pt x="42" y="18"/>
                        </a:lnTo>
                        <a:lnTo>
                          <a:pt x="47" y="19"/>
                        </a:lnTo>
                        <a:lnTo>
                          <a:pt x="47" y="22"/>
                        </a:lnTo>
                        <a:lnTo>
                          <a:pt x="54" y="24"/>
                        </a:lnTo>
                        <a:lnTo>
                          <a:pt x="54" y="30"/>
                        </a:lnTo>
                        <a:lnTo>
                          <a:pt x="75" y="48"/>
                        </a:lnTo>
                        <a:lnTo>
                          <a:pt x="78" y="48"/>
                        </a:lnTo>
                        <a:lnTo>
                          <a:pt x="81" y="52"/>
                        </a:lnTo>
                        <a:lnTo>
                          <a:pt x="85" y="57"/>
                        </a:lnTo>
                        <a:lnTo>
                          <a:pt x="88" y="57"/>
                        </a:lnTo>
                        <a:lnTo>
                          <a:pt x="103" y="63"/>
                        </a:lnTo>
                        <a:lnTo>
                          <a:pt x="130" y="66"/>
                        </a:lnTo>
                        <a:lnTo>
                          <a:pt x="132" y="87"/>
                        </a:lnTo>
                        <a:lnTo>
                          <a:pt x="139" y="90"/>
                        </a:lnTo>
                        <a:lnTo>
                          <a:pt x="137" y="97"/>
                        </a:lnTo>
                        <a:lnTo>
                          <a:pt x="153" y="108"/>
                        </a:lnTo>
                        <a:lnTo>
                          <a:pt x="168" y="112"/>
                        </a:lnTo>
                        <a:lnTo>
                          <a:pt x="168" y="147"/>
                        </a:lnTo>
                        <a:lnTo>
                          <a:pt x="176" y="160"/>
                        </a:lnTo>
                        <a:lnTo>
                          <a:pt x="171" y="165"/>
                        </a:lnTo>
                        <a:lnTo>
                          <a:pt x="161" y="166"/>
                        </a:lnTo>
                        <a:lnTo>
                          <a:pt x="160" y="154"/>
                        </a:lnTo>
                        <a:lnTo>
                          <a:pt x="143" y="166"/>
                        </a:lnTo>
                        <a:lnTo>
                          <a:pt x="132" y="148"/>
                        </a:lnTo>
                        <a:lnTo>
                          <a:pt x="125" y="136"/>
                        </a:lnTo>
                        <a:lnTo>
                          <a:pt x="106" y="120"/>
                        </a:lnTo>
                        <a:lnTo>
                          <a:pt x="101" y="120"/>
                        </a:lnTo>
                        <a:lnTo>
                          <a:pt x="83" y="111"/>
                        </a:lnTo>
                        <a:lnTo>
                          <a:pt x="80" y="102"/>
                        </a:lnTo>
                        <a:lnTo>
                          <a:pt x="80" y="96"/>
                        </a:lnTo>
                        <a:lnTo>
                          <a:pt x="65" y="72"/>
                        </a:lnTo>
                        <a:lnTo>
                          <a:pt x="59" y="57"/>
                        </a:lnTo>
                        <a:lnTo>
                          <a:pt x="41" y="43"/>
                        </a:lnTo>
                        <a:lnTo>
                          <a:pt x="16" y="22"/>
                        </a:lnTo>
                        <a:lnTo>
                          <a:pt x="0" y="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22" name="Freeform 26">
                    <a:extLst>
                      <a:ext uri="{FF2B5EF4-FFF2-40B4-BE49-F238E27FC236}">
                        <a16:creationId xmlns:a16="http://schemas.microsoft.com/office/drawing/2014/main" id="{413DA854-8CB1-4608-BE4D-0E837C02F587}"/>
                      </a:ext>
                    </a:extLst>
                  </p:cNvPr>
                  <p:cNvSpPr>
                    <a:spLocks/>
                  </p:cNvSpPr>
                  <p:nvPr/>
                </p:nvSpPr>
                <p:spPr bwMode="auto">
                  <a:xfrm>
                    <a:off x="4888" y="1978"/>
                    <a:ext cx="170" cy="184"/>
                  </a:xfrm>
                  <a:custGeom>
                    <a:avLst/>
                    <a:gdLst>
                      <a:gd name="T0" fmla="*/ 11 w 170"/>
                      <a:gd name="T1" fmla="*/ 0 h 184"/>
                      <a:gd name="T2" fmla="*/ 26 w 170"/>
                      <a:gd name="T3" fmla="*/ 0 h 184"/>
                      <a:gd name="T4" fmla="*/ 42 w 170"/>
                      <a:gd name="T5" fmla="*/ 20 h 184"/>
                      <a:gd name="T6" fmla="*/ 39 w 170"/>
                      <a:gd name="T7" fmla="*/ 38 h 184"/>
                      <a:gd name="T8" fmla="*/ 49 w 170"/>
                      <a:gd name="T9" fmla="*/ 44 h 184"/>
                      <a:gd name="T10" fmla="*/ 54 w 170"/>
                      <a:gd name="T11" fmla="*/ 56 h 184"/>
                      <a:gd name="T12" fmla="*/ 65 w 170"/>
                      <a:gd name="T13" fmla="*/ 62 h 184"/>
                      <a:gd name="T14" fmla="*/ 78 w 170"/>
                      <a:gd name="T15" fmla="*/ 63 h 184"/>
                      <a:gd name="T16" fmla="*/ 98 w 170"/>
                      <a:gd name="T17" fmla="*/ 72 h 184"/>
                      <a:gd name="T18" fmla="*/ 111 w 170"/>
                      <a:gd name="T19" fmla="*/ 83 h 184"/>
                      <a:gd name="T20" fmla="*/ 114 w 170"/>
                      <a:gd name="T21" fmla="*/ 83 h 184"/>
                      <a:gd name="T22" fmla="*/ 130 w 170"/>
                      <a:gd name="T23" fmla="*/ 92 h 184"/>
                      <a:gd name="T24" fmla="*/ 130 w 170"/>
                      <a:gd name="T25" fmla="*/ 114 h 184"/>
                      <a:gd name="T26" fmla="*/ 135 w 170"/>
                      <a:gd name="T27" fmla="*/ 125 h 184"/>
                      <a:gd name="T28" fmla="*/ 140 w 170"/>
                      <a:gd name="T29" fmla="*/ 131 h 184"/>
                      <a:gd name="T30" fmla="*/ 146 w 170"/>
                      <a:gd name="T31" fmla="*/ 137 h 184"/>
                      <a:gd name="T32" fmla="*/ 153 w 170"/>
                      <a:gd name="T33" fmla="*/ 144 h 184"/>
                      <a:gd name="T34" fmla="*/ 156 w 170"/>
                      <a:gd name="T35" fmla="*/ 153 h 184"/>
                      <a:gd name="T36" fmla="*/ 169 w 170"/>
                      <a:gd name="T37" fmla="*/ 161 h 184"/>
                      <a:gd name="T38" fmla="*/ 167 w 170"/>
                      <a:gd name="T39" fmla="*/ 170 h 184"/>
                      <a:gd name="T40" fmla="*/ 154 w 170"/>
                      <a:gd name="T41" fmla="*/ 171 h 184"/>
                      <a:gd name="T42" fmla="*/ 150 w 170"/>
                      <a:gd name="T43" fmla="*/ 164 h 184"/>
                      <a:gd name="T44" fmla="*/ 140 w 170"/>
                      <a:gd name="T45" fmla="*/ 164 h 184"/>
                      <a:gd name="T46" fmla="*/ 140 w 170"/>
                      <a:gd name="T47" fmla="*/ 183 h 184"/>
                      <a:gd name="T48" fmla="*/ 132 w 170"/>
                      <a:gd name="T49" fmla="*/ 183 h 184"/>
                      <a:gd name="T50" fmla="*/ 122 w 170"/>
                      <a:gd name="T51" fmla="*/ 174 h 184"/>
                      <a:gd name="T52" fmla="*/ 115 w 170"/>
                      <a:gd name="T53" fmla="*/ 170 h 184"/>
                      <a:gd name="T54" fmla="*/ 115 w 170"/>
                      <a:gd name="T55" fmla="*/ 159 h 184"/>
                      <a:gd name="T56" fmla="*/ 101 w 170"/>
                      <a:gd name="T57" fmla="*/ 159 h 184"/>
                      <a:gd name="T58" fmla="*/ 96 w 170"/>
                      <a:gd name="T59" fmla="*/ 170 h 184"/>
                      <a:gd name="T60" fmla="*/ 91 w 170"/>
                      <a:gd name="T61" fmla="*/ 159 h 184"/>
                      <a:gd name="T62" fmla="*/ 89 w 170"/>
                      <a:gd name="T63" fmla="*/ 149 h 184"/>
                      <a:gd name="T64" fmla="*/ 107 w 170"/>
                      <a:gd name="T65" fmla="*/ 144 h 184"/>
                      <a:gd name="T66" fmla="*/ 117 w 170"/>
                      <a:gd name="T67" fmla="*/ 147 h 184"/>
                      <a:gd name="T68" fmla="*/ 119 w 170"/>
                      <a:gd name="T69" fmla="*/ 129 h 184"/>
                      <a:gd name="T70" fmla="*/ 109 w 170"/>
                      <a:gd name="T71" fmla="*/ 123 h 184"/>
                      <a:gd name="T72" fmla="*/ 102 w 170"/>
                      <a:gd name="T73" fmla="*/ 108 h 184"/>
                      <a:gd name="T74" fmla="*/ 98 w 170"/>
                      <a:gd name="T75" fmla="*/ 90 h 184"/>
                      <a:gd name="T76" fmla="*/ 80 w 170"/>
                      <a:gd name="T77" fmla="*/ 84 h 184"/>
                      <a:gd name="T78" fmla="*/ 72 w 170"/>
                      <a:gd name="T79" fmla="*/ 77 h 184"/>
                      <a:gd name="T80" fmla="*/ 57 w 170"/>
                      <a:gd name="T81" fmla="*/ 72 h 184"/>
                      <a:gd name="T82" fmla="*/ 65 w 170"/>
                      <a:gd name="T83" fmla="*/ 89 h 184"/>
                      <a:gd name="T84" fmla="*/ 49 w 170"/>
                      <a:gd name="T85" fmla="*/ 96 h 184"/>
                      <a:gd name="T86" fmla="*/ 39 w 170"/>
                      <a:gd name="T87" fmla="*/ 78 h 184"/>
                      <a:gd name="T88" fmla="*/ 31 w 170"/>
                      <a:gd name="T89" fmla="*/ 74 h 184"/>
                      <a:gd name="T90" fmla="*/ 31 w 170"/>
                      <a:gd name="T91" fmla="*/ 63 h 184"/>
                      <a:gd name="T92" fmla="*/ 20 w 170"/>
                      <a:gd name="T93" fmla="*/ 51 h 184"/>
                      <a:gd name="T94" fmla="*/ 7 w 170"/>
                      <a:gd name="T95" fmla="*/ 44 h 184"/>
                      <a:gd name="T96" fmla="*/ 0 w 170"/>
                      <a:gd name="T97" fmla="*/ 36 h 184"/>
                      <a:gd name="T98" fmla="*/ 3 w 170"/>
                      <a:gd name="T99" fmla="*/ 30 h 184"/>
                      <a:gd name="T100" fmla="*/ 13 w 170"/>
                      <a:gd name="T101" fmla="*/ 33 h 184"/>
                      <a:gd name="T102" fmla="*/ 16 w 170"/>
                      <a:gd name="T103" fmla="*/ 26 h 184"/>
                      <a:gd name="T104" fmla="*/ 13 w 170"/>
                      <a:gd name="T105" fmla="*/ 15 h 184"/>
                      <a:gd name="T106" fmla="*/ 11 w 170"/>
                      <a:gd name="T10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84">
                        <a:moveTo>
                          <a:pt x="11" y="0"/>
                        </a:moveTo>
                        <a:lnTo>
                          <a:pt x="26" y="0"/>
                        </a:lnTo>
                        <a:lnTo>
                          <a:pt x="42" y="20"/>
                        </a:lnTo>
                        <a:lnTo>
                          <a:pt x="39" y="38"/>
                        </a:lnTo>
                        <a:lnTo>
                          <a:pt x="49" y="44"/>
                        </a:lnTo>
                        <a:lnTo>
                          <a:pt x="54" y="56"/>
                        </a:lnTo>
                        <a:lnTo>
                          <a:pt x="65" y="62"/>
                        </a:lnTo>
                        <a:lnTo>
                          <a:pt x="78" y="63"/>
                        </a:lnTo>
                        <a:lnTo>
                          <a:pt x="98" y="72"/>
                        </a:lnTo>
                        <a:lnTo>
                          <a:pt x="111" y="83"/>
                        </a:lnTo>
                        <a:lnTo>
                          <a:pt x="114" y="83"/>
                        </a:lnTo>
                        <a:lnTo>
                          <a:pt x="130" y="92"/>
                        </a:lnTo>
                        <a:lnTo>
                          <a:pt x="130" y="114"/>
                        </a:lnTo>
                        <a:lnTo>
                          <a:pt x="135" y="125"/>
                        </a:lnTo>
                        <a:lnTo>
                          <a:pt x="140" y="131"/>
                        </a:lnTo>
                        <a:lnTo>
                          <a:pt x="146" y="137"/>
                        </a:lnTo>
                        <a:lnTo>
                          <a:pt x="153" y="144"/>
                        </a:lnTo>
                        <a:lnTo>
                          <a:pt x="156" y="153"/>
                        </a:lnTo>
                        <a:lnTo>
                          <a:pt x="169" y="161"/>
                        </a:lnTo>
                        <a:lnTo>
                          <a:pt x="167" y="170"/>
                        </a:lnTo>
                        <a:lnTo>
                          <a:pt x="154" y="171"/>
                        </a:lnTo>
                        <a:lnTo>
                          <a:pt x="150" y="164"/>
                        </a:lnTo>
                        <a:lnTo>
                          <a:pt x="140" y="164"/>
                        </a:lnTo>
                        <a:lnTo>
                          <a:pt x="140" y="183"/>
                        </a:lnTo>
                        <a:lnTo>
                          <a:pt x="132" y="183"/>
                        </a:lnTo>
                        <a:lnTo>
                          <a:pt x="122" y="174"/>
                        </a:lnTo>
                        <a:lnTo>
                          <a:pt x="115" y="170"/>
                        </a:lnTo>
                        <a:lnTo>
                          <a:pt x="115" y="159"/>
                        </a:lnTo>
                        <a:lnTo>
                          <a:pt x="101" y="159"/>
                        </a:lnTo>
                        <a:lnTo>
                          <a:pt x="96" y="170"/>
                        </a:lnTo>
                        <a:lnTo>
                          <a:pt x="91" y="159"/>
                        </a:lnTo>
                        <a:lnTo>
                          <a:pt x="89" y="149"/>
                        </a:lnTo>
                        <a:lnTo>
                          <a:pt x="107" y="144"/>
                        </a:lnTo>
                        <a:lnTo>
                          <a:pt x="117" y="147"/>
                        </a:lnTo>
                        <a:lnTo>
                          <a:pt x="119" y="129"/>
                        </a:lnTo>
                        <a:lnTo>
                          <a:pt x="109" y="123"/>
                        </a:lnTo>
                        <a:lnTo>
                          <a:pt x="102" y="108"/>
                        </a:lnTo>
                        <a:lnTo>
                          <a:pt x="98" y="90"/>
                        </a:lnTo>
                        <a:lnTo>
                          <a:pt x="80" y="84"/>
                        </a:lnTo>
                        <a:lnTo>
                          <a:pt x="72" y="77"/>
                        </a:lnTo>
                        <a:lnTo>
                          <a:pt x="57" y="72"/>
                        </a:lnTo>
                        <a:lnTo>
                          <a:pt x="65" y="89"/>
                        </a:lnTo>
                        <a:lnTo>
                          <a:pt x="49" y="96"/>
                        </a:lnTo>
                        <a:lnTo>
                          <a:pt x="39" y="78"/>
                        </a:lnTo>
                        <a:lnTo>
                          <a:pt x="31" y="74"/>
                        </a:lnTo>
                        <a:lnTo>
                          <a:pt x="31" y="63"/>
                        </a:lnTo>
                        <a:lnTo>
                          <a:pt x="20" y="51"/>
                        </a:lnTo>
                        <a:lnTo>
                          <a:pt x="7" y="44"/>
                        </a:lnTo>
                        <a:lnTo>
                          <a:pt x="0" y="36"/>
                        </a:lnTo>
                        <a:lnTo>
                          <a:pt x="3" y="30"/>
                        </a:lnTo>
                        <a:lnTo>
                          <a:pt x="13" y="33"/>
                        </a:lnTo>
                        <a:lnTo>
                          <a:pt x="16" y="26"/>
                        </a:lnTo>
                        <a:lnTo>
                          <a:pt x="13" y="15"/>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23" name="Freeform 27">
                    <a:extLst>
                      <a:ext uri="{FF2B5EF4-FFF2-40B4-BE49-F238E27FC236}">
                        <a16:creationId xmlns:a16="http://schemas.microsoft.com/office/drawing/2014/main" id="{AE840C33-79E0-4F2B-A421-4F8A99353AC1}"/>
                      </a:ext>
                    </a:extLst>
                  </p:cNvPr>
                  <p:cNvSpPr>
                    <a:spLocks/>
                  </p:cNvSpPr>
                  <p:nvPr/>
                </p:nvSpPr>
                <p:spPr bwMode="auto">
                  <a:xfrm>
                    <a:off x="4849" y="1668"/>
                    <a:ext cx="127" cy="155"/>
                  </a:xfrm>
                  <a:custGeom>
                    <a:avLst/>
                    <a:gdLst>
                      <a:gd name="T0" fmla="*/ 26 w 127"/>
                      <a:gd name="T1" fmla="*/ 0 h 155"/>
                      <a:gd name="T2" fmla="*/ 51 w 127"/>
                      <a:gd name="T3" fmla="*/ 10 h 155"/>
                      <a:gd name="T4" fmla="*/ 65 w 127"/>
                      <a:gd name="T5" fmla="*/ 19 h 155"/>
                      <a:gd name="T6" fmla="*/ 75 w 127"/>
                      <a:gd name="T7" fmla="*/ 33 h 155"/>
                      <a:gd name="T8" fmla="*/ 83 w 127"/>
                      <a:gd name="T9" fmla="*/ 33 h 155"/>
                      <a:gd name="T10" fmla="*/ 82 w 127"/>
                      <a:gd name="T11" fmla="*/ 42 h 155"/>
                      <a:gd name="T12" fmla="*/ 92 w 127"/>
                      <a:gd name="T13" fmla="*/ 48 h 155"/>
                      <a:gd name="T14" fmla="*/ 98 w 127"/>
                      <a:gd name="T15" fmla="*/ 57 h 155"/>
                      <a:gd name="T16" fmla="*/ 115 w 127"/>
                      <a:gd name="T17" fmla="*/ 75 h 155"/>
                      <a:gd name="T18" fmla="*/ 126 w 127"/>
                      <a:gd name="T19" fmla="*/ 96 h 155"/>
                      <a:gd name="T20" fmla="*/ 105 w 127"/>
                      <a:gd name="T21" fmla="*/ 94 h 155"/>
                      <a:gd name="T22" fmla="*/ 88 w 127"/>
                      <a:gd name="T23" fmla="*/ 91 h 155"/>
                      <a:gd name="T24" fmla="*/ 100 w 127"/>
                      <a:gd name="T25" fmla="*/ 106 h 155"/>
                      <a:gd name="T26" fmla="*/ 100 w 127"/>
                      <a:gd name="T27" fmla="*/ 115 h 155"/>
                      <a:gd name="T28" fmla="*/ 100 w 127"/>
                      <a:gd name="T29" fmla="*/ 124 h 155"/>
                      <a:gd name="T30" fmla="*/ 93 w 127"/>
                      <a:gd name="T31" fmla="*/ 120 h 155"/>
                      <a:gd name="T32" fmla="*/ 85 w 127"/>
                      <a:gd name="T33" fmla="*/ 112 h 155"/>
                      <a:gd name="T34" fmla="*/ 70 w 127"/>
                      <a:gd name="T35" fmla="*/ 103 h 155"/>
                      <a:gd name="T36" fmla="*/ 62 w 127"/>
                      <a:gd name="T37" fmla="*/ 99 h 155"/>
                      <a:gd name="T38" fmla="*/ 49 w 127"/>
                      <a:gd name="T39" fmla="*/ 103 h 155"/>
                      <a:gd name="T40" fmla="*/ 41 w 127"/>
                      <a:gd name="T41" fmla="*/ 106 h 155"/>
                      <a:gd name="T42" fmla="*/ 46 w 127"/>
                      <a:gd name="T43" fmla="*/ 114 h 155"/>
                      <a:gd name="T44" fmla="*/ 59 w 127"/>
                      <a:gd name="T45" fmla="*/ 120 h 155"/>
                      <a:gd name="T46" fmla="*/ 72 w 127"/>
                      <a:gd name="T47" fmla="*/ 126 h 155"/>
                      <a:gd name="T48" fmla="*/ 77 w 127"/>
                      <a:gd name="T49" fmla="*/ 136 h 155"/>
                      <a:gd name="T50" fmla="*/ 75 w 127"/>
                      <a:gd name="T51" fmla="*/ 150 h 155"/>
                      <a:gd name="T52" fmla="*/ 75 w 127"/>
                      <a:gd name="T53" fmla="*/ 154 h 155"/>
                      <a:gd name="T54" fmla="*/ 70 w 127"/>
                      <a:gd name="T55" fmla="*/ 154 h 155"/>
                      <a:gd name="T56" fmla="*/ 62 w 127"/>
                      <a:gd name="T57" fmla="*/ 150 h 155"/>
                      <a:gd name="T58" fmla="*/ 59 w 127"/>
                      <a:gd name="T59" fmla="*/ 148 h 155"/>
                      <a:gd name="T60" fmla="*/ 54 w 127"/>
                      <a:gd name="T61" fmla="*/ 145 h 155"/>
                      <a:gd name="T62" fmla="*/ 49 w 127"/>
                      <a:gd name="T63" fmla="*/ 153 h 155"/>
                      <a:gd name="T64" fmla="*/ 41 w 127"/>
                      <a:gd name="T65" fmla="*/ 154 h 155"/>
                      <a:gd name="T66" fmla="*/ 34 w 127"/>
                      <a:gd name="T67" fmla="*/ 148 h 155"/>
                      <a:gd name="T68" fmla="*/ 34 w 127"/>
                      <a:gd name="T69" fmla="*/ 135 h 155"/>
                      <a:gd name="T70" fmla="*/ 33 w 127"/>
                      <a:gd name="T71" fmla="*/ 127 h 155"/>
                      <a:gd name="T72" fmla="*/ 25 w 127"/>
                      <a:gd name="T73" fmla="*/ 123 h 155"/>
                      <a:gd name="T74" fmla="*/ 16 w 127"/>
                      <a:gd name="T75" fmla="*/ 130 h 155"/>
                      <a:gd name="T76" fmla="*/ 3 w 127"/>
                      <a:gd name="T77" fmla="*/ 130 h 155"/>
                      <a:gd name="T78" fmla="*/ 0 w 127"/>
                      <a:gd name="T79" fmla="*/ 124 h 155"/>
                      <a:gd name="T80" fmla="*/ 3 w 127"/>
                      <a:gd name="T81" fmla="*/ 109 h 155"/>
                      <a:gd name="T82" fmla="*/ 13 w 127"/>
                      <a:gd name="T83" fmla="*/ 100 h 155"/>
                      <a:gd name="T84" fmla="*/ 11 w 127"/>
                      <a:gd name="T85" fmla="*/ 76 h 155"/>
                      <a:gd name="T86" fmla="*/ 11 w 127"/>
                      <a:gd name="T87" fmla="*/ 70 h 155"/>
                      <a:gd name="T88" fmla="*/ 21 w 127"/>
                      <a:gd name="T89" fmla="*/ 69 h 155"/>
                      <a:gd name="T90" fmla="*/ 29 w 127"/>
                      <a:gd name="T91" fmla="*/ 75 h 155"/>
                      <a:gd name="T92" fmla="*/ 44 w 127"/>
                      <a:gd name="T93" fmla="*/ 78 h 155"/>
                      <a:gd name="T94" fmla="*/ 44 w 127"/>
                      <a:gd name="T95" fmla="*/ 67 h 155"/>
                      <a:gd name="T96" fmla="*/ 38 w 127"/>
                      <a:gd name="T97" fmla="*/ 61 h 155"/>
                      <a:gd name="T98" fmla="*/ 34 w 127"/>
                      <a:gd name="T99" fmla="*/ 57 h 155"/>
                      <a:gd name="T100" fmla="*/ 39 w 127"/>
                      <a:gd name="T101" fmla="*/ 57 h 155"/>
                      <a:gd name="T102" fmla="*/ 43 w 127"/>
                      <a:gd name="T103" fmla="*/ 57 h 155"/>
                      <a:gd name="T104" fmla="*/ 46 w 127"/>
                      <a:gd name="T105" fmla="*/ 57 h 155"/>
                      <a:gd name="T106" fmla="*/ 49 w 127"/>
                      <a:gd name="T107" fmla="*/ 57 h 155"/>
                      <a:gd name="T108" fmla="*/ 54 w 127"/>
                      <a:gd name="T109" fmla="*/ 52 h 155"/>
                      <a:gd name="T110" fmla="*/ 52 w 127"/>
                      <a:gd name="T111" fmla="*/ 48 h 155"/>
                      <a:gd name="T112" fmla="*/ 47 w 127"/>
                      <a:gd name="T113" fmla="*/ 37 h 155"/>
                      <a:gd name="T114" fmla="*/ 38 w 127"/>
                      <a:gd name="T115" fmla="*/ 27 h 155"/>
                      <a:gd name="T116" fmla="*/ 25 w 127"/>
                      <a:gd name="T117" fmla="*/ 21 h 155"/>
                      <a:gd name="T118" fmla="*/ 20 w 127"/>
                      <a:gd name="T119" fmla="*/ 15 h 155"/>
                      <a:gd name="T120" fmla="*/ 26 w 127"/>
                      <a:gd name="T1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55">
                        <a:moveTo>
                          <a:pt x="26" y="0"/>
                        </a:moveTo>
                        <a:lnTo>
                          <a:pt x="51" y="10"/>
                        </a:lnTo>
                        <a:lnTo>
                          <a:pt x="65" y="19"/>
                        </a:lnTo>
                        <a:lnTo>
                          <a:pt x="75" y="33"/>
                        </a:lnTo>
                        <a:lnTo>
                          <a:pt x="83" y="33"/>
                        </a:lnTo>
                        <a:lnTo>
                          <a:pt x="82" y="42"/>
                        </a:lnTo>
                        <a:lnTo>
                          <a:pt x="92" y="48"/>
                        </a:lnTo>
                        <a:lnTo>
                          <a:pt x="98" y="57"/>
                        </a:lnTo>
                        <a:lnTo>
                          <a:pt x="115" y="75"/>
                        </a:lnTo>
                        <a:lnTo>
                          <a:pt x="126" y="96"/>
                        </a:lnTo>
                        <a:lnTo>
                          <a:pt x="105" y="94"/>
                        </a:lnTo>
                        <a:lnTo>
                          <a:pt x="88" y="91"/>
                        </a:lnTo>
                        <a:lnTo>
                          <a:pt x="100" y="106"/>
                        </a:lnTo>
                        <a:lnTo>
                          <a:pt x="100" y="115"/>
                        </a:lnTo>
                        <a:lnTo>
                          <a:pt x="100" y="124"/>
                        </a:lnTo>
                        <a:lnTo>
                          <a:pt x="93" y="120"/>
                        </a:lnTo>
                        <a:lnTo>
                          <a:pt x="85" y="112"/>
                        </a:lnTo>
                        <a:lnTo>
                          <a:pt x="70" y="103"/>
                        </a:lnTo>
                        <a:lnTo>
                          <a:pt x="62" y="99"/>
                        </a:lnTo>
                        <a:lnTo>
                          <a:pt x="49" y="103"/>
                        </a:lnTo>
                        <a:lnTo>
                          <a:pt x="41" y="106"/>
                        </a:lnTo>
                        <a:lnTo>
                          <a:pt x="46" y="114"/>
                        </a:lnTo>
                        <a:lnTo>
                          <a:pt x="59" y="120"/>
                        </a:lnTo>
                        <a:lnTo>
                          <a:pt x="72" y="126"/>
                        </a:lnTo>
                        <a:lnTo>
                          <a:pt x="77" y="136"/>
                        </a:lnTo>
                        <a:lnTo>
                          <a:pt x="75" y="150"/>
                        </a:lnTo>
                        <a:lnTo>
                          <a:pt x="75" y="154"/>
                        </a:lnTo>
                        <a:lnTo>
                          <a:pt x="70" y="154"/>
                        </a:lnTo>
                        <a:lnTo>
                          <a:pt x="62" y="150"/>
                        </a:lnTo>
                        <a:lnTo>
                          <a:pt x="59" y="148"/>
                        </a:lnTo>
                        <a:lnTo>
                          <a:pt x="54" y="145"/>
                        </a:lnTo>
                        <a:lnTo>
                          <a:pt x="49" y="153"/>
                        </a:lnTo>
                        <a:lnTo>
                          <a:pt x="41" y="154"/>
                        </a:lnTo>
                        <a:lnTo>
                          <a:pt x="34" y="148"/>
                        </a:lnTo>
                        <a:lnTo>
                          <a:pt x="34" y="135"/>
                        </a:lnTo>
                        <a:lnTo>
                          <a:pt x="33" y="127"/>
                        </a:lnTo>
                        <a:lnTo>
                          <a:pt x="25" y="123"/>
                        </a:lnTo>
                        <a:lnTo>
                          <a:pt x="16" y="130"/>
                        </a:lnTo>
                        <a:lnTo>
                          <a:pt x="3" y="130"/>
                        </a:lnTo>
                        <a:lnTo>
                          <a:pt x="0" y="124"/>
                        </a:lnTo>
                        <a:lnTo>
                          <a:pt x="3" y="109"/>
                        </a:lnTo>
                        <a:lnTo>
                          <a:pt x="13" y="100"/>
                        </a:lnTo>
                        <a:lnTo>
                          <a:pt x="11" y="76"/>
                        </a:lnTo>
                        <a:lnTo>
                          <a:pt x="11" y="70"/>
                        </a:lnTo>
                        <a:lnTo>
                          <a:pt x="21" y="69"/>
                        </a:lnTo>
                        <a:lnTo>
                          <a:pt x="29" y="75"/>
                        </a:lnTo>
                        <a:lnTo>
                          <a:pt x="44" y="78"/>
                        </a:lnTo>
                        <a:lnTo>
                          <a:pt x="44" y="67"/>
                        </a:lnTo>
                        <a:lnTo>
                          <a:pt x="38" y="61"/>
                        </a:lnTo>
                        <a:lnTo>
                          <a:pt x="34" y="57"/>
                        </a:lnTo>
                        <a:lnTo>
                          <a:pt x="39" y="57"/>
                        </a:lnTo>
                        <a:lnTo>
                          <a:pt x="43" y="57"/>
                        </a:lnTo>
                        <a:lnTo>
                          <a:pt x="46" y="57"/>
                        </a:lnTo>
                        <a:lnTo>
                          <a:pt x="49" y="57"/>
                        </a:lnTo>
                        <a:lnTo>
                          <a:pt x="54" y="52"/>
                        </a:lnTo>
                        <a:lnTo>
                          <a:pt x="52" y="48"/>
                        </a:lnTo>
                        <a:lnTo>
                          <a:pt x="47" y="37"/>
                        </a:lnTo>
                        <a:lnTo>
                          <a:pt x="38" y="27"/>
                        </a:lnTo>
                        <a:lnTo>
                          <a:pt x="25" y="21"/>
                        </a:lnTo>
                        <a:lnTo>
                          <a:pt x="20" y="15"/>
                        </a:lnTo>
                        <a:lnTo>
                          <a:pt x="26"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24" name="Freeform 28">
                    <a:extLst>
                      <a:ext uri="{FF2B5EF4-FFF2-40B4-BE49-F238E27FC236}">
                        <a16:creationId xmlns:a16="http://schemas.microsoft.com/office/drawing/2014/main" id="{325E4E3A-6391-47AA-9EFB-CA1AE946FB8E}"/>
                      </a:ext>
                    </a:extLst>
                  </p:cNvPr>
                  <p:cNvSpPr>
                    <a:spLocks/>
                  </p:cNvSpPr>
                  <p:nvPr/>
                </p:nvSpPr>
                <p:spPr bwMode="auto">
                  <a:xfrm>
                    <a:off x="4706" y="1480"/>
                    <a:ext cx="138" cy="129"/>
                  </a:xfrm>
                  <a:custGeom>
                    <a:avLst/>
                    <a:gdLst>
                      <a:gd name="T0" fmla="*/ 0 w 138"/>
                      <a:gd name="T1" fmla="*/ 0 h 129"/>
                      <a:gd name="T2" fmla="*/ 13 w 138"/>
                      <a:gd name="T3" fmla="*/ 0 h 129"/>
                      <a:gd name="T4" fmla="*/ 18 w 138"/>
                      <a:gd name="T5" fmla="*/ 9 h 129"/>
                      <a:gd name="T6" fmla="*/ 36 w 138"/>
                      <a:gd name="T7" fmla="*/ 23 h 129"/>
                      <a:gd name="T8" fmla="*/ 44 w 138"/>
                      <a:gd name="T9" fmla="*/ 38 h 129"/>
                      <a:gd name="T10" fmla="*/ 57 w 138"/>
                      <a:gd name="T11" fmla="*/ 39 h 129"/>
                      <a:gd name="T12" fmla="*/ 67 w 138"/>
                      <a:gd name="T13" fmla="*/ 42 h 129"/>
                      <a:gd name="T14" fmla="*/ 75 w 138"/>
                      <a:gd name="T15" fmla="*/ 48 h 129"/>
                      <a:gd name="T16" fmla="*/ 85 w 138"/>
                      <a:gd name="T17" fmla="*/ 48 h 129"/>
                      <a:gd name="T18" fmla="*/ 96 w 138"/>
                      <a:gd name="T19" fmla="*/ 57 h 129"/>
                      <a:gd name="T20" fmla="*/ 106 w 138"/>
                      <a:gd name="T21" fmla="*/ 65 h 129"/>
                      <a:gd name="T22" fmla="*/ 117 w 138"/>
                      <a:gd name="T23" fmla="*/ 69 h 129"/>
                      <a:gd name="T24" fmla="*/ 116 w 138"/>
                      <a:gd name="T25" fmla="*/ 74 h 129"/>
                      <a:gd name="T26" fmla="*/ 109 w 138"/>
                      <a:gd name="T27" fmla="*/ 77 h 129"/>
                      <a:gd name="T28" fmla="*/ 103 w 138"/>
                      <a:gd name="T29" fmla="*/ 77 h 129"/>
                      <a:gd name="T30" fmla="*/ 99 w 138"/>
                      <a:gd name="T31" fmla="*/ 81 h 129"/>
                      <a:gd name="T32" fmla="*/ 113 w 138"/>
                      <a:gd name="T33" fmla="*/ 90 h 129"/>
                      <a:gd name="T34" fmla="*/ 122 w 138"/>
                      <a:gd name="T35" fmla="*/ 99 h 129"/>
                      <a:gd name="T36" fmla="*/ 137 w 138"/>
                      <a:gd name="T37" fmla="*/ 108 h 129"/>
                      <a:gd name="T38" fmla="*/ 127 w 138"/>
                      <a:gd name="T39" fmla="*/ 119 h 129"/>
                      <a:gd name="T40" fmla="*/ 119 w 138"/>
                      <a:gd name="T41" fmla="*/ 122 h 129"/>
                      <a:gd name="T42" fmla="*/ 121 w 138"/>
                      <a:gd name="T43" fmla="*/ 128 h 129"/>
                      <a:gd name="T44" fmla="*/ 106 w 138"/>
                      <a:gd name="T45" fmla="*/ 128 h 129"/>
                      <a:gd name="T46" fmla="*/ 101 w 138"/>
                      <a:gd name="T47" fmla="*/ 123 h 129"/>
                      <a:gd name="T48" fmla="*/ 90 w 138"/>
                      <a:gd name="T49" fmla="*/ 111 h 129"/>
                      <a:gd name="T50" fmla="*/ 82 w 138"/>
                      <a:gd name="T51" fmla="*/ 101 h 129"/>
                      <a:gd name="T52" fmla="*/ 69 w 138"/>
                      <a:gd name="T53" fmla="*/ 83 h 129"/>
                      <a:gd name="T54" fmla="*/ 54 w 138"/>
                      <a:gd name="T55" fmla="*/ 69 h 129"/>
                      <a:gd name="T56" fmla="*/ 38 w 138"/>
                      <a:gd name="T57" fmla="*/ 50 h 129"/>
                      <a:gd name="T58" fmla="*/ 28 w 138"/>
                      <a:gd name="T59" fmla="*/ 44 h 129"/>
                      <a:gd name="T60" fmla="*/ 20 w 138"/>
                      <a:gd name="T61" fmla="*/ 39 h 129"/>
                      <a:gd name="T62" fmla="*/ 16 w 138"/>
                      <a:gd name="T63" fmla="*/ 29 h 129"/>
                      <a:gd name="T64" fmla="*/ 2 w 138"/>
                      <a:gd name="T65" fmla="*/ 20 h 129"/>
                      <a:gd name="T66" fmla="*/ 2 w 138"/>
                      <a:gd name="T67" fmla="*/ 14 h 129"/>
                      <a:gd name="T68" fmla="*/ 0 w 138"/>
                      <a:gd name="T6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29">
                        <a:moveTo>
                          <a:pt x="0" y="0"/>
                        </a:moveTo>
                        <a:lnTo>
                          <a:pt x="13" y="0"/>
                        </a:lnTo>
                        <a:lnTo>
                          <a:pt x="18" y="9"/>
                        </a:lnTo>
                        <a:lnTo>
                          <a:pt x="36" y="23"/>
                        </a:lnTo>
                        <a:lnTo>
                          <a:pt x="44" y="38"/>
                        </a:lnTo>
                        <a:lnTo>
                          <a:pt x="57" y="39"/>
                        </a:lnTo>
                        <a:lnTo>
                          <a:pt x="67" y="42"/>
                        </a:lnTo>
                        <a:lnTo>
                          <a:pt x="75" y="48"/>
                        </a:lnTo>
                        <a:lnTo>
                          <a:pt x="85" y="48"/>
                        </a:lnTo>
                        <a:lnTo>
                          <a:pt x="96" y="57"/>
                        </a:lnTo>
                        <a:lnTo>
                          <a:pt x="106" y="65"/>
                        </a:lnTo>
                        <a:lnTo>
                          <a:pt x="117" y="69"/>
                        </a:lnTo>
                        <a:lnTo>
                          <a:pt x="116" y="74"/>
                        </a:lnTo>
                        <a:lnTo>
                          <a:pt x="109" y="77"/>
                        </a:lnTo>
                        <a:lnTo>
                          <a:pt x="103" y="77"/>
                        </a:lnTo>
                        <a:lnTo>
                          <a:pt x="99" y="81"/>
                        </a:lnTo>
                        <a:lnTo>
                          <a:pt x="113" y="90"/>
                        </a:lnTo>
                        <a:lnTo>
                          <a:pt x="122" y="99"/>
                        </a:lnTo>
                        <a:lnTo>
                          <a:pt x="137" y="108"/>
                        </a:lnTo>
                        <a:lnTo>
                          <a:pt x="127" y="119"/>
                        </a:lnTo>
                        <a:lnTo>
                          <a:pt x="119" y="122"/>
                        </a:lnTo>
                        <a:lnTo>
                          <a:pt x="121" y="128"/>
                        </a:lnTo>
                        <a:lnTo>
                          <a:pt x="106" y="128"/>
                        </a:lnTo>
                        <a:lnTo>
                          <a:pt x="101" y="123"/>
                        </a:lnTo>
                        <a:lnTo>
                          <a:pt x="90" y="111"/>
                        </a:lnTo>
                        <a:lnTo>
                          <a:pt x="82" y="101"/>
                        </a:lnTo>
                        <a:lnTo>
                          <a:pt x="69" y="83"/>
                        </a:lnTo>
                        <a:lnTo>
                          <a:pt x="54" y="69"/>
                        </a:lnTo>
                        <a:lnTo>
                          <a:pt x="38" y="50"/>
                        </a:lnTo>
                        <a:lnTo>
                          <a:pt x="28" y="44"/>
                        </a:lnTo>
                        <a:lnTo>
                          <a:pt x="20" y="39"/>
                        </a:lnTo>
                        <a:lnTo>
                          <a:pt x="16" y="29"/>
                        </a:lnTo>
                        <a:lnTo>
                          <a:pt x="2" y="20"/>
                        </a:lnTo>
                        <a:lnTo>
                          <a:pt x="2"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62525" name="Group 29">
                  <a:extLst>
                    <a:ext uri="{FF2B5EF4-FFF2-40B4-BE49-F238E27FC236}">
                      <a16:creationId xmlns:a16="http://schemas.microsoft.com/office/drawing/2014/main" id="{23722B1F-3347-4148-918C-5DC96F870A62}"/>
                    </a:ext>
                  </a:extLst>
                </p:cNvPr>
                <p:cNvGrpSpPr>
                  <a:grpSpLocks/>
                </p:cNvGrpSpPr>
                <p:nvPr/>
              </p:nvGrpSpPr>
              <p:grpSpPr bwMode="auto">
                <a:xfrm>
                  <a:off x="2922" y="1219"/>
                  <a:ext cx="1995" cy="2104"/>
                  <a:chOff x="2922" y="1219"/>
                  <a:chExt cx="1995" cy="2104"/>
                </a:xfrm>
              </p:grpSpPr>
              <p:sp>
                <p:nvSpPr>
                  <p:cNvPr id="362526" name="Freeform 30">
                    <a:extLst>
                      <a:ext uri="{FF2B5EF4-FFF2-40B4-BE49-F238E27FC236}">
                        <a16:creationId xmlns:a16="http://schemas.microsoft.com/office/drawing/2014/main" id="{A3D9538A-18BD-473C-B408-E619E9466383}"/>
                      </a:ext>
                    </a:extLst>
                  </p:cNvPr>
                  <p:cNvSpPr>
                    <a:spLocks/>
                  </p:cNvSpPr>
                  <p:nvPr/>
                </p:nvSpPr>
                <p:spPr bwMode="auto">
                  <a:xfrm>
                    <a:off x="2922" y="1740"/>
                    <a:ext cx="992" cy="967"/>
                  </a:xfrm>
                  <a:custGeom>
                    <a:avLst/>
                    <a:gdLst>
                      <a:gd name="T0" fmla="*/ 757 w 992"/>
                      <a:gd name="T1" fmla="*/ 156 h 967"/>
                      <a:gd name="T2" fmla="*/ 850 w 992"/>
                      <a:gd name="T3" fmla="*/ 317 h 967"/>
                      <a:gd name="T4" fmla="*/ 887 w 992"/>
                      <a:gd name="T5" fmla="*/ 357 h 967"/>
                      <a:gd name="T6" fmla="*/ 968 w 992"/>
                      <a:gd name="T7" fmla="*/ 347 h 967"/>
                      <a:gd name="T8" fmla="*/ 989 w 992"/>
                      <a:gd name="T9" fmla="*/ 386 h 967"/>
                      <a:gd name="T10" fmla="*/ 892 w 992"/>
                      <a:gd name="T11" fmla="*/ 494 h 967"/>
                      <a:gd name="T12" fmla="*/ 812 w 992"/>
                      <a:gd name="T13" fmla="*/ 618 h 967"/>
                      <a:gd name="T14" fmla="*/ 824 w 992"/>
                      <a:gd name="T15" fmla="*/ 663 h 967"/>
                      <a:gd name="T16" fmla="*/ 824 w 992"/>
                      <a:gd name="T17" fmla="*/ 708 h 967"/>
                      <a:gd name="T18" fmla="*/ 788 w 992"/>
                      <a:gd name="T19" fmla="*/ 725 h 967"/>
                      <a:gd name="T20" fmla="*/ 736 w 992"/>
                      <a:gd name="T21" fmla="*/ 786 h 967"/>
                      <a:gd name="T22" fmla="*/ 716 w 992"/>
                      <a:gd name="T23" fmla="*/ 839 h 967"/>
                      <a:gd name="T24" fmla="*/ 668 w 992"/>
                      <a:gd name="T25" fmla="*/ 911 h 967"/>
                      <a:gd name="T26" fmla="*/ 640 w 992"/>
                      <a:gd name="T27" fmla="*/ 927 h 967"/>
                      <a:gd name="T28" fmla="*/ 580 w 992"/>
                      <a:gd name="T29" fmla="*/ 963 h 967"/>
                      <a:gd name="T30" fmla="*/ 507 w 992"/>
                      <a:gd name="T31" fmla="*/ 951 h 967"/>
                      <a:gd name="T32" fmla="*/ 499 w 992"/>
                      <a:gd name="T33" fmla="*/ 917 h 967"/>
                      <a:gd name="T34" fmla="*/ 466 w 992"/>
                      <a:gd name="T35" fmla="*/ 869 h 967"/>
                      <a:gd name="T36" fmla="*/ 460 w 992"/>
                      <a:gd name="T37" fmla="*/ 828 h 967"/>
                      <a:gd name="T38" fmla="*/ 450 w 992"/>
                      <a:gd name="T39" fmla="*/ 801 h 967"/>
                      <a:gd name="T40" fmla="*/ 419 w 992"/>
                      <a:gd name="T41" fmla="*/ 771 h 967"/>
                      <a:gd name="T42" fmla="*/ 400 w 992"/>
                      <a:gd name="T43" fmla="*/ 732 h 967"/>
                      <a:gd name="T44" fmla="*/ 427 w 992"/>
                      <a:gd name="T45" fmla="*/ 666 h 967"/>
                      <a:gd name="T46" fmla="*/ 414 w 992"/>
                      <a:gd name="T47" fmla="*/ 573 h 967"/>
                      <a:gd name="T48" fmla="*/ 370 w 992"/>
                      <a:gd name="T49" fmla="*/ 527 h 967"/>
                      <a:gd name="T50" fmla="*/ 364 w 992"/>
                      <a:gd name="T51" fmla="*/ 453 h 967"/>
                      <a:gd name="T52" fmla="*/ 301 w 992"/>
                      <a:gd name="T53" fmla="*/ 426 h 967"/>
                      <a:gd name="T54" fmla="*/ 218 w 992"/>
                      <a:gd name="T55" fmla="*/ 434 h 967"/>
                      <a:gd name="T56" fmla="*/ 47 w 992"/>
                      <a:gd name="T57" fmla="*/ 375 h 967"/>
                      <a:gd name="T58" fmla="*/ 8 w 992"/>
                      <a:gd name="T59" fmla="*/ 281 h 967"/>
                      <a:gd name="T60" fmla="*/ 39 w 992"/>
                      <a:gd name="T61" fmla="*/ 213 h 967"/>
                      <a:gd name="T62" fmla="*/ 96 w 992"/>
                      <a:gd name="T63" fmla="*/ 140 h 967"/>
                      <a:gd name="T64" fmla="*/ 180 w 992"/>
                      <a:gd name="T65" fmla="*/ 84 h 967"/>
                      <a:gd name="T66" fmla="*/ 244 w 992"/>
                      <a:gd name="T67" fmla="*/ 26 h 967"/>
                      <a:gd name="T68" fmla="*/ 302 w 992"/>
                      <a:gd name="T69" fmla="*/ 41 h 967"/>
                      <a:gd name="T70" fmla="*/ 366 w 992"/>
                      <a:gd name="T71" fmla="*/ 15 h 967"/>
                      <a:gd name="T72" fmla="*/ 409 w 992"/>
                      <a:gd name="T73" fmla="*/ 3 h 967"/>
                      <a:gd name="T74" fmla="*/ 444 w 992"/>
                      <a:gd name="T75" fmla="*/ 33 h 967"/>
                      <a:gd name="T76" fmla="*/ 512 w 992"/>
                      <a:gd name="T77" fmla="*/ 81 h 967"/>
                      <a:gd name="T78" fmla="*/ 559 w 992"/>
                      <a:gd name="T79" fmla="*/ 59 h 967"/>
                      <a:gd name="T80" fmla="*/ 630 w 992"/>
                      <a:gd name="T81" fmla="*/ 75 h 967"/>
                      <a:gd name="T82" fmla="*/ 708 w 992"/>
                      <a:gd name="T83" fmla="*/ 7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2" h="967">
                        <a:moveTo>
                          <a:pt x="741" y="116"/>
                        </a:moveTo>
                        <a:lnTo>
                          <a:pt x="757" y="156"/>
                        </a:lnTo>
                        <a:lnTo>
                          <a:pt x="788" y="218"/>
                        </a:lnTo>
                        <a:lnTo>
                          <a:pt x="850" y="317"/>
                        </a:lnTo>
                        <a:lnTo>
                          <a:pt x="872" y="329"/>
                        </a:lnTo>
                        <a:lnTo>
                          <a:pt x="887" y="357"/>
                        </a:lnTo>
                        <a:lnTo>
                          <a:pt x="936" y="356"/>
                        </a:lnTo>
                        <a:lnTo>
                          <a:pt x="968" y="347"/>
                        </a:lnTo>
                        <a:lnTo>
                          <a:pt x="991" y="347"/>
                        </a:lnTo>
                        <a:lnTo>
                          <a:pt x="989" y="386"/>
                        </a:lnTo>
                        <a:lnTo>
                          <a:pt x="981" y="407"/>
                        </a:lnTo>
                        <a:lnTo>
                          <a:pt x="892" y="494"/>
                        </a:lnTo>
                        <a:lnTo>
                          <a:pt x="811" y="584"/>
                        </a:lnTo>
                        <a:lnTo>
                          <a:pt x="812" y="618"/>
                        </a:lnTo>
                        <a:lnTo>
                          <a:pt x="835" y="644"/>
                        </a:lnTo>
                        <a:lnTo>
                          <a:pt x="824" y="663"/>
                        </a:lnTo>
                        <a:lnTo>
                          <a:pt x="830" y="689"/>
                        </a:lnTo>
                        <a:lnTo>
                          <a:pt x="824" y="708"/>
                        </a:lnTo>
                        <a:lnTo>
                          <a:pt x="804" y="725"/>
                        </a:lnTo>
                        <a:lnTo>
                          <a:pt x="788" y="725"/>
                        </a:lnTo>
                        <a:lnTo>
                          <a:pt x="760" y="753"/>
                        </a:lnTo>
                        <a:lnTo>
                          <a:pt x="736" y="786"/>
                        </a:lnTo>
                        <a:lnTo>
                          <a:pt x="741" y="822"/>
                        </a:lnTo>
                        <a:lnTo>
                          <a:pt x="716" y="839"/>
                        </a:lnTo>
                        <a:lnTo>
                          <a:pt x="694" y="876"/>
                        </a:lnTo>
                        <a:lnTo>
                          <a:pt x="668" y="911"/>
                        </a:lnTo>
                        <a:lnTo>
                          <a:pt x="653" y="924"/>
                        </a:lnTo>
                        <a:lnTo>
                          <a:pt x="640" y="927"/>
                        </a:lnTo>
                        <a:lnTo>
                          <a:pt x="617" y="950"/>
                        </a:lnTo>
                        <a:lnTo>
                          <a:pt x="580" y="963"/>
                        </a:lnTo>
                        <a:lnTo>
                          <a:pt x="533" y="966"/>
                        </a:lnTo>
                        <a:lnTo>
                          <a:pt x="507" y="951"/>
                        </a:lnTo>
                        <a:lnTo>
                          <a:pt x="504" y="936"/>
                        </a:lnTo>
                        <a:lnTo>
                          <a:pt x="499" y="917"/>
                        </a:lnTo>
                        <a:lnTo>
                          <a:pt x="481" y="906"/>
                        </a:lnTo>
                        <a:lnTo>
                          <a:pt x="466" y="869"/>
                        </a:lnTo>
                        <a:lnTo>
                          <a:pt x="461" y="851"/>
                        </a:lnTo>
                        <a:lnTo>
                          <a:pt x="460" y="828"/>
                        </a:lnTo>
                        <a:lnTo>
                          <a:pt x="452" y="812"/>
                        </a:lnTo>
                        <a:lnTo>
                          <a:pt x="450" y="801"/>
                        </a:lnTo>
                        <a:lnTo>
                          <a:pt x="435" y="785"/>
                        </a:lnTo>
                        <a:lnTo>
                          <a:pt x="419" y="771"/>
                        </a:lnTo>
                        <a:lnTo>
                          <a:pt x="408" y="749"/>
                        </a:lnTo>
                        <a:lnTo>
                          <a:pt x="400" y="732"/>
                        </a:lnTo>
                        <a:lnTo>
                          <a:pt x="403" y="705"/>
                        </a:lnTo>
                        <a:lnTo>
                          <a:pt x="427" y="666"/>
                        </a:lnTo>
                        <a:lnTo>
                          <a:pt x="432" y="623"/>
                        </a:lnTo>
                        <a:lnTo>
                          <a:pt x="414" y="573"/>
                        </a:lnTo>
                        <a:lnTo>
                          <a:pt x="388" y="554"/>
                        </a:lnTo>
                        <a:lnTo>
                          <a:pt x="370" y="527"/>
                        </a:lnTo>
                        <a:lnTo>
                          <a:pt x="377" y="485"/>
                        </a:lnTo>
                        <a:lnTo>
                          <a:pt x="364" y="453"/>
                        </a:lnTo>
                        <a:lnTo>
                          <a:pt x="333" y="450"/>
                        </a:lnTo>
                        <a:lnTo>
                          <a:pt x="301" y="426"/>
                        </a:lnTo>
                        <a:lnTo>
                          <a:pt x="260" y="413"/>
                        </a:lnTo>
                        <a:lnTo>
                          <a:pt x="218" y="434"/>
                        </a:lnTo>
                        <a:lnTo>
                          <a:pt x="107" y="428"/>
                        </a:lnTo>
                        <a:lnTo>
                          <a:pt x="47" y="375"/>
                        </a:lnTo>
                        <a:lnTo>
                          <a:pt x="0" y="305"/>
                        </a:lnTo>
                        <a:lnTo>
                          <a:pt x="8" y="281"/>
                        </a:lnTo>
                        <a:lnTo>
                          <a:pt x="29" y="263"/>
                        </a:lnTo>
                        <a:lnTo>
                          <a:pt x="39" y="213"/>
                        </a:lnTo>
                        <a:lnTo>
                          <a:pt x="54" y="177"/>
                        </a:lnTo>
                        <a:lnTo>
                          <a:pt x="96" y="140"/>
                        </a:lnTo>
                        <a:lnTo>
                          <a:pt x="140" y="123"/>
                        </a:lnTo>
                        <a:lnTo>
                          <a:pt x="180" y="84"/>
                        </a:lnTo>
                        <a:lnTo>
                          <a:pt x="190" y="68"/>
                        </a:lnTo>
                        <a:lnTo>
                          <a:pt x="244" y="26"/>
                        </a:lnTo>
                        <a:lnTo>
                          <a:pt x="278" y="42"/>
                        </a:lnTo>
                        <a:lnTo>
                          <a:pt x="302" y="41"/>
                        </a:lnTo>
                        <a:lnTo>
                          <a:pt x="331" y="18"/>
                        </a:lnTo>
                        <a:lnTo>
                          <a:pt x="366" y="15"/>
                        </a:lnTo>
                        <a:lnTo>
                          <a:pt x="388" y="21"/>
                        </a:lnTo>
                        <a:lnTo>
                          <a:pt x="409" y="3"/>
                        </a:lnTo>
                        <a:lnTo>
                          <a:pt x="437" y="0"/>
                        </a:lnTo>
                        <a:lnTo>
                          <a:pt x="444" y="33"/>
                        </a:lnTo>
                        <a:lnTo>
                          <a:pt x="461" y="57"/>
                        </a:lnTo>
                        <a:lnTo>
                          <a:pt x="512" y="81"/>
                        </a:lnTo>
                        <a:lnTo>
                          <a:pt x="554" y="86"/>
                        </a:lnTo>
                        <a:lnTo>
                          <a:pt x="559" y="59"/>
                        </a:lnTo>
                        <a:lnTo>
                          <a:pt x="591" y="59"/>
                        </a:lnTo>
                        <a:lnTo>
                          <a:pt x="630" y="75"/>
                        </a:lnTo>
                        <a:lnTo>
                          <a:pt x="673" y="84"/>
                        </a:lnTo>
                        <a:lnTo>
                          <a:pt x="708" y="74"/>
                        </a:lnTo>
                        <a:lnTo>
                          <a:pt x="741" y="11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2527" name="Group 31">
                    <a:extLst>
                      <a:ext uri="{FF2B5EF4-FFF2-40B4-BE49-F238E27FC236}">
                        <a16:creationId xmlns:a16="http://schemas.microsoft.com/office/drawing/2014/main" id="{89623AFA-3CFB-4319-9FEE-15381F781271}"/>
                      </a:ext>
                    </a:extLst>
                  </p:cNvPr>
                  <p:cNvGrpSpPr>
                    <a:grpSpLocks/>
                  </p:cNvGrpSpPr>
                  <p:nvPr/>
                </p:nvGrpSpPr>
                <p:grpSpPr bwMode="auto">
                  <a:xfrm>
                    <a:off x="2989" y="1219"/>
                    <a:ext cx="440" cy="333"/>
                    <a:chOff x="2989" y="1219"/>
                    <a:chExt cx="440" cy="333"/>
                  </a:xfrm>
                </p:grpSpPr>
                <p:grpSp>
                  <p:nvGrpSpPr>
                    <p:cNvPr id="362528" name="Group 32">
                      <a:extLst>
                        <a:ext uri="{FF2B5EF4-FFF2-40B4-BE49-F238E27FC236}">
                          <a16:creationId xmlns:a16="http://schemas.microsoft.com/office/drawing/2014/main" id="{5C79292D-0CB8-4A47-9374-D1232C7FD97C}"/>
                        </a:ext>
                      </a:extLst>
                    </p:cNvPr>
                    <p:cNvGrpSpPr>
                      <a:grpSpLocks/>
                    </p:cNvGrpSpPr>
                    <p:nvPr/>
                  </p:nvGrpSpPr>
                  <p:grpSpPr bwMode="auto">
                    <a:xfrm>
                      <a:off x="3164" y="1426"/>
                      <a:ext cx="136" cy="126"/>
                      <a:chOff x="3164" y="1426"/>
                      <a:chExt cx="136" cy="126"/>
                    </a:xfrm>
                  </p:grpSpPr>
                  <p:sp>
                    <p:nvSpPr>
                      <p:cNvPr id="362529" name="Freeform 33">
                        <a:extLst>
                          <a:ext uri="{FF2B5EF4-FFF2-40B4-BE49-F238E27FC236}">
                            <a16:creationId xmlns:a16="http://schemas.microsoft.com/office/drawing/2014/main" id="{9C2A65BF-EDC9-459E-BE78-2E42327B543B}"/>
                          </a:ext>
                        </a:extLst>
                      </p:cNvPr>
                      <p:cNvSpPr>
                        <a:spLocks/>
                      </p:cNvSpPr>
                      <p:nvPr/>
                    </p:nvSpPr>
                    <p:spPr bwMode="auto">
                      <a:xfrm>
                        <a:off x="3164" y="1473"/>
                        <a:ext cx="64" cy="70"/>
                      </a:xfrm>
                      <a:custGeom>
                        <a:avLst/>
                        <a:gdLst>
                          <a:gd name="T0" fmla="*/ 15 w 64"/>
                          <a:gd name="T1" fmla="*/ 21 h 70"/>
                          <a:gd name="T2" fmla="*/ 19 w 64"/>
                          <a:gd name="T3" fmla="*/ 14 h 70"/>
                          <a:gd name="T4" fmla="*/ 31 w 64"/>
                          <a:gd name="T5" fmla="*/ 14 h 70"/>
                          <a:gd name="T6" fmla="*/ 47 w 64"/>
                          <a:gd name="T7" fmla="*/ 0 h 70"/>
                          <a:gd name="T8" fmla="*/ 52 w 64"/>
                          <a:gd name="T9" fmla="*/ 9 h 70"/>
                          <a:gd name="T10" fmla="*/ 60 w 64"/>
                          <a:gd name="T11" fmla="*/ 9 h 70"/>
                          <a:gd name="T12" fmla="*/ 63 w 64"/>
                          <a:gd name="T13" fmla="*/ 14 h 70"/>
                          <a:gd name="T14" fmla="*/ 58 w 64"/>
                          <a:gd name="T15" fmla="*/ 21 h 70"/>
                          <a:gd name="T16" fmla="*/ 52 w 64"/>
                          <a:gd name="T17" fmla="*/ 24 h 70"/>
                          <a:gd name="T18" fmla="*/ 52 w 64"/>
                          <a:gd name="T19" fmla="*/ 30 h 70"/>
                          <a:gd name="T20" fmla="*/ 50 w 64"/>
                          <a:gd name="T21" fmla="*/ 33 h 70"/>
                          <a:gd name="T22" fmla="*/ 48 w 64"/>
                          <a:gd name="T23" fmla="*/ 38 h 70"/>
                          <a:gd name="T24" fmla="*/ 52 w 64"/>
                          <a:gd name="T25" fmla="*/ 44 h 70"/>
                          <a:gd name="T26" fmla="*/ 47 w 64"/>
                          <a:gd name="T27" fmla="*/ 50 h 70"/>
                          <a:gd name="T28" fmla="*/ 42 w 64"/>
                          <a:gd name="T29" fmla="*/ 53 h 70"/>
                          <a:gd name="T30" fmla="*/ 37 w 64"/>
                          <a:gd name="T31" fmla="*/ 53 h 70"/>
                          <a:gd name="T32" fmla="*/ 36 w 64"/>
                          <a:gd name="T33" fmla="*/ 54 h 70"/>
                          <a:gd name="T34" fmla="*/ 34 w 64"/>
                          <a:gd name="T35" fmla="*/ 59 h 70"/>
                          <a:gd name="T36" fmla="*/ 26 w 64"/>
                          <a:gd name="T37" fmla="*/ 60 h 70"/>
                          <a:gd name="T38" fmla="*/ 24 w 64"/>
                          <a:gd name="T39" fmla="*/ 59 h 70"/>
                          <a:gd name="T40" fmla="*/ 18 w 64"/>
                          <a:gd name="T41" fmla="*/ 63 h 70"/>
                          <a:gd name="T42" fmla="*/ 16 w 64"/>
                          <a:gd name="T43" fmla="*/ 65 h 70"/>
                          <a:gd name="T44" fmla="*/ 8 w 64"/>
                          <a:gd name="T45" fmla="*/ 69 h 70"/>
                          <a:gd name="T46" fmla="*/ 5 w 64"/>
                          <a:gd name="T47" fmla="*/ 69 h 70"/>
                          <a:gd name="T48" fmla="*/ 3 w 64"/>
                          <a:gd name="T49" fmla="*/ 66 h 70"/>
                          <a:gd name="T50" fmla="*/ 2 w 64"/>
                          <a:gd name="T51" fmla="*/ 59 h 70"/>
                          <a:gd name="T52" fmla="*/ 0 w 64"/>
                          <a:gd name="T53" fmla="*/ 57 h 70"/>
                          <a:gd name="T54" fmla="*/ 0 w 64"/>
                          <a:gd name="T55" fmla="*/ 51 h 70"/>
                          <a:gd name="T56" fmla="*/ 5 w 64"/>
                          <a:gd name="T57" fmla="*/ 48 h 70"/>
                          <a:gd name="T58" fmla="*/ 10 w 64"/>
                          <a:gd name="T59" fmla="*/ 45 h 70"/>
                          <a:gd name="T60" fmla="*/ 13 w 64"/>
                          <a:gd name="T61" fmla="*/ 39 h 70"/>
                          <a:gd name="T62" fmla="*/ 18 w 64"/>
                          <a:gd name="T63" fmla="*/ 39 h 70"/>
                          <a:gd name="T64" fmla="*/ 21 w 64"/>
                          <a:gd name="T65" fmla="*/ 41 h 70"/>
                          <a:gd name="T66" fmla="*/ 26 w 64"/>
                          <a:gd name="T67" fmla="*/ 39 h 70"/>
                          <a:gd name="T68" fmla="*/ 21 w 64"/>
                          <a:gd name="T69" fmla="*/ 38 h 70"/>
                          <a:gd name="T70" fmla="*/ 15 w 64"/>
                          <a:gd name="T71"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70">
                            <a:moveTo>
                              <a:pt x="15" y="21"/>
                            </a:moveTo>
                            <a:lnTo>
                              <a:pt x="19" y="14"/>
                            </a:lnTo>
                            <a:lnTo>
                              <a:pt x="31" y="14"/>
                            </a:lnTo>
                            <a:lnTo>
                              <a:pt x="47" y="0"/>
                            </a:lnTo>
                            <a:lnTo>
                              <a:pt x="52" y="9"/>
                            </a:lnTo>
                            <a:lnTo>
                              <a:pt x="60" y="9"/>
                            </a:lnTo>
                            <a:lnTo>
                              <a:pt x="63" y="14"/>
                            </a:lnTo>
                            <a:lnTo>
                              <a:pt x="58" y="21"/>
                            </a:lnTo>
                            <a:lnTo>
                              <a:pt x="52" y="24"/>
                            </a:lnTo>
                            <a:lnTo>
                              <a:pt x="52" y="30"/>
                            </a:lnTo>
                            <a:lnTo>
                              <a:pt x="50" y="33"/>
                            </a:lnTo>
                            <a:lnTo>
                              <a:pt x="48" y="38"/>
                            </a:lnTo>
                            <a:lnTo>
                              <a:pt x="52" y="44"/>
                            </a:lnTo>
                            <a:lnTo>
                              <a:pt x="47" y="50"/>
                            </a:lnTo>
                            <a:lnTo>
                              <a:pt x="42" y="53"/>
                            </a:lnTo>
                            <a:lnTo>
                              <a:pt x="37" y="53"/>
                            </a:lnTo>
                            <a:lnTo>
                              <a:pt x="36" y="54"/>
                            </a:lnTo>
                            <a:lnTo>
                              <a:pt x="34" y="59"/>
                            </a:lnTo>
                            <a:lnTo>
                              <a:pt x="26" y="60"/>
                            </a:lnTo>
                            <a:lnTo>
                              <a:pt x="24" y="59"/>
                            </a:lnTo>
                            <a:lnTo>
                              <a:pt x="18" y="63"/>
                            </a:lnTo>
                            <a:lnTo>
                              <a:pt x="16" y="65"/>
                            </a:lnTo>
                            <a:lnTo>
                              <a:pt x="8" y="69"/>
                            </a:lnTo>
                            <a:lnTo>
                              <a:pt x="5" y="69"/>
                            </a:lnTo>
                            <a:lnTo>
                              <a:pt x="3" y="66"/>
                            </a:lnTo>
                            <a:lnTo>
                              <a:pt x="2" y="59"/>
                            </a:lnTo>
                            <a:lnTo>
                              <a:pt x="0" y="57"/>
                            </a:lnTo>
                            <a:lnTo>
                              <a:pt x="0" y="51"/>
                            </a:lnTo>
                            <a:lnTo>
                              <a:pt x="5" y="48"/>
                            </a:lnTo>
                            <a:lnTo>
                              <a:pt x="10" y="45"/>
                            </a:lnTo>
                            <a:lnTo>
                              <a:pt x="13" y="39"/>
                            </a:lnTo>
                            <a:lnTo>
                              <a:pt x="18" y="39"/>
                            </a:lnTo>
                            <a:lnTo>
                              <a:pt x="21" y="41"/>
                            </a:lnTo>
                            <a:lnTo>
                              <a:pt x="26" y="39"/>
                            </a:lnTo>
                            <a:lnTo>
                              <a:pt x="21" y="38"/>
                            </a:lnTo>
                            <a:lnTo>
                              <a:pt x="15" y="2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30" name="Freeform 34">
                        <a:extLst>
                          <a:ext uri="{FF2B5EF4-FFF2-40B4-BE49-F238E27FC236}">
                            <a16:creationId xmlns:a16="http://schemas.microsoft.com/office/drawing/2014/main" id="{E753754E-5D76-42D7-8578-6740E7DE2863}"/>
                          </a:ext>
                        </a:extLst>
                      </p:cNvPr>
                      <p:cNvSpPr>
                        <a:spLocks/>
                      </p:cNvSpPr>
                      <p:nvPr/>
                    </p:nvSpPr>
                    <p:spPr bwMode="auto">
                      <a:xfrm>
                        <a:off x="3223" y="1426"/>
                        <a:ext cx="77" cy="126"/>
                      </a:xfrm>
                      <a:custGeom>
                        <a:avLst/>
                        <a:gdLst>
                          <a:gd name="T0" fmla="*/ 29 w 77"/>
                          <a:gd name="T1" fmla="*/ 14 h 126"/>
                          <a:gd name="T2" fmla="*/ 47 w 77"/>
                          <a:gd name="T3" fmla="*/ 12 h 126"/>
                          <a:gd name="T4" fmla="*/ 53 w 77"/>
                          <a:gd name="T5" fmla="*/ 8 h 126"/>
                          <a:gd name="T6" fmla="*/ 61 w 77"/>
                          <a:gd name="T7" fmla="*/ 3 h 126"/>
                          <a:gd name="T8" fmla="*/ 76 w 77"/>
                          <a:gd name="T9" fmla="*/ 2 h 126"/>
                          <a:gd name="T10" fmla="*/ 71 w 77"/>
                          <a:gd name="T11" fmla="*/ 12 h 126"/>
                          <a:gd name="T12" fmla="*/ 65 w 77"/>
                          <a:gd name="T13" fmla="*/ 15 h 126"/>
                          <a:gd name="T14" fmla="*/ 55 w 77"/>
                          <a:gd name="T15" fmla="*/ 24 h 126"/>
                          <a:gd name="T16" fmla="*/ 66 w 77"/>
                          <a:gd name="T17" fmla="*/ 24 h 126"/>
                          <a:gd name="T18" fmla="*/ 76 w 77"/>
                          <a:gd name="T19" fmla="*/ 24 h 126"/>
                          <a:gd name="T20" fmla="*/ 70 w 77"/>
                          <a:gd name="T21" fmla="*/ 35 h 126"/>
                          <a:gd name="T22" fmla="*/ 58 w 77"/>
                          <a:gd name="T23" fmla="*/ 39 h 126"/>
                          <a:gd name="T24" fmla="*/ 57 w 77"/>
                          <a:gd name="T25" fmla="*/ 47 h 126"/>
                          <a:gd name="T26" fmla="*/ 66 w 77"/>
                          <a:gd name="T27" fmla="*/ 57 h 126"/>
                          <a:gd name="T28" fmla="*/ 71 w 77"/>
                          <a:gd name="T29" fmla="*/ 68 h 126"/>
                          <a:gd name="T30" fmla="*/ 76 w 77"/>
                          <a:gd name="T31" fmla="*/ 81 h 126"/>
                          <a:gd name="T32" fmla="*/ 73 w 77"/>
                          <a:gd name="T33" fmla="*/ 98 h 126"/>
                          <a:gd name="T34" fmla="*/ 65 w 77"/>
                          <a:gd name="T35" fmla="*/ 105 h 126"/>
                          <a:gd name="T36" fmla="*/ 71 w 77"/>
                          <a:gd name="T37" fmla="*/ 117 h 126"/>
                          <a:gd name="T38" fmla="*/ 53 w 77"/>
                          <a:gd name="T39" fmla="*/ 117 h 126"/>
                          <a:gd name="T40" fmla="*/ 44 w 77"/>
                          <a:gd name="T41" fmla="*/ 116 h 126"/>
                          <a:gd name="T42" fmla="*/ 29 w 77"/>
                          <a:gd name="T43" fmla="*/ 120 h 126"/>
                          <a:gd name="T44" fmla="*/ 21 w 77"/>
                          <a:gd name="T45" fmla="*/ 122 h 126"/>
                          <a:gd name="T46" fmla="*/ 11 w 77"/>
                          <a:gd name="T47" fmla="*/ 123 h 126"/>
                          <a:gd name="T48" fmla="*/ 3 w 77"/>
                          <a:gd name="T49" fmla="*/ 119 h 126"/>
                          <a:gd name="T50" fmla="*/ 0 w 77"/>
                          <a:gd name="T51" fmla="*/ 111 h 126"/>
                          <a:gd name="T52" fmla="*/ 8 w 77"/>
                          <a:gd name="T53" fmla="*/ 104 h 126"/>
                          <a:gd name="T54" fmla="*/ 19 w 77"/>
                          <a:gd name="T55" fmla="*/ 102 h 126"/>
                          <a:gd name="T56" fmla="*/ 13 w 77"/>
                          <a:gd name="T57" fmla="*/ 98 h 126"/>
                          <a:gd name="T58" fmla="*/ 13 w 77"/>
                          <a:gd name="T59" fmla="*/ 90 h 126"/>
                          <a:gd name="T60" fmla="*/ 23 w 77"/>
                          <a:gd name="T61" fmla="*/ 86 h 126"/>
                          <a:gd name="T62" fmla="*/ 31 w 77"/>
                          <a:gd name="T63" fmla="*/ 84 h 126"/>
                          <a:gd name="T64" fmla="*/ 36 w 77"/>
                          <a:gd name="T65" fmla="*/ 71 h 126"/>
                          <a:gd name="T66" fmla="*/ 40 w 77"/>
                          <a:gd name="T67" fmla="*/ 57 h 126"/>
                          <a:gd name="T68" fmla="*/ 32 w 77"/>
                          <a:gd name="T69" fmla="*/ 48 h 126"/>
                          <a:gd name="T70" fmla="*/ 16 w 77"/>
                          <a:gd name="T71" fmla="*/ 45 h 126"/>
                          <a:gd name="T72" fmla="*/ 24 w 77"/>
                          <a:gd name="T73"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6">
                            <a:moveTo>
                              <a:pt x="24" y="18"/>
                            </a:moveTo>
                            <a:lnTo>
                              <a:pt x="29" y="14"/>
                            </a:lnTo>
                            <a:lnTo>
                              <a:pt x="44" y="15"/>
                            </a:lnTo>
                            <a:lnTo>
                              <a:pt x="47" y="12"/>
                            </a:lnTo>
                            <a:lnTo>
                              <a:pt x="50" y="8"/>
                            </a:lnTo>
                            <a:lnTo>
                              <a:pt x="53" y="8"/>
                            </a:lnTo>
                            <a:lnTo>
                              <a:pt x="57" y="6"/>
                            </a:lnTo>
                            <a:lnTo>
                              <a:pt x="61" y="3"/>
                            </a:lnTo>
                            <a:lnTo>
                              <a:pt x="68" y="0"/>
                            </a:lnTo>
                            <a:lnTo>
                              <a:pt x="76" y="2"/>
                            </a:lnTo>
                            <a:lnTo>
                              <a:pt x="74" y="8"/>
                            </a:lnTo>
                            <a:lnTo>
                              <a:pt x="71" y="12"/>
                            </a:lnTo>
                            <a:lnTo>
                              <a:pt x="68" y="14"/>
                            </a:lnTo>
                            <a:lnTo>
                              <a:pt x="65" y="15"/>
                            </a:lnTo>
                            <a:lnTo>
                              <a:pt x="55" y="18"/>
                            </a:lnTo>
                            <a:lnTo>
                              <a:pt x="55" y="24"/>
                            </a:lnTo>
                            <a:lnTo>
                              <a:pt x="57" y="27"/>
                            </a:lnTo>
                            <a:lnTo>
                              <a:pt x="66" y="24"/>
                            </a:lnTo>
                            <a:lnTo>
                              <a:pt x="74" y="21"/>
                            </a:lnTo>
                            <a:lnTo>
                              <a:pt x="76" y="24"/>
                            </a:lnTo>
                            <a:lnTo>
                              <a:pt x="76" y="33"/>
                            </a:lnTo>
                            <a:lnTo>
                              <a:pt x="70" y="35"/>
                            </a:lnTo>
                            <a:lnTo>
                              <a:pt x="63" y="35"/>
                            </a:lnTo>
                            <a:lnTo>
                              <a:pt x="58" y="39"/>
                            </a:lnTo>
                            <a:lnTo>
                              <a:pt x="57" y="42"/>
                            </a:lnTo>
                            <a:lnTo>
                              <a:pt x="57" y="47"/>
                            </a:lnTo>
                            <a:lnTo>
                              <a:pt x="61" y="53"/>
                            </a:lnTo>
                            <a:lnTo>
                              <a:pt x="66" y="57"/>
                            </a:lnTo>
                            <a:lnTo>
                              <a:pt x="70" y="62"/>
                            </a:lnTo>
                            <a:lnTo>
                              <a:pt x="71" y="68"/>
                            </a:lnTo>
                            <a:lnTo>
                              <a:pt x="73" y="74"/>
                            </a:lnTo>
                            <a:lnTo>
                              <a:pt x="76" y="81"/>
                            </a:lnTo>
                            <a:lnTo>
                              <a:pt x="76" y="92"/>
                            </a:lnTo>
                            <a:lnTo>
                              <a:pt x="73" y="98"/>
                            </a:lnTo>
                            <a:lnTo>
                              <a:pt x="66" y="102"/>
                            </a:lnTo>
                            <a:lnTo>
                              <a:pt x="65" y="105"/>
                            </a:lnTo>
                            <a:lnTo>
                              <a:pt x="68" y="111"/>
                            </a:lnTo>
                            <a:lnTo>
                              <a:pt x="71" y="117"/>
                            </a:lnTo>
                            <a:lnTo>
                              <a:pt x="61" y="117"/>
                            </a:lnTo>
                            <a:lnTo>
                              <a:pt x="53" y="117"/>
                            </a:lnTo>
                            <a:lnTo>
                              <a:pt x="50" y="116"/>
                            </a:lnTo>
                            <a:lnTo>
                              <a:pt x="44" y="116"/>
                            </a:lnTo>
                            <a:lnTo>
                              <a:pt x="36" y="117"/>
                            </a:lnTo>
                            <a:lnTo>
                              <a:pt x="29" y="120"/>
                            </a:lnTo>
                            <a:lnTo>
                              <a:pt x="24" y="120"/>
                            </a:lnTo>
                            <a:lnTo>
                              <a:pt x="21" y="122"/>
                            </a:lnTo>
                            <a:lnTo>
                              <a:pt x="13" y="125"/>
                            </a:lnTo>
                            <a:lnTo>
                              <a:pt x="11" y="123"/>
                            </a:lnTo>
                            <a:lnTo>
                              <a:pt x="8" y="120"/>
                            </a:lnTo>
                            <a:lnTo>
                              <a:pt x="3" y="119"/>
                            </a:lnTo>
                            <a:lnTo>
                              <a:pt x="0" y="117"/>
                            </a:lnTo>
                            <a:lnTo>
                              <a:pt x="0" y="111"/>
                            </a:lnTo>
                            <a:lnTo>
                              <a:pt x="3" y="104"/>
                            </a:lnTo>
                            <a:lnTo>
                              <a:pt x="8" y="104"/>
                            </a:lnTo>
                            <a:lnTo>
                              <a:pt x="13" y="102"/>
                            </a:lnTo>
                            <a:lnTo>
                              <a:pt x="19" y="102"/>
                            </a:lnTo>
                            <a:lnTo>
                              <a:pt x="19" y="101"/>
                            </a:lnTo>
                            <a:lnTo>
                              <a:pt x="13" y="98"/>
                            </a:lnTo>
                            <a:lnTo>
                              <a:pt x="13" y="93"/>
                            </a:lnTo>
                            <a:lnTo>
                              <a:pt x="13" y="90"/>
                            </a:lnTo>
                            <a:lnTo>
                              <a:pt x="19" y="87"/>
                            </a:lnTo>
                            <a:lnTo>
                              <a:pt x="23" y="86"/>
                            </a:lnTo>
                            <a:lnTo>
                              <a:pt x="26" y="84"/>
                            </a:lnTo>
                            <a:lnTo>
                              <a:pt x="31" y="84"/>
                            </a:lnTo>
                            <a:lnTo>
                              <a:pt x="34" y="83"/>
                            </a:lnTo>
                            <a:lnTo>
                              <a:pt x="36" y="71"/>
                            </a:lnTo>
                            <a:lnTo>
                              <a:pt x="40" y="62"/>
                            </a:lnTo>
                            <a:lnTo>
                              <a:pt x="40" y="57"/>
                            </a:lnTo>
                            <a:lnTo>
                              <a:pt x="29" y="56"/>
                            </a:lnTo>
                            <a:lnTo>
                              <a:pt x="32" y="48"/>
                            </a:lnTo>
                            <a:lnTo>
                              <a:pt x="24" y="44"/>
                            </a:lnTo>
                            <a:lnTo>
                              <a:pt x="16" y="45"/>
                            </a:lnTo>
                            <a:lnTo>
                              <a:pt x="26" y="35"/>
                            </a:lnTo>
                            <a:lnTo>
                              <a:pt x="24" y="1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2531" name="Freeform 35">
                      <a:extLst>
                        <a:ext uri="{FF2B5EF4-FFF2-40B4-BE49-F238E27FC236}">
                          <a16:creationId xmlns:a16="http://schemas.microsoft.com/office/drawing/2014/main" id="{26F7B8E3-E939-45B3-B674-1795697EED16}"/>
                        </a:ext>
                      </a:extLst>
                    </p:cNvPr>
                    <p:cNvSpPr>
                      <a:spLocks/>
                    </p:cNvSpPr>
                    <p:nvPr/>
                  </p:nvSpPr>
                  <p:spPr bwMode="auto">
                    <a:xfrm>
                      <a:off x="2989" y="1219"/>
                      <a:ext cx="440" cy="210"/>
                    </a:xfrm>
                    <a:custGeom>
                      <a:avLst/>
                      <a:gdLst>
                        <a:gd name="T0" fmla="*/ 28 w 440"/>
                        <a:gd name="T1" fmla="*/ 204 h 210"/>
                        <a:gd name="T2" fmla="*/ 44 w 440"/>
                        <a:gd name="T3" fmla="*/ 189 h 210"/>
                        <a:gd name="T4" fmla="*/ 54 w 440"/>
                        <a:gd name="T5" fmla="*/ 185 h 210"/>
                        <a:gd name="T6" fmla="*/ 68 w 440"/>
                        <a:gd name="T7" fmla="*/ 180 h 210"/>
                        <a:gd name="T8" fmla="*/ 80 w 440"/>
                        <a:gd name="T9" fmla="*/ 180 h 210"/>
                        <a:gd name="T10" fmla="*/ 89 w 440"/>
                        <a:gd name="T11" fmla="*/ 174 h 210"/>
                        <a:gd name="T12" fmla="*/ 101 w 440"/>
                        <a:gd name="T13" fmla="*/ 165 h 210"/>
                        <a:gd name="T14" fmla="*/ 112 w 440"/>
                        <a:gd name="T15" fmla="*/ 161 h 210"/>
                        <a:gd name="T16" fmla="*/ 124 w 440"/>
                        <a:gd name="T17" fmla="*/ 156 h 210"/>
                        <a:gd name="T18" fmla="*/ 137 w 440"/>
                        <a:gd name="T19" fmla="*/ 150 h 210"/>
                        <a:gd name="T20" fmla="*/ 153 w 440"/>
                        <a:gd name="T21" fmla="*/ 147 h 210"/>
                        <a:gd name="T22" fmla="*/ 179 w 440"/>
                        <a:gd name="T23" fmla="*/ 150 h 210"/>
                        <a:gd name="T24" fmla="*/ 200 w 440"/>
                        <a:gd name="T25" fmla="*/ 144 h 210"/>
                        <a:gd name="T26" fmla="*/ 211 w 440"/>
                        <a:gd name="T27" fmla="*/ 129 h 210"/>
                        <a:gd name="T28" fmla="*/ 226 w 440"/>
                        <a:gd name="T29" fmla="*/ 117 h 210"/>
                        <a:gd name="T30" fmla="*/ 236 w 440"/>
                        <a:gd name="T31" fmla="*/ 107 h 210"/>
                        <a:gd name="T32" fmla="*/ 244 w 440"/>
                        <a:gd name="T33" fmla="*/ 98 h 210"/>
                        <a:gd name="T34" fmla="*/ 263 w 440"/>
                        <a:gd name="T35" fmla="*/ 89 h 210"/>
                        <a:gd name="T36" fmla="*/ 260 w 440"/>
                        <a:gd name="T37" fmla="*/ 101 h 210"/>
                        <a:gd name="T38" fmla="*/ 275 w 440"/>
                        <a:gd name="T39" fmla="*/ 107 h 210"/>
                        <a:gd name="T40" fmla="*/ 288 w 440"/>
                        <a:gd name="T41" fmla="*/ 102 h 210"/>
                        <a:gd name="T42" fmla="*/ 293 w 440"/>
                        <a:gd name="T43" fmla="*/ 93 h 210"/>
                        <a:gd name="T44" fmla="*/ 298 w 440"/>
                        <a:gd name="T45" fmla="*/ 84 h 210"/>
                        <a:gd name="T46" fmla="*/ 306 w 440"/>
                        <a:gd name="T47" fmla="*/ 75 h 210"/>
                        <a:gd name="T48" fmla="*/ 330 w 440"/>
                        <a:gd name="T49" fmla="*/ 75 h 210"/>
                        <a:gd name="T50" fmla="*/ 354 w 440"/>
                        <a:gd name="T51" fmla="*/ 60 h 210"/>
                        <a:gd name="T52" fmla="*/ 379 w 440"/>
                        <a:gd name="T53" fmla="*/ 50 h 210"/>
                        <a:gd name="T54" fmla="*/ 405 w 440"/>
                        <a:gd name="T55" fmla="*/ 24 h 210"/>
                        <a:gd name="T56" fmla="*/ 428 w 440"/>
                        <a:gd name="T57" fmla="*/ 12 h 210"/>
                        <a:gd name="T58" fmla="*/ 419 w 440"/>
                        <a:gd name="T59" fmla="*/ 0 h 210"/>
                        <a:gd name="T60" fmla="*/ 380 w 440"/>
                        <a:gd name="T61" fmla="*/ 8 h 210"/>
                        <a:gd name="T62" fmla="*/ 354 w 440"/>
                        <a:gd name="T63" fmla="*/ 15 h 210"/>
                        <a:gd name="T64" fmla="*/ 327 w 440"/>
                        <a:gd name="T65" fmla="*/ 20 h 210"/>
                        <a:gd name="T66" fmla="*/ 293 w 440"/>
                        <a:gd name="T67" fmla="*/ 32 h 210"/>
                        <a:gd name="T68" fmla="*/ 263 w 440"/>
                        <a:gd name="T69" fmla="*/ 39 h 210"/>
                        <a:gd name="T70" fmla="*/ 233 w 440"/>
                        <a:gd name="T71" fmla="*/ 50 h 210"/>
                        <a:gd name="T72" fmla="*/ 211 w 440"/>
                        <a:gd name="T73" fmla="*/ 65 h 210"/>
                        <a:gd name="T74" fmla="*/ 193 w 440"/>
                        <a:gd name="T75" fmla="*/ 75 h 210"/>
                        <a:gd name="T76" fmla="*/ 158 w 440"/>
                        <a:gd name="T77" fmla="*/ 93 h 210"/>
                        <a:gd name="T78" fmla="*/ 122 w 440"/>
                        <a:gd name="T79" fmla="*/ 116 h 210"/>
                        <a:gd name="T80" fmla="*/ 91 w 440"/>
                        <a:gd name="T81" fmla="*/ 132 h 210"/>
                        <a:gd name="T82" fmla="*/ 67 w 440"/>
                        <a:gd name="T83" fmla="*/ 155 h 210"/>
                        <a:gd name="T84" fmla="*/ 41 w 440"/>
                        <a:gd name="T85" fmla="*/ 170 h 210"/>
                        <a:gd name="T86" fmla="*/ 0 w 440"/>
                        <a:gd name="T8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210">
                          <a:moveTo>
                            <a:pt x="0" y="209"/>
                          </a:moveTo>
                          <a:lnTo>
                            <a:pt x="28" y="204"/>
                          </a:lnTo>
                          <a:lnTo>
                            <a:pt x="37" y="195"/>
                          </a:lnTo>
                          <a:lnTo>
                            <a:pt x="44" y="189"/>
                          </a:lnTo>
                          <a:lnTo>
                            <a:pt x="47" y="185"/>
                          </a:lnTo>
                          <a:lnTo>
                            <a:pt x="54" y="185"/>
                          </a:lnTo>
                          <a:lnTo>
                            <a:pt x="60" y="180"/>
                          </a:lnTo>
                          <a:lnTo>
                            <a:pt x="68" y="180"/>
                          </a:lnTo>
                          <a:lnTo>
                            <a:pt x="73" y="180"/>
                          </a:lnTo>
                          <a:lnTo>
                            <a:pt x="80" y="180"/>
                          </a:lnTo>
                          <a:lnTo>
                            <a:pt x="83" y="180"/>
                          </a:lnTo>
                          <a:lnTo>
                            <a:pt x="89" y="174"/>
                          </a:lnTo>
                          <a:lnTo>
                            <a:pt x="93" y="170"/>
                          </a:lnTo>
                          <a:lnTo>
                            <a:pt x="101" y="165"/>
                          </a:lnTo>
                          <a:lnTo>
                            <a:pt x="107" y="164"/>
                          </a:lnTo>
                          <a:lnTo>
                            <a:pt x="112" y="161"/>
                          </a:lnTo>
                          <a:lnTo>
                            <a:pt x="119" y="159"/>
                          </a:lnTo>
                          <a:lnTo>
                            <a:pt x="124" y="156"/>
                          </a:lnTo>
                          <a:lnTo>
                            <a:pt x="130" y="153"/>
                          </a:lnTo>
                          <a:lnTo>
                            <a:pt x="137" y="150"/>
                          </a:lnTo>
                          <a:lnTo>
                            <a:pt x="145" y="146"/>
                          </a:lnTo>
                          <a:lnTo>
                            <a:pt x="153" y="147"/>
                          </a:lnTo>
                          <a:lnTo>
                            <a:pt x="166" y="150"/>
                          </a:lnTo>
                          <a:lnTo>
                            <a:pt x="179" y="150"/>
                          </a:lnTo>
                          <a:lnTo>
                            <a:pt x="193" y="146"/>
                          </a:lnTo>
                          <a:lnTo>
                            <a:pt x="200" y="144"/>
                          </a:lnTo>
                          <a:lnTo>
                            <a:pt x="205" y="135"/>
                          </a:lnTo>
                          <a:lnTo>
                            <a:pt x="211" y="129"/>
                          </a:lnTo>
                          <a:lnTo>
                            <a:pt x="223" y="122"/>
                          </a:lnTo>
                          <a:lnTo>
                            <a:pt x="226" y="117"/>
                          </a:lnTo>
                          <a:lnTo>
                            <a:pt x="226" y="111"/>
                          </a:lnTo>
                          <a:lnTo>
                            <a:pt x="236" y="107"/>
                          </a:lnTo>
                          <a:lnTo>
                            <a:pt x="241" y="102"/>
                          </a:lnTo>
                          <a:lnTo>
                            <a:pt x="244" y="98"/>
                          </a:lnTo>
                          <a:lnTo>
                            <a:pt x="247" y="98"/>
                          </a:lnTo>
                          <a:lnTo>
                            <a:pt x="263" y="89"/>
                          </a:lnTo>
                          <a:lnTo>
                            <a:pt x="263" y="98"/>
                          </a:lnTo>
                          <a:lnTo>
                            <a:pt x="260" y="101"/>
                          </a:lnTo>
                          <a:lnTo>
                            <a:pt x="263" y="105"/>
                          </a:lnTo>
                          <a:lnTo>
                            <a:pt x="275" y="107"/>
                          </a:lnTo>
                          <a:lnTo>
                            <a:pt x="281" y="107"/>
                          </a:lnTo>
                          <a:lnTo>
                            <a:pt x="288" y="102"/>
                          </a:lnTo>
                          <a:lnTo>
                            <a:pt x="293" y="98"/>
                          </a:lnTo>
                          <a:lnTo>
                            <a:pt x="293" y="93"/>
                          </a:lnTo>
                          <a:lnTo>
                            <a:pt x="298" y="89"/>
                          </a:lnTo>
                          <a:lnTo>
                            <a:pt x="298" y="84"/>
                          </a:lnTo>
                          <a:lnTo>
                            <a:pt x="302" y="78"/>
                          </a:lnTo>
                          <a:lnTo>
                            <a:pt x="306" y="75"/>
                          </a:lnTo>
                          <a:lnTo>
                            <a:pt x="314" y="75"/>
                          </a:lnTo>
                          <a:lnTo>
                            <a:pt x="330" y="75"/>
                          </a:lnTo>
                          <a:lnTo>
                            <a:pt x="343" y="69"/>
                          </a:lnTo>
                          <a:lnTo>
                            <a:pt x="354" y="60"/>
                          </a:lnTo>
                          <a:lnTo>
                            <a:pt x="367" y="57"/>
                          </a:lnTo>
                          <a:lnTo>
                            <a:pt x="379" y="50"/>
                          </a:lnTo>
                          <a:lnTo>
                            <a:pt x="387" y="38"/>
                          </a:lnTo>
                          <a:lnTo>
                            <a:pt x="405" y="24"/>
                          </a:lnTo>
                          <a:lnTo>
                            <a:pt x="416" y="18"/>
                          </a:lnTo>
                          <a:lnTo>
                            <a:pt x="428" y="12"/>
                          </a:lnTo>
                          <a:lnTo>
                            <a:pt x="439" y="5"/>
                          </a:lnTo>
                          <a:lnTo>
                            <a:pt x="419" y="0"/>
                          </a:lnTo>
                          <a:lnTo>
                            <a:pt x="400" y="0"/>
                          </a:lnTo>
                          <a:lnTo>
                            <a:pt x="380" y="8"/>
                          </a:lnTo>
                          <a:lnTo>
                            <a:pt x="371" y="12"/>
                          </a:lnTo>
                          <a:lnTo>
                            <a:pt x="354" y="15"/>
                          </a:lnTo>
                          <a:lnTo>
                            <a:pt x="337" y="17"/>
                          </a:lnTo>
                          <a:lnTo>
                            <a:pt x="327" y="20"/>
                          </a:lnTo>
                          <a:lnTo>
                            <a:pt x="306" y="27"/>
                          </a:lnTo>
                          <a:lnTo>
                            <a:pt x="293" y="32"/>
                          </a:lnTo>
                          <a:lnTo>
                            <a:pt x="280" y="36"/>
                          </a:lnTo>
                          <a:lnTo>
                            <a:pt x="263" y="39"/>
                          </a:lnTo>
                          <a:lnTo>
                            <a:pt x="247" y="44"/>
                          </a:lnTo>
                          <a:lnTo>
                            <a:pt x="233" y="50"/>
                          </a:lnTo>
                          <a:lnTo>
                            <a:pt x="221" y="57"/>
                          </a:lnTo>
                          <a:lnTo>
                            <a:pt x="211" y="65"/>
                          </a:lnTo>
                          <a:lnTo>
                            <a:pt x="202" y="71"/>
                          </a:lnTo>
                          <a:lnTo>
                            <a:pt x="193" y="75"/>
                          </a:lnTo>
                          <a:lnTo>
                            <a:pt x="176" y="84"/>
                          </a:lnTo>
                          <a:lnTo>
                            <a:pt x="158" y="93"/>
                          </a:lnTo>
                          <a:lnTo>
                            <a:pt x="137" y="102"/>
                          </a:lnTo>
                          <a:lnTo>
                            <a:pt x="122" y="116"/>
                          </a:lnTo>
                          <a:lnTo>
                            <a:pt x="106" y="126"/>
                          </a:lnTo>
                          <a:lnTo>
                            <a:pt x="91" y="132"/>
                          </a:lnTo>
                          <a:lnTo>
                            <a:pt x="76" y="146"/>
                          </a:lnTo>
                          <a:lnTo>
                            <a:pt x="67" y="155"/>
                          </a:lnTo>
                          <a:lnTo>
                            <a:pt x="54" y="164"/>
                          </a:lnTo>
                          <a:lnTo>
                            <a:pt x="41" y="170"/>
                          </a:lnTo>
                          <a:lnTo>
                            <a:pt x="28" y="176"/>
                          </a:lnTo>
                          <a:lnTo>
                            <a:pt x="0" y="20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2532" name="Freeform 36">
                    <a:extLst>
                      <a:ext uri="{FF2B5EF4-FFF2-40B4-BE49-F238E27FC236}">
                        <a16:creationId xmlns:a16="http://schemas.microsoft.com/office/drawing/2014/main" id="{A12F9FFD-4027-4299-9A3F-0011524DD3B1}"/>
                      </a:ext>
                    </a:extLst>
                  </p:cNvPr>
                  <p:cNvSpPr>
                    <a:spLocks/>
                  </p:cNvSpPr>
                  <p:nvPr/>
                </p:nvSpPr>
                <p:spPr bwMode="auto">
                  <a:xfrm>
                    <a:off x="3192" y="3129"/>
                    <a:ext cx="653" cy="194"/>
                  </a:xfrm>
                  <a:custGeom>
                    <a:avLst/>
                    <a:gdLst>
                      <a:gd name="T0" fmla="*/ 63 w 653"/>
                      <a:gd name="T1" fmla="*/ 58 h 194"/>
                      <a:gd name="T2" fmla="*/ 89 w 653"/>
                      <a:gd name="T3" fmla="*/ 52 h 194"/>
                      <a:gd name="T4" fmla="*/ 166 w 653"/>
                      <a:gd name="T5" fmla="*/ 49 h 194"/>
                      <a:gd name="T6" fmla="*/ 189 w 653"/>
                      <a:gd name="T7" fmla="*/ 42 h 194"/>
                      <a:gd name="T8" fmla="*/ 208 w 653"/>
                      <a:gd name="T9" fmla="*/ 37 h 194"/>
                      <a:gd name="T10" fmla="*/ 215 w 653"/>
                      <a:gd name="T11" fmla="*/ 37 h 194"/>
                      <a:gd name="T12" fmla="*/ 241 w 653"/>
                      <a:gd name="T13" fmla="*/ 42 h 194"/>
                      <a:gd name="T14" fmla="*/ 254 w 653"/>
                      <a:gd name="T15" fmla="*/ 49 h 194"/>
                      <a:gd name="T16" fmla="*/ 275 w 653"/>
                      <a:gd name="T17" fmla="*/ 55 h 194"/>
                      <a:gd name="T18" fmla="*/ 301 w 653"/>
                      <a:gd name="T19" fmla="*/ 49 h 194"/>
                      <a:gd name="T20" fmla="*/ 325 w 653"/>
                      <a:gd name="T21" fmla="*/ 40 h 194"/>
                      <a:gd name="T22" fmla="*/ 345 w 653"/>
                      <a:gd name="T23" fmla="*/ 39 h 194"/>
                      <a:gd name="T24" fmla="*/ 361 w 653"/>
                      <a:gd name="T25" fmla="*/ 39 h 194"/>
                      <a:gd name="T26" fmla="*/ 400 w 653"/>
                      <a:gd name="T27" fmla="*/ 45 h 194"/>
                      <a:gd name="T28" fmla="*/ 426 w 653"/>
                      <a:gd name="T29" fmla="*/ 39 h 194"/>
                      <a:gd name="T30" fmla="*/ 436 w 653"/>
                      <a:gd name="T31" fmla="*/ 34 h 194"/>
                      <a:gd name="T32" fmla="*/ 468 w 653"/>
                      <a:gd name="T33" fmla="*/ 24 h 194"/>
                      <a:gd name="T34" fmla="*/ 493 w 653"/>
                      <a:gd name="T35" fmla="*/ 19 h 194"/>
                      <a:gd name="T36" fmla="*/ 515 w 653"/>
                      <a:gd name="T37" fmla="*/ 9 h 194"/>
                      <a:gd name="T38" fmla="*/ 525 w 653"/>
                      <a:gd name="T39" fmla="*/ 4 h 194"/>
                      <a:gd name="T40" fmla="*/ 537 w 653"/>
                      <a:gd name="T41" fmla="*/ 0 h 194"/>
                      <a:gd name="T42" fmla="*/ 543 w 653"/>
                      <a:gd name="T43" fmla="*/ 13 h 194"/>
                      <a:gd name="T44" fmla="*/ 553 w 653"/>
                      <a:gd name="T45" fmla="*/ 25 h 194"/>
                      <a:gd name="T46" fmla="*/ 563 w 653"/>
                      <a:gd name="T47" fmla="*/ 28 h 194"/>
                      <a:gd name="T48" fmla="*/ 569 w 653"/>
                      <a:gd name="T49" fmla="*/ 31 h 194"/>
                      <a:gd name="T50" fmla="*/ 615 w 653"/>
                      <a:gd name="T51" fmla="*/ 40 h 194"/>
                      <a:gd name="T52" fmla="*/ 621 w 653"/>
                      <a:gd name="T53" fmla="*/ 45 h 194"/>
                      <a:gd name="T54" fmla="*/ 650 w 653"/>
                      <a:gd name="T55" fmla="*/ 46 h 194"/>
                      <a:gd name="T56" fmla="*/ 652 w 653"/>
                      <a:gd name="T57" fmla="*/ 63 h 194"/>
                      <a:gd name="T58" fmla="*/ 608 w 653"/>
                      <a:gd name="T59" fmla="*/ 93 h 194"/>
                      <a:gd name="T60" fmla="*/ 541 w 653"/>
                      <a:gd name="T61" fmla="*/ 138 h 194"/>
                      <a:gd name="T62" fmla="*/ 468 w 653"/>
                      <a:gd name="T63" fmla="*/ 169 h 194"/>
                      <a:gd name="T64" fmla="*/ 421 w 653"/>
                      <a:gd name="T65" fmla="*/ 180 h 194"/>
                      <a:gd name="T66" fmla="*/ 389 w 653"/>
                      <a:gd name="T67" fmla="*/ 184 h 194"/>
                      <a:gd name="T68" fmla="*/ 356 w 653"/>
                      <a:gd name="T69" fmla="*/ 187 h 194"/>
                      <a:gd name="T70" fmla="*/ 315 w 653"/>
                      <a:gd name="T71" fmla="*/ 189 h 194"/>
                      <a:gd name="T72" fmla="*/ 275 w 653"/>
                      <a:gd name="T73" fmla="*/ 193 h 194"/>
                      <a:gd name="T74" fmla="*/ 239 w 653"/>
                      <a:gd name="T75" fmla="*/ 186 h 194"/>
                      <a:gd name="T76" fmla="*/ 198 w 653"/>
                      <a:gd name="T77" fmla="*/ 186 h 194"/>
                      <a:gd name="T78" fmla="*/ 164 w 653"/>
                      <a:gd name="T79" fmla="*/ 181 h 194"/>
                      <a:gd name="T80" fmla="*/ 137 w 653"/>
                      <a:gd name="T81" fmla="*/ 174 h 194"/>
                      <a:gd name="T82" fmla="*/ 98 w 653"/>
                      <a:gd name="T83" fmla="*/ 156 h 194"/>
                      <a:gd name="T84" fmla="*/ 59 w 653"/>
                      <a:gd name="T85" fmla="*/ 135 h 194"/>
                      <a:gd name="T86" fmla="*/ 28 w 653"/>
                      <a:gd name="T87" fmla="*/ 111 h 194"/>
                      <a:gd name="T88" fmla="*/ 0 w 653"/>
                      <a:gd name="T8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3" h="194">
                        <a:moveTo>
                          <a:pt x="0" y="84"/>
                        </a:moveTo>
                        <a:lnTo>
                          <a:pt x="63" y="58"/>
                        </a:lnTo>
                        <a:lnTo>
                          <a:pt x="80" y="57"/>
                        </a:lnTo>
                        <a:lnTo>
                          <a:pt x="89" y="52"/>
                        </a:lnTo>
                        <a:lnTo>
                          <a:pt x="161" y="55"/>
                        </a:lnTo>
                        <a:lnTo>
                          <a:pt x="166" y="49"/>
                        </a:lnTo>
                        <a:lnTo>
                          <a:pt x="174" y="46"/>
                        </a:lnTo>
                        <a:lnTo>
                          <a:pt x="189" y="42"/>
                        </a:lnTo>
                        <a:lnTo>
                          <a:pt x="198" y="37"/>
                        </a:lnTo>
                        <a:lnTo>
                          <a:pt x="208" y="37"/>
                        </a:lnTo>
                        <a:lnTo>
                          <a:pt x="211" y="37"/>
                        </a:lnTo>
                        <a:lnTo>
                          <a:pt x="215" y="37"/>
                        </a:lnTo>
                        <a:lnTo>
                          <a:pt x="228" y="39"/>
                        </a:lnTo>
                        <a:lnTo>
                          <a:pt x="241" y="42"/>
                        </a:lnTo>
                        <a:lnTo>
                          <a:pt x="249" y="51"/>
                        </a:lnTo>
                        <a:lnTo>
                          <a:pt x="254" y="49"/>
                        </a:lnTo>
                        <a:lnTo>
                          <a:pt x="257" y="57"/>
                        </a:lnTo>
                        <a:lnTo>
                          <a:pt x="275" y="55"/>
                        </a:lnTo>
                        <a:lnTo>
                          <a:pt x="291" y="51"/>
                        </a:lnTo>
                        <a:lnTo>
                          <a:pt x="301" y="49"/>
                        </a:lnTo>
                        <a:lnTo>
                          <a:pt x="312" y="45"/>
                        </a:lnTo>
                        <a:lnTo>
                          <a:pt x="325" y="40"/>
                        </a:lnTo>
                        <a:lnTo>
                          <a:pt x="337" y="40"/>
                        </a:lnTo>
                        <a:lnTo>
                          <a:pt x="345" y="39"/>
                        </a:lnTo>
                        <a:lnTo>
                          <a:pt x="354" y="34"/>
                        </a:lnTo>
                        <a:lnTo>
                          <a:pt x="361" y="39"/>
                        </a:lnTo>
                        <a:lnTo>
                          <a:pt x="380" y="42"/>
                        </a:lnTo>
                        <a:lnTo>
                          <a:pt x="400" y="45"/>
                        </a:lnTo>
                        <a:lnTo>
                          <a:pt x="419" y="45"/>
                        </a:lnTo>
                        <a:lnTo>
                          <a:pt x="426" y="39"/>
                        </a:lnTo>
                        <a:lnTo>
                          <a:pt x="431" y="39"/>
                        </a:lnTo>
                        <a:lnTo>
                          <a:pt x="436" y="34"/>
                        </a:lnTo>
                        <a:lnTo>
                          <a:pt x="450" y="27"/>
                        </a:lnTo>
                        <a:lnTo>
                          <a:pt x="468" y="24"/>
                        </a:lnTo>
                        <a:lnTo>
                          <a:pt x="478" y="24"/>
                        </a:lnTo>
                        <a:lnTo>
                          <a:pt x="493" y="19"/>
                        </a:lnTo>
                        <a:lnTo>
                          <a:pt x="499" y="19"/>
                        </a:lnTo>
                        <a:lnTo>
                          <a:pt x="515" y="9"/>
                        </a:lnTo>
                        <a:lnTo>
                          <a:pt x="520" y="10"/>
                        </a:lnTo>
                        <a:lnTo>
                          <a:pt x="525" y="4"/>
                        </a:lnTo>
                        <a:lnTo>
                          <a:pt x="530" y="3"/>
                        </a:lnTo>
                        <a:lnTo>
                          <a:pt x="537" y="0"/>
                        </a:lnTo>
                        <a:lnTo>
                          <a:pt x="537" y="7"/>
                        </a:lnTo>
                        <a:lnTo>
                          <a:pt x="543" y="13"/>
                        </a:lnTo>
                        <a:lnTo>
                          <a:pt x="548" y="21"/>
                        </a:lnTo>
                        <a:lnTo>
                          <a:pt x="553" y="25"/>
                        </a:lnTo>
                        <a:lnTo>
                          <a:pt x="558" y="25"/>
                        </a:lnTo>
                        <a:lnTo>
                          <a:pt x="563" y="28"/>
                        </a:lnTo>
                        <a:lnTo>
                          <a:pt x="569" y="28"/>
                        </a:lnTo>
                        <a:lnTo>
                          <a:pt x="569" y="31"/>
                        </a:lnTo>
                        <a:lnTo>
                          <a:pt x="602" y="31"/>
                        </a:lnTo>
                        <a:lnTo>
                          <a:pt x="615" y="40"/>
                        </a:lnTo>
                        <a:lnTo>
                          <a:pt x="618" y="40"/>
                        </a:lnTo>
                        <a:lnTo>
                          <a:pt x="621" y="45"/>
                        </a:lnTo>
                        <a:lnTo>
                          <a:pt x="629" y="42"/>
                        </a:lnTo>
                        <a:lnTo>
                          <a:pt x="650" y="46"/>
                        </a:lnTo>
                        <a:lnTo>
                          <a:pt x="645" y="55"/>
                        </a:lnTo>
                        <a:lnTo>
                          <a:pt x="652" y="63"/>
                        </a:lnTo>
                        <a:lnTo>
                          <a:pt x="628" y="79"/>
                        </a:lnTo>
                        <a:lnTo>
                          <a:pt x="608" y="93"/>
                        </a:lnTo>
                        <a:lnTo>
                          <a:pt x="584" y="112"/>
                        </a:lnTo>
                        <a:lnTo>
                          <a:pt x="541" y="138"/>
                        </a:lnTo>
                        <a:lnTo>
                          <a:pt x="501" y="154"/>
                        </a:lnTo>
                        <a:lnTo>
                          <a:pt x="468" y="169"/>
                        </a:lnTo>
                        <a:lnTo>
                          <a:pt x="447" y="174"/>
                        </a:lnTo>
                        <a:lnTo>
                          <a:pt x="421" y="180"/>
                        </a:lnTo>
                        <a:lnTo>
                          <a:pt x="402" y="184"/>
                        </a:lnTo>
                        <a:lnTo>
                          <a:pt x="389" y="184"/>
                        </a:lnTo>
                        <a:lnTo>
                          <a:pt x="367" y="189"/>
                        </a:lnTo>
                        <a:lnTo>
                          <a:pt x="356" y="187"/>
                        </a:lnTo>
                        <a:lnTo>
                          <a:pt x="337" y="190"/>
                        </a:lnTo>
                        <a:lnTo>
                          <a:pt x="315" y="189"/>
                        </a:lnTo>
                        <a:lnTo>
                          <a:pt x="289" y="190"/>
                        </a:lnTo>
                        <a:lnTo>
                          <a:pt x="275" y="193"/>
                        </a:lnTo>
                        <a:lnTo>
                          <a:pt x="259" y="189"/>
                        </a:lnTo>
                        <a:lnTo>
                          <a:pt x="239" y="186"/>
                        </a:lnTo>
                        <a:lnTo>
                          <a:pt x="220" y="187"/>
                        </a:lnTo>
                        <a:lnTo>
                          <a:pt x="198" y="186"/>
                        </a:lnTo>
                        <a:lnTo>
                          <a:pt x="180" y="183"/>
                        </a:lnTo>
                        <a:lnTo>
                          <a:pt x="164" y="181"/>
                        </a:lnTo>
                        <a:lnTo>
                          <a:pt x="151" y="181"/>
                        </a:lnTo>
                        <a:lnTo>
                          <a:pt x="137" y="174"/>
                        </a:lnTo>
                        <a:lnTo>
                          <a:pt x="115" y="166"/>
                        </a:lnTo>
                        <a:lnTo>
                          <a:pt x="98" y="156"/>
                        </a:lnTo>
                        <a:lnTo>
                          <a:pt x="80" y="147"/>
                        </a:lnTo>
                        <a:lnTo>
                          <a:pt x="59" y="135"/>
                        </a:lnTo>
                        <a:lnTo>
                          <a:pt x="41" y="123"/>
                        </a:lnTo>
                        <a:lnTo>
                          <a:pt x="28" y="111"/>
                        </a:lnTo>
                        <a:lnTo>
                          <a:pt x="15" y="100"/>
                        </a:lnTo>
                        <a:lnTo>
                          <a:pt x="0" y="8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33" name="Freeform 37">
                    <a:extLst>
                      <a:ext uri="{FF2B5EF4-FFF2-40B4-BE49-F238E27FC236}">
                        <a16:creationId xmlns:a16="http://schemas.microsoft.com/office/drawing/2014/main" id="{B4010CE3-846A-40DC-8F18-CAAA00D02859}"/>
                      </a:ext>
                    </a:extLst>
                  </p:cNvPr>
                  <p:cNvSpPr>
                    <a:spLocks/>
                  </p:cNvSpPr>
                  <p:nvPr/>
                </p:nvSpPr>
                <p:spPr bwMode="auto">
                  <a:xfrm>
                    <a:off x="3767" y="2401"/>
                    <a:ext cx="131" cy="204"/>
                  </a:xfrm>
                  <a:custGeom>
                    <a:avLst/>
                    <a:gdLst>
                      <a:gd name="T0" fmla="*/ 24 w 131"/>
                      <a:gd name="T1" fmla="*/ 63 h 204"/>
                      <a:gd name="T2" fmla="*/ 21 w 131"/>
                      <a:gd name="T3" fmla="*/ 104 h 204"/>
                      <a:gd name="T4" fmla="*/ 10 w 131"/>
                      <a:gd name="T5" fmla="*/ 129 h 204"/>
                      <a:gd name="T6" fmla="*/ 0 w 131"/>
                      <a:gd name="T7" fmla="*/ 153 h 204"/>
                      <a:gd name="T8" fmla="*/ 0 w 131"/>
                      <a:gd name="T9" fmla="*/ 171 h 204"/>
                      <a:gd name="T10" fmla="*/ 3 w 131"/>
                      <a:gd name="T11" fmla="*/ 186 h 204"/>
                      <a:gd name="T12" fmla="*/ 15 w 131"/>
                      <a:gd name="T13" fmla="*/ 200 h 204"/>
                      <a:gd name="T14" fmla="*/ 24 w 131"/>
                      <a:gd name="T15" fmla="*/ 201 h 204"/>
                      <a:gd name="T16" fmla="*/ 33 w 131"/>
                      <a:gd name="T17" fmla="*/ 201 h 204"/>
                      <a:gd name="T18" fmla="*/ 42 w 131"/>
                      <a:gd name="T19" fmla="*/ 203 h 204"/>
                      <a:gd name="T20" fmla="*/ 47 w 131"/>
                      <a:gd name="T21" fmla="*/ 192 h 204"/>
                      <a:gd name="T22" fmla="*/ 52 w 131"/>
                      <a:gd name="T23" fmla="*/ 165 h 204"/>
                      <a:gd name="T24" fmla="*/ 67 w 131"/>
                      <a:gd name="T25" fmla="*/ 147 h 204"/>
                      <a:gd name="T26" fmla="*/ 70 w 131"/>
                      <a:gd name="T27" fmla="*/ 120 h 204"/>
                      <a:gd name="T28" fmla="*/ 76 w 131"/>
                      <a:gd name="T29" fmla="*/ 110 h 204"/>
                      <a:gd name="T30" fmla="*/ 83 w 131"/>
                      <a:gd name="T31" fmla="*/ 102 h 204"/>
                      <a:gd name="T32" fmla="*/ 88 w 131"/>
                      <a:gd name="T33" fmla="*/ 83 h 204"/>
                      <a:gd name="T34" fmla="*/ 98 w 131"/>
                      <a:gd name="T35" fmla="*/ 71 h 204"/>
                      <a:gd name="T36" fmla="*/ 104 w 131"/>
                      <a:gd name="T37" fmla="*/ 62 h 204"/>
                      <a:gd name="T38" fmla="*/ 111 w 131"/>
                      <a:gd name="T39" fmla="*/ 54 h 204"/>
                      <a:gd name="T40" fmla="*/ 111 w 131"/>
                      <a:gd name="T41" fmla="*/ 50 h 204"/>
                      <a:gd name="T42" fmla="*/ 125 w 131"/>
                      <a:gd name="T43" fmla="*/ 39 h 204"/>
                      <a:gd name="T44" fmla="*/ 127 w 131"/>
                      <a:gd name="T45" fmla="*/ 23 h 204"/>
                      <a:gd name="T46" fmla="*/ 130 w 131"/>
                      <a:gd name="T47" fmla="*/ 12 h 204"/>
                      <a:gd name="T48" fmla="*/ 117 w 131"/>
                      <a:gd name="T49" fmla="*/ 8 h 204"/>
                      <a:gd name="T50" fmla="*/ 109 w 131"/>
                      <a:gd name="T51" fmla="*/ 0 h 204"/>
                      <a:gd name="T52" fmla="*/ 98 w 131"/>
                      <a:gd name="T53" fmla="*/ 8 h 204"/>
                      <a:gd name="T54" fmla="*/ 88 w 131"/>
                      <a:gd name="T55" fmla="*/ 26 h 204"/>
                      <a:gd name="T56" fmla="*/ 76 w 131"/>
                      <a:gd name="T57" fmla="*/ 38 h 204"/>
                      <a:gd name="T58" fmla="*/ 67 w 131"/>
                      <a:gd name="T59" fmla="*/ 48 h 204"/>
                      <a:gd name="T60" fmla="*/ 62 w 131"/>
                      <a:gd name="T61" fmla="*/ 48 h 204"/>
                      <a:gd name="T62" fmla="*/ 52 w 131"/>
                      <a:gd name="T63" fmla="*/ 54 h 204"/>
                      <a:gd name="T64" fmla="*/ 47 w 131"/>
                      <a:gd name="T65" fmla="*/ 60 h 204"/>
                      <a:gd name="T66" fmla="*/ 24 w 131"/>
                      <a:gd name="T67" fmla="*/ 6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04">
                        <a:moveTo>
                          <a:pt x="24" y="63"/>
                        </a:moveTo>
                        <a:lnTo>
                          <a:pt x="21" y="104"/>
                        </a:lnTo>
                        <a:lnTo>
                          <a:pt x="10" y="129"/>
                        </a:lnTo>
                        <a:lnTo>
                          <a:pt x="0" y="153"/>
                        </a:lnTo>
                        <a:lnTo>
                          <a:pt x="0" y="171"/>
                        </a:lnTo>
                        <a:lnTo>
                          <a:pt x="3" y="186"/>
                        </a:lnTo>
                        <a:lnTo>
                          <a:pt x="15" y="200"/>
                        </a:lnTo>
                        <a:lnTo>
                          <a:pt x="24" y="201"/>
                        </a:lnTo>
                        <a:lnTo>
                          <a:pt x="33" y="201"/>
                        </a:lnTo>
                        <a:lnTo>
                          <a:pt x="42" y="203"/>
                        </a:lnTo>
                        <a:lnTo>
                          <a:pt x="47" y="192"/>
                        </a:lnTo>
                        <a:lnTo>
                          <a:pt x="52" y="165"/>
                        </a:lnTo>
                        <a:lnTo>
                          <a:pt x="67" y="147"/>
                        </a:lnTo>
                        <a:lnTo>
                          <a:pt x="70" y="120"/>
                        </a:lnTo>
                        <a:lnTo>
                          <a:pt x="76" y="110"/>
                        </a:lnTo>
                        <a:lnTo>
                          <a:pt x="83" y="102"/>
                        </a:lnTo>
                        <a:lnTo>
                          <a:pt x="88" y="83"/>
                        </a:lnTo>
                        <a:lnTo>
                          <a:pt x="98" y="71"/>
                        </a:lnTo>
                        <a:lnTo>
                          <a:pt x="104" y="62"/>
                        </a:lnTo>
                        <a:lnTo>
                          <a:pt x="111" y="54"/>
                        </a:lnTo>
                        <a:lnTo>
                          <a:pt x="111" y="50"/>
                        </a:lnTo>
                        <a:lnTo>
                          <a:pt x="125" y="39"/>
                        </a:lnTo>
                        <a:lnTo>
                          <a:pt x="127" y="23"/>
                        </a:lnTo>
                        <a:lnTo>
                          <a:pt x="130" y="12"/>
                        </a:lnTo>
                        <a:lnTo>
                          <a:pt x="117" y="8"/>
                        </a:lnTo>
                        <a:lnTo>
                          <a:pt x="109" y="0"/>
                        </a:lnTo>
                        <a:lnTo>
                          <a:pt x="98" y="8"/>
                        </a:lnTo>
                        <a:lnTo>
                          <a:pt x="88" y="26"/>
                        </a:lnTo>
                        <a:lnTo>
                          <a:pt x="76" y="38"/>
                        </a:lnTo>
                        <a:lnTo>
                          <a:pt x="67" y="48"/>
                        </a:lnTo>
                        <a:lnTo>
                          <a:pt x="62" y="48"/>
                        </a:lnTo>
                        <a:lnTo>
                          <a:pt x="52" y="54"/>
                        </a:lnTo>
                        <a:lnTo>
                          <a:pt x="47" y="60"/>
                        </a:lnTo>
                        <a:lnTo>
                          <a:pt x="24" y="6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34" name="Freeform 38">
                    <a:extLst>
                      <a:ext uri="{FF2B5EF4-FFF2-40B4-BE49-F238E27FC236}">
                        <a16:creationId xmlns:a16="http://schemas.microsoft.com/office/drawing/2014/main" id="{C0ED4F8C-CAA0-40C3-9486-AD0488A36CA3}"/>
                      </a:ext>
                    </a:extLst>
                  </p:cNvPr>
                  <p:cNvSpPr>
                    <a:spLocks/>
                  </p:cNvSpPr>
                  <p:nvPr/>
                </p:nvSpPr>
                <p:spPr bwMode="auto">
                  <a:xfrm>
                    <a:off x="3140" y="1239"/>
                    <a:ext cx="1777" cy="962"/>
                  </a:xfrm>
                  <a:custGeom>
                    <a:avLst/>
                    <a:gdLst>
                      <a:gd name="T0" fmla="*/ 104 w 1777"/>
                      <a:gd name="T1" fmla="*/ 403 h 962"/>
                      <a:gd name="T2" fmla="*/ 119 w 1777"/>
                      <a:gd name="T3" fmla="*/ 333 h 962"/>
                      <a:gd name="T4" fmla="*/ 179 w 1777"/>
                      <a:gd name="T5" fmla="*/ 292 h 962"/>
                      <a:gd name="T6" fmla="*/ 247 w 1777"/>
                      <a:gd name="T7" fmla="*/ 273 h 962"/>
                      <a:gd name="T8" fmla="*/ 266 w 1777"/>
                      <a:gd name="T9" fmla="*/ 232 h 962"/>
                      <a:gd name="T10" fmla="*/ 354 w 1777"/>
                      <a:gd name="T11" fmla="*/ 196 h 962"/>
                      <a:gd name="T12" fmla="*/ 411 w 1777"/>
                      <a:gd name="T13" fmla="*/ 145 h 962"/>
                      <a:gd name="T14" fmla="*/ 385 w 1777"/>
                      <a:gd name="T15" fmla="*/ 120 h 962"/>
                      <a:gd name="T16" fmla="*/ 390 w 1777"/>
                      <a:gd name="T17" fmla="*/ 96 h 962"/>
                      <a:gd name="T18" fmla="*/ 333 w 1777"/>
                      <a:gd name="T19" fmla="*/ 130 h 962"/>
                      <a:gd name="T20" fmla="*/ 315 w 1777"/>
                      <a:gd name="T21" fmla="*/ 199 h 962"/>
                      <a:gd name="T22" fmla="*/ 276 w 1777"/>
                      <a:gd name="T23" fmla="*/ 220 h 962"/>
                      <a:gd name="T24" fmla="*/ 257 w 1777"/>
                      <a:gd name="T25" fmla="*/ 184 h 962"/>
                      <a:gd name="T26" fmla="*/ 203 w 1777"/>
                      <a:gd name="T27" fmla="*/ 201 h 962"/>
                      <a:gd name="T28" fmla="*/ 188 w 1777"/>
                      <a:gd name="T29" fmla="*/ 174 h 962"/>
                      <a:gd name="T30" fmla="*/ 190 w 1777"/>
                      <a:gd name="T31" fmla="*/ 147 h 962"/>
                      <a:gd name="T32" fmla="*/ 247 w 1777"/>
                      <a:gd name="T33" fmla="*/ 129 h 962"/>
                      <a:gd name="T34" fmla="*/ 284 w 1777"/>
                      <a:gd name="T35" fmla="*/ 82 h 962"/>
                      <a:gd name="T36" fmla="*/ 344 w 1777"/>
                      <a:gd name="T37" fmla="*/ 28 h 962"/>
                      <a:gd name="T38" fmla="*/ 427 w 1777"/>
                      <a:gd name="T39" fmla="*/ 13 h 962"/>
                      <a:gd name="T40" fmla="*/ 536 w 1777"/>
                      <a:gd name="T41" fmla="*/ 55 h 962"/>
                      <a:gd name="T42" fmla="*/ 497 w 1777"/>
                      <a:gd name="T43" fmla="*/ 120 h 962"/>
                      <a:gd name="T44" fmla="*/ 536 w 1777"/>
                      <a:gd name="T45" fmla="*/ 153 h 962"/>
                      <a:gd name="T46" fmla="*/ 570 w 1777"/>
                      <a:gd name="T47" fmla="*/ 115 h 962"/>
                      <a:gd name="T48" fmla="*/ 718 w 1777"/>
                      <a:gd name="T49" fmla="*/ 100 h 962"/>
                      <a:gd name="T50" fmla="*/ 897 w 1777"/>
                      <a:gd name="T51" fmla="*/ 18 h 962"/>
                      <a:gd name="T52" fmla="*/ 1175 w 1777"/>
                      <a:gd name="T53" fmla="*/ 55 h 962"/>
                      <a:gd name="T54" fmla="*/ 1675 w 1777"/>
                      <a:gd name="T55" fmla="*/ 121 h 962"/>
                      <a:gd name="T56" fmla="*/ 1719 w 1777"/>
                      <a:gd name="T57" fmla="*/ 160 h 962"/>
                      <a:gd name="T58" fmla="*/ 1735 w 1777"/>
                      <a:gd name="T59" fmla="*/ 291 h 962"/>
                      <a:gd name="T60" fmla="*/ 1589 w 1777"/>
                      <a:gd name="T61" fmla="*/ 186 h 962"/>
                      <a:gd name="T62" fmla="*/ 1474 w 1777"/>
                      <a:gd name="T63" fmla="*/ 234 h 962"/>
                      <a:gd name="T64" fmla="*/ 1633 w 1777"/>
                      <a:gd name="T65" fmla="*/ 417 h 962"/>
                      <a:gd name="T66" fmla="*/ 1568 w 1777"/>
                      <a:gd name="T67" fmla="*/ 495 h 962"/>
                      <a:gd name="T68" fmla="*/ 1674 w 1777"/>
                      <a:gd name="T69" fmla="*/ 673 h 962"/>
                      <a:gd name="T70" fmla="*/ 1566 w 1777"/>
                      <a:gd name="T71" fmla="*/ 766 h 962"/>
                      <a:gd name="T72" fmla="*/ 1539 w 1777"/>
                      <a:gd name="T73" fmla="*/ 838 h 962"/>
                      <a:gd name="T74" fmla="*/ 1532 w 1777"/>
                      <a:gd name="T75" fmla="*/ 909 h 962"/>
                      <a:gd name="T76" fmla="*/ 1495 w 1777"/>
                      <a:gd name="T77" fmla="*/ 906 h 962"/>
                      <a:gd name="T78" fmla="*/ 1386 w 1777"/>
                      <a:gd name="T79" fmla="*/ 759 h 962"/>
                      <a:gd name="T80" fmla="*/ 1230 w 1777"/>
                      <a:gd name="T81" fmla="*/ 754 h 962"/>
                      <a:gd name="T82" fmla="*/ 1136 w 1777"/>
                      <a:gd name="T83" fmla="*/ 840 h 962"/>
                      <a:gd name="T84" fmla="*/ 942 w 1777"/>
                      <a:gd name="T85" fmla="*/ 652 h 962"/>
                      <a:gd name="T86" fmla="*/ 687 w 1777"/>
                      <a:gd name="T87" fmla="*/ 586 h 962"/>
                      <a:gd name="T88" fmla="*/ 881 w 1777"/>
                      <a:gd name="T89" fmla="*/ 703 h 962"/>
                      <a:gd name="T90" fmla="*/ 655 w 1777"/>
                      <a:gd name="T91" fmla="*/ 808 h 962"/>
                      <a:gd name="T92" fmla="*/ 596 w 1777"/>
                      <a:gd name="T93" fmla="*/ 709 h 962"/>
                      <a:gd name="T94" fmla="*/ 502 w 1777"/>
                      <a:gd name="T95" fmla="*/ 594 h 962"/>
                      <a:gd name="T96" fmla="*/ 448 w 1777"/>
                      <a:gd name="T97" fmla="*/ 508 h 962"/>
                      <a:gd name="T98" fmla="*/ 422 w 1777"/>
                      <a:gd name="T99" fmla="*/ 469 h 962"/>
                      <a:gd name="T100" fmla="*/ 388 w 1777"/>
                      <a:gd name="T101" fmla="*/ 447 h 962"/>
                      <a:gd name="T102" fmla="*/ 375 w 1777"/>
                      <a:gd name="T103" fmla="*/ 489 h 962"/>
                      <a:gd name="T104" fmla="*/ 328 w 1777"/>
                      <a:gd name="T105" fmla="*/ 423 h 962"/>
                      <a:gd name="T106" fmla="*/ 275 w 1777"/>
                      <a:gd name="T107" fmla="*/ 399 h 962"/>
                      <a:gd name="T108" fmla="*/ 331 w 1777"/>
                      <a:gd name="T109" fmla="*/ 456 h 962"/>
                      <a:gd name="T110" fmla="*/ 307 w 1777"/>
                      <a:gd name="T111" fmla="*/ 469 h 962"/>
                      <a:gd name="T112" fmla="*/ 262 w 1777"/>
                      <a:gd name="T113" fmla="*/ 432 h 962"/>
                      <a:gd name="T114" fmla="*/ 210 w 1777"/>
                      <a:gd name="T115" fmla="*/ 405 h 962"/>
                      <a:gd name="T116" fmla="*/ 141 w 1777"/>
                      <a:gd name="T117" fmla="*/ 439 h 962"/>
                      <a:gd name="T118" fmla="*/ 127 w 1777"/>
                      <a:gd name="T119" fmla="*/ 478 h 962"/>
                      <a:gd name="T120" fmla="*/ 80 w 1777"/>
                      <a:gd name="T121" fmla="*/ 507 h 962"/>
                      <a:gd name="T122" fmla="*/ 10 w 1777"/>
                      <a:gd name="T123" fmla="*/ 48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7" h="962">
                        <a:moveTo>
                          <a:pt x="0" y="432"/>
                        </a:moveTo>
                        <a:lnTo>
                          <a:pt x="16" y="418"/>
                        </a:lnTo>
                        <a:lnTo>
                          <a:pt x="26" y="408"/>
                        </a:lnTo>
                        <a:lnTo>
                          <a:pt x="47" y="408"/>
                        </a:lnTo>
                        <a:lnTo>
                          <a:pt x="70" y="411"/>
                        </a:lnTo>
                        <a:lnTo>
                          <a:pt x="86" y="405"/>
                        </a:lnTo>
                        <a:lnTo>
                          <a:pt x="104" y="403"/>
                        </a:lnTo>
                        <a:lnTo>
                          <a:pt x="106" y="385"/>
                        </a:lnTo>
                        <a:lnTo>
                          <a:pt x="115" y="373"/>
                        </a:lnTo>
                        <a:lnTo>
                          <a:pt x="91" y="360"/>
                        </a:lnTo>
                        <a:lnTo>
                          <a:pt x="88" y="349"/>
                        </a:lnTo>
                        <a:lnTo>
                          <a:pt x="89" y="334"/>
                        </a:lnTo>
                        <a:lnTo>
                          <a:pt x="107" y="334"/>
                        </a:lnTo>
                        <a:lnTo>
                          <a:pt x="119" y="333"/>
                        </a:lnTo>
                        <a:lnTo>
                          <a:pt x="120" y="334"/>
                        </a:lnTo>
                        <a:lnTo>
                          <a:pt x="133" y="325"/>
                        </a:lnTo>
                        <a:lnTo>
                          <a:pt x="146" y="321"/>
                        </a:lnTo>
                        <a:lnTo>
                          <a:pt x="151" y="321"/>
                        </a:lnTo>
                        <a:lnTo>
                          <a:pt x="159" y="312"/>
                        </a:lnTo>
                        <a:lnTo>
                          <a:pt x="169" y="309"/>
                        </a:lnTo>
                        <a:lnTo>
                          <a:pt x="179" y="292"/>
                        </a:lnTo>
                        <a:lnTo>
                          <a:pt x="185" y="297"/>
                        </a:lnTo>
                        <a:lnTo>
                          <a:pt x="198" y="286"/>
                        </a:lnTo>
                        <a:lnTo>
                          <a:pt x="200" y="286"/>
                        </a:lnTo>
                        <a:lnTo>
                          <a:pt x="216" y="274"/>
                        </a:lnTo>
                        <a:lnTo>
                          <a:pt x="226" y="273"/>
                        </a:lnTo>
                        <a:lnTo>
                          <a:pt x="239" y="273"/>
                        </a:lnTo>
                        <a:lnTo>
                          <a:pt x="247" y="273"/>
                        </a:lnTo>
                        <a:lnTo>
                          <a:pt x="240" y="258"/>
                        </a:lnTo>
                        <a:lnTo>
                          <a:pt x="237" y="246"/>
                        </a:lnTo>
                        <a:lnTo>
                          <a:pt x="234" y="220"/>
                        </a:lnTo>
                        <a:lnTo>
                          <a:pt x="253" y="219"/>
                        </a:lnTo>
                        <a:lnTo>
                          <a:pt x="263" y="214"/>
                        </a:lnTo>
                        <a:lnTo>
                          <a:pt x="258" y="225"/>
                        </a:lnTo>
                        <a:lnTo>
                          <a:pt x="266" y="232"/>
                        </a:lnTo>
                        <a:lnTo>
                          <a:pt x="275" y="241"/>
                        </a:lnTo>
                        <a:lnTo>
                          <a:pt x="279" y="247"/>
                        </a:lnTo>
                        <a:lnTo>
                          <a:pt x="302" y="246"/>
                        </a:lnTo>
                        <a:lnTo>
                          <a:pt x="322" y="223"/>
                        </a:lnTo>
                        <a:lnTo>
                          <a:pt x="336" y="213"/>
                        </a:lnTo>
                        <a:lnTo>
                          <a:pt x="344" y="205"/>
                        </a:lnTo>
                        <a:lnTo>
                          <a:pt x="354" y="196"/>
                        </a:lnTo>
                        <a:lnTo>
                          <a:pt x="364" y="184"/>
                        </a:lnTo>
                        <a:lnTo>
                          <a:pt x="372" y="189"/>
                        </a:lnTo>
                        <a:lnTo>
                          <a:pt x="372" y="181"/>
                        </a:lnTo>
                        <a:lnTo>
                          <a:pt x="377" y="177"/>
                        </a:lnTo>
                        <a:lnTo>
                          <a:pt x="392" y="180"/>
                        </a:lnTo>
                        <a:lnTo>
                          <a:pt x="416" y="199"/>
                        </a:lnTo>
                        <a:lnTo>
                          <a:pt x="411" y="145"/>
                        </a:lnTo>
                        <a:lnTo>
                          <a:pt x="390" y="169"/>
                        </a:lnTo>
                        <a:lnTo>
                          <a:pt x="374" y="168"/>
                        </a:lnTo>
                        <a:lnTo>
                          <a:pt x="369" y="153"/>
                        </a:lnTo>
                        <a:lnTo>
                          <a:pt x="369" y="145"/>
                        </a:lnTo>
                        <a:lnTo>
                          <a:pt x="364" y="141"/>
                        </a:lnTo>
                        <a:lnTo>
                          <a:pt x="377" y="129"/>
                        </a:lnTo>
                        <a:lnTo>
                          <a:pt x="385" y="120"/>
                        </a:lnTo>
                        <a:lnTo>
                          <a:pt x="393" y="117"/>
                        </a:lnTo>
                        <a:lnTo>
                          <a:pt x="400" y="115"/>
                        </a:lnTo>
                        <a:lnTo>
                          <a:pt x="405" y="108"/>
                        </a:lnTo>
                        <a:lnTo>
                          <a:pt x="411" y="106"/>
                        </a:lnTo>
                        <a:lnTo>
                          <a:pt x="419" y="106"/>
                        </a:lnTo>
                        <a:lnTo>
                          <a:pt x="405" y="93"/>
                        </a:lnTo>
                        <a:lnTo>
                          <a:pt x="390" y="96"/>
                        </a:lnTo>
                        <a:lnTo>
                          <a:pt x="380" y="96"/>
                        </a:lnTo>
                        <a:lnTo>
                          <a:pt x="372" y="91"/>
                        </a:lnTo>
                        <a:lnTo>
                          <a:pt x="372" y="100"/>
                        </a:lnTo>
                        <a:lnTo>
                          <a:pt x="364" y="109"/>
                        </a:lnTo>
                        <a:lnTo>
                          <a:pt x="353" y="124"/>
                        </a:lnTo>
                        <a:lnTo>
                          <a:pt x="341" y="130"/>
                        </a:lnTo>
                        <a:lnTo>
                          <a:pt x="333" y="130"/>
                        </a:lnTo>
                        <a:lnTo>
                          <a:pt x="330" y="141"/>
                        </a:lnTo>
                        <a:lnTo>
                          <a:pt x="330" y="145"/>
                        </a:lnTo>
                        <a:lnTo>
                          <a:pt x="323" y="150"/>
                        </a:lnTo>
                        <a:lnTo>
                          <a:pt x="331" y="168"/>
                        </a:lnTo>
                        <a:lnTo>
                          <a:pt x="336" y="177"/>
                        </a:lnTo>
                        <a:lnTo>
                          <a:pt x="327" y="190"/>
                        </a:lnTo>
                        <a:lnTo>
                          <a:pt x="315" y="199"/>
                        </a:lnTo>
                        <a:lnTo>
                          <a:pt x="312" y="213"/>
                        </a:lnTo>
                        <a:lnTo>
                          <a:pt x="305" y="223"/>
                        </a:lnTo>
                        <a:lnTo>
                          <a:pt x="299" y="223"/>
                        </a:lnTo>
                        <a:lnTo>
                          <a:pt x="289" y="225"/>
                        </a:lnTo>
                        <a:lnTo>
                          <a:pt x="279" y="229"/>
                        </a:lnTo>
                        <a:lnTo>
                          <a:pt x="276" y="228"/>
                        </a:lnTo>
                        <a:lnTo>
                          <a:pt x="276" y="220"/>
                        </a:lnTo>
                        <a:lnTo>
                          <a:pt x="275" y="208"/>
                        </a:lnTo>
                        <a:lnTo>
                          <a:pt x="266" y="208"/>
                        </a:lnTo>
                        <a:lnTo>
                          <a:pt x="262" y="201"/>
                        </a:lnTo>
                        <a:lnTo>
                          <a:pt x="263" y="190"/>
                        </a:lnTo>
                        <a:lnTo>
                          <a:pt x="265" y="184"/>
                        </a:lnTo>
                        <a:lnTo>
                          <a:pt x="263" y="181"/>
                        </a:lnTo>
                        <a:lnTo>
                          <a:pt x="257" y="184"/>
                        </a:lnTo>
                        <a:lnTo>
                          <a:pt x="253" y="184"/>
                        </a:lnTo>
                        <a:lnTo>
                          <a:pt x="249" y="183"/>
                        </a:lnTo>
                        <a:lnTo>
                          <a:pt x="245" y="181"/>
                        </a:lnTo>
                        <a:lnTo>
                          <a:pt x="237" y="187"/>
                        </a:lnTo>
                        <a:lnTo>
                          <a:pt x="229" y="195"/>
                        </a:lnTo>
                        <a:lnTo>
                          <a:pt x="221" y="202"/>
                        </a:lnTo>
                        <a:lnTo>
                          <a:pt x="203" y="201"/>
                        </a:lnTo>
                        <a:lnTo>
                          <a:pt x="192" y="199"/>
                        </a:lnTo>
                        <a:lnTo>
                          <a:pt x="184" y="192"/>
                        </a:lnTo>
                        <a:lnTo>
                          <a:pt x="184" y="187"/>
                        </a:lnTo>
                        <a:lnTo>
                          <a:pt x="188" y="181"/>
                        </a:lnTo>
                        <a:lnTo>
                          <a:pt x="195" y="177"/>
                        </a:lnTo>
                        <a:lnTo>
                          <a:pt x="200" y="171"/>
                        </a:lnTo>
                        <a:lnTo>
                          <a:pt x="188" y="174"/>
                        </a:lnTo>
                        <a:lnTo>
                          <a:pt x="184" y="166"/>
                        </a:lnTo>
                        <a:lnTo>
                          <a:pt x="184" y="162"/>
                        </a:lnTo>
                        <a:lnTo>
                          <a:pt x="200" y="160"/>
                        </a:lnTo>
                        <a:lnTo>
                          <a:pt x="214" y="159"/>
                        </a:lnTo>
                        <a:lnTo>
                          <a:pt x="205" y="154"/>
                        </a:lnTo>
                        <a:lnTo>
                          <a:pt x="190" y="156"/>
                        </a:lnTo>
                        <a:lnTo>
                          <a:pt x="190" y="147"/>
                        </a:lnTo>
                        <a:lnTo>
                          <a:pt x="197" y="141"/>
                        </a:lnTo>
                        <a:lnTo>
                          <a:pt x="211" y="135"/>
                        </a:lnTo>
                        <a:lnTo>
                          <a:pt x="216" y="129"/>
                        </a:lnTo>
                        <a:lnTo>
                          <a:pt x="221" y="126"/>
                        </a:lnTo>
                        <a:lnTo>
                          <a:pt x="232" y="124"/>
                        </a:lnTo>
                        <a:lnTo>
                          <a:pt x="242" y="126"/>
                        </a:lnTo>
                        <a:lnTo>
                          <a:pt x="247" y="129"/>
                        </a:lnTo>
                        <a:lnTo>
                          <a:pt x="255" y="124"/>
                        </a:lnTo>
                        <a:lnTo>
                          <a:pt x="247" y="123"/>
                        </a:lnTo>
                        <a:lnTo>
                          <a:pt x="247" y="111"/>
                        </a:lnTo>
                        <a:lnTo>
                          <a:pt x="268" y="97"/>
                        </a:lnTo>
                        <a:lnTo>
                          <a:pt x="279" y="88"/>
                        </a:lnTo>
                        <a:lnTo>
                          <a:pt x="286" y="87"/>
                        </a:lnTo>
                        <a:lnTo>
                          <a:pt x="284" y="82"/>
                        </a:lnTo>
                        <a:lnTo>
                          <a:pt x="294" y="73"/>
                        </a:lnTo>
                        <a:lnTo>
                          <a:pt x="305" y="60"/>
                        </a:lnTo>
                        <a:lnTo>
                          <a:pt x="318" y="54"/>
                        </a:lnTo>
                        <a:lnTo>
                          <a:pt x="309" y="48"/>
                        </a:lnTo>
                        <a:lnTo>
                          <a:pt x="335" y="34"/>
                        </a:lnTo>
                        <a:lnTo>
                          <a:pt x="346" y="36"/>
                        </a:lnTo>
                        <a:lnTo>
                          <a:pt x="344" y="28"/>
                        </a:lnTo>
                        <a:lnTo>
                          <a:pt x="367" y="27"/>
                        </a:lnTo>
                        <a:lnTo>
                          <a:pt x="409" y="3"/>
                        </a:lnTo>
                        <a:lnTo>
                          <a:pt x="416" y="0"/>
                        </a:lnTo>
                        <a:lnTo>
                          <a:pt x="408" y="18"/>
                        </a:lnTo>
                        <a:lnTo>
                          <a:pt x="418" y="9"/>
                        </a:lnTo>
                        <a:lnTo>
                          <a:pt x="429" y="6"/>
                        </a:lnTo>
                        <a:lnTo>
                          <a:pt x="427" y="13"/>
                        </a:lnTo>
                        <a:lnTo>
                          <a:pt x="460" y="4"/>
                        </a:lnTo>
                        <a:lnTo>
                          <a:pt x="474" y="12"/>
                        </a:lnTo>
                        <a:lnTo>
                          <a:pt x="453" y="19"/>
                        </a:lnTo>
                        <a:lnTo>
                          <a:pt x="461" y="28"/>
                        </a:lnTo>
                        <a:lnTo>
                          <a:pt x="492" y="27"/>
                        </a:lnTo>
                        <a:lnTo>
                          <a:pt x="539" y="40"/>
                        </a:lnTo>
                        <a:lnTo>
                          <a:pt x="536" y="55"/>
                        </a:lnTo>
                        <a:lnTo>
                          <a:pt x="517" y="69"/>
                        </a:lnTo>
                        <a:lnTo>
                          <a:pt x="487" y="76"/>
                        </a:lnTo>
                        <a:lnTo>
                          <a:pt x="483" y="91"/>
                        </a:lnTo>
                        <a:lnTo>
                          <a:pt x="484" y="106"/>
                        </a:lnTo>
                        <a:lnTo>
                          <a:pt x="492" y="109"/>
                        </a:lnTo>
                        <a:lnTo>
                          <a:pt x="494" y="117"/>
                        </a:lnTo>
                        <a:lnTo>
                          <a:pt x="497" y="120"/>
                        </a:lnTo>
                        <a:lnTo>
                          <a:pt x="504" y="123"/>
                        </a:lnTo>
                        <a:lnTo>
                          <a:pt x="505" y="132"/>
                        </a:lnTo>
                        <a:lnTo>
                          <a:pt x="515" y="142"/>
                        </a:lnTo>
                        <a:lnTo>
                          <a:pt x="515" y="147"/>
                        </a:lnTo>
                        <a:lnTo>
                          <a:pt x="525" y="147"/>
                        </a:lnTo>
                        <a:lnTo>
                          <a:pt x="528" y="150"/>
                        </a:lnTo>
                        <a:lnTo>
                          <a:pt x="536" y="153"/>
                        </a:lnTo>
                        <a:lnTo>
                          <a:pt x="541" y="148"/>
                        </a:lnTo>
                        <a:lnTo>
                          <a:pt x="546" y="141"/>
                        </a:lnTo>
                        <a:lnTo>
                          <a:pt x="549" y="136"/>
                        </a:lnTo>
                        <a:lnTo>
                          <a:pt x="557" y="139"/>
                        </a:lnTo>
                        <a:lnTo>
                          <a:pt x="567" y="129"/>
                        </a:lnTo>
                        <a:lnTo>
                          <a:pt x="567" y="121"/>
                        </a:lnTo>
                        <a:lnTo>
                          <a:pt x="570" y="115"/>
                        </a:lnTo>
                        <a:lnTo>
                          <a:pt x="572" y="111"/>
                        </a:lnTo>
                        <a:lnTo>
                          <a:pt x="591" y="106"/>
                        </a:lnTo>
                        <a:lnTo>
                          <a:pt x="608" y="102"/>
                        </a:lnTo>
                        <a:lnTo>
                          <a:pt x="629" y="96"/>
                        </a:lnTo>
                        <a:lnTo>
                          <a:pt x="653" y="100"/>
                        </a:lnTo>
                        <a:lnTo>
                          <a:pt x="678" y="100"/>
                        </a:lnTo>
                        <a:lnTo>
                          <a:pt x="718" y="100"/>
                        </a:lnTo>
                        <a:lnTo>
                          <a:pt x="725" y="64"/>
                        </a:lnTo>
                        <a:lnTo>
                          <a:pt x="747" y="66"/>
                        </a:lnTo>
                        <a:lnTo>
                          <a:pt x="764" y="93"/>
                        </a:lnTo>
                        <a:lnTo>
                          <a:pt x="767" y="70"/>
                        </a:lnTo>
                        <a:lnTo>
                          <a:pt x="842" y="4"/>
                        </a:lnTo>
                        <a:lnTo>
                          <a:pt x="871" y="4"/>
                        </a:lnTo>
                        <a:lnTo>
                          <a:pt x="897" y="18"/>
                        </a:lnTo>
                        <a:lnTo>
                          <a:pt x="931" y="16"/>
                        </a:lnTo>
                        <a:lnTo>
                          <a:pt x="977" y="40"/>
                        </a:lnTo>
                        <a:lnTo>
                          <a:pt x="1029" y="54"/>
                        </a:lnTo>
                        <a:lnTo>
                          <a:pt x="1066" y="51"/>
                        </a:lnTo>
                        <a:lnTo>
                          <a:pt x="1115" y="66"/>
                        </a:lnTo>
                        <a:lnTo>
                          <a:pt x="1155" y="66"/>
                        </a:lnTo>
                        <a:lnTo>
                          <a:pt x="1175" y="55"/>
                        </a:lnTo>
                        <a:lnTo>
                          <a:pt x="1220" y="55"/>
                        </a:lnTo>
                        <a:lnTo>
                          <a:pt x="1245" y="67"/>
                        </a:lnTo>
                        <a:lnTo>
                          <a:pt x="1306" y="67"/>
                        </a:lnTo>
                        <a:lnTo>
                          <a:pt x="1358" y="87"/>
                        </a:lnTo>
                        <a:lnTo>
                          <a:pt x="1451" y="84"/>
                        </a:lnTo>
                        <a:lnTo>
                          <a:pt x="1602" y="93"/>
                        </a:lnTo>
                        <a:lnTo>
                          <a:pt x="1675" y="121"/>
                        </a:lnTo>
                        <a:lnTo>
                          <a:pt x="1737" y="139"/>
                        </a:lnTo>
                        <a:lnTo>
                          <a:pt x="1776" y="154"/>
                        </a:lnTo>
                        <a:lnTo>
                          <a:pt x="1765" y="159"/>
                        </a:lnTo>
                        <a:lnTo>
                          <a:pt x="1737" y="147"/>
                        </a:lnTo>
                        <a:lnTo>
                          <a:pt x="1674" y="142"/>
                        </a:lnTo>
                        <a:lnTo>
                          <a:pt x="1692" y="154"/>
                        </a:lnTo>
                        <a:lnTo>
                          <a:pt x="1719" y="160"/>
                        </a:lnTo>
                        <a:lnTo>
                          <a:pt x="1711" y="180"/>
                        </a:lnTo>
                        <a:lnTo>
                          <a:pt x="1682" y="192"/>
                        </a:lnTo>
                        <a:lnTo>
                          <a:pt x="1672" y="211"/>
                        </a:lnTo>
                        <a:lnTo>
                          <a:pt x="1711" y="229"/>
                        </a:lnTo>
                        <a:lnTo>
                          <a:pt x="1739" y="253"/>
                        </a:lnTo>
                        <a:lnTo>
                          <a:pt x="1753" y="288"/>
                        </a:lnTo>
                        <a:lnTo>
                          <a:pt x="1735" y="291"/>
                        </a:lnTo>
                        <a:lnTo>
                          <a:pt x="1696" y="280"/>
                        </a:lnTo>
                        <a:lnTo>
                          <a:pt x="1656" y="255"/>
                        </a:lnTo>
                        <a:lnTo>
                          <a:pt x="1640" y="241"/>
                        </a:lnTo>
                        <a:lnTo>
                          <a:pt x="1630" y="223"/>
                        </a:lnTo>
                        <a:lnTo>
                          <a:pt x="1620" y="196"/>
                        </a:lnTo>
                        <a:lnTo>
                          <a:pt x="1604" y="187"/>
                        </a:lnTo>
                        <a:lnTo>
                          <a:pt x="1589" y="186"/>
                        </a:lnTo>
                        <a:lnTo>
                          <a:pt x="1576" y="189"/>
                        </a:lnTo>
                        <a:lnTo>
                          <a:pt x="1591" y="210"/>
                        </a:lnTo>
                        <a:lnTo>
                          <a:pt x="1552" y="213"/>
                        </a:lnTo>
                        <a:lnTo>
                          <a:pt x="1534" y="202"/>
                        </a:lnTo>
                        <a:lnTo>
                          <a:pt x="1500" y="208"/>
                        </a:lnTo>
                        <a:lnTo>
                          <a:pt x="1474" y="225"/>
                        </a:lnTo>
                        <a:lnTo>
                          <a:pt x="1474" y="234"/>
                        </a:lnTo>
                        <a:lnTo>
                          <a:pt x="1484" y="249"/>
                        </a:lnTo>
                        <a:lnTo>
                          <a:pt x="1524" y="253"/>
                        </a:lnTo>
                        <a:lnTo>
                          <a:pt x="1557" y="271"/>
                        </a:lnTo>
                        <a:lnTo>
                          <a:pt x="1612" y="321"/>
                        </a:lnTo>
                        <a:lnTo>
                          <a:pt x="1635" y="354"/>
                        </a:lnTo>
                        <a:lnTo>
                          <a:pt x="1638" y="388"/>
                        </a:lnTo>
                        <a:lnTo>
                          <a:pt x="1633" y="417"/>
                        </a:lnTo>
                        <a:lnTo>
                          <a:pt x="1620" y="417"/>
                        </a:lnTo>
                        <a:lnTo>
                          <a:pt x="1605" y="406"/>
                        </a:lnTo>
                        <a:lnTo>
                          <a:pt x="1584" y="420"/>
                        </a:lnTo>
                        <a:lnTo>
                          <a:pt x="1563" y="432"/>
                        </a:lnTo>
                        <a:lnTo>
                          <a:pt x="1560" y="451"/>
                        </a:lnTo>
                        <a:lnTo>
                          <a:pt x="1583" y="475"/>
                        </a:lnTo>
                        <a:lnTo>
                          <a:pt x="1568" y="495"/>
                        </a:lnTo>
                        <a:lnTo>
                          <a:pt x="1563" y="528"/>
                        </a:lnTo>
                        <a:lnTo>
                          <a:pt x="1591" y="549"/>
                        </a:lnTo>
                        <a:lnTo>
                          <a:pt x="1622" y="555"/>
                        </a:lnTo>
                        <a:lnTo>
                          <a:pt x="1654" y="577"/>
                        </a:lnTo>
                        <a:lnTo>
                          <a:pt x="1682" y="607"/>
                        </a:lnTo>
                        <a:lnTo>
                          <a:pt x="1683" y="652"/>
                        </a:lnTo>
                        <a:lnTo>
                          <a:pt x="1674" y="673"/>
                        </a:lnTo>
                        <a:lnTo>
                          <a:pt x="1644" y="691"/>
                        </a:lnTo>
                        <a:lnTo>
                          <a:pt x="1609" y="700"/>
                        </a:lnTo>
                        <a:lnTo>
                          <a:pt x="1586" y="714"/>
                        </a:lnTo>
                        <a:lnTo>
                          <a:pt x="1573" y="706"/>
                        </a:lnTo>
                        <a:lnTo>
                          <a:pt x="1562" y="714"/>
                        </a:lnTo>
                        <a:lnTo>
                          <a:pt x="1558" y="747"/>
                        </a:lnTo>
                        <a:lnTo>
                          <a:pt x="1566" y="766"/>
                        </a:lnTo>
                        <a:lnTo>
                          <a:pt x="1602" y="789"/>
                        </a:lnTo>
                        <a:lnTo>
                          <a:pt x="1617" y="811"/>
                        </a:lnTo>
                        <a:lnTo>
                          <a:pt x="1628" y="823"/>
                        </a:lnTo>
                        <a:lnTo>
                          <a:pt x="1625" y="847"/>
                        </a:lnTo>
                        <a:lnTo>
                          <a:pt x="1602" y="867"/>
                        </a:lnTo>
                        <a:lnTo>
                          <a:pt x="1578" y="867"/>
                        </a:lnTo>
                        <a:lnTo>
                          <a:pt x="1539" y="838"/>
                        </a:lnTo>
                        <a:lnTo>
                          <a:pt x="1511" y="828"/>
                        </a:lnTo>
                        <a:lnTo>
                          <a:pt x="1500" y="822"/>
                        </a:lnTo>
                        <a:lnTo>
                          <a:pt x="1488" y="837"/>
                        </a:lnTo>
                        <a:lnTo>
                          <a:pt x="1492" y="858"/>
                        </a:lnTo>
                        <a:lnTo>
                          <a:pt x="1501" y="874"/>
                        </a:lnTo>
                        <a:lnTo>
                          <a:pt x="1508" y="900"/>
                        </a:lnTo>
                        <a:lnTo>
                          <a:pt x="1532" y="909"/>
                        </a:lnTo>
                        <a:lnTo>
                          <a:pt x="1524" y="922"/>
                        </a:lnTo>
                        <a:lnTo>
                          <a:pt x="1526" y="942"/>
                        </a:lnTo>
                        <a:lnTo>
                          <a:pt x="1534" y="961"/>
                        </a:lnTo>
                        <a:lnTo>
                          <a:pt x="1518" y="960"/>
                        </a:lnTo>
                        <a:lnTo>
                          <a:pt x="1500" y="937"/>
                        </a:lnTo>
                        <a:lnTo>
                          <a:pt x="1501" y="913"/>
                        </a:lnTo>
                        <a:lnTo>
                          <a:pt x="1495" y="906"/>
                        </a:lnTo>
                        <a:lnTo>
                          <a:pt x="1488" y="879"/>
                        </a:lnTo>
                        <a:lnTo>
                          <a:pt x="1480" y="871"/>
                        </a:lnTo>
                        <a:lnTo>
                          <a:pt x="1477" y="834"/>
                        </a:lnTo>
                        <a:lnTo>
                          <a:pt x="1466" y="811"/>
                        </a:lnTo>
                        <a:lnTo>
                          <a:pt x="1446" y="790"/>
                        </a:lnTo>
                        <a:lnTo>
                          <a:pt x="1410" y="778"/>
                        </a:lnTo>
                        <a:lnTo>
                          <a:pt x="1386" y="759"/>
                        </a:lnTo>
                        <a:lnTo>
                          <a:pt x="1376" y="744"/>
                        </a:lnTo>
                        <a:lnTo>
                          <a:pt x="1358" y="727"/>
                        </a:lnTo>
                        <a:lnTo>
                          <a:pt x="1331" y="690"/>
                        </a:lnTo>
                        <a:lnTo>
                          <a:pt x="1306" y="693"/>
                        </a:lnTo>
                        <a:lnTo>
                          <a:pt x="1274" y="711"/>
                        </a:lnTo>
                        <a:lnTo>
                          <a:pt x="1259" y="726"/>
                        </a:lnTo>
                        <a:lnTo>
                          <a:pt x="1230" y="754"/>
                        </a:lnTo>
                        <a:lnTo>
                          <a:pt x="1209" y="784"/>
                        </a:lnTo>
                        <a:lnTo>
                          <a:pt x="1201" y="795"/>
                        </a:lnTo>
                        <a:lnTo>
                          <a:pt x="1209" y="829"/>
                        </a:lnTo>
                        <a:lnTo>
                          <a:pt x="1207" y="864"/>
                        </a:lnTo>
                        <a:lnTo>
                          <a:pt x="1181" y="888"/>
                        </a:lnTo>
                        <a:lnTo>
                          <a:pt x="1167" y="889"/>
                        </a:lnTo>
                        <a:lnTo>
                          <a:pt x="1136" y="840"/>
                        </a:lnTo>
                        <a:lnTo>
                          <a:pt x="1111" y="805"/>
                        </a:lnTo>
                        <a:lnTo>
                          <a:pt x="1063" y="739"/>
                        </a:lnTo>
                        <a:lnTo>
                          <a:pt x="1061" y="714"/>
                        </a:lnTo>
                        <a:lnTo>
                          <a:pt x="1050" y="702"/>
                        </a:lnTo>
                        <a:lnTo>
                          <a:pt x="1042" y="718"/>
                        </a:lnTo>
                        <a:lnTo>
                          <a:pt x="999" y="681"/>
                        </a:lnTo>
                        <a:lnTo>
                          <a:pt x="942" y="652"/>
                        </a:lnTo>
                        <a:lnTo>
                          <a:pt x="907" y="658"/>
                        </a:lnTo>
                        <a:lnTo>
                          <a:pt x="855" y="655"/>
                        </a:lnTo>
                        <a:lnTo>
                          <a:pt x="830" y="634"/>
                        </a:lnTo>
                        <a:lnTo>
                          <a:pt x="803" y="637"/>
                        </a:lnTo>
                        <a:lnTo>
                          <a:pt x="764" y="628"/>
                        </a:lnTo>
                        <a:lnTo>
                          <a:pt x="682" y="558"/>
                        </a:lnTo>
                        <a:lnTo>
                          <a:pt x="687" y="586"/>
                        </a:lnTo>
                        <a:lnTo>
                          <a:pt x="712" y="627"/>
                        </a:lnTo>
                        <a:lnTo>
                          <a:pt x="739" y="655"/>
                        </a:lnTo>
                        <a:lnTo>
                          <a:pt x="769" y="670"/>
                        </a:lnTo>
                        <a:lnTo>
                          <a:pt x="801" y="658"/>
                        </a:lnTo>
                        <a:lnTo>
                          <a:pt x="827" y="658"/>
                        </a:lnTo>
                        <a:lnTo>
                          <a:pt x="861" y="684"/>
                        </a:lnTo>
                        <a:lnTo>
                          <a:pt x="881" y="703"/>
                        </a:lnTo>
                        <a:lnTo>
                          <a:pt x="877" y="715"/>
                        </a:lnTo>
                        <a:lnTo>
                          <a:pt x="819" y="771"/>
                        </a:lnTo>
                        <a:lnTo>
                          <a:pt x="780" y="792"/>
                        </a:lnTo>
                        <a:lnTo>
                          <a:pt x="699" y="819"/>
                        </a:lnTo>
                        <a:lnTo>
                          <a:pt x="674" y="828"/>
                        </a:lnTo>
                        <a:lnTo>
                          <a:pt x="660" y="819"/>
                        </a:lnTo>
                        <a:lnTo>
                          <a:pt x="655" y="808"/>
                        </a:lnTo>
                        <a:lnTo>
                          <a:pt x="653" y="792"/>
                        </a:lnTo>
                        <a:lnTo>
                          <a:pt x="647" y="775"/>
                        </a:lnTo>
                        <a:lnTo>
                          <a:pt x="635" y="762"/>
                        </a:lnTo>
                        <a:lnTo>
                          <a:pt x="626" y="750"/>
                        </a:lnTo>
                        <a:lnTo>
                          <a:pt x="611" y="733"/>
                        </a:lnTo>
                        <a:lnTo>
                          <a:pt x="603" y="723"/>
                        </a:lnTo>
                        <a:lnTo>
                          <a:pt x="596" y="709"/>
                        </a:lnTo>
                        <a:lnTo>
                          <a:pt x="585" y="697"/>
                        </a:lnTo>
                        <a:lnTo>
                          <a:pt x="567" y="667"/>
                        </a:lnTo>
                        <a:lnTo>
                          <a:pt x="557" y="655"/>
                        </a:lnTo>
                        <a:lnTo>
                          <a:pt x="544" y="639"/>
                        </a:lnTo>
                        <a:lnTo>
                          <a:pt x="523" y="616"/>
                        </a:lnTo>
                        <a:lnTo>
                          <a:pt x="512" y="603"/>
                        </a:lnTo>
                        <a:lnTo>
                          <a:pt x="502" y="594"/>
                        </a:lnTo>
                        <a:lnTo>
                          <a:pt x="491" y="574"/>
                        </a:lnTo>
                        <a:lnTo>
                          <a:pt x="525" y="556"/>
                        </a:lnTo>
                        <a:lnTo>
                          <a:pt x="539" y="517"/>
                        </a:lnTo>
                        <a:lnTo>
                          <a:pt x="507" y="507"/>
                        </a:lnTo>
                        <a:lnTo>
                          <a:pt x="463" y="513"/>
                        </a:lnTo>
                        <a:lnTo>
                          <a:pt x="453" y="508"/>
                        </a:lnTo>
                        <a:lnTo>
                          <a:pt x="448" y="508"/>
                        </a:lnTo>
                        <a:lnTo>
                          <a:pt x="442" y="508"/>
                        </a:lnTo>
                        <a:lnTo>
                          <a:pt x="437" y="508"/>
                        </a:lnTo>
                        <a:lnTo>
                          <a:pt x="435" y="501"/>
                        </a:lnTo>
                        <a:lnTo>
                          <a:pt x="432" y="495"/>
                        </a:lnTo>
                        <a:lnTo>
                          <a:pt x="432" y="483"/>
                        </a:lnTo>
                        <a:lnTo>
                          <a:pt x="424" y="477"/>
                        </a:lnTo>
                        <a:lnTo>
                          <a:pt x="422" y="469"/>
                        </a:lnTo>
                        <a:lnTo>
                          <a:pt x="418" y="468"/>
                        </a:lnTo>
                        <a:lnTo>
                          <a:pt x="413" y="462"/>
                        </a:lnTo>
                        <a:lnTo>
                          <a:pt x="411" y="456"/>
                        </a:lnTo>
                        <a:lnTo>
                          <a:pt x="408" y="450"/>
                        </a:lnTo>
                        <a:lnTo>
                          <a:pt x="405" y="447"/>
                        </a:lnTo>
                        <a:lnTo>
                          <a:pt x="395" y="447"/>
                        </a:lnTo>
                        <a:lnTo>
                          <a:pt x="388" y="447"/>
                        </a:lnTo>
                        <a:lnTo>
                          <a:pt x="385" y="447"/>
                        </a:lnTo>
                        <a:lnTo>
                          <a:pt x="383" y="454"/>
                        </a:lnTo>
                        <a:lnTo>
                          <a:pt x="383" y="462"/>
                        </a:lnTo>
                        <a:lnTo>
                          <a:pt x="383" y="471"/>
                        </a:lnTo>
                        <a:lnTo>
                          <a:pt x="383" y="480"/>
                        </a:lnTo>
                        <a:lnTo>
                          <a:pt x="383" y="486"/>
                        </a:lnTo>
                        <a:lnTo>
                          <a:pt x="375" y="489"/>
                        </a:lnTo>
                        <a:lnTo>
                          <a:pt x="369" y="495"/>
                        </a:lnTo>
                        <a:lnTo>
                          <a:pt x="359" y="486"/>
                        </a:lnTo>
                        <a:lnTo>
                          <a:pt x="353" y="474"/>
                        </a:lnTo>
                        <a:lnTo>
                          <a:pt x="354" y="460"/>
                        </a:lnTo>
                        <a:lnTo>
                          <a:pt x="344" y="442"/>
                        </a:lnTo>
                        <a:lnTo>
                          <a:pt x="340" y="430"/>
                        </a:lnTo>
                        <a:lnTo>
                          <a:pt x="328" y="423"/>
                        </a:lnTo>
                        <a:lnTo>
                          <a:pt x="315" y="415"/>
                        </a:lnTo>
                        <a:lnTo>
                          <a:pt x="309" y="405"/>
                        </a:lnTo>
                        <a:lnTo>
                          <a:pt x="304" y="397"/>
                        </a:lnTo>
                        <a:lnTo>
                          <a:pt x="292" y="396"/>
                        </a:lnTo>
                        <a:lnTo>
                          <a:pt x="289" y="391"/>
                        </a:lnTo>
                        <a:lnTo>
                          <a:pt x="281" y="391"/>
                        </a:lnTo>
                        <a:lnTo>
                          <a:pt x="275" y="399"/>
                        </a:lnTo>
                        <a:lnTo>
                          <a:pt x="268" y="405"/>
                        </a:lnTo>
                        <a:lnTo>
                          <a:pt x="283" y="412"/>
                        </a:lnTo>
                        <a:lnTo>
                          <a:pt x="291" y="423"/>
                        </a:lnTo>
                        <a:lnTo>
                          <a:pt x="305" y="436"/>
                        </a:lnTo>
                        <a:lnTo>
                          <a:pt x="312" y="442"/>
                        </a:lnTo>
                        <a:lnTo>
                          <a:pt x="323" y="447"/>
                        </a:lnTo>
                        <a:lnTo>
                          <a:pt x="331" y="456"/>
                        </a:lnTo>
                        <a:lnTo>
                          <a:pt x="322" y="466"/>
                        </a:lnTo>
                        <a:lnTo>
                          <a:pt x="320" y="462"/>
                        </a:lnTo>
                        <a:lnTo>
                          <a:pt x="320" y="456"/>
                        </a:lnTo>
                        <a:lnTo>
                          <a:pt x="315" y="469"/>
                        </a:lnTo>
                        <a:lnTo>
                          <a:pt x="314" y="481"/>
                        </a:lnTo>
                        <a:lnTo>
                          <a:pt x="304" y="484"/>
                        </a:lnTo>
                        <a:lnTo>
                          <a:pt x="307" y="469"/>
                        </a:lnTo>
                        <a:lnTo>
                          <a:pt x="305" y="462"/>
                        </a:lnTo>
                        <a:lnTo>
                          <a:pt x="294" y="457"/>
                        </a:lnTo>
                        <a:lnTo>
                          <a:pt x="289" y="454"/>
                        </a:lnTo>
                        <a:lnTo>
                          <a:pt x="284" y="448"/>
                        </a:lnTo>
                        <a:lnTo>
                          <a:pt x="275" y="445"/>
                        </a:lnTo>
                        <a:lnTo>
                          <a:pt x="268" y="441"/>
                        </a:lnTo>
                        <a:lnTo>
                          <a:pt x="262" y="432"/>
                        </a:lnTo>
                        <a:lnTo>
                          <a:pt x="253" y="427"/>
                        </a:lnTo>
                        <a:lnTo>
                          <a:pt x="249" y="418"/>
                        </a:lnTo>
                        <a:lnTo>
                          <a:pt x="247" y="411"/>
                        </a:lnTo>
                        <a:lnTo>
                          <a:pt x="240" y="408"/>
                        </a:lnTo>
                        <a:lnTo>
                          <a:pt x="234" y="403"/>
                        </a:lnTo>
                        <a:lnTo>
                          <a:pt x="221" y="403"/>
                        </a:lnTo>
                        <a:lnTo>
                          <a:pt x="210" y="405"/>
                        </a:lnTo>
                        <a:lnTo>
                          <a:pt x="197" y="403"/>
                        </a:lnTo>
                        <a:lnTo>
                          <a:pt x="174" y="405"/>
                        </a:lnTo>
                        <a:lnTo>
                          <a:pt x="158" y="406"/>
                        </a:lnTo>
                        <a:lnTo>
                          <a:pt x="153" y="409"/>
                        </a:lnTo>
                        <a:lnTo>
                          <a:pt x="151" y="418"/>
                        </a:lnTo>
                        <a:lnTo>
                          <a:pt x="151" y="429"/>
                        </a:lnTo>
                        <a:lnTo>
                          <a:pt x="141" y="439"/>
                        </a:lnTo>
                        <a:lnTo>
                          <a:pt x="135" y="444"/>
                        </a:lnTo>
                        <a:lnTo>
                          <a:pt x="132" y="447"/>
                        </a:lnTo>
                        <a:lnTo>
                          <a:pt x="127" y="454"/>
                        </a:lnTo>
                        <a:lnTo>
                          <a:pt x="123" y="460"/>
                        </a:lnTo>
                        <a:lnTo>
                          <a:pt x="128" y="465"/>
                        </a:lnTo>
                        <a:lnTo>
                          <a:pt x="128" y="474"/>
                        </a:lnTo>
                        <a:lnTo>
                          <a:pt x="127" y="478"/>
                        </a:lnTo>
                        <a:lnTo>
                          <a:pt x="123" y="484"/>
                        </a:lnTo>
                        <a:lnTo>
                          <a:pt x="115" y="495"/>
                        </a:lnTo>
                        <a:lnTo>
                          <a:pt x="110" y="490"/>
                        </a:lnTo>
                        <a:lnTo>
                          <a:pt x="106" y="493"/>
                        </a:lnTo>
                        <a:lnTo>
                          <a:pt x="99" y="498"/>
                        </a:lnTo>
                        <a:lnTo>
                          <a:pt x="89" y="499"/>
                        </a:lnTo>
                        <a:lnTo>
                          <a:pt x="80" y="507"/>
                        </a:lnTo>
                        <a:lnTo>
                          <a:pt x="70" y="508"/>
                        </a:lnTo>
                        <a:lnTo>
                          <a:pt x="60" y="508"/>
                        </a:lnTo>
                        <a:lnTo>
                          <a:pt x="50" y="508"/>
                        </a:lnTo>
                        <a:lnTo>
                          <a:pt x="29" y="513"/>
                        </a:lnTo>
                        <a:lnTo>
                          <a:pt x="19" y="513"/>
                        </a:lnTo>
                        <a:lnTo>
                          <a:pt x="15" y="502"/>
                        </a:lnTo>
                        <a:lnTo>
                          <a:pt x="10" y="489"/>
                        </a:lnTo>
                        <a:lnTo>
                          <a:pt x="6" y="477"/>
                        </a:lnTo>
                        <a:lnTo>
                          <a:pt x="5" y="465"/>
                        </a:lnTo>
                        <a:lnTo>
                          <a:pt x="5" y="450"/>
                        </a:lnTo>
                        <a:lnTo>
                          <a:pt x="0" y="43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62535" name="Group 39">
                <a:extLst>
                  <a:ext uri="{FF2B5EF4-FFF2-40B4-BE49-F238E27FC236}">
                    <a16:creationId xmlns:a16="http://schemas.microsoft.com/office/drawing/2014/main" id="{2025C299-A7DF-49D0-8B96-EC45BAA5DDD7}"/>
                  </a:ext>
                </a:extLst>
              </p:cNvPr>
              <p:cNvGrpSpPr>
                <a:grpSpLocks/>
              </p:cNvGrpSpPr>
              <p:nvPr/>
            </p:nvGrpSpPr>
            <p:grpSpPr bwMode="auto">
              <a:xfrm>
                <a:off x="689" y="1216"/>
                <a:ext cx="1932" cy="2122"/>
                <a:chOff x="689" y="1216"/>
                <a:chExt cx="1932" cy="2122"/>
              </a:xfrm>
            </p:grpSpPr>
            <p:sp>
              <p:nvSpPr>
                <p:cNvPr id="362536" name="Freeform 40">
                  <a:extLst>
                    <a:ext uri="{FF2B5EF4-FFF2-40B4-BE49-F238E27FC236}">
                      <a16:creationId xmlns:a16="http://schemas.microsoft.com/office/drawing/2014/main" id="{A6ACB12C-5CCB-48E3-A3BA-116F16AEED55}"/>
                    </a:ext>
                  </a:extLst>
                </p:cNvPr>
                <p:cNvSpPr>
                  <a:spLocks/>
                </p:cNvSpPr>
                <p:nvPr/>
              </p:nvSpPr>
              <p:spPr bwMode="auto">
                <a:xfrm>
                  <a:off x="689" y="3186"/>
                  <a:ext cx="485" cy="142"/>
                </a:xfrm>
                <a:custGeom>
                  <a:avLst/>
                  <a:gdLst>
                    <a:gd name="T0" fmla="*/ 101 w 485"/>
                    <a:gd name="T1" fmla="*/ 53 h 142"/>
                    <a:gd name="T2" fmla="*/ 125 w 485"/>
                    <a:gd name="T3" fmla="*/ 54 h 142"/>
                    <a:gd name="T4" fmla="*/ 158 w 485"/>
                    <a:gd name="T5" fmla="*/ 45 h 142"/>
                    <a:gd name="T6" fmla="*/ 177 w 485"/>
                    <a:gd name="T7" fmla="*/ 42 h 142"/>
                    <a:gd name="T8" fmla="*/ 197 w 485"/>
                    <a:gd name="T9" fmla="*/ 44 h 142"/>
                    <a:gd name="T10" fmla="*/ 236 w 485"/>
                    <a:gd name="T11" fmla="*/ 27 h 142"/>
                    <a:gd name="T12" fmla="*/ 270 w 485"/>
                    <a:gd name="T13" fmla="*/ 23 h 142"/>
                    <a:gd name="T14" fmla="*/ 309 w 485"/>
                    <a:gd name="T15" fmla="*/ 24 h 142"/>
                    <a:gd name="T16" fmla="*/ 351 w 485"/>
                    <a:gd name="T17" fmla="*/ 24 h 142"/>
                    <a:gd name="T18" fmla="*/ 387 w 485"/>
                    <a:gd name="T19" fmla="*/ 33 h 142"/>
                    <a:gd name="T20" fmla="*/ 424 w 485"/>
                    <a:gd name="T21" fmla="*/ 17 h 142"/>
                    <a:gd name="T22" fmla="*/ 456 w 485"/>
                    <a:gd name="T23" fmla="*/ 2 h 142"/>
                    <a:gd name="T24" fmla="*/ 474 w 485"/>
                    <a:gd name="T25" fmla="*/ 11 h 142"/>
                    <a:gd name="T26" fmla="*/ 455 w 485"/>
                    <a:gd name="T27" fmla="*/ 26 h 142"/>
                    <a:gd name="T28" fmla="*/ 432 w 485"/>
                    <a:gd name="T29" fmla="*/ 44 h 142"/>
                    <a:gd name="T30" fmla="*/ 409 w 485"/>
                    <a:gd name="T31" fmla="*/ 56 h 142"/>
                    <a:gd name="T32" fmla="*/ 391 w 485"/>
                    <a:gd name="T33" fmla="*/ 66 h 142"/>
                    <a:gd name="T34" fmla="*/ 369 w 485"/>
                    <a:gd name="T35" fmla="*/ 72 h 142"/>
                    <a:gd name="T36" fmla="*/ 339 w 485"/>
                    <a:gd name="T37" fmla="*/ 87 h 142"/>
                    <a:gd name="T38" fmla="*/ 309 w 485"/>
                    <a:gd name="T39" fmla="*/ 98 h 142"/>
                    <a:gd name="T40" fmla="*/ 278 w 485"/>
                    <a:gd name="T41" fmla="*/ 108 h 142"/>
                    <a:gd name="T42" fmla="*/ 245 w 485"/>
                    <a:gd name="T43" fmla="*/ 119 h 142"/>
                    <a:gd name="T44" fmla="*/ 216 w 485"/>
                    <a:gd name="T45" fmla="*/ 125 h 142"/>
                    <a:gd name="T46" fmla="*/ 182 w 485"/>
                    <a:gd name="T47" fmla="*/ 132 h 142"/>
                    <a:gd name="T48" fmla="*/ 149 w 485"/>
                    <a:gd name="T49" fmla="*/ 138 h 142"/>
                    <a:gd name="T50" fmla="*/ 112 w 485"/>
                    <a:gd name="T51" fmla="*/ 141 h 142"/>
                    <a:gd name="T52" fmla="*/ 76 w 485"/>
                    <a:gd name="T53" fmla="*/ 141 h 142"/>
                    <a:gd name="T54" fmla="*/ 45 w 485"/>
                    <a:gd name="T55" fmla="*/ 128 h 142"/>
                    <a:gd name="T56" fmla="*/ 15 w 485"/>
                    <a:gd name="T57" fmla="*/ 108 h 142"/>
                    <a:gd name="T58" fmla="*/ 42 w 485"/>
                    <a:gd name="T59" fmla="*/ 95 h 142"/>
                    <a:gd name="T60" fmla="*/ 52 w 485"/>
                    <a:gd name="T61" fmla="*/ 92 h 142"/>
                    <a:gd name="T62" fmla="*/ 78 w 485"/>
                    <a:gd name="T63" fmla="*/ 95 h 142"/>
                    <a:gd name="T64" fmla="*/ 93 w 485"/>
                    <a:gd name="T65" fmla="*/ 102 h 142"/>
                    <a:gd name="T66" fmla="*/ 109 w 485"/>
                    <a:gd name="T67" fmla="*/ 102 h 142"/>
                    <a:gd name="T68" fmla="*/ 115 w 485"/>
                    <a:gd name="T6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5" h="142">
                      <a:moveTo>
                        <a:pt x="102" y="68"/>
                      </a:moveTo>
                      <a:lnTo>
                        <a:pt x="101" y="53"/>
                      </a:lnTo>
                      <a:lnTo>
                        <a:pt x="110" y="50"/>
                      </a:lnTo>
                      <a:lnTo>
                        <a:pt x="125" y="54"/>
                      </a:lnTo>
                      <a:lnTo>
                        <a:pt x="143" y="59"/>
                      </a:lnTo>
                      <a:lnTo>
                        <a:pt x="158" y="45"/>
                      </a:lnTo>
                      <a:lnTo>
                        <a:pt x="156" y="36"/>
                      </a:lnTo>
                      <a:lnTo>
                        <a:pt x="177" y="42"/>
                      </a:lnTo>
                      <a:lnTo>
                        <a:pt x="187" y="42"/>
                      </a:lnTo>
                      <a:lnTo>
                        <a:pt x="197" y="44"/>
                      </a:lnTo>
                      <a:lnTo>
                        <a:pt x="214" y="32"/>
                      </a:lnTo>
                      <a:lnTo>
                        <a:pt x="236" y="27"/>
                      </a:lnTo>
                      <a:lnTo>
                        <a:pt x="257" y="27"/>
                      </a:lnTo>
                      <a:lnTo>
                        <a:pt x="270" y="23"/>
                      </a:lnTo>
                      <a:lnTo>
                        <a:pt x="291" y="24"/>
                      </a:lnTo>
                      <a:lnTo>
                        <a:pt x="309" y="24"/>
                      </a:lnTo>
                      <a:lnTo>
                        <a:pt x="325" y="23"/>
                      </a:lnTo>
                      <a:lnTo>
                        <a:pt x="351" y="24"/>
                      </a:lnTo>
                      <a:lnTo>
                        <a:pt x="362" y="23"/>
                      </a:lnTo>
                      <a:lnTo>
                        <a:pt x="387" y="33"/>
                      </a:lnTo>
                      <a:lnTo>
                        <a:pt x="409" y="30"/>
                      </a:lnTo>
                      <a:lnTo>
                        <a:pt x="424" y="17"/>
                      </a:lnTo>
                      <a:lnTo>
                        <a:pt x="437" y="14"/>
                      </a:lnTo>
                      <a:lnTo>
                        <a:pt x="456" y="2"/>
                      </a:lnTo>
                      <a:lnTo>
                        <a:pt x="484" y="0"/>
                      </a:lnTo>
                      <a:lnTo>
                        <a:pt x="474" y="11"/>
                      </a:lnTo>
                      <a:lnTo>
                        <a:pt x="465" y="17"/>
                      </a:lnTo>
                      <a:lnTo>
                        <a:pt x="455" y="26"/>
                      </a:lnTo>
                      <a:lnTo>
                        <a:pt x="440" y="35"/>
                      </a:lnTo>
                      <a:lnTo>
                        <a:pt x="432" y="44"/>
                      </a:lnTo>
                      <a:lnTo>
                        <a:pt x="419" y="50"/>
                      </a:lnTo>
                      <a:lnTo>
                        <a:pt x="409" y="56"/>
                      </a:lnTo>
                      <a:lnTo>
                        <a:pt x="400" y="60"/>
                      </a:lnTo>
                      <a:lnTo>
                        <a:pt x="391" y="66"/>
                      </a:lnTo>
                      <a:lnTo>
                        <a:pt x="378" y="68"/>
                      </a:lnTo>
                      <a:lnTo>
                        <a:pt x="369" y="72"/>
                      </a:lnTo>
                      <a:lnTo>
                        <a:pt x="359" y="78"/>
                      </a:lnTo>
                      <a:lnTo>
                        <a:pt x="339" y="87"/>
                      </a:lnTo>
                      <a:lnTo>
                        <a:pt x="325" y="90"/>
                      </a:lnTo>
                      <a:lnTo>
                        <a:pt x="309" y="98"/>
                      </a:lnTo>
                      <a:lnTo>
                        <a:pt x="292" y="102"/>
                      </a:lnTo>
                      <a:lnTo>
                        <a:pt x="278" y="108"/>
                      </a:lnTo>
                      <a:lnTo>
                        <a:pt x="261" y="113"/>
                      </a:lnTo>
                      <a:lnTo>
                        <a:pt x="245" y="119"/>
                      </a:lnTo>
                      <a:lnTo>
                        <a:pt x="231" y="122"/>
                      </a:lnTo>
                      <a:lnTo>
                        <a:pt x="216" y="125"/>
                      </a:lnTo>
                      <a:lnTo>
                        <a:pt x="201" y="129"/>
                      </a:lnTo>
                      <a:lnTo>
                        <a:pt x="182" y="132"/>
                      </a:lnTo>
                      <a:lnTo>
                        <a:pt x="166" y="134"/>
                      </a:lnTo>
                      <a:lnTo>
                        <a:pt x="149" y="138"/>
                      </a:lnTo>
                      <a:lnTo>
                        <a:pt x="130" y="141"/>
                      </a:lnTo>
                      <a:lnTo>
                        <a:pt x="112" y="141"/>
                      </a:lnTo>
                      <a:lnTo>
                        <a:pt x="94" y="140"/>
                      </a:lnTo>
                      <a:lnTo>
                        <a:pt x="76" y="141"/>
                      </a:lnTo>
                      <a:lnTo>
                        <a:pt x="60" y="134"/>
                      </a:lnTo>
                      <a:lnTo>
                        <a:pt x="45" y="128"/>
                      </a:lnTo>
                      <a:lnTo>
                        <a:pt x="31" y="120"/>
                      </a:lnTo>
                      <a:lnTo>
                        <a:pt x="15" y="108"/>
                      </a:lnTo>
                      <a:lnTo>
                        <a:pt x="0" y="99"/>
                      </a:lnTo>
                      <a:lnTo>
                        <a:pt x="42" y="95"/>
                      </a:lnTo>
                      <a:lnTo>
                        <a:pt x="49" y="95"/>
                      </a:lnTo>
                      <a:lnTo>
                        <a:pt x="52" y="92"/>
                      </a:lnTo>
                      <a:lnTo>
                        <a:pt x="65" y="90"/>
                      </a:lnTo>
                      <a:lnTo>
                        <a:pt x="78" y="95"/>
                      </a:lnTo>
                      <a:lnTo>
                        <a:pt x="88" y="102"/>
                      </a:lnTo>
                      <a:lnTo>
                        <a:pt x="93" y="102"/>
                      </a:lnTo>
                      <a:lnTo>
                        <a:pt x="99" y="107"/>
                      </a:lnTo>
                      <a:lnTo>
                        <a:pt x="109" y="102"/>
                      </a:lnTo>
                      <a:lnTo>
                        <a:pt x="112" y="90"/>
                      </a:lnTo>
                      <a:lnTo>
                        <a:pt x="115" y="80"/>
                      </a:lnTo>
                      <a:lnTo>
                        <a:pt x="102" y="6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37" name="Freeform 41">
                  <a:extLst>
                    <a:ext uri="{FF2B5EF4-FFF2-40B4-BE49-F238E27FC236}">
                      <a16:creationId xmlns:a16="http://schemas.microsoft.com/office/drawing/2014/main" id="{BA116740-3DB5-460F-93C0-451469CE5FB2}"/>
                    </a:ext>
                  </a:extLst>
                </p:cNvPr>
                <p:cNvSpPr>
                  <a:spLocks/>
                </p:cNvSpPr>
                <p:nvPr/>
              </p:nvSpPr>
              <p:spPr bwMode="auto">
                <a:xfrm>
                  <a:off x="2025" y="3090"/>
                  <a:ext cx="497" cy="248"/>
                </a:xfrm>
                <a:custGeom>
                  <a:avLst/>
                  <a:gdLst>
                    <a:gd name="T0" fmla="*/ 242 w 497"/>
                    <a:gd name="T1" fmla="*/ 33 h 248"/>
                    <a:gd name="T2" fmla="*/ 226 w 497"/>
                    <a:gd name="T3" fmla="*/ 48 h 248"/>
                    <a:gd name="T4" fmla="*/ 211 w 497"/>
                    <a:gd name="T5" fmla="*/ 54 h 248"/>
                    <a:gd name="T6" fmla="*/ 228 w 497"/>
                    <a:gd name="T7" fmla="*/ 73 h 248"/>
                    <a:gd name="T8" fmla="*/ 250 w 497"/>
                    <a:gd name="T9" fmla="*/ 109 h 248"/>
                    <a:gd name="T10" fmla="*/ 247 w 497"/>
                    <a:gd name="T11" fmla="*/ 141 h 248"/>
                    <a:gd name="T12" fmla="*/ 208 w 497"/>
                    <a:gd name="T13" fmla="*/ 174 h 248"/>
                    <a:gd name="T14" fmla="*/ 174 w 497"/>
                    <a:gd name="T15" fmla="*/ 175 h 248"/>
                    <a:gd name="T16" fmla="*/ 151 w 497"/>
                    <a:gd name="T17" fmla="*/ 174 h 248"/>
                    <a:gd name="T18" fmla="*/ 158 w 497"/>
                    <a:gd name="T19" fmla="*/ 187 h 248"/>
                    <a:gd name="T20" fmla="*/ 174 w 497"/>
                    <a:gd name="T21" fmla="*/ 195 h 248"/>
                    <a:gd name="T22" fmla="*/ 237 w 497"/>
                    <a:gd name="T23" fmla="*/ 201 h 248"/>
                    <a:gd name="T24" fmla="*/ 314 w 497"/>
                    <a:gd name="T25" fmla="*/ 201 h 248"/>
                    <a:gd name="T26" fmla="*/ 364 w 497"/>
                    <a:gd name="T27" fmla="*/ 184 h 248"/>
                    <a:gd name="T28" fmla="*/ 390 w 497"/>
                    <a:gd name="T29" fmla="*/ 169 h 248"/>
                    <a:gd name="T30" fmla="*/ 411 w 497"/>
                    <a:gd name="T31" fmla="*/ 159 h 248"/>
                    <a:gd name="T32" fmla="*/ 447 w 497"/>
                    <a:gd name="T33" fmla="*/ 145 h 248"/>
                    <a:gd name="T34" fmla="*/ 491 w 497"/>
                    <a:gd name="T35" fmla="*/ 141 h 248"/>
                    <a:gd name="T36" fmla="*/ 472 w 497"/>
                    <a:gd name="T37" fmla="*/ 166 h 248"/>
                    <a:gd name="T38" fmla="*/ 446 w 497"/>
                    <a:gd name="T39" fmla="*/ 187 h 248"/>
                    <a:gd name="T40" fmla="*/ 420 w 497"/>
                    <a:gd name="T41" fmla="*/ 205 h 248"/>
                    <a:gd name="T42" fmla="*/ 379 w 497"/>
                    <a:gd name="T43" fmla="*/ 228 h 248"/>
                    <a:gd name="T44" fmla="*/ 340 w 497"/>
                    <a:gd name="T45" fmla="*/ 240 h 248"/>
                    <a:gd name="T46" fmla="*/ 278 w 497"/>
                    <a:gd name="T47" fmla="*/ 247 h 248"/>
                    <a:gd name="T48" fmla="*/ 215 w 497"/>
                    <a:gd name="T49" fmla="*/ 246 h 248"/>
                    <a:gd name="T50" fmla="*/ 164 w 497"/>
                    <a:gd name="T51" fmla="*/ 238 h 248"/>
                    <a:gd name="T52" fmla="*/ 127 w 497"/>
                    <a:gd name="T53" fmla="*/ 222 h 248"/>
                    <a:gd name="T54" fmla="*/ 94 w 497"/>
                    <a:gd name="T55" fmla="*/ 210 h 248"/>
                    <a:gd name="T56" fmla="*/ 72 w 497"/>
                    <a:gd name="T57" fmla="*/ 201 h 248"/>
                    <a:gd name="T58" fmla="*/ 44 w 497"/>
                    <a:gd name="T59" fmla="*/ 186 h 248"/>
                    <a:gd name="T60" fmla="*/ 26 w 497"/>
                    <a:gd name="T61" fmla="*/ 171 h 248"/>
                    <a:gd name="T62" fmla="*/ 8 w 497"/>
                    <a:gd name="T63" fmla="*/ 157 h 248"/>
                    <a:gd name="T64" fmla="*/ 16 w 497"/>
                    <a:gd name="T65" fmla="*/ 138 h 248"/>
                    <a:gd name="T66" fmla="*/ 33 w 497"/>
                    <a:gd name="T67" fmla="*/ 136 h 248"/>
                    <a:gd name="T68" fmla="*/ 55 w 497"/>
                    <a:gd name="T69" fmla="*/ 130 h 248"/>
                    <a:gd name="T70" fmla="*/ 78 w 497"/>
                    <a:gd name="T71" fmla="*/ 129 h 248"/>
                    <a:gd name="T72" fmla="*/ 106 w 497"/>
                    <a:gd name="T73" fmla="*/ 129 h 248"/>
                    <a:gd name="T74" fmla="*/ 124 w 497"/>
                    <a:gd name="T75" fmla="*/ 130 h 248"/>
                    <a:gd name="T76" fmla="*/ 138 w 497"/>
                    <a:gd name="T77" fmla="*/ 132 h 248"/>
                    <a:gd name="T78" fmla="*/ 164 w 497"/>
                    <a:gd name="T79" fmla="*/ 127 h 248"/>
                    <a:gd name="T80" fmla="*/ 190 w 497"/>
                    <a:gd name="T81" fmla="*/ 127 h 248"/>
                    <a:gd name="T82" fmla="*/ 189 w 497"/>
                    <a:gd name="T83" fmla="*/ 117 h 248"/>
                    <a:gd name="T84" fmla="*/ 184 w 497"/>
                    <a:gd name="T85" fmla="*/ 105 h 248"/>
                    <a:gd name="T86" fmla="*/ 189 w 497"/>
                    <a:gd name="T87" fmla="*/ 91 h 248"/>
                    <a:gd name="T88" fmla="*/ 203 w 497"/>
                    <a:gd name="T89" fmla="*/ 73 h 248"/>
                    <a:gd name="T90" fmla="*/ 194 w 497"/>
                    <a:gd name="T91" fmla="*/ 64 h 248"/>
                    <a:gd name="T92" fmla="*/ 195 w 497"/>
                    <a:gd name="T93" fmla="*/ 49 h 248"/>
                    <a:gd name="T94" fmla="*/ 207 w 497"/>
                    <a:gd name="T95" fmla="*/ 30 h 248"/>
                    <a:gd name="T96" fmla="*/ 218 w 497"/>
                    <a:gd name="T97" fmla="*/ 21 h 248"/>
                    <a:gd name="T98" fmla="*/ 233 w 497"/>
                    <a:gd name="T99" fmla="*/ 7 h 248"/>
                    <a:gd name="T100" fmla="*/ 249 w 497"/>
                    <a:gd name="T101" fmla="*/ 1 h 248"/>
                    <a:gd name="T102" fmla="*/ 265 w 497"/>
                    <a:gd name="T103" fmla="*/ 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248">
                      <a:moveTo>
                        <a:pt x="272" y="19"/>
                      </a:moveTo>
                      <a:lnTo>
                        <a:pt x="242" y="33"/>
                      </a:lnTo>
                      <a:lnTo>
                        <a:pt x="237" y="42"/>
                      </a:lnTo>
                      <a:lnTo>
                        <a:pt x="226" y="48"/>
                      </a:lnTo>
                      <a:lnTo>
                        <a:pt x="221" y="49"/>
                      </a:lnTo>
                      <a:lnTo>
                        <a:pt x="211" y="54"/>
                      </a:lnTo>
                      <a:lnTo>
                        <a:pt x="223" y="67"/>
                      </a:lnTo>
                      <a:lnTo>
                        <a:pt x="228" y="73"/>
                      </a:lnTo>
                      <a:lnTo>
                        <a:pt x="228" y="82"/>
                      </a:lnTo>
                      <a:lnTo>
                        <a:pt x="250" y="109"/>
                      </a:lnTo>
                      <a:lnTo>
                        <a:pt x="250" y="126"/>
                      </a:lnTo>
                      <a:lnTo>
                        <a:pt x="247" y="141"/>
                      </a:lnTo>
                      <a:lnTo>
                        <a:pt x="218" y="165"/>
                      </a:lnTo>
                      <a:lnTo>
                        <a:pt x="208" y="174"/>
                      </a:lnTo>
                      <a:lnTo>
                        <a:pt x="195" y="178"/>
                      </a:lnTo>
                      <a:lnTo>
                        <a:pt x="174" y="175"/>
                      </a:lnTo>
                      <a:lnTo>
                        <a:pt x="169" y="171"/>
                      </a:lnTo>
                      <a:lnTo>
                        <a:pt x="151" y="174"/>
                      </a:lnTo>
                      <a:lnTo>
                        <a:pt x="158" y="178"/>
                      </a:lnTo>
                      <a:lnTo>
                        <a:pt x="158" y="187"/>
                      </a:lnTo>
                      <a:lnTo>
                        <a:pt x="168" y="196"/>
                      </a:lnTo>
                      <a:lnTo>
                        <a:pt x="174" y="195"/>
                      </a:lnTo>
                      <a:lnTo>
                        <a:pt x="195" y="201"/>
                      </a:lnTo>
                      <a:lnTo>
                        <a:pt x="237" y="201"/>
                      </a:lnTo>
                      <a:lnTo>
                        <a:pt x="244" y="205"/>
                      </a:lnTo>
                      <a:lnTo>
                        <a:pt x="314" y="201"/>
                      </a:lnTo>
                      <a:lnTo>
                        <a:pt x="346" y="190"/>
                      </a:lnTo>
                      <a:lnTo>
                        <a:pt x="364" y="184"/>
                      </a:lnTo>
                      <a:lnTo>
                        <a:pt x="384" y="175"/>
                      </a:lnTo>
                      <a:lnTo>
                        <a:pt x="390" y="169"/>
                      </a:lnTo>
                      <a:lnTo>
                        <a:pt x="397" y="165"/>
                      </a:lnTo>
                      <a:lnTo>
                        <a:pt x="411" y="159"/>
                      </a:lnTo>
                      <a:lnTo>
                        <a:pt x="426" y="150"/>
                      </a:lnTo>
                      <a:lnTo>
                        <a:pt x="447" y="145"/>
                      </a:lnTo>
                      <a:lnTo>
                        <a:pt x="496" y="121"/>
                      </a:lnTo>
                      <a:lnTo>
                        <a:pt x="491" y="141"/>
                      </a:lnTo>
                      <a:lnTo>
                        <a:pt x="481" y="154"/>
                      </a:lnTo>
                      <a:lnTo>
                        <a:pt x="472" y="166"/>
                      </a:lnTo>
                      <a:lnTo>
                        <a:pt x="462" y="177"/>
                      </a:lnTo>
                      <a:lnTo>
                        <a:pt x="446" y="187"/>
                      </a:lnTo>
                      <a:lnTo>
                        <a:pt x="433" y="196"/>
                      </a:lnTo>
                      <a:lnTo>
                        <a:pt x="420" y="205"/>
                      </a:lnTo>
                      <a:lnTo>
                        <a:pt x="402" y="216"/>
                      </a:lnTo>
                      <a:lnTo>
                        <a:pt x="379" y="228"/>
                      </a:lnTo>
                      <a:lnTo>
                        <a:pt x="359" y="235"/>
                      </a:lnTo>
                      <a:lnTo>
                        <a:pt x="340" y="240"/>
                      </a:lnTo>
                      <a:lnTo>
                        <a:pt x="311" y="244"/>
                      </a:lnTo>
                      <a:lnTo>
                        <a:pt x="278" y="247"/>
                      </a:lnTo>
                      <a:lnTo>
                        <a:pt x="249" y="247"/>
                      </a:lnTo>
                      <a:lnTo>
                        <a:pt x="215" y="246"/>
                      </a:lnTo>
                      <a:lnTo>
                        <a:pt x="194" y="243"/>
                      </a:lnTo>
                      <a:lnTo>
                        <a:pt x="164" y="238"/>
                      </a:lnTo>
                      <a:lnTo>
                        <a:pt x="146" y="232"/>
                      </a:lnTo>
                      <a:lnTo>
                        <a:pt x="127" y="222"/>
                      </a:lnTo>
                      <a:lnTo>
                        <a:pt x="107" y="216"/>
                      </a:lnTo>
                      <a:lnTo>
                        <a:pt x="94" y="210"/>
                      </a:lnTo>
                      <a:lnTo>
                        <a:pt x="81" y="204"/>
                      </a:lnTo>
                      <a:lnTo>
                        <a:pt x="72" y="201"/>
                      </a:lnTo>
                      <a:lnTo>
                        <a:pt x="55" y="193"/>
                      </a:lnTo>
                      <a:lnTo>
                        <a:pt x="44" y="186"/>
                      </a:lnTo>
                      <a:lnTo>
                        <a:pt x="34" y="180"/>
                      </a:lnTo>
                      <a:lnTo>
                        <a:pt x="26" y="171"/>
                      </a:lnTo>
                      <a:lnTo>
                        <a:pt x="16" y="163"/>
                      </a:lnTo>
                      <a:lnTo>
                        <a:pt x="8" y="157"/>
                      </a:lnTo>
                      <a:lnTo>
                        <a:pt x="0" y="151"/>
                      </a:lnTo>
                      <a:lnTo>
                        <a:pt x="16" y="138"/>
                      </a:lnTo>
                      <a:lnTo>
                        <a:pt x="26" y="136"/>
                      </a:lnTo>
                      <a:lnTo>
                        <a:pt x="33" y="136"/>
                      </a:lnTo>
                      <a:lnTo>
                        <a:pt x="42" y="135"/>
                      </a:lnTo>
                      <a:lnTo>
                        <a:pt x="55" y="130"/>
                      </a:lnTo>
                      <a:lnTo>
                        <a:pt x="65" y="132"/>
                      </a:lnTo>
                      <a:lnTo>
                        <a:pt x="78" y="129"/>
                      </a:lnTo>
                      <a:lnTo>
                        <a:pt x="94" y="127"/>
                      </a:lnTo>
                      <a:lnTo>
                        <a:pt x="106" y="129"/>
                      </a:lnTo>
                      <a:lnTo>
                        <a:pt x="115" y="130"/>
                      </a:lnTo>
                      <a:lnTo>
                        <a:pt x="124" y="130"/>
                      </a:lnTo>
                      <a:lnTo>
                        <a:pt x="128" y="132"/>
                      </a:lnTo>
                      <a:lnTo>
                        <a:pt x="138" y="132"/>
                      </a:lnTo>
                      <a:lnTo>
                        <a:pt x="143" y="130"/>
                      </a:lnTo>
                      <a:lnTo>
                        <a:pt x="164" y="127"/>
                      </a:lnTo>
                      <a:lnTo>
                        <a:pt x="181" y="126"/>
                      </a:lnTo>
                      <a:lnTo>
                        <a:pt x="190" y="127"/>
                      </a:lnTo>
                      <a:lnTo>
                        <a:pt x="192" y="123"/>
                      </a:lnTo>
                      <a:lnTo>
                        <a:pt x="189" y="117"/>
                      </a:lnTo>
                      <a:lnTo>
                        <a:pt x="185" y="109"/>
                      </a:lnTo>
                      <a:lnTo>
                        <a:pt x="184" y="105"/>
                      </a:lnTo>
                      <a:lnTo>
                        <a:pt x="181" y="99"/>
                      </a:lnTo>
                      <a:lnTo>
                        <a:pt x="189" y="91"/>
                      </a:lnTo>
                      <a:lnTo>
                        <a:pt x="195" y="84"/>
                      </a:lnTo>
                      <a:lnTo>
                        <a:pt x="203" y="73"/>
                      </a:lnTo>
                      <a:lnTo>
                        <a:pt x="195" y="69"/>
                      </a:lnTo>
                      <a:lnTo>
                        <a:pt x="194" y="64"/>
                      </a:lnTo>
                      <a:lnTo>
                        <a:pt x="189" y="60"/>
                      </a:lnTo>
                      <a:lnTo>
                        <a:pt x="195" y="49"/>
                      </a:lnTo>
                      <a:lnTo>
                        <a:pt x="202" y="40"/>
                      </a:lnTo>
                      <a:lnTo>
                        <a:pt x="207" y="30"/>
                      </a:lnTo>
                      <a:lnTo>
                        <a:pt x="213" y="22"/>
                      </a:lnTo>
                      <a:lnTo>
                        <a:pt x="218" y="21"/>
                      </a:lnTo>
                      <a:lnTo>
                        <a:pt x="226" y="10"/>
                      </a:lnTo>
                      <a:lnTo>
                        <a:pt x="233" y="7"/>
                      </a:lnTo>
                      <a:lnTo>
                        <a:pt x="237" y="7"/>
                      </a:lnTo>
                      <a:lnTo>
                        <a:pt x="249" y="1"/>
                      </a:lnTo>
                      <a:lnTo>
                        <a:pt x="255" y="0"/>
                      </a:lnTo>
                      <a:lnTo>
                        <a:pt x="265" y="1"/>
                      </a:lnTo>
                      <a:lnTo>
                        <a:pt x="272" y="1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38" name="Freeform 42">
                  <a:extLst>
                    <a:ext uri="{FF2B5EF4-FFF2-40B4-BE49-F238E27FC236}">
                      <a16:creationId xmlns:a16="http://schemas.microsoft.com/office/drawing/2014/main" id="{251C1F44-6152-4E06-8373-30FEC3B97B18}"/>
                    </a:ext>
                  </a:extLst>
                </p:cNvPr>
                <p:cNvSpPr>
                  <a:spLocks/>
                </p:cNvSpPr>
                <p:nvPr/>
              </p:nvSpPr>
              <p:spPr bwMode="auto">
                <a:xfrm>
                  <a:off x="1063" y="1296"/>
                  <a:ext cx="1056" cy="835"/>
                </a:xfrm>
                <a:custGeom>
                  <a:avLst/>
                  <a:gdLst>
                    <a:gd name="T0" fmla="*/ 85 w 1056"/>
                    <a:gd name="T1" fmla="*/ 156 h 835"/>
                    <a:gd name="T2" fmla="*/ 68 w 1056"/>
                    <a:gd name="T3" fmla="*/ 110 h 835"/>
                    <a:gd name="T4" fmla="*/ 151 w 1056"/>
                    <a:gd name="T5" fmla="*/ 71 h 835"/>
                    <a:gd name="T6" fmla="*/ 189 w 1056"/>
                    <a:gd name="T7" fmla="*/ 41 h 835"/>
                    <a:gd name="T8" fmla="*/ 254 w 1056"/>
                    <a:gd name="T9" fmla="*/ 35 h 835"/>
                    <a:gd name="T10" fmla="*/ 455 w 1056"/>
                    <a:gd name="T11" fmla="*/ 36 h 835"/>
                    <a:gd name="T12" fmla="*/ 558 w 1056"/>
                    <a:gd name="T13" fmla="*/ 51 h 835"/>
                    <a:gd name="T14" fmla="*/ 519 w 1056"/>
                    <a:gd name="T15" fmla="*/ 50 h 835"/>
                    <a:gd name="T16" fmla="*/ 493 w 1056"/>
                    <a:gd name="T17" fmla="*/ 2 h 835"/>
                    <a:gd name="T18" fmla="*/ 543 w 1056"/>
                    <a:gd name="T19" fmla="*/ 0 h 835"/>
                    <a:gd name="T20" fmla="*/ 582 w 1056"/>
                    <a:gd name="T21" fmla="*/ 21 h 835"/>
                    <a:gd name="T22" fmla="*/ 642 w 1056"/>
                    <a:gd name="T23" fmla="*/ 56 h 835"/>
                    <a:gd name="T24" fmla="*/ 631 w 1056"/>
                    <a:gd name="T25" fmla="*/ 18 h 835"/>
                    <a:gd name="T26" fmla="*/ 740 w 1056"/>
                    <a:gd name="T27" fmla="*/ 54 h 835"/>
                    <a:gd name="T28" fmla="*/ 741 w 1056"/>
                    <a:gd name="T29" fmla="*/ 69 h 835"/>
                    <a:gd name="T30" fmla="*/ 709 w 1056"/>
                    <a:gd name="T31" fmla="*/ 107 h 835"/>
                    <a:gd name="T32" fmla="*/ 681 w 1056"/>
                    <a:gd name="T33" fmla="*/ 168 h 835"/>
                    <a:gd name="T34" fmla="*/ 782 w 1056"/>
                    <a:gd name="T35" fmla="*/ 203 h 835"/>
                    <a:gd name="T36" fmla="*/ 785 w 1056"/>
                    <a:gd name="T37" fmla="*/ 257 h 835"/>
                    <a:gd name="T38" fmla="*/ 800 w 1056"/>
                    <a:gd name="T39" fmla="*/ 215 h 835"/>
                    <a:gd name="T40" fmla="*/ 800 w 1056"/>
                    <a:gd name="T41" fmla="*/ 137 h 835"/>
                    <a:gd name="T42" fmla="*/ 873 w 1056"/>
                    <a:gd name="T43" fmla="*/ 158 h 835"/>
                    <a:gd name="T44" fmla="*/ 918 w 1056"/>
                    <a:gd name="T45" fmla="*/ 135 h 835"/>
                    <a:gd name="T46" fmla="*/ 1000 w 1056"/>
                    <a:gd name="T47" fmla="*/ 192 h 835"/>
                    <a:gd name="T48" fmla="*/ 1055 w 1056"/>
                    <a:gd name="T49" fmla="*/ 242 h 835"/>
                    <a:gd name="T50" fmla="*/ 1011 w 1056"/>
                    <a:gd name="T51" fmla="*/ 261 h 835"/>
                    <a:gd name="T52" fmla="*/ 935 w 1056"/>
                    <a:gd name="T53" fmla="*/ 278 h 835"/>
                    <a:gd name="T54" fmla="*/ 988 w 1056"/>
                    <a:gd name="T55" fmla="*/ 288 h 835"/>
                    <a:gd name="T56" fmla="*/ 1011 w 1056"/>
                    <a:gd name="T57" fmla="*/ 333 h 835"/>
                    <a:gd name="T58" fmla="*/ 990 w 1056"/>
                    <a:gd name="T59" fmla="*/ 336 h 835"/>
                    <a:gd name="T60" fmla="*/ 959 w 1056"/>
                    <a:gd name="T61" fmla="*/ 354 h 835"/>
                    <a:gd name="T62" fmla="*/ 910 w 1056"/>
                    <a:gd name="T63" fmla="*/ 393 h 835"/>
                    <a:gd name="T64" fmla="*/ 905 w 1056"/>
                    <a:gd name="T65" fmla="*/ 452 h 835"/>
                    <a:gd name="T66" fmla="*/ 853 w 1056"/>
                    <a:gd name="T67" fmla="*/ 540 h 835"/>
                    <a:gd name="T68" fmla="*/ 868 w 1056"/>
                    <a:gd name="T69" fmla="*/ 615 h 835"/>
                    <a:gd name="T70" fmla="*/ 839 w 1056"/>
                    <a:gd name="T71" fmla="*/ 564 h 835"/>
                    <a:gd name="T72" fmla="*/ 788 w 1056"/>
                    <a:gd name="T73" fmla="*/ 542 h 835"/>
                    <a:gd name="T74" fmla="*/ 745 w 1056"/>
                    <a:gd name="T75" fmla="*/ 557 h 835"/>
                    <a:gd name="T76" fmla="*/ 673 w 1056"/>
                    <a:gd name="T77" fmla="*/ 564 h 835"/>
                    <a:gd name="T78" fmla="*/ 636 w 1056"/>
                    <a:gd name="T79" fmla="*/ 620 h 835"/>
                    <a:gd name="T80" fmla="*/ 719 w 1056"/>
                    <a:gd name="T81" fmla="*/ 695 h 835"/>
                    <a:gd name="T82" fmla="*/ 732 w 1056"/>
                    <a:gd name="T83" fmla="*/ 653 h 835"/>
                    <a:gd name="T84" fmla="*/ 779 w 1056"/>
                    <a:gd name="T85" fmla="*/ 683 h 835"/>
                    <a:gd name="T86" fmla="*/ 805 w 1056"/>
                    <a:gd name="T87" fmla="*/ 725 h 835"/>
                    <a:gd name="T88" fmla="*/ 826 w 1056"/>
                    <a:gd name="T89" fmla="*/ 762 h 835"/>
                    <a:gd name="T90" fmla="*/ 875 w 1056"/>
                    <a:gd name="T91" fmla="*/ 819 h 835"/>
                    <a:gd name="T92" fmla="*/ 948 w 1056"/>
                    <a:gd name="T93" fmla="*/ 818 h 835"/>
                    <a:gd name="T94" fmla="*/ 904 w 1056"/>
                    <a:gd name="T95" fmla="*/ 825 h 835"/>
                    <a:gd name="T96" fmla="*/ 818 w 1056"/>
                    <a:gd name="T97" fmla="*/ 816 h 835"/>
                    <a:gd name="T98" fmla="*/ 758 w 1056"/>
                    <a:gd name="T99" fmla="*/ 765 h 835"/>
                    <a:gd name="T100" fmla="*/ 714 w 1056"/>
                    <a:gd name="T101" fmla="*/ 746 h 835"/>
                    <a:gd name="T102" fmla="*/ 644 w 1056"/>
                    <a:gd name="T103" fmla="*/ 722 h 835"/>
                    <a:gd name="T104" fmla="*/ 520 w 1056"/>
                    <a:gd name="T105" fmla="*/ 641 h 835"/>
                    <a:gd name="T106" fmla="*/ 419 w 1056"/>
                    <a:gd name="T107" fmla="*/ 522 h 835"/>
                    <a:gd name="T108" fmla="*/ 454 w 1056"/>
                    <a:gd name="T109" fmla="*/ 629 h 835"/>
                    <a:gd name="T110" fmla="*/ 389 w 1056"/>
                    <a:gd name="T111" fmla="*/ 555 h 835"/>
                    <a:gd name="T112" fmla="*/ 328 w 1056"/>
                    <a:gd name="T113" fmla="*/ 411 h 835"/>
                    <a:gd name="T114" fmla="*/ 335 w 1056"/>
                    <a:gd name="T115" fmla="*/ 306 h 835"/>
                    <a:gd name="T116" fmla="*/ 314 w 1056"/>
                    <a:gd name="T117" fmla="*/ 225 h 835"/>
                    <a:gd name="T118" fmla="*/ 296 w 1056"/>
                    <a:gd name="T119" fmla="*/ 177 h 835"/>
                    <a:gd name="T120" fmla="*/ 255 w 1056"/>
                    <a:gd name="T121" fmla="*/ 149 h 835"/>
                    <a:gd name="T122" fmla="*/ 169 w 1056"/>
                    <a:gd name="T123" fmla="*/ 156 h 835"/>
                    <a:gd name="T124" fmla="*/ 104 w 1056"/>
                    <a:gd name="T125" fmla="*/ 1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6" h="835">
                      <a:moveTo>
                        <a:pt x="0" y="215"/>
                      </a:moveTo>
                      <a:lnTo>
                        <a:pt x="50" y="186"/>
                      </a:lnTo>
                      <a:lnTo>
                        <a:pt x="80" y="174"/>
                      </a:lnTo>
                      <a:lnTo>
                        <a:pt x="85" y="156"/>
                      </a:lnTo>
                      <a:lnTo>
                        <a:pt x="62" y="146"/>
                      </a:lnTo>
                      <a:lnTo>
                        <a:pt x="60" y="125"/>
                      </a:lnTo>
                      <a:lnTo>
                        <a:pt x="70" y="119"/>
                      </a:lnTo>
                      <a:lnTo>
                        <a:pt x="68" y="110"/>
                      </a:lnTo>
                      <a:lnTo>
                        <a:pt x="107" y="107"/>
                      </a:lnTo>
                      <a:lnTo>
                        <a:pt x="117" y="90"/>
                      </a:lnTo>
                      <a:lnTo>
                        <a:pt x="119" y="75"/>
                      </a:lnTo>
                      <a:lnTo>
                        <a:pt x="151" y="71"/>
                      </a:lnTo>
                      <a:lnTo>
                        <a:pt x="154" y="56"/>
                      </a:lnTo>
                      <a:lnTo>
                        <a:pt x="124" y="51"/>
                      </a:lnTo>
                      <a:lnTo>
                        <a:pt x="138" y="41"/>
                      </a:lnTo>
                      <a:lnTo>
                        <a:pt x="189" y="41"/>
                      </a:lnTo>
                      <a:lnTo>
                        <a:pt x="203" y="29"/>
                      </a:lnTo>
                      <a:lnTo>
                        <a:pt x="224" y="27"/>
                      </a:lnTo>
                      <a:lnTo>
                        <a:pt x="237" y="18"/>
                      </a:lnTo>
                      <a:lnTo>
                        <a:pt x="254" y="35"/>
                      </a:lnTo>
                      <a:lnTo>
                        <a:pt x="317" y="32"/>
                      </a:lnTo>
                      <a:lnTo>
                        <a:pt x="346" y="50"/>
                      </a:lnTo>
                      <a:lnTo>
                        <a:pt x="441" y="45"/>
                      </a:lnTo>
                      <a:lnTo>
                        <a:pt x="455" y="36"/>
                      </a:lnTo>
                      <a:lnTo>
                        <a:pt x="491" y="51"/>
                      </a:lnTo>
                      <a:lnTo>
                        <a:pt x="528" y="65"/>
                      </a:lnTo>
                      <a:lnTo>
                        <a:pt x="546" y="59"/>
                      </a:lnTo>
                      <a:lnTo>
                        <a:pt x="558" y="51"/>
                      </a:lnTo>
                      <a:lnTo>
                        <a:pt x="588" y="56"/>
                      </a:lnTo>
                      <a:lnTo>
                        <a:pt x="567" y="45"/>
                      </a:lnTo>
                      <a:lnTo>
                        <a:pt x="548" y="47"/>
                      </a:lnTo>
                      <a:lnTo>
                        <a:pt x="519" y="50"/>
                      </a:lnTo>
                      <a:lnTo>
                        <a:pt x="504" y="35"/>
                      </a:lnTo>
                      <a:lnTo>
                        <a:pt x="488" y="27"/>
                      </a:lnTo>
                      <a:lnTo>
                        <a:pt x="488" y="15"/>
                      </a:lnTo>
                      <a:lnTo>
                        <a:pt x="493" y="2"/>
                      </a:lnTo>
                      <a:lnTo>
                        <a:pt x="506" y="0"/>
                      </a:lnTo>
                      <a:lnTo>
                        <a:pt x="523" y="12"/>
                      </a:lnTo>
                      <a:lnTo>
                        <a:pt x="528" y="6"/>
                      </a:lnTo>
                      <a:lnTo>
                        <a:pt x="543" y="0"/>
                      </a:lnTo>
                      <a:lnTo>
                        <a:pt x="561" y="9"/>
                      </a:lnTo>
                      <a:lnTo>
                        <a:pt x="571" y="2"/>
                      </a:lnTo>
                      <a:lnTo>
                        <a:pt x="580" y="14"/>
                      </a:lnTo>
                      <a:lnTo>
                        <a:pt x="582" y="21"/>
                      </a:lnTo>
                      <a:lnTo>
                        <a:pt x="608" y="32"/>
                      </a:lnTo>
                      <a:lnTo>
                        <a:pt x="598" y="41"/>
                      </a:lnTo>
                      <a:lnTo>
                        <a:pt x="598" y="53"/>
                      </a:lnTo>
                      <a:lnTo>
                        <a:pt x="642" y="56"/>
                      </a:lnTo>
                      <a:lnTo>
                        <a:pt x="653" y="41"/>
                      </a:lnTo>
                      <a:lnTo>
                        <a:pt x="645" y="33"/>
                      </a:lnTo>
                      <a:lnTo>
                        <a:pt x="626" y="35"/>
                      </a:lnTo>
                      <a:lnTo>
                        <a:pt x="631" y="18"/>
                      </a:lnTo>
                      <a:lnTo>
                        <a:pt x="670" y="27"/>
                      </a:lnTo>
                      <a:lnTo>
                        <a:pt x="678" y="39"/>
                      </a:lnTo>
                      <a:lnTo>
                        <a:pt x="710" y="39"/>
                      </a:lnTo>
                      <a:lnTo>
                        <a:pt x="740" y="54"/>
                      </a:lnTo>
                      <a:lnTo>
                        <a:pt x="756" y="51"/>
                      </a:lnTo>
                      <a:lnTo>
                        <a:pt x="774" y="65"/>
                      </a:lnTo>
                      <a:lnTo>
                        <a:pt x="756" y="83"/>
                      </a:lnTo>
                      <a:lnTo>
                        <a:pt x="741" y="69"/>
                      </a:lnTo>
                      <a:lnTo>
                        <a:pt x="732" y="74"/>
                      </a:lnTo>
                      <a:lnTo>
                        <a:pt x="719" y="84"/>
                      </a:lnTo>
                      <a:lnTo>
                        <a:pt x="697" y="93"/>
                      </a:lnTo>
                      <a:lnTo>
                        <a:pt x="709" y="107"/>
                      </a:lnTo>
                      <a:lnTo>
                        <a:pt x="689" y="108"/>
                      </a:lnTo>
                      <a:lnTo>
                        <a:pt x="673" y="126"/>
                      </a:lnTo>
                      <a:lnTo>
                        <a:pt x="657" y="149"/>
                      </a:lnTo>
                      <a:lnTo>
                        <a:pt x="681" y="168"/>
                      </a:lnTo>
                      <a:lnTo>
                        <a:pt x="701" y="191"/>
                      </a:lnTo>
                      <a:lnTo>
                        <a:pt x="735" y="194"/>
                      </a:lnTo>
                      <a:lnTo>
                        <a:pt x="767" y="191"/>
                      </a:lnTo>
                      <a:lnTo>
                        <a:pt x="782" y="203"/>
                      </a:lnTo>
                      <a:lnTo>
                        <a:pt x="775" y="209"/>
                      </a:lnTo>
                      <a:lnTo>
                        <a:pt x="766" y="221"/>
                      </a:lnTo>
                      <a:lnTo>
                        <a:pt x="780" y="242"/>
                      </a:lnTo>
                      <a:lnTo>
                        <a:pt x="785" y="257"/>
                      </a:lnTo>
                      <a:lnTo>
                        <a:pt x="803" y="264"/>
                      </a:lnTo>
                      <a:lnTo>
                        <a:pt x="827" y="251"/>
                      </a:lnTo>
                      <a:lnTo>
                        <a:pt x="821" y="231"/>
                      </a:lnTo>
                      <a:lnTo>
                        <a:pt x="800" y="215"/>
                      </a:lnTo>
                      <a:lnTo>
                        <a:pt x="824" y="195"/>
                      </a:lnTo>
                      <a:lnTo>
                        <a:pt x="803" y="162"/>
                      </a:lnTo>
                      <a:lnTo>
                        <a:pt x="784" y="149"/>
                      </a:lnTo>
                      <a:lnTo>
                        <a:pt x="800" y="137"/>
                      </a:lnTo>
                      <a:lnTo>
                        <a:pt x="797" y="119"/>
                      </a:lnTo>
                      <a:lnTo>
                        <a:pt x="808" y="108"/>
                      </a:lnTo>
                      <a:lnTo>
                        <a:pt x="827" y="119"/>
                      </a:lnTo>
                      <a:lnTo>
                        <a:pt x="873" y="158"/>
                      </a:lnTo>
                      <a:lnTo>
                        <a:pt x="901" y="164"/>
                      </a:lnTo>
                      <a:lnTo>
                        <a:pt x="909" y="153"/>
                      </a:lnTo>
                      <a:lnTo>
                        <a:pt x="902" y="132"/>
                      </a:lnTo>
                      <a:lnTo>
                        <a:pt x="918" y="135"/>
                      </a:lnTo>
                      <a:lnTo>
                        <a:pt x="946" y="159"/>
                      </a:lnTo>
                      <a:lnTo>
                        <a:pt x="951" y="173"/>
                      </a:lnTo>
                      <a:lnTo>
                        <a:pt x="967" y="182"/>
                      </a:lnTo>
                      <a:lnTo>
                        <a:pt x="1000" y="192"/>
                      </a:lnTo>
                      <a:lnTo>
                        <a:pt x="1016" y="212"/>
                      </a:lnTo>
                      <a:lnTo>
                        <a:pt x="1040" y="225"/>
                      </a:lnTo>
                      <a:lnTo>
                        <a:pt x="1053" y="230"/>
                      </a:lnTo>
                      <a:lnTo>
                        <a:pt x="1055" y="242"/>
                      </a:lnTo>
                      <a:lnTo>
                        <a:pt x="1035" y="249"/>
                      </a:lnTo>
                      <a:lnTo>
                        <a:pt x="1024" y="240"/>
                      </a:lnTo>
                      <a:lnTo>
                        <a:pt x="1014" y="242"/>
                      </a:lnTo>
                      <a:lnTo>
                        <a:pt x="1011" y="261"/>
                      </a:lnTo>
                      <a:lnTo>
                        <a:pt x="995" y="266"/>
                      </a:lnTo>
                      <a:lnTo>
                        <a:pt x="977" y="255"/>
                      </a:lnTo>
                      <a:lnTo>
                        <a:pt x="940" y="255"/>
                      </a:lnTo>
                      <a:lnTo>
                        <a:pt x="935" y="278"/>
                      </a:lnTo>
                      <a:lnTo>
                        <a:pt x="944" y="291"/>
                      </a:lnTo>
                      <a:lnTo>
                        <a:pt x="959" y="284"/>
                      </a:lnTo>
                      <a:lnTo>
                        <a:pt x="974" y="281"/>
                      </a:lnTo>
                      <a:lnTo>
                        <a:pt x="988" y="288"/>
                      </a:lnTo>
                      <a:lnTo>
                        <a:pt x="969" y="305"/>
                      </a:lnTo>
                      <a:lnTo>
                        <a:pt x="988" y="320"/>
                      </a:lnTo>
                      <a:lnTo>
                        <a:pt x="1014" y="324"/>
                      </a:lnTo>
                      <a:lnTo>
                        <a:pt x="1011" y="333"/>
                      </a:lnTo>
                      <a:lnTo>
                        <a:pt x="1001" y="335"/>
                      </a:lnTo>
                      <a:lnTo>
                        <a:pt x="977" y="386"/>
                      </a:lnTo>
                      <a:lnTo>
                        <a:pt x="979" y="353"/>
                      </a:lnTo>
                      <a:lnTo>
                        <a:pt x="990" y="336"/>
                      </a:lnTo>
                      <a:lnTo>
                        <a:pt x="977" y="329"/>
                      </a:lnTo>
                      <a:lnTo>
                        <a:pt x="962" y="339"/>
                      </a:lnTo>
                      <a:lnTo>
                        <a:pt x="970" y="348"/>
                      </a:lnTo>
                      <a:lnTo>
                        <a:pt x="959" y="354"/>
                      </a:lnTo>
                      <a:lnTo>
                        <a:pt x="948" y="362"/>
                      </a:lnTo>
                      <a:lnTo>
                        <a:pt x="949" y="384"/>
                      </a:lnTo>
                      <a:lnTo>
                        <a:pt x="933" y="392"/>
                      </a:lnTo>
                      <a:lnTo>
                        <a:pt x="910" y="393"/>
                      </a:lnTo>
                      <a:lnTo>
                        <a:pt x="918" y="405"/>
                      </a:lnTo>
                      <a:lnTo>
                        <a:pt x="910" y="419"/>
                      </a:lnTo>
                      <a:lnTo>
                        <a:pt x="918" y="429"/>
                      </a:lnTo>
                      <a:lnTo>
                        <a:pt x="905" y="452"/>
                      </a:lnTo>
                      <a:lnTo>
                        <a:pt x="901" y="473"/>
                      </a:lnTo>
                      <a:lnTo>
                        <a:pt x="881" y="485"/>
                      </a:lnTo>
                      <a:lnTo>
                        <a:pt x="857" y="518"/>
                      </a:lnTo>
                      <a:lnTo>
                        <a:pt x="853" y="540"/>
                      </a:lnTo>
                      <a:lnTo>
                        <a:pt x="862" y="558"/>
                      </a:lnTo>
                      <a:lnTo>
                        <a:pt x="873" y="581"/>
                      </a:lnTo>
                      <a:lnTo>
                        <a:pt x="879" y="605"/>
                      </a:lnTo>
                      <a:lnTo>
                        <a:pt x="868" y="615"/>
                      </a:lnTo>
                      <a:lnTo>
                        <a:pt x="853" y="608"/>
                      </a:lnTo>
                      <a:lnTo>
                        <a:pt x="857" y="596"/>
                      </a:lnTo>
                      <a:lnTo>
                        <a:pt x="849" y="569"/>
                      </a:lnTo>
                      <a:lnTo>
                        <a:pt x="839" y="564"/>
                      </a:lnTo>
                      <a:lnTo>
                        <a:pt x="832" y="548"/>
                      </a:lnTo>
                      <a:lnTo>
                        <a:pt x="819" y="548"/>
                      </a:lnTo>
                      <a:lnTo>
                        <a:pt x="805" y="539"/>
                      </a:lnTo>
                      <a:lnTo>
                        <a:pt x="788" y="542"/>
                      </a:lnTo>
                      <a:lnTo>
                        <a:pt x="774" y="536"/>
                      </a:lnTo>
                      <a:lnTo>
                        <a:pt x="756" y="543"/>
                      </a:lnTo>
                      <a:lnTo>
                        <a:pt x="723" y="537"/>
                      </a:lnTo>
                      <a:lnTo>
                        <a:pt x="745" y="557"/>
                      </a:lnTo>
                      <a:lnTo>
                        <a:pt x="719" y="555"/>
                      </a:lnTo>
                      <a:lnTo>
                        <a:pt x="701" y="540"/>
                      </a:lnTo>
                      <a:lnTo>
                        <a:pt x="668" y="540"/>
                      </a:lnTo>
                      <a:lnTo>
                        <a:pt x="673" y="564"/>
                      </a:lnTo>
                      <a:lnTo>
                        <a:pt x="649" y="557"/>
                      </a:lnTo>
                      <a:lnTo>
                        <a:pt x="636" y="581"/>
                      </a:lnTo>
                      <a:lnTo>
                        <a:pt x="645" y="591"/>
                      </a:lnTo>
                      <a:lnTo>
                        <a:pt x="636" y="620"/>
                      </a:lnTo>
                      <a:lnTo>
                        <a:pt x="647" y="653"/>
                      </a:lnTo>
                      <a:lnTo>
                        <a:pt x="660" y="675"/>
                      </a:lnTo>
                      <a:lnTo>
                        <a:pt x="675" y="696"/>
                      </a:lnTo>
                      <a:lnTo>
                        <a:pt x="719" y="695"/>
                      </a:lnTo>
                      <a:lnTo>
                        <a:pt x="736" y="690"/>
                      </a:lnTo>
                      <a:lnTo>
                        <a:pt x="740" y="675"/>
                      </a:lnTo>
                      <a:lnTo>
                        <a:pt x="730" y="663"/>
                      </a:lnTo>
                      <a:lnTo>
                        <a:pt x="732" y="653"/>
                      </a:lnTo>
                      <a:lnTo>
                        <a:pt x="759" y="656"/>
                      </a:lnTo>
                      <a:lnTo>
                        <a:pt x="787" y="650"/>
                      </a:lnTo>
                      <a:lnTo>
                        <a:pt x="787" y="663"/>
                      </a:lnTo>
                      <a:lnTo>
                        <a:pt x="779" y="683"/>
                      </a:lnTo>
                      <a:lnTo>
                        <a:pt x="766" y="698"/>
                      </a:lnTo>
                      <a:lnTo>
                        <a:pt x="762" y="719"/>
                      </a:lnTo>
                      <a:lnTo>
                        <a:pt x="780" y="728"/>
                      </a:lnTo>
                      <a:lnTo>
                        <a:pt x="805" y="725"/>
                      </a:lnTo>
                      <a:lnTo>
                        <a:pt x="819" y="732"/>
                      </a:lnTo>
                      <a:lnTo>
                        <a:pt x="832" y="729"/>
                      </a:lnTo>
                      <a:lnTo>
                        <a:pt x="837" y="743"/>
                      </a:lnTo>
                      <a:lnTo>
                        <a:pt x="826" y="762"/>
                      </a:lnTo>
                      <a:lnTo>
                        <a:pt x="836" y="774"/>
                      </a:lnTo>
                      <a:lnTo>
                        <a:pt x="837" y="798"/>
                      </a:lnTo>
                      <a:lnTo>
                        <a:pt x="853" y="815"/>
                      </a:lnTo>
                      <a:lnTo>
                        <a:pt x="875" y="819"/>
                      </a:lnTo>
                      <a:lnTo>
                        <a:pt x="889" y="815"/>
                      </a:lnTo>
                      <a:lnTo>
                        <a:pt x="896" y="816"/>
                      </a:lnTo>
                      <a:lnTo>
                        <a:pt x="923" y="816"/>
                      </a:lnTo>
                      <a:lnTo>
                        <a:pt x="948" y="818"/>
                      </a:lnTo>
                      <a:lnTo>
                        <a:pt x="954" y="807"/>
                      </a:lnTo>
                      <a:lnTo>
                        <a:pt x="933" y="825"/>
                      </a:lnTo>
                      <a:lnTo>
                        <a:pt x="918" y="824"/>
                      </a:lnTo>
                      <a:lnTo>
                        <a:pt x="904" y="825"/>
                      </a:lnTo>
                      <a:lnTo>
                        <a:pt x="875" y="834"/>
                      </a:lnTo>
                      <a:lnTo>
                        <a:pt x="850" y="822"/>
                      </a:lnTo>
                      <a:lnTo>
                        <a:pt x="827" y="815"/>
                      </a:lnTo>
                      <a:lnTo>
                        <a:pt x="818" y="816"/>
                      </a:lnTo>
                      <a:lnTo>
                        <a:pt x="819" y="806"/>
                      </a:lnTo>
                      <a:lnTo>
                        <a:pt x="818" y="789"/>
                      </a:lnTo>
                      <a:lnTo>
                        <a:pt x="798" y="774"/>
                      </a:lnTo>
                      <a:lnTo>
                        <a:pt x="758" y="765"/>
                      </a:lnTo>
                      <a:lnTo>
                        <a:pt x="751" y="759"/>
                      </a:lnTo>
                      <a:lnTo>
                        <a:pt x="740" y="761"/>
                      </a:lnTo>
                      <a:lnTo>
                        <a:pt x="728" y="753"/>
                      </a:lnTo>
                      <a:lnTo>
                        <a:pt x="714" y="746"/>
                      </a:lnTo>
                      <a:lnTo>
                        <a:pt x="694" y="725"/>
                      </a:lnTo>
                      <a:lnTo>
                        <a:pt x="671" y="719"/>
                      </a:lnTo>
                      <a:lnTo>
                        <a:pt x="658" y="732"/>
                      </a:lnTo>
                      <a:lnTo>
                        <a:pt x="644" y="722"/>
                      </a:lnTo>
                      <a:lnTo>
                        <a:pt x="626" y="722"/>
                      </a:lnTo>
                      <a:lnTo>
                        <a:pt x="590" y="714"/>
                      </a:lnTo>
                      <a:lnTo>
                        <a:pt x="525" y="678"/>
                      </a:lnTo>
                      <a:lnTo>
                        <a:pt x="520" y="641"/>
                      </a:lnTo>
                      <a:lnTo>
                        <a:pt x="514" y="626"/>
                      </a:lnTo>
                      <a:lnTo>
                        <a:pt x="502" y="615"/>
                      </a:lnTo>
                      <a:lnTo>
                        <a:pt x="488" y="594"/>
                      </a:lnTo>
                      <a:lnTo>
                        <a:pt x="419" y="522"/>
                      </a:lnTo>
                      <a:lnTo>
                        <a:pt x="419" y="549"/>
                      </a:lnTo>
                      <a:lnTo>
                        <a:pt x="462" y="597"/>
                      </a:lnTo>
                      <a:lnTo>
                        <a:pt x="480" y="638"/>
                      </a:lnTo>
                      <a:lnTo>
                        <a:pt x="454" y="629"/>
                      </a:lnTo>
                      <a:lnTo>
                        <a:pt x="449" y="605"/>
                      </a:lnTo>
                      <a:lnTo>
                        <a:pt x="415" y="590"/>
                      </a:lnTo>
                      <a:lnTo>
                        <a:pt x="434" y="581"/>
                      </a:lnTo>
                      <a:lnTo>
                        <a:pt x="389" y="555"/>
                      </a:lnTo>
                      <a:lnTo>
                        <a:pt x="406" y="540"/>
                      </a:lnTo>
                      <a:lnTo>
                        <a:pt x="390" y="510"/>
                      </a:lnTo>
                      <a:lnTo>
                        <a:pt x="335" y="447"/>
                      </a:lnTo>
                      <a:lnTo>
                        <a:pt x="328" y="411"/>
                      </a:lnTo>
                      <a:lnTo>
                        <a:pt x="332" y="384"/>
                      </a:lnTo>
                      <a:lnTo>
                        <a:pt x="346" y="354"/>
                      </a:lnTo>
                      <a:lnTo>
                        <a:pt x="346" y="324"/>
                      </a:lnTo>
                      <a:lnTo>
                        <a:pt x="335" y="306"/>
                      </a:lnTo>
                      <a:lnTo>
                        <a:pt x="366" y="300"/>
                      </a:lnTo>
                      <a:lnTo>
                        <a:pt x="328" y="264"/>
                      </a:lnTo>
                      <a:lnTo>
                        <a:pt x="330" y="248"/>
                      </a:lnTo>
                      <a:lnTo>
                        <a:pt x="314" y="225"/>
                      </a:lnTo>
                      <a:lnTo>
                        <a:pt x="320" y="212"/>
                      </a:lnTo>
                      <a:lnTo>
                        <a:pt x="309" y="204"/>
                      </a:lnTo>
                      <a:lnTo>
                        <a:pt x="307" y="189"/>
                      </a:lnTo>
                      <a:lnTo>
                        <a:pt x="296" y="177"/>
                      </a:lnTo>
                      <a:lnTo>
                        <a:pt x="309" y="167"/>
                      </a:lnTo>
                      <a:lnTo>
                        <a:pt x="291" y="159"/>
                      </a:lnTo>
                      <a:lnTo>
                        <a:pt x="276" y="170"/>
                      </a:lnTo>
                      <a:lnTo>
                        <a:pt x="255" y="149"/>
                      </a:lnTo>
                      <a:lnTo>
                        <a:pt x="232" y="143"/>
                      </a:lnTo>
                      <a:lnTo>
                        <a:pt x="200" y="143"/>
                      </a:lnTo>
                      <a:lnTo>
                        <a:pt x="179" y="162"/>
                      </a:lnTo>
                      <a:lnTo>
                        <a:pt x="169" y="156"/>
                      </a:lnTo>
                      <a:lnTo>
                        <a:pt x="187" y="131"/>
                      </a:lnTo>
                      <a:lnTo>
                        <a:pt x="171" y="135"/>
                      </a:lnTo>
                      <a:lnTo>
                        <a:pt x="138" y="162"/>
                      </a:lnTo>
                      <a:lnTo>
                        <a:pt x="104" y="186"/>
                      </a:lnTo>
                      <a:lnTo>
                        <a:pt x="73" y="192"/>
                      </a:lnTo>
                      <a:lnTo>
                        <a:pt x="21" y="216"/>
                      </a:lnTo>
                      <a:lnTo>
                        <a:pt x="0" y="21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39" name="Freeform 43">
                  <a:extLst>
                    <a:ext uri="{FF2B5EF4-FFF2-40B4-BE49-F238E27FC236}">
                      <a16:creationId xmlns:a16="http://schemas.microsoft.com/office/drawing/2014/main" id="{E387EDED-70FE-4FBF-A60D-D1B8B2C5B959}"/>
                    </a:ext>
                  </a:extLst>
                </p:cNvPr>
                <p:cNvSpPr>
                  <a:spLocks/>
                </p:cNvSpPr>
                <p:nvPr/>
              </p:nvSpPr>
              <p:spPr bwMode="auto">
                <a:xfrm>
                  <a:off x="1817" y="1216"/>
                  <a:ext cx="360" cy="220"/>
                </a:xfrm>
                <a:custGeom>
                  <a:avLst/>
                  <a:gdLst>
                    <a:gd name="T0" fmla="*/ 0 w 360"/>
                    <a:gd name="T1" fmla="*/ 45 h 220"/>
                    <a:gd name="T2" fmla="*/ 8 w 360"/>
                    <a:gd name="T3" fmla="*/ 29 h 220"/>
                    <a:gd name="T4" fmla="*/ 8 w 360"/>
                    <a:gd name="T5" fmla="*/ 17 h 220"/>
                    <a:gd name="T6" fmla="*/ 21 w 360"/>
                    <a:gd name="T7" fmla="*/ 0 h 220"/>
                    <a:gd name="T8" fmla="*/ 86 w 360"/>
                    <a:gd name="T9" fmla="*/ 11 h 220"/>
                    <a:gd name="T10" fmla="*/ 198 w 360"/>
                    <a:gd name="T11" fmla="*/ 30 h 220"/>
                    <a:gd name="T12" fmla="*/ 242 w 360"/>
                    <a:gd name="T13" fmla="*/ 47 h 220"/>
                    <a:gd name="T14" fmla="*/ 301 w 360"/>
                    <a:gd name="T15" fmla="*/ 62 h 220"/>
                    <a:gd name="T16" fmla="*/ 330 w 360"/>
                    <a:gd name="T17" fmla="*/ 90 h 220"/>
                    <a:gd name="T18" fmla="*/ 359 w 360"/>
                    <a:gd name="T19" fmla="*/ 104 h 220"/>
                    <a:gd name="T20" fmla="*/ 348 w 360"/>
                    <a:gd name="T21" fmla="*/ 114 h 220"/>
                    <a:gd name="T22" fmla="*/ 348 w 360"/>
                    <a:gd name="T23" fmla="*/ 128 h 220"/>
                    <a:gd name="T24" fmla="*/ 336 w 360"/>
                    <a:gd name="T25" fmla="*/ 131 h 220"/>
                    <a:gd name="T26" fmla="*/ 327 w 360"/>
                    <a:gd name="T27" fmla="*/ 143 h 220"/>
                    <a:gd name="T28" fmla="*/ 336 w 360"/>
                    <a:gd name="T29" fmla="*/ 155 h 220"/>
                    <a:gd name="T30" fmla="*/ 335 w 360"/>
                    <a:gd name="T31" fmla="*/ 164 h 220"/>
                    <a:gd name="T32" fmla="*/ 323 w 360"/>
                    <a:gd name="T33" fmla="*/ 176 h 220"/>
                    <a:gd name="T34" fmla="*/ 325 w 360"/>
                    <a:gd name="T35" fmla="*/ 188 h 220"/>
                    <a:gd name="T36" fmla="*/ 344 w 360"/>
                    <a:gd name="T37" fmla="*/ 200 h 220"/>
                    <a:gd name="T38" fmla="*/ 346 w 360"/>
                    <a:gd name="T39" fmla="*/ 212 h 220"/>
                    <a:gd name="T40" fmla="*/ 341 w 360"/>
                    <a:gd name="T41" fmla="*/ 218 h 220"/>
                    <a:gd name="T42" fmla="*/ 322 w 360"/>
                    <a:gd name="T43" fmla="*/ 219 h 220"/>
                    <a:gd name="T44" fmla="*/ 307 w 360"/>
                    <a:gd name="T45" fmla="*/ 213 h 220"/>
                    <a:gd name="T46" fmla="*/ 291 w 360"/>
                    <a:gd name="T47" fmla="*/ 198 h 220"/>
                    <a:gd name="T48" fmla="*/ 284 w 360"/>
                    <a:gd name="T49" fmla="*/ 198 h 220"/>
                    <a:gd name="T50" fmla="*/ 276 w 360"/>
                    <a:gd name="T51" fmla="*/ 192 h 220"/>
                    <a:gd name="T52" fmla="*/ 268 w 360"/>
                    <a:gd name="T53" fmla="*/ 174 h 220"/>
                    <a:gd name="T54" fmla="*/ 258 w 360"/>
                    <a:gd name="T55" fmla="*/ 168 h 220"/>
                    <a:gd name="T56" fmla="*/ 237 w 360"/>
                    <a:gd name="T57" fmla="*/ 159 h 220"/>
                    <a:gd name="T58" fmla="*/ 219 w 360"/>
                    <a:gd name="T59" fmla="*/ 153 h 220"/>
                    <a:gd name="T60" fmla="*/ 193 w 360"/>
                    <a:gd name="T61" fmla="*/ 137 h 220"/>
                    <a:gd name="T62" fmla="*/ 182 w 360"/>
                    <a:gd name="T63" fmla="*/ 125 h 220"/>
                    <a:gd name="T64" fmla="*/ 184 w 360"/>
                    <a:gd name="T65" fmla="*/ 116 h 220"/>
                    <a:gd name="T66" fmla="*/ 195 w 360"/>
                    <a:gd name="T67" fmla="*/ 108 h 220"/>
                    <a:gd name="T68" fmla="*/ 185 w 360"/>
                    <a:gd name="T69" fmla="*/ 99 h 220"/>
                    <a:gd name="T70" fmla="*/ 175 w 360"/>
                    <a:gd name="T71" fmla="*/ 104 h 220"/>
                    <a:gd name="T72" fmla="*/ 159 w 360"/>
                    <a:gd name="T73" fmla="*/ 90 h 220"/>
                    <a:gd name="T74" fmla="*/ 156 w 360"/>
                    <a:gd name="T75" fmla="*/ 98 h 220"/>
                    <a:gd name="T76" fmla="*/ 141 w 360"/>
                    <a:gd name="T77" fmla="*/ 98 h 220"/>
                    <a:gd name="T78" fmla="*/ 138 w 360"/>
                    <a:gd name="T79" fmla="*/ 92 h 220"/>
                    <a:gd name="T80" fmla="*/ 138 w 360"/>
                    <a:gd name="T81" fmla="*/ 81 h 220"/>
                    <a:gd name="T82" fmla="*/ 132 w 360"/>
                    <a:gd name="T83" fmla="*/ 75 h 220"/>
                    <a:gd name="T84" fmla="*/ 122 w 360"/>
                    <a:gd name="T85" fmla="*/ 77 h 220"/>
                    <a:gd name="T86" fmla="*/ 109 w 360"/>
                    <a:gd name="T87" fmla="*/ 60 h 220"/>
                    <a:gd name="T88" fmla="*/ 99 w 360"/>
                    <a:gd name="T89" fmla="*/ 59 h 220"/>
                    <a:gd name="T90" fmla="*/ 84 w 360"/>
                    <a:gd name="T91" fmla="*/ 51 h 220"/>
                    <a:gd name="T92" fmla="*/ 54 w 360"/>
                    <a:gd name="T93" fmla="*/ 53 h 220"/>
                    <a:gd name="T94" fmla="*/ 23 w 360"/>
                    <a:gd name="T95" fmla="*/ 51 h 220"/>
                    <a:gd name="T96" fmla="*/ 0 w 360"/>
                    <a:gd name="T97"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20">
                      <a:moveTo>
                        <a:pt x="0" y="45"/>
                      </a:moveTo>
                      <a:lnTo>
                        <a:pt x="8" y="29"/>
                      </a:lnTo>
                      <a:lnTo>
                        <a:pt x="8" y="17"/>
                      </a:lnTo>
                      <a:lnTo>
                        <a:pt x="21" y="0"/>
                      </a:lnTo>
                      <a:lnTo>
                        <a:pt x="86" y="11"/>
                      </a:lnTo>
                      <a:lnTo>
                        <a:pt x="198" y="30"/>
                      </a:lnTo>
                      <a:lnTo>
                        <a:pt x="242" y="47"/>
                      </a:lnTo>
                      <a:lnTo>
                        <a:pt x="301" y="62"/>
                      </a:lnTo>
                      <a:lnTo>
                        <a:pt x="330" y="90"/>
                      </a:lnTo>
                      <a:lnTo>
                        <a:pt x="359" y="104"/>
                      </a:lnTo>
                      <a:lnTo>
                        <a:pt x="348" y="114"/>
                      </a:lnTo>
                      <a:lnTo>
                        <a:pt x="348" y="128"/>
                      </a:lnTo>
                      <a:lnTo>
                        <a:pt x="336" y="131"/>
                      </a:lnTo>
                      <a:lnTo>
                        <a:pt x="327" y="143"/>
                      </a:lnTo>
                      <a:lnTo>
                        <a:pt x="336" y="155"/>
                      </a:lnTo>
                      <a:lnTo>
                        <a:pt x="335" y="164"/>
                      </a:lnTo>
                      <a:lnTo>
                        <a:pt x="323" y="176"/>
                      </a:lnTo>
                      <a:lnTo>
                        <a:pt x="325" y="188"/>
                      </a:lnTo>
                      <a:lnTo>
                        <a:pt x="344" y="200"/>
                      </a:lnTo>
                      <a:lnTo>
                        <a:pt x="346" y="212"/>
                      </a:lnTo>
                      <a:lnTo>
                        <a:pt x="341" y="218"/>
                      </a:lnTo>
                      <a:lnTo>
                        <a:pt x="322" y="219"/>
                      </a:lnTo>
                      <a:lnTo>
                        <a:pt x="307" y="213"/>
                      </a:lnTo>
                      <a:lnTo>
                        <a:pt x="291" y="198"/>
                      </a:lnTo>
                      <a:lnTo>
                        <a:pt x="284" y="198"/>
                      </a:lnTo>
                      <a:lnTo>
                        <a:pt x="276" y="192"/>
                      </a:lnTo>
                      <a:lnTo>
                        <a:pt x="268" y="174"/>
                      </a:lnTo>
                      <a:lnTo>
                        <a:pt x="258" y="168"/>
                      </a:lnTo>
                      <a:lnTo>
                        <a:pt x="237" y="159"/>
                      </a:lnTo>
                      <a:lnTo>
                        <a:pt x="219" y="153"/>
                      </a:lnTo>
                      <a:lnTo>
                        <a:pt x="193" y="137"/>
                      </a:lnTo>
                      <a:lnTo>
                        <a:pt x="182" y="125"/>
                      </a:lnTo>
                      <a:lnTo>
                        <a:pt x="184" y="116"/>
                      </a:lnTo>
                      <a:lnTo>
                        <a:pt x="195" y="108"/>
                      </a:lnTo>
                      <a:lnTo>
                        <a:pt x="185" y="99"/>
                      </a:lnTo>
                      <a:lnTo>
                        <a:pt x="175" y="104"/>
                      </a:lnTo>
                      <a:lnTo>
                        <a:pt x="159" y="90"/>
                      </a:lnTo>
                      <a:lnTo>
                        <a:pt x="156" y="98"/>
                      </a:lnTo>
                      <a:lnTo>
                        <a:pt x="141" y="98"/>
                      </a:lnTo>
                      <a:lnTo>
                        <a:pt x="138" y="92"/>
                      </a:lnTo>
                      <a:lnTo>
                        <a:pt x="138" y="81"/>
                      </a:lnTo>
                      <a:lnTo>
                        <a:pt x="132" y="75"/>
                      </a:lnTo>
                      <a:lnTo>
                        <a:pt x="122" y="77"/>
                      </a:lnTo>
                      <a:lnTo>
                        <a:pt x="109" y="60"/>
                      </a:lnTo>
                      <a:lnTo>
                        <a:pt x="99" y="59"/>
                      </a:lnTo>
                      <a:lnTo>
                        <a:pt x="84" y="51"/>
                      </a:lnTo>
                      <a:lnTo>
                        <a:pt x="54" y="53"/>
                      </a:lnTo>
                      <a:lnTo>
                        <a:pt x="23" y="5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40" name="Freeform 44">
                  <a:extLst>
                    <a:ext uri="{FF2B5EF4-FFF2-40B4-BE49-F238E27FC236}">
                      <a16:creationId xmlns:a16="http://schemas.microsoft.com/office/drawing/2014/main" id="{44C8567E-E72E-43D7-A265-6A59A8C71433}"/>
                    </a:ext>
                  </a:extLst>
                </p:cNvPr>
                <p:cNvSpPr>
                  <a:spLocks/>
                </p:cNvSpPr>
                <p:nvPr/>
              </p:nvSpPr>
              <p:spPr bwMode="auto">
                <a:xfrm>
                  <a:off x="1744" y="1294"/>
                  <a:ext cx="232" cy="114"/>
                </a:xfrm>
                <a:custGeom>
                  <a:avLst/>
                  <a:gdLst>
                    <a:gd name="T0" fmla="*/ 8 w 232"/>
                    <a:gd name="T1" fmla="*/ 0 h 114"/>
                    <a:gd name="T2" fmla="*/ 0 w 232"/>
                    <a:gd name="T3" fmla="*/ 9 h 114"/>
                    <a:gd name="T4" fmla="*/ 0 w 232"/>
                    <a:gd name="T5" fmla="*/ 20 h 114"/>
                    <a:gd name="T6" fmla="*/ 16 w 232"/>
                    <a:gd name="T7" fmla="*/ 30 h 114"/>
                    <a:gd name="T8" fmla="*/ 26 w 232"/>
                    <a:gd name="T9" fmla="*/ 27 h 114"/>
                    <a:gd name="T10" fmla="*/ 29 w 232"/>
                    <a:gd name="T11" fmla="*/ 32 h 114"/>
                    <a:gd name="T12" fmla="*/ 39 w 232"/>
                    <a:gd name="T13" fmla="*/ 33 h 114"/>
                    <a:gd name="T14" fmla="*/ 46 w 232"/>
                    <a:gd name="T15" fmla="*/ 26 h 114"/>
                    <a:gd name="T16" fmla="*/ 68 w 232"/>
                    <a:gd name="T17" fmla="*/ 27 h 114"/>
                    <a:gd name="T18" fmla="*/ 72 w 232"/>
                    <a:gd name="T19" fmla="*/ 35 h 114"/>
                    <a:gd name="T20" fmla="*/ 80 w 232"/>
                    <a:gd name="T21" fmla="*/ 38 h 114"/>
                    <a:gd name="T22" fmla="*/ 99 w 232"/>
                    <a:gd name="T23" fmla="*/ 36 h 114"/>
                    <a:gd name="T24" fmla="*/ 106 w 232"/>
                    <a:gd name="T25" fmla="*/ 41 h 114"/>
                    <a:gd name="T26" fmla="*/ 116 w 232"/>
                    <a:gd name="T27" fmla="*/ 45 h 114"/>
                    <a:gd name="T28" fmla="*/ 124 w 232"/>
                    <a:gd name="T29" fmla="*/ 54 h 114"/>
                    <a:gd name="T30" fmla="*/ 124 w 232"/>
                    <a:gd name="T31" fmla="*/ 66 h 114"/>
                    <a:gd name="T32" fmla="*/ 117 w 232"/>
                    <a:gd name="T33" fmla="*/ 69 h 114"/>
                    <a:gd name="T34" fmla="*/ 120 w 232"/>
                    <a:gd name="T35" fmla="*/ 74 h 114"/>
                    <a:gd name="T36" fmla="*/ 111 w 232"/>
                    <a:gd name="T37" fmla="*/ 81 h 114"/>
                    <a:gd name="T38" fmla="*/ 111 w 232"/>
                    <a:gd name="T39" fmla="*/ 92 h 114"/>
                    <a:gd name="T40" fmla="*/ 125 w 232"/>
                    <a:gd name="T41" fmla="*/ 93 h 114"/>
                    <a:gd name="T42" fmla="*/ 133 w 232"/>
                    <a:gd name="T43" fmla="*/ 90 h 114"/>
                    <a:gd name="T44" fmla="*/ 137 w 232"/>
                    <a:gd name="T45" fmla="*/ 86 h 114"/>
                    <a:gd name="T46" fmla="*/ 142 w 232"/>
                    <a:gd name="T47" fmla="*/ 90 h 114"/>
                    <a:gd name="T48" fmla="*/ 150 w 232"/>
                    <a:gd name="T49" fmla="*/ 87 h 114"/>
                    <a:gd name="T50" fmla="*/ 168 w 232"/>
                    <a:gd name="T51" fmla="*/ 93 h 114"/>
                    <a:gd name="T52" fmla="*/ 179 w 232"/>
                    <a:gd name="T53" fmla="*/ 104 h 114"/>
                    <a:gd name="T54" fmla="*/ 182 w 232"/>
                    <a:gd name="T55" fmla="*/ 104 h 114"/>
                    <a:gd name="T56" fmla="*/ 184 w 232"/>
                    <a:gd name="T57" fmla="*/ 110 h 114"/>
                    <a:gd name="T58" fmla="*/ 195 w 232"/>
                    <a:gd name="T59" fmla="*/ 113 h 114"/>
                    <a:gd name="T60" fmla="*/ 208 w 232"/>
                    <a:gd name="T61" fmla="*/ 113 h 114"/>
                    <a:gd name="T62" fmla="*/ 200 w 232"/>
                    <a:gd name="T63" fmla="*/ 107 h 114"/>
                    <a:gd name="T64" fmla="*/ 203 w 232"/>
                    <a:gd name="T65" fmla="*/ 101 h 114"/>
                    <a:gd name="T66" fmla="*/ 213 w 232"/>
                    <a:gd name="T67" fmla="*/ 107 h 114"/>
                    <a:gd name="T68" fmla="*/ 224 w 232"/>
                    <a:gd name="T69" fmla="*/ 108 h 114"/>
                    <a:gd name="T70" fmla="*/ 226 w 232"/>
                    <a:gd name="T71" fmla="*/ 99 h 114"/>
                    <a:gd name="T72" fmla="*/ 215 w 232"/>
                    <a:gd name="T73" fmla="*/ 92 h 114"/>
                    <a:gd name="T74" fmla="*/ 207 w 232"/>
                    <a:gd name="T75" fmla="*/ 92 h 114"/>
                    <a:gd name="T76" fmla="*/ 195 w 232"/>
                    <a:gd name="T77" fmla="*/ 84 h 114"/>
                    <a:gd name="T78" fmla="*/ 207 w 232"/>
                    <a:gd name="T79" fmla="*/ 84 h 114"/>
                    <a:gd name="T80" fmla="*/ 215 w 232"/>
                    <a:gd name="T81" fmla="*/ 89 h 114"/>
                    <a:gd name="T82" fmla="*/ 231 w 232"/>
                    <a:gd name="T83" fmla="*/ 89 h 114"/>
                    <a:gd name="T84" fmla="*/ 228 w 232"/>
                    <a:gd name="T85" fmla="*/ 80 h 114"/>
                    <a:gd name="T86" fmla="*/ 213 w 232"/>
                    <a:gd name="T87" fmla="*/ 71 h 114"/>
                    <a:gd name="T88" fmla="*/ 203 w 232"/>
                    <a:gd name="T89" fmla="*/ 69 h 114"/>
                    <a:gd name="T90" fmla="*/ 189 w 232"/>
                    <a:gd name="T91" fmla="*/ 59 h 114"/>
                    <a:gd name="T92" fmla="*/ 171 w 232"/>
                    <a:gd name="T93" fmla="*/ 56 h 114"/>
                    <a:gd name="T94" fmla="*/ 156 w 232"/>
                    <a:gd name="T95" fmla="*/ 51 h 114"/>
                    <a:gd name="T96" fmla="*/ 145 w 232"/>
                    <a:gd name="T97" fmla="*/ 38 h 114"/>
                    <a:gd name="T98" fmla="*/ 137 w 232"/>
                    <a:gd name="T99" fmla="*/ 21 h 114"/>
                    <a:gd name="T100" fmla="*/ 125 w 232"/>
                    <a:gd name="T101" fmla="*/ 21 h 114"/>
                    <a:gd name="T102" fmla="*/ 122 w 232"/>
                    <a:gd name="T103" fmla="*/ 17 h 114"/>
                    <a:gd name="T104" fmla="*/ 116 w 232"/>
                    <a:gd name="T105" fmla="*/ 18 h 114"/>
                    <a:gd name="T106" fmla="*/ 104 w 232"/>
                    <a:gd name="T107" fmla="*/ 11 h 114"/>
                    <a:gd name="T108" fmla="*/ 85 w 232"/>
                    <a:gd name="T109" fmla="*/ 8 h 114"/>
                    <a:gd name="T110" fmla="*/ 76 w 232"/>
                    <a:gd name="T111" fmla="*/ 12 h 114"/>
                    <a:gd name="T112" fmla="*/ 59 w 232"/>
                    <a:gd name="T113" fmla="*/ 8 h 114"/>
                    <a:gd name="T114" fmla="*/ 47 w 232"/>
                    <a:gd name="T115" fmla="*/ 8 h 114"/>
                    <a:gd name="T116" fmla="*/ 42 w 232"/>
                    <a:gd name="T117" fmla="*/ 2 h 114"/>
                    <a:gd name="T118" fmla="*/ 37 w 232"/>
                    <a:gd name="T119" fmla="*/ 0 h 114"/>
                    <a:gd name="T120" fmla="*/ 29 w 232"/>
                    <a:gd name="T121" fmla="*/ 2 h 114"/>
                    <a:gd name="T122" fmla="*/ 8 w 232"/>
                    <a:gd name="T1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14">
                      <a:moveTo>
                        <a:pt x="8" y="0"/>
                      </a:moveTo>
                      <a:lnTo>
                        <a:pt x="0" y="9"/>
                      </a:lnTo>
                      <a:lnTo>
                        <a:pt x="0" y="20"/>
                      </a:lnTo>
                      <a:lnTo>
                        <a:pt x="16" y="30"/>
                      </a:lnTo>
                      <a:lnTo>
                        <a:pt x="26" y="27"/>
                      </a:lnTo>
                      <a:lnTo>
                        <a:pt x="29" y="32"/>
                      </a:lnTo>
                      <a:lnTo>
                        <a:pt x="39" y="33"/>
                      </a:lnTo>
                      <a:lnTo>
                        <a:pt x="46" y="26"/>
                      </a:lnTo>
                      <a:lnTo>
                        <a:pt x="68" y="27"/>
                      </a:lnTo>
                      <a:lnTo>
                        <a:pt x="72" y="35"/>
                      </a:lnTo>
                      <a:lnTo>
                        <a:pt x="80" y="38"/>
                      </a:lnTo>
                      <a:lnTo>
                        <a:pt x="99" y="36"/>
                      </a:lnTo>
                      <a:lnTo>
                        <a:pt x="106" y="41"/>
                      </a:lnTo>
                      <a:lnTo>
                        <a:pt x="116" y="45"/>
                      </a:lnTo>
                      <a:lnTo>
                        <a:pt x="124" y="54"/>
                      </a:lnTo>
                      <a:lnTo>
                        <a:pt x="124" y="66"/>
                      </a:lnTo>
                      <a:lnTo>
                        <a:pt x="117" y="69"/>
                      </a:lnTo>
                      <a:lnTo>
                        <a:pt x="120" y="74"/>
                      </a:lnTo>
                      <a:lnTo>
                        <a:pt x="111" y="81"/>
                      </a:lnTo>
                      <a:lnTo>
                        <a:pt x="111" y="92"/>
                      </a:lnTo>
                      <a:lnTo>
                        <a:pt x="125" y="93"/>
                      </a:lnTo>
                      <a:lnTo>
                        <a:pt x="133" y="90"/>
                      </a:lnTo>
                      <a:lnTo>
                        <a:pt x="137" y="86"/>
                      </a:lnTo>
                      <a:lnTo>
                        <a:pt x="142" y="90"/>
                      </a:lnTo>
                      <a:lnTo>
                        <a:pt x="150" y="87"/>
                      </a:lnTo>
                      <a:lnTo>
                        <a:pt x="168" y="93"/>
                      </a:lnTo>
                      <a:lnTo>
                        <a:pt x="179" y="104"/>
                      </a:lnTo>
                      <a:lnTo>
                        <a:pt x="182" y="104"/>
                      </a:lnTo>
                      <a:lnTo>
                        <a:pt x="184" y="110"/>
                      </a:lnTo>
                      <a:lnTo>
                        <a:pt x="195" y="113"/>
                      </a:lnTo>
                      <a:lnTo>
                        <a:pt x="208" y="113"/>
                      </a:lnTo>
                      <a:lnTo>
                        <a:pt x="200" y="107"/>
                      </a:lnTo>
                      <a:lnTo>
                        <a:pt x="203" y="101"/>
                      </a:lnTo>
                      <a:lnTo>
                        <a:pt x="213" y="107"/>
                      </a:lnTo>
                      <a:lnTo>
                        <a:pt x="224" y="108"/>
                      </a:lnTo>
                      <a:lnTo>
                        <a:pt x="226" y="99"/>
                      </a:lnTo>
                      <a:lnTo>
                        <a:pt x="215" y="92"/>
                      </a:lnTo>
                      <a:lnTo>
                        <a:pt x="207" y="92"/>
                      </a:lnTo>
                      <a:lnTo>
                        <a:pt x="195" y="84"/>
                      </a:lnTo>
                      <a:lnTo>
                        <a:pt x="207" y="84"/>
                      </a:lnTo>
                      <a:lnTo>
                        <a:pt x="215" y="89"/>
                      </a:lnTo>
                      <a:lnTo>
                        <a:pt x="231" y="89"/>
                      </a:lnTo>
                      <a:lnTo>
                        <a:pt x="228" y="80"/>
                      </a:lnTo>
                      <a:lnTo>
                        <a:pt x="213" y="71"/>
                      </a:lnTo>
                      <a:lnTo>
                        <a:pt x="203" y="69"/>
                      </a:lnTo>
                      <a:lnTo>
                        <a:pt x="189" y="59"/>
                      </a:lnTo>
                      <a:lnTo>
                        <a:pt x="171" y="56"/>
                      </a:lnTo>
                      <a:lnTo>
                        <a:pt x="156" y="51"/>
                      </a:lnTo>
                      <a:lnTo>
                        <a:pt x="145" y="38"/>
                      </a:lnTo>
                      <a:lnTo>
                        <a:pt x="137" y="21"/>
                      </a:lnTo>
                      <a:lnTo>
                        <a:pt x="125" y="21"/>
                      </a:lnTo>
                      <a:lnTo>
                        <a:pt x="122" y="17"/>
                      </a:lnTo>
                      <a:lnTo>
                        <a:pt x="116" y="18"/>
                      </a:lnTo>
                      <a:lnTo>
                        <a:pt x="104" y="11"/>
                      </a:lnTo>
                      <a:lnTo>
                        <a:pt x="85" y="8"/>
                      </a:lnTo>
                      <a:lnTo>
                        <a:pt x="76" y="12"/>
                      </a:lnTo>
                      <a:lnTo>
                        <a:pt x="59" y="8"/>
                      </a:lnTo>
                      <a:lnTo>
                        <a:pt x="47" y="8"/>
                      </a:lnTo>
                      <a:lnTo>
                        <a:pt x="42" y="2"/>
                      </a:lnTo>
                      <a:lnTo>
                        <a:pt x="37" y="0"/>
                      </a:lnTo>
                      <a:lnTo>
                        <a:pt x="29" y="2"/>
                      </a:lnTo>
                      <a:lnTo>
                        <a:pt x="8"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41" name="Freeform 45">
                  <a:extLst>
                    <a:ext uri="{FF2B5EF4-FFF2-40B4-BE49-F238E27FC236}">
                      <a16:creationId xmlns:a16="http://schemas.microsoft.com/office/drawing/2014/main" id="{7A266ACC-2AE3-4078-B067-DF6751C6D5EA}"/>
                    </a:ext>
                  </a:extLst>
                </p:cNvPr>
                <p:cNvSpPr>
                  <a:spLocks/>
                </p:cNvSpPr>
                <p:nvPr/>
              </p:nvSpPr>
              <p:spPr bwMode="auto">
                <a:xfrm>
                  <a:off x="1874" y="1923"/>
                  <a:ext cx="165" cy="52"/>
                </a:xfrm>
                <a:custGeom>
                  <a:avLst/>
                  <a:gdLst>
                    <a:gd name="T0" fmla="*/ 0 w 165"/>
                    <a:gd name="T1" fmla="*/ 26 h 52"/>
                    <a:gd name="T2" fmla="*/ 15 w 165"/>
                    <a:gd name="T3" fmla="*/ 11 h 52"/>
                    <a:gd name="T4" fmla="*/ 21 w 165"/>
                    <a:gd name="T5" fmla="*/ 11 h 52"/>
                    <a:gd name="T6" fmla="*/ 32 w 165"/>
                    <a:gd name="T7" fmla="*/ 3 h 52"/>
                    <a:gd name="T8" fmla="*/ 45 w 165"/>
                    <a:gd name="T9" fmla="*/ 3 h 52"/>
                    <a:gd name="T10" fmla="*/ 49 w 165"/>
                    <a:gd name="T11" fmla="*/ 2 h 52"/>
                    <a:gd name="T12" fmla="*/ 54 w 165"/>
                    <a:gd name="T13" fmla="*/ 0 h 52"/>
                    <a:gd name="T14" fmla="*/ 70 w 165"/>
                    <a:gd name="T15" fmla="*/ 9 h 52"/>
                    <a:gd name="T16" fmla="*/ 75 w 165"/>
                    <a:gd name="T17" fmla="*/ 15 h 52"/>
                    <a:gd name="T18" fmla="*/ 78 w 165"/>
                    <a:gd name="T19" fmla="*/ 12 h 52"/>
                    <a:gd name="T20" fmla="*/ 91 w 165"/>
                    <a:gd name="T21" fmla="*/ 18 h 52"/>
                    <a:gd name="T22" fmla="*/ 99 w 165"/>
                    <a:gd name="T23" fmla="*/ 18 h 52"/>
                    <a:gd name="T24" fmla="*/ 106 w 165"/>
                    <a:gd name="T25" fmla="*/ 23 h 52"/>
                    <a:gd name="T26" fmla="*/ 117 w 165"/>
                    <a:gd name="T27" fmla="*/ 26 h 52"/>
                    <a:gd name="T28" fmla="*/ 117 w 165"/>
                    <a:gd name="T29" fmla="*/ 33 h 52"/>
                    <a:gd name="T30" fmla="*/ 138 w 165"/>
                    <a:gd name="T31" fmla="*/ 33 h 52"/>
                    <a:gd name="T32" fmla="*/ 143 w 165"/>
                    <a:gd name="T33" fmla="*/ 41 h 52"/>
                    <a:gd name="T34" fmla="*/ 156 w 165"/>
                    <a:gd name="T35" fmla="*/ 41 h 52"/>
                    <a:gd name="T36" fmla="*/ 164 w 165"/>
                    <a:gd name="T37" fmla="*/ 50 h 52"/>
                    <a:gd name="T38" fmla="*/ 159 w 165"/>
                    <a:gd name="T39" fmla="*/ 51 h 52"/>
                    <a:gd name="T40" fmla="*/ 156 w 165"/>
                    <a:gd name="T41" fmla="*/ 48 h 52"/>
                    <a:gd name="T42" fmla="*/ 154 w 165"/>
                    <a:gd name="T43" fmla="*/ 47 h 52"/>
                    <a:gd name="T44" fmla="*/ 143 w 165"/>
                    <a:gd name="T45" fmla="*/ 48 h 52"/>
                    <a:gd name="T46" fmla="*/ 140 w 165"/>
                    <a:gd name="T47" fmla="*/ 50 h 52"/>
                    <a:gd name="T48" fmla="*/ 130 w 165"/>
                    <a:gd name="T49" fmla="*/ 51 h 52"/>
                    <a:gd name="T50" fmla="*/ 115 w 165"/>
                    <a:gd name="T51" fmla="*/ 51 h 52"/>
                    <a:gd name="T52" fmla="*/ 106 w 165"/>
                    <a:gd name="T53" fmla="*/ 51 h 52"/>
                    <a:gd name="T54" fmla="*/ 106 w 165"/>
                    <a:gd name="T55" fmla="*/ 47 h 52"/>
                    <a:gd name="T56" fmla="*/ 91 w 165"/>
                    <a:gd name="T57" fmla="*/ 35 h 52"/>
                    <a:gd name="T58" fmla="*/ 91 w 165"/>
                    <a:gd name="T59" fmla="*/ 27 h 52"/>
                    <a:gd name="T60" fmla="*/ 75 w 165"/>
                    <a:gd name="T61" fmla="*/ 27 h 52"/>
                    <a:gd name="T62" fmla="*/ 68 w 165"/>
                    <a:gd name="T63" fmla="*/ 23 h 52"/>
                    <a:gd name="T64" fmla="*/ 63 w 165"/>
                    <a:gd name="T65" fmla="*/ 27 h 52"/>
                    <a:gd name="T66" fmla="*/ 58 w 165"/>
                    <a:gd name="T67" fmla="*/ 21 h 52"/>
                    <a:gd name="T68" fmla="*/ 54 w 165"/>
                    <a:gd name="T69" fmla="*/ 21 h 52"/>
                    <a:gd name="T70" fmla="*/ 54 w 165"/>
                    <a:gd name="T71" fmla="*/ 14 h 52"/>
                    <a:gd name="T72" fmla="*/ 49 w 165"/>
                    <a:gd name="T73" fmla="*/ 11 h 52"/>
                    <a:gd name="T74" fmla="*/ 34 w 165"/>
                    <a:gd name="T75" fmla="*/ 12 h 52"/>
                    <a:gd name="T76" fmla="*/ 24 w 165"/>
                    <a:gd name="T77" fmla="*/ 21 h 52"/>
                    <a:gd name="T78" fmla="*/ 13 w 165"/>
                    <a:gd name="T79" fmla="*/ 23 h 52"/>
                    <a:gd name="T80" fmla="*/ 0 w 165"/>
                    <a:gd name="T8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52">
                      <a:moveTo>
                        <a:pt x="0" y="26"/>
                      </a:moveTo>
                      <a:lnTo>
                        <a:pt x="15" y="11"/>
                      </a:lnTo>
                      <a:lnTo>
                        <a:pt x="21" y="11"/>
                      </a:lnTo>
                      <a:lnTo>
                        <a:pt x="32" y="3"/>
                      </a:lnTo>
                      <a:lnTo>
                        <a:pt x="45" y="3"/>
                      </a:lnTo>
                      <a:lnTo>
                        <a:pt x="49" y="2"/>
                      </a:lnTo>
                      <a:lnTo>
                        <a:pt x="54" y="0"/>
                      </a:lnTo>
                      <a:lnTo>
                        <a:pt x="70" y="9"/>
                      </a:lnTo>
                      <a:lnTo>
                        <a:pt x="75" y="15"/>
                      </a:lnTo>
                      <a:lnTo>
                        <a:pt x="78" y="12"/>
                      </a:lnTo>
                      <a:lnTo>
                        <a:pt x="91" y="18"/>
                      </a:lnTo>
                      <a:lnTo>
                        <a:pt x="99" y="18"/>
                      </a:lnTo>
                      <a:lnTo>
                        <a:pt x="106" y="23"/>
                      </a:lnTo>
                      <a:lnTo>
                        <a:pt x="117" y="26"/>
                      </a:lnTo>
                      <a:lnTo>
                        <a:pt x="117" y="33"/>
                      </a:lnTo>
                      <a:lnTo>
                        <a:pt x="138" y="33"/>
                      </a:lnTo>
                      <a:lnTo>
                        <a:pt x="143" y="41"/>
                      </a:lnTo>
                      <a:lnTo>
                        <a:pt x="156" y="41"/>
                      </a:lnTo>
                      <a:lnTo>
                        <a:pt x="164" y="50"/>
                      </a:lnTo>
                      <a:lnTo>
                        <a:pt x="159" y="51"/>
                      </a:lnTo>
                      <a:lnTo>
                        <a:pt x="156" y="48"/>
                      </a:lnTo>
                      <a:lnTo>
                        <a:pt x="154" y="47"/>
                      </a:lnTo>
                      <a:lnTo>
                        <a:pt x="143" y="48"/>
                      </a:lnTo>
                      <a:lnTo>
                        <a:pt x="140" y="50"/>
                      </a:lnTo>
                      <a:lnTo>
                        <a:pt x="130" y="51"/>
                      </a:lnTo>
                      <a:lnTo>
                        <a:pt x="115" y="51"/>
                      </a:lnTo>
                      <a:lnTo>
                        <a:pt x="106" y="51"/>
                      </a:lnTo>
                      <a:lnTo>
                        <a:pt x="106" y="47"/>
                      </a:lnTo>
                      <a:lnTo>
                        <a:pt x="91" y="35"/>
                      </a:lnTo>
                      <a:lnTo>
                        <a:pt x="91" y="27"/>
                      </a:lnTo>
                      <a:lnTo>
                        <a:pt x="75" y="27"/>
                      </a:lnTo>
                      <a:lnTo>
                        <a:pt x="68" y="23"/>
                      </a:lnTo>
                      <a:lnTo>
                        <a:pt x="63" y="27"/>
                      </a:lnTo>
                      <a:lnTo>
                        <a:pt x="58" y="21"/>
                      </a:lnTo>
                      <a:lnTo>
                        <a:pt x="54" y="21"/>
                      </a:lnTo>
                      <a:lnTo>
                        <a:pt x="54" y="14"/>
                      </a:lnTo>
                      <a:lnTo>
                        <a:pt x="49" y="11"/>
                      </a:lnTo>
                      <a:lnTo>
                        <a:pt x="34" y="12"/>
                      </a:lnTo>
                      <a:lnTo>
                        <a:pt x="24" y="21"/>
                      </a:lnTo>
                      <a:lnTo>
                        <a:pt x="13" y="23"/>
                      </a:lnTo>
                      <a:lnTo>
                        <a:pt x="0" y="2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42" name="Freeform 46">
                  <a:extLst>
                    <a:ext uri="{FF2B5EF4-FFF2-40B4-BE49-F238E27FC236}">
                      <a16:creationId xmlns:a16="http://schemas.microsoft.com/office/drawing/2014/main" id="{55754DFA-23F3-4154-833A-FF4BBEE65741}"/>
                    </a:ext>
                  </a:extLst>
                </p:cNvPr>
                <p:cNvSpPr>
                  <a:spLocks/>
                </p:cNvSpPr>
                <p:nvPr/>
              </p:nvSpPr>
              <p:spPr bwMode="auto">
                <a:xfrm>
                  <a:off x="2018" y="1960"/>
                  <a:ext cx="105" cy="45"/>
                </a:xfrm>
                <a:custGeom>
                  <a:avLst/>
                  <a:gdLst>
                    <a:gd name="T0" fmla="*/ 0 w 105"/>
                    <a:gd name="T1" fmla="*/ 33 h 45"/>
                    <a:gd name="T2" fmla="*/ 10 w 105"/>
                    <a:gd name="T3" fmla="*/ 35 h 45"/>
                    <a:gd name="T4" fmla="*/ 33 w 105"/>
                    <a:gd name="T5" fmla="*/ 33 h 45"/>
                    <a:gd name="T6" fmla="*/ 42 w 105"/>
                    <a:gd name="T7" fmla="*/ 42 h 45"/>
                    <a:gd name="T8" fmla="*/ 55 w 105"/>
                    <a:gd name="T9" fmla="*/ 44 h 45"/>
                    <a:gd name="T10" fmla="*/ 62 w 105"/>
                    <a:gd name="T11" fmla="*/ 33 h 45"/>
                    <a:gd name="T12" fmla="*/ 59 w 105"/>
                    <a:gd name="T13" fmla="*/ 30 h 45"/>
                    <a:gd name="T14" fmla="*/ 65 w 105"/>
                    <a:gd name="T15" fmla="*/ 26 h 45"/>
                    <a:gd name="T16" fmla="*/ 78 w 105"/>
                    <a:gd name="T17" fmla="*/ 33 h 45"/>
                    <a:gd name="T18" fmla="*/ 88 w 105"/>
                    <a:gd name="T19" fmla="*/ 33 h 45"/>
                    <a:gd name="T20" fmla="*/ 88 w 105"/>
                    <a:gd name="T21" fmla="*/ 29 h 45"/>
                    <a:gd name="T22" fmla="*/ 94 w 105"/>
                    <a:gd name="T23" fmla="*/ 29 h 45"/>
                    <a:gd name="T24" fmla="*/ 104 w 105"/>
                    <a:gd name="T25" fmla="*/ 21 h 45"/>
                    <a:gd name="T26" fmla="*/ 98 w 105"/>
                    <a:gd name="T27" fmla="*/ 20 h 45"/>
                    <a:gd name="T28" fmla="*/ 98 w 105"/>
                    <a:gd name="T29" fmla="*/ 12 h 45"/>
                    <a:gd name="T30" fmla="*/ 98 w 105"/>
                    <a:gd name="T31" fmla="*/ 6 h 45"/>
                    <a:gd name="T32" fmla="*/ 83 w 105"/>
                    <a:gd name="T33" fmla="*/ 5 h 45"/>
                    <a:gd name="T34" fmla="*/ 72 w 105"/>
                    <a:gd name="T35" fmla="*/ 6 h 45"/>
                    <a:gd name="T36" fmla="*/ 62 w 105"/>
                    <a:gd name="T37" fmla="*/ 6 h 45"/>
                    <a:gd name="T38" fmla="*/ 47 w 105"/>
                    <a:gd name="T39" fmla="*/ 5 h 45"/>
                    <a:gd name="T40" fmla="*/ 36 w 105"/>
                    <a:gd name="T41" fmla="*/ 0 h 45"/>
                    <a:gd name="T42" fmla="*/ 33 w 105"/>
                    <a:gd name="T43" fmla="*/ 5 h 45"/>
                    <a:gd name="T44" fmla="*/ 31 w 105"/>
                    <a:gd name="T45" fmla="*/ 14 h 45"/>
                    <a:gd name="T46" fmla="*/ 20 w 105"/>
                    <a:gd name="T47" fmla="*/ 14 h 45"/>
                    <a:gd name="T48" fmla="*/ 16 w 105"/>
                    <a:gd name="T49" fmla="*/ 21 h 45"/>
                    <a:gd name="T50" fmla="*/ 10 w 105"/>
                    <a:gd name="T51" fmla="*/ 24 h 45"/>
                    <a:gd name="T52" fmla="*/ 0 w 105"/>
                    <a:gd name="T5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45">
                      <a:moveTo>
                        <a:pt x="0" y="33"/>
                      </a:moveTo>
                      <a:lnTo>
                        <a:pt x="10" y="35"/>
                      </a:lnTo>
                      <a:lnTo>
                        <a:pt x="33" y="33"/>
                      </a:lnTo>
                      <a:lnTo>
                        <a:pt x="42" y="42"/>
                      </a:lnTo>
                      <a:lnTo>
                        <a:pt x="55" y="44"/>
                      </a:lnTo>
                      <a:lnTo>
                        <a:pt x="62" y="33"/>
                      </a:lnTo>
                      <a:lnTo>
                        <a:pt x="59" y="30"/>
                      </a:lnTo>
                      <a:lnTo>
                        <a:pt x="65" y="26"/>
                      </a:lnTo>
                      <a:lnTo>
                        <a:pt x="78" y="33"/>
                      </a:lnTo>
                      <a:lnTo>
                        <a:pt x="88" y="33"/>
                      </a:lnTo>
                      <a:lnTo>
                        <a:pt x="88" y="29"/>
                      </a:lnTo>
                      <a:lnTo>
                        <a:pt x="94" y="29"/>
                      </a:lnTo>
                      <a:lnTo>
                        <a:pt x="104" y="21"/>
                      </a:lnTo>
                      <a:lnTo>
                        <a:pt x="98" y="20"/>
                      </a:lnTo>
                      <a:lnTo>
                        <a:pt x="98" y="12"/>
                      </a:lnTo>
                      <a:lnTo>
                        <a:pt x="98" y="6"/>
                      </a:lnTo>
                      <a:lnTo>
                        <a:pt x="83" y="5"/>
                      </a:lnTo>
                      <a:lnTo>
                        <a:pt x="72" y="6"/>
                      </a:lnTo>
                      <a:lnTo>
                        <a:pt x="62" y="6"/>
                      </a:lnTo>
                      <a:lnTo>
                        <a:pt x="47" y="5"/>
                      </a:lnTo>
                      <a:lnTo>
                        <a:pt x="36" y="0"/>
                      </a:lnTo>
                      <a:lnTo>
                        <a:pt x="33" y="5"/>
                      </a:lnTo>
                      <a:lnTo>
                        <a:pt x="31" y="14"/>
                      </a:lnTo>
                      <a:lnTo>
                        <a:pt x="20" y="14"/>
                      </a:lnTo>
                      <a:lnTo>
                        <a:pt x="16" y="21"/>
                      </a:lnTo>
                      <a:lnTo>
                        <a:pt x="10" y="24"/>
                      </a:lnTo>
                      <a:lnTo>
                        <a:pt x="0" y="3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43" name="Freeform 47">
                  <a:extLst>
                    <a:ext uri="{FF2B5EF4-FFF2-40B4-BE49-F238E27FC236}">
                      <a16:creationId xmlns:a16="http://schemas.microsoft.com/office/drawing/2014/main" id="{810EA57E-D639-40AD-AE59-835BA133B64D}"/>
                    </a:ext>
                  </a:extLst>
                </p:cNvPr>
                <p:cNvSpPr>
                  <a:spLocks/>
                </p:cNvSpPr>
                <p:nvPr/>
              </p:nvSpPr>
              <p:spPr bwMode="auto">
                <a:xfrm>
                  <a:off x="1952" y="2086"/>
                  <a:ext cx="669" cy="913"/>
                </a:xfrm>
                <a:custGeom>
                  <a:avLst/>
                  <a:gdLst>
                    <a:gd name="T0" fmla="*/ 76 w 669"/>
                    <a:gd name="T1" fmla="*/ 15 h 913"/>
                    <a:gd name="T2" fmla="*/ 127 w 669"/>
                    <a:gd name="T3" fmla="*/ 2 h 913"/>
                    <a:gd name="T4" fmla="*/ 106 w 669"/>
                    <a:gd name="T5" fmla="*/ 32 h 913"/>
                    <a:gd name="T6" fmla="*/ 127 w 669"/>
                    <a:gd name="T7" fmla="*/ 30 h 913"/>
                    <a:gd name="T8" fmla="*/ 148 w 669"/>
                    <a:gd name="T9" fmla="*/ 29 h 913"/>
                    <a:gd name="T10" fmla="*/ 177 w 669"/>
                    <a:gd name="T11" fmla="*/ 39 h 913"/>
                    <a:gd name="T12" fmla="*/ 268 w 669"/>
                    <a:gd name="T13" fmla="*/ 56 h 913"/>
                    <a:gd name="T14" fmla="*/ 310 w 669"/>
                    <a:gd name="T15" fmla="*/ 72 h 913"/>
                    <a:gd name="T16" fmla="*/ 364 w 669"/>
                    <a:gd name="T17" fmla="*/ 81 h 913"/>
                    <a:gd name="T18" fmla="*/ 442 w 669"/>
                    <a:gd name="T19" fmla="*/ 126 h 913"/>
                    <a:gd name="T20" fmla="*/ 484 w 669"/>
                    <a:gd name="T21" fmla="*/ 182 h 913"/>
                    <a:gd name="T22" fmla="*/ 650 w 669"/>
                    <a:gd name="T23" fmla="*/ 228 h 913"/>
                    <a:gd name="T24" fmla="*/ 652 w 669"/>
                    <a:gd name="T25" fmla="*/ 305 h 913"/>
                    <a:gd name="T26" fmla="*/ 609 w 669"/>
                    <a:gd name="T27" fmla="*/ 345 h 913"/>
                    <a:gd name="T28" fmla="*/ 603 w 669"/>
                    <a:gd name="T29" fmla="*/ 404 h 913"/>
                    <a:gd name="T30" fmla="*/ 579 w 669"/>
                    <a:gd name="T31" fmla="*/ 429 h 913"/>
                    <a:gd name="T32" fmla="*/ 540 w 669"/>
                    <a:gd name="T33" fmla="*/ 473 h 913"/>
                    <a:gd name="T34" fmla="*/ 483 w 669"/>
                    <a:gd name="T35" fmla="*/ 488 h 913"/>
                    <a:gd name="T36" fmla="*/ 453 w 669"/>
                    <a:gd name="T37" fmla="*/ 533 h 913"/>
                    <a:gd name="T38" fmla="*/ 447 w 669"/>
                    <a:gd name="T39" fmla="*/ 570 h 913"/>
                    <a:gd name="T40" fmla="*/ 401 w 669"/>
                    <a:gd name="T41" fmla="*/ 605 h 913"/>
                    <a:gd name="T42" fmla="*/ 374 w 669"/>
                    <a:gd name="T43" fmla="*/ 632 h 913"/>
                    <a:gd name="T44" fmla="*/ 356 w 669"/>
                    <a:gd name="T45" fmla="*/ 645 h 913"/>
                    <a:gd name="T46" fmla="*/ 346 w 669"/>
                    <a:gd name="T47" fmla="*/ 681 h 913"/>
                    <a:gd name="T48" fmla="*/ 301 w 669"/>
                    <a:gd name="T49" fmla="*/ 696 h 913"/>
                    <a:gd name="T50" fmla="*/ 265 w 669"/>
                    <a:gd name="T51" fmla="*/ 711 h 913"/>
                    <a:gd name="T52" fmla="*/ 263 w 669"/>
                    <a:gd name="T53" fmla="*/ 746 h 913"/>
                    <a:gd name="T54" fmla="*/ 229 w 669"/>
                    <a:gd name="T55" fmla="*/ 773 h 913"/>
                    <a:gd name="T56" fmla="*/ 250 w 669"/>
                    <a:gd name="T57" fmla="*/ 797 h 913"/>
                    <a:gd name="T58" fmla="*/ 216 w 669"/>
                    <a:gd name="T59" fmla="*/ 819 h 913"/>
                    <a:gd name="T60" fmla="*/ 198 w 669"/>
                    <a:gd name="T61" fmla="*/ 858 h 913"/>
                    <a:gd name="T62" fmla="*/ 244 w 669"/>
                    <a:gd name="T63" fmla="*/ 912 h 913"/>
                    <a:gd name="T64" fmla="*/ 190 w 669"/>
                    <a:gd name="T65" fmla="*/ 885 h 913"/>
                    <a:gd name="T66" fmla="*/ 156 w 669"/>
                    <a:gd name="T67" fmla="*/ 837 h 913"/>
                    <a:gd name="T68" fmla="*/ 153 w 669"/>
                    <a:gd name="T69" fmla="*/ 711 h 913"/>
                    <a:gd name="T70" fmla="*/ 148 w 669"/>
                    <a:gd name="T71" fmla="*/ 657 h 913"/>
                    <a:gd name="T72" fmla="*/ 151 w 669"/>
                    <a:gd name="T73" fmla="*/ 599 h 913"/>
                    <a:gd name="T74" fmla="*/ 158 w 669"/>
                    <a:gd name="T75" fmla="*/ 552 h 913"/>
                    <a:gd name="T76" fmla="*/ 154 w 669"/>
                    <a:gd name="T77" fmla="*/ 477 h 913"/>
                    <a:gd name="T78" fmla="*/ 159 w 669"/>
                    <a:gd name="T79" fmla="*/ 416 h 913"/>
                    <a:gd name="T80" fmla="*/ 120 w 669"/>
                    <a:gd name="T81" fmla="*/ 374 h 913"/>
                    <a:gd name="T82" fmla="*/ 60 w 669"/>
                    <a:gd name="T83" fmla="*/ 341 h 913"/>
                    <a:gd name="T84" fmla="*/ 39 w 669"/>
                    <a:gd name="T85" fmla="*/ 290 h 913"/>
                    <a:gd name="T86" fmla="*/ 11 w 669"/>
                    <a:gd name="T87" fmla="*/ 261 h 913"/>
                    <a:gd name="T88" fmla="*/ 13 w 669"/>
                    <a:gd name="T89" fmla="*/ 213 h 913"/>
                    <a:gd name="T90" fmla="*/ 7 w 669"/>
                    <a:gd name="T91" fmla="*/ 167 h 913"/>
                    <a:gd name="T92" fmla="*/ 49 w 669"/>
                    <a:gd name="T93" fmla="*/ 7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913">
                      <a:moveTo>
                        <a:pt x="52" y="41"/>
                      </a:moveTo>
                      <a:lnTo>
                        <a:pt x="60" y="30"/>
                      </a:lnTo>
                      <a:lnTo>
                        <a:pt x="76" y="15"/>
                      </a:lnTo>
                      <a:lnTo>
                        <a:pt x="101" y="6"/>
                      </a:lnTo>
                      <a:lnTo>
                        <a:pt x="114" y="0"/>
                      </a:lnTo>
                      <a:lnTo>
                        <a:pt x="127" y="2"/>
                      </a:lnTo>
                      <a:lnTo>
                        <a:pt x="124" y="9"/>
                      </a:lnTo>
                      <a:lnTo>
                        <a:pt x="109" y="17"/>
                      </a:lnTo>
                      <a:lnTo>
                        <a:pt x="106" y="32"/>
                      </a:lnTo>
                      <a:lnTo>
                        <a:pt x="109" y="44"/>
                      </a:lnTo>
                      <a:lnTo>
                        <a:pt x="122" y="44"/>
                      </a:lnTo>
                      <a:lnTo>
                        <a:pt x="127" y="30"/>
                      </a:lnTo>
                      <a:lnTo>
                        <a:pt x="130" y="17"/>
                      </a:lnTo>
                      <a:lnTo>
                        <a:pt x="138" y="21"/>
                      </a:lnTo>
                      <a:lnTo>
                        <a:pt x="148" y="29"/>
                      </a:lnTo>
                      <a:lnTo>
                        <a:pt x="164" y="26"/>
                      </a:lnTo>
                      <a:lnTo>
                        <a:pt x="174" y="32"/>
                      </a:lnTo>
                      <a:lnTo>
                        <a:pt x="177" y="39"/>
                      </a:lnTo>
                      <a:lnTo>
                        <a:pt x="202" y="36"/>
                      </a:lnTo>
                      <a:lnTo>
                        <a:pt x="250" y="32"/>
                      </a:lnTo>
                      <a:lnTo>
                        <a:pt x="268" y="56"/>
                      </a:lnTo>
                      <a:lnTo>
                        <a:pt x="299" y="68"/>
                      </a:lnTo>
                      <a:lnTo>
                        <a:pt x="297" y="78"/>
                      </a:lnTo>
                      <a:lnTo>
                        <a:pt x="310" y="72"/>
                      </a:lnTo>
                      <a:lnTo>
                        <a:pt x="325" y="72"/>
                      </a:lnTo>
                      <a:lnTo>
                        <a:pt x="343" y="83"/>
                      </a:lnTo>
                      <a:lnTo>
                        <a:pt x="364" y="81"/>
                      </a:lnTo>
                      <a:lnTo>
                        <a:pt x="382" y="83"/>
                      </a:lnTo>
                      <a:lnTo>
                        <a:pt x="411" y="102"/>
                      </a:lnTo>
                      <a:lnTo>
                        <a:pt x="442" y="126"/>
                      </a:lnTo>
                      <a:lnTo>
                        <a:pt x="455" y="153"/>
                      </a:lnTo>
                      <a:lnTo>
                        <a:pt x="447" y="174"/>
                      </a:lnTo>
                      <a:lnTo>
                        <a:pt x="484" y="182"/>
                      </a:lnTo>
                      <a:lnTo>
                        <a:pt x="546" y="192"/>
                      </a:lnTo>
                      <a:lnTo>
                        <a:pt x="609" y="204"/>
                      </a:lnTo>
                      <a:lnTo>
                        <a:pt x="650" y="228"/>
                      </a:lnTo>
                      <a:lnTo>
                        <a:pt x="668" y="251"/>
                      </a:lnTo>
                      <a:lnTo>
                        <a:pt x="668" y="279"/>
                      </a:lnTo>
                      <a:lnTo>
                        <a:pt x="652" y="305"/>
                      </a:lnTo>
                      <a:lnTo>
                        <a:pt x="634" y="318"/>
                      </a:lnTo>
                      <a:lnTo>
                        <a:pt x="622" y="327"/>
                      </a:lnTo>
                      <a:lnTo>
                        <a:pt x="609" y="345"/>
                      </a:lnTo>
                      <a:lnTo>
                        <a:pt x="608" y="362"/>
                      </a:lnTo>
                      <a:lnTo>
                        <a:pt x="609" y="383"/>
                      </a:lnTo>
                      <a:lnTo>
                        <a:pt x="603" y="404"/>
                      </a:lnTo>
                      <a:lnTo>
                        <a:pt x="593" y="408"/>
                      </a:lnTo>
                      <a:lnTo>
                        <a:pt x="590" y="420"/>
                      </a:lnTo>
                      <a:lnTo>
                        <a:pt x="579" y="429"/>
                      </a:lnTo>
                      <a:lnTo>
                        <a:pt x="577" y="440"/>
                      </a:lnTo>
                      <a:lnTo>
                        <a:pt x="562" y="452"/>
                      </a:lnTo>
                      <a:lnTo>
                        <a:pt x="540" y="473"/>
                      </a:lnTo>
                      <a:lnTo>
                        <a:pt x="520" y="479"/>
                      </a:lnTo>
                      <a:lnTo>
                        <a:pt x="507" y="477"/>
                      </a:lnTo>
                      <a:lnTo>
                        <a:pt x="483" y="488"/>
                      </a:lnTo>
                      <a:lnTo>
                        <a:pt x="458" y="512"/>
                      </a:lnTo>
                      <a:lnTo>
                        <a:pt x="453" y="521"/>
                      </a:lnTo>
                      <a:lnTo>
                        <a:pt x="453" y="533"/>
                      </a:lnTo>
                      <a:lnTo>
                        <a:pt x="458" y="546"/>
                      </a:lnTo>
                      <a:lnTo>
                        <a:pt x="447" y="560"/>
                      </a:lnTo>
                      <a:lnTo>
                        <a:pt x="447" y="570"/>
                      </a:lnTo>
                      <a:lnTo>
                        <a:pt x="427" y="582"/>
                      </a:lnTo>
                      <a:lnTo>
                        <a:pt x="413" y="591"/>
                      </a:lnTo>
                      <a:lnTo>
                        <a:pt x="401" y="605"/>
                      </a:lnTo>
                      <a:lnTo>
                        <a:pt x="397" y="618"/>
                      </a:lnTo>
                      <a:lnTo>
                        <a:pt x="380" y="635"/>
                      </a:lnTo>
                      <a:lnTo>
                        <a:pt x="374" y="632"/>
                      </a:lnTo>
                      <a:lnTo>
                        <a:pt x="361" y="632"/>
                      </a:lnTo>
                      <a:lnTo>
                        <a:pt x="345" y="638"/>
                      </a:lnTo>
                      <a:lnTo>
                        <a:pt x="356" y="645"/>
                      </a:lnTo>
                      <a:lnTo>
                        <a:pt x="356" y="660"/>
                      </a:lnTo>
                      <a:lnTo>
                        <a:pt x="354" y="672"/>
                      </a:lnTo>
                      <a:lnTo>
                        <a:pt x="346" y="681"/>
                      </a:lnTo>
                      <a:lnTo>
                        <a:pt x="325" y="683"/>
                      </a:lnTo>
                      <a:lnTo>
                        <a:pt x="309" y="687"/>
                      </a:lnTo>
                      <a:lnTo>
                        <a:pt x="301" y="696"/>
                      </a:lnTo>
                      <a:lnTo>
                        <a:pt x="301" y="711"/>
                      </a:lnTo>
                      <a:lnTo>
                        <a:pt x="281" y="713"/>
                      </a:lnTo>
                      <a:lnTo>
                        <a:pt x="265" y="711"/>
                      </a:lnTo>
                      <a:lnTo>
                        <a:pt x="260" y="717"/>
                      </a:lnTo>
                      <a:lnTo>
                        <a:pt x="268" y="723"/>
                      </a:lnTo>
                      <a:lnTo>
                        <a:pt x="263" y="746"/>
                      </a:lnTo>
                      <a:lnTo>
                        <a:pt x="257" y="765"/>
                      </a:lnTo>
                      <a:lnTo>
                        <a:pt x="236" y="765"/>
                      </a:lnTo>
                      <a:lnTo>
                        <a:pt x="229" y="773"/>
                      </a:lnTo>
                      <a:lnTo>
                        <a:pt x="231" y="788"/>
                      </a:lnTo>
                      <a:lnTo>
                        <a:pt x="242" y="788"/>
                      </a:lnTo>
                      <a:lnTo>
                        <a:pt x="250" y="797"/>
                      </a:lnTo>
                      <a:lnTo>
                        <a:pt x="245" y="812"/>
                      </a:lnTo>
                      <a:lnTo>
                        <a:pt x="234" y="813"/>
                      </a:lnTo>
                      <a:lnTo>
                        <a:pt x="216" y="819"/>
                      </a:lnTo>
                      <a:lnTo>
                        <a:pt x="211" y="831"/>
                      </a:lnTo>
                      <a:lnTo>
                        <a:pt x="210" y="849"/>
                      </a:lnTo>
                      <a:lnTo>
                        <a:pt x="198" y="858"/>
                      </a:lnTo>
                      <a:lnTo>
                        <a:pt x="239" y="888"/>
                      </a:lnTo>
                      <a:lnTo>
                        <a:pt x="250" y="903"/>
                      </a:lnTo>
                      <a:lnTo>
                        <a:pt x="244" y="912"/>
                      </a:lnTo>
                      <a:lnTo>
                        <a:pt x="226" y="906"/>
                      </a:lnTo>
                      <a:lnTo>
                        <a:pt x="211" y="894"/>
                      </a:lnTo>
                      <a:lnTo>
                        <a:pt x="190" y="885"/>
                      </a:lnTo>
                      <a:lnTo>
                        <a:pt x="171" y="870"/>
                      </a:lnTo>
                      <a:lnTo>
                        <a:pt x="158" y="852"/>
                      </a:lnTo>
                      <a:lnTo>
                        <a:pt x="156" y="837"/>
                      </a:lnTo>
                      <a:lnTo>
                        <a:pt x="159" y="825"/>
                      </a:lnTo>
                      <a:lnTo>
                        <a:pt x="158" y="728"/>
                      </a:lnTo>
                      <a:lnTo>
                        <a:pt x="153" y="711"/>
                      </a:lnTo>
                      <a:lnTo>
                        <a:pt x="138" y="693"/>
                      </a:lnTo>
                      <a:lnTo>
                        <a:pt x="138" y="677"/>
                      </a:lnTo>
                      <a:lnTo>
                        <a:pt x="148" y="657"/>
                      </a:lnTo>
                      <a:lnTo>
                        <a:pt x="156" y="633"/>
                      </a:lnTo>
                      <a:lnTo>
                        <a:pt x="153" y="609"/>
                      </a:lnTo>
                      <a:lnTo>
                        <a:pt x="151" y="599"/>
                      </a:lnTo>
                      <a:lnTo>
                        <a:pt x="150" y="585"/>
                      </a:lnTo>
                      <a:lnTo>
                        <a:pt x="154" y="579"/>
                      </a:lnTo>
                      <a:lnTo>
                        <a:pt x="158" y="552"/>
                      </a:lnTo>
                      <a:lnTo>
                        <a:pt x="154" y="539"/>
                      </a:lnTo>
                      <a:lnTo>
                        <a:pt x="161" y="506"/>
                      </a:lnTo>
                      <a:lnTo>
                        <a:pt x="154" y="477"/>
                      </a:lnTo>
                      <a:lnTo>
                        <a:pt x="159" y="462"/>
                      </a:lnTo>
                      <a:lnTo>
                        <a:pt x="167" y="434"/>
                      </a:lnTo>
                      <a:lnTo>
                        <a:pt x="159" y="416"/>
                      </a:lnTo>
                      <a:lnTo>
                        <a:pt x="143" y="402"/>
                      </a:lnTo>
                      <a:lnTo>
                        <a:pt x="138" y="387"/>
                      </a:lnTo>
                      <a:lnTo>
                        <a:pt x="120" y="374"/>
                      </a:lnTo>
                      <a:lnTo>
                        <a:pt x="101" y="365"/>
                      </a:lnTo>
                      <a:lnTo>
                        <a:pt x="73" y="360"/>
                      </a:lnTo>
                      <a:lnTo>
                        <a:pt x="60" y="341"/>
                      </a:lnTo>
                      <a:lnTo>
                        <a:pt x="42" y="321"/>
                      </a:lnTo>
                      <a:lnTo>
                        <a:pt x="41" y="305"/>
                      </a:lnTo>
                      <a:lnTo>
                        <a:pt x="39" y="290"/>
                      </a:lnTo>
                      <a:lnTo>
                        <a:pt x="34" y="279"/>
                      </a:lnTo>
                      <a:lnTo>
                        <a:pt x="24" y="267"/>
                      </a:lnTo>
                      <a:lnTo>
                        <a:pt x="11" y="261"/>
                      </a:lnTo>
                      <a:lnTo>
                        <a:pt x="2" y="249"/>
                      </a:lnTo>
                      <a:lnTo>
                        <a:pt x="13" y="239"/>
                      </a:lnTo>
                      <a:lnTo>
                        <a:pt x="13" y="213"/>
                      </a:lnTo>
                      <a:lnTo>
                        <a:pt x="7" y="200"/>
                      </a:lnTo>
                      <a:lnTo>
                        <a:pt x="0" y="186"/>
                      </a:lnTo>
                      <a:lnTo>
                        <a:pt x="7" y="167"/>
                      </a:lnTo>
                      <a:lnTo>
                        <a:pt x="33" y="119"/>
                      </a:lnTo>
                      <a:lnTo>
                        <a:pt x="34" y="98"/>
                      </a:lnTo>
                      <a:lnTo>
                        <a:pt x="49" y="75"/>
                      </a:lnTo>
                      <a:lnTo>
                        <a:pt x="49" y="63"/>
                      </a:lnTo>
                      <a:lnTo>
                        <a:pt x="52" y="4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362544" name="Rectangle 48">
            <a:extLst>
              <a:ext uri="{FF2B5EF4-FFF2-40B4-BE49-F238E27FC236}">
                <a16:creationId xmlns:a16="http://schemas.microsoft.com/office/drawing/2014/main" id="{AE133C89-0423-4F3B-B2CB-882DB1C4858D}"/>
              </a:ext>
            </a:extLst>
          </p:cNvPr>
          <p:cNvSpPr>
            <a:spLocks noChangeArrowheads="1"/>
          </p:cNvSpPr>
          <p:nvPr/>
        </p:nvSpPr>
        <p:spPr bwMode="auto">
          <a:xfrm>
            <a:off x="0" y="142875"/>
            <a:ext cx="9144000" cy="828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6600" b="1">
                <a:solidFill>
                  <a:srgbClr val="FAFD00"/>
                </a:solidFill>
                <a:effectLst>
                  <a:outerShdw blurRad="38100" dist="38100" dir="2700000" algn="tl">
                    <a:srgbClr val="000000"/>
                  </a:outerShdw>
                </a:effectLst>
                <a:latin typeface="Tahoma" panose="020B0604030504040204" pitchFamily="34" charset="0"/>
              </a:rPr>
              <a:t>The Way Forward</a:t>
            </a:r>
          </a:p>
        </p:txBody>
      </p:sp>
      <p:sp>
        <p:nvSpPr>
          <p:cNvPr id="362545" name="Text Box 49">
            <a:extLst>
              <a:ext uri="{FF2B5EF4-FFF2-40B4-BE49-F238E27FC236}">
                <a16:creationId xmlns:a16="http://schemas.microsoft.com/office/drawing/2014/main" id="{D069D69D-806B-4886-8246-C4A65B84FEDA}"/>
              </a:ext>
            </a:extLst>
          </p:cNvPr>
          <p:cNvSpPr txBox="1">
            <a:spLocks noChangeArrowheads="1"/>
          </p:cNvSpPr>
          <p:nvPr/>
        </p:nvSpPr>
        <p:spPr bwMode="auto">
          <a:xfrm>
            <a:off x="-103188" y="1325563"/>
            <a:ext cx="9142413"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defRPr>
            </a:lvl1pPr>
            <a:lvl2pPr marL="893763" indent="-265113" algn="l">
              <a:defRPr>
                <a:solidFill>
                  <a:schemeClr val="tx1"/>
                </a:solidFill>
                <a:latin typeface="Arial" panose="020B0604020202020204" pitchFamily="34" charset="0"/>
              </a:defRPr>
            </a:lvl2pPr>
            <a:lvl3pPr marL="1073150"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15000"/>
              </a:spcBef>
              <a:buClr>
                <a:srgbClr val="FC0128"/>
              </a:buClr>
              <a:buSzPct val="75000"/>
              <a:buFont typeface="Wingdings" panose="05000000000000000000" pitchFamily="2" charset="2"/>
              <a:buNone/>
            </a:pPr>
            <a:r>
              <a:rPr lang="en-US" altLang="en-US" sz="3800" b="1">
                <a:solidFill>
                  <a:srgbClr val="FF9900"/>
                </a:solidFill>
                <a:effectLst>
                  <a:outerShdw blurRad="38100" dist="38100" dir="2700000" algn="tl">
                    <a:srgbClr val="000000"/>
                  </a:outerShdw>
                </a:effectLst>
                <a:latin typeface="Tahoma" panose="020B0604030504040204" pitchFamily="34" charset="0"/>
              </a:rPr>
              <a:t>Technological Summary</a:t>
            </a:r>
          </a:p>
        </p:txBody>
      </p:sp>
      <p:sp>
        <p:nvSpPr>
          <p:cNvPr id="362546" name="Text Box 50">
            <a:extLst>
              <a:ext uri="{FF2B5EF4-FFF2-40B4-BE49-F238E27FC236}">
                <a16:creationId xmlns:a16="http://schemas.microsoft.com/office/drawing/2014/main" id="{4C56F02A-DFDA-40FA-8FD0-4AD3A4852441}"/>
              </a:ext>
            </a:extLst>
          </p:cNvPr>
          <p:cNvSpPr txBox="1">
            <a:spLocks noChangeArrowheads="1"/>
          </p:cNvSpPr>
          <p:nvPr/>
        </p:nvSpPr>
        <p:spPr bwMode="auto">
          <a:xfrm>
            <a:off x="-103188" y="2378075"/>
            <a:ext cx="9144001"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lgn="l">
              <a:defRPr>
                <a:solidFill>
                  <a:schemeClr val="tx1"/>
                </a:solidFill>
                <a:latin typeface="Arial" panose="020B0604020202020204" pitchFamily="34" charset="0"/>
              </a:defRPr>
            </a:lvl1pPr>
            <a:lvl2pPr marL="900113" indent="-357188" algn="l">
              <a:defRPr>
                <a:solidFill>
                  <a:schemeClr val="tx1"/>
                </a:solidFill>
                <a:latin typeface="Arial" panose="020B0604020202020204" pitchFamily="34" charset="0"/>
              </a:defRPr>
            </a:lvl2pPr>
            <a:lvl3pPr marL="1079500"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35000"/>
              </a:spcBef>
              <a:buClr>
                <a:srgbClr val="FF0000"/>
              </a:buClr>
              <a:buFont typeface="Wingdings" panose="05000000000000000000" pitchFamily="2" charset="2"/>
              <a:buChar char="("/>
            </a:pPr>
            <a:r>
              <a:rPr lang="en-GB" altLang="en-US" sz="2800" b="1" dirty="0">
                <a:solidFill>
                  <a:schemeClr val="bg1"/>
                </a:solidFill>
                <a:effectLst>
                  <a:outerShdw blurRad="38100" dist="38100" dir="2700000" algn="tl">
                    <a:srgbClr val="000000"/>
                  </a:outerShdw>
                </a:effectLst>
              </a:rPr>
              <a:t>Information and Communication Technologies Suitable for Pro-poor networks are Available NOW</a:t>
            </a:r>
          </a:p>
          <a:p>
            <a:pPr>
              <a:lnSpc>
                <a:spcPct val="95000"/>
              </a:lnSpc>
              <a:spcBef>
                <a:spcPct val="35000"/>
              </a:spcBef>
              <a:buClr>
                <a:srgbClr val="FF0000"/>
              </a:buClr>
              <a:buFont typeface="Wingdings" panose="05000000000000000000" pitchFamily="2" charset="2"/>
              <a:buChar char="("/>
            </a:pPr>
            <a:r>
              <a:rPr lang="en-GB" altLang="en-US" sz="2800" b="1" dirty="0">
                <a:solidFill>
                  <a:schemeClr val="bg1"/>
                </a:solidFill>
                <a:effectLst>
                  <a:outerShdw blurRad="38100" dist="38100" dir="2700000" algn="tl">
                    <a:srgbClr val="000000"/>
                  </a:outerShdw>
                </a:effectLst>
              </a:rPr>
              <a:t>Rich &amp; Poor Africans CAN be connected Economically, Profitably……</a:t>
            </a:r>
          </a:p>
          <a:p>
            <a:pPr>
              <a:lnSpc>
                <a:spcPct val="95000"/>
              </a:lnSpc>
              <a:spcBef>
                <a:spcPct val="35000"/>
              </a:spcBef>
              <a:buClr>
                <a:srgbClr val="FF0000"/>
              </a:buClr>
              <a:buFont typeface="Wingdings" panose="05000000000000000000" pitchFamily="2" charset="2"/>
              <a:buChar char="("/>
            </a:pPr>
            <a:r>
              <a:rPr lang="en-GB" altLang="en-US" sz="2800" b="1" dirty="0">
                <a:solidFill>
                  <a:schemeClr val="bg1"/>
                </a:solidFill>
                <a:effectLst>
                  <a:outerShdw blurRad="38100" dist="38100" dir="2700000" algn="tl">
                    <a:srgbClr val="000000"/>
                  </a:outerShdw>
                </a:effectLst>
              </a:rPr>
              <a:t>Rapid Technological Advances will only Make them Better &amp; Cheaper</a:t>
            </a:r>
          </a:p>
          <a:p>
            <a:pPr>
              <a:lnSpc>
                <a:spcPct val="95000"/>
              </a:lnSpc>
              <a:spcBef>
                <a:spcPct val="35000"/>
              </a:spcBef>
              <a:buClr>
                <a:srgbClr val="FF0000"/>
              </a:buClr>
              <a:buFont typeface="Wingdings" panose="05000000000000000000" pitchFamily="2" charset="2"/>
              <a:buChar char="("/>
            </a:pPr>
            <a:r>
              <a:rPr lang="en-GB" altLang="en-US" sz="2800" b="1" dirty="0">
                <a:solidFill>
                  <a:srgbClr val="FF9900"/>
                </a:solidFill>
                <a:effectLst>
                  <a:outerShdw blurRad="38100" dist="38100" dir="2700000" algn="tl">
                    <a:srgbClr val="000000"/>
                  </a:outerShdw>
                </a:effectLst>
              </a:rPr>
              <a:t>The Challenge is to GET RIGHT DOWN &amp; DO IT!</a:t>
            </a:r>
          </a:p>
          <a:p>
            <a:pPr>
              <a:lnSpc>
                <a:spcPct val="95000"/>
              </a:lnSpc>
              <a:spcBef>
                <a:spcPct val="35000"/>
              </a:spcBef>
              <a:buClr>
                <a:srgbClr val="FF0000"/>
              </a:buClr>
              <a:buFont typeface="Wingdings" panose="05000000000000000000" pitchFamily="2" charset="2"/>
              <a:buChar char="("/>
            </a:pPr>
            <a:r>
              <a:rPr lang="en-GB" altLang="en-US" sz="2800" b="1" dirty="0">
                <a:solidFill>
                  <a:srgbClr val="FF0000"/>
                </a:solidFill>
                <a:effectLst>
                  <a:outerShdw blurRad="38100" dist="38100" dir="2700000" algn="tl">
                    <a:srgbClr val="000000"/>
                  </a:outerShdw>
                </a:effectLst>
              </a:rPr>
              <a:t>Africa’s Development depends on Action Now!</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2545">
                                            <p:txEl>
                                              <p:pRg st="0" end="0"/>
                                            </p:txEl>
                                          </p:spTgt>
                                        </p:tgtEl>
                                        <p:attrNameLst>
                                          <p:attrName>style.visibility</p:attrName>
                                        </p:attrNameLst>
                                      </p:cBhvr>
                                      <p:to>
                                        <p:strVal val="visible"/>
                                      </p:to>
                                    </p:set>
                                    <p:animEffect transition="in" filter="fade">
                                      <p:cBhvr>
                                        <p:cTn id="7" dur="1000"/>
                                        <p:tgtEl>
                                          <p:spTgt spid="362545">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62546"/>
                                        </p:tgtEl>
                                        <p:attrNameLst>
                                          <p:attrName>style.visibility</p:attrName>
                                        </p:attrNameLst>
                                      </p:cBhvr>
                                      <p:to>
                                        <p:strVal val="visible"/>
                                      </p:to>
                                    </p:set>
                                    <p:animEffect transition="in" filter="fade">
                                      <p:cBhvr>
                                        <p:cTn id="11" dur="500"/>
                                        <p:tgtEl>
                                          <p:spTgt spid="36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45" grpId="0" build="p" bldLvl="2"/>
      <p:bldP spid="3625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D00607E0-ECD8-4374-AEC3-ACD23863350F}"/>
              </a:ext>
            </a:extLst>
          </p:cNvPr>
          <p:cNvSpPr>
            <a:spLocks noChangeArrowheads="1"/>
          </p:cNvSpPr>
          <p:nvPr/>
        </p:nvSpPr>
        <p:spPr bwMode="auto">
          <a:xfrm>
            <a:off x="-9525" y="0"/>
            <a:ext cx="9144000" cy="971550"/>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63523" name="Group 3">
            <a:extLst>
              <a:ext uri="{FF2B5EF4-FFF2-40B4-BE49-F238E27FC236}">
                <a16:creationId xmlns:a16="http://schemas.microsoft.com/office/drawing/2014/main" id="{5DF91767-339D-4BAE-8FE0-5BBE46C01C86}"/>
              </a:ext>
            </a:extLst>
          </p:cNvPr>
          <p:cNvGrpSpPr>
            <a:grpSpLocks/>
          </p:cNvGrpSpPr>
          <p:nvPr/>
        </p:nvGrpSpPr>
        <p:grpSpPr bwMode="auto">
          <a:xfrm>
            <a:off x="539750" y="1844675"/>
            <a:ext cx="7983538" cy="3368675"/>
            <a:chOff x="689" y="1216"/>
            <a:chExt cx="5029" cy="2122"/>
          </a:xfrm>
        </p:grpSpPr>
        <p:sp>
          <p:nvSpPr>
            <p:cNvPr id="363524" name="Freeform 4">
              <a:extLst>
                <a:ext uri="{FF2B5EF4-FFF2-40B4-BE49-F238E27FC236}">
                  <a16:creationId xmlns:a16="http://schemas.microsoft.com/office/drawing/2014/main" id="{9068C0B5-4425-4B1D-98C8-6DAA4D36D60D}"/>
                </a:ext>
              </a:extLst>
            </p:cNvPr>
            <p:cNvSpPr>
              <a:spLocks/>
            </p:cNvSpPr>
            <p:nvPr/>
          </p:nvSpPr>
          <p:spPr bwMode="auto">
            <a:xfrm>
              <a:off x="3408" y="1716"/>
              <a:ext cx="25" cy="23"/>
            </a:xfrm>
            <a:custGeom>
              <a:avLst/>
              <a:gdLst>
                <a:gd name="T0" fmla="*/ 24 w 25"/>
                <a:gd name="T1" fmla="*/ 1 h 23"/>
                <a:gd name="T2" fmla="*/ 24 w 25"/>
                <a:gd name="T3" fmla="*/ 21 h 23"/>
                <a:gd name="T4" fmla="*/ 16 w 25"/>
                <a:gd name="T5" fmla="*/ 22 h 23"/>
                <a:gd name="T6" fmla="*/ 0 w 25"/>
                <a:gd name="T7" fmla="*/ 4 h 23"/>
                <a:gd name="T8" fmla="*/ 10 w 25"/>
                <a:gd name="T9" fmla="*/ 0 h 23"/>
                <a:gd name="T10" fmla="*/ 24 w 25"/>
                <a:gd name="T11" fmla="*/ 1 h 23"/>
              </a:gdLst>
              <a:ahLst/>
              <a:cxnLst>
                <a:cxn ang="0">
                  <a:pos x="T0" y="T1"/>
                </a:cxn>
                <a:cxn ang="0">
                  <a:pos x="T2" y="T3"/>
                </a:cxn>
                <a:cxn ang="0">
                  <a:pos x="T4" y="T5"/>
                </a:cxn>
                <a:cxn ang="0">
                  <a:pos x="T6" y="T7"/>
                </a:cxn>
                <a:cxn ang="0">
                  <a:pos x="T8" y="T9"/>
                </a:cxn>
                <a:cxn ang="0">
                  <a:pos x="T10" y="T11"/>
                </a:cxn>
              </a:cxnLst>
              <a:rect l="0" t="0" r="r" b="b"/>
              <a:pathLst>
                <a:path w="25" h="23">
                  <a:moveTo>
                    <a:pt x="24" y="1"/>
                  </a:moveTo>
                  <a:lnTo>
                    <a:pt x="24" y="21"/>
                  </a:lnTo>
                  <a:lnTo>
                    <a:pt x="16" y="22"/>
                  </a:lnTo>
                  <a:lnTo>
                    <a:pt x="0" y="4"/>
                  </a:lnTo>
                  <a:lnTo>
                    <a:pt x="10" y="0"/>
                  </a:lnTo>
                  <a:lnTo>
                    <a:pt x="24" y="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25" name="Freeform 5">
              <a:extLst>
                <a:ext uri="{FF2B5EF4-FFF2-40B4-BE49-F238E27FC236}">
                  <a16:creationId xmlns:a16="http://schemas.microsoft.com/office/drawing/2014/main" id="{C3CC2519-2474-4AB4-B6D0-6B01098C8A5D}"/>
                </a:ext>
              </a:extLst>
            </p:cNvPr>
            <p:cNvSpPr>
              <a:spLocks/>
            </p:cNvSpPr>
            <p:nvPr/>
          </p:nvSpPr>
          <p:spPr bwMode="auto">
            <a:xfrm>
              <a:off x="3363" y="1680"/>
              <a:ext cx="21" cy="31"/>
            </a:xfrm>
            <a:custGeom>
              <a:avLst/>
              <a:gdLst>
                <a:gd name="T0" fmla="*/ 20 w 21"/>
                <a:gd name="T1" fmla="*/ 0 h 31"/>
                <a:gd name="T2" fmla="*/ 0 w 21"/>
                <a:gd name="T3" fmla="*/ 6 h 31"/>
                <a:gd name="T4" fmla="*/ 3 w 21"/>
                <a:gd name="T5" fmla="*/ 30 h 31"/>
                <a:gd name="T6" fmla="*/ 17 w 21"/>
                <a:gd name="T7" fmla="*/ 27 h 31"/>
                <a:gd name="T8" fmla="*/ 20 w 21"/>
                <a:gd name="T9" fmla="*/ 0 h 31"/>
              </a:gdLst>
              <a:ahLst/>
              <a:cxnLst>
                <a:cxn ang="0">
                  <a:pos x="T0" y="T1"/>
                </a:cxn>
                <a:cxn ang="0">
                  <a:pos x="T2" y="T3"/>
                </a:cxn>
                <a:cxn ang="0">
                  <a:pos x="T4" y="T5"/>
                </a:cxn>
                <a:cxn ang="0">
                  <a:pos x="T6" y="T7"/>
                </a:cxn>
                <a:cxn ang="0">
                  <a:pos x="T8" y="T9"/>
                </a:cxn>
              </a:cxnLst>
              <a:rect l="0" t="0" r="r" b="b"/>
              <a:pathLst>
                <a:path w="21" h="31">
                  <a:moveTo>
                    <a:pt x="20" y="0"/>
                  </a:moveTo>
                  <a:lnTo>
                    <a:pt x="0" y="6"/>
                  </a:lnTo>
                  <a:lnTo>
                    <a:pt x="3" y="30"/>
                  </a:lnTo>
                  <a:lnTo>
                    <a:pt x="17" y="27"/>
                  </a:lnTo>
                  <a:lnTo>
                    <a:pt x="2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3526" name="Group 6">
              <a:extLst>
                <a:ext uri="{FF2B5EF4-FFF2-40B4-BE49-F238E27FC236}">
                  <a16:creationId xmlns:a16="http://schemas.microsoft.com/office/drawing/2014/main" id="{97A33B95-7119-449B-A7BC-C1AAF96F2DC2}"/>
                </a:ext>
              </a:extLst>
            </p:cNvPr>
            <p:cNvGrpSpPr>
              <a:grpSpLocks/>
            </p:cNvGrpSpPr>
            <p:nvPr/>
          </p:nvGrpSpPr>
          <p:grpSpPr bwMode="auto">
            <a:xfrm>
              <a:off x="689" y="1216"/>
              <a:ext cx="5029" cy="2122"/>
              <a:chOff x="689" y="1216"/>
              <a:chExt cx="5029" cy="2122"/>
            </a:xfrm>
          </p:grpSpPr>
          <p:grpSp>
            <p:nvGrpSpPr>
              <p:cNvPr id="363527" name="Group 7">
                <a:extLst>
                  <a:ext uri="{FF2B5EF4-FFF2-40B4-BE49-F238E27FC236}">
                    <a16:creationId xmlns:a16="http://schemas.microsoft.com/office/drawing/2014/main" id="{36912083-EEC7-49E3-93E0-DFAA7FA10819}"/>
                  </a:ext>
                </a:extLst>
              </p:cNvPr>
              <p:cNvGrpSpPr>
                <a:grpSpLocks/>
              </p:cNvGrpSpPr>
              <p:nvPr/>
            </p:nvGrpSpPr>
            <p:grpSpPr bwMode="auto">
              <a:xfrm>
                <a:off x="2922" y="1219"/>
                <a:ext cx="2796" cy="2112"/>
                <a:chOff x="2922" y="1219"/>
                <a:chExt cx="2796" cy="2112"/>
              </a:xfrm>
            </p:grpSpPr>
            <p:grpSp>
              <p:nvGrpSpPr>
                <p:cNvPr id="363528" name="Group 8">
                  <a:extLst>
                    <a:ext uri="{FF2B5EF4-FFF2-40B4-BE49-F238E27FC236}">
                      <a16:creationId xmlns:a16="http://schemas.microsoft.com/office/drawing/2014/main" id="{A6EBC10E-D29F-4112-88D1-74E2569BA9E0}"/>
                    </a:ext>
                  </a:extLst>
                </p:cNvPr>
                <p:cNvGrpSpPr>
                  <a:grpSpLocks/>
                </p:cNvGrpSpPr>
                <p:nvPr/>
              </p:nvGrpSpPr>
              <p:grpSpPr bwMode="auto">
                <a:xfrm>
                  <a:off x="4845" y="2272"/>
                  <a:ext cx="873" cy="1059"/>
                  <a:chOff x="4845" y="2272"/>
                  <a:chExt cx="873" cy="1059"/>
                </a:xfrm>
              </p:grpSpPr>
              <p:sp>
                <p:nvSpPr>
                  <p:cNvPr id="363529" name="Freeform 9">
                    <a:extLst>
                      <a:ext uri="{FF2B5EF4-FFF2-40B4-BE49-F238E27FC236}">
                        <a16:creationId xmlns:a16="http://schemas.microsoft.com/office/drawing/2014/main" id="{B6D67A7A-0211-459E-A739-837B74E4AD8D}"/>
                      </a:ext>
                    </a:extLst>
                  </p:cNvPr>
                  <p:cNvSpPr>
                    <a:spLocks/>
                  </p:cNvSpPr>
                  <p:nvPr/>
                </p:nvSpPr>
                <p:spPr bwMode="auto">
                  <a:xfrm>
                    <a:off x="4845" y="3130"/>
                    <a:ext cx="621" cy="201"/>
                  </a:xfrm>
                  <a:custGeom>
                    <a:avLst/>
                    <a:gdLst>
                      <a:gd name="T0" fmla="*/ 122 w 621"/>
                      <a:gd name="T1" fmla="*/ 8 h 201"/>
                      <a:gd name="T2" fmla="*/ 167 w 621"/>
                      <a:gd name="T3" fmla="*/ 12 h 201"/>
                      <a:gd name="T4" fmla="*/ 187 w 621"/>
                      <a:gd name="T5" fmla="*/ 11 h 201"/>
                      <a:gd name="T6" fmla="*/ 209 w 621"/>
                      <a:gd name="T7" fmla="*/ 3 h 201"/>
                      <a:gd name="T8" fmla="*/ 232 w 621"/>
                      <a:gd name="T9" fmla="*/ 2 h 201"/>
                      <a:gd name="T10" fmla="*/ 247 w 621"/>
                      <a:gd name="T11" fmla="*/ 0 h 201"/>
                      <a:gd name="T12" fmla="*/ 266 w 621"/>
                      <a:gd name="T13" fmla="*/ 11 h 201"/>
                      <a:gd name="T14" fmla="*/ 274 w 621"/>
                      <a:gd name="T15" fmla="*/ 18 h 201"/>
                      <a:gd name="T16" fmla="*/ 297 w 621"/>
                      <a:gd name="T17" fmla="*/ 17 h 201"/>
                      <a:gd name="T18" fmla="*/ 315 w 621"/>
                      <a:gd name="T19" fmla="*/ 17 h 201"/>
                      <a:gd name="T20" fmla="*/ 331 w 621"/>
                      <a:gd name="T21" fmla="*/ 11 h 201"/>
                      <a:gd name="T22" fmla="*/ 347 w 621"/>
                      <a:gd name="T23" fmla="*/ 6 h 201"/>
                      <a:gd name="T24" fmla="*/ 359 w 621"/>
                      <a:gd name="T25" fmla="*/ 5 h 201"/>
                      <a:gd name="T26" fmla="*/ 383 w 621"/>
                      <a:gd name="T27" fmla="*/ 9 h 201"/>
                      <a:gd name="T28" fmla="*/ 419 w 621"/>
                      <a:gd name="T29" fmla="*/ 14 h 201"/>
                      <a:gd name="T30" fmla="*/ 456 w 621"/>
                      <a:gd name="T31" fmla="*/ 23 h 201"/>
                      <a:gd name="T32" fmla="*/ 482 w 621"/>
                      <a:gd name="T33" fmla="*/ 27 h 201"/>
                      <a:gd name="T34" fmla="*/ 498 w 621"/>
                      <a:gd name="T35" fmla="*/ 33 h 201"/>
                      <a:gd name="T36" fmla="*/ 519 w 621"/>
                      <a:gd name="T37" fmla="*/ 26 h 201"/>
                      <a:gd name="T38" fmla="*/ 544 w 621"/>
                      <a:gd name="T39" fmla="*/ 30 h 201"/>
                      <a:gd name="T40" fmla="*/ 562 w 621"/>
                      <a:gd name="T41" fmla="*/ 33 h 201"/>
                      <a:gd name="T42" fmla="*/ 575 w 621"/>
                      <a:gd name="T43" fmla="*/ 39 h 201"/>
                      <a:gd name="T44" fmla="*/ 594 w 621"/>
                      <a:gd name="T45" fmla="*/ 45 h 201"/>
                      <a:gd name="T46" fmla="*/ 607 w 621"/>
                      <a:gd name="T47" fmla="*/ 54 h 201"/>
                      <a:gd name="T48" fmla="*/ 617 w 621"/>
                      <a:gd name="T49" fmla="*/ 63 h 201"/>
                      <a:gd name="T50" fmla="*/ 620 w 621"/>
                      <a:gd name="T51" fmla="*/ 72 h 201"/>
                      <a:gd name="T52" fmla="*/ 601 w 621"/>
                      <a:gd name="T53" fmla="*/ 81 h 201"/>
                      <a:gd name="T54" fmla="*/ 576 w 621"/>
                      <a:gd name="T55" fmla="*/ 92 h 201"/>
                      <a:gd name="T56" fmla="*/ 562 w 621"/>
                      <a:gd name="T57" fmla="*/ 105 h 201"/>
                      <a:gd name="T58" fmla="*/ 566 w 621"/>
                      <a:gd name="T59" fmla="*/ 114 h 201"/>
                      <a:gd name="T60" fmla="*/ 555 w 621"/>
                      <a:gd name="T61" fmla="*/ 125 h 201"/>
                      <a:gd name="T62" fmla="*/ 540 w 621"/>
                      <a:gd name="T63" fmla="*/ 137 h 201"/>
                      <a:gd name="T64" fmla="*/ 529 w 621"/>
                      <a:gd name="T65" fmla="*/ 138 h 201"/>
                      <a:gd name="T66" fmla="*/ 511 w 621"/>
                      <a:gd name="T67" fmla="*/ 150 h 201"/>
                      <a:gd name="T68" fmla="*/ 545 w 621"/>
                      <a:gd name="T69" fmla="*/ 162 h 201"/>
                      <a:gd name="T70" fmla="*/ 521 w 621"/>
                      <a:gd name="T71" fmla="*/ 173 h 201"/>
                      <a:gd name="T72" fmla="*/ 471 w 621"/>
                      <a:gd name="T73" fmla="*/ 173 h 201"/>
                      <a:gd name="T74" fmla="*/ 440 w 621"/>
                      <a:gd name="T75" fmla="*/ 186 h 201"/>
                      <a:gd name="T76" fmla="*/ 415 w 621"/>
                      <a:gd name="T77" fmla="*/ 200 h 201"/>
                      <a:gd name="T78" fmla="*/ 362 w 621"/>
                      <a:gd name="T79" fmla="*/ 194 h 201"/>
                      <a:gd name="T80" fmla="*/ 323 w 621"/>
                      <a:gd name="T81" fmla="*/ 185 h 201"/>
                      <a:gd name="T82" fmla="*/ 286 w 621"/>
                      <a:gd name="T83" fmla="*/ 179 h 201"/>
                      <a:gd name="T84" fmla="*/ 245 w 621"/>
                      <a:gd name="T85" fmla="*/ 168 h 201"/>
                      <a:gd name="T86" fmla="*/ 226 w 621"/>
                      <a:gd name="T87" fmla="*/ 164 h 201"/>
                      <a:gd name="T88" fmla="*/ 174 w 621"/>
                      <a:gd name="T89" fmla="*/ 147 h 201"/>
                      <a:gd name="T90" fmla="*/ 140 w 621"/>
                      <a:gd name="T91" fmla="*/ 134 h 201"/>
                      <a:gd name="T92" fmla="*/ 110 w 621"/>
                      <a:gd name="T93" fmla="*/ 122 h 201"/>
                      <a:gd name="T94" fmla="*/ 83 w 621"/>
                      <a:gd name="T95" fmla="*/ 108 h 201"/>
                      <a:gd name="T96" fmla="*/ 58 w 621"/>
                      <a:gd name="T97" fmla="*/ 90 h 201"/>
                      <a:gd name="T98" fmla="*/ 29 w 621"/>
                      <a:gd name="T99" fmla="*/ 71 h 201"/>
                      <a:gd name="T100" fmla="*/ 5 w 621"/>
                      <a:gd name="T101" fmla="*/ 56 h 201"/>
                      <a:gd name="T102" fmla="*/ 18 w 621"/>
                      <a:gd name="T103" fmla="*/ 44 h 201"/>
                      <a:gd name="T104" fmla="*/ 32 w 621"/>
                      <a:gd name="T105" fmla="*/ 23 h 201"/>
                      <a:gd name="T106" fmla="*/ 49 w 621"/>
                      <a:gd name="T107"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1" h="201">
                        <a:moveTo>
                          <a:pt x="58" y="8"/>
                        </a:moveTo>
                        <a:lnTo>
                          <a:pt x="122" y="8"/>
                        </a:lnTo>
                        <a:lnTo>
                          <a:pt x="143" y="9"/>
                        </a:lnTo>
                        <a:lnTo>
                          <a:pt x="167" y="12"/>
                        </a:lnTo>
                        <a:lnTo>
                          <a:pt x="177" y="17"/>
                        </a:lnTo>
                        <a:lnTo>
                          <a:pt x="187" y="11"/>
                        </a:lnTo>
                        <a:lnTo>
                          <a:pt x="200" y="6"/>
                        </a:lnTo>
                        <a:lnTo>
                          <a:pt x="209" y="3"/>
                        </a:lnTo>
                        <a:lnTo>
                          <a:pt x="224" y="2"/>
                        </a:lnTo>
                        <a:lnTo>
                          <a:pt x="232" y="2"/>
                        </a:lnTo>
                        <a:lnTo>
                          <a:pt x="239" y="2"/>
                        </a:lnTo>
                        <a:lnTo>
                          <a:pt x="247" y="0"/>
                        </a:lnTo>
                        <a:lnTo>
                          <a:pt x="261" y="11"/>
                        </a:lnTo>
                        <a:lnTo>
                          <a:pt x="266" y="11"/>
                        </a:lnTo>
                        <a:lnTo>
                          <a:pt x="271" y="17"/>
                        </a:lnTo>
                        <a:lnTo>
                          <a:pt x="274" y="18"/>
                        </a:lnTo>
                        <a:lnTo>
                          <a:pt x="287" y="17"/>
                        </a:lnTo>
                        <a:lnTo>
                          <a:pt x="297" y="17"/>
                        </a:lnTo>
                        <a:lnTo>
                          <a:pt x="308" y="17"/>
                        </a:lnTo>
                        <a:lnTo>
                          <a:pt x="315" y="17"/>
                        </a:lnTo>
                        <a:lnTo>
                          <a:pt x="325" y="17"/>
                        </a:lnTo>
                        <a:lnTo>
                          <a:pt x="331" y="11"/>
                        </a:lnTo>
                        <a:lnTo>
                          <a:pt x="338" y="8"/>
                        </a:lnTo>
                        <a:lnTo>
                          <a:pt x="347" y="6"/>
                        </a:lnTo>
                        <a:lnTo>
                          <a:pt x="351" y="6"/>
                        </a:lnTo>
                        <a:lnTo>
                          <a:pt x="359" y="5"/>
                        </a:lnTo>
                        <a:lnTo>
                          <a:pt x="372" y="8"/>
                        </a:lnTo>
                        <a:lnTo>
                          <a:pt x="383" y="9"/>
                        </a:lnTo>
                        <a:lnTo>
                          <a:pt x="396" y="11"/>
                        </a:lnTo>
                        <a:lnTo>
                          <a:pt x="419" y="14"/>
                        </a:lnTo>
                        <a:lnTo>
                          <a:pt x="446" y="21"/>
                        </a:lnTo>
                        <a:lnTo>
                          <a:pt x="456" y="23"/>
                        </a:lnTo>
                        <a:lnTo>
                          <a:pt x="469" y="26"/>
                        </a:lnTo>
                        <a:lnTo>
                          <a:pt x="482" y="27"/>
                        </a:lnTo>
                        <a:lnTo>
                          <a:pt x="492" y="32"/>
                        </a:lnTo>
                        <a:lnTo>
                          <a:pt x="498" y="33"/>
                        </a:lnTo>
                        <a:lnTo>
                          <a:pt x="513" y="30"/>
                        </a:lnTo>
                        <a:lnTo>
                          <a:pt x="519" y="26"/>
                        </a:lnTo>
                        <a:lnTo>
                          <a:pt x="531" y="26"/>
                        </a:lnTo>
                        <a:lnTo>
                          <a:pt x="544" y="30"/>
                        </a:lnTo>
                        <a:lnTo>
                          <a:pt x="549" y="32"/>
                        </a:lnTo>
                        <a:lnTo>
                          <a:pt x="562" y="33"/>
                        </a:lnTo>
                        <a:lnTo>
                          <a:pt x="566" y="36"/>
                        </a:lnTo>
                        <a:lnTo>
                          <a:pt x="575" y="39"/>
                        </a:lnTo>
                        <a:lnTo>
                          <a:pt x="586" y="44"/>
                        </a:lnTo>
                        <a:lnTo>
                          <a:pt x="594" y="45"/>
                        </a:lnTo>
                        <a:lnTo>
                          <a:pt x="599" y="50"/>
                        </a:lnTo>
                        <a:lnTo>
                          <a:pt x="607" y="54"/>
                        </a:lnTo>
                        <a:lnTo>
                          <a:pt x="612" y="57"/>
                        </a:lnTo>
                        <a:lnTo>
                          <a:pt x="617" y="63"/>
                        </a:lnTo>
                        <a:lnTo>
                          <a:pt x="617" y="68"/>
                        </a:lnTo>
                        <a:lnTo>
                          <a:pt x="620" y="72"/>
                        </a:lnTo>
                        <a:lnTo>
                          <a:pt x="612" y="78"/>
                        </a:lnTo>
                        <a:lnTo>
                          <a:pt x="601" y="81"/>
                        </a:lnTo>
                        <a:lnTo>
                          <a:pt x="591" y="90"/>
                        </a:lnTo>
                        <a:lnTo>
                          <a:pt x="576" y="92"/>
                        </a:lnTo>
                        <a:lnTo>
                          <a:pt x="566" y="99"/>
                        </a:lnTo>
                        <a:lnTo>
                          <a:pt x="562" y="105"/>
                        </a:lnTo>
                        <a:lnTo>
                          <a:pt x="557" y="110"/>
                        </a:lnTo>
                        <a:lnTo>
                          <a:pt x="566" y="114"/>
                        </a:lnTo>
                        <a:lnTo>
                          <a:pt x="566" y="119"/>
                        </a:lnTo>
                        <a:lnTo>
                          <a:pt x="555" y="125"/>
                        </a:lnTo>
                        <a:lnTo>
                          <a:pt x="547" y="131"/>
                        </a:lnTo>
                        <a:lnTo>
                          <a:pt x="540" y="137"/>
                        </a:lnTo>
                        <a:lnTo>
                          <a:pt x="534" y="138"/>
                        </a:lnTo>
                        <a:lnTo>
                          <a:pt x="529" y="138"/>
                        </a:lnTo>
                        <a:lnTo>
                          <a:pt x="516" y="141"/>
                        </a:lnTo>
                        <a:lnTo>
                          <a:pt x="511" y="150"/>
                        </a:lnTo>
                        <a:lnTo>
                          <a:pt x="503" y="156"/>
                        </a:lnTo>
                        <a:lnTo>
                          <a:pt x="545" y="162"/>
                        </a:lnTo>
                        <a:lnTo>
                          <a:pt x="540" y="168"/>
                        </a:lnTo>
                        <a:lnTo>
                          <a:pt x="521" y="173"/>
                        </a:lnTo>
                        <a:lnTo>
                          <a:pt x="493" y="170"/>
                        </a:lnTo>
                        <a:lnTo>
                          <a:pt x="471" y="173"/>
                        </a:lnTo>
                        <a:lnTo>
                          <a:pt x="450" y="179"/>
                        </a:lnTo>
                        <a:lnTo>
                          <a:pt x="440" y="186"/>
                        </a:lnTo>
                        <a:lnTo>
                          <a:pt x="437" y="198"/>
                        </a:lnTo>
                        <a:lnTo>
                          <a:pt x="415" y="200"/>
                        </a:lnTo>
                        <a:lnTo>
                          <a:pt x="394" y="197"/>
                        </a:lnTo>
                        <a:lnTo>
                          <a:pt x="362" y="194"/>
                        </a:lnTo>
                        <a:lnTo>
                          <a:pt x="347" y="189"/>
                        </a:lnTo>
                        <a:lnTo>
                          <a:pt x="323" y="185"/>
                        </a:lnTo>
                        <a:lnTo>
                          <a:pt x="305" y="182"/>
                        </a:lnTo>
                        <a:lnTo>
                          <a:pt x="286" y="179"/>
                        </a:lnTo>
                        <a:lnTo>
                          <a:pt x="261" y="176"/>
                        </a:lnTo>
                        <a:lnTo>
                          <a:pt x="245" y="168"/>
                        </a:lnTo>
                        <a:lnTo>
                          <a:pt x="230" y="165"/>
                        </a:lnTo>
                        <a:lnTo>
                          <a:pt x="226" y="164"/>
                        </a:lnTo>
                        <a:lnTo>
                          <a:pt x="200" y="158"/>
                        </a:lnTo>
                        <a:lnTo>
                          <a:pt x="174" y="147"/>
                        </a:lnTo>
                        <a:lnTo>
                          <a:pt x="151" y="140"/>
                        </a:lnTo>
                        <a:lnTo>
                          <a:pt x="140" y="134"/>
                        </a:lnTo>
                        <a:lnTo>
                          <a:pt x="123" y="128"/>
                        </a:lnTo>
                        <a:lnTo>
                          <a:pt x="110" y="122"/>
                        </a:lnTo>
                        <a:lnTo>
                          <a:pt x="96" y="116"/>
                        </a:lnTo>
                        <a:lnTo>
                          <a:pt x="83" y="108"/>
                        </a:lnTo>
                        <a:lnTo>
                          <a:pt x="71" y="99"/>
                        </a:lnTo>
                        <a:lnTo>
                          <a:pt x="58" y="90"/>
                        </a:lnTo>
                        <a:lnTo>
                          <a:pt x="45" y="83"/>
                        </a:lnTo>
                        <a:lnTo>
                          <a:pt x="29" y="71"/>
                        </a:lnTo>
                        <a:lnTo>
                          <a:pt x="16" y="63"/>
                        </a:lnTo>
                        <a:lnTo>
                          <a:pt x="5" y="56"/>
                        </a:lnTo>
                        <a:lnTo>
                          <a:pt x="0" y="48"/>
                        </a:lnTo>
                        <a:lnTo>
                          <a:pt x="18" y="44"/>
                        </a:lnTo>
                        <a:lnTo>
                          <a:pt x="8" y="29"/>
                        </a:lnTo>
                        <a:lnTo>
                          <a:pt x="32" y="23"/>
                        </a:lnTo>
                        <a:lnTo>
                          <a:pt x="23" y="17"/>
                        </a:lnTo>
                        <a:lnTo>
                          <a:pt x="49" y="14"/>
                        </a:lnTo>
                        <a:lnTo>
                          <a:pt x="58" y="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3530" name="Group 10">
                    <a:extLst>
                      <a:ext uri="{FF2B5EF4-FFF2-40B4-BE49-F238E27FC236}">
                        <a16:creationId xmlns:a16="http://schemas.microsoft.com/office/drawing/2014/main" id="{3AD0FC12-8C46-4167-8604-715DAADBA5B0}"/>
                      </a:ext>
                    </a:extLst>
                  </p:cNvPr>
                  <p:cNvGrpSpPr>
                    <a:grpSpLocks/>
                  </p:cNvGrpSpPr>
                  <p:nvPr/>
                </p:nvGrpSpPr>
                <p:grpSpPr bwMode="auto">
                  <a:xfrm>
                    <a:off x="5307" y="2697"/>
                    <a:ext cx="411" cy="179"/>
                    <a:chOff x="5307" y="2697"/>
                    <a:chExt cx="411" cy="179"/>
                  </a:xfrm>
                </p:grpSpPr>
                <p:sp>
                  <p:nvSpPr>
                    <p:cNvPr id="363531" name="Freeform 11">
                      <a:extLst>
                        <a:ext uri="{FF2B5EF4-FFF2-40B4-BE49-F238E27FC236}">
                          <a16:creationId xmlns:a16="http://schemas.microsoft.com/office/drawing/2014/main" id="{9D492FA2-8213-4163-9114-22E43977C362}"/>
                        </a:ext>
                      </a:extLst>
                    </p:cNvPr>
                    <p:cNvSpPr>
                      <a:spLocks/>
                    </p:cNvSpPr>
                    <p:nvPr/>
                  </p:nvSpPr>
                  <p:spPr bwMode="auto">
                    <a:xfrm>
                      <a:off x="5652" y="2697"/>
                      <a:ext cx="66" cy="109"/>
                    </a:xfrm>
                    <a:custGeom>
                      <a:avLst/>
                      <a:gdLst>
                        <a:gd name="T0" fmla="*/ 21 w 66"/>
                        <a:gd name="T1" fmla="*/ 2 h 109"/>
                        <a:gd name="T2" fmla="*/ 28 w 66"/>
                        <a:gd name="T3" fmla="*/ 0 h 109"/>
                        <a:gd name="T4" fmla="*/ 39 w 66"/>
                        <a:gd name="T5" fmla="*/ 12 h 109"/>
                        <a:gd name="T6" fmla="*/ 37 w 66"/>
                        <a:gd name="T7" fmla="*/ 47 h 109"/>
                        <a:gd name="T8" fmla="*/ 46 w 66"/>
                        <a:gd name="T9" fmla="*/ 47 h 109"/>
                        <a:gd name="T10" fmla="*/ 47 w 66"/>
                        <a:gd name="T11" fmla="*/ 51 h 109"/>
                        <a:gd name="T12" fmla="*/ 50 w 66"/>
                        <a:gd name="T13" fmla="*/ 59 h 109"/>
                        <a:gd name="T14" fmla="*/ 52 w 66"/>
                        <a:gd name="T15" fmla="*/ 63 h 109"/>
                        <a:gd name="T16" fmla="*/ 59 w 66"/>
                        <a:gd name="T17" fmla="*/ 62 h 109"/>
                        <a:gd name="T18" fmla="*/ 63 w 66"/>
                        <a:gd name="T19" fmla="*/ 54 h 109"/>
                        <a:gd name="T20" fmla="*/ 65 w 66"/>
                        <a:gd name="T21" fmla="*/ 59 h 109"/>
                        <a:gd name="T22" fmla="*/ 62 w 66"/>
                        <a:gd name="T23" fmla="*/ 65 h 109"/>
                        <a:gd name="T24" fmla="*/ 59 w 66"/>
                        <a:gd name="T25" fmla="*/ 69 h 109"/>
                        <a:gd name="T26" fmla="*/ 57 w 66"/>
                        <a:gd name="T27" fmla="*/ 78 h 109"/>
                        <a:gd name="T28" fmla="*/ 49 w 66"/>
                        <a:gd name="T29" fmla="*/ 83 h 109"/>
                        <a:gd name="T30" fmla="*/ 44 w 66"/>
                        <a:gd name="T31" fmla="*/ 84 h 109"/>
                        <a:gd name="T32" fmla="*/ 37 w 66"/>
                        <a:gd name="T33" fmla="*/ 89 h 109"/>
                        <a:gd name="T34" fmla="*/ 36 w 66"/>
                        <a:gd name="T35" fmla="*/ 93 h 109"/>
                        <a:gd name="T36" fmla="*/ 37 w 66"/>
                        <a:gd name="T37" fmla="*/ 98 h 109"/>
                        <a:gd name="T38" fmla="*/ 39 w 66"/>
                        <a:gd name="T39" fmla="*/ 102 h 109"/>
                        <a:gd name="T40" fmla="*/ 31 w 66"/>
                        <a:gd name="T41" fmla="*/ 105 h 109"/>
                        <a:gd name="T42" fmla="*/ 26 w 66"/>
                        <a:gd name="T43" fmla="*/ 107 h 109"/>
                        <a:gd name="T44" fmla="*/ 21 w 66"/>
                        <a:gd name="T45" fmla="*/ 108 h 109"/>
                        <a:gd name="T46" fmla="*/ 18 w 66"/>
                        <a:gd name="T47" fmla="*/ 107 h 109"/>
                        <a:gd name="T48" fmla="*/ 10 w 66"/>
                        <a:gd name="T49" fmla="*/ 105 h 109"/>
                        <a:gd name="T50" fmla="*/ 7 w 66"/>
                        <a:gd name="T51" fmla="*/ 102 h 109"/>
                        <a:gd name="T52" fmla="*/ 10 w 66"/>
                        <a:gd name="T53" fmla="*/ 99 h 109"/>
                        <a:gd name="T54" fmla="*/ 16 w 66"/>
                        <a:gd name="T55" fmla="*/ 98 h 109"/>
                        <a:gd name="T56" fmla="*/ 21 w 66"/>
                        <a:gd name="T57" fmla="*/ 90 h 109"/>
                        <a:gd name="T58" fmla="*/ 21 w 66"/>
                        <a:gd name="T59" fmla="*/ 87 h 109"/>
                        <a:gd name="T60" fmla="*/ 16 w 66"/>
                        <a:gd name="T61" fmla="*/ 84 h 109"/>
                        <a:gd name="T62" fmla="*/ 10 w 66"/>
                        <a:gd name="T63" fmla="*/ 80 h 109"/>
                        <a:gd name="T64" fmla="*/ 5 w 66"/>
                        <a:gd name="T65" fmla="*/ 80 h 109"/>
                        <a:gd name="T66" fmla="*/ 2 w 66"/>
                        <a:gd name="T67" fmla="*/ 78 h 109"/>
                        <a:gd name="T68" fmla="*/ 0 w 66"/>
                        <a:gd name="T69" fmla="*/ 74 h 109"/>
                        <a:gd name="T70" fmla="*/ 2 w 66"/>
                        <a:gd name="T71" fmla="*/ 71 h 109"/>
                        <a:gd name="T72" fmla="*/ 5 w 66"/>
                        <a:gd name="T73" fmla="*/ 71 h 109"/>
                        <a:gd name="T74" fmla="*/ 10 w 66"/>
                        <a:gd name="T75" fmla="*/ 69 h 109"/>
                        <a:gd name="T76" fmla="*/ 16 w 66"/>
                        <a:gd name="T77" fmla="*/ 65 h 109"/>
                        <a:gd name="T78" fmla="*/ 20 w 66"/>
                        <a:gd name="T79" fmla="*/ 63 h 109"/>
                        <a:gd name="T80" fmla="*/ 23 w 66"/>
                        <a:gd name="T81" fmla="*/ 47 h 109"/>
                        <a:gd name="T82" fmla="*/ 20 w 66"/>
                        <a:gd name="T83" fmla="*/ 42 h 109"/>
                        <a:gd name="T84" fmla="*/ 15 w 66"/>
                        <a:gd name="T85" fmla="*/ 39 h 109"/>
                        <a:gd name="T86" fmla="*/ 13 w 66"/>
                        <a:gd name="T87" fmla="*/ 30 h 109"/>
                        <a:gd name="T88" fmla="*/ 15 w 66"/>
                        <a:gd name="T89" fmla="*/ 21 h 109"/>
                        <a:gd name="T90" fmla="*/ 16 w 66"/>
                        <a:gd name="T91" fmla="*/ 15 h 109"/>
                        <a:gd name="T92" fmla="*/ 21 w 66"/>
                        <a:gd name="T93"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109">
                          <a:moveTo>
                            <a:pt x="21" y="2"/>
                          </a:moveTo>
                          <a:lnTo>
                            <a:pt x="28" y="0"/>
                          </a:lnTo>
                          <a:lnTo>
                            <a:pt x="39" y="12"/>
                          </a:lnTo>
                          <a:lnTo>
                            <a:pt x="37" y="47"/>
                          </a:lnTo>
                          <a:lnTo>
                            <a:pt x="46" y="47"/>
                          </a:lnTo>
                          <a:lnTo>
                            <a:pt x="47" y="51"/>
                          </a:lnTo>
                          <a:lnTo>
                            <a:pt x="50" y="59"/>
                          </a:lnTo>
                          <a:lnTo>
                            <a:pt x="52" y="63"/>
                          </a:lnTo>
                          <a:lnTo>
                            <a:pt x="59" y="62"/>
                          </a:lnTo>
                          <a:lnTo>
                            <a:pt x="63" y="54"/>
                          </a:lnTo>
                          <a:lnTo>
                            <a:pt x="65" y="59"/>
                          </a:lnTo>
                          <a:lnTo>
                            <a:pt x="62" y="65"/>
                          </a:lnTo>
                          <a:lnTo>
                            <a:pt x="59" y="69"/>
                          </a:lnTo>
                          <a:lnTo>
                            <a:pt x="57" y="78"/>
                          </a:lnTo>
                          <a:lnTo>
                            <a:pt x="49" y="83"/>
                          </a:lnTo>
                          <a:lnTo>
                            <a:pt x="44" y="84"/>
                          </a:lnTo>
                          <a:lnTo>
                            <a:pt x="37" y="89"/>
                          </a:lnTo>
                          <a:lnTo>
                            <a:pt x="36" y="93"/>
                          </a:lnTo>
                          <a:lnTo>
                            <a:pt x="37" y="98"/>
                          </a:lnTo>
                          <a:lnTo>
                            <a:pt x="39" y="102"/>
                          </a:lnTo>
                          <a:lnTo>
                            <a:pt x="31" y="105"/>
                          </a:lnTo>
                          <a:lnTo>
                            <a:pt x="26" y="107"/>
                          </a:lnTo>
                          <a:lnTo>
                            <a:pt x="21" y="108"/>
                          </a:lnTo>
                          <a:lnTo>
                            <a:pt x="18" y="107"/>
                          </a:lnTo>
                          <a:lnTo>
                            <a:pt x="10" y="105"/>
                          </a:lnTo>
                          <a:lnTo>
                            <a:pt x="7" y="102"/>
                          </a:lnTo>
                          <a:lnTo>
                            <a:pt x="10" y="99"/>
                          </a:lnTo>
                          <a:lnTo>
                            <a:pt x="16" y="98"/>
                          </a:lnTo>
                          <a:lnTo>
                            <a:pt x="21" y="90"/>
                          </a:lnTo>
                          <a:lnTo>
                            <a:pt x="21" y="87"/>
                          </a:lnTo>
                          <a:lnTo>
                            <a:pt x="16" y="84"/>
                          </a:lnTo>
                          <a:lnTo>
                            <a:pt x="10" y="80"/>
                          </a:lnTo>
                          <a:lnTo>
                            <a:pt x="5" y="80"/>
                          </a:lnTo>
                          <a:lnTo>
                            <a:pt x="2" y="78"/>
                          </a:lnTo>
                          <a:lnTo>
                            <a:pt x="0" y="74"/>
                          </a:lnTo>
                          <a:lnTo>
                            <a:pt x="2" y="71"/>
                          </a:lnTo>
                          <a:lnTo>
                            <a:pt x="5" y="71"/>
                          </a:lnTo>
                          <a:lnTo>
                            <a:pt x="10" y="69"/>
                          </a:lnTo>
                          <a:lnTo>
                            <a:pt x="16" y="65"/>
                          </a:lnTo>
                          <a:lnTo>
                            <a:pt x="20" y="63"/>
                          </a:lnTo>
                          <a:lnTo>
                            <a:pt x="23" y="47"/>
                          </a:lnTo>
                          <a:lnTo>
                            <a:pt x="20" y="42"/>
                          </a:lnTo>
                          <a:lnTo>
                            <a:pt x="15" y="39"/>
                          </a:lnTo>
                          <a:lnTo>
                            <a:pt x="13" y="30"/>
                          </a:lnTo>
                          <a:lnTo>
                            <a:pt x="15" y="21"/>
                          </a:lnTo>
                          <a:lnTo>
                            <a:pt x="16" y="15"/>
                          </a:lnTo>
                          <a:lnTo>
                            <a:pt x="21" y="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32" name="Freeform 12">
                      <a:extLst>
                        <a:ext uri="{FF2B5EF4-FFF2-40B4-BE49-F238E27FC236}">
                          <a16:creationId xmlns:a16="http://schemas.microsoft.com/office/drawing/2014/main" id="{72117D9A-4A0C-42B4-9DA7-499439B30697}"/>
                        </a:ext>
                      </a:extLst>
                    </p:cNvPr>
                    <p:cNvSpPr>
                      <a:spLocks/>
                    </p:cNvSpPr>
                    <p:nvPr/>
                  </p:nvSpPr>
                  <p:spPr bwMode="auto">
                    <a:xfrm>
                      <a:off x="5527" y="2784"/>
                      <a:ext cx="121" cy="92"/>
                    </a:xfrm>
                    <a:custGeom>
                      <a:avLst/>
                      <a:gdLst>
                        <a:gd name="T0" fmla="*/ 84 w 121"/>
                        <a:gd name="T1" fmla="*/ 0 h 92"/>
                        <a:gd name="T2" fmla="*/ 99 w 121"/>
                        <a:gd name="T3" fmla="*/ 0 h 92"/>
                        <a:gd name="T4" fmla="*/ 120 w 121"/>
                        <a:gd name="T5" fmla="*/ 24 h 92"/>
                        <a:gd name="T6" fmla="*/ 97 w 121"/>
                        <a:gd name="T7" fmla="*/ 45 h 92"/>
                        <a:gd name="T8" fmla="*/ 97 w 121"/>
                        <a:gd name="T9" fmla="*/ 54 h 92"/>
                        <a:gd name="T10" fmla="*/ 92 w 121"/>
                        <a:gd name="T11" fmla="*/ 57 h 92"/>
                        <a:gd name="T12" fmla="*/ 79 w 121"/>
                        <a:gd name="T13" fmla="*/ 57 h 92"/>
                        <a:gd name="T14" fmla="*/ 63 w 121"/>
                        <a:gd name="T15" fmla="*/ 69 h 92"/>
                        <a:gd name="T16" fmla="*/ 49 w 121"/>
                        <a:gd name="T17" fmla="*/ 81 h 92"/>
                        <a:gd name="T18" fmla="*/ 39 w 121"/>
                        <a:gd name="T19" fmla="*/ 91 h 92"/>
                        <a:gd name="T20" fmla="*/ 39 w 121"/>
                        <a:gd name="T21" fmla="*/ 82 h 92"/>
                        <a:gd name="T22" fmla="*/ 21 w 121"/>
                        <a:gd name="T23" fmla="*/ 84 h 92"/>
                        <a:gd name="T24" fmla="*/ 13 w 121"/>
                        <a:gd name="T25" fmla="*/ 84 h 92"/>
                        <a:gd name="T26" fmla="*/ 0 w 121"/>
                        <a:gd name="T27" fmla="*/ 84 h 92"/>
                        <a:gd name="T28" fmla="*/ 18 w 121"/>
                        <a:gd name="T29" fmla="*/ 69 h 92"/>
                        <a:gd name="T30" fmla="*/ 24 w 121"/>
                        <a:gd name="T31" fmla="*/ 61 h 92"/>
                        <a:gd name="T32" fmla="*/ 31 w 121"/>
                        <a:gd name="T33" fmla="*/ 61 h 92"/>
                        <a:gd name="T34" fmla="*/ 44 w 121"/>
                        <a:gd name="T35" fmla="*/ 49 h 92"/>
                        <a:gd name="T36" fmla="*/ 49 w 121"/>
                        <a:gd name="T37" fmla="*/ 49 h 92"/>
                        <a:gd name="T38" fmla="*/ 49 w 121"/>
                        <a:gd name="T39" fmla="*/ 48 h 92"/>
                        <a:gd name="T40" fmla="*/ 55 w 121"/>
                        <a:gd name="T41" fmla="*/ 43 h 92"/>
                        <a:gd name="T42" fmla="*/ 63 w 121"/>
                        <a:gd name="T43" fmla="*/ 43 h 92"/>
                        <a:gd name="T44" fmla="*/ 60 w 121"/>
                        <a:gd name="T45" fmla="*/ 30 h 92"/>
                        <a:gd name="T46" fmla="*/ 62 w 121"/>
                        <a:gd name="T47" fmla="*/ 30 h 92"/>
                        <a:gd name="T48" fmla="*/ 70 w 121"/>
                        <a:gd name="T49" fmla="*/ 22 h 92"/>
                        <a:gd name="T50" fmla="*/ 73 w 121"/>
                        <a:gd name="T51" fmla="*/ 28 h 92"/>
                        <a:gd name="T52" fmla="*/ 86 w 121"/>
                        <a:gd name="T53" fmla="*/ 18 h 92"/>
                        <a:gd name="T54" fmla="*/ 84 w 12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92">
                          <a:moveTo>
                            <a:pt x="84" y="0"/>
                          </a:moveTo>
                          <a:lnTo>
                            <a:pt x="99" y="0"/>
                          </a:lnTo>
                          <a:lnTo>
                            <a:pt x="120" y="24"/>
                          </a:lnTo>
                          <a:lnTo>
                            <a:pt x="97" y="45"/>
                          </a:lnTo>
                          <a:lnTo>
                            <a:pt x="97" y="54"/>
                          </a:lnTo>
                          <a:lnTo>
                            <a:pt x="92" y="57"/>
                          </a:lnTo>
                          <a:lnTo>
                            <a:pt x="79" y="57"/>
                          </a:lnTo>
                          <a:lnTo>
                            <a:pt x="63" y="69"/>
                          </a:lnTo>
                          <a:lnTo>
                            <a:pt x="49" y="81"/>
                          </a:lnTo>
                          <a:lnTo>
                            <a:pt x="39" y="91"/>
                          </a:lnTo>
                          <a:lnTo>
                            <a:pt x="39" y="82"/>
                          </a:lnTo>
                          <a:lnTo>
                            <a:pt x="21" y="84"/>
                          </a:lnTo>
                          <a:lnTo>
                            <a:pt x="13" y="84"/>
                          </a:lnTo>
                          <a:lnTo>
                            <a:pt x="0" y="84"/>
                          </a:lnTo>
                          <a:lnTo>
                            <a:pt x="18" y="69"/>
                          </a:lnTo>
                          <a:lnTo>
                            <a:pt x="24" y="61"/>
                          </a:lnTo>
                          <a:lnTo>
                            <a:pt x="31" y="61"/>
                          </a:lnTo>
                          <a:lnTo>
                            <a:pt x="44" y="49"/>
                          </a:lnTo>
                          <a:lnTo>
                            <a:pt x="49" y="49"/>
                          </a:lnTo>
                          <a:lnTo>
                            <a:pt x="49" y="48"/>
                          </a:lnTo>
                          <a:lnTo>
                            <a:pt x="55" y="43"/>
                          </a:lnTo>
                          <a:lnTo>
                            <a:pt x="63" y="43"/>
                          </a:lnTo>
                          <a:lnTo>
                            <a:pt x="60" y="30"/>
                          </a:lnTo>
                          <a:lnTo>
                            <a:pt x="62" y="30"/>
                          </a:lnTo>
                          <a:lnTo>
                            <a:pt x="70" y="22"/>
                          </a:lnTo>
                          <a:lnTo>
                            <a:pt x="73" y="28"/>
                          </a:lnTo>
                          <a:lnTo>
                            <a:pt x="86" y="18"/>
                          </a:lnTo>
                          <a:lnTo>
                            <a:pt x="8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33" name="Freeform 13">
                      <a:extLst>
                        <a:ext uri="{FF2B5EF4-FFF2-40B4-BE49-F238E27FC236}">
                          <a16:creationId xmlns:a16="http://schemas.microsoft.com/office/drawing/2014/main" id="{CCCEC594-7B28-41B9-92C5-DFE8F7FFA602}"/>
                        </a:ext>
                      </a:extLst>
                    </p:cNvPr>
                    <p:cNvSpPr>
                      <a:spLocks/>
                    </p:cNvSpPr>
                    <p:nvPr/>
                  </p:nvSpPr>
                  <p:spPr bwMode="auto">
                    <a:xfrm>
                      <a:off x="5307" y="2790"/>
                      <a:ext cx="47" cy="49"/>
                    </a:xfrm>
                    <a:custGeom>
                      <a:avLst/>
                      <a:gdLst>
                        <a:gd name="T0" fmla="*/ 0 w 47"/>
                        <a:gd name="T1" fmla="*/ 0 h 49"/>
                        <a:gd name="T2" fmla="*/ 10 w 47"/>
                        <a:gd name="T3" fmla="*/ 0 h 49"/>
                        <a:gd name="T4" fmla="*/ 21 w 47"/>
                        <a:gd name="T5" fmla="*/ 6 h 49"/>
                        <a:gd name="T6" fmla="*/ 46 w 47"/>
                        <a:gd name="T7" fmla="*/ 6 h 49"/>
                        <a:gd name="T8" fmla="*/ 43 w 47"/>
                        <a:gd name="T9" fmla="*/ 14 h 49"/>
                        <a:gd name="T10" fmla="*/ 46 w 47"/>
                        <a:gd name="T11" fmla="*/ 23 h 49"/>
                        <a:gd name="T12" fmla="*/ 38 w 47"/>
                        <a:gd name="T13" fmla="*/ 23 h 49"/>
                        <a:gd name="T14" fmla="*/ 36 w 47"/>
                        <a:gd name="T15" fmla="*/ 24 h 49"/>
                        <a:gd name="T16" fmla="*/ 31 w 47"/>
                        <a:gd name="T17" fmla="*/ 26 h 49"/>
                        <a:gd name="T18" fmla="*/ 36 w 47"/>
                        <a:gd name="T19" fmla="*/ 48 h 49"/>
                        <a:gd name="T20" fmla="*/ 21 w 47"/>
                        <a:gd name="T21" fmla="*/ 47 h 49"/>
                        <a:gd name="T22" fmla="*/ 8 w 47"/>
                        <a:gd name="T23" fmla="*/ 39 h 49"/>
                        <a:gd name="T24" fmla="*/ 8 w 47"/>
                        <a:gd name="T25" fmla="*/ 24 h 49"/>
                        <a:gd name="T26" fmla="*/ 8 w 47"/>
                        <a:gd name="T27" fmla="*/ 18 h 49"/>
                        <a:gd name="T28" fmla="*/ 0 w 47"/>
                        <a:gd name="T29" fmla="*/ 14 h 49"/>
                        <a:gd name="T30" fmla="*/ 0 w 47"/>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9">
                          <a:moveTo>
                            <a:pt x="0" y="0"/>
                          </a:moveTo>
                          <a:lnTo>
                            <a:pt x="10" y="0"/>
                          </a:lnTo>
                          <a:lnTo>
                            <a:pt x="21" y="6"/>
                          </a:lnTo>
                          <a:lnTo>
                            <a:pt x="46" y="6"/>
                          </a:lnTo>
                          <a:lnTo>
                            <a:pt x="43" y="14"/>
                          </a:lnTo>
                          <a:lnTo>
                            <a:pt x="46" y="23"/>
                          </a:lnTo>
                          <a:lnTo>
                            <a:pt x="38" y="23"/>
                          </a:lnTo>
                          <a:lnTo>
                            <a:pt x="36" y="24"/>
                          </a:lnTo>
                          <a:lnTo>
                            <a:pt x="31" y="26"/>
                          </a:lnTo>
                          <a:lnTo>
                            <a:pt x="36" y="48"/>
                          </a:lnTo>
                          <a:lnTo>
                            <a:pt x="21" y="47"/>
                          </a:lnTo>
                          <a:lnTo>
                            <a:pt x="8" y="39"/>
                          </a:lnTo>
                          <a:lnTo>
                            <a:pt x="8" y="24"/>
                          </a:lnTo>
                          <a:lnTo>
                            <a:pt x="8" y="18"/>
                          </a:lnTo>
                          <a:lnTo>
                            <a:pt x="0"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3534" name="Freeform 14">
                    <a:extLst>
                      <a:ext uri="{FF2B5EF4-FFF2-40B4-BE49-F238E27FC236}">
                        <a16:creationId xmlns:a16="http://schemas.microsoft.com/office/drawing/2014/main" id="{B43AC1F3-CE3B-4B0D-9436-1ECC2C9FA811}"/>
                      </a:ext>
                    </a:extLst>
                  </p:cNvPr>
                  <p:cNvSpPr>
                    <a:spLocks/>
                  </p:cNvSpPr>
                  <p:nvPr/>
                </p:nvSpPr>
                <p:spPr bwMode="auto">
                  <a:xfrm>
                    <a:off x="5391" y="2272"/>
                    <a:ext cx="73" cy="54"/>
                  </a:xfrm>
                  <a:custGeom>
                    <a:avLst/>
                    <a:gdLst>
                      <a:gd name="T0" fmla="*/ 13 w 73"/>
                      <a:gd name="T1" fmla="*/ 20 h 54"/>
                      <a:gd name="T2" fmla="*/ 0 w 73"/>
                      <a:gd name="T3" fmla="*/ 42 h 54"/>
                      <a:gd name="T4" fmla="*/ 5 w 73"/>
                      <a:gd name="T5" fmla="*/ 51 h 54"/>
                      <a:gd name="T6" fmla="*/ 26 w 73"/>
                      <a:gd name="T7" fmla="*/ 53 h 54"/>
                      <a:gd name="T8" fmla="*/ 43 w 73"/>
                      <a:gd name="T9" fmla="*/ 53 h 54"/>
                      <a:gd name="T10" fmla="*/ 50 w 73"/>
                      <a:gd name="T11" fmla="*/ 44 h 54"/>
                      <a:gd name="T12" fmla="*/ 53 w 73"/>
                      <a:gd name="T13" fmla="*/ 35 h 54"/>
                      <a:gd name="T14" fmla="*/ 72 w 73"/>
                      <a:gd name="T15" fmla="*/ 35 h 54"/>
                      <a:gd name="T16" fmla="*/ 69 w 73"/>
                      <a:gd name="T17" fmla="*/ 21 h 54"/>
                      <a:gd name="T18" fmla="*/ 69 w 73"/>
                      <a:gd name="T19" fmla="*/ 8 h 54"/>
                      <a:gd name="T20" fmla="*/ 50 w 73"/>
                      <a:gd name="T21" fmla="*/ 0 h 54"/>
                      <a:gd name="T22" fmla="*/ 48 w 73"/>
                      <a:gd name="T23" fmla="*/ 15 h 54"/>
                      <a:gd name="T24" fmla="*/ 59 w 73"/>
                      <a:gd name="T25" fmla="*/ 24 h 54"/>
                      <a:gd name="T26" fmla="*/ 42 w 73"/>
                      <a:gd name="T27" fmla="*/ 24 h 54"/>
                      <a:gd name="T28" fmla="*/ 35 w 73"/>
                      <a:gd name="T29" fmla="*/ 30 h 54"/>
                      <a:gd name="T30" fmla="*/ 13 w 73"/>
                      <a:gd name="T3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4">
                        <a:moveTo>
                          <a:pt x="13" y="20"/>
                        </a:moveTo>
                        <a:lnTo>
                          <a:pt x="0" y="42"/>
                        </a:lnTo>
                        <a:lnTo>
                          <a:pt x="5" y="51"/>
                        </a:lnTo>
                        <a:lnTo>
                          <a:pt x="26" y="53"/>
                        </a:lnTo>
                        <a:lnTo>
                          <a:pt x="43" y="53"/>
                        </a:lnTo>
                        <a:lnTo>
                          <a:pt x="50" y="44"/>
                        </a:lnTo>
                        <a:lnTo>
                          <a:pt x="53" y="35"/>
                        </a:lnTo>
                        <a:lnTo>
                          <a:pt x="72" y="35"/>
                        </a:lnTo>
                        <a:lnTo>
                          <a:pt x="69" y="21"/>
                        </a:lnTo>
                        <a:lnTo>
                          <a:pt x="69" y="8"/>
                        </a:lnTo>
                        <a:lnTo>
                          <a:pt x="50" y="0"/>
                        </a:lnTo>
                        <a:lnTo>
                          <a:pt x="48" y="15"/>
                        </a:lnTo>
                        <a:lnTo>
                          <a:pt x="59" y="24"/>
                        </a:lnTo>
                        <a:lnTo>
                          <a:pt x="42" y="24"/>
                        </a:lnTo>
                        <a:lnTo>
                          <a:pt x="35" y="30"/>
                        </a:lnTo>
                        <a:lnTo>
                          <a:pt x="13" y="2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63535" name="Group 15">
                  <a:extLst>
                    <a:ext uri="{FF2B5EF4-FFF2-40B4-BE49-F238E27FC236}">
                      <a16:creationId xmlns:a16="http://schemas.microsoft.com/office/drawing/2014/main" id="{3ED8E6E1-8F41-4E0F-BA7E-936AE675DDD8}"/>
                    </a:ext>
                  </a:extLst>
                </p:cNvPr>
                <p:cNvGrpSpPr>
                  <a:grpSpLocks/>
                </p:cNvGrpSpPr>
                <p:nvPr/>
              </p:nvGrpSpPr>
              <p:grpSpPr bwMode="auto">
                <a:xfrm>
                  <a:off x="4576" y="1480"/>
                  <a:ext cx="869" cy="1288"/>
                  <a:chOff x="4576" y="1480"/>
                  <a:chExt cx="869" cy="1288"/>
                </a:xfrm>
              </p:grpSpPr>
              <p:grpSp>
                <p:nvGrpSpPr>
                  <p:cNvPr id="363536" name="Group 16">
                    <a:extLst>
                      <a:ext uri="{FF2B5EF4-FFF2-40B4-BE49-F238E27FC236}">
                        <a16:creationId xmlns:a16="http://schemas.microsoft.com/office/drawing/2014/main" id="{CEBE2D03-7C18-46E4-8E45-CFB871F5E4E9}"/>
                      </a:ext>
                    </a:extLst>
                  </p:cNvPr>
                  <p:cNvGrpSpPr>
                    <a:grpSpLocks/>
                  </p:cNvGrpSpPr>
                  <p:nvPr/>
                </p:nvGrpSpPr>
                <p:grpSpPr bwMode="auto">
                  <a:xfrm>
                    <a:off x="4716" y="1612"/>
                    <a:ext cx="195" cy="387"/>
                    <a:chOff x="4716" y="1612"/>
                    <a:chExt cx="195" cy="387"/>
                  </a:xfrm>
                </p:grpSpPr>
                <p:sp>
                  <p:nvSpPr>
                    <p:cNvPr id="363537" name="Freeform 17">
                      <a:extLst>
                        <a:ext uri="{FF2B5EF4-FFF2-40B4-BE49-F238E27FC236}">
                          <a16:creationId xmlns:a16="http://schemas.microsoft.com/office/drawing/2014/main" id="{5F3BF06D-BA7A-4F27-97C4-06CB529FA331}"/>
                        </a:ext>
                      </a:extLst>
                    </p:cNvPr>
                    <p:cNvSpPr>
                      <a:spLocks/>
                    </p:cNvSpPr>
                    <p:nvPr/>
                  </p:nvSpPr>
                  <p:spPr bwMode="auto">
                    <a:xfrm>
                      <a:off x="4716" y="1959"/>
                      <a:ext cx="46" cy="40"/>
                    </a:xfrm>
                    <a:custGeom>
                      <a:avLst/>
                      <a:gdLst>
                        <a:gd name="T0" fmla="*/ 0 w 46"/>
                        <a:gd name="T1" fmla="*/ 30 h 40"/>
                        <a:gd name="T2" fmla="*/ 8 w 46"/>
                        <a:gd name="T3" fmla="*/ 38 h 40"/>
                        <a:gd name="T4" fmla="*/ 18 w 46"/>
                        <a:gd name="T5" fmla="*/ 36 h 40"/>
                        <a:gd name="T6" fmla="*/ 32 w 46"/>
                        <a:gd name="T7" fmla="*/ 39 h 40"/>
                        <a:gd name="T8" fmla="*/ 43 w 46"/>
                        <a:gd name="T9" fmla="*/ 39 h 40"/>
                        <a:gd name="T10" fmla="*/ 45 w 46"/>
                        <a:gd name="T11" fmla="*/ 26 h 40"/>
                        <a:gd name="T12" fmla="*/ 42 w 46"/>
                        <a:gd name="T13" fmla="*/ 17 h 40"/>
                        <a:gd name="T14" fmla="*/ 34 w 46"/>
                        <a:gd name="T15" fmla="*/ 6 h 40"/>
                        <a:gd name="T16" fmla="*/ 26 w 46"/>
                        <a:gd name="T17" fmla="*/ 6 h 40"/>
                        <a:gd name="T18" fmla="*/ 23 w 46"/>
                        <a:gd name="T19" fmla="*/ 0 h 40"/>
                        <a:gd name="T20" fmla="*/ 11 w 46"/>
                        <a:gd name="T21" fmla="*/ 0 h 40"/>
                        <a:gd name="T22" fmla="*/ 11 w 46"/>
                        <a:gd name="T23" fmla="*/ 12 h 40"/>
                        <a:gd name="T24" fmla="*/ 0 w 46"/>
                        <a:gd name="T2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0">
                          <a:moveTo>
                            <a:pt x="0" y="30"/>
                          </a:moveTo>
                          <a:lnTo>
                            <a:pt x="8" y="38"/>
                          </a:lnTo>
                          <a:lnTo>
                            <a:pt x="18" y="36"/>
                          </a:lnTo>
                          <a:lnTo>
                            <a:pt x="32" y="39"/>
                          </a:lnTo>
                          <a:lnTo>
                            <a:pt x="43" y="39"/>
                          </a:lnTo>
                          <a:lnTo>
                            <a:pt x="45" y="26"/>
                          </a:lnTo>
                          <a:lnTo>
                            <a:pt x="42" y="17"/>
                          </a:lnTo>
                          <a:lnTo>
                            <a:pt x="34" y="6"/>
                          </a:lnTo>
                          <a:lnTo>
                            <a:pt x="26" y="6"/>
                          </a:lnTo>
                          <a:lnTo>
                            <a:pt x="23" y="0"/>
                          </a:lnTo>
                          <a:lnTo>
                            <a:pt x="11" y="0"/>
                          </a:lnTo>
                          <a:lnTo>
                            <a:pt x="11" y="12"/>
                          </a:lnTo>
                          <a:lnTo>
                            <a:pt x="0" y="3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38" name="Freeform 18">
                      <a:extLst>
                        <a:ext uri="{FF2B5EF4-FFF2-40B4-BE49-F238E27FC236}">
                          <a16:creationId xmlns:a16="http://schemas.microsoft.com/office/drawing/2014/main" id="{F6401D46-40D0-492D-BE30-24EA0BDD8205}"/>
                        </a:ext>
                      </a:extLst>
                    </p:cNvPr>
                    <p:cNvSpPr>
                      <a:spLocks/>
                    </p:cNvSpPr>
                    <p:nvPr/>
                  </p:nvSpPr>
                  <p:spPr bwMode="auto">
                    <a:xfrm>
                      <a:off x="4839" y="1890"/>
                      <a:ext cx="46" cy="50"/>
                    </a:xfrm>
                    <a:custGeom>
                      <a:avLst/>
                      <a:gdLst>
                        <a:gd name="T0" fmla="*/ 10 w 46"/>
                        <a:gd name="T1" fmla="*/ 0 h 50"/>
                        <a:gd name="T2" fmla="*/ 30 w 46"/>
                        <a:gd name="T3" fmla="*/ 1 h 50"/>
                        <a:gd name="T4" fmla="*/ 37 w 46"/>
                        <a:gd name="T5" fmla="*/ 15 h 50"/>
                        <a:gd name="T6" fmla="*/ 45 w 46"/>
                        <a:gd name="T7" fmla="*/ 22 h 50"/>
                        <a:gd name="T8" fmla="*/ 38 w 46"/>
                        <a:gd name="T9" fmla="*/ 28 h 50"/>
                        <a:gd name="T10" fmla="*/ 45 w 46"/>
                        <a:gd name="T11" fmla="*/ 36 h 50"/>
                        <a:gd name="T12" fmla="*/ 42 w 46"/>
                        <a:gd name="T13" fmla="*/ 45 h 50"/>
                        <a:gd name="T14" fmla="*/ 35 w 46"/>
                        <a:gd name="T15" fmla="*/ 49 h 50"/>
                        <a:gd name="T16" fmla="*/ 22 w 46"/>
                        <a:gd name="T17" fmla="*/ 48 h 50"/>
                        <a:gd name="T18" fmla="*/ 13 w 46"/>
                        <a:gd name="T19" fmla="*/ 48 h 50"/>
                        <a:gd name="T20" fmla="*/ 8 w 46"/>
                        <a:gd name="T21" fmla="*/ 42 h 50"/>
                        <a:gd name="T22" fmla="*/ 3 w 46"/>
                        <a:gd name="T23" fmla="*/ 34 h 50"/>
                        <a:gd name="T24" fmla="*/ 3 w 46"/>
                        <a:gd name="T25" fmla="*/ 27 h 50"/>
                        <a:gd name="T26" fmla="*/ 0 w 46"/>
                        <a:gd name="T27" fmla="*/ 16 h 50"/>
                        <a:gd name="T28" fmla="*/ 10 w 46"/>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0" y="0"/>
                          </a:moveTo>
                          <a:lnTo>
                            <a:pt x="30" y="1"/>
                          </a:lnTo>
                          <a:lnTo>
                            <a:pt x="37" y="15"/>
                          </a:lnTo>
                          <a:lnTo>
                            <a:pt x="45" y="22"/>
                          </a:lnTo>
                          <a:lnTo>
                            <a:pt x="38" y="28"/>
                          </a:lnTo>
                          <a:lnTo>
                            <a:pt x="45" y="36"/>
                          </a:lnTo>
                          <a:lnTo>
                            <a:pt x="42" y="45"/>
                          </a:lnTo>
                          <a:lnTo>
                            <a:pt x="35" y="49"/>
                          </a:lnTo>
                          <a:lnTo>
                            <a:pt x="22" y="48"/>
                          </a:lnTo>
                          <a:lnTo>
                            <a:pt x="13" y="48"/>
                          </a:lnTo>
                          <a:lnTo>
                            <a:pt x="8" y="42"/>
                          </a:lnTo>
                          <a:lnTo>
                            <a:pt x="3" y="34"/>
                          </a:lnTo>
                          <a:lnTo>
                            <a:pt x="3" y="27"/>
                          </a:lnTo>
                          <a:lnTo>
                            <a:pt x="0" y="16"/>
                          </a:lnTo>
                          <a:lnTo>
                            <a:pt x="1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39" name="Freeform 19">
                      <a:extLst>
                        <a:ext uri="{FF2B5EF4-FFF2-40B4-BE49-F238E27FC236}">
                          <a16:creationId xmlns:a16="http://schemas.microsoft.com/office/drawing/2014/main" id="{E73AECEC-368B-4CA4-8F37-0A81C190A627}"/>
                        </a:ext>
                      </a:extLst>
                    </p:cNvPr>
                    <p:cNvSpPr>
                      <a:spLocks/>
                    </p:cNvSpPr>
                    <p:nvPr/>
                  </p:nvSpPr>
                  <p:spPr bwMode="auto">
                    <a:xfrm>
                      <a:off x="4832" y="1612"/>
                      <a:ext cx="79" cy="48"/>
                    </a:xfrm>
                    <a:custGeom>
                      <a:avLst/>
                      <a:gdLst>
                        <a:gd name="T0" fmla="*/ 11 w 79"/>
                        <a:gd name="T1" fmla="*/ 0 h 48"/>
                        <a:gd name="T2" fmla="*/ 21 w 79"/>
                        <a:gd name="T3" fmla="*/ 8 h 48"/>
                        <a:gd name="T4" fmla="*/ 31 w 79"/>
                        <a:gd name="T5" fmla="*/ 6 h 48"/>
                        <a:gd name="T6" fmla="*/ 46 w 79"/>
                        <a:gd name="T7" fmla="*/ 8 h 48"/>
                        <a:gd name="T8" fmla="*/ 59 w 79"/>
                        <a:gd name="T9" fmla="*/ 8 h 48"/>
                        <a:gd name="T10" fmla="*/ 65 w 79"/>
                        <a:gd name="T11" fmla="*/ 12 h 48"/>
                        <a:gd name="T12" fmla="*/ 73 w 79"/>
                        <a:gd name="T13" fmla="*/ 23 h 48"/>
                        <a:gd name="T14" fmla="*/ 78 w 79"/>
                        <a:gd name="T15" fmla="*/ 27 h 48"/>
                        <a:gd name="T16" fmla="*/ 60 w 79"/>
                        <a:gd name="T17" fmla="*/ 30 h 48"/>
                        <a:gd name="T18" fmla="*/ 55 w 79"/>
                        <a:gd name="T19" fmla="*/ 33 h 48"/>
                        <a:gd name="T20" fmla="*/ 60 w 79"/>
                        <a:gd name="T21" fmla="*/ 39 h 48"/>
                        <a:gd name="T22" fmla="*/ 60 w 79"/>
                        <a:gd name="T23" fmla="*/ 45 h 48"/>
                        <a:gd name="T24" fmla="*/ 42 w 79"/>
                        <a:gd name="T25" fmla="*/ 39 h 48"/>
                        <a:gd name="T26" fmla="*/ 28 w 79"/>
                        <a:gd name="T27" fmla="*/ 35 h 48"/>
                        <a:gd name="T28" fmla="*/ 21 w 79"/>
                        <a:gd name="T29" fmla="*/ 36 h 48"/>
                        <a:gd name="T30" fmla="*/ 21 w 79"/>
                        <a:gd name="T31" fmla="*/ 45 h 48"/>
                        <a:gd name="T32" fmla="*/ 11 w 79"/>
                        <a:gd name="T33" fmla="*/ 47 h 48"/>
                        <a:gd name="T34" fmla="*/ 7 w 79"/>
                        <a:gd name="T35" fmla="*/ 39 h 48"/>
                        <a:gd name="T36" fmla="*/ 5 w 79"/>
                        <a:gd name="T37" fmla="*/ 30 h 48"/>
                        <a:gd name="T38" fmla="*/ 0 w 79"/>
                        <a:gd name="T39" fmla="*/ 29 h 48"/>
                        <a:gd name="T40" fmla="*/ 5 w 79"/>
                        <a:gd name="T41" fmla="*/ 20 h 48"/>
                        <a:gd name="T42" fmla="*/ 13 w 79"/>
                        <a:gd name="T43" fmla="*/ 17 h 48"/>
                        <a:gd name="T44" fmla="*/ 11 w 79"/>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8">
                          <a:moveTo>
                            <a:pt x="11" y="0"/>
                          </a:moveTo>
                          <a:lnTo>
                            <a:pt x="21" y="8"/>
                          </a:lnTo>
                          <a:lnTo>
                            <a:pt x="31" y="6"/>
                          </a:lnTo>
                          <a:lnTo>
                            <a:pt x="46" y="8"/>
                          </a:lnTo>
                          <a:lnTo>
                            <a:pt x="59" y="8"/>
                          </a:lnTo>
                          <a:lnTo>
                            <a:pt x="65" y="12"/>
                          </a:lnTo>
                          <a:lnTo>
                            <a:pt x="73" y="23"/>
                          </a:lnTo>
                          <a:lnTo>
                            <a:pt x="78" y="27"/>
                          </a:lnTo>
                          <a:lnTo>
                            <a:pt x="60" y="30"/>
                          </a:lnTo>
                          <a:lnTo>
                            <a:pt x="55" y="33"/>
                          </a:lnTo>
                          <a:lnTo>
                            <a:pt x="60" y="39"/>
                          </a:lnTo>
                          <a:lnTo>
                            <a:pt x="60" y="45"/>
                          </a:lnTo>
                          <a:lnTo>
                            <a:pt x="42" y="39"/>
                          </a:lnTo>
                          <a:lnTo>
                            <a:pt x="28" y="35"/>
                          </a:lnTo>
                          <a:lnTo>
                            <a:pt x="21" y="36"/>
                          </a:lnTo>
                          <a:lnTo>
                            <a:pt x="21" y="45"/>
                          </a:lnTo>
                          <a:lnTo>
                            <a:pt x="11" y="47"/>
                          </a:lnTo>
                          <a:lnTo>
                            <a:pt x="7" y="39"/>
                          </a:lnTo>
                          <a:lnTo>
                            <a:pt x="5" y="30"/>
                          </a:lnTo>
                          <a:lnTo>
                            <a:pt x="0" y="29"/>
                          </a:lnTo>
                          <a:lnTo>
                            <a:pt x="5" y="20"/>
                          </a:lnTo>
                          <a:lnTo>
                            <a:pt x="13" y="17"/>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3540" name="Freeform 20">
                    <a:extLst>
                      <a:ext uri="{FF2B5EF4-FFF2-40B4-BE49-F238E27FC236}">
                        <a16:creationId xmlns:a16="http://schemas.microsoft.com/office/drawing/2014/main" id="{6C182525-3FBD-4302-B059-A30AFD0B011A}"/>
                      </a:ext>
                    </a:extLst>
                  </p:cNvPr>
                  <p:cNvSpPr>
                    <a:spLocks/>
                  </p:cNvSpPr>
                  <p:nvPr/>
                </p:nvSpPr>
                <p:spPr bwMode="auto">
                  <a:xfrm>
                    <a:off x="4898" y="2394"/>
                    <a:ext cx="547" cy="374"/>
                  </a:xfrm>
                  <a:custGeom>
                    <a:avLst/>
                    <a:gdLst>
                      <a:gd name="T0" fmla="*/ 423 w 547"/>
                      <a:gd name="T1" fmla="*/ 30 h 374"/>
                      <a:gd name="T2" fmla="*/ 444 w 547"/>
                      <a:gd name="T3" fmla="*/ 42 h 374"/>
                      <a:gd name="T4" fmla="*/ 466 w 547"/>
                      <a:gd name="T5" fmla="*/ 97 h 374"/>
                      <a:gd name="T6" fmla="*/ 517 w 547"/>
                      <a:gd name="T7" fmla="*/ 154 h 374"/>
                      <a:gd name="T8" fmla="*/ 546 w 547"/>
                      <a:gd name="T9" fmla="*/ 213 h 374"/>
                      <a:gd name="T10" fmla="*/ 525 w 547"/>
                      <a:gd name="T11" fmla="*/ 267 h 374"/>
                      <a:gd name="T12" fmla="*/ 504 w 547"/>
                      <a:gd name="T13" fmla="*/ 301 h 374"/>
                      <a:gd name="T14" fmla="*/ 491 w 547"/>
                      <a:gd name="T15" fmla="*/ 334 h 374"/>
                      <a:gd name="T16" fmla="*/ 478 w 547"/>
                      <a:gd name="T17" fmla="*/ 354 h 374"/>
                      <a:gd name="T18" fmla="*/ 452 w 547"/>
                      <a:gd name="T19" fmla="*/ 367 h 374"/>
                      <a:gd name="T20" fmla="*/ 410 w 547"/>
                      <a:gd name="T21" fmla="*/ 363 h 374"/>
                      <a:gd name="T22" fmla="*/ 367 w 547"/>
                      <a:gd name="T23" fmla="*/ 354 h 374"/>
                      <a:gd name="T24" fmla="*/ 345 w 547"/>
                      <a:gd name="T25" fmla="*/ 333 h 374"/>
                      <a:gd name="T26" fmla="*/ 338 w 547"/>
                      <a:gd name="T27" fmla="*/ 306 h 374"/>
                      <a:gd name="T28" fmla="*/ 323 w 547"/>
                      <a:gd name="T29" fmla="*/ 294 h 374"/>
                      <a:gd name="T30" fmla="*/ 301 w 547"/>
                      <a:gd name="T31" fmla="*/ 295 h 374"/>
                      <a:gd name="T32" fmla="*/ 280 w 547"/>
                      <a:gd name="T33" fmla="*/ 274 h 374"/>
                      <a:gd name="T34" fmla="*/ 262 w 547"/>
                      <a:gd name="T35" fmla="*/ 271 h 374"/>
                      <a:gd name="T36" fmla="*/ 232 w 547"/>
                      <a:gd name="T37" fmla="*/ 274 h 374"/>
                      <a:gd name="T38" fmla="*/ 208 w 547"/>
                      <a:gd name="T39" fmla="*/ 277 h 374"/>
                      <a:gd name="T40" fmla="*/ 187 w 547"/>
                      <a:gd name="T41" fmla="*/ 289 h 374"/>
                      <a:gd name="T42" fmla="*/ 156 w 547"/>
                      <a:gd name="T43" fmla="*/ 298 h 374"/>
                      <a:gd name="T44" fmla="*/ 125 w 547"/>
                      <a:gd name="T45" fmla="*/ 312 h 374"/>
                      <a:gd name="T46" fmla="*/ 109 w 547"/>
                      <a:gd name="T47" fmla="*/ 318 h 374"/>
                      <a:gd name="T48" fmla="*/ 63 w 547"/>
                      <a:gd name="T49" fmla="*/ 315 h 374"/>
                      <a:gd name="T50" fmla="*/ 54 w 547"/>
                      <a:gd name="T51" fmla="*/ 307 h 374"/>
                      <a:gd name="T52" fmla="*/ 54 w 547"/>
                      <a:gd name="T53" fmla="*/ 267 h 374"/>
                      <a:gd name="T54" fmla="*/ 39 w 547"/>
                      <a:gd name="T55" fmla="*/ 243 h 374"/>
                      <a:gd name="T56" fmla="*/ 24 w 547"/>
                      <a:gd name="T57" fmla="*/ 223 h 374"/>
                      <a:gd name="T58" fmla="*/ 5 w 547"/>
                      <a:gd name="T59" fmla="*/ 154 h 374"/>
                      <a:gd name="T60" fmla="*/ 7 w 547"/>
                      <a:gd name="T61" fmla="*/ 132 h 374"/>
                      <a:gd name="T62" fmla="*/ 46 w 547"/>
                      <a:gd name="T63" fmla="*/ 120 h 374"/>
                      <a:gd name="T64" fmla="*/ 75 w 547"/>
                      <a:gd name="T65" fmla="*/ 117 h 374"/>
                      <a:gd name="T66" fmla="*/ 91 w 547"/>
                      <a:gd name="T67" fmla="*/ 111 h 374"/>
                      <a:gd name="T68" fmla="*/ 101 w 547"/>
                      <a:gd name="T69" fmla="*/ 91 h 374"/>
                      <a:gd name="T70" fmla="*/ 98 w 547"/>
                      <a:gd name="T71" fmla="*/ 81 h 374"/>
                      <a:gd name="T72" fmla="*/ 137 w 547"/>
                      <a:gd name="T73" fmla="*/ 54 h 374"/>
                      <a:gd name="T74" fmla="*/ 167 w 547"/>
                      <a:gd name="T75" fmla="*/ 34 h 374"/>
                      <a:gd name="T76" fmla="*/ 195 w 547"/>
                      <a:gd name="T77" fmla="*/ 48 h 374"/>
                      <a:gd name="T78" fmla="*/ 216 w 547"/>
                      <a:gd name="T79" fmla="*/ 33 h 374"/>
                      <a:gd name="T80" fmla="*/ 237 w 547"/>
                      <a:gd name="T81" fmla="*/ 15 h 374"/>
                      <a:gd name="T82" fmla="*/ 260 w 547"/>
                      <a:gd name="T83" fmla="*/ 4 h 374"/>
                      <a:gd name="T84" fmla="*/ 296 w 547"/>
                      <a:gd name="T85" fmla="*/ 7 h 374"/>
                      <a:gd name="T86" fmla="*/ 309 w 547"/>
                      <a:gd name="T87" fmla="*/ 21 h 374"/>
                      <a:gd name="T88" fmla="*/ 309 w 547"/>
                      <a:gd name="T89" fmla="*/ 37 h 374"/>
                      <a:gd name="T90" fmla="*/ 340 w 547"/>
                      <a:gd name="T91" fmla="*/ 67 h 374"/>
                      <a:gd name="T92" fmla="*/ 366 w 547"/>
                      <a:gd name="T93" fmla="*/ 76 h 374"/>
                      <a:gd name="T94" fmla="*/ 387 w 547"/>
                      <a:gd name="T95" fmla="*/ 48 h 374"/>
                      <a:gd name="T96" fmla="*/ 393 w 547"/>
                      <a:gd name="T9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374">
                        <a:moveTo>
                          <a:pt x="393" y="0"/>
                        </a:moveTo>
                        <a:lnTo>
                          <a:pt x="423" y="0"/>
                        </a:lnTo>
                        <a:lnTo>
                          <a:pt x="423" y="30"/>
                        </a:lnTo>
                        <a:lnTo>
                          <a:pt x="434" y="37"/>
                        </a:lnTo>
                        <a:lnTo>
                          <a:pt x="437" y="42"/>
                        </a:lnTo>
                        <a:lnTo>
                          <a:pt x="444" y="42"/>
                        </a:lnTo>
                        <a:lnTo>
                          <a:pt x="447" y="48"/>
                        </a:lnTo>
                        <a:lnTo>
                          <a:pt x="450" y="78"/>
                        </a:lnTo>
                        <a:lnTo>
                          <a:pt x="466" y="97"/>
                        </a:lnTo>
                        <a:lnTo>
                          <a:pt x="491" y="126"/>
                        </a:lnTo>
                        <a:lnTo>
                          <a:pt x="491" y="130"/>
                        </a:lnTo>
                        <a:lnTo>
                          <a:pt x="517" y="154"/>
                        </a:lnTo>
                        <a:lnTo>
                          <a:pt x="517" y="159"/>
                        </a:lnTo>
                        <a:lnTo>
                          <a:pt x="543" y="178"/>
                        </a:lnTo>
                        <a:lnTo>
                          <a:pt x="546" y="213"/>
                        </a:lnTo>
                        <a:lnTo>
                          <a:pt x="543" y="244"/>
                        </a:lnTo>
                        <a:lnTo>
                          <a:pt x="535" y="259"/>
                        </a:lnTo>
                        <a:lnTo>
                          <a:pt x="525" y="267"/>
                        </a:lnTo>
                        <a:lnTo>
                          <a:pt x="522" y="282"/>
                        </a:lnTo>
                        <a:lnTo>
                          <a:pt x="512" y="295"/>
                        </a:lnTo>
                        <a:lnTo>
                          <a:pt x="504" y="301"/>
                        </a:lnTo>
                        <a:lnTo>
                          <a:pt x="505" y="306"/>
                        </a:lnTo>
                        <a:lnTo>
                          <a:pt x="496" y="315"/>
                        </a:lnTo>
                        <a:lnTo>
                          <a:pt x="491" y="334"/>
                        </a:lnTo>
                        <a:lnTo>
                          <a:pt x="489" y="345"/>
                        </a:lnTo>
                        <a:lnTo>
                          <a:pt x="479" y="349"/>
                        </a:lnTo>
                        <a:lnTo>
                          <a:pt x="478" y="354"/>
                        </a:lnTo>
                        <a:lnTo>
                          <a:pt x="471" y="363"/>
                        </a:lnTo>
                        <a:lnTo>
                          <a:pt x="460" y="364"/>
                        </a:lnTo>
                        <a:lnTo>
                          <a:pt x="452" y="367"/>
                        </a:lnTo>
                        <a:lnTo>
                          <a:pt x="440" y="373"/>
                        </a:lnTo>
                        <a:lnTo>
                          <a:pt x="426" y="361"/>
                        </a:lnTo>
                        <a:lnTo>
                          <a:pt x="410" y="363"/>
                        </a:lnTo>
                        <a:lnTo>
                          <a:pt x="405" y="363"/>
                        </a:lnTo>
                        <a:lnTo>
                          <a:pt x="382" y="366"/>
                        </a:lnTo>
                        <a:lnTo>
                          <a:pt x="367" y="354"/>
                        </a:lnTo>
                        <a:lnTo>
                          <a:pt x="358" y="342"/>
                        </a:lnTo>
                        <a:lnTo>
                          <a:pt x="351" y="343"/>
                        </a:lnTo>
                        <a:lnTo>
                          <a:pt x="345" y="333"/>
                        </a:lnTo>
                        <a:lnTo>
                          <a:pt x="341" y="324"/>
                        </a:lnTo>
                        <a:lnTo>
                          <a:pt x="338" y="321"/>
                        </a:lnTo>
                        <a:lnTo>
                          <a:pt x="338" y="306"/>
                        </a:lnTo>
                        <a:lnTo>
                          <a:pt x="340" y="297"/>
                        </a:lnTo>
                        <a:lnTo>
                          <a:pt x="336" y="291"/>
                        </a:lnTo>
                        <a:lnTo>
                          <a:pt x="323" y="294"/>
                        </a:lnTo>
                        <a:lnTo>
                          <a:pt x="317" y="295"/>
                        </a:lnTo>
                        <a:lnTo>
                          <a:pt x="306" y="295"/>
                        </a:lnTo>
                        <a:lnTo>
                          <a:pt x="301" y="295"/>
                        </a:lnTo>
                        <a:lnTo>
                          <a:pt x="296" y="295"/>
                        </a:lnTo>
                        <a:lnTo>
                          <a:pt x="288" y="286"/>
                        </a:lnTo>
                        <a:lnTo>
                          <a:pt x="280" y="274"/>
                        </a:lnTo>
                        <a:lnTo>
                          <a:pt x="278" y="276"/>
                        </a:lnTo>
                        <a:lnTo>
                          <a:pt x="263" y="276"/>
                        </a:lnTo>
                        <a:lnTo>
                          <a:pt x="262" y="271"/>
                        </a:lnTo>
                        <a:lnTo>
                          <a:pt x="254" y="276"/>
                        </a:lnTo>
                        <a:lnTo>
                          <a:pt x="245" y="274"/>
                        </a:lnTo>
                        <a:lnTo>
                          <a:pt x="232" y="274"/>
                        </a:lnTo>
                        <a:lnTo>
                          <a:pt x="224" y="271"/>
                        </a:lnTo>
                        <a:lnTo>
                          <a:pt x="221" y="276"/>
                        </a:lnTo>
                        <a:lnTo>
                          <a:pt x="208" y="277"/>
                        </a:lnTo>
                        <a:lnTo>
                          <a:pt x="205" y="274"/>
                        </a:lnTo>
                        <a:lnTo>
                          <a:pt x="197" y="282"/>
                        </a:lnTo>
                        <a:lnTo>
                          <a:pt x="187" y="289"/>
                        </a:lnTo>
                        <a:lnTo>
                          <a:pt x="180" y="289"/>
                        </a:lnTo>
                        <a:lnTo>
                          <a:pt x="171" y="298"/>
                        </a:lnTo>
                        <a:lnTo>
                          <a:pt x="156" y="298"/>
                        </a:lnTo>
                        <a:lnTo>
                          <a:pt x="145" y="301"/>
                        </a:lnTo>
                        <a:lnTo>
                          <a:pt x="132" y="306"/>
                        </a:lnTo>
                        <a:lnTo>
                          <a:pt x="125" y="312"/>
                        </a:lnTo>
                        <a:lnTo>
                          <a:pt x="120" y="310"/>
                        </a:lnTo>
                        <a:lnTo>
                          <a:pt x="115" y="316"/>
                        </a:lnTo>
                        <a:lnTo>
                          <a:pt x="109" y="318"/>
                        </a:lnTo>
                        <a:lnTo>
                          <a:pt x="101" y="325"/>
                        </a:lnTo>
                        <a:lnTo>
                          <a:pt x="75" y="325"/>
                        </a:lnTo>
                        <a:lnTo>
                          <a:pt x="63" y="315"/>
                        </a:lnTo>
                        <a:lnTo>
                          <a:pt x="62" y="310"/>
                        </a:lnTo>
                        <a:lnTo>
                          <a:pt x="59" y="315"/>
                        </a:lnTo>
                        <a:lnTo>
                          <a:pt x="54" y="307"/>
                        </a:lnTo>
                        <a:lnTo>
                          <a:pt x="55" y="288"/>
                        </a:lnTo>
                        <a:lnTo>
                          <a:pt x="59" y="276"/>
                        </a:lnTo>
                        <a:lnTo>
                          <a:pt x="54" y="267"/>
                        </a:lnTo>
                        <a:lnTo>
                          <a:pt x="49" y="258"/>
                        </a:lnTo>
                        <a:lnTo>
                          <a:pt x="47" y="247"/>
                        </a:lnTo>
                        <a:lnTo>
                          <a:pt x="39" y="243"/>
                        </a:lnTo>
                        <a:lnTo>
                          <a:pt x="37" y="241"/>
                        </a:lnTo>
                        <a:lnTo>
                          <a:pt x="36" y="237"/>
                        </a:lnTo>
                        <a:lnTo>
                          <a:pt x="24" y="223"/>
                        </a:lnTo>
                        <a:lnTo>
                          <a:pt x="10" y="190"/>
                        </a:lnTo>
                        <a:lnTo>
                          <a:pt x="5" y="168"/>
                        </a:lnTo>
                        <a:lnTo>
                          <a:pt x="5" y="154"/>
                        </a:lnTo>
                        <a:lnTo>
                          <a:pt x="0" y="150"/>
                        </a:lnTo>
                        <a:lnTo>
                          <a:pt x="2" y="138"/>
                        </a:lnTo>
                        <a:lnTo>
                          <a:pt x="7" y="132"/>
                        </a:lnTo>
                        <a:lnTo>
                          <a:pt x="24" y="115"/>
                        </a:lnTo>
                        <a:lnTo>
                          <a:pt x="42" y="117"/>
                        </a:lnTo>
                        <a:lnTo>
                          <a:pt x="46" y="120"/>
                        </a:lnTo>
                        <a:lnTo>
                          <a:pt x="68" y="120"/>
                        </a:lnTo>
                        <a:lnTo>
                          <a:pt x="70" y="115"/>
                        </a:lnTo>
                        <a:lnTo>
                          <a:pt x="75" y="117"/>
                        </a:lnTo>
                        <a:lnTo>
                          <a:pt x="81" y="112"/>
                        </a:lnTo>
                        <a:lnTo>
                          <a:pt x="86" y="114"/>
                        </a:lnTo>
                        <a:lnTo>
                          <a:pt x="91" y="111"/>
                        </a:lnTo>
                        <a:lnTo>
                          <a:pt x="89" y="106"/>
                        </a:lnTo>
                        <a:lnTo>
                          <a:pt x="94" y="96"/>
                        </a:lnTo>
                        <a:lnTo>
                          <a:pt x="101" y="91"/>
                        </a:lnTo>
                        <a:lnTo>
                          <a:pt x="98" y="88"/>
                        </a:lnTo>
                        <a:lnTo>
                          <a:pt x="101" y="85"/>
                        </a:lnTo>
                        <a:lnTo>
                          <a:pt x="98" y="81"/>
                        </a:lnTo>
                        <a:lnTo>
                          <a:pt x="107" y="73"/>
                        </a:lnTo>
                        <a:lnTo>
                          <a:pt x="122" y="72"/>
                        </a:lnTo>
                        <a:lnTo>
                          <a:pt x="137" y="54"/>
                        </a:lnTo>
                        <a:lnTo>
                          <a:pt x="154" y="39"/>
                        </a:lnTo>
                        <a:lnTo>
                          <a:pt x="163" y="37"/>
                        </a:lnTo>
                        <a:lnTo>
                          <a:pt x="167" y="34"/>
                        </a:lnTo>
                        <a:lnTo>
                          <a:pt x="176" y="34"/>
                        </a:lnTo>
                        <a:lnTo>
                          <a:pt x="190" y="46"/>
                        </a:lnTo>
                        <a:lnTo>
                          <a:pt x="195" y="48"/>
                        </a:lnTo>
                        <a:lnTo>
                          <a:pt x="200" y="42"/>
                        </a:lnTo>
                        <a:lnTo>
                          <a:pt x="210" y="34"/>
                        </a:lnTo>
                        <a:lnTo>
                          <a:pt x="216" y="33"/>
                        </a:lnTo>
                        <a:lnTo>
                          <a:pt x="223" y="21"/>
                        </a:lnTo>
                        <a:lnTo>
                          <a:pt x="229" y="19"/>
                        </a:lnTo>
                        <a:lnTo>
                          <a:pt x="237" y="15"/>
                        </a:lnTo>
                        <a:lnTo>
                          <a:pt x="245" y="10"/>
                        </a:lnTo>
                        <a:lnTo>
                          <a:pt x="254" y="10"/>
                        </a:lnTo>
                        <a:lnTo>
                          <a:pt x="260" y="4"/>
                        </a:lnTo>
                        <a:lnTo>
                          <a:pt x="270" y="4"/>
                        </a:lnTo>
                        <a:lnTo>
                          <a:pt x="281" y="4"/>
                        </a:lnTo>
                        <a:lnTo>
                          <a:pt x="296" y="7"/>
                        </a:lnTo>
                        <a:lnTo>
                          <a:pt x="306" y="13"/>
                        </a:lnTo>
                        <a:lnTo>
                          <a:pt x="307" y="18"/>
                        </a:lnTo>
                        <a:lnTo>
                          <a:pt x="309" y="21"/>
                        </a:lnTo>
                        <a:lnTo>
                          <a:pt x="310" y="28"/>
                        </a:lnTo>
                        <a:lnTo>
                          <a:pt x="309" y="31"/>
                        </a:lnTo>
                        <a:lnTo>
                          <a:pt x="309" y="37"/>
                        </a:lnTo>
                        <a:lnTo>
                          <a:pt x="307" y="42"/>
                        </a:lnTo>
                        <a:lnTo>
                          <a:pt x="332" y="58"/>
                        </a:lnTo>
                        <a:lnTo>
                          <a:pt x="340" y="67"/>
                        </a:lnTo>
                        <a:lnTo>
                          <a:pt x="349" y="70"/>
                        </a:lnTo>
                        <a:lnTo>
                          <a:pt x="359" y="75"/>
                        </a:lnTo>
                        <a:lnTo>
                          <a:pt x="366" y="76"/>
                        </a:lnTo>
                        <a:lnTo>
                          <a:pt x="375" y="72"/>
                        </a:lnTo>
                        <a:lnTo>
                          <a:pt x="384" y="58"/>
                        </a:lnTo>
                        <a:lnTo>
                          <a:pt x="387" y="48"/>
                        </a:lnTo>
                        <a:lnTo>
                          <a:pt x="390" y="28"/>
                        </a:lnTo>
                        <a:lnTo>
                          <a:pt x="393" y="19"/>
                        </a:lnTo>
                        <a:lnTo>
                          <a:pt x="393"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41" name="Freeform 21">
                    <a:extLst>
                      <a:ext uri="{FF2B5EF4-FFF2-40B4-BE49-F238E27FC236}">
                        <a16:creationId xmlns:a16="http://schemas.microsoft.com/office/drawing/2014/main" id="{39C16C9C-4AC4-4D60-BA88-CC17D009613F}"/>
                      </a:ext>
                    </a:extLst>
                  </p:cNvPr>
                  <p:cNvSpPr>
                    <a:spLocks/>
                  </p:cNvSpPr>
                  <p:nvPr/>
                </p:nvSpPr>
                <p:spPr bwMode="auto">
                  <a:xfrm>
                    <a:off x="4770" y="2314"/>
                    <a:ext cx="303" cy="52"/>
                  </a:xfrm>
                  <a:custGeom>
                    <a:avLst/>
                    <a:gdLst>
                      <a:gd name="T0" fmla="*/ 23 w 303"/>
                      <a:gd name="T1" fmla="*/ 8 h 52"/>
                      <a:gd name="T2" fmla="*/ 60 w 303"/>
                      <a:gd name="T3" fmla="*/ 8 h 52"/>
                      <a:gd name="T4" fmla="*/ 83 w 303"/>
                      <a:gd name="T5" fmla="*/ 9 h 52"/>
                      <a:gd name="T6" fmla="*/ 102 w 303"/>
                      <a:gd name="T7" fmla="*/ 24 h 52"/>
                      <a:gd name="T8" fmla="*/ 120 w 303"/>
                      <a:gd name="T9" fmla="*/ 27 h 52"/>
                      <a:gd name="T10" fmla="*/ 148 w 303"/>
                      <a:gd name="T11" fmla="*/ 33 h 52"/>
                      <a:gd name="T12" fmla="*/ 164 w 303"/>
                      <a:gd name="T13" fmla="*/ 36 h 52"/>
                      <a:gd name="T14" fmla="*/ 170 w 303"/>
                      <a:gd name="T15" fmla="*/ 24 h 52"/>
                      <a:gd name="T16" fmla="*/ 206 w 303"/>
                      <a:gd name="T17" fmla="*/ 27 h 52"/>
                      <a:gd name="T18" fmla="*/ 232 w 303"/>
                      <a:gd name="T19" fmla="*/ 32 h 52"/>
                      <a:gd name="T20" fmla="*/ 250 w 303"/>
                      <a:gd name="T21" fmla="*/ 33 h 52"/>
                      <a:gd name="T22" fmla="*/ 263 w 303"/>
                      <a:gd name="T23" fmla="*/ 27 h 52"/>
                      <a:gd name="T24" fmla="*/ 284 w 303"/>
                      <a:gd name="T25" fmla="*/ 24 h 52"/>
                      <a:gd name="T26" fmla="*/ 302 w 303"/>
                      <a:gd name="T27" fmla="*/ 21 h 52"/>
                      <a:gd name="T28" fmla="*/ 297 w 303"/>
                      <a:gd name="T29" fmla="*/ 36 h 52"/>
                      <a:gd name="T30" fmla="*/ 284 w 303"/>
                      <a:gd name="T31" fmla="*/ 41 h 52"/>
                      <a:gd name="T32" fmla="*/ 274 w 303"/>
                      <a:gd name="T33" fmla="*/ 42 h 52"/>
                      <a:gd name="T34" fmla="*/ 261 w 303"/>
                      <a:gd name="T35" fmla="*/ 47 h 52"/>
                      <a:gd name="T36" fmla="*/ 248 w 303"/>
                      <a:gd name="T37" fmla="*/ 47 h 52"/>
                      <a:gd name="T38" fmla="*/ 237 w 303"/>
                      <a:gd name="T39" fmla="*/ 48 h 52"/>
                      <a:gd name="T40" fmla="*/ 219 w 303"/>
                      <a:gd name="T41" fmla="*/ 51 h 52"/>
                      <a:gd name="T42" fmla="*/ 208 w 303"/>
                      <a:gd name="T43" fmla="*/ 41 h 52"/>
                      <a:gd name="T44" fmla="*/ 195 w 303"/>
                      <a:gd name="T45" fmla="*/ 51 h 52"/>
                      <a:gd name="T46" fmla="*/ 177 w 303"/>
                      <a:gd name="T47" fmla="*/ 41 h 52"/>
                      <a:gd name="T48" fmla="*/ 167 w 303"/>
                      <a:gd name="T49" fmla="*/ 42 h 52"/>
                      <a:gd name="T50" fmla="*/ 153 w 303"/>
                      <a:gd name="T51" fmla="*/ 47 h 52"/>
                      <a:gd name="T52" fmla="*/ 138 w 303"/>
                      <a:gd name="T53" fmla="*/ 44 h 52"/>
                      <a:gd name="T54" fmla="*/ 122 w 303"/>
                      <a:gd name="T55" fmla="*/ 42 h 52"/>
                      <a:gd name="T56" fmla="*/ 106 w 303"/>
                      <a:gd name="T57" fmla="*/ 47 h 52"/>
                      <a:gd name="T58" fmla="*/ 84 w 303"/>
                      <a:gd name="T59" fmla="*/ 39 h 52"/>
                      <a:gd name="T60" fmla="*/ 55 w 303"/>
                      <a:gd name="T61" fmla="*/ 35 h 52"/>
                      <a:gd name="T62" fmla="*/ 34 w 303"/>
                      <a:gd name="T63" fmla="*/ 30 h 52"/>
                      <a:gd name="T64" fmla="*/ 13 w 303"/>
                      <a:gd name="T65" fmla="*/ 23 h 52"/>
                      <a:gd name="T66" fmla="*/ 2 w 303"/>
                      <a:gd name="T67" fmla="*/ 20 h 52"/>
                      <a:gd name="T68" fmla="*/ 0 w 303"/>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52">
                        <a:moveTo>
                          <a:pt x="0" y="0"/>
                        </a:moveTo>
                        <a:lnTo>
                          <a:pt x="23" y="8"/>
                        </a:lnTo>
                        <a:lnTo>
                          <a:pt x="42" y="8"/>
                        </a:lnTo>
                        <a:lnTo>
                          <a:pt x="60" y="8"/>
                        </a:lnTo>
                        <a:lnTo>
                          <a:pt x="73" y="8"/>
                        </a:lnTo>
                        <a:lnTo>
                          <a:pt x="83" y="9"/>
                        </a:lnTo>
                        <a:lnTo>
                          <a:pt x="96" y="14"/>
                        </a:lnTo>
                        <a:lnTo>
                          <a:pt x="102" y="24"/>
                        </a:lnTo>
                        <a:lnTo>
                          <a:pt x="109" y="29"/>
                        </a:lnTo>
                        <a:lnTo>
                          <a:pt x="120" y="27"/>
                        </a:lnTo>
                        <a:lnTo>
                          <a:pt x="133" y="27"/>
                        </a:lnTo>
                        <a:lnTo>
                          <a:pt x="148" y="33"/>
                        </a:lnTo>
                        <a:lnTo>
                          <a:pt x="157" y="36"/>
                        </a:lnTo>
                        <a:lnTo>
                          <a:pt x="164" y="36"/>
                        </a:lnTo>
                        <a:lnTo>
                          <a:pt x="166" y="29"/>
                        </a:lnTo>
                        <a:lnTo>
                          <a:pt x="170" y="24"/>
                        </a:lnTo>
                        <a:lnTo>
                          <a:pt x="190" y="27"/>
                        </a:lnTo>
                        <a:lnTo>
                          <a:pt x="206" y="27"/>
                        </a:lnTo>
                        <a:lnTo>
                          <a:pt x="221" y="27"/>
                        </a:lnTo>
                        <a:lnTo>
                          <a:pt x="232" y="32"/>
                        </a:lnTo>
                        <a:lnTo>
                          <a:pt x="239" y="35"/>
                        </a:lnTo>
                        <a:lnTo>
                          <a:pt x="250" y="33"/>
                        </a:lnTo>
                        <a:lnTo>
                          <a:pt x="258" y="30"/>
                        </a:lnTo>
                        <a:lnTo>
                          <a:pt x="263" y="27"/>
                        </a:lnTo>
                        <a:lnTo>
                          <a:pt x="276" y="27"/>
                        </a:lnTo>
                        <a:lnTo>
                          <a:pt x="284" y="24"/>
                        </a:lnTo>
                        <a:lnTo>
                          <a:pt x="296" y="21"/>
                        </a:lnTo>
                        <a:lnTo>
                          <a:pt x="302" y="21"/>
                        </a:lnTo>
                        <a:lnTo>
                          <a:pt x="300" y="32"/>
                        </a:lnTo>
                        <a:lnTo>
                          <a:pt x="297" y="36"/>
                        </a:lnTo>
                        <a:lnTo>
                          <a:pt x="291" y="41"/>
                        </a:lnTo>
                        <a:lnTo>
                          <a:pt x="284" y="41"/>
                        </a:lnTo>
                        <a:lnTo>
                          <a:pt x="283" y="41"/>
                        </a:lnTo>
                        <a:lnTo>
                          <a:pt x="274" y="42"/>
                        </a:lnTo>
                        <a:lnTo>
                          <a:pt x="268" y="48"/>
                        </a:lnTo>
                        <a:lnTo>
                          <a:pt x="261" y="47"/>
                        </a:lnTo>
                        <a:lnTo>
                          <a:pt x="255" y="44"/>
                        </a:lnTo>
                        <a:lnTo>
                          <a:pt x="248" y="47"/>
                        </a:lnTo>
                        <a:lnTo>
                          <a:pt x="242" y="48"/>
                        </a:lnTo>
                        <a:lnTo>
                          <a:pt x="237" y="48"/>
                        </a:lnTo>
                        <a:lnTo>
                          <a:pt x="232" y="51"/>
                        </a:lnTo>
                        <a:lnTo>
                          <a:pt x="219" y="51"/>
                        </a:lnTo>
                        <a:lnTo>
                          <a:pt x="214" y="47"/>
                        </a:lnTo>
                        <a:lnTo>
                          <a:pt x="208" y="41"/>
                        </a:lnTo>
                        <a:lnTo>
                          <a:pt x="200" y="47"/>
                        </a:lnTo>
                        <a:lnTo>
                          <a:pt x="195" y="51"/>
                        </a:lnTo>
                        <a:lnTo>
                          <a:pt x="188" y="51"/>
                        </a:lnTo>
                        <a:lnTo>
                          <a:pt x="177" y="41"/>
                        </a:lnTo>
                        <a:lnTo>
                          <a:pt x="174" y="42"/>
                        </a:lnTo>
                        <a:lnTo>
                          <a:pt x="167" y="42"/>
                        </a:lnTo>
                        <a:lnTo>
                          <a:pt x="162" y="48"/>
                        </a:lnTo>
                        <a:lnTo>
                          <a:pt x="153" y="47"/>
                        </a:lnTo>
                        <a:lnTo>
                          <a:pt x="143" y="47"/>
                        </a:lnTo>
                        <a:lnTo>
                          <a:pt x="138" y="44"/>
                        </a:lnTo>
                        <a:lnTo>
                          <a:pt x="132" y="41"/>
                        </a:lnTo>
                        <a:lnTo>
                          <a:pt x="122" y="42"/>
                        </a:lnTo>
                        <a:lnTo>
                          <a:pt x="112" y="48"/>
                        </a:lnTo>
                        <a:lnTo>
                          <a:pt x="106" y="47"/>
                        </a:lnTo>
                        <a:lnTo>
                          <a:pt x="96" y="44"/>
                        </a:lnTo>
                        <a:lnTo>
                          <a:pt x="84" y="39"/>
                        </a:lnTo>
                        <a:lnTo>
                          <a:pt x="75" y="39"/>
                        </a:lnTo>
                        <a:lnTo>
                          <a:pt x="55" y="35"/>
                        </a:lnTo>
                        <a:lnTo>
                          <a:pt x="42" y="32"/>
                        </a:lnTo>
                        <a:lnTo>
                          <a:pt x="34" y="30"/>
                        </a:lnTo>
                        <a:lnTo>
                          <a:pt x="21" y="29"/>
                        </a:lnTo>
                        <a:lnTo>
                          <a:pt x="13" y="23"/>
                        </a:lnTo>
                        <a:lnTo>
                          <a:pt x="5" y="21"/>
                        </a:lnTo>
                        <a:lnTo>
                          <a:pt x="2" y="20"/>
                        </a:lnTo>
                        <a:lnTo>
                          <a:pt x="0" y="17"/>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42" name="Freeform 22">
                    <a:extLst>
                      <a:ext uri="{FF2B5EF4-FFF2-40B4-BE49-F238E27FC236}">
                        <a16:creationId xmlns:a16="http://schemas.microsoft.com/office/drawing/2014/main" id="{45D52695-92F9-42EE-A0ED-3C3746C333A6}"/>
                      </a:ext>
                    </a:extLst>
                  </p:cNvPr>
                  <p:cNvSpPr>
                    <a:spLocks/>
                  </p:cNvSpPr>
                  <p:nvPr/>
                </p:nvSpPr>
                <p:spPr bwMode="auto">
                  <a:xfrm>
                    <a:off x="4936" y="2214"/>
                    <a:ext cx="137" cy="98"/>
                  </a:xfrm>
                  <a:custGeom>
                    <a:avLst/>
                    <a:gdLst>
                      <a:gd name="T0" fmla="*/ 66 w 137"/>
                      <a:gd name="T1" fmla="*/ 1 h 98"/>
                      <a:gd name="T2" fmla="*/ 113 w 137"/>
                      <a:gd name="T3" fmla="*/ 0 h 98"/>
                      <a:gd name="T4" fmla="*/ 121 w 137"/>
                      <a:gd name="T5" fmla="*/ 12 h 98"/>
                      <a:gd name="T6" fmla="*/ 108 w 137"/>
                      <a:gd name="T7" fmla="*/ 19 h 98"/>
                      <a:gd name="T8" fmla="*/ 105 w 137"/>
                      <a:gd name="T9" fmla="*/ 25 h 98"/>
                      <a:gd name="T10" fmla="*/ 96 w 137"/>
                      <a:gd name="T11" fmla="*/ 33 h 98"/>
                      <a:gd name="T12" fmla="*/ 84 w 137"/>
                      <a:gd name="T13" fmla="*/ 34 h 98"/>
                      <a:gd name="T14" fmla="*/ 73 w 137"/>
                      <a:gd name="T15" fmla="*/ 30 h 98"/>
                      <a:gd name="T16" fmla="*/ 60 w 137"/>
                      <a:gd name="T17" fmla="*/ 19 h 98"/>
                      <a:gd name="T18" fmla="*/ 44 w 137"/>
                      <a:gd name="T19" fmla="*/ 19 h 98"/>
                      <a:gd name="T20" fmla="*/ 42 w 137"/>
                      <a:gd name="T21" fmla="*/ 34 h 98"/>
                      <a:gd name="T22" fmla="*/ 44 w 137"/>
                      <a:gd name="T23" fmla="*/ 43 h 98"/>
                      <a:gd name="T24" fmla="*/ 60 w 137"/>
                      <a:gd name="T25" fmla="*/ 37 h 98"/>
                      <a:gd name="T26" fmla="*/ 71 w 137"/>
                      <a:gd name="T27" fmla="*/ 40 h 98"/>
                      <a:gd name="T28" fmla="*/ 68 w 137"/>
                      <a:gd name="T29" fmla="*/ 49 h 98"/>
                      <a:gd name="T30" fmla="*/ 66 w 137"/>
                      <a:gd name="T31" fmla="*/ 55 h 98"/>
                      <a:gd name="T32" fmla="*/ 68 w 137"/>
                      <a:gd name="T33" fmla="*/ 64 h 98"/>
                      <a:gd name="T34" fmla="*/ 76 w 137"/>
                      <a:gd name="T35" fmla="*/ 69 h 98"/>
                      <a:gd name="T36" fmla="*/ 73 w 137"/>
                      <a:gd name="T37" fmla="*/ 79 h 98"/>
                      <a:gd name="T38" fmla="*/ 68 w 137"/>
                      <a:gd name="T39" fmla="*/ 91 h 98"/>
                      <a:gd name="T40" fmla="*/ 57 w 137"/>
                      <a:gd name="T41" fmla="*/ 94 h 98"/>
                      <a:gd name="T42" fmla="*/ 52 w 137"/>
                      <a:gd name="T43" fmla="*/ 88 h 98"/>
                      <a:gd name="T44" fmla="*/ 45 w 137"/>
                      <a:gd name="T45" fmla="*/ 75 h 98"/>
                      <a:gd name="T46" fmla="*/ 45 w 137"/>
                      <a:gd name="T47" fmla="*/ 61 h 98"/>
                      <a:gd name="T48" fmla="*/ 29 w 137"/>
                      <a:gd name="T49" fmla="*/ 61 h 98"/>
                      <a:gd name="T50" fmla="*/ 19 w 137"/>
                      <a:gd name="T51" fmla="*/ 63 h 98"/>
                      <a:gd name="T52" fmla="*/ 32 w 137"/>
                      <a:gd name="T53" fmla="*/ 69 h 98"/>
                      <a:gd name="T54" fmla="*/ 39 w 137"/>
                      <a:gd name="T55" fmla="*/ 78 h 98"/>
                      <a:gd name="T56" fmla="*/ 34 w 137"/>
                      <a:gd name="T57" fmla="*/ 90 h 98"/>
                      <a:gd name="T58" fmla="*/ 24 w 137"/>
                      <a:gd name="T59" fmla="*/ 97 h 98"/>
                      <a:gd name="T60" fmla="*/ 24 w 137"/>
                      <a:gd name="T61" fmla="*/ 88 h 98"/>
                      <a:gd name="T62" fmla="*/ 18 w 137"/>
                      <a:gd name="T63" fmla="*/ 78 h 98"/>
                      <a:gd name="T64" fmla="*/ 8 w 137"/>
                      <a:gd name="T65" fmla="*/ 69 h 98"/>
                      <a:gd name="T66" fmla="*/ 2 w 137"/>
                      <a:gd name="T67" fmla="*/ 58 h 98"/>
                      <a:gd name="T68" fmla="*/ 13 w 137"/>
                      <a:gd name="T69" fmla="*/ 46 h 98"/>
                      <a:gd name="T70" fmla="*/ 19 w 137"/>
                      <a:gd name="T71" fmla="*/ 31 h 98"/>
                      <a:gd name="T72" fmla="*/ 21 w 137"/>
                      <a:gd name="T73" fmla="*/ 21 h 98"/>
                      <a:gd name="T74" fmla="*/ 19 w 137"/>
                      <a:gd name="T7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98">
                        <a:moveTo>
                          <a:pt x="34" y="0"/>
                        </a:moveTo>
                        <a:lnTo>
                          <a:pt x="66" y="1"/>
                        </a:lnTo>
                        <a:lnTo>
                          <a:pt x="97" y="1"/>
                        </a:lnTo>
                        <a:lnTo>
                          <a:pt x="113" y="0"/>
                        </a:lnTo>
                        <a:lnTo>
                          <a:pt x="136" y="9"/>
                        </a:lnTo>
                        <a:lnTo>
                          <a:pt x="121" y="12"/>
                        </a:lnTo>
                        <a:lnTo>
                          <a:pt x="113" y="16"/>
                        </a:lnTo>
                        <a:lnTo>
                          <a:pt x="108" y="19"/>
                        </a:lnTo>
                        <a:lnTo>
                          <a:pt x="105" y="22"/>
                        </a:lnTo>
                        <a:lnTo>
                          <a:pt x="105" y="25"/>
                        </a:lnTo>
                        <a:lnTo>
                          <a:pt x="105" y="30"/>
                        </a:lnTo>
                        <a:lnTo>
                          <a:pt x="96" y="33"/>
                        </a:lnTo>
                        <a:lnTo>
                          <a:pt x="87" y="33"/>
                        </a:lnTo>
                        <a:lnTo>
                          <a:pt x="84" y="34"/>
                        </a:lnTo>
                        <a:lnTo>
                          <a:pt x="76" y="34"/>
                        </a:lnTo>
                        <a:lnTo>
                          <a:pt x="73" y="30"/>
                        </a:lnTo>
                        <a:lnTo>
                          <a:pt x="66" y="24"/>
                        </a:lnTo>
                        <a:lnTo>
                          <a:pt x="60" y="19"/>
                        </a:lnTo>
                        <a:lnTo>
                          <a:pt x="47" y="19"/>
                        </a:lnTo>
                        <a:lnTo>
                          <a:pt x="44" y="19"/>
                        </a:lnTo>
                        <a:lnTo>
                          <a:pt x="40" y="27"/>
                        </a:lnTo>
                        <a:lnTo>
                          <a:pt x="42" y="34"/>
                        </a:lnTo>
                        <a:lnTo>
                          <a:pt x="42" y="39"/>
                        </a:lnTo>
                        <a:lnTo>
                          <a:pt x="44" y="43"/>
                        </a:lnTo>
                        <a:lnTo>
                          <a:pt x="50" y="42"/>
                        </a:lnTo>
                        <a:lnTo>
                          <a:pt x="60" y="37"/>
                        </a:lnTo>
                        <a:lnTo>
                          <a:pt x="66" y="37"/>
                        </a:lnTo>
                        <a:lnTo>
                          <a:pt x="71" y="40"/>
                        </a:lnTo>
                        <a:lnTo>
                          <a:pt x="71" y="43"/>
                        </a:lnTo>
                        <a:lnTo>
                          <a:pt x="68" y="49"/>
                        </a:lnTo>
                        <a:lnTo>
                          <a:pt x="66" y="52"/>
                        </a:lnTo>
                        <a:lnTo>
                          <a:pt x="66" y="55"/>
                        </a:lnTo>
                        <a:lnTo>
                          <a:pt x="65" y="60"/>
                        </a:lnTo>
                        <a:lnTo>
                          <a:pt x="68" y="64"/>
                        </a:lnTo>
                        <a:lnTo>
                          <a:pt x="74" y="70"/>
                        </a:lnTo>
                        <a:lnTo>
                          <a:pt x="76" y="69"/>
                        </a:lnTo>
                        <a:lnTo>
                          <a:pt x="76" y="75"/>
                        </a:lnTo>
                        <a:lnTo>
                          <a:pt x="73" y="79"/>
                        </a:lnTo>
                        <a:lnTo>
                          <a:pt x="70" y="84"/>
                        </a:lnTo>
                        <a:lnTo>
                          <a:pt x="68" y="91"/>
                        </a:lnTo>
                        <a:lnTo>
                          <a:pt x="62" y="94"/>
                        </a:lnTo>
                        <a:lnTo>
                          <a:pt x="57" y="94"/>
                        </a:lnTo>
                        <a:lnTo>
                          <a:pt x="52" y="94"/>
                        </a:lnTo>
                        <a:lnTo>
                          <a:pt x="52" y="88"/>
                        </a:lnTo>
                        <a:lnTo>
                          <a:pt x="50" y="78"/>
                        </a:lnTo>
                        <a:lnTo>
                          <a:pt x="45" y="75"/>
                        </a:lnTo>
                        <a:lnTo>
                          <a:pt x="44" y="70"/>
                        </a:lnTo>
                        <a:lnTo>
                          <a:pt x="45" y="61"/>
                        </a:lnTo>
                        <a:lnTo>
                          <a:pt x="40" y="58"/>
                        </a:lnTo>
                        <a:lnTo>
                          <a:pt x="29" y="61"/>
                        </a:lnTo>
                        <a:lnTo>
                          <a:pt x="24" y="58"/>
                        </a:lnTo>
                        <a:lnTo>
                          <a:pt x="19" y="63"/>
                        </a:lnTo>
                        <a:lnTo>
                          <a:pt x="24" y="66"/>
                        </a:lnTo>
                        <a:lnTo>
                          <a:pt x="32" y="69"/>
                        </a:lnTo>
                        <a:lnTo>
                          <a:pt x="34" y="72"/>
                        </a:lnTo>
                        <a:lnTo>
                          <a:pt x="39" y="78"/>
                        </a:lnTo>
                        <a:lnTo>
                          <a:pt x="39" y="82"/>
                        </a:lnTo>
                        <a:lnTo>
                          <a:pt x="34" y="90"/>
                        </a:lnTo>
                        <a:lnTo>
                          <a:pt x="28" y="96"/>
                        </a:lnTo>
                        <a:lnTo>
                          <a:pt x="24" y="97"/>
                        </a:lnTo>
                        <a:lnTo>
                          <a:pt x="24" y="93"/>
                        </a:lnTo>
                        <a:lnTo>
                          <a:pt x="24" y="88"/>
                        </a:lnTo>
                        <a:lnTo>
                          <a:pt x="26" y="82"/>
                        </a:lnTo>
                        <a:lnTo>
                          <a:pt x="18" y="78"/>
                        </a:lnTo>
                        <a:lnTo>
                          <a:pt x="10" y="73"/>
                        </a:lnTo>
                        <a:lnTo>
                          <a:pt x="8" y="69"/>
                        </a:lnTo>
                        <a:lnTo>
                          <a:pt x="0" y="66"/>
                        </a:lnTo>
                        <a:lnTo>
                          <a:pt x="2" y="58"/>
                        </a:lnTo>
                        <a:lnTo>
                          <a:pt x="8" y="54"/>
                        </a:lnTo>
                        <a:lnTo>
                          <a:pt x="13" y="46"/>
                        </a:lnTo>
                        <a:lnTo>
                          <a:pt x="18" y="39"/>
                        </a:lnTo>
                        <a:lnTo>
                          <a:pt x="19" y="31"/>
                        </a:lnTo>
                        <a:lnTo>
                          <a:pt x="18" y="24"/>
                        </a:lnTo>
                        <a:lnTo>
                          <a:pt x="21" y="21"/>
                        </a:lnTo>
                        <a:lnTo>
                          <a:pt x="24" y="18"/>
                        </a:lnTo>
                        <a:lnTo>
                          <a:pt x="19" y="12"/>
                        </a:lnTo>
                        <a:lnTo>
                          <a:pt x="34"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43" name="Freeform 23">
                    <a:extLst>
                      <a:ext uri="{FF2B5EF4-FFF2-40B4-BE49-F238E27FC236}">
                        <a16:creationId xmlns:a16="http://schemas.microsoft.com/office/drawing/2014/main" id="{8B8BC4AA-BDD8-4A83-BA31-7B1204799075}"/>
                      </a:ext>
                    </a:extLst>
                  </p:cNvPr>
                  <p:cNvSpPr>
                    <a:spLocks/>
                  </p:cNvSpPr>
                  <p:nvPr/>
                </p:nvSpPr>
                <p:spPr bwMode="auto">
                  <a:xfrm>
                    <a:off x="4791" y="2170"/>
                    <a:ext cx="152" cy="136"/>
                  </a:xfrm>
                  <a:custGeom>
                    <a:avLst/>
                    <a:gdLst>
                      <a:gd name="T0" fmla="*/ 0 w 152"/>
                      <a:gd name="T1" fmla="*/ 45 h 136"/>
                      <a:gd name="T2" fmla="*/ 31 w 152"/>
                      <a:gd name="T3" fmla="*/ 24 h 136"/>
                      <a:gd name="T4" fmla="*/ 47 w 152"/>
                      <a:gd name="T5" fmla="*/ 15 h 136"/>
                      <a:gd name="T6" fmla="*/ 55 w 152"/>
                      <a:gd name="T7" fmla="*/ 8 h 136"/>
                      <a:gd name="T8" fmla="*/ 80 w 152"/>
                      <a:gd name="T9" fmla="*/ 0 h 136"/>
                      <a:gd name="T10" fmla="*/ 93 w 152"/>
                      <a:gd name="T11" fmla="*/ 17 h 136"/>
                      <a:gd name="T12" fmla="*/ 106 w 152"/>
                      <a:gd name="T13" fmla="*/ 9 h 136"/>
                      <a:gd name="T14" fmla="*/ 110 w 152"/>
                      <a:gd name="T15" fmla="*/ 5 h 136"/>
                      <a:gd name="T16" fmla="*/ 122 w 152"/>
                      <a:gd name="T17" fmla="*/ 0 h 136"/>
                      <a:gd name="T18" fmla="*/ 128 w 152"/>
                      <a:gd name="T19" fmla="*/ 0 h 136"/>
                      <a:gd name="T20" fmla="*/ 130 w 152"/>
                      <a:gd name="T21" fmla="*/ 6 h 136"/>
                      <a:gd name="T22" fmla="*/ 130 w 152"/>
                      <a:gd name="T23" fmla="*/ 11 h 136"/>
                      <a:gd name="T24" fmla="*/ 123 w 152"/>
                      <a:gd name="T25" fmla="*/ 18 h 136"/>
                      <a:gd name="T26" fmla="*/ 123 w 152"/>
                      <a:gd name="T27" fmla="*/ 23 h 136"/>
                      <a:gd name="T28" fmla="*/ 141 w 152"/>
                      <a:gd name="T29" fmla="*/ 42 h 136"/>
                      <a:gd name="T30" fmla="*/ 145 w 152"/>
                      <a:gd name="T31" fmla="*/ 54 h 136"/>
                      <a:gd name="T32" fmla="*/ 149 w 152"/>
                      <a:gd name="T33" fmla="*/ 54 h 136"/>
                      <a:gd name="T34" fmla="*/ 151 w 152"/>
                      <a:gd name="T35" fmla="*/ 60 h 136"/>
                      <a:gd name="T36" fmla="*/ 145 w 152"/>
                      <a:gd name="T37" fmla="*/ 66 h 136"/>
                      <a:gd name="T38" fmla="*/ 140 w 152"/>
                      <a:gd name="T39" fmla="*/ 63 h 136"/>
                      <a:gd name="T40" fmla="*/ 128 w 152"/>
                      <a:gd name="T41" fmla="*/ 68 h 136"/>
                      <a:gd name="T42" fmla="*/ 130 w 152"/>
                      <a:gd name="T43" fmla="*/ 80 h 136"/>
                      <a:gd name="T44" fmla="*/ 117 w 152"/>
                      <a:gd name="T45" fmla="*/ 87 h 136"/>
                      <a:gd name="T46" fmla="*/ 117 w 152"/>
                      <a:gd name="T47" fmla="*/ 107 h 136"/>
                      <a:gd name="T48" fmla="*/ 117 w 152"/>
                      <a:gd name="T49" fmla="*/ 120 h 136"/>
                      <a:gd name="T50" fmla="*/ 110 w 152"/>
                      <a:gd name="T51" fmla="*/ 126 h 136"/>
                      <a:gd name="T52" fmla="*/ 106 w 152"/>
                      <a:gd name="T53" fmla="*/ 135 h 136"/>
                      <a:gd name="T54" fmla="*/ 99 w 152"/>
                      <a:gd name="T55" fmla="*/ 134 h 136"/>
                      <a:gd name="T56" fmla="*/ 89 w 152"/>
                      <a:gd name="T57" fmla="*/ 129 h 136"/>
                      <a:gd name="T58" fmla="*/ 81 w 152"/>
                      <a:gd name="T59" fmla="*/ 125 h 136"/>
                      <a:gd name="T60" fmla="*/ 75 w 152"/>
                      <a:gd name="T61" fmla="*/ 117 h 136"/>
                      <a:gd name="T62" fmla="*/ 52 w 152"/>
                      <a:gd name="T63" fmla="*/ 119 h 136"/>
                      <a:gd name="T64" fmla="*/ 32 w 152"/>
                      <a:gd name="T65" fmla="*/ 114 h 136"/>
                      <a:gd name="T66" fmla="*/ 19 w 152"/>
                      <a:gd name="T67" fmla="*/ 102 h 136"/>
                      <a:gd name="T68" fmla="*/ 11 w 152"/>
                      <a:gd name="T69" fmla="*/ 93 h 136"/>
                      <a:gd name="T70" fmla="*/ 5 w 152"/>
                      <a:gd name="T71" fmla="*/ 86 h 136"/>
                      <a:gd name="T72" fmla="*/ 5 w 152"/>
                      <a:gd name="T73" fmla="*/ 71 h 136"/>
                      <a:gd name="T74" fmla="*/ 0 w 152"/>
                      <a:gd name="T75" fmla="*/ 4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36">
                        <a:moveTo>
                          <a:pt x="0" y="45"/>
                        </a:moveTo>
                        <a:lnTo>
                          <a:pt x="31" y="24"/>
                        </a:lnTo>
                        <a:lnTo>
                          <a:pt x="47" y="15"/>
                        </a:lnTo>
                        <a:lnTo>
                          <a:pt x="55" y="8"/>
                        </a:lnTo>
                        <a:lnTo>
                          <a:pt x="80" y="0"/>
                        </a:lnTo>
                        <a:lnTo>
                          <a:pt x="93" y="17"/>
                        </a:lnTo>
                        <a:lnTo>
                          <a:pt x="106" y="9"/>
                        </a:lnTo>
                        <a:lnTo>
                          <a:pt x="110" y="5"/>
                        </a:lnTo>
                        <a:lnTo>
                          <a:pt x="122" y="0"/>
                        </a:lnTo>
                        <a:lnTo>
                          <a:pt x="128" y="0"/>
                        </a:lnTo>
                        <a:lnTo>
                          <a:pt x="130" y="6"/>
                        </a:lnTo>
                        <a:lnTo>
                          <a:pt x="130" y="11"/>
                        </a:lnTo>
                        <a:lnTo>
                          <a:pt x="123" y="18"/>
                        </a:lnTo>
                        <a:lnTo>
                          <a:pt x="123" y="23"/>
                        </a:lnTo>
                        <a:lnTo>
                          <a:pt x="141" y="42"/>
                        </a:lnTo>
                        <a:lnTo>
                          <a:pt x="145" y="54"/>
                        </a:lnTo>
                        <a:lnTo>
                          <a:pt x="149" y="54"/>
                        </a:lnTo>
                        <a:lnTo>
                          <a:pt x="151" y="60"/>
                        </a:lnTo>
                        <a:lnTo>
                          <a:pt x="145" y="66"/>
                        </a:lnTo>
                        <a:lnTo>
                          <a:pt x="140" y="63"/>
                        </a:lnTo>
                        <a:lnTo>
                          <a:pt x="128" y="68"/>
                        </a:lnTo>
                        <a:lnTo>
                          <a:pt x="130" y="80"/>
                        </a:lnTo>
                        <a:lnTo>
                          <a:pt x="117" y="87"/>
                        </a:lnTo>
                        <a:lnTo>
                          <a:pt x="117" y="107"/>
                        </a:lnTo>
                        <a:lnTo>
                          <a:pt x="117" y="120"/>
                        </a:lnTo>
                        <a:lnTo>
                          <a:pt x="110" y="126"/>
                        </a:lnTo>
                        <a:lnTo>
                          <a:pt x="106" y="135"/>
                        </a:lnTo>
                        <a:lnTo>
                          <a:pt x="99" y="134"/>
                        </a:lnTo>
                        <a:lnTo>
                          <a:pt x="89" y="129"/>
                        </a:lnTo>
                        <a:lnTo>
                          <a:pt x="81" y="125"/>
                        </a:lnTo>
                        <a:lnTo>
                          <a:pt x="75" y="117"/>
                        </a:lnTo>
                        <a:lnTo>
                          <a:pt x="52" y="119"/>
                        </a:lnTo>
                        <a:lnTo>
                          <a:pt x="32" y="114"/>
                        </a:lnTo>
                        <a:lnTo>
                          <a:pt x="19" y="102"/>
                        </a:lnTo>
                        <a:lnTo>
                          <a:pt x="11" y="93"/>
                        </a:lnTo>
                        <a:lnTo>
                          <a:pt x="5" y="86"/>
                        </a:lnTo>
                        <a:lnTo>
                          <a:pt x="5" y="7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44" name="Freeform 24">
                    <a:extLst>
                      <a:ext uri="{FF2B5EF4-FFF2-40B4-BE49-F238E27FC236}">
                        <a16:creationId xmlns:a16="http://schemas.microsoft.com/office/drawing/2014/main" id="{D6DE58C6-8AE6-47EC-9FDE-4548CE5510A4}"/>
                      </a:ext>
                    </a:extLst>
                  </p:cNvPr>
                  <p:cNvSpPr>
                    <a:spLocks/>
                  </p:cNvSpPr>
                  <p:nvPr/>
                </p:nvSpPr>
                <p:spPr bwMode="auto">
                  <a:xfrm>
                    <a:off x="5112" y="2247"/>
                    <a:ext cx="291" cy="127"/>
                  </a:xfrm>
                  <a:custGeom>
                    <a:avLst/>
                    <a:gdLst>
                      <a:gd name="T0" fmla="*/ 26 w 291"/>
                      <a:gd name="T1" fmla="*/ 2 h 127"/>
                      <a:gd name="T2" fmla="*/ 57 w 291"/>
                      <a:gd name="T3" fmla="*/ 21 h 127"/>
                      <a:gd name="T4" fmla="*/ 62 w 291"/>
                      <a:gd name="T5" fmla="*/ 30 h 127"/>
                      <a:gd name="T6" fmla="*/ 80 w 291"/>
                      <a:gd name="T7" fmla="*/ 26 h 127"/>
                      <a:gd name="T8" fmla="*/ 90 w 291"/>
                      <a:gd name="T9" fmla="*/ 29 h 127"/>
                      <a:gd name="T10" fmla="*/ 101 w 291"/>
                      <a:gd name="T11" fmla="*/ 21 h 127"/>
                      <a:gd name="T12" fmla="*/ 117 w 291"/>
                      <a:gd name="T13" fmla="*/ 17 h 127"/>
                      <a:gd name="T14" fmla="*/ 155 w 291"/>
                      <a:gd name="T15" fmla="*/ 26 h 127"/>
                      <a:gd name="T16" fmla="*/ 178 w 291"/>
                      <a:gd name="T17" fmla="*/ 36 h 127"/>
                      <a:gd name="T18" fmla="*/ 196 w 291"/>
                      <a:gd name="T19" fmla="*/ 44 h 127"/>
                      <a:gd name="T20" fmla="*/ 226 w 291"/>
                      <a:gd name="T21" fmla="*/ 60 h 127"/>
                      <a:gd name="T22" fmla="*/ 230 w 291"/>
                      <a:gd name="T23" fmla="*/ 69 h 127"/>
                      <a:gd name="T24" fmla="*/ 244 w 291"/>
                      <a:gd name="T25" fmla="*/ 77 h 127"/>
                      <a:gd name="T26" fmla="*/ 256 w 291"/>
                      <a:gd name="T27" fmla="*/ 80 h 127"/>
                      <a:gd name="T28" fmla="*/ 269 w 291"/>
                      <a:gd name="T29" fmla="*/ 95 h 127"/>
                      <a:gd name="T30" fmla="*/ 279 w 291"/>
                      <a:gd name="T31" fmla="*/ 104 h 127"/>
                      <a:gd name="T32" fmla="*/ 280 w 291"/>
                      <a:gd name="T33" fmla="*/ 126 h 127"/>
                      <a:gd name="T34" fmla="*/ 267 w 291"/>
                      <a:gd name="T35" fmla="*/ 126 h 127"/>
                      <a:gd name="T36" fmla="*/ 259 w 291"/>
                      <a:gd name="T37" fmla="*/ 122 h 127"/>
                      <a:gd name="T38" fmla="*/ 230 w 291"/>
                      <a:gd name="T39" fmla="*/ 99 h 127"/>
                      <a:gd name="T40" fmla="*/ 200 w 291"/>
                      <a:gd name="T41" fmla="*/ 99 h 127"/>
                      <a:gd name="T42" fmla="*/ 191 w 291"/>
                      <a:gd name="T43" fmla="*/ 107 h 127"/>
                      <a:gd name="T44" fmla="*/ 182 w 291"/>
                      <a:gd name="T45" fmla="*/ 111 h 127"/>
                      <a:gd name="T46" fmla="*/ 165 w 291"/>
                      <a:gd name="T47" fmla="*/ 117 h 127"/>
                      <a:gd name="T48" fmla="*/ 148 w 291"/>
                      <a:gd name="T49" fmla="*/ 114 h 127"/>
                      <a:gd name="T50" fmla="*/ 134 w 291"/>
                      <a:gd name="T51" fmla="*/ 114 h 127"/>
                      <a:gd name="T52" fmla="*/ 116 w 291"/>
                      <a:gd name="T53" fmla="*/ 86 h 127"/>
                      <a:gd name="T54" fmla="*/ 94 w 291"/>
                      <a:gd name="T55" fmla="*/ 60 h 127"/>
                      <a:gd name="T56" fmla="*/ 68 w 291"/>
                      <a:gd name="T57" fmla="*/ 51 h 127"/>
                      <a:gd name="T58" fmla="*/ 44 w 291"/>
                      <a:gd name="T59" fmla="*/ 50 h 127"/>
                      <a:gd name="T60" fmla="*/ 20 w 291"/>
                      <a:gd name="T61" fmla="*/ 41 h 127"/>
                      <a:gd name="T62" fmla="*/ 21 w 291"/>
                      <a:gd name="T63"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127">
                        <a:moveTo>
                          <a:pt x="0" y="0"/>
                        </a:moveTo>
                        <a:lnTo>
                          <a:pt x="26" y="2"/>
                        </a:lnTo>
                        <a:lnTo>
                          <a:pt x="47" y="3"/>
                        </a:lnTo>
                        <a:lnTo>
                          <a:pt x="57" y="21"/>
                        </a:lnTo>
                        <a:lnTo>
                          <a:pt x="59" y="27"/>
                        </a:lnTo>
                        <a:lnTo>
                          <a:pt x="62" y="30"/>
                        </a:lnTo>
                        <a:lnTo>
                          <a:pt x="68" y="26"/>
                        </a:lnTo>
                        <a:lnTo>
                          <a:pt x="80" y="26"/>
                        </a:lnTo>
                        <a:lnTo>
                          <a:pt x="86" y="30"/>
                        </a:lnTo>
                        <a:lnTo>
                          <a:pt x="90" y="29"/>
                        </a:lnTo>
                        <a:lnTo>
                          <a:pt x="99" y="21"/>
                        </a:lnTo>
                        <a:lnTo>
                          <a:pt x="101" y="21"/>
                        </a:lnTo>
                        <a:lnTo>
                          <a:pt x="109" y="17"/>
                        </a:lnTo>
                        <a:lnTo>
                          <a:pt x="117" y="17"/>
                        </a:lnTo>
                        <a:lnTo>
                          <a:pt x="143" y="26"/>
                        </a:lnTo>
                        <a:lnTo>
                          <a:pt x="155" y="26"/>
                        </a:lnTo>
                        <a:lnTo>
                          <a:pt x="166" y="33"/>
                        </a:lnTo>
                        <a:lnTo>
                          <a:pt x="178" y="36"/>
                        </a:lnTo>
                        <a:lnTo>
                          <a:pt x="187" y="42"/>
                        </a:lnTo>
                        <a:lnTo>
                          <a:pt x="196" y="44"/>
                        </a:lnTo>
                        <a:lnTo>
                          <a:pt x="217" y="50"/>
                        </a:lnTo>
                        <a:lnTo>
                          <a:pt x="226" y="60"/>
                        </a:lnTo>
                        <a:lnTo>
                          <a:pt x="231" y="66"/>
                        </a:lnTo>
                        <a:lnTo>
                          <a:pt x="230" y="69"/>
                        </a:lnTo>
                        <a:lnTo>
                          <a:pt x="238" y="75"/>
                        </a:lnTo>
                        <a:lnTo>
                          <a:pt x="244" y="77"/>
                        </a:lnTo>
                        <a:lnTo>
                          <a:pt x="248" y="78"/>
                        </a:lnTo>
                        <a:lnTo>
                          <a:pt x="256" y="80"/>
                        </a:lnTo>
                        <a:lnTo>
                          <a:pt x="269" y="89"/>
                        </a:lnTo>
                        <a:lnTo>
                          <a:pt x="269" y="95"/>
                        </a:lnTo>
                        <a:lnTo>
                          <a:pt x="277" y="101"/>
                        </a:lnTo>
                        <a:lnTo>
                          <a:pt x="279" y="104"/>
                        </a:lnTo>
                        <a:lnTo>
                          <a:pt x="290" y="116"/>
                        </a:lnTo>
                        <a:lnTo>
                          <a:pt x="280" y="126"/>
                        </a:lnTo>
                        <a:lnTo>
                          <a:pt x="277" y="126"/>
                        </a:lnTo>
                        <a:lnTo>
                          <a:pt x="267" y="126"/>
                        </a:lnTo>
                        <a:lnTo>
                          <a:pt x="264" y="122"/>
                        </a:lnTo>
                        <a:lnTo>
                          <a:pt x="259" y="122"/>
                        </a:lnTo>
                        <a:lnTo>
                          <a:pt x="254" y="123"/>
                        </a:lnTo>
                        <a:lnTo>
                          <a:pt x="230" y="99"/>
                        </a:lnTo>
                        <a:lnTo>
                          <a:pt x="215" y="101"/>
                        </a:lnTo>
                        <a:lnTo>
                          <a:pt x="200" y="99"/>
                        </a:lnTo>
                        <a:lnTo>
                          <a:pt x="196" y="102"/>
                        </a:lnTo>
                        <a:lnTo>
                          <a:pt x="191" y="107"/>
                        </a:lnTo>
                        <a:lnTo>
                          <a:pt x="189" y="104"/>
                        </a:lnTo>
                        <a:lnTo>
                          <a:pt x="182" y="111"/>
                        </a:lnTo>
                        <a:lnTo>
                          <a:pt x="173" y="122"/>
                        </a:lnTo>
                        <a:lnTo>
                          <a:pt x="165" y="117"/>
                        </a:lnTo>
                        <a:lnTo>
                          <a:pt x="155" y="114"/>
                        </a:lnTo>
                        <a:lnTo>
                          <a:pt x="148" y="114"/>
                        </a:lnTo>
                        <a:lnTo>
                          <a:pt x="138" y="111"/>
                        </a:lnTo>
                        <a:lnTo>
                          <a:pt x="134" y="114"/>
                        </a:lnTo>
                        <a:lnTo>
                          <a:pt x="127" y="99"/>
                        </a:lnTo>
                        <a:lnTo>
                          <a:pt x="116" y="86"/>
                        </a:lnTo>
                        <a:lnTo>
                          <a:pt x="104" y="69"/>
                        </a:lnTo>
                        <a:lnTo>
                          <a:pt x="94" y="60"/>
                        </a:lnTo>
                        <a:lnTo>
                          <a:pt x="86" y="51"/>
                        </a:lnTo>
                        <a:lnTo>
                          <a:pt x="68" y="51"/>
                        </a:lnTo>
                        <a:lnTo>
                          <a:pt x="52" y="56"/>
                        </a:lnTo>
                        <a:lnTo>
                          <a:pt x="44" y="50"/>
                        </a:lnTo>
                        <a:lnTo>
                          <a:pt x="28" y="45"/>
                        </a:lnTo>
                        <a:lnTo>
                          <a:pt x="20" y="41"/>
                        </a:lnTo>
                        <a:lnTo>
                          <a:pt x="20" y="23"/>
                        </a:lnTo>
                        <a:lnTo>
                          <a:pt x="21"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45" name="Freeform 25">
                    <a:extLst>
                      <a:ext uri="{FF2B5EF4-FFF2-40B4-BE49-F238E27FC236}">
                        <a16:creationId xmlns:a16="http://schemas.microsoft.com/office/drawing/2014/main" id="{2DCB68D5-FE22-42C8-A97F-DC33E5BE527B}"/>
                      </a:ext>
                    </a:extLst>
                  </p:cNvPr>
                  <p:cNvSpPr>
                    <a:spLocks/>
                  </p:cNvSpPr>
                  <p:nvPr/>
                </p:nvSpPr>
                <p:spPr bwMode="auto">
                  <a:xfrm>
                    <a:off x="4576" y="2157"/>
                    <a:ext cx="177" cy="167"/>
                  </a:xfrm>
                  <a:custGeom>
                    <a:avLst/>
                    <a:gdLst>
                      <a:gd name="T0" fmla="*/ 0 w 177"/>
                      <a:gd name="T1" fmla="*/ 4 h 167"/>
                      <a:gd name="T2" fmla="*/ 18 w 177"/>
                      <a:gd name="T3" fmla="*/ 0 h 167"/>
                      <a:gd name="T4" fmla="*/ 39 w 177"/>
                      <a:gd name="T5" fmla="*/ 7 h 167"/>
                      <a:gd name="T6" fmla="*/ 42 w 177"/>
                      <a:gd name="T7" fmla="*/ 15 h 167"/>
                      <a:gd name="T8" fmla="*/ 42 w 177"/>
                      <a:gd name="T9" fmla="*/ 18 h 167"/>
                      <a:gd name="T10" fmla="*/ 47 w 177"/>
                      <a:gd name="T11" fmla="*/ 19 h 167"/>
                      <a:gd name="T12" fmla="*/ 47 w 177"/>
                      <a:gd name="T13" fmla="*/ 22 h 167"/>
                      <a:gd name="T14" fmla="*/ 54 w 177"/>
                      <a:gd name="T15" fmla="*/ 24 h 167"/>
                      <a:gd name="T16" fmla="*/ 54 w 177"/>
                      <a:gd name="T17" fmla="*/ 30 h 167"/>
                      <a:gd name="T18" fmla="*/ 75 w 177"/>
                      <a:gd name="T19" fmla="*/ 48 h 167"/>
                      <a:gd name="T20" fmla="*/ 78 w 177"/>
                      <a:gd name="T21" fmla="*/ 48 h 167"/>
                      <a:gd name="T22" fmla="*/ 81 w 177"/>
                      <a:gd name="T23" fmla="*/ 52 h 167"/>
                      <a:gd name="T24" fmla="*/ 85 w 177"/>
                      <a:gd name="T25" fmla="*/ 57 h 167"/>
                      <a:gd name="T26" fmla="*/ 88 w 177"/>
                      <a:gd name="T27" fmla="*/ 57 h 167"/>
                      <a:gd name="T28" fmla="*/ 103 w 177"/>
                      <a:gd name="T29" fmla="*/ 63 h 167"/>
                      <a:gd name="T30" fmla="*/ 130 w 177"/>
                      <a:gd name="T31" fmla="*/ 66 h 167"/>
                      <a:gd name="T32" fmla="*/ 132 w 177"/>
                      <a:gd name="T33" fmla="*/ 87 h 167"/>
                      <a:gd name="T34" fmla="*/ 139 w 177"/>
                      <a:gd name="T35" fmla="*/ 90 h 167"/>
                      <a:gd name="T36" fmla="*/ 137 w 177"/>
                      <a:gd name="T37" fmla="*/ 97 h 167"/>
                      <a:gd name="T38" fmla="*/ 153 w 177"/>
                      <a:gd name="T39" fmla="*/ 108 h 167"/>
                      <a:gd name="T40" fmla="*/ 168 w 177"/>
                      <a:gd name="T41" fmla="*/ 112 h 167"/>
                      <a:gd name="T42" fmla="*/ 168 w 177"/>
                      <a:gd name="T43" fmla="*/ 147 h 167"/>
                      <a:gd name="T44" fmla="*/ 176 w 177"/>
                      <a:gd name="T45" fmla="*/ 160 h 167"/>
                      <a:gd name="T46" fmla="*/ 171 w 177"/>
                      <a:gd name="T47" fmla="*/ 165 h 167"/>
                      <a:gd name="T48" fmla="*/ 161 w 177"/>
                      <a:gd name="T49" fmla="*/ 166 h 167"/>
                      <a:gd name="T50" fmla="*/ 160 w 177"/>
                      <a:gd name="T51" fmla="*/ 154 h 167"/>
                      <a:gd name="T52" fmla="*/ 143 w 177"/>
                      <a:gd name="T53" fmla="*/ 166 h 167"/>
                      <a:gd name="T54" fmla="*/ 132 w 177"/>
                      <a:gd name="T55" fmla="*/ 148 h 167"/>
                      <a:gd name="T56" fmla="*/ 125 w 177"/>
                      <a:gd name="T57" fmla="*/ 136 h 167"/>
                      <a:gd name="T58" fmla="*/ 106 w 177"/>
                      <a:gd name="T59" fmla="*/ 120 h 167"/>
                      <a:gd name="T60" fmla="*/ 101 w 177"/>
                      <a:gd name="T61" fmla="*/ 120 h 167"/>
                      <a:gd name="T62" fmla="*/ 83 w 177"/>
                      <a:gd name="T63" fmla="*/ 111 h 167"/>
                      <a:gd name="T64" fmla="*/ 80 w 177"/>
                      <a:gd name="T65" fmla="*/ 102 h 167"/>
                      <a:gd name="T66" fmla="*/ 80 w 177"/>
                      <a:gd name="T67" fmla="*/ 96 h 167"/>
                      <a:gd name="T68" fmla="*/ 65 w 177"/>
                      <a:gd name="T69" fmla="*/ 72 h 167"/>
                      <a:gd name="T70" fmla="*/ 59 w 177"/>
                      <a:gd name="T71" fmla="*/ 57 h 167"/>
                      <a:gd name="T72" fmla="*/ 41 w 177"/>
                      <a:gd name="T73" fmla="*/ 43 h 167"/>
                      <a:gd name="T74" fmla="*/ 16 w 177"/>
                      <a:gd name="T75" fmla="*/ 22 h 167"/>
                      <a:gd name="T76" fmla="*/ 0 w 177"/>
                      <a:gd name="T77"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67">
                        <a:moveTo>
                          <a:pt x="0" y="4"/>
                        </a:moveTo>
                        <a:lnTo>
                          <a:pt x="18" y="0"/>
                        </a:lnTo>
                        <a:lnTo>
                          <a:pt x="39" y="7"/>
                        </a:lnTo>
                        <a:lnTo>
                          <a:pt x="42" y="15"/>
                        </a:lnTo>
                        <a:lnTo>
                          <a:pt x="42" y="18"/>
                        </a:lnTo>
                        <a:lnTo>
                          <a:pt x="47" y="19"/>
                        </a:lnTo>
                        <a:lnTo>
                          <a:pt x="47" y="22"/>
                        </a:lnTo>
                        <a:lnTo>
                          <a:pt x="54" y="24"/>
                        </a:lnTo>
                        <a:lnTo>
                          <a:pt x="54" y="30"/>
                        </a:lnTo>
                        <a:lnTo>
                          <a:pt x="75" y="48"/>
                        </a:lnTo>
                        <a:lnTo>
                          <a:pt x="78" y="48"/>
                        </a:lnTo>
                        <a:lnTo>
                          <a:pt x="81" y="52"/>
                        </a:lnTo>
                        <a:lnTo>
                          <a:pt x="85" y="57"/>
                        </a:lnTo>
                        <a:lnTo>
                          <a:pt x="88" y="57"/>
                        </a:lnTo>
                        <a:lnTo>
                          <a:pt x="103" y="63"/>
                        </a:lnTo>
                        <a:lnTo>
                          <a:pt x="130" y="66"/>
                        </a:lnTo>
                        <a:lnTo>
                          <a:pt x="132" y="87"/>
                        </a:lnTo>
                        <a:lnTo>
                          <a:pt x="139" y="90"/>
                        </a:lnTo>
                        <a:lnTo>
                          <a:pt x="137" y="97"/>
                        </a:lnTo>
                        <a:lnTo>
                          <a:pt x="153" y="108"/>
                        </a:lnTo>
                        <a:lnTo>
                          <a:pt x="168" y="112"/>
                        </a:lnTo>
                        <a:lnTo>
                          <a:pt x="168" y="147"/>
                        </a:lnTo>
                        <a:lnTo>
                          <a:pt x="176" y="160"/>
                        </a:lnTo>
                        <a:lnTo>
                          <a:pt x="171" y="165"/>
                        </a:lnTo>
                        <a:lnTo>
                          <a:pt x="161" y="166"/>
                        </a:lnTo>
                        <a:lnTo>
                          <a:pt x="160" y="154"/>
                        </a:lnTo>
                        <a:lnTo>
                          <a:pt x="143" y="166"/>
                        </a:lnTo>
                        <a:lnTo>
                          <a:pt x="132" y="148"/>
                        </a:lnTo>
                        <a:lnTo>
                          <a:pt x="125" y="136"/>
                        </a:lnTo>
                        <a:lnTo>
                          <a:pt x="106" y="120"/>
                        </a:lnTo>
                        <a:lnTo>
                          <a:pt x="101" y="120"/>
                        </a:lnTo>
                        <a:lnTo>
                          <a:pt x="83" y="111"/>
                        </a:lnTo>
                        <a:lnTo>
                          <a:pt x="80" y="102"/>
                        </a:lnTo>
                        <a:lnTo>
                          <a:pt x="80" y="96"/>
                        </a:lnTo>
                        <a:lnTo>
                          <a:pt x="65" y="72"/>
                        </a:lnTo>
                        <a:lnTo>
                          <a:pt x="59" y="57"/>
                        </a:lnTo>
                        <a:lnTo>
                          <a:pt x="41" y="43"/>
                        </a:lnTo>
                        <a:lnTo>
                          <a:pt x="16" y="22"/>
                        </a:lnTo>
                        <a:lnTo>
                          <a:pt x="0" y="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46" name="Freeform 26">
                    <a:extLst>
                      <a:ext uri="{FF2B5EF4-FFF2-40B4-BE49-F238E27FC236}">
                        <a16:creationId xmlns:a16="http://schemas.microsoft.com/office/drawing/2014/main" id="{396935CE-72EF-43B2-87C5-55AD57544515}"/>
                      </a:ext>
                    </a:extLst>
                  </p:cNvPr>
                  <p:cNvSpPr>
                    <a:spLocks/>
                  </p:cNvSpPr>
                  <p:nvPr/>
                </p:nvSpPr>
                <p:spPr bwMode="auto">
                  <a:xfrm>
                    <a:off x="4888" y="1978"/>
                    <a:ext cx="170" cy="184"/>
                  </a:xfrm>
                  <a:custGeom>
                    <a:avLst/>
                    <a:gdLst>
                      <a:gd name="T0" fmla="*/ 11 w 170"/>
                      <a:gd name="T1" fmla="*/ 0 h 184"/>
                      <a:gd name="T2" fmla="*/ 26 w 170"/>
                      <a:gd name="T3" fmla="*/ 0 h 184"/>
                      <a:gd name="T4" fmla="*/ 42 w 170"/>
                      <a:gd name="T5" fmla="*/ 20 h 184"/>
                      <a:gd name="T6" fmla="*/ 39 w 170"/>
                      <a:gd name="T7" fmla="*/ 38 h 184"/>
                      <a:gd name="T8" fmla="*/ 49 w 170"/>
                      <a:gd name="T9" fmla="*/ 44 h 184"/>
                      <a:gd name="T10" fmla="*/ 54 w 170"/>
                      <a:gd name="T11" fmla="*/ 56 h 184"/>
                      <a:gd name="T12" fmla="*/ 65 w 170"/>
                      <a:gd name="T13" fmla="*/ 62 h 184"/>
                      <a:gd name="T14" fmla="*/ 78 w 170"/>
                      <a:gd name="T15" fmla="*/ 63 h 184"/>
                      <a:gd name="T16" fmla="*/ 98 w 170"/>
                      <a:gd name="T17" fmla="*/ 72 h 184"/>
                      <a:gd name="T18" fmla="*/ 111 w 170"/>
                      <a:gd name="T19" fmla="*/ 83 h 184"/>
                      <a:gd name="T20" fmla="*/ 114 w 170"/>
                      <a:gd name="T21" fmla="*/ 83 h 184"/>
                      <a:gd name="T22" fmla="*/ 130 w 170"/>
                      <a:gd name="T23" fmla="*/ 92 h 184"/>
                      <a:gd name="T24" fmla="*/ 130 w 170"/>
                      <a:gd name="T25" fmla="*/ 114 h 184"/>
                      <a:gd name="T26" fmla="*/ 135 w 170"/>
                      <a:gd name="T27" fmla="*/ 125 h 184"/>
                      <a:gd name="T28" fmla="*/ 140 w 170"/>
                      <a:gd name="T29" fmla="*/ 131 h 184"/>
                      <a:gd name="T30" fmla="*/ 146 w 170"/>
                      <a:gd name="T31" fmla="*/ 137 h 184"/>
                      <a:gd name="T32" fmla="*/ 153 w 170"/>
                      <a:gd name="T33" fmla="*/ 144 h 184"/>
                      <a:gd name="T34" fmla="*/ 156 w 170"/>
                      <a:gd name="T35" fmla="*/ 153 h 184"/>
                      <a:gd name="T36" fmla="*/ 169 w 170"/>
                      <a:gd name="T37" fmla="*/ 161 h 184"/>
                      <a:gd name="T38" fmla="*/ 167 w 170"/>
                      <a:gd name="T39" fmla="*/ 170 h 184"/>
                      <a:gd name="T40" fmla="*/ 154 w 170"/>
                      <a:gd name="T41" fmla="*/ 171 h 184"/>
                      <a:gd name="T42" fmla="*/ 150 w 170"/>
                      <a:gd name="T43" fmla="*/ 164 h 184"/>
                      <a:gd name="T44" fmla="*/ 140 w 170"/>
                      <a:gd name="T45" fmla="*/ 164 h 184"/>
                      <a:gd name="T46" fmla="*/ 140 w 170"/>
                      <a:gd name="T47" fmla="*/ 183 h 184"/>
                      <a:gd name="T48" fmla="*/ 132 w 170"/>
                      <a:gd name="T49" fmla="*/ 183 h 184"/>
                      <a:gd name="T50" fmla="*/ 122 w 170"/>
                      <a:gd name="T51" fmla="*/ 174 h 184"/>
                      <a:gd name="T52" fmla="*/ 115 w 170"/>
                      <a:gd name="T53" fmla="*/ 170 h 184"/>
                      <a:gd name="T54" fmla="*/ 115 w 170"/>
                      <a:gd name="T55" fmla="*/ 159 h 184"/>
                      <a:gd name="T56" fmla="*/ 101 w 170"/>
                      <a:gd name="T57" fmla="*/ 159 h 184"/>
                      <a:gd name="T58" fmla="*/ 96 w 170"/>
                      <a:gd name="T59" fmla="*/ 170 h 184"/>
                      <a:gd name="T60" fmla="*/ 91 w 170"/>
                      <a:gd name="T61" fmla="*/ 159 h 184"/>
                      <a:gd name="T62" fmla="*/ 89 w 170"/>
                      <a:gd name="T63" fmla="*/ 149 h 184"/>
                      <a:gd name="T64" fmla="*/ 107 w 170"/>
                      <a:gd name="T65" fmla="*/ 144 h 184"/>
                      <a:gd name="T66" fmla="*/ 117 w 170"/>
                      <a:gd name="T67" fmla="*/ 147 h 184"/>
                      <a:gd name="T68" fmla="*/ 119 w 170"/>
                      <a:gd name="T69" fmla="*/ 129 h 184"/>
                      <a:gd name="T70" fmla="*/ 109 w 170"/>
                      <a:gd name="T71" fmla="*/ 123 h 184"/>
                      <a:gd name="T72" fmla="*/ 102 w 170"/>
                      <a:gd name="T73" fmla="*/ 108 h 184"/>
                      <a:gd name="T74" fmla="*/ 98 w 170"/>
                      <a:gd name="T75" fmla="*/ 90 h 184"/>
                      <a:gd name="T76" fmla="*/ 80 w 170"/>
                      <a:gd name="T77" fmla="*/ 84 h 184"/>
                      <a:gd name="T78" fmla="*/ 72 w 170"/>
                      <a:gd name="T79" fmla="*/ 77 h 184"/>
                      <a:gd name="T80" fmla="*/ 57 w 170"/>
                      <a:gd name="T81" fmla="*/ 72 h 184"/>
                      <a:gd name="T82" fmla="*/ 65 w 170"/>
                      <a:gd name="T83" fmla="*/ 89 h 184"/>
                      <a:gd name="T84" fmla="*/ 49 w 170"/>
                      <a:gd name="T85" fmla="*/ 96 h 184"/>
                      <a:gd name="T86" fmla="*/ 39 w 170"/>
                      <a:gd name="T87" fmla="*/ 78 h 184"/>
                      <a:gd name="T88" fmla="*/ 31 w 170"/>
                      <a:gd name="T89" fmla="*/ 74 h 184"/>
                      <a:gd name="T90" fmla="*/ 31 w 170"/>
                      <a:gd name="T91" fmla="*/ 63 h 184"/>
                      <a:gd name="T92" fmla="*/ 20 w 170"/>
                      <a:gd name="T93" fmla="*/ 51 h 184"/>
                      <a:gd name="T94" fmla="*/ 7 w 170"/>
                      <a:gd name="T95" fmla="*/ 44 h 184"/>
                      <a:gd name="T96" fmla="*/ 0 w 170"/>
                      <a:gd name="T97" fmla="*/ 36 h 184"/>
                      <a:gd name="T98" fmla="*/ 3 w 170"/>
                      <a:gd name="T99" fmla="*/ 30 h 184"/>
                      <a:gd name="T100" fmla="*/ 13 w 170"/>
                      <a:gd name="T101" fmla="*/ 33 h 184"/>
                      <a:gd name="T102" fmla="*/ 16 w 170"/>
                      <a:gd name="T103" fmla="*/ 26 h 184"/>
                      <a:gd name="T104" fmla="*/ 13 w 170"/>
                      <a:gd name="T105" fmla="*/ 15 h 184"/>
                      <a:gd name="T106" fmla="*/ 11 w 170"/>
                      <a:gd name="T10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84">
                        <a:moveTo>
                          <a:pt x="11" y="0"/>
                        </a:moveTo>
                        <a:lnTo>
                          <a:pt x="26" y="0"/>
                        </a:lnTo>
                        <a:lnTo>
                          <a:pt x="42" y="20"/>
                        </a:lnTo>
                        <a:lnTo>
                          <a:pt x="39" y="38"/>
                        </a:lnTo>
                        <a:lnTo>
                          <a:pt x="49" y="44"/>
                        </a:lnTo>
                        <a:lnTo>
                          <a:pt x="54" y="56"/>
                        </a:lnTo>
                        <a:lnTo>
                          <a:pt x="65" y="62"/>
                        </a:lnTo>
                        <a:lnTo>
                          <a:pt x="78" y="63"/>
                        </a:lnTo>
                        <a:lnTo>
                          <a:pt x="98" y="72"/>
                        </a:lnTo>
                        <a:lnTo>
                          <a:pt x="111" y="83"/>
                        </a:lnTo>
                        <a:lnTo>
                          <a:pt x="114" y="83"/>
                        </a:lnTo>
                        <a:lnTo>
                          <a:pt x="130" y="92"/>
                        </a:lnTo>
                        <a:lnTo>
                          <a:pt x="130" y="114"/>
                        </a:lnTo>
                        <a:lnTo>
                          <a:pt x="135" y="125"/>
                        </a:lnTo>
                        <a:lnTo>
                          <a:pt x="140" y="131"/>
                        </a:lnTo>
                        <a:lnTo>
                          <a:pt x="146" y="137"/>
                        </a:lnTo>
                        <a:lnTo>
                          <a:pt x="153" y="144"/>
                        </a:lnTo>
                        <a:lnTo>
                          <a:pt x="156" y="153"/>
                        </a:lnTo>
                        <a:lnTo>
                          <a:pt x="169" y="161"/>
                        </a:lnTo>
                        <a:lnTo>
                          <a:pt x="167" y="170"/>
                        </a:lnTo>
                        <a:lnTo>
                          <a:pt x="154" y="171"/>
                        </a:lnTo>
                        <a:lnTo>
                          <a:pt x="150" y="164"/>
                        </a:lnTo>
                        <a:lnTo>
                          <a:pt x="140" y="164"/>
                        </a:lnTo>
                        <a:lnTo>
                          <a:pt x="140" y="183"/>
                        </a:lnTo>
                        <a:lnTo>
                          <a:pt x="132" y="183"/>
                        </a:lnTo>
                        <a:lnTo>
                          <a:pt x="122" y="174"/>
                        </a:lnTo>
                        <a:lnTo>
                          <a:pt x="115" y="170"/>
                        </a:lnTo>
                        <a:lnTo>
                          <a:pt x="115" y="159"/>
                        </a:lnTo>
                        <a:lnTo>
                          <a:pt x="101" y="159"/>
                        </a:lnTo>
                        <a:lnTo>
                          <a:pt x="96" y="170"/>
                        </a:lnTo>
                        <a:lnTo>
                          <a:pt x="91" y="159"/>
                        </a:lnTo>
                        <a:lnTo>
                          <a:pt x="89" y="149"/>
                        </a:lnTo>
                        <a:lnTo>
                          <a:pt x="107" y="144"/>
                        </a:lnTo>
                        <a:lnTo>
                          <a:pt x="117" y="147"/>
                        </a:lnTo>
                        <a:lnTo>
                          <a:pt x="119" y="129"/>
                        </a:lnTo>
                        <a:lnTo>
                          <a:pt x="109" y="123"/>
                        </a:lnTo>
                        <a:lnTo>
                          <a:pt x="102" y="108"/>
                        </a:lnTo>
                        <a:lnTo>
                          <a:pt x="98" y="90"/>
                        </a:lnTo>
                        <a:lnTo>
                          <a:pt x="80" y="84"/>
                        </a:lnTo>
                        <a:lnTo>
                          <a:pt x="72" y="77"/>
                        </a:lnTo>
                        <a:lnTo>
                          <a:pt x="57" y="72"/>
                        </a:lnTo>
                        <a:lnTo>
                          <a:pt x="65" y="89"/>
                        </a:lnTo>
                        <a:lnTo>
                          <a:pt x="49" y="96"/>
                        </a:lnTo>
                        <a:lnTo>
                          <a:pt x="39" y="78"/>
                        </a:lnTo>
                        <a:lnTo>
                          <a:pt x="31" y="74"/>
                        </a:lnTo>
                        <a:lnTo>
                          <a:pt x="31" y="63"/>
                        </a:lnTo>
                        <a:lnTo>
                          <a:pt x="20" y="51"/>
                        </a:lnTo>
                        <a:lnTo>
                          <a:pt x="7" y="44"/>
                        </a:lnTo>
                        <a:lnTo>
                          <a:pt x="0" y="36"/>
                        </a:lnTo>
                        <a:lnTo>
                          <a:pt x="3" y="30"/>
                        </a:lnTo>
                        <a:lnTo>
                          <a:pt x="13" y="33"/>
                        </a:lnTo>
                        <a:lnTo>
                          <a:pt x="16" y="26"/>
                        </a:lnTo>
                        <a:lnTo>
                          <a:pt x="13" y="15"/>
                        </a:lnTo>
                        <a:lnTo>
                          <a:pt x="11"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47" name="Freeform 27">
                    <a:extLst>
                      <a:ext uri="{FF2B5EF4-FFF2-40B4-BE49-F238E27FC236}">
                        <a16:creationId xmlns:a16="http://schemas.microsoft.com/office/drawing/2014/main" id="{6626BDD1-44E0-4059-8DD1-083E2833CB97}"/>
                      </a:ext>
                    </a:extLst>
                  </p:cNvPr>
                  <p:cNvSpPr>
                    <a:spLocks/>
                  </p:cNvSpPr>
                  <p:nvPr/>
                </p:nvSpPr>
                <p:spPr bwMode="auto">
                  <a:xfrm>
                    <a:off x="4849" y="1668"/>
                    <a:ext cx="127" cy="155"/>
                  </a:xfrm>
                  <a:custGeom>
                    <a:avLst/>
                    <a:gdLst>
                      <a:gd name="T0" fmla="*/ 26 w 127"/>
                      <a:gd name="T1" fmla="*/ 0 h 155"/>
                      <a:gd name="T2" fmla="*/ 51 w 127"/>
                      <a:gd name="T3" fmla="*/ 10 h 155"/>
                      <a:gd name="T4" fmla="*/ 65 w 127"/>
                      <a:gd name="T5" fmla="*/ 19 h 155"/>
                      <a:gd name="T6" fmla="*/ 75 w 127"/>
                      <a:gd name="T7" fmla="*/ 33 h 155"/>
                      <a:gd name="T8" fmla="*/ 83 w 127"/>
                      <a:gd name="T9" fmla="*/ 33 h 155"/>
                      <a:gd name="T10" fmla="*/ 82 w 127"/>
                      <a:gd name="T11" fmla="*/ 42 h 155"/>
                      <a:gd name="T12" fmla="*/ 92 w 127"/>
                      <a:gd name="T13" fmla="*/ 48 h 155"/>
                      <a:gd name="T14" fmla="*/ 98 w 127"/>
                      <a:gd name="T15" fmla="*/ 57 h 155"/>
                      <a:gd name="T16" fmla="*/ 115 w 127"/>
                      <a:gd name="T17" fmla="*/ 75 h 155"/>
                      <a:gd name="T18" fmla="*/ 126 w 127"/>
                      <a:gd name="T19" fmla="*/ 96 h 155"/>
                      <a:gd name="T20" fmla="*/ 105 w 127"/>
                      <a:gd name="T21" fmla="*/ 94 h 155"/>
                      <a:gd name="T22" fmla="*/ 88 w 127"/>
                      <a:gd name="T23" fmla="*/ 91 h 155"/>
                      <a:gd name="T24" fmla="*/ 100 w 127"/>
                      <a:gd name="T25" fmla="*/ 106 h 155"/>
                      <a:gd name="T26" fmla="*/ 100 w 127"/>
                      <a:gd name="T27" fmla="*/ 115 h 155"/>
                      <a:gd name="T28" fmla="*/ 100 w 127"/>
                      <a:gd name="T29" fmla="*/ 124 h 155"/>
                      <a:gd name="T30" fmla="*/ 93 w 127"/>
                      <a:gd name="T31" fmla="*/ 120 h 155"/>
                      <a:gd name="T32" fmla="*/ 85 w 127"/>
                      <a:gd name="T33" fmla="*/ 112 h 155"/>
                      <a:gd name="T34" fmla="*/ 70 w 127"/>
                      <a:gd name="T35" fmla="*/ 103 h 155"/>
                      <a:gd name="T36" fmla="*/ 62 w 127"/>
                      <a:gd name="T37" fmla="*/ 99 h 155"/>
                      <a:gd name="T38" fmla="*/ 49 w 127"/>
                      <a:gd name="T39" fmla="*/ 103 h 155"/>
                      <a:gd name="T40" fmla="*/ 41 w 127"/>
                      <a:gd name="T41" fmla="*/ 106 h 155"/>
                      <a:gd name="T42" fmla="*/ 46 w 127"/>
                      <a:gd name="T43" fmla="*/ 114 h 155"/>
                      <a:gd name="T44" fmla="*/ 59 w 127"/>
                      <a:gd name="T45" fmla="*/ 120 h 155"/>
                      <a:gd name="T46" fmla="*/ 72 w 127"/>
                      <a:gd name="T47" fmla="*/ 126 h 155"/>
                      <a:gd name="T48" fmla="*/ 77 w 127"/>
                      <a:gd name="T49" fmla="*/ 136 h 155"/>
                      <a:gd name="T50" fmla="*/ 75 w 127"/>
                      <a:gd name="T51" fmla="*/ 150 h 155"/>
                      <a:gd name="T52" fmla="*/ 75 w 127"/>
                      <a:gd name="T53" fmla="*/ 154 h 155"/>
                      <a:gd name="T54" fmla="*/ 70 w 127"/>
                      <a:gd name="T55" fmla="*/ 154 h 155"/>
                      <a:gd name="T56" fmla="*/ 62 w 127"/>
                      <a:gd name="T57" fmla="*/ 150 h 155"/>
                      <a:gd name="T58" fmla="*/ 59 w 127"/>
                      <a:gd name="T59" fmla="*/ 148 h 155"/>
                      <a:gd name="T60" fmla="*/ 54 w 127"/>
                      <a:gd name="T61" fmla="*/ 145 h 155"/>
                      <a:gd name="T62" fmla="*/ 49 w 127"/>
                      <a:gd name="T63" fmla="*/ 153 h 155"/>
                      <a:gd name="T64" fmla="*/ 41 w 127"/>
                      <a:gd name="T65" fmla="*/ 154 h 155"/>
                      <a:gd name="T66" fmla="*/ 34 w 127"/>
                      <a:gd name="T67" fmla="*/ 148 h 155"/>
                      <a:gd name="T68" fmla="*/ 34 w 127"/>
                      <a:gd name="T69" fmla="*/ 135 h 155"/>
                      <a:gd name="T70" fmla="*/ 33 w 127"/>
                      <a:gd name="T71" fmla="*/ 127 h 155"/>
                      <a:gd name="T72" fmla="*/ 25 w 127"/>
                      <a:gd name="T73" fmla="*/ 123 h 155"/>
                      <a:gd name="T74" fmla="*/ 16 w 127"/>
                      <a:gd name="T75" fmla="*/ 130 h 155"/>
                      <a:gd name="T76" fmla="*/ 3 w 127"/>
                      <a:gd name="T77" fmla="*/ 130 h 155"/>
                      <a:gd name="T78" fmla="*/ 0 w 127"/>
                      <a:gd name="T79" fmla="*/ 124 h 155"/>
                      <a:gd name="T80" fmla="*/ 3 w 127"/>
                      <a:gd name="T81" fmla="*/ 109 h 155"/>
                      <a:gd name="T82" fmla="*/ 13 w 127"/>
                      <a:gd name="T83" fmla="*/ 100 h 155"/>
                      <a:gd name="T84" fmla="*/ 11 w 127"/>
                      <a:gd name="T85" fmla="*/ 76 h 155"/>
                      <a:gd name="T86" fmla="*/ 11 w 127"/>
                      <a:gd name="T87" fmla="*/ 70 h 155"/>
                      <a:gd name="T88" fmla="*/ 21 w 127"/>
                      <a:gd name="T89" fmla="*/ 69 h 155"/>
                      <a:gd name="T90" fmla="*/ 29 w 127"/>
                      <a:gd name="T91" fmla="*/ 75 h 155"/>
                      <a:gd name="T92" fmla="*/ 44 w 127"/>
                      <a:gd name="T93" fmla="*/ 78 h 155"/>
                      <a:gd name="T94" fmla="*/ 44 w 127"/>
                      <a:gd name="T95" fmla="*/ 67 h 155"/>
                      <a:gd name="T96" fmla="*/ 38 w 127"/>
                      <a:gd name="T97" fmla="*/ 61 h 155"/>
                      <a:gd name="T98" fmla="*/ 34 w 127"/>
                      <a:gd name="T99" fmla="*/ 57 h 155"/>
                      <a:gd name="T100" fmla="*/ 39 w 127"/>
                      <a:gd name="T101" fmla="*/ 57 h 155"/>
                      <a:gd name="T102" fmla="*/ 43 w 127"/>
                      <a:gd name="T103" fmla="*/ 57 h 155"/>
                      <a:gd name="T104" fmla="*/ 46 w 127"/>
                      <a:gd name="T105" fmla="*/ 57 h 155"/>
                      <a:gd name="T106" fmla="*/ 49 w 127"/>
                      <a:gd name="T107" fmla="*/ 57 h 155"/>
                      <a:gd name="T108" fmla="*/ 54 w 127"/>
                      <a:gd name="T109" fmla="*/ 52 h 155"/>
                      <a:gd name="T110" fmla="*/ 52 w 127"/>
                      <a:gd name="T111" fmla="*/ 48 h 155"/>
                      <a:gd name="T112" fmla="*/ 47 w 127"/>
                      <a:gd name="T113" fmla="*/ 37 h 155"/>
                      <a:gd name="T114" fmla="*/ 38 w 127"/>
                      <a:gd name="T115" fmla="*/ 27 h 155"/>
                      <a:gd name="T116" fmla="*/ 25 w 127"/>
                      <a:gd name="T117" fmla="*/ 21 h 155"/>
                      <a:gd name="T118" fmla="*/ 20 w 127"/>
                      <a:gd name="T119" fmla="*/ 15 h 155"/>
                      <a:gd name="T120" fmla="*/ 26 w 127"/>
                      <a:gd name="T1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55">
                        <a:moveTo>
                          <a:pt x="26" y="0"/>
                        </a:moveTo>
                        <a:lnTo>
                          <a:pt x="51" y="10"/>
                        </a:lnTo>
                        <a:lnTo>
                          <a:pt x="65" y="19"/>
                        </a:lnTo>
                        <a:lnTo>
                          <a:pt x="75" y="33"/>
                        </a:lnTo>
                        <a:lnTo>
                          <a:pt x="83" y="33"/>
                        </a:lnTo>
                        <a:lnTo>
                          <a:pt x="82" y="42"/>
                        </a:lnTo>
                        <a:lnTo>
                          <a:pt x="92" y="48"/>
                        </a:lnTo>
                        <a:lnTo>
                          <a:pt x="98" y="57"/>
                        </a:lnTo>
                        <a:lnTo>
                          <a:pt x="115" y="75"/>
                        </a:lnTo>
                        <a:lnTo>
                          <a:pt x="126" y="96"/>
                        </a:lnTo>
                        <a:lnTo>
                          <a:pt x="105" y="94"/>
                        </a:lnTo>
                        <a:lnTo>
                          <a:pt x="88" y="91"/>
                        </a:lnTo>
                        <a:lnTo>
                          <a:pt x="100" y="106"/>
                        </a:lnTo>
                        <a:lnTo>
                          <a:pt x="100" y="115"/>
                        </a:lnTo>
                        <a:lnTo>
                          <a:pt x="100" y="124"/>
                        </a:lnTo>
                        <a:lnTo>
                          <a:pt x="93" y="120"/>
                        </a:lnTo>
                        <a:lnTo>
                          <a:pt x="85" y="112"/>
                        </a:lnTo>
                        <a:lnTo>
                          <a:pt x="70" y="103"/>
                        </a:lnTo>
                        <a:lnTo>
                          <a:pt x="62" y="99"/>
                        </a:lnTo>
                        <a:lnTo>
                          <a:pt x="49" y="103"/>
                        </a:lnTo>
                        <a:lnTo>
                          <a:pt x="41" y="106"/>
                        </a:lnTo>
                        <a:lnTo>
                          <a:pt x="46" y="114"/>
                        </a:lnTo>
                        <a:lnTo>
                          <a:pt x="59" y="120"/>
                        </a:lnTo>
                        <a:lnTo>
                          <a:pt x="72" y="126"/>
                        </a:lnTo>
                        <a:lnTo>
                          <a:pt x="77" y="136"/>
                        </a:lnTo>
                        <a:lnTo>
                          <a:pt x="75" y="150"/>
                        </a:lnTo>
                        <a:lnTo>
                          <a:pt x="75" y="154"/>
                        </a:lnTo>
                        <a:lnTo>
                          <a:pt x="70" y="154"/>
                        </a:lnTo>
                        <a:lnTo>
                          <a:pt x="62" y="150"/>
                        </a:lnTo>
                        <a:lnTo>
                          <a:pt x="59" y="148"/>
                        </a:lnTo>
                        <a:lnTo>
                          <a:pt x="54" y="145"/>
                        </a:lnTo>
                        <a:lnTo>
                          <a:pt x="49" y="153"/>
                        </a:lnTo>
                        <a:lnTo>
                          <a:pt x="41" y="154"/>
                        </a:lnTo>
                        <a:lnTo>
                          <a:pt x="34" y="148"/>
                        </a:lnTo>
                        <a:lnTo>
                          <a:pt x="34" y="135"/>
                        </a:lnTo>
                        <a:lnTo>
                          <a:pt x="33" y="127"/>
                        </a:lnTo>
                        <a:lnTo>
                          <a:pt x="25" y="123"/>
                        </a:lnTo>
                        <a:lnTo>
                          <a:pt x="16" y="130"/>
                        </a:lnTo>
                        <a:lnTo>
                          <a:pt x="3" y="130"/>
                        </a:lnTo>
                        <a:lnTo>
                          <a:pt x="0" y="124"/>
                        </a:lnTo>
                        <a:lnTo>
                          <a:pt x="3" y="109"/>
                        </a:lnTo>
                        <a:lnTo>
                          <a:pt x="13" y="100"/>
                        </a:lnTo>
                        <a:lnTo>
                          <a:pt x="11" y="76"/>
                        </a:lnTo>
                        <a:lnTo>
                          <a:pt x="11" y="70"/>
                        </a:lnTo>
                        <a:lnTo>
                          <a:pt x="21" y="69"/>
                        </a:lnTo>
                        <a:lnTo>
                          <a:pt x="29" y="75"/>
                        </a:lnTo>
                        <a:lnTo>
                          <a:pt x="44" y="78"/>
                        </a:lnTo>
                        <a:lnTo>
                          <a:pt x="44" y="67"/>
                        </a:lnTo>
                        <a:lnTo>
                          <a:pt x="38" y="61"/>
                        </a:lnTo>
                        <a:lnTo>
                          <a:pt x="34" y="57"/>
                        </a:lnTo>
                        <a:lnTo>
                          <a:pt x="39" y="57"/>
                        </a:lnTo>
                        <a:lnTo>
                          <a:pt x="43" y="57"/>
                        </a:lnTo>
                        <a:lnTo>
                          <a:pt x="46" y="57"/>
                        </a:lnTo>
                        <a:lnTo>
                          <a:pt x="49" y="57"/>
                        </a:lnTo>
                        <a:lnTo>
                          <a:pt x="54" y="52"/>
                        </a:lnTo>
                        <a:lnTo>
                          <a:pt x="52" y="48"/>
                        </a:lnTo>
                        <a:lnTo>
                          <a:pt x="47" y="37"/>
                        </a:lnTo>
                        <a:lnTo>
                          <a:pt x="38" y="27"/>
                        </a:lnTo>
                        <a:lnTo>
                          <a:pt x="25" y="21"/>
                        </a:lnTo>
                        <a:lnTo>
                          <a:pt x="20" y="15"/>
                        </a:lnTo>
                        <a:lnTo>
                          <a:pt x="26"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48" name="Freeform 28">
                    <a:extLst>
                      <a:ext uri="{FF2B5EF4-FFF2-40B4-BE49-F238E27FC236}">
                        <a16:creationId xmlns:a16="http://schemas.microsoft.com/office/drawing/2014/main" id="{11FDDA81-C78D-4B84-BE51-2DDFC037C127}"/>
                      </a:ext>
                    </a:extLst>
                  </p:cNvPr>
                  <p:cNvSpPr>
                    <a:spLocks/>
                  </p:cNvSpPr>
                  <p:nvPr/>
                </p:nvSpPr>
                <p:spPr bwMode="auto">
                  <a:xfrm>
                    <a:off x="4706" y="1480"/>
                    <a:ext cx="138" cy="129"/>
                  </a:xfrm>
                  <a:custGeom>
                    <a:avLst/>
                    <a:gdLst>
                      <a:gd name="T0" fmla="*/ 0 w 138"/>
                      <a:gd name="T1" fmla="*/ 0 h 129"/>
                      <a:gd name="T2" fmla="*/ 13 w 138"/>
                      <a:gd name="T3" fmla="*/ 0 h 129"/>
                      <a:gd name="T4" fmla="*/ 18 w 138"/>
                      <a:gd name="T5" fmla="*/ 9 h 129"/>
                      <a:gd name="T6" fmla="*/ 36 w 138"/>
                      <a:gd name="T7" fmla="*/ 23 h 129"/>
                      <a:gd name="T8" fmla="*/ 44 w 138"/>
                      <a:gd name="T9" fmla="*/ 38 h 129"/>
                      <a:gd name="T10" fmla="*/ 57 w 138"/>
                      <a:gd name="T11" fmla="*/ 39 h 129"/>
                      <a:gd name="T12" fmla="*/ 67 w 138"/>
                      <a:gd name="T13" fmla="*/ 42 h 129"/>
                      <a:gd name="T14" fmla="*/ 75 w 138"/>
                      <a:gd name="T15" fmla="*/ 48 h 129"/>
                      <a:gd name="T16" fmla="*/ 85 w 138"/>
                      <a:gd name="T17" fmla="*/ 48 h 129"/>
                      <a:gd name="T18" fmla="*/ 96 w 138"/>
                      <a:gd name="T19" fmla="*/ 57 h 129"/>
                      <a:gd name="T20" fmla="*/ 106 w 138"/>
                      <a:gd name="T21" fmla="*/ 65 h 129"/>
                      <a:gd name="T22" fmla="*/ 117 w 138"/>
                      <a:gd name="T23" fmla="*/ 69 h 129"/>
                      <a:gd name="T24" fmla="*/ 116 w 138"/>
                      <a:gd name="T25" fmla="*/ 74 h 129"/>
                      <a:gd name="T26" fmla="*/ 109 w 138"/>
                      <a:gd name="T27" fmla="*/ 77 h 129"/>
                      <a:gd name="T28" fmla="*/ 103 w 138"/>
                      <a:gd name="T29" fmla="*/ 77 h 129"/>
                      <a:gd name="T30" fmla="*/ 99 w 138"/>
                      <a:gd name="T31" fmla="*/ 81 h 129"/>
                      <a:gd name="T32" fmla="*/ 113 w 138"/>
                      <a:gd name="T33" fmla="*/ 90 h 129"/>
                      <a:gd name="T34" fmla="*/ 122 w 138"/>
                      <a:gd name="T35" fmla="*/ 99 h 129"/>
                      <a:gd name="T36" fmla="*/ 137 w 138"/>
                      <a:gd name="T37" fmla="*/ 108 h 129"/>
                      <a:gd name="T38" fmla="*/ 127 w 138"/>
                      <a:gd name="T39" fmla="*/ 119 h 129"/>
                      <a:gd name="T40" fmla="*/ 119 w 138"/>
                      <a:gd name="T41" fmla="*/ 122 h 129"/>
                      <a:gd name="T42" fmla="*/ 121 w 138"/>
                      <a:gd name="T43" fmla="*/ 128 h 129"/>
                      <a:gd name="T44" fmla="*/ 106 w 138"/>
                      <a:gd name="T45" fmla="*/ 128 h 129"/>
                      <a:gd name="T46" fmla="*/ 101 w 138"/>
                      <a:gd name="T47" fmla="*/ 123 h 129"/>
                      <a:gd name="T48" fmla="*/ 90 w 138"/>
                      <a:gd name="T49" fmla="*/ 111 h 129"/>
                      <a:gd name="T50" fmla="*/ 82 w 138"/>
                      <a:gd name="T51" fmla="*/ 101 h 129"/>
                      <a:gd name="T52" fmla="*/ 69 w 138"/>
                      <a:gd name="T53" fmla="*/ 83 h 129"/>
                      <a:gd name="T54" fmla="*/ 54 w 138"/>
                      <a:gd name="T55" fmla="*/ 69 h 129"/>
                      <a:gd name="T56" fmla="*/ 38 w 138"/>
                      <a:gd name="T57" fmla="*/ 50 h 129"/>
                      <a:gd name="T58" fmla="*/ 28 w 138"/>
                      <a:gd name="T59" fmla="*/ 44 h 129"/>
                      <a:gd name="T60" fmla="*/ 20 w 138"/>
                      <a:gd name="T61" fmla="*/ 39 h 129"/>
                      <a:gd name="T62" fmla="*/ 16 w 138"/>
                      <a:gd name="T63" fmla="*/ 29 h 129"/>
                      <a:gd name="T64" fmla="*/ 2 w 138"/>
                      <a:gd name="T65" fmla="*/ 20 h 129"/>
                      <a:gd name="T66" fmla="*/ 2 w 138"/>
                      <a:gd name="T67" fmla="*/ 14 h 129"/>
                      <a:gd name="T68" fmla="*/ 0 w 138"/>
                      <a:gd name="T6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29">
                        <a:moveTo>
                          <a:pt x="0" y="0"/>
                        </a:moveTo>
                        <a:lnTo>
                          <a:pt x="13" y="0"/>
                        </a:lnTo>
                        <a:lnTo>
                          <a:pt x="18" y="9"/>
                        </a:lnTo>
                        <a:lnTo>
                          <a:pt x="36" y="23"/>
                        </a:lnTo>
                        <a:lnTo>
                          <a:pt x="44" y="38"/>
                        </a:lnTo>
                        <a:lnTo>
                          <a:pt x="57" y="39"/>
                        </a:lnTo>
                        <a:lnTo>
                          <a:pt x="67" y="42"/>
                        </a:lnTo>
                        <a:lnTo>
                          <a:pt x="75" y="48"/>
                        </a:lnTo>
                        <a:lnTo>
                          <a:pt x="85" y="48"/>
                        </a:lnTo>
                        <a:lnTo>
                          <a:pt x="96" y="57"/>
                        </a:lnTo>
                        <a:lnTo>
                          <a:pt x="106" y="65"/>
                        </a:lnTo>
                        <a:lnTo>
                          <a:pt x="117" y="69"/>
                        </a:lnTo>
                        <a:lnTo>
                          <a:pt x="116" y="74"/>
                        </a:lnTo>
                        <a:lnTo>
                          <a:pt x="109" y="77"/>
                        </a:lnTo>
                        <a:lnTo>
                          <a:pt x="103" y="77"/>
                        </a:lnTo>
                        <a:lnTo>
                          <a:pt x="99" y="81"/>
                        </a:lnTo>
                        <a:lnTo>
                          <a:pt x="113" y="90"/>
                        </a:lnTo>
                        <a:lnTo>
                          <a:pt x="122" y="99"/>
                        </a:lnTo>
                        <a:lnTo>
                          <a:pt x="137" y="108"/>
                        </a:lnTo>
                        <a:lnTo>
                          <a:pt x="127" y="119"/>
                        </a:lnTo>
                        <a:lnTo>
                          <a:pt x="119" y="122"/>
                        </a:lnTo>
                        <a:lnTo>
                          <a:pt x="121" y="128"/>
                        </a:lnTo>
                        <a:lnTo>
                          <a:pt x="106" y="128"/>
                        </a:lnTo>
                        <a:lnTo>
                          <a:pt x="101" y="123"/>
                        </a:lnTo>
                        <a:lnTo>
                          <a:pt x="90" y="111"/>
                        </a:lnTo>
                        <a:lnTo>
                          <a:pt x="82" y="101"/>
                        </a:lnTo>
                        <a:lnTo>
                          <a:pt x="69" y="83"/>
                        </a:lnTo>
                        <a:lnTo>
                          <a:pt x="54" y="69"/>
                        </a:lnTo>
                        <a:lnTo>
                          <a:pt x="38" y="50"/>
                        </a:lnTo>
                        <a:lnTo>
                          <a:pt x="28" y="44"/>
                        </a:lnTo>
                        <a:lnTo>
                          <a:pt x="20" y="39"/>
                        </a:lnTo>
                        <a:lnTo>
                          <a:pt x="16" y="29"/>
                        </a:lnTo>
                        <a:lnTo>
                          <a:pt x="2" y="20"/>
                        </a:lnTo>
                        <a:lnTo>
                          <a:pt x="2" y="14"/>
                        </a:lnTo>
                        <a:lnTo>
                          <a:pt x="0"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63549" name="Group 29">
                  <a:extLst>
                    <a:ext uri="{FF2B5EF4-FFF2-40B4-BE49-F238E27FC236}">
                      <a16:creationId xmlns:a16="http://schemas.microsoft.com/office/drawing/2014/main" id="{716E9488-9E2A-43BF-B25F-64B47C181F85}"/>
                    </a:ext>
                  </a:extLst>
                </p:cNvPr>
                <p:cNvGrpSpPr>
                  <a:grpSpLocks/>
                </p:cNvGrpSpPr>
                <p:nvPr/>
              </p:nvGrpSpPr>
              <p:grpSpPr bwMode="auto">
                <a:xfrm>
                  <a:off x="2922" y="1219"/>
                  <a:ext cx="1995" cy="2104"/>
                  <a:chOff x="2922" y="1219"/>
                  <a:chExt cx="1995" cy="2104"/>
                </a:xfrm>
              </p:grpSpPr>
              <p:sp>
                <p:nvSpPr>
                  <p:cNvPr id="363550" name="Freeform 30">
                    <a:extLst>
                      <a:ext uri="{FF2B5EF4-FFF2-40B4-BE49-F238E27FC236}">
                        <a16:creationId xmlns:a16="http://schemas.microsoft.com/office/drawing/2014/main" id="{1DBE213F-3F7F-46FA-A8ED-DCC6E5AA3938}"/>
                      </a:ext>
                    </a:extLst>
                  </p:cNvPr>
                  <p:cNvSpPr>
                    <a:spLocks/>
                  </p:cNvSpPr>
                  <p:nvPr/>
                </p:nvSpPr>
                <p:spPr bwMode="auto">
                  <a:xfrm>
                    <a:off x="2922" y="1740"/>
                    <a:ext cx="992" cy="967"/>
                  </a:xfrm>
                  <a:custGeom>
                    <a:avLst/>
                    <a:gdLst>
                      <a:gd name="T0" fmla="*/ 757 w 992"/>
                      <a:gd name="T1" fmla="*/ 156 h 967"/>
                      <a:gd name="T2" fmla="*/ 850 w 992"/>
                      <a:gd name="T3" fmla="*/ 317 h 967"/>
                      <a:gd name="T4" fmla="*/ 887 w 992"/>
                      <a:gd name="T5" fmla="*/ 357 h 967"/>
                      <a:gd name="T6" fmla="*/ 968 w 992"/>
                      <a:gd name="T7" fmla="*/ 347 h 967"/>
                      <a:gd name="T8" fmla="*/ 989 w 992"/>
                      <a:gd name="T9" fmla="*/ 386 h 967"/>
                      <a:gd name="T10" fmla="*/ 892 w 992"/>
                      <a:gd name="T11" fmla="*/ 494 h 967"/>
                      <a:gd name="T12" fmla="*/ 812 w 992"/>
                      <a:gd name="T13" fmla="*/ 618 h 967"/>
                      <a:gd name="T14" fmla="*/ 824 w 992"/>
                      <a:gd name="T15" fmla="*/ 663 h 967"/>
                      <a:gd name="T16" fmla="*/ 824 w 992"/>
                      <a:gd name="T17" fmla="*/ 708 h 967"/>
                      <a:gd name="T18" fmla="*/ 788 w 992"/>
                      <a:gd name="T19" fmla="*/ 725 h 967"/>
                      <a:gd name="T20" fmla="*/ 736 w 992"/>
                      <a:gd name="T21" fmla="*/ 786 h 967"/>
                      <a:gd name="T22" fmla="*/ 716 w 992"/>
                      <a:gd name="T23" fmla="*/ 839 h 967"/>
                      <a:gd name="T24" fmla="*/ 668 w 992"/>
                      <a:gd name="T25" fmla="*/ 911 h 967"/>
                      <a:gd name="T26" fmla="*/ 640 w 992"/>
                      <a:gd name="T27" fmla="*/ 927 h 967"/>
                      <a:gd name="T28" fmla="*/ 580 w 992"/>
                      <a:gd name="T29" fmla="*/ 963 h 967"/>
                      <a:gd name="T30" fmla="*/ 507 w 992"/>
                      <a:gd name="T31" fmla="*/ 951 h 967"/>
                      <a:gd name="T32" fmla="*/ 499 w 992"/>
                      <a:gd name="T33" fmla="*/ 917 h 967"/>
                      <a:gd name="T34" fmla="*/ 466 w 992"/>
                      <a:gd name="T35" fmla="*/ 869 h 967"/>
                      <a:gd name="T36" fmla="*/ 460 w 992"/>
                      <a:gd name="T37" fmla="*/ 828 h 967"/>
                      <a:gd name="T38" fmla="*/ 450 w 992"/>
                      <a:gd name="T39" fmla="*/ 801 h 967"/>
                      <a:gd name="T40" fmla="*/ 419 w 992"/>
                      <a:gd name="T41" fmla="*/ 771 h 967"/>
                      <a:gd name="T42" fmla="*/ 400 w 992"/>
                      <a:gd name="T43" fmla="*/ 732 h 967"/>
                      <a:gd name="T44" fmla="*/ 427 w 992"/>
                      <a:gd name="T45" fmla="*/ 666 h 967"/>
                      <a:gd name="T46" fmla="*/ 414 w 992"/>
                      <a:gd name="T47" fmla="*/ 573 h 967"/>
                      <a:gd name="T48" fmla="*/ 370 w 992"/>
                      <a:gd name="T49" fmla="*/ 527 h 967"/>
                      <a:gd name="T50" fmla="*/ 364 w 992"/>
                      <a:gd name="T51" fmla="*/ 453 h 967"/>
                      <a:gd name="T52" fmla="*/ 301 w 992"/>
                      <a:gd name="T53" fmla="*/ 426 h 967"/>
                      <a:gd name="T54" fmla="*/ 218 w 992"/>
                      <a:gd name="T55" fmla="*/ 434 h 967"/>
                      <a:gd name="T56" fmla="*/ 47 w 992"/>
                      <a:gd name="T57" fmla="*/ 375 h 967"/>
                      <a:gd name="T58" fmla="*/ 8 w 992"/>
                      <a:gd name="T59" fmla="*/ 281 h 967"/>
                      <a:gd name="T60" fmla="*/ 39 w 992"/>
                      <a:gd name="T61" fmla="*/ 213 h 967"/>
                      <a:gd name="T62" fmla="*/ 96 w 992"/>
                      <a:gd name="T63" fmla="*/ 140 h 967"/>
                      <a:gd name="T64" fmla="*/ 180 w 992"/>
                      <a:gd name="T65" fmla="*/ 84 h 967"/>
                      <a:gd name="T66" fmla="*/ 244 w 992"/>
                      <a:gd name="T67" fmla="*/ 26 h 967"/>
                      <a:gd name="T68" fmla="*/ 302 w 992"/>
                      <a:gd name="T69" fmla="*/ 41 h 967"/>
                      <a:gd name="T70" fmla="*/ 366 w 992"/>
                      <a:gd name="T71" fmla="*/ 15 h 967"/>
                      <a:gd name="T72" fmla="*/ 409 w 992"/>
                      <a:gd name="T73" fmla="*/ 3 h 967"/>
                      <a:gd name="T74" fmla="*/ 444 w 992"/>
                      <a:gd name="T75" fmla="*/ 33 h 967"/>
                      <a:gd name="T76" fmla="*/ 512 w 992"/>
                      <a:gd name="T77" fmla="*/ 81 h 967"/>
                      <a:gd name="T78" fmla="*/ 559 w 992"/>
                      <a:gd name="T79" fmla="*/ 59 h 967"/>
                      <a:gd name="T80" fmla="*/ 630 w 992"/>
                      <a:gd name="T81" fmla="*/ 75 h 967"/>
                      <a:gd name="T82" fmla="*/ 708 w 992"/>
                      <a:gd name="T83" fmla="*/ 7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2" h="967">
                        <a:moveTo>
                          <a:pt x="741" y="116"/>
                        </a:moveTo>
                        <a:lnTo>
                          <a:pt x="757" y="156"/>
                        </a:lnTo>
                        <a:lnTo>
                          <a:pt x="788" y="218"/>
                        </a:lnTo>
                        <a:lnTo>
                          <a:pt x="850" y="317"/>
                        </a:lnTo>
                        <a:lnTo>
                          <a:pt x="872" y="329"/>
                        </a:lnTo>
                        <a:lnTo>
                          <a:pt x="887" y="357"/>
                        </a:lnTo>
                        <a:lnTo>
                          <a:pt x="936" y="356"/>
                        </a:lnTo>
                        <a:lnTo>
                          <a:pt x="968" y="347"/>
                        </a:lnTo>
                        <a:lnTo>
                          <a:pt x="991" y="347"/>
                        </a:lnTo>
                        <a:lnTo>
                          <a:pt x="989" y="386"/>
                        </a:lnTo>
                        <a:lnTo>
                          <a:pt x="981" y="407"/>
                        </a:lnTo>
                        <a:lnTo>
                          <a:pt x="892" y="494"/>
                        </a:lnTo>
                        <a:lnTo>
                          <a:pt x="811" y="584"/>
                        </a:lnTo>
                        <a:lnTo>
                          <a:pt x="812" y="618"/>
                        </a:lnTo>
                        <a:lnTo>
                          <a:pt x="835" y="644"/>
                        </a:lnTo>
                        <a:lnTo>
                          <a:pt x="824" y="663"/>
                        </a:lnTo>
                        <a:lnTo>
                          <a:pt x="830" y="689"/>
                        </a:lnTo>
                        <a:lnTo>
                          <a:pt x="824" y="708"/>
                        </a:lnTo>
                        <a:lnTo>
                          <a:pt x="804" y="725"/>
                        </a:lnTo>
                        <a:lnTo>
                          <a:pt x="788" y="725"/>
                        </a:lnTo>
                        <a:lnTo>
                          <a:pt x="760" y="753"/>
                        </a:lnTo>
                        <a:lnTo>
                          <a:pt x="736" y="786"/>
                        </a:lnTo>
                        <a:lnTo>
                          <a:pt x="741" y="822"/>
                        </a:lnTo>
                        <a:lnTo>
                          <a:pt x="716" y="839"/>
                        </a:lnTo>
                        <a:lnTo>
                          <a:pt x="694" y="876"/>
                        </a:lnTo>
                        <a:lnTo>
                          <a:pt x="668" y="911"/>
                        </a:lnTo>
                        <a:lnTo>
                          <a:pt x="653" y="924"/>
                        </a:lnTo>
                        <a:lnTo>
                          <a:pt x="640" y="927"/>
                        </a:lnTo>
                        <a:lnTo>
                          <a:pt x="617" y="950"/>
                        </a:lnTo>
                        <a:lnTo>
                          <a:pt x="580" y="963"/>
                        </a:lnTo>
                        <a:lnTo>
                          <a:pt x="533" y="966"/>
                        </a:lnTo>
                        <a:lnTo>
                          <a:pt x="507" y="951"/>
                        </a:lnTo>
                        <a:lnTo>
                          <a:pt x="504" y="936"/>
                        </a:lnTo>
                        <a:lnTo>
                          <a:pt x="499" y="917"/>
                        </a:lnTo>
                        <a:lnTo>
                          <a:pt x="481" y="906"/>
                        </a:lnTo>
                        <a:lnTo>
                          <a:pt x="466" y="869"/>
                        </a:lnTo>
                        <a:lnTo>
                          <a:pt x="461" y="851"/>
                        </a:lnTo>
                        <a:lnTo>
                          <a:pt x="460" y="828"/>
                        </a:lnTo>
                        <a:lnTo>
                          <a:pt x="452" y="812"/>
                        </a:lnTo>
                        <a:lnTo>
                          <a:pt x="450" y="801"/>
                        </a:lnTo>
                        <a:lnTo>
                          <a:pt x="435" y="785"/>
                        </a:lnTo>
                        <a:lnTo>
                          <a:pt x="419" y="771"/>
                        </a:lnTo>
                        <a:lnTo>
                          <a:pt x="408" y="749"/>
                        </a:lnTo>
                        <a:lnTo>
                          <a:pt x="400" y="732"/>
                        </a:lnTo>
                        <a:lnTo>
                          <a:pt x="403" y="705"/>
                        </a:lnTo>
                        <a:lnTo>
                          <a:pt x="427" y="666"/>
                        </a:lnTo>
                        <a:lnTo>
                          <a:pt x="432" y="623"/>
                        </a:lnTo>
                        <a:lnTo>
                          <a:pt x="414" y="573"/>
                        </a:lnTo>
                        <a:lnTo>
                          <a:pt x="388" y="554"/>
                        </a:lnTo>
                        <a:lnTo>
                          <a:pt x="370" y="527"/>
                        </a:lnTo>
                        <a:lnTo>
                          <a:pt x="377" y="485"/>
                        </a:lnTo>
                        <a:lnTo>
                          <a:pt x="364" y="453"/>
                        </a:lnTo>
                        <a:lnTo>
                          <a:pt x="333" y="450"/>
                        </a:lnTo>
                        <a:lnTo>
                          <a:pt x="301" y="426"/>
                        </a:lnTo>
                        <a:lnTo>
                          <a:pt x="260" y="413"/>
                        </a:lnTo>
                        <a:lnTo>
                          <a:pt x="218" y="434"/>
                        </a:lnTo>
                        <a:lnTo>
                          <a:pt x="107" y="428"/>
                        </a:lnTo>
                        <a:lnTo>
                          <a:pt x="47" y="375"/>
                        </a:lnTo>
                        <a:lnTo>
                          <a:pt x="0" y="305"/>
                        </a:lnTo>
                        <a:lnTo>
                          <a:pt x="8" y="281"/>
                        </a:lnTo>
                        <a:lnTo>
                          <a:pt x="29" y="263"/>
                        </a:lnTo>
                        <a:lnTo>
                          <a:pt x="39" y="213"/>
                        </a:lnTo>
                        <a:lnTo>
                          <a:pt x="54" y="177"/>
                        </a:lnTo>
                        <a:lnTo>
                          <a:pt x="96" y="140"/>
                        </a:lnTo>
                        <a:lnTo>
                          <a:pt x="140" y="123"/>
                        </a:lnTo>
                        <a:lnTo>
                          <a:pt x="180" y="84"/>
                        </a:lnTo>
                        <a:lnTo>
                          <a:pt x="190" y="68"/>
                        </a:lnTo>
                        <a:lnTo>
                          <a:pt x="244" y="26"/>
                        </a:lnTo>
                        <a:lnTo>
                          <a:pt x="278" y="42"/>
                        </a:lnTo>
                        <a:lnTo>
                          <a:pt x="302" y="41"/>
                        </a:lnTo>
                        <a:lnTo>
                          <a:pt x="331" y="18"/>
                        </a:lnTo>
                        <a:lnTo>
                          <a:pt x="366" y="15"/>
                        </a:lnTo>
                        <a:lnTo>
                          <a:pt x="388" y="21"/>
                        </a:lnTo>
                        <a:lnTo>
                          <a:pt x="409" y="3"/>
                        </a:lnTo>
                        <a:lnTo>
                          <a:pt x="437" y="0"/>
                        </a:lnTo>
                        <a:lnTo>
                          <a:pt x="444" y="33"/>
                        </a:lnTo>
                        <a:lnTo>
                          <a:pt x="461" y="57"/>
                        </a:lnTo>
                        <a:lnTo>
                          <a:pt x="512" y="81"/>
                        </a:lnTo>
                        <a:lnTo>
                          <a:pt x="554" y="86"/>
                        </a:lnTo>
                        <a:lnTo>
                          <a:pt x="559" y="59"/>
                        </a:lnTo>
                        <a:lnTo>
                          <a:pt x="591" y="59"/>
                        </a:lnTo>
                        <a:lnTo>
                          <a:pt x="630" y="75"/>
                        </a:lnTo>
                        <a:lnTo>
                          <a:pt x="673" y="84"/>
                        </a:lnTo>
                        <a:lnTo>
                          <a:pt x="708" y="74"/>
                        </a:lnTo>
                        <a:lnTo>
                          <a:pt x="741" y="11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3551" name="Group 31">
                    <a:extLst>
                      <a:ext uri="{FF2B5EF4-FFF2-40B4-BE49-F238E27FC236}">
                        <a16:creationId xmlns:a16="http://schemas.microsoft.com/office/drawing/2014/main" id="{8285F9AB-0A48-4928-862E-41152350551C}"/>
                      </a:ext>
                    </a:extLst>
                  </p:cNvPr>
                  <p:cNvGrpSpPr>
                    <a:grpSpLocks/>
                  </p:cNvGrpSpPr>
                  <p:nvPr/>
                </p:nvGrpSpPr>
                <p:grpSpPr bwMode="auto">
                  <a:xfrm>
                    <a:off x="2989" y="1219"/>
                    <a:ext cx="440" cy="333"/>
                    <a:chOff x="2989" y="1219"/>
                    <a:chExt cx="440" cy="333"/>
                  </a:xfrm>
                </p:grpSpPr>
                <p:grpSp>
                  <p:nvGrpSpPr>
                    <p:cNvPr id="363552" name="Group 32">
                      <a:extLst>
                        <a:ext uri="{FF2B5EF4-FFF2-40B4-BE49-F238E27FC236}">
                          <a16:creationId xmlns:a16="http://schemas.microsoft.com/office/drawing/2014/main" id="{F2ECEF01-74FE-4FFC-AFDB-BFE969E7FAA4}"/>
                        </a:ext>
                      </a:extLst>
                    </p:cNvPr>
                    <p:cNvGrpSpPr>
                      <a:grpSpLocks/>
                    </p:cNvGrpSpPr>
                    <p:nvPr/>
                  </p:nvGrpSpPr>
                  <p:grpSpPr bwMode="auto">
                    <a:xfrm>
                      <a:off x="3164" y="1426"/>
                      <a:ext cx="136" cy="126"/>
                      <a:chOff x="3164" y="1426"/>
                      <a:chExt cx="136" cy="126"/>
                    </a:xfrm>
                  </p:grpSpPr>
                  <p:sp>
                    <p:nvSpPr>
                      <p:cNvPr id="363553" name="Freeform 33">
                        <a:extLst>
                          <a:ext uri="{FF2B5EF4-FFF2-40B4-BE49-F238E27FC236}">
                            <a16:creationId xmlns:a16="http://schemas.microsoft.com/office/drawing/2014/main" id="{C0C14286-D8CD-4841-B286-6929CB2C4C36}"/>
                          </a:ext>
                        </a:extLst>
                      </p:cNvPr>
                      <p:cNvSpPr>
                        <a:spLocks/>
                      </p:cNvSpPr>
                      <p:nvPr/>
                    </p:nvSpPr>
                    <p:spPr bwMode="auto">
                      <a:xfrm>
                        <a:off x="3164" y="1473"/>
                        <a:ext cx="64" cy="70"/>
                      </a:xfrm>
                      <a:custGeom>
                        <a:avLst/>
                        <a:gdLst>
                          <a:gd name="T0" fmla="*/ 15 w 64"/>
                          <a:gd name="T1" fmla="*/ 21 h 70"/>
                          <a:gd name="T2" fmla="*/ 19 w 64"/>
                          <a:gd name="T3" fmla="*/ 14 h 70"/>
                          <a:gd name="T4" fmla="*/ 31 w 64"/>
                          <a:gd name="T5" fmla="*/ 14 h 70"/>
                          <a:gd name="T6" fmla="*/ 47 w 64"/>
                          <a:gd name="T7" fmla="*/ 0 h 70"/>
                          <a:gd name="T8" fmla="*/ 52 w 64"/>
                          <a:gd name="T9" fmla="*/ 9 h 70"/>
                          <a:gd name="T10" fmla="*/ 60 w 64"/>
                          <a:gd name="T11" fmla="*/ 9 h 70"/>
                          <a:gd name="T12" fmla="*/ 63 w 64"/>
                          <a:gd name="T13" fmla="*/ 14 h 70"/>
                          <a:gd name="T14" fmla="*/ 58 w 64"/>
                          <a:gd name="T15" fmla="*/ 21 h 70"/>
                          <a:gd name="T16" fmla="*/ 52 w 64"/>
                          <a:gd name="T17" fmla="*/ 24 h 70"/>
                          <a:gd name="T18" fmla="*/ 52 w 64"/>
                          <a:gd name="T19" fmla="*/ 30 h 70"/>
                          <a:gd name="T20" fmla="*/ 50 w 64"/>
                          <a:gd name="T21" fmla="*/ 33 h 70"/>
                          <a:gd name="T22" fmla="*/ 48 w 64"/>
                          <a:gd name="T23" fmla="*/ 38 h 70"/>
                          <a:gd name="T24" fmla="*/ 52 w 64"/>
                          <a:gd name="T25" fmla="*/ 44 h 70"/>
                          <a:gd name="T26" fmla="*/ 47 w 64"/>
                          <a:gd name="T27" fmla="*/ 50 h 70"/>
                          <a:gd name="T28" fmla="*/ 42 w 64"/>
                          <a:gd name="T29" fmla="*/ 53 h 70"/>
                          <a:gd name="T30" fmla="*/ 37 w 64"/>
                          <a:gd name="T31" fmla="*/ 53 h 70"/>
                          <a:gd name="T32" fmla="*/ 36 w 64"/>
                          <a:gd name="T33" fmla="*/ 54 h 70"/>
                          <a:gd name="T34" fmla="*/ 34 w 64"/>
                          <a:gd name="T35" fmla="*/ 59 h 70"/>
                          <a:gd name="T36" fmla="*/ 26 w 64"/>
                          <a:gd name="T37" fmla="*/ 60 h 70"/>
                          <a:gd name="T38" fmla="*/ 24 w 64"/>
                          <a:gd name="T39" fmla="*/ 59 h 70"/>
                          <a:gd name="T40" fmla="*/ 18 w 64"/>
                          <a:gd name="T41" fmla="*/ 63 h 70"/>
                          <a:gd name="T42" fmla="*/ 16 w 64"/>
                          <a:gd name="T43" fmla="*/ 65 h 70"/>
                          <a:gd name="T44" fmla="*/ 8 w 64"/>
                          <a:gd name="T45" fmla="*/ 69 h 70"/>
                          <a:gd name="T46" fmla="*/ 5 w 64"/>
                          <a:gd name="T47" fmla="*/ 69 h 70"/>
                          <a:gd name="T48" fmla="*/ 3 w 64"/>
                          <a:gd name="T49" fmla="*/ 66 h 70"/>
                          <a:gd name="T50" fmla="*/ 2 w 64"/>
                          <a:gd name="T51" fmla="*/ 59 h 70"/>
                          <a:gd name="T52" fmla="*/ 0 w 64"/>
                          <a:gd name="T53" fmla="*/ 57 h 70"/>
                          <a:gd name="T54" fmla="*/ 0 w 64"/>
                          <a:gd name="T55" fmla="*/ 51 h 70"/>
                          <a:gd name="T56" fmla="*/ 5 w 64"/>
                          <a:gd name="T57" fmla="*/ 48 h 70"/>
                          <a:gd name="T58" fmla="*/ 10 w 64"/>
                          <a:gd name="T59" fmla="*/ 45 h 70"/>
                          <a:gd name="T60" fmla="*/ 13 w 64"/>
                          <a:gd name="T61" fmla="*/ 39 h 70"/>
                          <a:gd name="T62" fmla="*/ 18 w 64"/>
                          <a:gd name="T63" fmla="*/ 39 h 70"/>
                          <a:gd name="T64" fmla="*/ 21 w 64"/>
                          <a:gd name="T65" fmla="*/ 41 h 70"/>
                          <a:gd name="T66" fmla="*/ 26 w 64"/>
                          <a:gd name="T67" fmla="*/ 39 h 70"/>
                          <a:gd name="T68" fmla="*/ 21 w 64"/>
                          <a:gd name="T69" fmla="*/ 38 h 70"/>
                          <a:gd name="T70" fmla="*/ 15 w 64"/>
                          <a:gd name="T71"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70">
                            <a:moveTo>
                              <a:pt x="15" y="21"/>
                            </a:moveTo>
                            <a:lnTo>
                              <a:pt x="19" y="14"/>
                            </a:lnTo>
                            <a:lnTo>
                              <a:pt x="31" y="14"/>
                            </a:lnTo>
                            <a:lnTo>
                              <a:pt x="47" y="0"/>
                            </a:lnTo>
                            <a:lnTo>
                              <a:pt x="52" y="9"/>
                            </a:lnTo>
                            <a:lnTo>
                              <a:pt x="60" y="9"/>
                            </a:lnTo>
                            <a:lnTo>
                              <a:pt x="63" y="14"/>
                            </a:lnTo>
                            <a:lnTo>
                              <a:pt x="58" y="21"/>
                            </a:lnTo>
                            <a:lnTo>
                              <a:pt x="52" y="24"/>
                            </a:lnTo>
                            <a:lnTo>
                              <a:pt x="52" y="30"/>
                            </a:lnTo>
                            <a:lnTo>
                              <a:pt x="50" y="33"/>
                            </a:lnTo>
                            <a:lnTo>
                              <a:pt x="48" y="38"/>
                            </a:lnTo>
                            <a:lnTo>
                              <a:pt x="52" y="44"/>
                            </a:lnTo>
                            <a:lnTo>
                              <a:pt x="47" y="50"/>
                            </a:lnTo>
                            <a:lnTo>
                              <a:pt x="42" y="53"/>
                            </a:lnTo>
                            <a:lnTo>
                              <a:pt x="37" y="53"/>
                            </a:lnTo>
                            <a:lnTo>
                              <a:pt x="36" y="54"/>
                            </a:lnTo>
                            <a:lnTo>
                              <a:pt x="34" y="59"/>
                            </a:lnTo>
                            <a:lnTo>
                              <a:pt x="26" y="60"/>
                            </a:lnTo>
                            <a:lnTo>
                              <a:pt x="24" y="59"/>
                            </a:lnTo>
                            <a:lnTo>
                              <a:pt x="18" y="63"/>
                            </a:lnTo>
                            <a:lnTo>
                              <a:pt x="16" y="65"/>
                            </a:lnTo>
                            <a:lnTo>
                              <a:pt x="8" y="69"/>
                            </a:lnTo>
                            <a:lnTo>
                              <a:pt x="5" y="69"/>
                            </a:lnTo>
                            <a:lnTo>
                              <a:pt x="3" y="66"/>
                            </a:lnTo>
                            <a:lnTo>
                              <a:pt x="2" y="59"/>
                            </a:lnTo>
                            <a:lnTo>
                              <a:pt x="0" y="57"/>
                            </a:lnTo>
                            <a:lnTo>
                              <a:pt x="0" y="51"/>
                            </a:lnTo>
                            <a:lnTo>
                              <a:pt x="5" y="48"/>
                            </a:lnTo>
                            <a:lnTo>
                              <a:pt x="10" y="45"/>
                            </a:lnTo>
                            <a:lnTo>
                              <a:pt x="13" y="39"/>
                            </a:lnTo>
                            <a:lnTo>
                              <a:pt x="18" y="39"/>
                            </a:lnTo>
                            <a:lnTo>
                              <a:pt x="21" y="41"/>
                            </a:lnTo>
                            <a:lnTo>
                              <a:pt x="26" y="39"/>
                            </a:lnTo>
                            <a:lnTo>
                              <a:pt x="21" y="38"/>
                            </a:lnTo>
                            <a:lnTo>
                              <a:pt x="15" y="2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54" name="Freeform 34">
                        <a:extLst>
                          <a:ext uri="{FF2B5EF4-FFF2-40B4-BE49-F238E27FC236}">
                            <a16:creationId xmlns:a16="http://schemas.microsoft.com/office/drawing/2014/main" id="{0DD88ABA-C0B4-4025-8A48-31D6230909DB}"/>
                          </a:ext>
                        </a:extLst>
                      </p:cNvPr>
                      <p:cNvSpPr>
                        <a:spLocks/>
                      </p:cNvSpPr>
                      <p:nvPr/>
                    </p:nvSpPr>
                    <p:spPr bwMode="auto">
                      <a:xfrm>
                        <a:off x="3223" y="1426"/>
                        <a:ext cx="77" cy="126"/>
                      </a:xfrm>
                      <a:custGeom>
                        <a:avLst/>
                        <a:gdLst>
                          <a:gd name="T0" fmla="*/ 29 w 77"/>
                          <a:gd name="T1" fmla="*/ 14 h 126"/>
                          <a:gd name="T2" fmla="*/ 47 w 77"/>
                          <a:gd name="T3" fmla="*/ 12 h 126"/>
                          <a:gd name="T4" fmla="*/ 53 w 77"/>
                          <a:gd name="T5" fmla="*/ 8 h 126"/>
                          <a:gd name="T6" fmla="*/ 61 w 77"/>
                          <a:gd name="T7" fmla="*/ 3 h 126"/>
                          <a:gd name="T8" fmla="*/ 76 w 77"/>
                          <a:gd name="T9" fmla="*/ 2 h 126"/>
                          <a:gd name="T10" fmla="*/ 71 w 77"/>
                          <a:gd name="T11" fmla="*/ 12 h 126"/>
                          <a:gd name="T12" fmla="*/ 65 w 77"/>
                          <a:gd name="T13" fmla="*/ 15 h 126"/>
                          <a:gd name="T14" fmla="*/ 55 w 77"/>
                          <a:gd name="T15" fmla="*/ 24 h 126"/>
                          <a:gd name="T16" fmla="*/ 66 w 77"/>
                          <a:gd name="T17" fmla="*/ 24 h 126"/>
                          <a:gd name="T18" fmla="*/ 76 w 77"/>
                          <a:gd name="T19" fmla="*/ 24 h 126"/>
                          <a:gd name="T20" fmla="*/ 70 w 77"/>
                          <a:gd name="T21" fmla="*/ 35 h 126"/>
                          <a:gd name="T22" fmla="*/ 58 w 77"/>
                          <a:gd name="T23" fmla="*/ 39 h 126"/>
                          <a:gd name="T24" fmla="*/ 57 w 77"/>
                          <a:gd name="T25" fmla="*/ 47 h 126"/>
                          <a:gd name="T26" fmla="*/ 66 w 77"/>
                          <a:gd name="T27" fmla="*/ 57 h 126"/>
                          <a:gd name="T28" fmla="*/ 71 w 77"/>
                          <a:gd name="T29" fmla="*/ 68 h 126"/>
                          <a:gd name="T30" fmla="*/ 76 w 77"/>
                          <a:gd name="T31" fmla="*/ 81 h 126"/>
                          <a:gd name="T32" fmla="*/ 73 w 77"/>
                          <a:gd name="T33" fmla="*/ 98 h 126"/>
                          <a:gd name="T34" fmla="*/ 65 w 77"/>
                          <a:gd name="T35" fmla="*/ 105 h 126"/>
                          <a:gd name="T36" fmla="*/ 71 w 77"/>
                          <a:gd name="T37" fmla="*/ 117 h 126"/>
                          <a:gd name="T38" fmla="*/ 53 w 77"/>
                          <a:gd name="T39" fmla="*/ 117 h 126"/>
                          <a:gd name="T40" fmla="*/ 44 w 77"/>
                          <a:gd name="T41" fmla="*/ 116 h 126"/>
                          <a:gd name="T42" fmla="*/ 29 w 77"/>
                          <a:gd name="T43" fmla="*/ 120 h 126"/>
                          <a:gd name="T44" fmla="*/ 21 w 77"/>
                          <a:gd name="T45" fmla="*/ 122 h 126"/>
                          <a:gd name="T46" fmla="*/ 11 w 77"/>
                          <a:gd name="T47" fmla="*/ 123 h 126"/>
                          <a:gd name="T48" fmla="*/ 3 w 77"/>
                          <a:gd name="T49" fmla="*/ 119 h 126"/>
                          <a:gd name="T50" fmla="*/ 0 w 77"/>
                          <a:gd name="T51" fmla="*/ 111 h 126"/>
                          <a:gd name="T52" fmla="*/ 8 w 77"/>
                          <a:gd name="T53" fmla="*/ 104 h 126"/>
                          <a:gd name="T54" fmla="*/ 19 w 77"/>
                          <a:gd name="T55" fmla="*/ 102 h 126"/>
                          <a:gd name="T56" fmla="*/ 13 w 77"/>
                          <a:gd name="T57" fmla="*/ 98 h 126"/>
                          <a:gd name="T58" fmla="*/ 13 w 77"/>
                          <a:gd name="T59" fmla="*/ 90 h 126"/>
                          <a:gd name="T60" fmla="*/ 23 w 77"/>
                          <a:gd name="T61" fmla="*/ 86 h 126"/>
                          <a:gd name="T62" fmla="*/ 31 w 77"/>
                          <a:gd name="T63" fmla="*/ 84 h 126"/>
                          <a:gd name="T64" fmla="*/ 36 w 77"/>
                          <a:gd name="T65" fmla="*/ 71 h 126"/>
                          <a:gd name="T66" fmla="*/ 40 w 77"/>
                          <a:gd name="T67" fmla="*/ 57 h 126"/>
                          <a:gd name="T68" fmla="*/ 32 w 77"/>
                          <a:gd name="T69" fmla="*/ 48 h 126"/>
                          <a:gd name="T70" fmla="*/ 16 w 77"/>
                          <a:gd name="T71" fmla="*/ 45 h 126"/>
                          <a:gd name="T72" fmla="*/ 24 w 77"/>
                          <a:gd name="T73"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6">
                            <a:moveTo>
                              <a:pt x="24" y="18"/>
                            </a:moveTo>
                            <a:lnTo>
                              <a:pt x="29" y="14"/>
                            </a:lnTo>
                            <a:lnTo>
                              <a:pt x="44" y="15"/>
                            </a:lnTo>
                            <a:lnTo>
                              <a:pt x="47" y="12"/>
                            </a:lnTo>
                            <a:lnTo>
                              <a:pt x="50" y="8"/>
                            </a:lnTo>
                            <a:lnTo>
                              <a:pt x="53" y="8"/>
                            </a:lnTo>
                            <a:lnTo>
                              <a:pt x="57" y="6"/>
                            </a:lnTo>
                            <a:lnTo>
                              <a:pt x="61" y="3"/>
                            </a:lnTo>
                            <a:lnTo>
                              <a:pt x="68" y="0"/>
                            </a:lnTo>
                            <a:lnTo>
                              <a:pt x="76" y="2"/>
                            </a:lnTo>
                            <a:lnTo>
                              <a:pt x="74" y="8"/>
                            </a:lnTo>
                            <a:lnTo>
                              <a:pt x="71" y="12"/>
                            </a:lnTo>
                            <a:lnTo>
                              <a:pt x="68" y="14"/>
                            </a:lnTo>
                            <a:lnTo>
                              <a:pt x="65" y="15"/>
                            </a:lnTo>
                            <a:lnTo>
                              <a:pt x="55" y="18"/>
                            </a:lnTo>
                            <a:lnTo>
                              <a:pt x="55" y="24"/>
                            </a:lnTo>
                            <a:lnTo>
                              <a:pt x="57" y="27"/>
                            </a:lnTo>
                            <a:lnTo>
                              <a:pt x="66" y="24"/>
                            </a:lnTo>
                            <a:lnTo>
                              <a:pt x="74" y="21"/>
                            </a:lnTo>
                            <a:lnTo>
                              <a:pt x="76" y="24"/>
                            </a:lnTo>
                            <a:lnTo>
                              <a:pt x="76" y="33"/>
                            </a:lnTo>
                            <a:lnTo>
                              <a:pt x="70" y="35"/>
                            </a:lnTo>
                            <a:lnTo>
                              <a:pt x="63" y="35"/>
                            </a:lnTo>
                            <a:lnTo>
                              <a:pt x="58" y="39"/>
                            </a:lnTo>
                            <a:lnTo>
                              <a:pt x="57" y="42"/>
                            </a:lnTo>
                            <a:lnTo>
                              <a:pt x="57" y="47"/>
                            </a:lnTo>
                            <a:lnTo>
                              <a:pt x="61" y="53"/>
                            </a:lnTo>
                            <a:lnTo>
                              <a:pt x="66" y="57"/>
                            </a:lnTo>
                            <a:lnTo>
                              <a:pt x="70" y="62"/>
                            </a:lnTo>
                            <a:lnTo>
                              <a:pt x="71" y="68"/>
                            </a:lnTo>
                            <a:lnTo>
                              <a:pt x="73" y="74"/>
                            </a:lnTo>
                            <a:lnTo>
                              <a:pt x="76" y="81"/>
                            </a:lnTo>
                            <a:lnTo>
                              <a:pt x="76" y="92"/>
                            </a:lnTo>
                            <a:lnTo>
                              <a:pt x="73" y="98"/>
                            </a:lnTo>
                            <a:lnTo>
                              <a:pt x="66" y="102"/>
                            </a:lnTo>
                            <a:lnTo>
                              <a:pt x="65" y="105"/>
                            </a:lnTo>
                            <a:lnTo>
                              <a:pt x="68" y="111"/>
                            </a:lnTo>
                            <a:lnTo>
                              <a:pt x="71" y="117"/>
                            </a:lnTo>
                            <a:lnTo>
                              <a:pt x="61" y="117"/>
                            </a:lnTo>
                            <a:lnTo>
                              <a:pt x="53" y="117"/>
                            </a:lnTo>
                            <a:lnTo>
                              <a:pt x="50" y="116"/>
                            </a:lnTo>
                            <a:lnTo>
                              <a:pt x="44" y="116"/>
                            </a:lnTo>
                            <a:lnTo>
                              <a:pt x="36" y="117"/>
                            </a:lnTo>
                            <a:lnTo>
                              <a:pt x="29" y="120"/>
                            </a:lnTo>
                            <a:lnTo>
                              <a:pt x="24" y="120"/>
                            </a:lnTo>
                            <a:lnTo>
                              <a:pt x="21" y="122"/>
                            </a:lnTo>
                            <a:lnTo>
                              <a:pt x="13" y="125"/>
                            </a:lnTo>
                            <a:lnTo>
                              <a:pt x="11" y="123"/>
                            </a:lnTo>
                            <a:lnTo>
                              <a:pt x="8" y="120"/>
                            </a:lnTo>
                            <a:lnTo>
                              <a:pt x="3" y="119"/>
                            </a:lnTo>
                            <a:lnTo>
                              <a:pt x="0" y="117"/>
                            </a:lnTo>
                            <a:lnTo>
                              <a:pt x="0" y="111"/>
                            </a:lnTo>
                            <a:lnTo>
                              <a:pt x="3" y="104"/>
                            </a:lnTo>
                            <a:lnTo>
                              <a:pt x="8" y="104"/>
                            </a:lnTo>
                            <a:lnTo>
                              <a:pt x="13" y="102"/>
                            </a:lnTo>
                            <a:lnTo>
                              <a:pt x="19" y="102"/>
                            </a:lnTo>
                            <a:lnTo>
                              <a:pt x="19" y="101"/>
                            </a:lnTo>
                            <a:lnTo>
                              <a:pt x="13" y="98"/>
                            </a:lnTo>
                            <a:lnTo>
                              <a:pt x="13" y="93"/>
                            </a:lnTo>
                            <a:lnTo>
                              <a:pt x="13" y="90"/>
                            </a:lnTo>
                            <a:lnTo>
                              <a:pt x="19" y="87"/>
                            </a:lnTo>
                            <a:lnTo>
                              <a:pt x="23" y="86"/>
                            </a:lnTo>
                            <a:lnTo>
                              <a:pt x="26" y="84"/>
                            </a:lnTo>
                            <a:lnTo>
                              <a:pt x="31" y="84"/>
                            </a:lnTo>
                            <a:lnTo>
                              <a:pt x="34" y="83"/>
                            </a:lnTo>
                            <a:lnTo>
                              <a:pt x="36" y="71"/>
                            </a:lnTo>
                            <a:lnTo>
                              <a:pt x="40" y="62"/>
                            </a:lnTo>
                            <a:lnTo>
                              <a:pt x="40" y="57"/>
                            </a:lnTo>
                            <a:lnTo>
                              <a:pt x="29" y="56"/>
                            </a:lnTo>
                            <a:lnTo>
                              <a:pt x="32" y="48"/>
                            </a:lnTo>
                            <a:lnTo>
                              <a:pt x="24" y="44"/>
                            </a:lnTo>
                            <a:lnTo>
                              <a:pt x="16" y="45"/>
                            </a:lnTo>
                            <a:lnTo>
                              <a:pt x="26" y="35"/>
                            </a:lnTo>
                            <a:lnTo>
                              <a:pt x="24" y="1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3555" name="Freeform 35">
                      <a:extLst>
                        <a:ext uri="{FF2B5EF4-FFF2-40B4-BE49-F238E27FC236}">
                          <a16:creationId xmlns:a16="http://schemas.microsoft.com/office/drawing/2014/main" id="{DB6CF5D6-0172-45F2-AE38-9B0B5FFF1A1A}"/>
                        </a:ext>
                      </a:extLst>
                    </p:cNvPr>
                    <p:cNvSpPr>
                      <a:spLocks/>
                    </p:cNvSpPr>
                    <p:nvPr/>
                  </p:nvSpPr>
                  <p:spPr bwMode="auto">
                    <a:xfrm>
                      <a:off x="2989" y="1219"/>
                      <a:ext cx="440" cy="210"/>
                    </a:xfrm>
                    <a:custGeom>
                      <a:avLst/>
                      <a:gdLst>
                        <a:gd name="T0" fmla="*/ 28 w 440"/>
                        <a:gd name="T1" fmla="*/ 204 h 210"/>
                        <a:gd name="T2" fmla="*/ 44 w 440"/>
                        <a:gd name="T3" fmla="*/ 189 h 210"/>
                        <a:gd name="T4" fmla="*/ 54 w 440"/>
                        <a:gd name="T5" fmla="*/ 185 h 210"/>
                        <a:gd name="T6" fmla="*/ 68 w 440"/>
                        <a:gd name="T7" fmla="*/ 180 h 210"/>
                        <a:gd name="T8" fmla="*/ 80 w 440"/>
                        <a:gd name="T9" fmla="*/ 180 h 210"/>
                        <a:gd name="T10" fmla="*/ 89 w 440"/>
                        <a:gd name="T11" fmla="*/ 174 h 210"/>
                        <a:gd name="T12" fmla="*/ 101 w 440"/>
                        <a:gd name="T13" fmla="*/ 165 h 210"/>
                        <a:gd name="T14" fmla="*/ 112 w 440"/>
                        <a:gd name="T15" fmla="*/ 161 h 210"/>
                        <a:gd name="T16" fmla="*/ 124 w 440"/>
                        <a:gd name="T17" fmla="*/ 156 h 210"/>
                        <a:gd name="T18" fmla="*/ 137 w 440"/>
                        <a:gd name="T19" fmla="*/ 150 h 210"/>
                        <a:gd name="T20" fmla="*/ 153 w 440"/>
                        <a:gd name="T21" fmla="*/ 147 h 210"/>
                        <a:gd name="T22" fmla="*/ 179 w 440"/>
                        <a:gd name="T23" fmla="*/ 150 h 210"/>
                        <a:gd name="T24" fmla="*/ 200 w 440"/>
                        <a:gd name="T25" fmla="*/ 144 h 210"/>
                        <a:gd name="T26" fmla="*/ 211 w 440"/>
                        <a:gd name="T27" fmla="*/ 129 h 210"/>
                        <a:gd name="T28" fmla="*/ 226 w 440"/>
                        <a:gd name="T29" fmla="*/ 117 h 210"/>
                        <a:gd name="T30" fmla="*/ 236 w 440"/>
                        <a:gd name="T31" fmla="*/ 107 h 210"/>
                        <a:gd name="T32" fmla="*/ 244 w 440"/>
                        <a:gd name="T33" fmla="*/ 98 h 210"/>
                        <a:gd name="T34" fmla="*/ 263 w 440"/>
                        <a:gd name="T35" fmla="*/ 89 h 210"/>
                        <a:gd name="T36" fmla="*/ 260 w 440"/>
                        <a:gd name="T37" fmla="*/ 101 h 210"/>
                        <a:gd name="T38" fmla="*/ 275 w 440"/>
                        <a:gd name="T39" fmla="*/ 107 h 210"/>
                        <a:gd name="T40" fmla="*/ 288 w 440"/>
                        <a:gd name="T41" fmla="*/ 102 h 210"/>
                        <a:gd name="T42" fmla="*/ 293 w 440"/>
                        <a:gd name="T43" fmla="*/ 93 h 210"/>
                        <a:gd name="T44" fmla="*/ 298 w 440"/>
                        <a:gd name="T45" fmla="*/ 84 h 210"/>
                        <a:gd name="T46" fmla="*/ 306 w 440"/>
                        <a:gd name="T47" fmla="*/ 75 h 210"/>
                        <a:gd name="T48" fmla="*/ 330 w 440"/>
                        <a:gd name="T49" fmla="*/ 75 h 210"/>
                        <a:gd name="T50" fmla="*/ 354 w 440"/>
                        <a:gd name="T51" fmla="*/ 60 h 210"/>
                        <a:gd name="T52" fmla="*/ 379 w 440"/>
                        <a:gd name="T53" fmla="*/ 50 h 210"/>
                        <a:gd name="T54" fmla="*/ 405 w 440"/>
                        <a:gd name="T55" fmla="*/ 24 h 210"/>
                        <a:gd name="T56" fmla="*/ 428 w 440"/>
                        <a:gd name="T57" fmla="*/ 12 h 210"/>
                        <a:gd name="T58" fmla="*/ 419 w 440"/>
                        <a:gd name="T59" fmla="*/ 0 h 210"/>
                        <a:gd name="T60" fmla="*/ 380 w 440"/>
                        <a:gd name="T61" fmla="*/ 8 h 210"/>
                        <a:gd name="T62" fmla="*/ 354 w 440"/>
                        <a:gd name="T63" fmla="*/ 15 h 210"/>
                        <a:gd name="T64" fmla="*/ 327 w 440"/>
                        <a:gd name="T65" fmla="*/ 20 h 210"/>
                        <a:gd name="T66" fmla="*/ 293 w 440"/>
                        <a:gd name="T67" fmla="*/ 32 h 210"/>
                        <a:gd name="T68" fmla="*/ 263 w 440"/>
                        <a:gd name="T69" fmla="*/ 39 h 210"/>
                        <a:gd name="T70" fmla="*/ 233 w 440"/>
                        <a:gd name="T71" fmla="*/ 50 h 210"/>
                        <a:gd name="T72" fmla="*/ 211 w 440"/>
                        <a:gd name="T73" fmla="*/ 65 h 210"/>
                        <a:gd name="T74" fmla="*/ 193 w 440"/>
                        <a:gd name="T75" fmla="*/ 75 h 210"/>
                        <a:gd name="T76" fmla="*/ 158 w 440"/>
                        <a:gd name="T77" fmla="*/ 93 h 210"/>
                        <a:gd name="T78" fmla="*/ 122 w 440"/>
                        <a:gd name="T79" fmla="*/ 116 h 210"/>
                        <a:gd name="T80" fmla="*/ 91 w 440"/>
                        <a:gd name="T81" fmla="*/ 132 h 210"/>
                        <a:gd name="T82" fmla="*/ 67 w 440"/>
                        <a:gd name="T83" fmla="*/ 155 h 210"/>
                        <a:gd name="T84" fmla="*/ 41 w 440"/>
                        <a:gd name="T85" fmla="*/ 170 h 210"/>
                        <a:gd name="T86" fmla="*/ 0 w 440"/>
                        <a:gd name="T8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210">
                          <a:moveTo>
                            <a:pt x="0" y="209"/>
                          </a:moveTo>
                          <a:lnTo>
                            <a:pt x="28" y="204"/>
                          </a:lnTo>
                          <a:lnTo>
                            <a:pt x="37" y="195"/>
                          </a:lnTo>
                          <a:lnTo>
                            <a:pt x="44" y="189"/>
                          </a:lnTo>
                          <a:lnTo>
                            <a:pt x="47" y="185"/>
                          </a:lnTo>
                          <a:lnTo>
                            <a:pt x="54" y="185"/>
                          </a:lnTo>
                          <a:lnTo>
                            <a:pt x="60" y="180"/>
                          </a:lnTo>
                          <a:lnTo>
                            <a:pt x="68" y="180"/>
                          </a:lnTo>
                          <a:lnTo>
                            <a:pt x="73" y="180"/>
                          </a:lnTo>
                          <a:lnTo>
                            <a:pt x="80" y="180"/>
                          </a:lnTo>
                          <a:lnTo>
                            <a:pt x="83" y="180"/>
                          </a:lnTo>
                          <a:lnTo>
                            <a:pt x="89" y="174"/>
                          </a:lnTo>
                          <a:lnTo>
                            <a:pt x="93" y="170"/>
                          </a:lnTo>
                          <a:lnTo>
                            <a:pt x="101" y="165"/>
                          </a:lnTo>
                          <a:lnTo>
                            <a:pt x="107" y="164"/>
                          </a:lnTo>
                          <a:lnTo>
                            <a:pt x="112" y="161"/>
                          </a:lnTo>
                          <a:lnTo>
                            <a:pt x="119" y="159"/>
                          </a:lnTo>
                          <a:lnTo>
                            <a:pt x="124" y="156"/>
                          </a:lnTo>
                          <a:lnTo>
                            <a:pt x="130" y="153"/>
                          </a:lnTo>
                          <a:lnTo>
                            <a:pt x="137" y="150"/>
                          </a:lnTo>
                          <a:lnTo>
                            <a:pt x="145" y="146"/>
                          </a:lnTo>
                          <a:lnTo>
                            <a:pt x="153" y="147"/>
                          </a:lnTo>
                          <a:lnTo>
                            <a:pt x="166" y="150"/>
                          </a:lnTo>
                          <a:lnTo>
                            <a:pt x="179" y="150"/>
                          </a:lnTo>
                          <a:lnTo>
                            <a:pt x="193" y="146"/>
                          </a:lnTo>
                          <a:lnTo>
                            <a:pt x="200" y="144"/>
                          </a:lnTo>
                          <a:lnTo>
                            <a:pt x="205" y="135"/>
                          </a:lnTo>
                          <a:lnTo>
                            <a:pt x="211" y="129"/>
                          </a:lnTo>
                          <a:lnTo>
                            <a:pt x="223" y="122"/>
                          </a:lnTo>
                          <a:lnTo>
                            <a:pt x="226" y="117"/>
                          </a:lnTo>
                          <a:lnTo>
                            <a:pt x="226" y="111"/>
                          </a:lnTo>
                          <a:lnTo>
                            <a:pt x="236" y="107"/>
                          </a:lnTo>
                          <a:lnTo>
                            <a:pt x="241" y="102"/>
                          </a:lnTo>
                          <a:lnTo>
                            <a:pt x="244" y="98"/>
                          </a:lnTo>
                          <a:lnTo>
                            <a:pt x="247" y="98"/>
                          </a:lnTo>
                          <a:lnTo>
                            <a:pt x="263" y="89"/>
                          </a:lnTo>
                          <a:lnTo>
                            <a:pt x="263" y="98"/>
                          </a:lnTo>
                          <a:lnTo>
                            <a:pt x="260" y="101"/>
                          </a:lnTo>
                          <a:lnTo>
                            <a:pt x="263" y="105"/>
                          </a:lnTo>
                          <a:lnTo>
                            <a:pt x="275" y="107"/>
                          </a:lnTo>
                          <a:lnTo>
                            <a:pt x="281" y="107"/>
                          </a:lnTo>
                          <a:lnTo>
                            <a:pt x="288" y="102"/>
                          </a:lnTo>
                          <a:lnTo>
                            <a:pt x="293" y="98"/>
                          </a:lnTo>
                          <a:lnTo>
                            <a:pt x="293" y="93"/>
                          </a:lnTo>
                          <a:lnTo>
                            <a:pt x="298" y="89"/>
                          </a:lnTo>
                          <a:lnTo>
                            <a:pt x="298" y="84"/>
                          </a:lnTo>
                          <a:lnTo>
                            <a:pt x="302" y="78"/>
                          </a:lnTo>
                          <a:lnTo>
                            <a:pt x="306" y="75"/>
                          </a:lnTo>
                          <a:lnTo>
                            <a:pt x="314" y="75"/>
                          </a:lnTo>
                          <a:lnTo>
                            <a:pt x="330" y="75"/>
                          </a:lnTo>
                          <a:lnTo>
                            <a:pt x="343" y="69"/>
                          </a:lnTo>
                          <a:lnTo>
                            <a:pt x="354" y="60"/>
                          </a:lnTo>
                          <a:lnTo>
                            <a:pt x="367" y="57"/>
                          </a:lnTo>
                          <a:lnTo>
                            <a:pt x="379" y="50"/>
                          </a:lnTo>
                          <a:lnTo>
                            <a:pt x="387" y="38"/>
                          </a:lnTo>
                          <a:lnTo>
                            <a:pt x="405" y="24"/>
                          </a:lnTo>
                          <a:lnTo>
                            <a:pt x="416" y="18"/>
                          </a:lnTo>
                          <a:lnTo>
                            <a:pt x="428" y="12"/>
                          </a:lnTo>
                          <a:lnTo>
                            <a:pt x="439" y="5"/>
                          </a:lnTo>
                          <a:lnTo>
                            <a:pt x="419" y="0"/>
                          </a:lnTo>
                          <a:lnTo>
                            <a:pt x="400" y="0"/>
                          </a:lnTo>
                          <a:lnTo>
                            <a:pt x="380" y="8"/>
                          </a:lnTo>
                          <a:lnTo>
                            <a:pt x="371" y="12"/>
                          </a:lnTo>
                          <a:lnTo>
                            <a:pt x="354" y="15"/>
                          </a:lnTo>
                          <a:lnTo>
                            <a:pt x="337" y="17"/>
                          </a:lnTo>
                          <a:lnTo>
                            <a:pt x="327" y="20"/>
                          </a:lnTo>
                          <a:lnTo>
                            <a:pt x="306" y="27"/>
                          </a:lnTo>
                          <a:lnTo>
                            <a:pt x="293" y="32"/>
                          </a:lnTo>
                          <a:lnTo>
                            <a:pt x="280" y="36"/>
                          </a:lnTo>
                          <a:lnTo>
                            <a:pt x="263" y="39"/>
                          </a:lnTo>
                          <a:lnTo>
                            <a:pt x="247" y="44"/>
                          </a:lnTo>
                          <a:lnTo>
                            <a:pt x="233" y="50"/>
                          </a:lnTo>
                          <a:lnTo>
                            <a:pt x="221" y="57"/>
                          </a:lnTo>
                          <a:lnTo>
                            <a:pt x="211" y="65"/>
                          </a:lnTo>
                          <a:lnTo>
                            <a:pt x="202" y="71"/>
                          </a:lnTo>
                          <a:lnTo>
                            <a:pt x="193" y="75"/>
                          </a:lnTo>
                          <a:lnTo>
                            <a:pt x="176" y="84"/>
                          </a:lnTo>
                          <a:lnTo>
                            <a:pt x="158" y="93"/>
                          </a:lnTo>
                          <a:lnTo>
                            <a:pt x="137" y="102"/>
                          </a:lnTo>
                          <a:lnTo>
                            <a:pt x="122" y="116"/>
                          </a:lnTo>
                          <a:lnTo>
                            <a:pt x="106" y="126"/>
                          </a:lnTo>
                          <a:lnTo>
                            <a:pt x="91" y="132"/>
                          </a:lnTo>
                          <a:lnTo>
                            <a:pt x="76" y="146"/>
                          </a:lnTo>
                          <a:lnTo>
                            <a:pt x="67" y="155"/>
                          </a:lnTo>
                          <a:lnTo>
                            <a:pt x="54" y="164"/>
                          </a:lnTo>
                          <a:lnTo>
                            <a:pt x="41" y="170"/>
                          </a:lnTo>
                          <a:lnTo>
                            <a:pt x="28" y="176"/>
                          </a:lnTo>
                          <a:lnTo>
                            <a:pt x="0" y="20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3556" name="Freeform 36">
                    <a:extLst>
                      <a:ext uri="{FF2B5EF4-FFF2-40B4-BE49-F238E27FC236}">
                        <a16:creationId xmlns:a16="http://schemas.microsoft.com/office/drawing/2014/main" id="{50477972-C419-4BCD-93A9-23AC2595BA85}"/>
                      </a:ext>
                    </a:extLst>
                  </p:cNvPr>
                  <p:cNvSpPr>
                    <a:spLocks/>
                  </p:cNvSpPr>
                  <p:nvPr/>
                </p:nvSpPr>
                <p:spPr bwMode="auto">
                  <a:xfrm>
                    <a:off x="3192" y="3129"/>
                    <a:ext cx="653" cy="194"/>
                  </a:xfrm>
                  <a:custGeom>
                    <a:avLst/>
                    <a:gdLst>
                      <a:gd name="T0" fmla="*/ 63 w 653"/>
                      <a:gd name="T1" fmla="*/ 58 h 194"/>
                      <a:gd name="T2" fmla="*/ 89 w 653"/>
                      <a:gd name="T3" fmla="*/ 52 h 194"/>
                      <a:gd name="T4" fmla="*/ 166 w 653"/>
                      <a:gd name="T5" fmla="*/ 49 h 194"/>
                      <a:gd name="T6" fmla="*/ 189 w 653"/>
                      <a:gd name="T7" fmla="*/ 42 h 194"/>
                      <a:gd name="T8" fmla="*/ 208 w 653"/>
                      <a:gd name="T9" fmla="*/ 37 h 194"/>
                      <a:gd name="T10" fmla="*/ 215 w 653"/>
                      <a:gd name="T11" fmla="*/ 37 h 194"/>
                      <a:gd name="T12" fmla="*/ 241 w 653"/>
                      <a:gd name="T13" fmla="*/ 42 h 194"/>
                      <a:gd name="T14" fmla="*/ 254 w 653"/>
                      <a:gd name="T15" fmla="*/ 49 h 194"/>
                      <a:gd name="T16" fmla="*/ 275 w 653"/>
                      <a:gd name="T17" fmla="*/ 55 h 194"/>
                      <a:gd name="T18" fmla="*/ 301 w 653"/>
                      <a:gd name="T19" fmla="*/ 49 h 194"/>
                      <a:gd name="T20" fmla="*/ 325 w 653"/>
                      <a:gd name="T21" fmla="*/ 40 h 194"/>
                      <a:gd name="T22" fmla="*/ 345 w 653"/>
                      <a:gd name="T23" fmla="*/ 39 h 194"/>
                      <a:gd name="T24" fmla="*/ 361 w 653"/>
                      <a:gd name="T25" fmla="*/ 39 h 194"/>
                      <a:gd name="T26" fmla="*/ 400 w 653"/>
                      <a:gd name="T27" fmla="*/ 45 h 194"/>
                      <a:gd name="T28" fmla="*/ 426 w 653"/>
                      <a:gd name="T29" fmla="*/ 39 h 194"/>
                      <a:gd name="T30" fmla="*/ 436 w 653"/>
                      <a:gd name="T31" fmla="*/ 34 h 194"/>
                      <a:gd name="T32" fmla="*/ 468 w 653"/>
                      <a:gd name="T33" fmla="*/ 24 h 194"/>
                      <a:gd name="T34" fmla="*/ 493 w 653"/>
                      <a:gd name="T35" fmla="*/ 19 h 194"/>
                      <a:gd name="T36" fmla="*/ 515 w 653"/>
                      <a:gd name="T37" fmla="*/ 9 h 194"/>
                      <a:gd name="T38" fmla="*/ 525 w 653"/>
                      <a:gd name="T39" fmla="*/ 4 h 194"/>
                      <a:gd name="T40" fmla="*/ 537 w 653"/>
                      <a:gd name="T41" fmla="*/ 0 h 194"/>
                      <a:gd name="T42" fmla="*/ 543 w 653"/>
                      <a:gd name="T43" fmla="*/ 13 h 194"/>
                      <a:gd name="T44" fmla="*/ 553 w 653"/>
                      <a:gd name="T45" fmla="*/ 25 h 194"/>
                      <a:gd name="T46" fmla="*/ 563 w 653"/>
                      <a:gd name="T47" fmla="*/ 28 h 194"/>
                      <a:gd name="T48" fmla="*/ 569 w 653"/>
                      <a:gd name="T49" fmla="*/ 31 h 194"/>
                      <a:gd name="T50" fmla="*/ 615 w 653"/>
                      <a:gd name="T51" fmla="*/ 40 h 194"/>
                      <a:gd name="T52" fmla="*/ 621 w 653"/>
                      <a:gd name="T53" fmla="*/ 45 h 194"/>
                      <a:gd name="T54" fmla="*/ 650 w 653"/>
                      <a:gd name="T55" fmla="*/ 46 h 194"/>
                      <a:gd name="T56" fmla="*/ 652 w 653"/>
                      <a:gd name="T57" fmla="*/ 63 h 194"/>
                      <a:gd name="T58" fmla="*/ 608 w 653"/>
                      <a:gd name="T59" fmla="*/ 93 h 194"/>
                      <a:gd name="T60" fmla="*/ 541 w 653"/>
                      <a:gd name="T61" fmla="*/ 138 h 194"/>
                      <a:gd name="T62" fmla="*/ 468 w 653"/>
                      <a:gd name="T63" fmla="*/ 169 h 194"/>
                      <a:gd name="T64" fmla="*/ 421 w 653"/>
                      <a:gd name="T65" fmla="*/ 180 h 194"/>
                      <a:gd name="T66" fmla="*/ 389 w 653"/>
                      <a:gd name="T67" fmla="*/ 184 h 194"/>
                      <a:gd name="T68" fmla="*/ 356 w 653"/>
                      <a:gd name="T69" fmla="*/ 187 h 194"/>
                      <a:gd name="T70" fmla="*/ 315 w 653"/>
                      <a:gd name="T71" fmla="*/ 189 h 194"/>
                      <a:gd name="T72" fmla="*/ 275 w 653"/>
                      <a:gd name="T73" fmla="*/ 193 h 194"/>
                      <a:gd name="T74" fmla="*/ 239 w 653"/>
                      <a:gd name="T75" fmla="*/ 186 h 194"/>
                      <a:gd name="T76" fmla="*/ 198 w 653"/>
                      <a:gd name="T77" fmla="*/ 186 h 194"/>
                      <a:gd name="T78" fmla="*/ 164 w 653"/>
                      <a:gd name="T79" fmla="*/ 181 h 194"/>
                      <a:gd name="T80" fmla="*/ 137 w 653"/>
                      <a:gd name="T81" fmla="*/ 174 h 194"/>
                      <a:gd name="T82" fmla="*/ 98 w 653"/>
                      <a:gd name="T83" fmla="*/ 156 h 194"/>
                      <a:gd name="T84" fmla="*/ 59 w 653"/>
                      <a:gd name="T85" fmla="*/ 135 h 194"/>
                      <a:gd name="T86" fmla="*/ 28 w 653"/>
                      <a:gd name="T87" fmla="*/ 111 h 194"/>
                      <a:gd name="T88" fmla="*/ 0 w 653"/>
                      <a:gd name="T8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3" h="194">
                        <a:moveTo>
                          <a:pt x="0" y="84"/>
                        </a:moveTo>
                        <a:lnTo>
                          <a:pt x="63" y="58"/>
                        </a:lnTo>
                        <a:lnTo>
                          <a:pt x="80" y="57"/>
                        </a:lnTo>
                        <a:lnTo>
                          <a:pt x="89" y="52"/>
                        </a:lnTo>
                        <a:lnTo>
                          <a:pt x="161" y="55"/>
                        </a:lnTo>
                        <a:lnTo>
                          <a:pt x="166" y="49"/>
                        </a:lnTo>
                        <a:lnTo>
                          <a:pt x="174" y="46"/>
                        </a:lnTo>
                        <a:lnTo>
                          <a:pt x="189" y="42"/>
                        </a:lnTo>
                        <a:lnTo>
                          <a:pt x="198" y="37"/>
                        </a:lnTo>
                        <a:lnTo>
                          <a:pt x="208" y="37"/>
                        </a:lnTo>
                        <a:lnTo>
                          <a:pt x="211" y="37"/>
                        </a:lnTo>
                        <a:lnTo>
                          <a:pt x="215" y="37"/>
                        </a:lnTo>
                        <a:lnTo>
                          <a:pt x="228" y="39"/>
                        </a:lnTo>
                        <a:lnTo>
                          <a:pt x="241" y="42"/>
                        </a:lnTo>
                        <a:lnTo>
                          <a:pt x="249" y="51"/>
                        </a:lnTo>
                        <a:lnTo>
                          <a:pt x="254" y="49"/>
                        </a:lnTo>
                        <a:lnTo>
                          <a:pt x="257" y="57"/>
                        </a:lnTo>
                        <a:lnTo>
                          <a:pt x="275" y="55"/>
                        </a:lnTo>
                        <a:lnTo>
                          <a:pt x="291" y="51"/>
                        </a:lnTo>
                        <a:lnTo>
                          <a:pt x="301" y="49"/>
                        </a:lnTo>
                        <a:lnTo>
                          <a:pt x="312" y="45"/>
                        </a:lnTo>
                        <a:lnTo>
                          <a:pt x="325" y="40"/>
                        </a:lnTo>
                        <a:lnTo>
                          <a:pt x="337" y="40"/>
                        </a:lnTo>
                        <a:lnTo>
                          <a:pt x="345" y="39"/>
                        </a:lnTo>
                        <a:lnTo>
                          <a:pt x="354" y="34"/>
                        </a:lnTo>
                        <a:lnTo>
                          <a:pt x="361" y="39"/>
                        </a:lnTo>
                        <a:lnTo>
                          <a:pt x="380" y="42"/>
                        </a:lnTo>
                        <a:lnTo>
                          <a:pt x="400" y="45"/>
                        </a:lnTo>
                        <a:lnTo>
                          <a:pt x="419" y="45"/>
                        </a:lnTo>
                        <a:lnTo>
                          <a:pt x="426" y="39"/>
                        </a:lnTo>
                        <a:lnTo>
                          <a:pt x="431" y="39"/>
                        </a:lnTo>
                        <a:lnTo>
                          <a:pt x="436" y="34"/>
                        </a:lnTo>
                        <a:lnTo>
                          <a:pt x="450" y="27"/>
                        </a:lnTo>
                        <a:lnTo>
                          <a:pt x="468" y="24"/>
                        </a:lnTo>
                        <a:lnTo>
                          <a:pt x="478" y="24"/>
                        </a:lnTo>
                        <a:lnTo>
                          <a:pt x="493" y="19"/>
                        </a:lnTo>
                        <a:lnTo>
                          <a:pt x="499" y="19"/>
                        </a:lnTo>
                        <a:lnTo>
                          <a:pt x="515" y="9"/>
                        </a:lnTo>
                        <a:lnTo>
                          <a:pt x="520" y="10"/>
                        </a:lnTo>
                        <a:lnTo>
                          <a:pt x="525" y="4"/>
                        </a:lnTo>
                        <a:lnTo>
                          <a:pt x="530" y="3"/>
                        </a:lnTo>
                        <a:lnTo>
                          <a:pt x="537" y="0"/>
                        </a:lnTo>
                        <a:lnTo>
                          <a:pt x="537" y="7"/>
                        </a:lnTo>
                        <a:lnTo>
                          <a:pt x="543" y="13"/>
                        </a:lnTo>
                        <a:lnTo>
                          <a:pt x="548" y="21"/>
                        </a:lnTo>
                        <a:lnTo>
                          <a:pt x="553" y="25"/>
                        </a:lnTo>
                        <a:lnTo>
                          <a:pt x="558" y="25"/>
                        </a:lnTo>
                        <a:lnTo>
                          <a:pt x="563" y="28"/>
                        </a:lnTo>
                        <a:lnTo>
                          <a:pt x="569" y="28"/>
                        </a:lnTo>
                        <a:lnTo>
                          <a:pt x="569" y="31"/>
                        </a:lnTo>
                        <a:lnTo>
                          <a:pt x="602" y="31"/>
                        </a:lnTo>
                        <a:lnTo>
                          <a:pt x="615" y="40"/>
                        </a:lnTo>
                        <a:lnTo>
                          <a:pt x="618" y="40"/>
                        </a:lnTo>
                        <a:lnTo>
                          <a:pt x="621" y="45"/>
                        </a:lnTo>
                        <a:lnTo>
                          <a:pt x="629" y="42"/>
                        </a:lnTo>
                        <a:lnTo>
                          <a:pt x="650" y="46"/>
                        </a:lnTo>
                        <a:lnTo>
                          <a:pt x="645" y="55"/>
                        </a:lnTo>
                        <a:lnTo>
                          <a:pt x="652" y="63"/>
                        </a:lnTo>
                        <a:lnTo>
                          <a:pt x="628" y="79"/>
                        </a:lnTo>
                        <a:lnTo>
                          <a:pt x="608" y="93"/>
                        </a:lnTo>
                        <a:lnTo>
                          <a:pt x="584" y="112"/>
                        </a:lnTo>
                        <a:lnTo>
                          <a:pt x="541" y="138"/>
                        </a:lnTo>
                        <a:lnTo>
                          <a:pt x="501" y="154"/>
                        </a:lnTo>
                        <a:lnTo>
                          <a:pt x="468" y="169"/>
                        </a:lnTo>
                        <a:lnTo>
                          <a:pt x="447" y="174"/>
                        </a:lnTo>
                        <a:lnTo>
                          <a:pt x="421" y="180"/>
                        </a:lnTo>
                        <a:lnTo>
                          <a:pt x="402" y="184"/>
                        </a:lnTo>
                        <a:lnTo>
                          <a:pt x="389" y="184"/>
                        </a:lnTo>
                        <a:lnTo>
                          <a:pt x="367" y="189"/>
                        </a:lnTo>
                        <a:lnTo>
                          <a:pt x="356" y="187"/>
                        </a:lnTo>
                        <a:lnTo>
                          <a:pt x="337" y="190"/>
                        </a:lnTo>
                        <a:lnTo>
                          <a:pt x="315" y="189"/>
                        </a:lnTo>
                        <a:lnTo>
                          <a:pt x="289" y="190"/>
                        </a:lnTo>
                        <a:lnTo>
                          <a:pt x="275" y="193"/>
                        </a:lnTo>
                        <a:lnTo>
                          <a:pt x="259" y="189"/>
                        </a:lnTo>
                        <a:lnTo>
                          <a:pt x="239" y="186"/>
                        </a:lnTo>
                        <a:lnTo>
                          <a:pt x="220" y="187"/>
                        </a:lnTo>
                        <a:lnTo>
                          <a:pt x="198" y="186"/>
                        </a:lnTo>
                        <a:lnTo>
                          <a:pt x="180" y="183"/>
                        </a:lnTo>
                        <a:lnTo>
                          <a:pt x="164" y="181"/>
                        </a:lnTo>
                        <a:lnTo>
                          <a:pt x="151" y="181"/>
                        </a:lnTo>
                        <a:lnTo>
                          <a:pt x="137" y="174"/>
                        </a:lnTo>
                        <a:lnTo>
                          <a:pt x="115" y="166"/>
                        </a:lnTo>
                        <a:lnTo>
                          <a:pt x="98" y="156"/>
                        </a:lnTo>
                        <a:lnTo>
                          <a:pt x="80" y="147"/>
                        </a:lnTo>
                        <a:lnTo>
                          <a:pt x="59" y="135"/>
                        </a:lnTo>
                        <a:lnTo>
                          <a:pt x="41" y="123"/>
                        </a:lnTo>
                        <a:lnTo>
                          <a:pt x="28" y="111"/>
                        </a:lnTo>
                        <a:lnTo>
                          <a:pt x="15" y="100"/>
                        </a:lnTo>
                        <a:lnTo>
                          <a:pt x="0" y="84"/>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57" name="Freeform 37">
                    <a:extLst>
                      <a:ext uri="{FF2B5EF4-FFF2-40B4-BE49-F238E27FC236}">
                        <a16:creationId xmlns:a16="http://schemas.microsoft.com/office/drawing/2014/main" id="{F52518E0-AB34-4EE4-8318-3A5060DADB9F}"/>
                      </a:ext>
                    </a:extLst>
                  </p:cNvPr>
                  <p:cNvSpPr>
                    <a:spLocks/>
                  </p:cNvSpPr>
                  <p:nvPr/>
                </p:nvSpPr>
                <p:spPr bwMode="auto">
                  <a:xfrm>
                    <a:off x="3767" y="2401"/>
                    <a:ext cx="131" cy="204"/>
                  </a:xfrm>
                  <a:custGeom>
                    <a:avLst/>
                    <a:gdLst>
                      <a:gd name="T0" fmla="*/ 24 w 131"/>
                      <a:gd name="T1" fmla="*/ 63 h 204"/>
                      <a:gd name="T2" fmla="*/ 21 w 131"/>
                      <a:gd name="T3" fmla="*/ 104 h 204"/>
                      <a:gd name="T4" fmla="*/ 10 w 131"/>
                      <a:gd name="T5" fmla="*/ 129 h 204"/>
                      <a:gd name="T6" fmla="*/ 0 w 131"/>
                      <a:gd name="T7" fmla="*/ 153 h 204"/>
                      <a:gd name="T8" fmla="*/ 0 w 131"/>
                      <a:gd name="T9" fmla="*/ 171 h 204"/>
                      <a:gd name="T10" fmla="*/ 3 w 131"/>
                      <a:gd name="T11" fmla="*/ 186 h 204"/>
                      <a:gd name="T12" fmla="*/ 15 w 131"/>
                      <a:gd name="T13" fmla="*/ 200 h 204"/>
                      <a:gd name="T14" fmla="*/ 24 w 131"/>
                      <a:gd name="T15" fmla="*/ 201 h 204"/>
                      <a:gd name="T16" fmla="*/ 33 w 131"/>
                      <a:gd name="T17" fmla="*/ 201 h 204"/>
                      <a:gd name="T18" fmla="*/ 42 w 131"/>
                      <a:gd name="T19" fmla="*/ 203 h 204"/>
                      <a:gd name="T20" fmla="*/ 47 w 131"/>
                      <a:gd name="T21" fmla="*/ 192 h 204"/>
                      <a:gd name="T22" fmla="*/ 52 w 131"/>
                      <a:gd name="T23" fmla="*/ 165 h 204"/>
                      <a:gd name="T24" fmla="*/ 67 w 131"/>
                      <a:gd name="T25" fmla="*/ 147 h 204"/>
                      <a:gd name="T26" fmla="*/ 70 w 131"/>
                      <a:gd name="T27" fmla="*/ 120 h 204"/>
                      <a:gd name="T28" fmla="*/ 76 w 131"/>
                      <a:gd name="T29" fmla="*/ 110 h 204"/>
                      <a:gd name="T30" fmla="*/ 83 w 131"/>
                      <a:gd name="T31" fmla="*/ 102 h 204"/>
                      <a:gd name="T32" fmla="*/ 88 w 131"/>
                      <a:gd name="T33" fmla="*/ 83 h 204"/>
                      <a:gd name="T34" fmla="*/ 98 w 131"/>
                      <a:gd name="T35" fmla="*/ 71 h 204"/>
                      <a:gd name="T36" fmla="*/ 104 w 131"/>
                      <a:gd name="T37" fmla="*/ 62 h 204"/>
                      <a:gd name="T38" fmla="*/ 111 w 131"/>
                      <a:gd name="T39" fmla="*/ 54 h 204"/>
                      <a:gd name="T40" fmla="*/ 111 w 131"/>
                      <a:gd name="T41" fmla="*/ 50 h 204"/>
                      <a:gd name="T42" fmla="*/ 125 w 131"/>
                      <a:gd name="T43" fmla="*/ 39 h 204"/>
                      <a:gd name="T44" fmla="*/ 127 w 131"/>
                      <a:gd name="T45" fmla="*/ 23 h 204"/>
                      <a:gd name="T46" fmla="*/ 130 w 131"/>
                      <a:gd name="T47" fmla="*/ 12 h 204"/>
                      <a:gd name="T48" fmla="*/ 117 w 131"/>
                      <a:gd name="T49" fmla="*/ 8 h 204"/>
                      <a:gd name="T50" fmla="*/ 109 w 131"/>
                      <a:gd name="T51" fmla="*/ 0 h 204"/>
                      <a:gd name="T52" fmla="*/ 98 w 131"/>
                      <a:gd name="T53" fmla="*/ 8 h 204"/>
                      <a:gd name="T54" fmla="*/ 88 w 131"/>
                      <a:gd name="T55" fmla="*/ 26 h 204"/>
                      <a:gd name="T56" fmla="*/ 76 w 131"/>
                      <a:gd name="T57" fmla="*/ 38 h 204"/>
                      <a:gd name="T58" fmla="*/ 67 w 131"/>
                      <a:gd name="T59" fmla="*/ 48 h 204"/>
                      <a:gd name="T60" fmla="*/ 62 w 131"/>
                      <a:gd name="T61" fmla="*/ 48 h 204"/>
                      <a:gd name="T62" fmla="*/ 52 w 131"/>
                      <a:gd name="T63" fmla="*/ 54 h 204"/>
                      <a:gd name="T64" fmla="*/ 47 w 131"/>
                      <a:gd name="T65" fmla="*/ 60 h 204"/>
                      <a:gd name="T66" fmla="*/ 24 w 131"/>
                      <a:gd name="T67" fmla="*/ 6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04">
                        <a:moveTo>
                          <a:pt x="24" y="63"/>
                        </a:moveTo>
                        <a:lnTo>
                          <a:pt x="21" y="104"/>
                        </a:lnTo>
                        <a:lnTo>
                          <a:pt x="10" y="129"/>
                        </a:lnTo>
                        <a:lnTo>
                          <a:pt x="0" y="153"/>
                        </a:lnTo>
                        <a:lnTo>
                          <a:pt x="0" y="171"/>
                        </a:lnTo>
                        <a:lnTo>
                          <a:pt x="3" y="186"/>
                        </a:lnTo>
                        <a:lnTo>
                          <a:pt x="15" y="200"/>
                        </a:lnTo>
                        <a:lnTo>
                          <a:pt x="24" y="201"/>
                        </a:lnTo>
                        <a:lnTo>
                          <a:pt x="33" y="201"/>
                        </a:lnTo>
                        <a:lnTo>
                          <a:pt x="42" y="203"/>
                        </a:lnTo>
                        <a:lnTo>
                          <a:pt x="47" y="192"/>
                        </a:lnTo>
                        <a:lnTo>
                          <a:pt x="52" y="165"/>
                        </a:lnTo>
                        <a:lnTo>
                          <a:pt x="67" y="147"/>
                        </a:lnTo>
                        <a:lnTo>
                          <a:pt x="70" y="120"/>
                        </a:lnTo>
                        <a:lnTo>
                          <a:pt x="76" y="110"/>
                        </a:lnTo>
                        <a:lnTo>
                          <a:pt x="83" y="102"/>
                        </a:lnTo>
                        <a:lnTo>
                          <a:pt x="88" y="83"/>
                        </a:lnTo>
                        <a:lnTo>
                          <a:pt x="98" y="71"/>
                        </a:lnTo>
                        <a:lnTo>
                          <a:pt x="104" y="62"/>
                        </a:lnTo>
                        <a:lnTo>
                          <a:pt x="111" y="54"/>
                        </a:lnTo>
                        <a:lnTo>
                          <a:pt x="111" y="50"/>
                        </a:lnTo>
                        <a:lnTo>
                          <a:pt x="125" y="39"/>
                        </a:lnTo>
                        <a:lnTo>
                          <a:pt x="127" y="23"/>
                        </a:lnTo>
                        <a:lnTo>
                          <a:pt x="130" y="12"/>
                        </a:lnTo>
                        <a:lnTo>
                          <a:pt x="117" y="8"/>
                        </a:lnTo>
                        <a:lnTo>
                          <a:pt x="109" y="0"/>
                        </a:lnTo>
                        <a:lnTo>
                          <a:pt x="98" y="8"/>
                        </a:lnTo>
                        <a:lnTo>
                          <a:pt x="88" y="26"/>
                        </a:lnTo>
                        <a:lnTo>
                          <a:pt x="76" y="38"/>
                        </a:lnTo>
                        <a:lnTo>
                          <a:pt x="67" y="48"/>
                        </a:lnTo>
                        <a:lnTo>
                          <a:pt x="62" y="48"/>
                        </a:lnTo>
                        <a:lnTo>
                          <a:pt x="52" y="54"/>
                        </a:lnTo>
                        <a:lnTo>
                          <a:pt x="47" y="60"/>
                        </a:lnTo>
                        <a:lnTo>
                          <a:pt x="24" y="6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58" name="Freeform 38">
                    <a:extLst>
                      <a:ext uri="{FF2B5EF4-FFF2-40B4-BE49-F238E27FC236}">
                        <a16:creationId xmlns:a16="http://schemas.microsoft.com/office/drawing/2014/main" id="{2CAFE819-0349-45F6-8BC9-36286054FC7B}"/>
                      </a:ext>
                    </a:extLst>
                  </p:cNvPr>
                  <p:cNvSpPr>
                    <a:spLocks/>
                  </p:cNvSpPr>
                  <p:nvPr/>
                </p:nvSpPr>
                <p:spPr bwMode="auto">
                  <a:xfrm>
                    <a:off x="3140" y="1239"/>
                    <a:ext cx="1777" cy="962"/>
                  </a:xfrm>
                  <a:custGeom>
                    <a:avLst/>
                    <a:gdLst>
                      <a:gd name="T0" fmla="*/ 104 w 1777"/>
                      <a:gd name="T1" fmla="*/ 403 h 962"/>
                      <a:gd name="T2" fmla="*/ 119 w 1777"/>
                      <a:gd name="T3" fmla="*/ 333 h 962"/>
                      <a:gd name="T4" fmla="*/ 179 w 1777"/>
                      <a:gd name="T5" fmla="*/ 292 h 962"/>
                      <a:gd name="T6" fmla="*/ 247 w 1777"/>
                      <a:gd name="T7" fmla="*/ 273 h 962"/>
                      <a:gd name="T8" fmla="*/ 266 w 1777"/>
                      <a:gd name="T9" fmla="*/ 232 h 962"/>
                      <a:gd name="T10" fmla="*/ 354 w 1777"/>
                      <a:gd name="T11" fmla="*/ 196 h 962"/>
                      <a:gd name="T12" fmla="*/ 411 w 1777"/>
                      <a:gd name="T13" fmla="*/ 145 h 962"/>
                      <a:gd name="T14" fmla="*/ 385 w 1777"/>
                      <a:gd name="T15" fmla="*/ 120 h 962"/>
                      <a:gd name="T16" fmla="*/ 390 w 1777"/>
                      <a:gd name="T17" fmla="*/ 96 h 962"/>
                      <a:gd name="T18" fmla="*/ 333 w 1777"/>
                      <a:gd name="T19" fmla="*/ 130 h 962"/>
                      <a:gd name="T20" fmla="*/ 315 w 1777"/>
                      <a:gd name="T21" fmla="*/ 199 h 962"/>
                      <a:gd name="T22" fmla="*/ 276 w 1777"/>
                      <a:gd name="T23" fmla="*/ 220 h 962"/>
                      <a:gd name="T24" fmla="*/ 257 w 1777"/>
                      <a:gd name="T25" fmla="*/ 184 h 962"/>
                      <a:gd name="T26" fmla="*/ 203 w 1777"/>
                      <a:gd name="T27" fmla="*/ 201 h 962"/>
                      <a:gd name="T28" fmla="*/ 188 w 1777"/>
                      <a:gd name="T29" fmla="*/ 174 h 962"/>
                      <a:gd name="T30" fmla="*/ 190 w 1777"/>
                      <a:gd name="T31" fmla="*/ 147 h 962"/>
                      <a:gd name="T32" fmla="*/ 247 w 1777"/>
                      <a:gd name="T33" fmla="*/ 129 h 962"/>
                      <a:gd name="T34" fmla="*/ 284 w 1777"/>
                      <a:gd name="T35" fmla="*/ 82 h 962"/>
                      <a:gd name="T36" fmla="*/ 344 w 1777"/>
                      <a:gd name="T37" fmla="*/ 28 h 962"/>
                      <a:gd name="T38" fmla="*/ 427 w 1777"/>
                      <a:gd name="T39" fmla="*/ 13 h 962"/>
                      <a:gd name="T40" fmla="*/ 536 w 1777"/>
                      <a:gd name="T41" fmla="*/ 55 h 962"/>
                      <a:gd name="T42" fmla="*/ 497 w 1777"/>
                      <a:gd name="T43" fmla="*/ 120 h 962"/>
                      <a:gd name="T44" fmla="*/ 536 w 1777"/>
                      <a:gd name="T45" fmla="*/ 153 h 962"/>
                      <a:gd name="T46" fmla="*/ 570 w 1777"/>
                      <a:gd name="T47" fmla="*/ 115 h 962"/>
                      <a:gd name="T48" fmla="*/ 718 w 1777"/>
                      <a:gd name="T49" fmla="*/ 100 h 962"/>
                      <a:gd name="T50" fmla="*/ 897 w 1777"/>
                      <a:gd name="T51" fmla="*/ 18 h 962"/>
                      <a:gd name="T52" fmla="*/ 1175 w 1777"/>
                      <a:gd name="T53" fmla="*/ 55 h 962"/>
                      <a:gd name="T54" fmla="*/ 1675 w 1777"/>
                      <a:gd name="T55" fmla="*/ 121 h 962"/>
                      <a:gd name="T56" fmla="*/ 1719 w 1777"/>
                      <a:gd name="T57" fmla="*/ 160 h 962"/>
                      <a:gd name="T58" fmla="*/ 1735 w 1777"/>
                      <a:gd name="T59" fmla="*/ 291 h 962"/>
                      <a:gd name="T60" fmla="*/ 1589 w 1777"/>
                      <a:gd name="T61" fmla="*/ 186 h 962"/>
                      <a:gd name="T62" fmla="*/ 1474 w 1777"/>
                      <a:gd name="T63" fmla="*/ 234 h 962"/>
                      <a:gd name="T64" fmla="*/ 1633 w 1777"/>
                      <a:gd name="T65" fmla="*/ 417 h 962"/>
                      <a:gd name="T66" fmla="*/ 1568 w 1777"/>
                      <a:gd name="T67" fmla="*/ 495 h 962"/>
                      <a:gd name="T68" fmla="*/ 1674 w 1777"/>
                      <a:gd name="T69" fmla="*/ 673 h 962"/>
                      <a:gd name="T70" fmla="*/ 1566 w 1777"/>
                      <a:gd name="T71" fmla="*/ 766 h 962"/>
                      <a:gd name="T72" fmla="*/ 1539 w 1777"/>
                      <a:gd name="T73" fmla="*/ 838 h 962"/>
                      <a:gd name="T74" fmla="*/ 1532 w 1777"/>
                      <a:gd name="T75" fmla="*/ 909 h 962"/>
                      <a:gd name="T76" fmla="*/ 1495 w 1777"/>
                      <a:gd name="T77" fmla="*/ 906 h 962"/>
                      <a:gd name="T78" fmla="*/ 1386 w 1777"/>
                      <a:gd name="T79" fmla="*/ 759 h 962"/>
                      <a:gd name="T80" fmla="*/ 1230 w 1777"/>
                      <a:gd name="T81" fmla="*/ 754 h 962"/>
                      <a:gd name="T82" fmla="*/ 1136 w 1777"/>
                      <a:gd name="T83" fmla="*/ 840 h 962"/>
                      <a:gd name="T84" fmla="*/ 942 w 1777"/>
                      <a:gd name="T85" fmla="*/ 652 h 962"/>
                      <a:gd name="T86" fmla="*/ 687 w 1777"/>
                      <a:gd name="T87" fmla="*/ 586 h 962"/>
                      <a:gd name="T88" fmla="*/ 881 w 1777"/>
                      <a:gd name="T89" fmla="*/ 703 h 962"/>
                      <a:gd name="T90" fmla="*/ 655 w 1777"/>
                      <a:gd name="T91" fmla="*/ 808 h 962"/>
                      <a:gd name="T92" fmla="*/ 596 w 1777"/>
                      <a:gd name="T93" fmla="*/ 709 h 962"/>
                      <a:gd name="T94" fmla="*/ 502 w 1777"/>
                      <a:gd name="T95" fmla="*/ 594 h 962"/>
                      <a:gd name="T96" fmla="*/ 448 w 1777"/>
                      <a:gd name="T97" fmla="*/ 508 h 962"/>
                      <a:gd name="T98" fmla="*/ 422 w 1777"/>
                      <a:gd name="T99" fmla="*/ 469 h 962"/>
                      <a:gd name="T100" fmla="*/ 388 w 1777"/>
                      <a:gd name="T101" fmla="*/ 447 h 962"/>
                      <a:gd name="T102" fmla="*/ 375 w 1777"/>
                      <a:gd name="T103" fmla="*/ 489 h 962"/>
                      <a:gd name="T104" fmla="*/ 328 w 1777"/>
                      <a:gd name="T105" fmla="*/ 423 h 962"/>
                      <a:gd name="T106" fmla="*/ 275 w 1777"/>
                      <a:gd name="T107" fmla="*/ 399 h 962"/>
                      <a:gd name="T108" fmla="*/ 331 w 1777"/>
                      <a:gd name="T109" fmla="*/ 456 h 962"/>
                      <a:gd name="T110" fmla="*/ 307 w 1777"/>
                      <a:gd name="T111" fmla="*/ 469 h 962"/>
                      <a:gd name="T112" fmla="*/ 262 w 1777"/>
                      <a:gd name="T113" fmla="*/ 432 h 962"/>
                      <a:gd name="T114" fmla="*/ 210 w 1777"/>
                      <a:gd name="T115" fmla="*/ 405 h 962"/>
                      <a:gd name="T116" fmla="*/ 141 w 1777"/>
                      <a:gd name="T117" fmla="*/ 439 h 962"/>
                      <a:gd name="T118" fmla="*/ 127 w 1777"/>
                      <a:gd name="T119" fmla="*/ 478 h 962"/>
                      <a:gd name="T120" fmla="*/ 80 w 1777"/>
                      <a:gd name="T121" fmla="*/ 507 h 962"/>
                      <a:gd name="T122" fmla="*/ 10 w 1777"/>
                      <a:gd name="T123" fmla="*/ 48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7" h="962">
                        <a:moveTo>
                          <a:pt x="0" y="432"/>
                        </a:moveTo>
                        <a:lnTo>
                          <a:pt x="16" y="418"/>
                        </a:lnTo>
                        <a:lnTo>
                          <a:pt x="26" y="408"/>
                        </a:lnTo>
                        <a:lnTo>
                          <a:pt x="47" y="408"/>
                        </a:lnTo>
                        <a:lnTo>
                          <a:pt x="70" y="411"/>
                        </a:lnTo>
                        <a:lnTo>
                          <a:pt x="86" y="405"/>
                        </a:lnTo>
                        <a:lnTo>
                          <a:pt x="104" y="403"/>
                        </a:lnTo>
                        <a:lnTo>
                          <a:pt x="106" y="385"/>
                        </a:lnTo>
                        <a:lnTo>
                          <a:pt x="115" y="373"/>
                        </a:lnTo>
                        <a:lnTo>
                          <a:pt x="91" y="360"/>
                        </a:lnTo>
                        <a:lnTo>
                          <a:pt x="88" y="349"/>
                        </a:lnTo>
                        <a:lnTo>
                          <a:pt x="89" y="334"/>
                        </a:lnTo>
                        <a:lnTo>
                          <a:pt x="107" y="334"/>
                        </a:lnTo>
                        <a:lnTo>
                          <a:pt x="119" y="333"/>
                        </a:lnTo>
                        <a:lnTo>
                          <a:pt x="120" y="334"/>
                        </a:lnTo>
                        <a:lnTo>
                          <a:pt x="133" y="325"/>
                        </a:lnTo>
                        <a:lnTo>
                          <a:pt x="146" y="321"/>
                        </a:lnTo>
                        <a:lnTo>
                          <a:pt x="151" y="321"/>
                        </a:lnTo>
                        <a:lnTo>
                          <a:pt x="159" y="312"/>
                        </a:lnTo>
                        <a:lnTo>
                          <a:pt x="169" y="309"/>
                        </a:lnTo>
                        <a:lnTo>
                          <a:pt x="179" y="292"/>
                        </a:lnTo>
                        <a:lnTo>
                          <a:pt x="185" y="297"/>
                        </a:lnTo>
                        <a:lnTo>
                          <a:pt x="198" y="286"/>
                        </a:lnTo>
                        <a:lnTo>
                          <a:pt x="200" y="286"/>
                        </a:lnTo>
                        <a:lnTo>
                          <a:pt x="216" y="274"/>
                        </a:lnTo>
                        <a:lnTo>
                          <a:pt x="226" y="273"/>
                        </a:lnTo>
                        <a:lnTo>
                          <a:pt x="239" y="273"/>
                        </a:lnTo>
                        <a:lnTo>
                          <a:pt x="247" y="273"/>
                        </a:lnTo>
                        <a:lnTo>
                          <a:pt x="240" y="258"/>
                        </a:lnTo>
                        <a:lnTo>
                          <a:pt x="237" y="246"/>
                        </a:lnTo>
                        <a:lnTo>
                          <a:pt x="234" y="220"/>
                        </a:lnTo>
                        <a:lnTo>
                          <a:pt x="253" y="219"/>
                        </a:lnTo>
                        <a:lnTo>
                          <a:pt x="263" y="214"/>
                        </a:lnTo>
                        <a:lnTo>
                          <a:pt x="258" y="225"/>
                        </a:lnTo>
                        <a:lnTo>
                          <a:pt x="266" y="232"/>
                        </a:lnTo>
                        <a:lnTo>
                          <a:pt x="275" y="241"/>
                        </a:lnTo>
                        <a:lnTo>
                          <a:pt x="279" y="247"/>
                        </a:lnTo>
                        <a:lnTo>
                          <a:pt x="302" y="246"/>
                        </a:lnTo>
                        <a:lnTo>
                          <a:pt x="322" y="223"/>
                        </a:lnTo>
                        <a:lnTo>
                          <a:pt x="336" y="213"/>
                        </a:lnTo>
                        <a:lnTo>
                          <a:pt x="344" y="205"/>
                        </a:lnTo>
                        <a:lnTo>
                          <a:pt x="354" y="196"/>
                        </a:lnTo>
                        <a:lnTo>
                          <a:pt x="364" y="184"/>
                        </a:lnTo>
                        <a:lnTo>
                          <a:pt x="372" y="189"/>
                        </a:lnTo>
                        <a:lnTo>
                          <a:pt x="372" y="181"/>
                        </a:lnTo>
                        <a:lnTo>
                          <a:pt x="377" y="177"/>
                        </a:lnTo>
                        <a:lnTo>
                          <a:pt x="392" y="180"/>
                        </a:lnTo>
                        <a:lnTo>
                          <a:pt x="416" y="199"/>
                        </a:lnTo>
                        <a:lnTo>
                          <a:pt x="411" y="145"/>
                        </a:lnTo>
                        <a:lnTo>
                          <a:pt x="390" y="169"/>
                        </a:lnTo>
                        <a:lnTo>
                          <a:pt x="374" y="168"/>
                        </a:lnTo>
                        <a:lnTo>
                          <a:pt x="369" y="153"/>
                        </a:lnTo>
                        <a:lnTo>
                          <a:pt x="369" y="145"/>
                        </a:lnTo>
                        <a:lnTo>
                          <a:pt x="364" y="141"/>
                        </a:lnTo>
                        <a:lnTo>
                          <a:pt x="377" y="129"/>
                        </a:lnTo>
                        <a:lnTo>
                          <a:pt x="385" y="120"/>
                        </a:lnTo>
                        <a:lnTo>
                          <a:pt x="393" y="117"/>
                        </a:lnTo>
                        <a:lnTo>
                          <a:pt x="400" y="115"/>
                        </a:lnTo>
                        <a:lnTo>
                          <a:pt x="405" y="108"/>
                        </a:lnTo>
                        <a:lnTo>
                          <a:pt x="411" y="106"/>
                        </a:lnTo>
                        <a:lnTo>
                          <a:pt x="419" y="106"/>
                        </a:lnTo>
                        <a:lnTo>
                          <a:pt x="405" y="93"/>
                        </a:lnTo>
                        <a:lnTo>
                          <a:pt x="390" y="96"/>
                        </a:lnTo>
                        <a:lnTo>
                          <a:pt x="380" y="96"/>
                        </a:lnTo>
                        <a:lnTo>
                          <a:pt x="372" y="91"/>
                        </a:lnTo>
                        <a:lnTo>
                          <a:pt x="372" y="100"/>
                        </a:lnTo>
                        <a:lnTo>
                          <a:pt x="364" y="109"/>
                        </a:lnTo>
                        <a:lnTo>
                          <a:pt x="353" y="124"/>
                        </a:lnTo>
                        <a:lnTo>
                          <a:pt x="341" y="130"/>
                        </a:lnTo>
                        <a:lnTo>
                          <a:pt x="333" y="130"/>
                        </a:lnTo>
                        <a:lnTo>
                          <a:pt x="330" y="141"/>
                        </a:lnTo>
                        <a:lnTo>
                          <a:pt x="330" y="145"/>
                        </a:lnTo>
                        <a:lnTo>
                          <a:pt x="323" y="150"/>
                        </a:lnTo>
                        <a:lnTo>
                          <a:pt x="331" y="168"/>
                        </a:lnTo>
                        <a:lnTo>
                          <a:pt x="336" y="177"/>
                        </a:lnTo>
                        <a:lnTo>
                          <a:pt x="327" y="190"/>
                        </a:lnTo>
                        <a:lnTo>
                          <a:pt x="315" y="199"/>
                        </a:lnTo>
                        <a:lnTo>
                          <a:pt x="312" y="213"/>
                        </a:lnTo>
                        <a:lnTo>
                          <a:pt x="305" y="223"/>
                        </a:lnTo>
                        <a:lnTo>
                          <a:pt x="299" y="223"/>
                        </a:lnTo>
                        <a:lnTo>
                          <a:pt x="289" y="225"/>
                        </a:lnTo>
                        <a:lnTo>
                          <a:pt x="279" y="229"/>
                        </a:lnTo>
                        <a:lnTo>
                          <a:pt x="276" y="228"/>
                        </a:lnTo>
                        <a:lnTo>
                          <a:pt x="276" y="220"/>
                        </a:lnTo>
                        <a:lnTo>
                          <a:pt x="275" y="208"/>
                        </a:lnTo>
                        <a:lnTo>
                          <a:pt x="266" y="208"/>
                        </a:lnTo>
                        <a:lnTo>
                          <a:pt x="262" y="201"/>
                        </a:lnTo>
                        <a:lnTo>
                          <a:pt x="263" y="190"/>
                        </a:lnTo>
                        <a:lnTo>
                          <a:pt x="265" y="184"/>
                        </a:lnTo>
                        <a:lnTo>
                          <a:pt x="263" y="181"/>
                        </a:lnTo>
                        <a:lnTo>
                          <a:pt x="257" y="184"/>
                        </a:lnTo>
                        <a:lnTo>
                          <a:pt x="253" y="184"/>
                        </a:lnTo>
                        <a:lnTo>
                          <a:pt x="249" y="183"/>
                        </a:lnTo>
                        <a:lnTo>
                          <a:pt x="245" y="181"/>
                        </a:lnTo>
                        <a:lnTo>
                          <a:pt x="237" y="187"/>
                        </a:lnTo>
                        <a:lnTo>
                          <a:pt x="229" y="195"/>
                        </a:lnTo>
                        <a:lnTo>
                          <a:pt x="221" y="202"/>
                        </a:lnTo>
                        <a:lnTo>
                          <a:pt x="203" y="201"/>
                        </a:lnTo>
                        <a:lnTo>
                          <a:pt x="192" y="199"/>
                        </a:lnTo>
                        <a:lnTo>
                          <a:pt x="184" y="192"/>
                        </a:lnTo>
                        <a:lnTo>
                          <a:pt x="184" y="187"/>
                        </a:lnTo>
                        <a:lnTo>
                          <a:pt x="188" y="181"/>
                        </a:lnTo>
                        <a:lnTo>
                          <a:pt x="195" y="177"/>
                        </a:lnTo>
                        <a:lnTo>
                          <a:pt x="200" y="171"/>
                        </a:lnTo>
                        <a:lnTo>
                          <a:pt x="188" y="174"/>
                        </a:lnTo>
                        <a:lnTo>
                          <a:pt x="184" y="166"/>
                        </a:lnTo>
                        <a:lnTo>
                          <a:pt x="184" y="162"/>
                        </a:lnTo>
                        <a:lnTo>
                          <a:pt x="200" y="160"/>
                        </a:lnTo>
                        <a:lnTo>
                          <a:pt x="214" y="159"/>
                        </a:lnTo>
                        <a:lnTo>
                          <a:pt x="205" y="154"/>
                        </a:lnTo>
                        <a:lnTo>
                          <a:pt x="190" y="156"/>
                        </a:lnTo>
                        <a:lnTo>
                          <a:pt x="190" y="147"/>
                        </a:lnTo>
                        <a:lnTo>
                          <a:pt x="197" y="141"/>
                        </a:lnTo>
                        <a:lnTo>
                          <a:pt x="211" y="135"/>
                        </a:lnTo>
                        <a:lnTo>
                          <a:pt x="216" y="129"/>
                        </a:lnTo>
                        <a:lnTo>
                          <a:pt x="221" y="126"/>
                        </a:lnTo>
                        <a:lnTo>
                          <a:pt x="232" y="124"/>
                        </a:lnTo>
                        <a:lnTo>
                          <a:pt x="242" y="126"/>
                        </a:lnTo>
                        <a:lnTo>
                          <a:pt x="247" y="129"/>
                        </a:lnTo>
                        <a:lnTo>
                          <a:pt x="255" y="124"/>
                        </a:lnTo>
                        <a:lnTo>
                          <a:pt x="247" y="123"/>
                        </a:lnTo>
                        <a:lnTo>
                          <a:pt x="247" y="111"/>
                        </a:lnTo>
                        <a:lnTo>
                          <a:pt x="268" y="97"/>
                        </a:lnTo>
                        <a:lnTo>
                          <a:pt x="279" y="88"/>
                        </a:lnTo>
                        <a:lnTo>
                          <a:pt x="286" y="87"/>
                        </a:lnTo>
                        <a:lnTo>
                          <a:pt x="284" y="82"/>
                        </a:lnTo>
                        <a:lnTo>
                          <a:pt x="294" y="73"/>
                        </a:lnTo>
                        <a:lnTo>
                          <a:pt x="305" y="60"/>
                        </a:lnTo>
                        <a:lnTo>
                          <a:pt x="318" y="54"/>
                        </a:lnTo>
                        <a:lnTo>
                          <a:pt x="309" y="48"/>
                        </a:lnTo>
                        <a:lnTo>
                          <a:pt x="335" y="34"/>
                        </a:lnTo>
                        <a:lnTo>
                          <a:pt x="346" y="36"/>
                        </a:lnTo>
                        <a:lnTo>
                          <a:pt x="344" y="28"/>
                        </a:lnTo>
                        <a:lnTo>
                          <a:pt x="367" y="27"/>
                        </a:lnTo>
                        <a:lnTo>
                          <a:pt x="409" y="3"/>
                        </a:lnTo>
                        <a:lnTo>
                          <a:pt x="416" y="0"/>
                        </a:lnTo>
                        <a:lnTo>
                          <a:pt x="408" y="18"/>
                        </a:lnTo>
                        <a:lnTo>
                          <a:pt x="418" y="9"/>
                        </a:lnTo>
                        <a:lnTo>
                          <a:pt x="429" y="6"/>
                        </a:lnTo>
                        <a:lnTo>
                          <a:pt x="427" y="13"/>
                        </a:lnTo>
                        <a:lnTo>
                          <a:pt x="460" y="4"/>
                        </a:lnTo>
                        <a:lnTo>
                          <a:pt x="474" y="12"/>
                        </a:lnTo>
                        <a:lnTo>
                          <a:pt x="453" y="19"/>
                        </a:lnTo>
                        <a:lnTo>
                          <a:pt x="461" y="28"/>
                        </a:lnTo>
                        <a:lnTo>
                          <a:pt x="492" y="27"/>
                        </a:lnTo>
                        <a:lnTo>
                          <a:pt x="539" y="40"/>
                        </a:lnTo>
                        <a:lnTo>
                          <a:pt x="536" y="55"/>
                        </a:lnTo>
                        <a:lnTo>
                          <a:pt x="517" y="69"/>
                        </a:lnTo>
                        <a:lnTo>
                          <a:pt x="487" y="76"/>
                        </a:lnTo>
                        <a:lnTo>
                          <a:pt x="483" y="91"/>
                        </a:lnTo>
                        <a:lnTo>
                          <a:pt x="484" y="106"/>
                        </a:lnTo>
                        <a:lnTo>
                          <a:pt x="492" y="109"/>
                        </a:lnTo>
                        <a:lnTo>
                          <a:pt x="494" y="117"/>
                        </a:lnTo>
                        <a:lnTo>
                          <a:pt x="497" y="120"/>
                        </a:lnTo>
                        <a:lnTo>
                          <a:pt x="504" y="123"/>
                        </a:lnTo>
                        <a:lnTo>
                          <a:pt x="505" y="132"/>
                        </a:lnTo>
                        <a:lnTo>
                          <a:pt x="515" y="142"/>
                        </a:lnTo>
                        <a:lnTo>
                          <a:pt x="515" y="147"/>
                        </a:lnTo>
                        <a:lnTo>
                          <a:pt x="525" y="147"/>
                        </a:lnTo>
                        <a:lnTo>
                          <a:pt x="528" y="150"/>
                        </a:lnTo>
                        <a:lnTo>
                          <a:pt x="536" y="153"/>
                        </a:lnTo>
                        <a:lnTo>
                          <a:pt x="541" y="148"/>
                        </a:lnTo>
                        <a:lnTo>
                          <a:pt x="546" y="141"/>
                        </a:lnTo>
                        <a:lnTo>
                          <a:pt x="549" y="136"/>
                        </a:lnTo>
                        <a:lnTo>
                          <a:pt x="557" y="139"/>
                        </a:lnTo>
                        <a:lnTo>
                          <a:pt x="567" y="129"/>
                        </a:lnTo>
                        <a:lnTo>
                          <a:pt x="567" y="121"/>
                        </a:lnTo>
                        <a:lnTo>
                          <a:pt x="570" y="115"/>
                        </a:lnTo>
                        <a:lnTo>
                          <a:pt x="572" y="111"/>
                        </a:lnTo>
                        <a:lnTo>
                          <a:pt x="591" y="106"/>
                        </a:lnTo>
                        <a:lnTo>
                          <a:pt x="608" y="102"/>
                        </a:lnTo>
                        <a:lnTo>
                          <a:pt x="629" y="96"/>
                        </a:lnTo>
                        <a:lnTo>
                          <a:pt x="653" y="100"/>
                        </a:lnTo>
                        <a:lnTo>
                          <a:pt x="678" y="100"/>
                        </a:lnTo>
                        <a:lnTo>
                          <a:pt x="718" y="100"/>
                        </a:lnTo>
                        <a:lnTo>
                          <a:pt x="725" y="64"/>
                        </a:lnTo>
                        <a:lnTo>
                          <a:pt x="747" y="66"/>
                        </a:lnTo>
                        <a:lnTo>
                          <a:pt x="764" y="93"/>
                        </a:lnTo>
                        <a:lnTo>
                          <a:pt x="767" y="70"/>
                        </a:lnTo>
                        <a:lnTo>
                          <a:pt x="842" y="4"/>
                        </a:lnTo>
                        <a:lnTo>
                          <a:pt x="871" y="4"/>
                        </a:lnTo>
                        <a:lnTo>
                          <a:pt x="897" y="18"/>
                        </a:lnTo>
                        <a:lnTo>
                          <a:pt x="931" y="16"/>
                        </a:lnTo>
                        <a:lnTo>
                          <a:pt x="977" y="40"/>
                        </a:lnTo>
                        <a:lnTo>
                          <a:pt x="1029" y="54"/>
                        </a:lnTo>
                        <a:lnTo>
                          <a:pt x="1066" y="51"/>
                        </a:lnTo>
                        <a:lnTo>
                          <a:pt x="1115" y="66"/>
                        </a:lnTo>
                        <a:lnTo>
                          <a:pt x="1155" y="66"/>
                        </a:lnTo>
                        <a:lnTo>
                          <a:pt x="1175" y="55"/>
                        </a:lnTo>
                        <a:lnTo>
                          <a:pt x="1220" y="55"/>
                        </a:lnTo>
                        <a:lnTo>
                          <a:pt x="1245" y="67"/>
                        </a:lnTo>
                        <a:lnTo>
                          <a:pt x="1306" y="67"/>
                        </a:lnTo>
                        <a:lnTo>
                          <a:pt x="1358" y="87"/>
                        </a:lnTo>
                        <a:lnTo>
                          <a:pt x="1451" y="84"/>
                        </a:lnTo>
                        <a:lnTo>
                          <a:pt x="1602" y="93"/>
                        </a:lnTo>
                        <a:lnTo>
                          <a:pt x="1675" y="121"/>
                        </a:lnTo>
                        <a:lnTo>
                          <a:pt x="1737" y="139"/>
                        </a:lnTo>
                        <a:lnTo>
                          <a:pt x="1776" y="154"/>
                        </a:lnTo>
                        <a:lnTo>
                          <a:pt x="1765" y="159"/>
                        </a:lnTo>
                        <a:lnTo>
                          <a:pt x="1737" y="147"/>
                        </a:lnTo>
                        <a:lnTo>
                          <a:pt x="1674" y="142"/>
                        </a:lnTo>
                        <a:lnTo>
                          <a:pt x="1692" y="154"/>
                        </a:lnTo>
                        <a:lnTo>
                          <a:pt x="1719" y="160"/>
                        </a:lnTo>
                        <a:lnTo>
                          <a:pt x="1711" y="180"/>
                        </a:lnTo>
                        <a:lnTo>
                          <a:pt x="1682" y="192"/>
                        </a:lnTo>
                        <a:lnTo>
                          <a:pt x="1672" y="211"/>
                        </a:lnTo>
                        <a:lnTo>
                          <a:pt x="1711" y="229"/>
                        </a:lnTo>
                        <a:lnTo>
                          <a:pt x="1739" y="253"/>
                        </a:lnTo>
                        <a:lnTo>
                          <a:pt x="1753" y="288"/>
                        </a:lnTo>
                        <a:lnTo>
                          <a:pt x="1735" y="291"/>
                        </a:lnTo>
                        <a:lnTo>
                          <a:pt x="1696" y="280"/>
                        </a:lnTo>
                        <a:lnTo>
                          <a:pt x="1656" y="255"/>
                        </a:lnTo>
                        <a:lnTo>
                          <a:pt x="1640" y="241"/>
                        </a:lnTo>
                        <a:lnTo>
                          <a:pt x="1630" y="223"/>
                        </a:lnTo>
                        <a:lnTo>
                          <a:pt x="1620" y="196"/>
                        </a:lnTo>
                        <a:lnTo>
                          <a:pt x="1604" y="187"/>
                        </a:lnTo>
                        <a:lnTo>
                          <a:pt x="1589" y="186"/>
                        </a:lnTo>
                        <a:lnTo>
                          <a:pt x="1576" y="189"/>
                        </a:lnTo>
                        <a:lnTo>
                          <a:pt x="1591" y="210"/>
                        </a:lnTo>
                        <a:lnTo>
                          <a:pt x="1552" y="213"/>
                        </a:lnTo>
                        <a:lnTo>
                          <a:pt x="1534" y="202"/>
                        </a:lnTo>
                        <a:lnTo>
                          <a:pt x="1500" y="208"/>
                        </a:lnTo>
                        <a:lnTo>
                          <a:pt x="1474" y="225"/>
                        </a:lnTo>
                        <a:lnTo>
                          <a:pt x="1474" y="234"/>
                        </a:lnTo>
                        <a:lnTo>
                          <a:pt x="1484" y="249"/>
                        </a:lnTo>
                        <a:lnTo>
                          <a:pt x="1524" y="253"/>
                        </a:lnTo>
                        <a:lnTo>
                          <a:pt x="1557" y="271"/>
                        </a:lnTo>
                        <a:lnTo>
                          <a:pt x="1612" y="321"/>
                        </a:lnTo>
                        <a:lnTo>
                          <a:pt x="1635" y="354"/>
                        </a:lnTo>
                        <a:lnTo>
                          <a:pt x="1638" y="388"/>
                        </a:lnTo>
                        <a:lnTo>
                          <a:pt x="1633" y="417"/>
                        </a:lnTo>
                        <a:lnTo>
                          <a:pt x="1620" y="417"/>
                        </a:lnTo>
                        <a:lnTo>
                          <a:pt x="1605" y="406"/>
                        </a:lnTo>
                        <a:lnTo>
                          <a:pt x="1584" y="420"/>
                        </a:lnTo>
                        <a:lnTo>
                          <a:pt x="1563" y="432"/>
                        </a:lnTo>
                        <a:lnTo>
                          <a:pt x="1560" y="451"/>
                        </a:lnTo>
                        <a:lnTo>
                          <a:pt x="1583" y="475"/>
                        </a:lnTo>
                        <a:lnTo>
                          <a:pt x="1568" y="495"/>
                        </a:lnTo>
                        <a:lnTo>
                          <a:pt x="1563" y="528"/>
                        </a:lnTo>
                        <a:lnTo>
                          <a:pt x="1591" y="549"/>
                        </a:lnTo>
                        <a:lnTo>
                          <a:pt x="1622" y="555"/>
                        </a:lnTo>
                        <a:lnTo>
                          <a:pt x="1654" y="577"/>
                        </a:lnTo>
                        <a:lnTo>
                          <a:pt x="1682" y="607"/>
                        </a:lnTo>
                        <a:lnTo>
                          <a:pt x="1683" y="652"/>
                        </a:lnTo>
                        <a:lnTo>
                          <a:pt x="1674" y="673"/>
                        </a:lnTo>
                        <a:lnTo>
                          <a:pt x="1644" y="691"/>
                        </a:lnTo>
                        <a:lnTo>
                          <a:pt x="1609" y="700"/>
                        </a:lnTo>
                        <a:lnTo>
                          <a:pt x="1586" y="714"/>
                        </a:lnTo>
                        <a:lnTo>
                          <a:pt x="1573" y="706"/>
                        </a:lnTo>
                        <a:lnTo>
                          <a:pt x="1562" y="714"/>
                        </a:lnTo>
                        <a:lnTo>
                          <a:pt x="1558" y="747"/>
                        </a:lnTo>
                        <a:lnTo>
                          <a:pt x="1566" y="766"/>
                        </a:lnTo>
                        <a:lnTo>
                          <a:pt x="1602" y="789"/>
                        </a:lnTo>
                        <a:lnTo>
                          <a:pt x="1617" y="811"/>
                        </a:lnTo>
                        <a:lnTo>
                          <a:pt x="1628" y="823"/>
                        </a:lnTo>
                        <a:lnTo>
                          <a:pt x="1625" y="847"/>
                        </a:lnTo>
                        <a:lnTo>
                          <a:pt x="1602" y="867"/>
                        </a:lnTo>
                        <a:lnTo>
                          <a:pt x="1578" y="867"/>
                        </a:lnTo>
                        <a:lnTo>
                          <a:pt x="1539" y="838"/>
                        </a:lnTo>
                        <a:lnTo>
                          <a:pt x="1511" y="828"/>
                        </a:lnTo>
                        <a:lnTo>
                          <a:pt x="1500" y="822"/>
                        </a:lnTo>
                        <a:lnTo>
                          <a:pt x="1488" y="837"/>
                        </a:lnTo>
                        <a:lnTo>
                          <a:pt x="1492" y="858"/>
                        </a:lnTo>
                        <a:lnTo>
                          <a:pt x="1501" y="874"/>
                        </a:lnTo>
                        <a:lnTo>
                          <a:pt x="1508" y="900"/>
                        </a:lnTo>
                        <a:lnTo>
                          <a:pt x="1532" y="909"/>
                        </a:lnTo>
                        <a:lnTo>
                          <a:pt x="1524" y="922"/>
                        </a:lnTo>
                        <a:lnTo>
                          <a:pt x="1526" y="942"/>
                        </a:lnTo>
                        <a:lnTo>
                          <a:pt x="1534" y="961"/>
                        </a:lnTo>
                        <a:lnTo>
                          <a:pt x="1518" y="960"/>
                        </a:lnTo>
                        <a:lnTo>
                          <a:pt x="1500" y="937"/>
                        </a:lnTo>
                        <a:lnTo>
                          <a:pt x="1501" y="913"/>
                        </a:lnTo>
                        <a:lnTo>
                          <a:pt x="1495" y="906"/>
                        </a:lnTo>
                        <a:lnTo>
                          <a:pt x="1488" y="879"/>
                        </a:lnTo>
                        <a:lnTo>
                          <a:pt x="1480" y="871"/>
                        </a:lnTo>
                        <a:lnTo>
                          <a:pt x="1477" y="834"/>
                        </a:lnTo>
                        <a:lnTo>
                          <a:pt x="1466" y="811"/>
                        </a:lnTo>
                        <a:lnTo>
                          <a:pt x="1446" y="790"/>
                        </a:lnTo>
                        <a:lnTo>
                          <a:pt x="1410" y="778"/>
                        </a:lnTo>
                        <a:lnTo>
                          <a:pt x="1386" y="759"/>
                        </a:lnTo>
                        <a:lnTo>
                          <a:pt x="1376" y="744"/>
                        </a:lnTo>
                        <a:lnTo>
                          <a:pt x="1358" y="727"/>
                        </a:lnTo>
                        <a:lnTo>
                          <a:pt x="1331" y="690"/>
                        </a:lnTo>
                        <a:lnTo>
                          <a:pt x="1306" y="693"/>
                        </a:lnTo>
                        <a:lnTo>
                          <a:pt x="1274" y="711"/>
                        </a:lnTo>
                        <a:lnTo>
                          <a:pt x="1259" y="726"/>
                        </a:lnTo>
                        <a:lnTo>
                          <a:pt x="1230" y="754"/>
                        </a:lnTo>
                        <a:lnTo>
                          <a:pt x="1209" y="784"/>
                        </a:lnTo>
                        <a:lnTo>
                          <a:pt x="1201" y="795"/>
                        </a:lnTo>
                        <a:lnTo>
                          <a:pt x="1209" y="829"/>
                        </a:lnTo>
                        <a:lnTo>
                          <a:pt x="1207" y="864"/>
                        </a:lnTo>
                        <a:lnTo>
                          <a:pt x="1181" y="888"/>
                        </a:lnTo>
                        <a:lnTo>
                          <a:pt x="1167" y="889"/>
                        </a:lnTo>
                        <a:lnTo>
                          <a:pt x="1136" y="840"/>
                        </a:lnTo>
                        <a:lnTo>
                          <a:pt x="1111" y="805"/>
                        </a:lnTo>
                        <a:lnTo>
                          <a:pt x="1063" y="739"/>
                        </a:lnTo>
                        <a:lnTo>
                          <a:pt x="1061" y="714"/>
                        </a:lnTo>
                        <a:lnTo>
                          <a:pt x="1050" y="702"/>
                        </a:lnTo>
                        <a:lnTo>
                          <a:pt x="1042" y="718"/>
                        </a:lnTo>
                        <a:lnTo>
                          <a:pt x="999" y="681"/>
                        </a:lnTo>
                        <a:lnTo>
                          <a:pt x="942" y="652"/>
                        </a:lnTo>
                        <a:lnTo>
                          <a:pt x="907" y="658"/>
                        </a:lnTo>
                        <a:lnTo>
                          <a:pt x="855" y="655"/>
                        </a:lnTo>
                        <a:lnTo>
                          <a:pt x="830" y="634"/>
                        </a:lnTo>
                        <a:lnTo>
                          <a:pt x="803" y="637"/>
                        </a:lnTo>
                        <a:lnTo>
                          <a:pt x="764" y="628"/>
                        </a:lnTo>
                        <a:lnTo>
                          <a:pt x="682" y="558"/>
                        </a:lnTo>
                        <a:lnTo>
                          <a:pt x="687" y="586"/>
                        </a:lnTo>
                        <a:lnTo>
                          <a:pt x="712" y="627"/>
                        </a:lnTo>
                        <a:lnTo>
                          <a:pt x="739" y="655"/>
                        </a:lnTo>
                        <a:lnTo>
                          <a:pt x="769" y="670"/>
                        </a:lnTo>
                        <a:lnTo>
                          <a:pt x="801" y="658"/>
                        </a:lnTo>
                        <a:lnTo>
                          <a:pt x="827" y="658"/>
                        </a:lnTo>
                        <a:lnTo>
                          <a:pt x="861" y="684"/>
                        </a:lnTo>
                        <a:lnTo>
                          <a:pt x="881" y="703"/>
                        </a:lnTo>
                        <a:lnTo>
                          <a:pt x="877" y="715"/>
                        </a:lnTo>
                        <a:lnTo>
                          <a:pt x="819" y="771"/>
                        </a:lnTo>
                        <a:lnTo>
                          <a:pt x="780" y="792"/>
                        </a:lnTo>
                        <a:lnTo>
                          <a:pt x="699" y="819"/>
                        </a:lnTo>
                        <a:lnTo>
                          <a:pt x="674" y="828"/>
                        </a:lnTo>
                        <a:lnTo>
                          <a:pt x="660" y="819"/>
                        </a:lnTo>
                        <a:lnTo>
                          <a:pt x="655" y="808"/>
                        </a:lnTo>
                        <a:lnTo>
                          <a:pt x="653" y="792"/>
                        </a:lnTo>
                        <a:lnTo>
                          <a:pt x="647" y="775"/>
                        </a:lnTo>
                        <a:lnTo>
                          <a:pt x="635" y="762"/>
                        </a:lnTo>
                        <a:lnTo>
                          <a:pt x="626" y="750"/>
                        </a:lnTo>
                        <a:lnTo>
                          <a:pt x="611" y="733"/>
                        </a:lnTo>
                        <a:lnTo>
                          <a:pt x="603" y="723"/>
                        </a:lnTo>
                        <a:lnTo>
                          <a:pt x="596" y="709"/>
                        </a:lnTo>
                        <a:lnTo>
                          <a:pt x="585" y="697"/>
                        </a:lnTo>
                        <a:lnTo>
                          <a:pt x="567" y="667"/>
                        </a:lnTo>
                        <a:lnTo>
                          <a:pt x="557" y="655"/>
                        </a:lnTo>
                        <a:lnTo>
                          <a:pt x="544" y="639"/>
                        </a:lnTo>
                        <a:lnTo>
                          <a:pt x="523" y="616"/>
                        </a:lnTo>
                        <a:lnTo>
                          <a:pt x="512" y="603"/>
                        </a:lnTo>
                        <a:lnTo>
                          <a:pt x="502" y="594"/>
                        </a:lnTo>
                        <a:lnTo>
                          <a:pt x="491" y="574"/>
                        </a:lnTo>
                        <a:lnTo>
                          <a:pt x="525" y="556"/>
                        </a:lnTo>
                        <a:lnTo>
                          <a:pt x="539" y="517"/>
                        </a:lnTo>
                        <a:lnTo>
                          <a:pt x="507" y="507"/>
                        </a:lnTo>
                        <a:lnTo>
                          <a:pt x="463" y="513"/>
                        </a:lnTo>
                        <a:lnTo>
                          <a:pt x="453" y="508"/>
                        </a:lnTo>
                        <a:lnTo>
                          <a:pt x="448" y="508"/>
                        </a:lnTo>
                        <a:lnTo>
                          <a:pt x="442" y="508"/>
                        </a:lnTo>
                        <a:lnTo>
                          <a:pt x="437" y="508"/>
                        </a:lnTo>
                        <a:lnTo>
                          <a:pt x="435" y="501"/>
                        </a:lnTo>
                        <a:lnTo>
                          <a:pt x="432" y="495"/>
                        </a:lnTo>
                        <a:lnTo>
                          <a:pt x="432" y="483"/>
                        </a:lnTo>
                        <a:lnTo>
                          <a:pt x="424" y="477"/>
                        </a:lnTo>
                        <a:lnTo>
                          <a:pt x="422" y="469"/>
                        </a:lnTo>
                        <a:lnTo>
                          <a:pt x="418" y="468"/>
                        </a:lnTo>
                        <a:lnTo>
                          <a:pt x="413" y="462"/>
                        </a:lnTo>
                        <a:lnTo>
                          <a:pt x="411" y="456"/>
                        </a:lnTo>
                        <a:lnTo>
                          <a:pt x="408" y="450"/>
                        </a:lnTo>
                        <a:lnTo>
                          <a:pt x="405" y="447"/>
                        </a:lnTo>
                        <a:lnTo>
                          <a:pt x="395" y="447"/>
                        </a:lnTo>
                        <a:lnTo>
                          <a:pt x="388" y="447"/>
                        </a:lnTo>
                        <a:lnTo>
                          <a:pt x="385" y="447"/>
                        </a:lnTo>
                        <a:lnTo>
                          <a:pt x="383" y="454"/>
                        </a:lnTo>
                        <a:lnTo>
                          <a:pt x="383" y="462"/>
                        </a:lnTo>
                        <a:lnTo>
                          <a:pt x="383" y="471"/>
                        </a:lnTo>
                        <a:lnTo>
                          <a:pt x="383" y="480"/>
                        </a:lnTo>
                        <a:lnTo>
                          <a:pt x="383" y="486"/>
                        </a:lnTo>
                        <a:lnTo>
                          <a:pt x="375" y="489"/>
                        </a:lnTo>
                        <a:lnTo>
                          <a:pt x="369" y="495"/>
                        </a:lnTo>
                        <a:lnTo>
                          <a:pt x="359" y="486"/>
                        </a:lnTo>
                        <a:lnTo>
                          <a:pt x="353" y="474"/>
                        </a:lnTo>
                        <a:lnTo>
                          <a:pt x="354" y="460"/>
                        </a:lnTo>
                        <a:lnTo>
                          <a:pt x="344" y="442"/>
                        </a:lnTo>
                        <a:lnTo>
                          <a:pt x="340" y="430"/>
                        </a:lnTo>
                        <a:lnTo>
                          <a:pt x="328" y="423"/>
                        </a:lnTo>
                        <a:lnTo>
                          <a:pt x="315" y="415"/>
                        </a:lnTo>
                        <a:lnTo>
                          <a:pt x="309" y="405"/>
                        </a:lnTo>
                        <a:lnTo>
                          <a:pt x="304" y="397"/>
                        </a:lnTo>
                        <a:lnTo>
                          <a:pt x="292" y="396"/>
                        </a:lnTo>
                        <a:lnTo>
                          <a:pt x="289" y="391"/>
                        </a:lnTo>
                        <a:lnTo>
                          <a:pt x="281" y="391"/>
                        </a:lnTo>
                        <a:lnTo>
                          <a:pt x="275" y="399"/>
                        </a:lnTo>
                        <a:lnTo>
                          <a:pt x="268" y="405"/>
                        </a:lnTo>
                        <a:lnTo>
                          <a:pt x="283" y="412"/>
                        </a:lnTo>
                        <a:lnTo>
                          <a:pt x="291" y="423"/>
                        </a:lnTo>
                        <a:lnTo>
                          <a:pt x="305" y="436"/>
                        </a:lnTo>
                        <a:lnTo>
                          <a:pt x="312" y="442"/>
                        </a:lnTo>
                        <a:lnTo>
                          <a:pt x="323" y="447"/>
                        </a:lnTo>
                        <a:lnTo>
                          <a:pt x="331" y="456"/>
                        </a:lnTo>
                        <a:lnTo>
                          <a:pt x="322" y="466"/>
                        </a:lnTo>
                        <a:lnTo>
                          <a:pt x="320" y="462"/>
                        </a:lnTo>
                        <a:lnTo>
                          <a:pt x="320" y="456"/>
                        </a:lnTo>
                        <a:lnTo>
                          <a:pt x="315" y="469"/>
                        </a:lnTo>
                        <a:lnTo>
                          <a:pt x="314" y="481"/>
                        </a:lnTo>
                        <a:lnTo>
                          <a:pt x="304" y="484"/>
                        </a:lnTo>
                        <a:lnTo>
                          <a:pt x="307" y="469"/>
                        </a:lnTo>
                        <a:lnTo>
                          <a:pt x="305" y="462"/>
                        </a:lnTo>
                        <a:lnTo>
                          <a:pt x="294" y="457"/>
                        </a:lnTo>
                        <a:lnTo>
                          <a:pt x="289" y="454"/>
                        </a:lnTo>
                        <a:lnTo>
                          <a:pt x="284" y="448"/>
                        </a:lnTo>
                        <a:lnTo>
                          <a:pt x="275" y="445"/>
                        </a:lnTo>
                        <a:lnTo>
                          <a:pt x="268" y="441"/>
                        </a:lnTo>
                        <a:lnTo>
                          <a:pt x="262" y="432"/>
                        </a:lnTo>
                        <a:lnTo>
                          <a:pt x="253" y="427"/>
                        </a:lnTo>
                        <a:lnTo>
                          <a:pt x="249" y="418"/>
                        </a:lnTo>
                        <a:lnTo>
                          <a:pt x="247" y="411"/>
                        </a:lnTo>
                        <a:lnTo>
                          <a:pt x="240" y="408"/>
                        </a:lnTo>
                        <a:lnTo>
                          <a:pt x="234" y="403"/>
                        </a:lnTo>
                        <a:lnTo>
                          <a:pt x="221" y="403"/>
                        </a:lnTo>
                        <a:lnTo>
                          <a:pt x="210" y="405"/>
                        </a:lnTo>
                        <a:lnTo>
                          <a:pt x="197" y="403"/>
                        </a:lnTo>
                        <a:lnTo>
                          <a:pt x="174" y="405"/>
                        </a:lnTo>
                        <a:lnTo>
                          <a:pt x="158" y="406"/>
                        </a:lnTo>
                        <a:lnTo>
                          <a:pt x="153" y="409"/>
                        </a:lnTo>
                        <a:lnTo>
                          <a:pt x="151" y="418"/>
                        </a:lnTo>
                        <a:lnTo>
                          <a:pt x="151" y="429"/>
                        </a:lnTo>
                        <a:lnTo>
                          <a:pt x="141" y="439"/>
                        </a:lnTo>
                        <a:lnTo>
                          <a:pt x="135" y="444"/>
                        </a:lnTo>
                        <a:lnTo>
                          <a:pt x="132" y="447"/>
                        </a:lnTo>
                        <a:lnTo>
                          <a:pt x="127" y="454"/>
                        </a:lnTo>
                        <a:lnTo>
                          <a:pt x="123" y="460"/>
                        </a:lnTo>
                        <a:lnTo>
                          <a:pt x="128" y="465"/>
                        </a:lnTo>
                        <a:lnTo>
                          <a:pt x="128" y="474"/>
                        </a:lnTo>
                        <a:lnTo>
                          <a:pt x="127" y="478"/>
                        </a:lnTo>
                        <a:lnTo>
                          <a:pt x="123" y="484"/>
                        </a:lnTo>
                        <a:lnTo>
                          <a:pt x="115" y="495"/>
                        </a:lnTo>
                        <a:lnTo>
                          <a:pt x="110" y="490"/>
                        </a:lnTo>
                        <a:lnTo>
                          <a:pt x="106" y="493"/>
                        </a:lnTo>
                        <a:lnTo>
                          <a:pt x="99" y="498"/>
                        </a:lnTo>
                        <a:lnTo>
                          <a:pt x="89" y="499"/>
                        </a:lnTo>
                        <a:lnTo>
                          <a:pt x="80" y="507"/>
                        </a:lnTo>
                        <a:lnTo>
                          <a:pt x="70" y="508"/>
                        </a:lnTo>
                        <a:lnTo>
                          <a:pt x="60" y="508"/>
                        </a:lnTo>
                        <a:lnTo>
                          <a:pt x="50" y="508"/>
                        </a:lnTo>
                        <a:lnTo>
                          <a:pt x="29" y="513"/>
                        </a:lnTo>
                        <a:lnTo>
                          <a:pt x="19" y="513"/>
                        </a:lnTo>
                        <a:lnTo>
                          <a:pt x="15" y="502"/>
                        </a:lnTo>
                        <a:lnTo>
                          <a:pt x="10" y="489"/>
                        </a:lnTo>
                        <a:lnTo>
                          <a:pt x="6" y="477"/>
                        </a:lnTo>
                        <a:lnTo>
                          <a:pt x="5" y="465"/>
                        </a:lnTo>
                        <a:lnTo>
                          <a:pt x="5" y="450"/>
                        </a:lnTo>
                        <a:lnTo>
                          <a:pt x="0" y="432"/>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63559" name="Group 39">
                <a:extLst>
                  <a:ext uri="{FF2B5EF4-FFF2-40B4-BE49-F238E27FC236}">
                    <a16:creationId xmlns:a16="http://schemas.microsoft.com/office/drawing/2014/main" id="{CD7DCC76-080A-4537-9C2F-5D1C37230C89}"/>
                  </a:ext>
                </a:extLst>
              </p:cNvPr>
              <p:cNvGrpSpPr>
                <a:grpSpLocks/>
              </p:cNvGrpSpPr>
              <p:nvPr/>
            </p:nvGrpSpPr>
            <p:grpSpPr bwMode="auto">
              <a:xfrm>
                <a:off x="689" y="1216"/>
                <a:ext cx="1932" cy="2122"/>
                <a:chOff x="689" y="1216"/>
                <a:chExt cx="1932" cy="2122"/>
              </a:xfrm>
            </p:grpSpPr>
            <p:sp>
              <p:nvSpPr>
                <p:cNvPr id="363560" name="Freeform 40">
                  <a:extLst>
                    <a:ext uri="{FF2B5EF4-FFF2-40B4-BE49-F238E27FC236}">
                      <a16:creationId xmlns:a16="http://schemas.microsoft.com/office/drawing/2014/main" id="{EC431061-6928-4539-98C0-8DFC327D8F2D}"/>
                    </a:ext>
                  </a:extLst>
                </p:cNvPr>
                <p:cNvSpPr>
                  <a:spLocks/>
                </p:cNvSpPr>
                <p:nvPr/>
              </p:nvSpPr>
              <p:spPr bwMode="auto">
                <a:xfrm>
                  <a:off x="689" y="3186"/>
                  <a:ext cx="485" cy="142"/>
                </a:xfrm>
                <a:custGeom>
                  <a:avLst/>
                  <a:gdLst>
                    <a:gd name="T0" fmla="*/ 101 w 485"/>
                    <a:gd name="T1" fmla="*/ 53 h 142"/>
                    <a:gd name="T2" fmla="*/ 125 w 485"/>
                    <a:gd name="T3" fmla="*/ 54 h 142"/>
                    <a:gd name="T4" fmla="*/ 158 w 485"/>
                    <a:gd name="T5" fmla="*/ 45 h 142"/>
                    <a:gd name="T6" fmla="*/ 177 w 485"/>
                    <a:gd name="T7" fmla="*/ 42 h 142"/>
                    <a:gd name="T8" fmla="*/ 197 w 485"/>
                    <a:gd name="T9" fmla="*/ 44 h 142"/>
                    <a:gd name="T10" fmla="*/ 236 w 485"/>
                    <a:gd name="T11" fmla="*/ 27 h 142"/>
                    <a:gd name="T12" fmla="*/ 270 w 485"/>
                    <a:gd name="T13" fmla="*/ 23 h 142"/>
                    <a:gd name="T14" fmla="*/ 309 w 485"/>
                    <a:gd name="T15" fmla="*/ 24 h 142"/>
                    <a:gd name="T16" fmla="*/ 351 w 485"/>
                    <a:gd name="T17" fmla="*/ 24 h 142"/>
                    <a:gd name="T18" fmla="*/ 387 w 485"/>
                    <a:gd name="T19" fmla="*/ 33 h 142"/>
                    <a:gd name="T20" fmla="*/ 424 w 485"/>
                    <a:gd name="T21" fmla="*/ 17 h 142"/>
                    <a:gd name="T22" fmla="*/ 456 w 485"/>
                    <a:gd name="T23" fmla="*/ 2 h 142"/>
                    <a:gd name="T24" fmla="*/ 474 w 485"/>
                    <a:gd name="T25" fmla="*/ 11 h 142"/>
                    <a:gd name="T26" fmla="*/ 455 w 485"/>
                    <a:gd name="T27" fmla="*/ 26 h 142"/>
                    <a:gd name="T28" fmla="*/ 432 w 485"/>
                    <a:gd name="T29" fmla="*/ 44 h 142"/>
                    <a:gd name="T30" fmla="*/ 409 w 485"/>
                    <a:gd name="T31" fmla="*/ 56 h 142"/>
                    <a:gd name="T32" fmla="*/ 391 w 485"/>
                    <a:gd name="T33" fmla="*/ 66 h 142"/>
                    <a:gd name="T34" fmla="*/ 369 w 485"/>
                    <a:gd name="T35" fmla="*/ 72 h 142"/>
                    <a:gd name="T36" fmla="*/ 339 w 485"/>
                    <a:gd name="T37" fmla="*/ 87 h 142"/>
                    <a:gd name="T38" fmla="*/ 309 w 485"/>
                    <a:gd name="T39" fmla="*/ 98 h 142"/>
                    <a:gd name="T40" fmla="*/ 278 w 485"/>
                    <a:gd name="T41" fmla="*/ 108 h 142"/>
                    <a:gd name="T42" fmla="*/ 245 w 485"/>
                    <a:gd name="T43" fmla="*/ 119 h 142"/>
                    <a:gd name="T44" fmla="*/ 216 w 485"/>
                    <a:gd name="T45" fmla="*/ 125 h 142"/>
                    <a:gd name="T46" fmla="*/ 182 w 485"/>
                    <a:gd name="T47" fmla="*/ 132 h 142"/>
                    <a:gd name="T48" fmla="*/ 149 w 485"/>
                    <a:gd name="T49" fmla="*/ 138 h 142"/>
                    <a:gd name="T50" fmla="*/ 112 w 485"/>
                    <a:gd name="T51" fmla="*/ 141 h 142"/>
                    <a:gd name="T52" fmla="*/ 76 w 485"/>
                    <a:gd name="T53" fmla="*/ 141 h 142"/>
                    <a:gd name="T54" fmla="*/ 45 w 485"/>
                    <a:gd name="T55" fmla="*/ 128 h 142"/>
                    <a:gd name="T56" fmla="*/ 15 w 485"/>
                    <a:gd name="T57" fmla="*/ 108 h 142"/>
                    <a:gd name="T58" fmla="*/ 42 w 485"/>
                    <a:gd name="T59" fmla="*/ 95 h 142"/>
                    <a:gd name="T60" fmla="*/ 52 w 485"/>
                    <a:gd name="T61" fmla="*/ 92 h 142"/>
                    <a:gd name="T62" fmla="*/ 78 w 485"/>
                    <a:gd name="T63" fmla="*/ 95 h 142"/>
                    <a:gd name="T64" fmla="*/ 93 w 485"/>
                    <a:gd name="T65" fmla="*/ 102 h 142"/>
                    <a:gd name="T66" fmla="*/ 109 w 485"/>
                    <a:gd name="T67" fmla="*/ 102 h 142"/>
                    <a:gd name="T68" fmla="*/ 115 w 485"/>
                    <a:gd name="T6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5" h="142">
                      <a:moveTo>
                        <a:pt x="102" y="68"/>
                      </a:moveTo>
                      <a:lnTo>
                        <a:pt x="101" y="53"/>
                      </a:lnTo>
                      <a:lnTo>
                        <a:pt x="110" y="50"/>
                      </a:lnTo>
                      <a:lnTo>
                        <a:pt x="125" y="54"/>
                      </a:lnTo>
                      <a:lnTo>
                        <a:pt x="143" y="59"/>
                      </a:lnTo>
                      <a:lnTo>
                        <a:pt x="158" y="45"/>
                      </a:lnTo>
                      <a:lnTo>
                        <a:pt x="156" y="36"/>
                      </a:lnTo>
                      <a:lnTo>
                        <a:pt x="177" y="42"/>
                      </a:lnTo>
                      <a:lnTo>
                        <a:pt x="187" y="42"/>
                      </a:lnTo>
                      <a:lnTo>
                        <a:pt x="197" y="44"/>
                      </a:lnTo>
                      <a:lnTo>
                        <a:pt x="214" y="32"/>
                      </a:lnTo>
                      <a:lnTo>
                        <a:pt x="236" y="27"/>
                      </a:lnTo>
                      <a:lnTo>
                        <a:pt x="257" y="27"/>
                      </a:lnTo>
                      <a:lnTo>
                        <a:pt x="270" y="23"/>
                      </a:lnTo>
                      <a:lnTo>
                        <a:pt x="291" y="24"/>
                      </a:lnTo>
                      <a:lnTo>
                        <a:pt x="309" y="24"/>
                      </a:lnTo>
                      <a:lnTo>
                        <a:pt x="325" y="23"/>
                      </a:lnTo>
                      <a:lnTo>
                        <a:pt x="351" y="24"/>
                      </a:lnTo>
                      <a:lnTo>
                        <a:pt x="362" y="23"/>
                      </a:lnTo>
                      <a:lnTo>
                        <a:pt x="387" y="33"/>
                      </a:lnTo>
                      <a:lnTo>
                        <a:pt x="409" y="30"/>
                      </a:lnTo>
                      <a:lnTo>
                        <a:pt x="424" y="17"/>
                      </a:lnTo>
                      <a:lnTo>
                        <a:pt x="437" y="14"/>
                      </a:lnTo>
                      <a:lnTo>
                        <a:pt x="456" y="2"/>
                      </a:lnTo>
                      <a:lnTo>
                        <a:pt x="484" y="0"/>
                      </a:lnTo>
                      <a:lnTo>
                        <a:pt x="474" y="11"/>
                      </a:lnTo>
                      <a:lnTo>
                        <a:pt x="465" y="17"/>
                      </a:lnTo>
                      <a:lnTo>
                        <a:pt x="455" y="26"/>
                      </a:lnTo>
                      <a:lnTo>
                        <a:pt x="440" y="35"/>
                      </a:lnTo>
                      <a:lnTo>
                        <a:pt x="432" y="44"/>
                      </a:lnTo>
                      <a:lnTo>
                        <a:pt x="419" y="50"/>
                      </a:lnTo>
                      <a:lnTo>
                        <a:pt x="409" y="56"/>
                      </a:lnTo>
                      <a:lnTo>
                        <a:pt x="400" y="60"/>
                      </a:lnTo>
                      <a:lnTo>
                        <a:pt x="391" y="66"/>
                      </a:lnTo>
                      <a:lnTo>
                        <a:pt x="378" y="68"/>
                      </a:lnTo>
                      <a:lnTo>
                        <a:pt x="369" y="72"/>
                      </a:lnTo>
                      <a:lnTo>
                        <a:pt x="359" y="78"/>
                      </a:lnTo>
                      <a:lnTo>
                        <a:pt x="339" y="87"/>
                      </a:lnTo>
                      <a:lnTo>
                        <a:pt x="325" y="90"/>
                      </a:lnTo>
                      <a:lnTo>
                        <a:pt x="309" y="98"/>
                      </a:lnTo>
                      <a:lnTo>
                        <a:pt x="292" y="102"/>
                      </a:lnTo>
                      <a:lnTo>
                        <a:pt x="278" y="108"/>
                      </a:lnTo>
                      <a:lnTo>
                        <a:pt x="261" y="113"/>
                      </a:lnTo>
                      <a:lnTo>
                        <a:pt x="245" y="119"/>
                      </a:lnTo>
                      <a:lnTo>
                        <a:pt x="231" y="122"/>
                      </a:lnTo>
                      <a:lnTo>
                        <a:pt x="216" y="125"/>
                      </a:lnTo>
                      <a:lnTo>
                        <a:pt x="201" y="129"/>
                      </a:lnTo>
                      <a:lnTo>
                        <a:pt x="182" y="132"/>
                      </a:lnTo>
                      <a:lnTo>
                        <a:pt x="166" y="134"/>
                      </a:lnTo>
                      <a:lnTo>
                        <a:pt x="149" y="138"/>
                      </a:lnTo>
                      <a:lnTo>
                        <a:pt x="130" y="141"/>
                      </a:lnTo>
                      <a:lnTo>
                        <a:pt x="112" y="141"/>
                      </a:lnTo>
                      <a:lnTo>
                        <a:pt x="94" y="140"/>
                      </a:lnTo>
                      <a:lnTo>
                        <a:pt x="76" y="141"/>
                      </a:lnTo>
                      <a:lnTo>
                        <a:pt x="60" y="134"/>
                      </a:lnTo>
                      <a:lnTo>
                        <a:pt x="45" y="128"/>
                      </a:lnTo>
                      <a:lnTo>
                        <a:pt x="31" y="120"/>
                      </a:lnTo>
                      <a:lnTo>
                        <a:pt x="15" y="108"/>
                      </a:lnTo>
                      <a:lnTo>
                        <a:pt x="0" y="99"/>
                      </a:lnTo>
                      <a:lnTo>
                        <a:pt x="42" y="95"/>
                      </a:lnTo>
                      <a:lnTo>
                        <a:pt x="49" y="95"/>
                      </a:lnTo>
                      <a:lnTo>
                        <a:pt x="52" y="92"/>
                      </a:lnTo>
                      <a:lnTo>
                        <a:pt x="65" y="90"/>
                      </a:lnTo>
                      <a:lnTo>
                        <a:pt x="78" y="95"/>
                      </a:lnTo>
                      <a:lnTo>
                        <a:pt x="88" y="102"/>
                      </a:lnTo>
                      <a:lnTo>
                        <a:pt x="93" y="102"/>
                      </a:lnTo>
                      <a:lnTo>
                        <a:pt x="99" y="107"/>
                      </a:lnTo>
                      <a:lnTo>
                        <a:pt x="109" y="102"/>
                      </a:lnTo>
                      <a:lnTo>
                        <a:pt x="112" y="90"/>
                      </a:lnTo>
                      <a:lnTo>
                        <a:pt x="115" y="80"/>
                      </a:lnTo>
                      <a:lnTo>
                        <a:pt x="102" y="68"/>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61" name="Freeform 41">
                  <a:extLst>
                    <a:ext uri="{FF2B5EF4-FFF2-40B4-BE49-F238E27FC236}">
                      <a16:creationId xmlns:a16="http://schemas.microsoft.com/office/drawing/2014/main" id="{C4B738C5-9768-4391-9F2F-92F0CED8A83C}"/>
                    </a:ext>
                  </a:extLst>
                </p:cNvPr>
                <p:cNvSpPr>
                  <a:spLocks/>
                </p:cNvSpPr>
                <p:nvPr/>
              </p:nvSpPr>
              <p:spPr bwMode="auto">
                <a:xfrm>
                  <a:off x="2025" y="3090"/>
                  <a:ext cx="497" cy="248"/>
                </a:xfrm>
                <a:custGeom>
                  <a:avLst/>
                  <a:gdLst>
                    <a:gd name="T0" fmla="*/ 242 w 497"/>
                    <a:gd name="T1" fmla="*/ 33 h 248"/>
                    <a:gd name="T2" fmla="*/ 226 w 497"/>
                    <a:gd name="T3" fmla="*/ 48 h 248"/>
                    <a:gd name="T4" fmla="*/ 211 w 497"/>
                    <a:gd name="T5" fmla="*/ 54 h 248"/>
                    <a:gd name="T6" fmla="*/ 228 w 497"/>
                    <a:gd name="T7" fmla="*/ 73 h 248"/>
                    <a:gd name="T8" fmla="*/ 250 w 497"/>
                    <a:gd name="T9" fmla="*/ 109 h 248"/>
                    <a:gd name="T10" fmla="*/ 247 w 497"/>
                    <a:gd name="T11" fmla="*/ 141 h 248"/>
                    <a:gd name="T12" fmla="*/ 208 w 497"/>
                    <a:gd name="T13" fmla="*/ 174 h 248"/>
                    <a:gd name="T14" fmla="*/ 174 w 497"/>
                    <a:gd name="T15" fmla="*/ 175 h 248"/>
                    <a:gd name="T16" fmla="*/ 151 w 497"/>
                    <a:gd name="T17" fmla="*/ 174 h 248"/>
                    <a:gd name="T18" fmla="*/ 158 w 497"/>
                    <a:gd name="T19" fmla="*/ 187 h 248"/>
                    <a:gd name="T20" fmla="*/ 174 w 497"/>
                    <a:gd name="T21" fmla="*/ 195 h 248"/>
                    <a:gd name="T22" fmla="*/ 237 w 497"/>
                    <a:gd name="T23" fmla="*/ 201 h 248"/>
                    <a:gd name="T24" fmla="*/ 314 w 497"/>
                    <a:gd name="T25" fmla="*/ 201 h 248"/>
                    <a:gd name="T26" fmla="*/ 364 w 497"/>
                    <a:gd name="T27" fmla="*/ 184 h 248"/>
                    <a:gd name="T28" fmla="*/ 390 w 497"/>
                    <a:gd name="T29" fmla="*/ 169 h 248"/>
                    <a:gd name="T30" fmla="*/ 411 w 497"/>
                    <a:gd name="T31" fmla="*/ 159 h 248"/>
                    <a:gd name="T32" fmla="*/ 447 w 497"/>
                    <a:gd name="T33" fmla="*/ 145 h 248"/>
                    <a:gd name="T34" fmla="*/ 491 w 497"/>
                    <a:gd name="T35" fmla="*/ 141 h 248"/>
                    <a:gd name="T36" fmla="*/ 472 w 497"/>
                    <a:gd name="T37" fmla="*/ 166 h 248"/>
                    <a:gd name="T38" fmla="*/ 446 w 497"/>
                    <a:gd name="T39" fmla="*/ 187 h 248"/>
                    <a:gd name="T40" fmla="*/ 420 w 497"/>
                    <a:gd name="T41" fmla="*/ 205 h 248"/>
                    <a:gd name="T42" fmla="*/ 379 w 497"/>
                    <a:gd name="T43" fmla="*/ 228 h 248"/>
                    <a:gd name="T44" fmla="*/ 340 w 497"/>
                    <a:gd name="T45" fmla="*/ 240 h 248"/>
                    <a:gd name="T46" fmla="*/ 278 w 497"/>
                    <a:gd name="T47" fmla="*/ 247 h 248"/>
                    <a:gd name="T48" fmla="*/ 215 w 497"/>
                    <a:gd name="T49" fmla="*/ 246 h 248"/>
                    <a:gd name="T50" fmla="*/ 164 w 497"/>
                    <a:gd name="T51" fmla="*/ 238 h 248"/>
                    <a:gd name="T52" fmla="*/ 127 w 497"/>
                    <a:gd name="T53" fmla="*/ 222 h 248"/>
                    <a:gd name="T54" fmla="*/ 94 w 497"/>
                    <a:gd name="T55" fmla="*/ 210 h 248"/>
                    <a:gd name="T56" fmla="*/ 72 w 497"/>
                    <a:gd name="T57" fmla="*/ 201 h 248"/>
                    <a:gd name="T58" fmla="*/ 44 w 497"/>
                    <a:gd name="T59" fmla="*/ 186 h 248"/>
                    <a:gd name="T60" fmla="*/ 26 w 497"/>
                    <a:gd name="T61" fmla="*/ 171 h 248"/>
                    <a:gd name="T62" fmla="*/ 8 w 497"/>
                    <a:gd name="T63" fmla="*/ 157 h 248"/>
                    <a:gd name="T64" fmla="*/ 16 w 497"/>
                    <a:gd name="T65" fmla="*/ 138 h 248"/>
                    <a:gd name="T66" fmla="*/ 33 w 497"/>
                    <a:gd name="T67" fmla="*/ 136 h 248"/>
                    <a:gd name="T68" fmla="*/ 55 w 497"/>
                    <a:gd name="T69" fmla="*/ 130 h 248"/>
                    <a:gd name="T70" fmla="*/ 78 w 497"/>
                    <a:gd name="T71" fmla="*/ 129 h 248"/>
                    <a:gd name="T72" fmla="*/ 106 w 497"/>
                    <a:gd name="T73" fmla="*/ 129 h 248"/>
                    <a:gd name="T74" fmla="*/ 124 w 497"/>
                    <a:gd name="T75" fmla="*/ 130 h 248"/>
                    <a:gd name="T76" fmla="*/ 138 w 497"/>
                    <a:gd name="T77" fmla="*/ 132 h 248"/>
                    <a:gd name="T78" fmla="*/ 164 w 497"/>
                    <a:gd name="T79" fmla="*/ 127 h 248"/>
                    <a:gd name="T80" fmla="*/ 190 w 497"/>
                    <a:gd name="T81" fmla="*/ 127 h 248"/>
                    <a:gd name="T82" fmla="*/ 189 w 497"/>
                    <a:gd name="T83" fmla="*/ 117 h 248"/>
                    <a:gd name="T84" fmla="*/ 184 w 497"/>
                    <a:gd name="T85" fmla="*/ 105 h 248"/>
                    <a:gd name="T86" fmla="*/ 189 w 497"/>
                    <a:gd name="T87" fmla="*/ 91 h 248"/>
                    <a:gd name="T88" fmla="*/ 203 w 497"/>
                    <a:gd name="T89" fmla="*/ 73 h 248"/>
                    <a:gd name="T90" fmla="*/ 194 w 497"/>
                    <a:gd name="T91" fmla="*/ 64 h 248"/>
                    <a:gd name="T92" fmla="*/ 195 w 497"/>
                    <a:gd name="T93" fmla="*/ 49 h 248"/>
                    <a:gd name="T94" fmla="*/ 207 w 497"/>
                    <a:gd name="T95" fmla="*/ 30 h 248"/>
                    <a:gd name="T96" fmla="*/ 218 w 497"/>
                    <a:gd name="T97" fmla="*/ 21 h 248"/>
                    <a:gd name="T98" fmla="*/ 233 w 497"/>
                    <a:gd name="T99" fmla="*/ 7 h 248"/>
                    <a:gd name="T100" fmla="*/ 249 w 497"/>
                    <a:gd name="T101" fmla="*/ 1 h 248"/>
                    <a:gd name="T102" fmla="*/ 265 w 497"/>
                    <a:gd name="T103" fmla="*/ 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248">
                      <a:moveTo>
                        <a:pt x="272" y="19"/>
                      </a:moveTo>
                      <a:lnTo>
                        <a:pt x="242" y="33"/>
                      </a:lnTo>
                      <a:lnTo>
                        <a:pt x="237" y="42"/>
                      </a:lnTo>
                      <a:lnTo>
                        <a:pt x="226" y="48"/>
                      </a:lnTo>
                      <a:lnTo>
                        <a:pt x="221" y="49"/>
                      </a:lnTo>
                      <a:lnTo>
                        <a:pt x="211" y="54"/>
                      </a:lnTo>
                      <a:lnTo>
                        <a:pt x="223" y="67"/>
                      </a:lnTo>
                      <a:lnTo>
                        <a:pt x="228" y="73"/>
                      </a:lnTo>
                      <a:lnTo>
                        <a:pt x="228" y="82"/>
                      </a:lnTo>
                      <a:lnTo>
                        <a:pt x="250" y="109"/>
                      </a:lnTo>
                      <a:lnTo>
                        <a:pt x="250" y="126"/>
                      </a:lnTo>
                      <a:lnTo>
                        <a:pt x="247" y="141"/>
                      </a:lnTo>
                      <a:lnTo>
                        <a:pt x="218" y="165"/>
                      </a:lnTo>
                      <a:lnTo>
                        <a:pt x="208" y="174"/>
                      </a:lnTo>
                      <a:lnTo>
                        <a:pt x="195" y="178"/>
                      </a:lnTo>
                      <a:lnTo>
                        <a:pt x="174" y="175"/>
                      </a:lnTo>
                      <a:lnTo>
                        <a:pt x="169" y="171"/>
                      </a:lnTo>
                      <a:lnTo>
                        <a:pt x="151" y="174"/>
                      </a:lnTo>
                      <a:lnTo>
                        <a:pt x="158" y="178"/>
                      </a:lnTo>
                      <a:lnTo>
                        <a:pt x="158" y="187"/>
                      </a:lnTo>
                      <a:lnTo>
                        <a:pt x="168" y="196"/>
                      </a:lnTo>
                      <a:lnTo>
                        <a:pt x="174" y="195"/>
                      </a:lnTo>
                      <a:lnTo>
                        <a:pt x="195" y="201"/>
                      </a:lnTo>
                      <a:lnTo>
                        <a:pt x="237" y="201"/>
                      </a:lnTo>
                      <a:lnTo>
                        <a:pt x="244" y="205"/>
                      </a:lnTo>
                      <a:lnTo>
                        <a:pt x="314" y="201"/>
                      </a:lnTo>
                      <a:lnTo>
                        <a:pt x="346" y="190"/>
                      </a:lnTo>
                      <a:lnTo>
                        <a:pt x="364" y="184"/>
                      </a:lnTo>
                      <a:lnTo>
                        <a:pt x="384" y="175"/>
                      </a:lnTo>
                      <a:lnTo>
                        <a:pt x="390" y="169"/>
                      </a:lnTo>
                      <a:lnTo>
                        <a:pt x="397" y="165"/>
                      </a:lnTo>
                      <a:lnTo>
                        <a:pt x="411" y="159"/>
                      </a:lnTo>
                      <a:lnTo>
                        <a:pt x="426" y="150"/>
                      </a:lnTo>
                      <a:lnTo>
                        <a:pt x="447" y="145"/>
                      </a:lnTo>
                      <a:lnTo>
                        <a:pt x="496" y="121"/>
                      </a:lnTo>
                      <a:lnTo>
                        <a:pt x="491" y="141"/>
                      </a:lnTo>
                      <a:lnTo>
                        <a:pt x="481" y="154"/>
                      </a:lnTo>
                      <a:lnTo>
                        <a:pt x="472" y="166"/>
                      </a:lnTo>
                      <a:lnTo>
                        <a:pt x="462" y="177"/>
                      </a:lnTo>
                      <a:lnTo>
                        <a:pt x="446" y="187"/>
                      </a:lnTo>
                      <a:lnTo>
                        <a:pt x="433" y="196"/>
                      </a:lnTo>
                      <a:lnTo>
                        <a:pt x="420" y="205"/>
                      </a:lnTo>
                      <a:lnTo>
                        <a:pt x="402" y="216"/>
                      </a:lnTo>
                      <a:lnTo>
                        <a:pt x="379" y="228"/>
                      </a:lnTo>
                      <a:lnTo>
                        <a:pt x="359" y="235"/>
                      </a:lnTo>
                      <a:lnTo>
                        <a:pt x="340" y="240"/>
                      </a:lnTo>
                      <a:lnTo>
                        <a:pt x="311" y="244"/>
                      </a:lnTo>
                      <a:lnTo>
                        <a:pt x="278" y="247"/>
                      </a:lnTo>
                      <a:lnTo>
                        <a:pt x="249" y="247"/>
                      </a:lnTo>
                      <a:lnTo>
                        <a:pt x="215" y="246"/>
                      </a:lnTo>
                      <a:lnTo>
                        <a:pt x="194" y="243"/>
                      </a:lnTo>
                      <a:lnTo>
                        <a:pt x="164" y="238"/>
                      </a:lnTo>
                      <a:lnTo>
                        <a:pt x="146" y="232"/>
                      </a:lnTo>
                      <a:lnTo>
                        <a:pt x="127" y="222"/>
                      </a:lnTo>
                      <a:lnTo>
                        <a:pt x="107" y="216"/>
                      </a:lnTo>
                      <a:lnTo>
                        <a:pt x="94" y="210"/>
                      </a:lnTo>
                      <a:lnTo>
                        <a:pt x="81" y="204"/>
                      </a:lnTo>
                      <a:lnTo>
                        <a:pt x="72" y="201"/>
                      </a:lnTo>
                      <a:lnTo>
                        <a:pt x="55" y="193"/>
                      </a:lnTo>
                      <a:lnTo>
                        <a:pt x="44" y="186"/>
                      </a:lnTo>
                      <a:lnTo>
                        <a:pt x="34" y="180"/>
                      </a:lnTo>
                      <a:lnTo>
                        <a:pt x="26" y="171"/>
                      </a:lnTo>
                      <a:lnTo>
                        <a:pt x="16" y="163"/>
                      </a:lnTo>
                      <a:lnTo>
                        <a:pt x="8" y="157"/>
                      </a:lnTo>
                      <a:lnTo>
                        <a:pt x="0" y="151"/>
                      </a:lnTo>
                      <a:lnTo>
                        <a:pt x="16" y="138"/>
                      </a:lnTo>
                      <a:lnTo>
                        <a:pt x="26" y="136"/>
                      </a:lnTo>
                      <a:lnTo>
                        <a:pt x="33" y="136"/>
                      </a:lnTo>
                      <a:lnTo>
                        <a:pt x="42" y="135"/>
                      </a:lnTo>
                      <a:lnTo>
                        <a:pt x="55" y="130"/>
                      </a:lnTo>
                      <a:lnTo>
                        <a:pt x="65" y="132"/>
                      </a:lnTo>
                      <a:lnTo>
                        <a:pt x="78" y="129"/>
                      </a:lnTo>
                      <a:lnTo>
                        <a:pt x="94" y="127"/>
                      </a:lnTo>
                      <a:lnTo>
                        <a:pt x="106" y="129"/>
                      </a:lnTo>
                      <a:lnTo>
                        <a:pt x="115" y="130"/>
                      </a:lnTo>
                      <a:lnTo>
                        <a:pt x="124" y="130"/>
                      </a:lnTo>
                      <a:lnTo>
                        <a:pt x="128" y="132"/>
                      </a:lnTo>
                      <a:lnTo>
                        <a:pt x="138" y="132"/>
                      </a:lnTo>
                      <a:lnTo>
                        <a:pt x="143" y="130"/>
                      </a:lnTo>
                      <a:lnTo>
                        <a:pt x="164" y="127"/>
                      </a:lnTo>
                      <a:lnTo>
                        <a:pt x="181" y="126"/>
                      </a:lnTo>
                      <a:lnTo>
                        <a:pt x="190" y="127"/>
                      </a:lnTo>
                      <a:lnTo>
                        <a:pt x="192" y="123"/>
                      </a:lnTo>
                      <a:lnTo>
                        <a:pt x="189" y="117"/>
                      </a:lnTo>
                      <a:lnTo>
                        <a:pt x="185" y="109"/>
                      </a:lnTo>
                      <a:lnTo>
                        <a:pt x="184" y="105"/>
                      </a:lnTo>
                      <a:lnTo>
                        <a:pt x="181" y="99"/>
                      </a:lnTo>
                      <a:lnTo>
                        <a:pt x="189" y="91"/>
                      </a:lnTo>
                      <a:lnTo>
                        <a:pt x="195" y="84"/>
                      </a:lnTo>
                      <a:lnTo>
                        <a:pt x="203" y="73"/>
                      </a:lnTo>
                      <a:lnTo>
                        <a:pt x="195" y="69"/>
                      </a:lnTo>
                      <a:lnTo>
                        <a:pt x="194" y="64"/>
                      </a:lnTo>
                      <a:lnTo>
                        <a:pt x="189" y="60"/>
                      </a:lnTo>
                      <a:lnTo>
                        <a:pt x="195" y="49"/>
                      </a:lnTo>
                      <a:lnTo>
                        <a:pt x="202" y="40"/>
                      </a:lnTo>
                      <a:lnTo>
                        <a:pt x="207" y="30"/>
                      </a:lnTo>
                      <a:lnTo>
                        <a:pt x="213" y="22"/>
                      </a:lnTo>
                      <a:lnTo>
                        <a:pt x="218" y="21"/>
                      </a:lnTo>
                      <a:lnTo>
                        <a:pt x="226" y="10"/>
                      </a:lnTo>
                      <a:lnTo>
                        <a:pt x="233" y="7"/>
                      </a:lnTo>
                      <a:lnTo>
                        <a:pt x="237" y="7"/>
                      </a:lnTo>
                      <a:lnTo>
                        <a:pt x="249" y="1"/>
                      </a:lnTo>
                      <a:lnTo>
                        <a:pt x="255" y="0"/>
                      </a:lnTo>
                      <a:lnTo>
                        <a:pt x="265" y="1"/>
                      </a:lnTo>
                      <a:lnTo>
                        <a:pt x="272" y="19"/>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62" name="Freeform 42">
                  <a:extLst>
                    <a:ext uri="{FF2B5EF4-FFF2-40B4-BE49-F238E27FC236}">
                      <a16:creationId xmlns:a16="http://schemas.microsoft.com/office/drawing/2014/main" id="{4E81DA24-455D-472B-8FFF-E9B5F603A428}"/>
                    </a:ext>
                  </a:extLst>
                </p:cNvPr>
                <p:cNvSpPr>
                  <a:spLocks/>
                </p:cNvSpPr>
                <p:nvPr/>
              </p:nvSpPr>
              <p:spPr bwMode="auto">
                <a:xfrm>
                  <a:off x="1063" y="1296"/>
                  <a:ext cx="1056" cy="835"/>
                </a:xfrm>
                <a:custGeom>
                  <a:avLst/>
                  <a:gdLst>
                    <a:gd name="T0" fmla="*/ 85 w 1056"/>
                    <a:gd name="T1" fmla="*/ 156 h 835"/>
                    <a:gd name="T2" fmla="*/ 68 w 1056"/>
                    <a:gd name="T3" fmla="*/ 110 h 835"/>
                    <a:gd name="T4" fmla="*/ 151 w 1056"/>
                    <a:gd name="T5" fmla="*/ 71 h 835"/>
                    <a:gd name="T6" fmla="*/ 189 w 1056"/>
                    <a:gd name="T7" fmla="*/ 41 h 835"/>
                    <a:gd name="T8" fmla="*/ 254 w 1056"/>
                    <a:gd name="T9" fmla="*/ 35 h 835"/>
                    <a:gd name="T10" fmla="*/ 455 w 1056"/>
                    <a:gd name="T11" fmla="*/ 36 h 835"/>
                    <a:gd name="T12" fmla="*/ 558 w 1056"/>
                    <a:gd name="T13" fmla="*/ 51 h 835"/>
                    <a:gd name="T14" fmla="*/ 519 w 1056"/>
                    <a:gd name="T15" fmla="*/ 50 h 835"/>
                    <a:gd name="T16" fmla="*/ 493 w 1056"/>
                    <a:gd name="T17" fmla="*/ 2 h 835"/>
                    <a:gd name="T18" fmla="*/ 543 w 1056"/>
                    <a:gd name="T19" fmla="*/ 0 h 835"/>
                    <a:gd name="T20" fmla="*/ 582 w 1056"/>
                    <a:gd name="T21" fmla="*/ 21 h 835"/>
                    <a:gd name="T22" fmla="*/ 642 w 1056"/>
                    <a:gd name="T23" fmla="*/ 56 h 835"/>
                    <a:gd name="T24" fmla="*/ 631 w 1056"/>
                    <a:gd name="T25" fmla="*/ 18 h 835"/>
                    <a:gd name="T26" fmla="*/ 740 w 1056"/>
                    <a:gd name="T27" fmla="*/ 54 h 835"/>
                    <a:gd name="T28" fmla="*/ 741 w 1056"/>
                    <a:gd name="T29" fmla="*/ 69 h 835"/>
                    <a:gd name="T30" fmla="*/ 709 w 1056"/>
                    <a:gd name="T31" fmla="*/ 107 h 835"/>
                    <a:gd name="T32" fmla="*/ 681 w 1056"/>
                    <a:gd name="T33" fmla="*/ 168 h 835"/>
                    <a:gd name="T34" fmla="*/ 782 w 1056"/>
                    <a:gd name="T35" fmla="*/ 203 h 835"/>
                    <a:gd name="T36" fmla="*/ 785 w 1056"/>
                    <a:gd name="T37" fmla="*/ 257 h 835"/>
                    <a:gd name="T38" fmla="*/ 800 w 1056"/>
                    <a:gd name="T39" fmla="*/ 215 h 835"/>
                    <a:gd name="T40" fmla="*/ 800 w 1056"/>
                    <a:gd name="T41" fmla="*/ 137 h 835"/>
                    <a:gd name="T42" fmla="*/ 873 w 1056"/>
                    <a:gd name="T43" fmla="*/ 158 h 835"/>
                    <a:gd name="T44" fmla="*/ 918 w 1056"/>
                    <a:gd name="T45" fmla="*/ 135 h 835"/>
                    <a:gd name="T46" fmla="*/ 1000 w 1056"/>
                    <a:gd name="T47" fmla="*/ 192 h 835"/>
                    <a:gd name="T48" fmla="*/ 1055 w 1056"/>
                    <a:gd name="T49" fmla="*/ 242 h 835"/>
                    <a:gd name="T50" fmla="*/ 1011 w 1056"/>
                    <a:gd name="T51" fmla="*/ 261 h 835"/>
                    <a:gd name="T52" fmla="*/ 935 w 1056"/>
                    <a:gd name="T53" fmla="*/ 278 h 835"/>
                    <a:gd name="T54" fmla="*/ 988 w 1056"/>
                    <a:gd name="T55" fmla="*/ 288 h 835"/>
                    <a:gd name="T56" fmla="*/ 1011 w 1056"/>
                    <a:gd name="T57" fmla="*/ 333 h 835"/>
                    <a:gd name="T58" fmla="*/ 990 w 1056"/>
                    <a:gd name="T59" fmla="*/ 336 h 835"/>
                    <a:gd name="T60" fmla="*/ 959 w 1056"/>
                    <a:gd name="T61" fmla="*/ 354 h 835"/>
                    <a:gd name="T62" fmla="*/ 910 w 1056"/>
                    <a:gd name="T63" fmla="*/ 393 h 835"/>
                    <a:gd name="T64" fmla="*/ 905 w 1056"/>
                    <a:gd name="T65" fmla="*/ 452 h 835"/>
                    <a:gd name="T66" fmla="*/ 853 w 1056"/>
                    <a:gd name="T67" fmla="*/ 540 h 835"/>
                    <a:gd name="T68" fmla="*/ 868 w 1056"/>
                    <a:gd name="T69" fmla="*/ 615 h 835"/>
                    <a:gd name="T70" fmla="*/ 839 w 1056"/>
                    <a:gd name="T71" fmla="*/ 564 h 835"/>
                    <a:gd name="T72" fmla="*/ 788 w 1056"/>
                    <a:gd name="T73" fmla="*/ 542 h 835"/>
                    <a:gd name="T74" fmla="*/ 745 w 1056"/>
                    <a:gd name="T75" fmla="*/ 557 h 835"/>
                    <a:gd name="T76" fmla="*/ 673 w 1056"/>
                    <a:gd name="T77" fmla="*/ 564 h 835"/>
                    <a:gd name="T78" fmla="*/ 636 w 1056"/>
                    <a:gd name="T79" fmla="*/ 620 h 835"/>
                    <a:gd name="T80" fmla="*/ 719 w 1056"/>
                    <a:gd name="T81" fmla="*/ 695 h 835"/>
                    <a:gd name="T82" fmla="*/ 732 w 1056"/>
                    <a:gd name="T83" fmla="*/ 653 h 835"/>
                    <a:gd name="T84" fmla="*/ 779 w 1056"/>
                    <a:gd name="T85" fmla="*/ 683 h 835"/>
                    <a:gd name="T86" fmla="*/ 805 w 1056"/>
                    <a:gd name="T87" fmla="*/ 725 h 835"/>
                    <a:gd name="T88" fmla="*/ 826 w 1056"/>
                    <a:gd name="T89" fmla="*/ 762 h 835"/>
                    <a:gd name="T90" fmla="*/ 875 w 1056"/>
                    <a:gd name="T91" fmla="*/ 819 h 835"/>
                    <a:gd name="T92" fmla="*/ 948 w 1056"/>
                    <a:gd name="T93" fmla="*/ 818 h 835"/>
                    <a:gd name="T94" fmla="*/ 904 w 1056"/>
                    <a:gd name="T95" fmla="*/ 825 h 835"/>
                    <a:gd name="T96" fmla="*/ 818 w 1056"/>
                    <a:gd name="T97" fmla="*/ 816 h 835"/>
                    <a:gd name="T98" fmla="*/ 758 w 1056"/>
                    <a:gd name="T99" fmla="*/ 765 h 835"/>
                    <a:gd name="T100" fmla="*/ 714 w 1056"/>
                    <a:gd name="T101" fmla="*/ 746 h 835"/>
                    <a:gd name="T102" fmla="*/ 644 w 1056"/>
                    <a:gd name="T103" fmla="*/ 722 h 835"/>
                    <a:gd name="T104" fmla="*/ 520 w 1056"/>
                    <a:gd name="T105" fmla="*/ 641 h 835"/>
                    <a:gd name="T106" fmla="*/ 419 w 1056"/>
                    <a:gd name="T107" fmla="*/ 522 h 835"/>
                    <a:gd name="T108" fmla="*/ 454 w 1056"/>
                    <a:gd name="T109" fmla="*/ 629 h 835"/>
                    <a:gd name="T110" fmla="*/ 389 w 1056"/>
                    <a:gd name="T111" fmla="*/ 555 h 835"/>
                    <a:gd name="T112" fmla="*/ 328 w 1056"/>
                    <a:gd name="T113" fmla="*/ 411 h 835"/>
                    <a:gd name="T114" fmla="*/ 335 w 1056"/>
                    <a:gd name="T115" fmla="*/ 306 h 835"/>
                    <a:gd name="T116" fmla="*/ 314 w 1056"/>
                    <a:gd name="T117" fmla="*/ 225 h 835"/>
                    <a:gd name="T118" fmla="*/ 296 w 1056"/>
                    <a:gd name="T119" fmla="*/ 177 h 835"/>
                    <a:gd name="T120" fmla="*/ 255 w 1056"/>
                    <a:gd name="T121" fmla="*/ 149 h 835"/>
                    <a:gd name="T122" fmla="*/ 169 w 1056"/>
                    <a:gd name="T123" fmla="*/ 156 h 835"/>
                    <a:gd name="T124" fmla="*/ 104 w 1056"/>
                    <a:gd name="T125" fmla="*/ 1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6" h="835">
                      <a:moveTo>
                        <a:pt x="0" y="215"/>
                      </a:moveTo>
                      <a:lnTo>
                        <a:pt x="50" y="186"/>
                      </a:lnTo>
                      <a:lnTo>
                        <a:pt x="80" y="174"/>
                      </a:lnTo>
                      <a:lnTo>
                        <a:pt x="85" y="156"/>
                      </a:lnTo>
                      <a:lnTo>
                        <a:pt x="62" y="146"/>
                      </a:lnTo>
                      <a:lnTo>
                        <a:pt x="60" y="125"/>
                      </a:lnTo>
                      <a:lnTo>
                        <a:pt x="70" y="119"/>
                      </a:lnTo>
                      <a:lnTo>
                        <a:pt x="68" y="110"/>
                      </a:lnTo>
                      <a:lnTo>
                        <a:pt x="107" y="107"/>
                      </a:lnTo>
                      <a:lnTo>
                        <a:pt x="117" y="90"/>
                      </a:lnTo>
                      <a:lnTo>
                        <a:pt x="119" y="75"/>
                      </a:lnTo>
                      <a:lnTo>
                        <a:pt x="151" y="71"/>
                      </a:lnTo>
                      <a:lnTo>
                        <a:pt x="154" y="56"/>
                      </a:lnTo>
                      <a:lnTo>
                        <a:pt x="124" y="51"/>
                      </a:lnTo>
                      <a:lnTo>
                        <a:pt x="138" y="41"/>
                      </a:lnTo>
                      <a:lnTo>
                        <a:pt x="189" y="41"/>
                      </a:lnTo>
                      <a:lnTo>
                        <a:pt x="203" y="29"/>
                      </a:lnTo>
                      <a:lnTo>
                        <a:pt x="224" y="27"/>
                      </a:lnTo>
                      <a:lnTo>
                        <a:pt x="237" y="18"/>
                      </a:lnTo>
                      <a:lnTo>
                        <a:pt x="254" y="35"/>
                      </a:lnTo>
                      <a:lnTo>
                        <a:pt x="317" y="32"/>
                      </a:lnTo>
                      <a:lnTo>
                        <a:pt x="346" y="50"/>
                      </a:lnTo>
                      <a:lnTo>
                        <a:pt x="441" y="45"/>
                      </a:lnTo>
                      <a:lnTo>
                        <a:pt x="455" y="36"/>
                      </a:lnTo>
                      <a:lnTo>
                        <a:pt x="491" y="51"/>
                      </a:lnTo>
                      <a:lnTo>
                        <a:pt x="528" y="65"/>
                      </a:lnTo>
                      <a:lnTo>
                        <a:pt x="546" y="59"/>
                      </a:lnTo>
                      <a:lnTo>
                        <a:pt x="558" y="51"/>
                      </a:lnTo>
                      <a:lnTo>
                        <a:pt x="588" y="56"/>
                      </a:lnTo>
                      <a:lnTo>
                        <a:pt x="567" y="45"/>
                      </a:lnTo>
                      <a:lnTo>
                        <a:pt x="548" y="47"/>
                      </a:lnTo>
                      <a:lnTo>
                        <a:pt x="519" y="50"/>
                      </a:lnTo>
                      <a:lnTo>
                        <a:pt x="504" y="35"/>
                      </a:lnTo>
                      <a:lnTo>
                        <a:pt x="488" y="27"/>
                      </a:lnTo>
                      <a:lnTo>
                        <a:pt x="488" y="15"/>
                      </a:lnTo>
                      <a:lnTo>
                        <a:pt x="493" y="2"/>
                      </a:lnTo>
                      <a:lnTo>
                        <a:pt x="506" y="0"/>
                      </a:lnTo>
                      <a:lnTo>
                        <a:pt x="523" y="12"/>
                      </a:lnTo>
                      <a:lnTo>
                        <a:pt x="528" y="6"/>
                      </a:lnTo>
                      <a:lnTo>
                        <a:pt x="543" y="0"/>
                      </a:lnTo>
                      <a:lnTo>
                        <a:pt x="561" y="9"/>
                      </a:lnTo>
                      <a:lnTo>
                        <a:pt x="571" y="2"/>
                      </a:lnTo>
                      <a:lnTo>
                        <a:pt x="580" y="14"/>
                      </a:lnTo>
                      <a:lnTo>
                        <a:pt x="582" y="21"/>
                      </a:lnTo>
                      <a:lnTo>
                        <a:pt x="608" y="32"/>
                      </a:lnTo>
                      <a:lnTo>
                        <a:pt x="598" y="41"/>
                      </a:lnTo>
                      <a:lnTo>
                        <a:pt x="598" y="53"/>
                      </a:lnTo>
                      <a:lnTo>
                        <a:pt x="642" y="56"/>
                      </a:lnTo>
                      <a:lnTo>
                        <a:pt x="653" y="41"/>
                      </a:lnTo>
                      <a:lnTo>
                        <a:pt x="645" y="33"/>
                      </a:lnTo>
                      <a:lnTo>
                        <a:pt x="626" y="35"/>
                      </a:lnTo>
                      <a:lnTo>
                        <a:pt x="631" y="18"/>
                      </a:lnTo>
                      <a:lnTo>
                        <a:pt x="670" y="27"/>
                      </a:lnTo>
                      <a:lnTo>
                        <a:pt x="678" y="39"/>
                      </a:lnTo>
                      <a:lnTo>
                        <a:pt x="710" y="39"/>
                      </a:lnTo>
                      <a:lnTo>
                        <a:pt x="740" y="54"/>
                      </a:lnTo>
                      <a:lnTo>
                        <a:pt x="756" y="51"/>
                      </a:lnTo>
                      <a:lnTo>
                        <a:pt x="774" y="65"/>
                      </a:lnTo>
                      <a:lnTo>
                        <a:pt x="756" y="83"/>
                      </a:lnTo>
                      <a:lnTo>
                        <a:pt x="741" y="69"/>
                      </a:lnTo>
                      <a:lnTo>
                        <a:pt x="732" y="74"/>
                      </a:lnTo>
                      <a:lnTo>
                        <a:pt x="719" y="84"/>
                      </a:lnTo>
                      <a:lnTo>
                        <a:pt x="697" y="93"/>
                      </a:lnTo>
                      <a:lnTo>
                        <a:pt x="709" y="107"/>
                      </a:lnTo>
                      <a:lnTo>
                        <a:pt x="689" y="108"/>
                      </a:lnTo>
                      <a:lnTo>
                        <a:pt x="673" y="126"/>
                      </a:lnTo>
                      <a:lnTo>
                        <a:pt x="657" y="149"/>
                      </a:lnTo>
                      <a:lnTo>
                        <a:pt x="681" y="168"/>
                      </a:lnTo>
                      <a:lnTo>
                        <a:pt x="701" y="191"/>
                      </a:lnTo>
                      <a:lnTo>
                        <a:pt x="735" y="194"/>
                      </a:lnTo>
                      <a:lnTo>
                        <a:pt x="767" y="191"/>
                      </a:lnTo>
                      <a:lnTo>
                        <a:pt x="782" y="203"/>
                      </a:lnTo>
                      <a:lnTo>
                        <a:pt x="775" y="209"/>
                      </a:lnTo>
                      <a:lnTo>
                        <a:pt x="766" y="221"/>
                      </a:lnTo>
                      <a:lnTo>
                        <a:pt x="780" y="242"/>
                      </a:lnTo>
                      <a:lnTo>
                        <a:pt x="785" y="257"/>
                      </a:lnTo>
                      <a:lnTo>
                        <a:pt x="803" y="264"/>
                      </a:lnTo>
                      <a:lnTo>
                        <a:pt x="827" y="251"/>
                      </a:lnTo>
                      <a:lnTo>
                        <a:pt x="821" y="231"/>
                      </a:lnTo>
                      <a:lnTo>
                        <a:pt x="800" y="215"/>
                      </a:lnTo>
                      <a:lnTo>
                        <a:pt x="824" y="195"/>
                      </a:lnTo>
                      <a:lnTo>
                        <a:pt x="803" y="162"/>
                      </a:lnTo>
                      <a:lnTo>
                        <a:pt x="784" y="149"/>
                      </a:lnTo>
                      <a:lnTo>
                        <a:pt x="800" y="137"/>
                      </a:lnTo>
                      <a:lnTo>
                        <a:pt x="797" y="119"/>
                      </a:lnTo>
                      <a:lnTo>
                        <a:pt x="808" y="108"/>
                      </a:lnTo>
                      <a:lnTo>
                        <a:pt x="827" y="119"/>
                      </a:lnTo>
                      <a:lnTo>
                        <a:pt x="873" y="158"/>
                      </a:lnTo>
                      <a:lnTo>
                        <a:pt x="901" y="164"/>
                      </a:lnTo>
                      <a:lnTo>
                        <a:pt x="909" y="153"/>
                      </a:lnTo>
                      <a:lnTo>
                        <a:pt x="902" y="132"/>
                      </a:lnTo>
                      <a:lnTo>
                        <a:pt x="918" y="135"/>
                      </a:lnTo>
                      <a:lnTo>
                        <a:pt x="946" y="159"/>
                      </a:lnTo>
                      <a:lnTo>
                        <a:pt x="951" y="173"/>
                      </a:lnTo>
                      <a:lnTo>
                        <a:pt x="967" y="182"/>
                      </a:lnTo>
                      <a:lnTo>
                        <a:pt x="1000" y="192"/>
                      </a:lnTo>
                      <a:lnTo>
                        <a:pt x="1016" y="212"/>
                      </a:lnTo>
                      <a:lnTo>
                        <a:pt x="1040" y="225"/>
                      </a:lnTo>
                      <a:lnTo>
                        <a:pt x="1053" y="230"/>
                      </a:lnTo>
                      <a:lnTo>
                        <a:pt x="1055" y="242"/>
                      </a:lnTo>
                      <a:lnTo>
                        <a:pt x="1035" y="249"/>
                      </a:lnTo>
                      <a:lnTo>
                        <a:pt x="1024" y="240"/>
                      </a:lnTo>
                      <a:lnTo>
                        <a:pt x="1014" y="242"/>
                      </a:lnTo>
                      <a:lnTo>
                        <a:pt x="1011" y="261"/>
                      </a:lnTo>
                      <a:lnTo>
                        <a:pt x="995" y="266"/>
                      </a:lnTo>
                      <a:lnTo>
                        <a:pt x="977" y="255"/>
                      </a:lnTo>
                      <a:lnTo>
                        <a:pt x="940" y="255"/>
                      </a:lnTo>
                      <a:lnTo>
                        <a:pt x="935" y="278"/>
                      </a:lnTo>
                      <a:lnTo>
                        <a:pt x="944" y="291"/>
                      </a:lnTo>
                      <a:lnTo>
                        <a:pt x="959" y="284"/>
                      </a:lnTo>
                      <a:lnTo>
                        <a:pt x="974" y="281"/>
                      </a:lnTo>
                      <a:lnTo>
                        <a:pt x="988" y="288"/>
                      </a:lnTo>
                      <a:lnTo>
                        <a:pt x="969" y="305"/>
                      </a:lnTo>
                      <a:lnTo>
                        <a:pt x="988" y="320"/>
                      </a:lnTo>
                      <a:lnTo>
                        <a:pt x="1014" y="324"/>
                      </a:lnTo>
                      <a:lnTo>
                        <a:pt x="1011" y="333"/>
                      </a:lnTo>
                      <a:lnTo>
                        <a:pt x="1001" y="335"/>
                      </a:lnTo>
                      <a:lnTo>
                        <a:pt x="977" y="386"/>
                      </a:lnTo>
                      <a:lnTo>
                        <a:pt x="979" y="353"/>
                      </a:lnTo>
                      <a:lnTo>
                        <a:pt x="990" y="336"/>
                      </a:lnTo>
                      <a:lnTo>
                        <a:pt x="977" y="329"/>
                      </a:lnTo>
                      <a:lnTo>
                        <a:pt x="962" y="339"/>
                      </a:lnTo>
                      <a:lnTo>
                        <a:pt x="970" y="348"/>
                      </a:lnTo>
                      <a:lnTo>
                        <a:pt x="959" y="354"/>
                      </a:lnTo>
                      <a:lnTo>
                        <a:pt x="948" y="362"/>
                      </a:lnTo>
                      <a:lnTo>
                        <a:pt x="949" y="384"/>
                      </a:lnTo>
                      <a:lnTo>
                        <a:pt x="933" y="392"/>
                      </a:lnTo>
                      <a:lnTo>
                        <a:pt x="910" y="393"/>
                      </a:lnTo>
                      <a:lnTo>
                        <a:pt x="918" y="405"/>
                      </a:lnTo>
                      <a:lnTo>
                        <a:pt x="910" y="419"/>
                      </a:lnTo>
                      <a:lnTo>
                        <a:pt x="918" y="429"/>
                      </a:lnTo>
                      <a:lnTo>
                        <a:pt x="905" y="452"/>
                      </a:lnTo>
                      <a:lnTo>
                        <a:pt x="901" y="473"/>
                      </a:lnTo>
                      <a:lnTo>
                        <a:pt x="881" y="485"/>
                      </a:lnTo>
                      <a:lnTo>
                        <a:pt x="857" y="518"/>
                      </a:lnTo>
                      <a:lnTo>
                        <a:pt x="853" y="540"/>
                      </a:lnTo>
                      <a:lnTo>
                        <a:pt x="862" y="558"/>
                      </a:lnTo>
                      <a:lnTo>
                        <a:pt x="873" y="581"/>
                      </a:lnTo>
                      <a:lnTo>
                        <a:pt x="879" y="605"/>
                      </a:lnTo>
                      <a:lnTo>
                        <a:pt x="868" y="615"/>
                      </a:lnTo>
                      <a:lnTo>
                        <a:pt x="853" y="608"/>
                      </a:lnTo>
                      <a:lnTo>
                        <a:pt x="857" y="596"/>
                      </a:lnTo>
                      <a:lnTo>
                        <a:pt x="849" y="569"/>
                      </a:lnTo>
                      <a:lnTo>
                        <a:pt x="839" y="564"/>
                      </a:lnTo>
                      <a:lnTo>
                        <a:pt x="832" y="548"/>
                      </a:lnTo>
                      <a:lnTo>
                        <a:pt x="819" y="548"/>
                      </a:lnTo>
                      <a:lnTo>
                        <a:pt x="805" y="539"/>
                      </a:lnTo>
                      <a:lnTo>
                        <a:pt x="788" y="542"/>
                      </a:lnTo>
                      <a:lnTo>
                        <a:pt x="774" y="536"/>
                      </a:lnTo>
                      <a:lnTo>
                        <a:pt x="756" y="543"/>
                      </a:lnTo>
                      <a:lnTo>
                        <a:pt x="723" y="537"/>
                      </a:lnTo>
                      <a:lnTo>
                        <a:pt x="745" y="557"/>
                      </a:lnTo>
                      <a:lnTo>
                        <a:pt x="719" y="555"/>
                      </a:lnTo>
                      <a:lnTo>
                        <a:pt x="701" y="540"/>
                      </a:lnTo>
                      <a:lnTo>
                        <a:pt x="668" y="540"/>
                      </a:lnTo>
                      <a:lnTo>
                        <a:pt x="673" y="564"/>
                      </a:lnTo>
                      <a:lnTo>
                        <a:pt x="649" y="557"/>
                      </a:lnTo>
                      <a:lnTo>
                        <a:pt x="636" y="581"/>
                      </a:lnTo>
                      <a:lnTo>
                        <a:pt x="645" y="591"/>
                      </a:lnTo>
                      <a:lnTo>
                        <a:pt x="636" y="620"/>
                      </a:lnTo>
                      <a:lnTo>
                        <a:pt x="647" y="653"/>
                      </a:lnTo>
                      <a:lnTo>
                        <a:pt x="660" y="675"/>
                      </a:lnTo>
                      <a:lnTo>
                        <a:pt x="675" y="696"/>
                      </a:lnTo>
                      <a:lnTo>
                        <a:pt x="719" y="695"/>
                      </a:lnTo>
                      <a:lnTo>
                        <a:pt x="736" y="690"/>
                      </a:lnTo>
                      <a:lnTo>
                        <a:pt x="740" y="675"/>
                      </a:lnTo>
                      <a:lnTo>
                        <a:pt x="730" y="663"/>
                      </a:lnTo>
                      <a:lnTo>
                        <a:pt x="732" y="653"/>
                      </a:lnTo>
                      <a:lnTo>
                        <a:pt x="759" y="656"/>
                      </a:lnTo>
                      <a:lnTo>
                        <a:pt x="787" y="650"/>
                      </a:lnTo>
                      <a:lnTo>
                        <a:pt x="787" y="663"/>
                      </a:lnTo>
                      <a:lnTo>
                        <a:pt x="779" y="683"/>
                      </a:lnTo>
                      <a:lnTo>
                        <a:pt x="766" y="698"/>
                      </a:lnTo>
                      <a:lnTo>
                        <a:pt x="762" y="719"/>
                      </a:lnTo>
                      <a:lnTo>
                        <a:pt x="780" y="728"/>
                      </a:lnTo>
                      <a:lnTo>
                        <a:pt x="805" y="725"/>
                      </a:lnTo>
                      <a:lnTo>
                        <a:pt x="819" y="732"/>
                      </a:lnTo>
                      <a:lnTo>
                        <a:pt x="832" y="729"/>
                      </a:lnTo>
                      <a:lnTo>
                        <a:pt x="837" y="743"/>
                      </a:lnTo>
                      <a:lnTo>
                        <a:pt x="826" y="762"/>
                      </a:lnTo>
                      <a:lnTo>
                        <a:pt x="836" y="774"/>
                      </a:lnTo>
                      <a:lnTo>
                        <a:pt x="837" y="798"/>
                      </a:lnTo>
                      <a:lnTo>
                        <a:pt x="853" y="815"/>
                      </a:lnTo>
                      <a:lnTo>
                        <a:pt x="875" y="819"/>
                      </a:lnTo>
                      <a:lnTo>
                        <a:pt x="889" y="815"/>
                      </a:lnTo>
                      <a:lnTo>
                        <a:pt x="896" y="816"/>
                      </a:lnTo>
                      <a:lnTo>
                        <a:pt x="923" y="816"/>
                      </a:lnTo>
                      <a:lnTo>
                        <a:pt x="948" y="818"/>
                      </a:lnTo>
                      <a:lnTo>
                        <a:pt x="954" y="807"/>
                      </a:lnTo>
                      <a:lnTo>
                        <a:pt x="933" y="825"/>
                      </a:lnTo>
                      <a:lnTo>
                        <a:pt x="918" y="824"/>
                      </a:lnTo>
                      <a:lnTo>
                        <a:pt x="904" y="825"/>
                      </a:lnTo>
                      <a:lnTo>
                        <a:pt x="875" y="834"/>
                      </a:lnTo>
                      <a:lnTo>
                        <a:pt x="850" y="822"/>
                      </a:lnTo>
                      <a:lnTo>
                        <a:pt x="827" y="815"/>
                      </a:lnTo>
                      <a:lnTo>
                        <a:pt x="818" y="816"/>
                      </a:lnTo>
                      <a:lnTo>
                        <a:pt x="819" y="806"/>
                      </a:lnTo>
                      <a:lnTo>
                        <a:pt x="818" y="789"/>
                      </a:lnTo>
                      <a:lnTo>
                        <a:pt x="798" y="774"/>
                      </a:lnTo>
                      <a:lnTo>
                        <a:pt x="758" y="765"/>
                      </a:lnTo>
                      <a:lnTo>
                        <a:pt x="751" y="759"/>
                      </a:lnTo>
                      <a:lnTo>
                        <a:pt x="740" y="761"/>
                      </a:lnTo>
                      <a:lnTo>
                        <a:pt x="728" y="753"/>
                      </a:lnTo>
                      <a:lnTo>
                        <a:pt x="714" y="746"/>
                      </a:lnTo>
                      <a:lnTo>
                        <a:pt x="694" y="725"/>
                      </a:lnTo>
                      <a:lnTo>
                        <a:pt x="671" y="719"/>
                      </a:lnTo>
                      <a:lnTo>
                        <a:pt x="658" y="732"/>
                      </a:lnTo>
                      <a:lnTo>
                        <a:pt x="644" y="722"/>
                      </a:lnTo>
                      <a:lnTo>
                        <a:pt x="626" y="722"/>
                      </a:lnTo>
                      <a:lnTo>
                        <a:pt x="590" y="714"/>
                      </a:lnTo>
                      <a:lnTo>
                        <a:pt x="525" y="678"/>
                      </a:lnTo>
                      <a:lnTo>
                        <a:pt x="520" y="641"/>
                      </a:lnTo>
                      <a:lnTo>
                        <a:pt x="514" y="626"/>
                      </a:lnTo>
                      <a:lnTo>
                        <a:pt x="502" y="615"/>
                      </a:lnTo>
                      <a:lnTo>
                        <a:pt x="488" y="594"/>
                      </a:lnTo>
                      <a:lnTo>
                        <a:pt x="419" y="522"/>
                      </a:lnTo>
                      <a:lnTo>
                        <a:pt x="419" y="549"/>
                      </a:lnTo>
                      <a:lnTo>
                        <a:pt x="462" y="597"/>
                      </a:lnTo>
                      <a:lnTo>
                        <a:pt x="480" y="638"/>
                      </a:lnTo>
                      <a:lnTo>
                        <a:pt x="454" y="629"/>
                      </a:lnTo>
                      <a:lnTo>
                        <a:pt x="449" y="605"/>
                      </a:lnTo>
                      <a:lnTo>
                        <a:pt x="415" y="590"/>
                      </a:lnTo>
                      <a:lnTo>
                        <a:pt x="434" y="581"/>
                      </a:lnTo>
                      <a:lnTo>
                        <a:pt x="389" y="555"/>
                      </a:lnTo>
                      <a:lnTo>
                        <a:pt x="406" y="540"/>
                      </a:lnTo>
                      <a:lnTo>
                        <a:pt x="390" y="510"/>
                      </a:lnTo>
                      <a:lnTo>
                        <a:pt x="335" y="447"/>
                      </a:lnTo>
                      <a:lnTo>
                        <a:pt x="328" y="411"/>
                      </a:lnTo>
                      <a:lnTo>
                        <a:pt x="332" y="384"/>
                      </a:lnTo>
                      <a:lnTo>
                        <a:pt x="346" y="354"/>
                      </a:lnTo>
                      <a:lnTo>
                        <a:pt x="346" y="324"/>
                      </a:lnTo>
                      <a:lnTo>
                        <a:pt x="335" y="306"/>
                      </a:lnTo>
                      <a:lnTo>
                        <a:pt x="366" y="300"/>
                      </a:lnTo>
                      <a:lnTo>
                        <a:pt x="328" y="264"/>
                      </a:lnTo>
                      <a:lnTo>
                        <a:pt x="330" y="248"/>
                      </a:lnTo>
                      <a:lnTo>
                        <a:pt x="314" y="225"/>
                      </a:lnTo>
                      <a:lnTo>
                        <a:pt x="320" y="212"/>
                      </a:lnTo>
                      <a:lnTo>
                        <a:pt x="309" y="204"/>
                      </a:lnTo>
                      <a:lnTo>
                        <a:pt x="307" y="189"/>
                      </a:lnTo>
                      <a:lnTo>
                        <a:pt x="296" y="177"/>
                      </a:lnTo>
                      <a:lnTo>
                        <a:pt x="309" y="167"/>
                      </a:lnTo>
                      <a:lnTo>
                        <a:pt x="291" y="159"/>
                      </a:lnTo>
                      <a:lnTo>
                        <a:pt x="276" y="170"/>
                      </a:lnTo>
                      <a:lnTo>
                        <a:pt x="255" y="149"/>
                      </a:lnTo>
                      <a:lnTo>
                        <a:pt x="232" y="143"/>
                      </a:lnTo>
                      <a:lnTo>
                        <a:pt x="200" y="143"/>
                      </a:lnTo>
                      <a:lnTo>
                        <a:pt x="179" y="162"/>
                      </a:lnTo>
                      <a:lnTo>
                        <a:pt x="169" y="156"/>
                      </a:lnTo>
                      <a:lnTo>
                        <a:pt x="187" y="131"/>
                      </a:lnTo>
                      <a:lnTo>
                        <a:pt x="171" y="135"/>
                      </a:lnTo>
                      <a:lnTo>
                        <a:pt x="138" y="162"/>
                      </a:lnTo>
                      <a:lnTo>
                        <a:pt x="104" y="186"/>
                      </a:lnTo>
                      <a:lnTo>
                        <a:pt x="73" y="192"/>
                      </a:lnTo>
                      <a:lnTo>
                        <a:pt x="21" y="216"/>
                      </a:lnTo>
                      <a:lnTo>
                        <a:pt x="0" y="21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63" name="Freeform 43">
                  <a:extLst>
                    <a:ext uri="{FF2B5EF4-FFF2-40B4-BE49-F238E27FC236}">
                      <a16:creationId xmlns:a16="http://schemas.microsoft.com/office/drawing/2014/main" id="{F5332511-3627-4B4B-8A20-6A1192BB9F33}"/>
                    </a:ext>
                  </a:extLst>
                </p:cNvPr>
                <p:cNvSpPr>
                  <a:spLocks/>
                </p:cNvSpPr>
                <p:nvPr/>
              </p:nvSpPr>
              <p:spPr bwMode="auto">
                <a:xfrm>
                  <a:off x="1817" y="1216"/>
                  <a:ext cx="360" cy="220"/>
                </a:xfrm>
                <a:custGeom>
                  <a:avLst/>
                  <a:gdLst>
                    <a:gd name="T0" fmla="*/ 0 w 360"/>
                    <a:gd name="T1" fmla="*/ 45 h 220"/>
                    <a:gd name="T2" fmla="*/ 8 w 360"/>
                    <a:gd name="T3" fmla="*/ 29 h 220"/>
                    <a:gd name="T4" fmla="*/ 8 w 360"/>
                    <a:gd name="T5" fmla="*/ 17 h 220"/>
                    <a:gd name="T6" fmla="*/ 21 w 360"/>
                    <a:gd name="T7" fmla="*/ 0 h 220"/>
                    <a:gd name="T8" fmla="*/ 86 w 360"/>
                    <a:gd name="T9" fmla="*/ 11 h 220"/>
                    <a:gd name="T10" fmla="*/ 198 w 360"/>
                    <a:gd name="T11" fmla="*/ 30 h 220"/>
                    <a:gd name="T12" fmla="*/ 242 w 360"/>
                    <a:gd name="T13" fmla="*/ 47 h 220"/>
                    <a:gd name="T14" fmla="*/ 301 w 360"/>
                    <a:gd name="T15" fmla="*/ 62 h 220"/>
                    <a:gd name="T16" fmla="*/ 330 w 360"/>
                    <a:gd name="T17" fmla="*/ 90 h 220"/>
                    <a:gd name="T18" fmla="*/ 359 w 360"/>
                    <a:gd name="T19" fmla="*/ 104 h 220"/>
                    <a:gd name="T20" fmla="*/ 348 w 360"/>
                    <a:gd name="T21" fmla="*/ 114 h 220"/>
                    <a:gd name="T22" fmla="*/ 348 w 360"/>
                    <a:gd name="T23" fmla="*/ 128 h 220"/>
                    <a:gd name="T24" fmla="*/ 336 w 360"/>
                    <a:gd name="T25" fmla="*/ 131 h 220"/>
                    <a:gd name="T26" fmla="*/ 327 w 360"/>
                    <a:gd name="T27" fmla="*/ 143 h 220"/>
                    <a:gd name="T28" fmla="*/ 336 w 360"/>
                    <a:gd name="T29" fmla="*/ 155 h 220"/>
                    <a:gd name="T30" fmla="*/ 335 w 360"/>
                    <a:gd name="T31" fmla="*/ 164 h 220"/>
                    <a:gd name="T32" fmla="*/ 323 w 360"/>
                    <a:gd name="T33" fmla="*/ 176 h 220"/>
                    <a:gd name="T34" fmla="*/ 325 w 360"/>
                    <a:gd name="T35" fmla="*/ 188 h 220"/>
                    <a:gd name="T36" fmla="*/ 344 w 360"/>
                    <a:gd name="T37" fmla="*/ 200 h 220"/>
                    <a:gd name="T38" fmla="*/ 346 w 360"/>
                    <a:gd name="T39" fmla="*/ 212 h 220"/>
                    <a:gd name="T40" fmla="*/ 341 w 360"/>
                    <a:gd name="T41" fmla="*/ 218 h 220"/>
                    <a:gd name="T42" fmla="*/ 322 w 360"/>
                    <a:gd name="T43" fmla="*/ 219 h 220"/>
                    <a:gd name="T44" fmla="*/ 307 w 360"/>
                    <a:gd name="T45" fmla="*/ 213 h 220"/>
                    <a:gd name="T46" fmla="*/ 291 w 360"/>
                    <a:gd name="T47" fmla="*/ 198 h 220"/>
                    <a:gd name="T48" fmla="*/ 284 w 360"/>
                    <a:gd name="T49" fmla="*/ 198 h 220"/>
                    <a:gd name="T50" fmla="*/ 276 w 360"/>
                    <a:gd name="T51" fmla="*/ 192 h 220"/>
                    <a:gd name="T52" fmla="*/ 268 w 360"/>
                    <a:gd name="T53" fmla="*/ 174 h 220"/>
                    <a:gd name="T54" fmla="*/ 258 w 360"/>
                    <a:gd name="T55" fmla="*/ 168 h 220"/>
                    <a:gd name="T56" fmla="*/ 237 w 360"/>
                    <a:gd name="T57" fmla="*/ 159 h 220"/>
                    <a:gd name="T58" fmla="*/ 219 w 360"/>
                    <a:gd name="T59" fmla="*/ 153 h 220"/>
                    <a:gd name="T60" fmla="*/ 193 w 360"/>
                    <a:gd name="T61" fmla="*/ 137 h 220"/>
                    <a:gd name="T62" fmla="*/ 182 w 360"/>
                    <a:gd name="T63" fmla="*/ 125 h 220"/>
                    <a:gd name="T64" fmla="*/ 184 w 360"/>
                    <a:gd name="T65" fmla="*/ 116 h 220"/>
                    <a:gd name="T66" fmla="*/ 195 w 360"/>
                    <a:gd name="T67" fmla="*/ 108 h 220"/>
                    <a:gd name="T68" fmla="*/ 185 w 360"/>
                    <a:gd name="T69" fmla="*/ 99 h 220"/>
                    <a:gd name="T70" fmla="*/ 175 w 360"/>
                    <a:gd name="T71" fmla="*/ 104 h 220"/>
                    <a:gd name="T72" fmla="*/ 159 w 360"/>
                    <a:gd name="T73" fmla="*/ 90 h 220"/>
                    <a:gd name="T74" fmla="*/ 156 w 360"/>
                    <a:gd name="T75" fmla="*/ 98 h 220"/>
                    <a:gd name="T76" fmla="*/ 141 w 360"/>
                    <a:gd name="T77" fmla="*/ 98 h 220"/>
                    <a:gd name="T78" fmla="*/ 138 w 360"/>
                    <a:gd name="T79" fmla="*/ 92 h 220"/>
                    <a:gd name="T80" fmla="*/ 138 w 360"/>
                    <a:gd name="T81" fmla="*/ 81 h 220"/>
                    <a:gd name="T82" fmla="*/ 132 w 360"/>
                    <a:gd name="T83" fmla="*/ 75 h 220"/>
                    <a:gd name="T84" fmla="*/ 122 w 360"/>
                    <a:gd name="T85" fmla="*/ 77 h 220"/>
                    <a:gd name="T86" fmla="*/ 109 w 360"/>
                    <a:gd name="T87" fmla="*/ 60 h 220"/>
                    <a:gd name="T88" fmla="*/ 99 w 360"/>
                    <a:gd name="T89" fmla="*/ 59 h 220"/>
                    <a:gd name="T90" fmla="*/ 84 w 360"/>
                    <a:gd name="T91" fmla="*/ 51 h 220"/>
                    <a:gd name="T92" fmla="*/ 54 w 360"/>
                    <a:gd name="T93" fmla="*/ 53 h 220"/>
                    <a:gd name="T94" fmla="*/ 23 w 360"/>
                    <a:gd name="T95" fmla="*/ 51 h 220"/>
                    <a:gd name="T96" fmla="*/ 0 w 360"/>
                    <a:gd name="T97"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20">
                      <a:moveTo>
                        <a:pt x="0" y="45"/>
                      </a:moveTo>
                      <a:lnTo>
                        <a:pt x="8" y="29"/>
                      </a:lnTo>
                      <a:lnTo>
                        <a:pt x="8" y="17"/>
                      </a:lnTo>
                      <a:lnTo>
                        <a:pt x="21" y="0"/>
                      </a:lnTo>
                      <a:lnTo>
                        <a:pt x="86" y="11"/>
                      </a:lnTo>
                      <a:lnTo>
                        <a:pt x="198" y="30"/>
                      </a:lnTo>
                      <a:lnTo>
                        <a:pt x="242" y="47"/>
                      </a:lnTo>
                      <a:lnTo>
                        <a:pt x="301" y="62"/>
                      </a:lnTo>
                      <a:lnTo>
                        <a:pt x="330" y="90"/>
                      </a:lnTo>
                      <a:lnTo>
                        <a:pt x="359" y="104"/>
                      </a:lnTo>
                      <a:lnTo>
                        <a:pt x="348" y="114"/>
                      </a:lnTo>
                      <a:lnTo>
                        <a:pt x="348" y="128"/>
                      </a:lnTo>
                      <a:lnTo>
                        <a:pt x="336" y="131"/>
                      </a:lnTo>
                      <a:lnTo>
                        <a:pt x="327" y="143"/>
                      </a:lnTo>
                      <a:lnTo>
                        <a:pt x="336" y="155"/>
                      </a:lnTo>
                      <a:lnTo>
                        <a:pt x="335" y="164"/>
                      </a:lnTo>
                      <a:lnTo>
                        <a:pt x="323" y="176"/>
                      </a:lnTo>
                      <a:lnTo>
                        <a:pt x="325" y="188"/>
                      </a:lnTo>
                      <a:lnTo>
                        <a:pt x="344" y="200"/>
                      </a:lnTo>
                      <a:lnTo>
                        <a:pt x="346" y="212"/>
                      </a:lnTo>
                      <a:lnTo>
                        <a:pt x="341" y="218"/>
                      </a:lnTo>
                      <a:lnTo>
                        <a:pt x="322" y="219"/>
                      </a:lnTo>
                      <a:lnTo>
                        <a:pt x="307" y="213"/>
                      </a:lnTo>
                      <a:lnTo>
                        <a:pt x="291" y="198"/>
                      </a:lnTo>
                      <a:lnTo>
                        <a:pt x="284" y="198"/>
                      </a:lnTo>
                      <a:lnTo>
                        <a:pt x="276" y="192"/>
                      </a:lnTo>
                      <a:lnTo>
                        <a:pt x="268" y="174"/>
                      </a:lnTo>
                      <a:lnTo>
                        <a:pt x="258" y="168"/>
                      </a:lnTo>
                      <a:lnTo>
                        <a:pt x="237" y="159"/>
                      </a:lnTo>
                      <a:lnTo>
                        <a:pt x="219" y="153"/>
                      </a:lnTo>
                      <a:lnTo>
                        <a:pt x="193" y="137"/>
                      </a:lnTo>
                      <a:lnTo>
                        <a:pt x="182" y="125"/>
                      </a:lnTo>
                      <a:lnTo>
                        <a:pt x="184" y="116"/>
                      </a:lnTo>
                      <a:lnTo>
                        <a:pt x="195" y="108"/>
                      </a:lnTo>
                      <a:lnTo>
                        <a:pt x="185" y="99"/>
                      </a:lnTo>
                      <a:lnTo>
                        <a:pt x="175" y="104"/>
                      </a:lnTo>
                      <a:lnTo>
                        <a:pt x="159" y="90"/>
                      </a:lnTo>
                      <a:lnTo>
                        <a:pt x="156" y="98"/>
                      </a:lnTo>
                      <a:lnTo>
                        <a:pt x="141" y="98"/>
                      </a:lnTo>
                      <a:lnTo>
                        <a:pt x="138" y="92"/>
                      </a:lnTo>
                      <a:lnTo>
                        <a:pt x="138" y="81"/>
                      </a:lnTo>
                      <a:lnTo>
                        <a:pt x="132" y="75"/>
                      </a:lnTo>
                      <a:lnTo>
                        <a:pt x="122" y="77"/>
                      </a:lnTo>
                      <a:lnTo>
                        <a:pt x="109" y="60"/>
                      </a:lnTo>
                      <a:lnTo>
                        <a:pt x="99" y="59"/>
                      </a:lnTo>
                      <a:lnTo>
                        <a:pt x="84" y="51"/>
                      </a:lnTo>
                      <a:lnTo>
                        <a:pt x="54" y="53"/>
                      </a:lnTo>
                      <a:lnTo>
                        <a:pt x="23" y="51"/>
                      </a:lnTo>
                      <a:lnTo>
                        <a:pt x="0" y="45"/>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64" name="Freeform 44">
                  <a:extLst>
                    <a:ext uri="{FF2B5EF4-FFF2-40B4-BE49-F238E27FC236}">
                      <a16:creationId xmlns:a16="http://schemas.microsoft.com/office/drawing/2014/main" id="{3DC0FE88-51A7-452C-BC25-BC0ABEAA3E61}"/>
                    </a:ext>
                  </a:extLst>
                </p:cNvPr>
                <p:cNvSpPr>
                  <a:spLocks/>
                </p:cNvSpPr>
                <p:nvPr/>
              </p:nvSpPr>
              <p:spPr bwMode="auto">
                <a:xfrm>
                  <a:off x="1744" y="1294"/>
                  <a:ext cx="232" cy="114"/>
                </a:xfrm>
                <a:custGeom>
                  <a:avLst/>
                  <a:gdLst>
                    <a:gd name="T0" fmla="*/ 8 w 232"/>
                    <a:gd name="T1" fmla="*/ 0 h 114"/>
                    <a:gd name="T2" fmla="*/ 0 w 232"/>
                    <a:gd name="T3" fmla="*/ 9 h 114"/>
                    <a:gd name="T4" fmla="*/ 0 w 232"/>
                    <a:gd name="T5" fmla="*/ 20 h 114"/>
                    <a:gd name="T6" fmla="*/ 16 w 232"/>
                    <a:gd name="T7" fmla="*/ 30 h 114"/>
                    <a:gd name="T8" fmla="*/ 26 w 232"/>
                    <a:gd name="T9" fmla="*/ 27 h 114"/>
                    <a:gd name="T10" fmla="*/ 29 w 232"/>
                    <a:gd name="T11" fmla="*/ 32 h 114"/>
                    <a:gd name="T12" fmla="*/ 39 w 232"/>
                    <a:gd name="T13" fmla="*/ 33 h 114"/>
                    <a:gd name="T14" fmla="*/ 46 w 232"/>
                    <a:gd name="T15" fmla="*/ 26 h 114"/>
                    <a:gd name="T16" fmla="*/ 68 w 232"/>
                    <a:gd name="T17" fmla="*/ 27 h 114"/>
                    <a:gd name="T18" fmla="*/ 72 w 232"/>
                    <a:gd name="T19" fmla="*/ 35 h 114"/>
                    <a:gd name="T20" fmla="*/ 80 w 232"/>
                    <a:gd name="T21" fmla="*/ 38 h 114"/>
                    <a:gd name="T22" fmla="*/ 99 w 232"/>
                    <a:gd name="T23" fmla="*/ 36 h 114"/>
                    <a:gd name="T24" fmla="*/ 106 w 232"/>
                    <a:gd name="T25" fmla="*/ 41 h 114"/>
                    <a:gd name="T26" fmla="*/ 116 w 232"/>
                    <a:gd name="T27" fmla="*/ 45 h 114"/>
                    <a:gd name="T28" fmla="*/ 124 w 232"/>
                    <a:gd name="T29" fmla="*/ 54 h 114"/>
                    <a:gd name="T30" fmla="*/ 124 w 232"/>
                    <a:gd name="T31" fmla="*/ 66 h 114"/>
                    <a:gd name="T32" fmla="*/ 117 w 232"/>
                    <a:gd name="T33" fmla="*/ 69 h 114"/>
                    <a:gd name="T34" fmla="*/ 120 w 232"/>
                    <a:gd name="T35" fmla="*/ 74 h 114"/>
                    <a:gd name="T36" fmla="*/ 111 w 232"/>
                    <a:gd name="T37" fmla="*/ 81 h 114"/>
                    <a:gd name="T38" fmla="*/ 111 w 232"/>
                    <a:gd name="T39" fmla="*/ 92 h 114"/>
                    <a:gd name="T40" fmla="*/ 125 w 232"/>
                    <a:gd name="T41" fmla="*/ 93 h 114"/>
                    <a:gd name="T42" fmla="*/ 133 w 232"/>
                    <a:gd name="T43" fmla="*/ 90 h 114"/>
                    <a:gd name="T44" fmla="*/ 137 w 232"/>
                    <a:gd name="T45" fmla="*/ 86 h 114"/>
                    <a:gd name="T46" fmla="*/ 142 w 232"/>
                    <a:gd name="T47" fmla="*/ 90 h 114"/>
                    <a:gd name="T48" fmla="*/ 150 w 232"/>
                    <a:gd name="T49" fmla="*/ 87 h 114"/>
                    <a:gd name="T50" fmla="*/ 168 w 232"/>
                    <a:gd name="T51" fmla="*/ 93 h 114"/>
                    <a:gd name="T52" fmla="*/ 179 w 232"/>
                    <a:gd name="T53" fmla="*/ 104 h 114"/>
                    <a:gd name="T54" fmla="*/ 182 w 232"/>
                    <a:gd name="T55" fmla="*/ 104 h 114"/>
                    <a:gd name="T56" fmla="*/ 184 w 232"/>
                    <a:gd name="T57" fmla="*/ 110 h 114"/>
                    <a:gd name="T58" fmla="*/ 195 w 232"/>
                    <a:gd name="T59" fmla="*/ 113 h 114"/>
                    <a:gd name="T60" fmla="*/ 208 w 232"/>
                    <a:gd name="T61" fmla="*/ 113 h 114"/>
                    <a:gd name="T62" fmla="*/ 200 w 232"/>
                    <a:gd name="T63" fmla="*/ 107 h 114"/>
                    <a:gd name="T64" fmla="*/ 203 w 232"/>
                    <a:gd name="T65" fmla="*/ 101 h 114"/>
                    <a:gd name="T66" fmla="*/ 213 w 232"/>
                    <a:gd name="T67" fmla="*/ 107 h 114"/>
                    <a:gd name="T68" fmla="*/ 224 w 232"/>
                    <a:gd name="T69" fmla="*/ 108 h 114"/>
                    <a:gd name="T70" fmla="*/ 226 w 232"/>
                    <a:gd name="T71" fmla="*/ 99 h 114"/>
                    <a:gd name="T72" fmla="*/ 215 w 232"/>
                    <a:gd name="T73" fmla="*/ 92 h 114"/>
                    <a:gd name="T74" fmla="*/ 207 w 232"/>
                    <a:gd name="T75" fmla="*/ 92 h 114"/>
                    <a:gd name="T76" fmla="*/ 195 w 232"/>
                    <a:gd name="T77" fmla="*/ 84 h 114"/>
                    <a:gd name="T78" fmla="*/ 207 w 232"/>
                    <a:gd name="T79" fmla="*/ 84 h 114"/>
                    <a:gd name="T80" fmla="*/ 215 w 232"/>
                    <a:gd name="T81" fmla="*/ 89 h 114"/>
                    <a:gd name="T82" fmla="*/ 231 w 232"/>
                    <a:gd name="T83" fmla="*/ 89 h 114"/>
                    <a:gd name="T84" fmla="*/ 228 w 232"/>
                    <a:gd name="T85" fmla="*/ 80 h 114"/>
                    <a:gd name="T86" fmla="*/ 213 w 232"/>
                    <a:gd name="T87" fmla="*/ 71 h 114"/>
                    <a:gd name="T88" fmla="*/ 203 w 232"/>
                    <a:gd name="T89" fmla="*/ 69 h 114"/>
                    <a:gd name="T90" fmla="*/ 189 w 232"/>
                    <a:gd name="T91" fmla="*/ 59 h 114"/>
                    <a:gd name="T92" fmla="*/ 171 w 232"/>
                    <a:gd name="T93" fmla="*/ 56 h 114"/>
                    <a:gd name="T94" fmla="*/ 156 w 232"/>
                    <a:gd name="T95" fmla="*/ 51 h 114"/>
                    <a:gd name="T96" fmla="*/ 145 w 232"/>
                    <a:gd name="T97" fmla="*/ 38 h 114"/>
                    <a:gd name="T98" fmla="*/ 137 w 232"/>
                    <a:gd name="T99" fmla="*/ 21 h 114"/>
                    <a:gd name="T100" fmla="*/ 125 w 232"/>
                    <a:gd name="T101" fmla="*/ 21 h 114"/>
                    <a:gd name="T102" fmla="*/ 122 w 232"/>
                    <a:gd name="T103" fmla="*/ 17 h 114"/>
                    <a:gd name="T104" fmla="*/ 116 w 232"/>
                    <a:gd name="T105" fmla="*/ 18 h 114"/>
                    <a:gd name="T106" fmla="*/ 104 w 232"/>
                    <a:gd name="T107" fmla="*/ 11 h 114"/>
                    <a:gd name="T108" fmla="*/ 85 w 232"/>
                    <a:gd name="T109" fmla="*/ 8 h 114"/>
                    <a:gd name="T110" fmla="*/ 76 w 232"/>
                    <a:gd name="T111" fmla="*/ 12 h 114"/>
                    <a:gd name="T112" fmla="*/ 59 w 232"/>
                    <a:gd name="T113" fmla="*/ 8 h 114"/>
                    <a:gd name="T114" fmla="*/ 47 w 232"/>
                    <a:gd name="T115" fmla="*/ 8 h 114"/>
                    <a:gd name="T116" fmla="*/ 42 w 232"/>
                    <a:gd name="T117" fmla="*/ 2 h 114"/>
                    <a:gd name="T118" fmla="*/ 37 w 232"/>
                    <a:gd name="T119" fmla="*/ 0 h 114"/>
                    <a:gd name="T120" fmla="*/ 29 w 232"/>
                    <a:gd name="T121" fmla="*/ 2 h 114"/>
                    <a:gd name="T122" fmla="*/ 8 w 232"/>
                    <a:gd name="T1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14">
                      <a:moveTo>
                        <a:pt x="8" y="0"/>
                      </a:moveTo>
                      <a:lnTo>
                        <a:pt x="0" y="9"/>
                      </a:lnTo>
                      <a:lnTo>
                        <a:pt x="0" y="20"/>
                      </a:lnTo>
                      <a:lnTo>
                        <a:pt x="16" y="30"/>
                      </a:lnTo>
                      <a:lnTo>
                        <a:pt x="26" y="27"/>
                      </a:lnTo>
                      <a:lnTo>
                        <a:pt x="29" y="32"/>
                      </a:lnTo>
                      <a:lnTo>
                        <a:pt x="39" y="33"/>
                      </a:lnTo>
                      <a:lnTo>
                        <a:pt x="46" y="26"/>
                      </a:lnTo>
                      <a:lnTo>
                        <a:pt x="68" y="27"/>
                      </a:lnTo>
                      <a:lnTo>
                        <a:pt x="72" y="35"/>
                      </a:lnTo>
                      <a:lnTo>
                        <a:pt x="80" y="38"/>
                      </a:lnTo>
                      <a:lnTo>
                        <a:pt x="99" y="36"/>
                      </a:lnTo>
                      <a:lnTo>
                        <a:pt x="106" y="41"/>
                      </a:lnTo>
                      <a:lnTo>
                        <a:pt x="116" y="45"/>
                      </a:lnTo>
                      <a:lnTo>
                        <a:pt x="124" y="54"/>
                      </a:lnTo>
                      <a:lnTo>
                        <a:pt x="124" y="66"/>
                      </a:lnTo>
                      <a:lnTo>
                        <a:pt x="117" y="69"/>
                      </a:lnTo>
                      <a:lnTo>
                        <a:pt x="120" y="74"/>
                      </a:lnTo>
                      <a:lnTo>
                        <a:pt x="111" y="81"/>
                      </a:lnTo>
                      <a:lnTo>
                        <a:pt x="111" y="92"/>
                      </a:lnTo>
                      <a:lnTo>
                        <a:pt x="125" y="93"/>
                      </a:lnTo>
                      <a:lnTo>
                        <a:pt x="133" y="90"/>
                      </a:lnTo>
                      <a:lnTo>
                        <a:pt x="137" y="86"/>
                      </a:lnTo>
                      <a:lnTo>
                        <a:pt x="142" y="90"/>
                      </a:lnTo>
                      <a:lnTo>
                        <a:pt x="150" y="87"/>
                      </a:lnTo>
                      <a:lnTo>
                        <a:pt x="168" y="93"/>
                      </a:lnTo>
                      <a:lnTo>
                        <a:pt x="179" y="104"/>
                      </a:lnTo>
                      <a:lnTo>
                        <a:pt x="182" y="104"/>
                      </a:lnTo>
                      <a:lnTo>
                        <a:pt x="184" y="110"/>
                      </a:lnTo>
                      <a:lnTo>
                        <a:pt x="195" y="113"/>
                      </a:lnTo>
                      <a:lnTo>
                        <a:pt x="208" y="113"/>
                      </a:lnTo>
                      <a:lnTo>
                        <a:pt x="200" y="107"/>
                      </a:lnTo>
                      <a:lnTo>
                        <a:pt x="203" y="101"/>
                      </a:lnTo>
                      <a:lnTo>
                        <a:pt x="213" y="107"/>
                      </a:lnTo>
                      <a:lnTo>
                        <a:pt x="224" y="108"/>
                      </a:lnTo>
                      <a:lnTo>
                        <a:pt x="226" y="99"/>
                      </a:lnTo>
                      <a:lnTo>
                        <a:pt x="215" y="92"/>
                      </a:lnTo>
                      <a:lnTo>
                        <a:pt x="207" y="92"/>
                      </a:lnTo>
                      <a:lnTo>
                        <a:pt x="195" y="84"/>
                      </a:lnTo>
                      <a:lnTo>
                        <a:pt x="207" y="84"/>
                      </a:lnTo>
                      <a:lnTo>
                        <a:pt x="215" y="89"/>
                      </a:lnTo>
                      <a:lnTo>
                        <a:pt x="231" y="89"/>
                      </a:lnTo>
                      <a:lnTo>
                        <a:pt x="228" y="80"/>
                      </a:lnTo>
                      <a:lnTo>
                        <a:pt x="213" y="71"/>
                      </a:lnTo>
                      <a:lnTo>
                        <a:pt x="203" y="69"/>
                      </a:lnTo>
                      <a:lnTo>
                        <a:pt x="189" y="59"/>
                      </a:lnTo>
                      <a:lnTo>
                        <a:pt x="171" y="56"/>
                      </a:lnTo>
                      <a:lnTo>
                        <a:pt x="156" y="51"/>
                      </a:lnTo>
                      <a:lnTo>
                        <a:pt x="145" y="38"/>
                      </a:lnTo>
                      <a:lnTo>
                        <a:pt x="137" y="21"/>
                      </a:lnTo>
                      <a:lnTo>
                        <a:pt x="125" y="21"/>
                      </a:lnTo>
                      <a:lnTo>
                        <a:pt x="122" y="17"/>
                      </a:lnTo>
                      <a:lnTo>
                        <a:pt x="116" y="18"/>
                      </a:lnTo>
                      <a:lnTo>
                        <a:pt x="104" y="11"/>
                      </a:lnTo>
                      <a:lnTo>
                        <a:pt x="85" y="8"/>
                      </a:lnTo>
                      <a:lnTo>
                        <a:pt x="76" y="12"/>
                      </a:lnTo>
                      <a:lnTo>
                        <a:pt x="59" y="8"/>
                      </a:lnTo>
                      <a:lnTo>
                        <a:pt x="47" y="8"/>
                      </a:lnTo>
                      <a:lnTo>
                        <a:pt x="42" y="2"/>
                      </a:lnTo>
                      <a:lnTo>
                        <a:pt x="37" y="0"/>
                      </a:lnTo>
                      <a:lnTo>
                        <a:pt x="29" y="2"/>
                      </a:lnTo>
                      <a:lnTo>
                        <a:pt x="8" y="0"/>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65" name="Freeform 45">
                  <a:extLst>
                    <a:ext uri="{FF2B5EF4-FFF2-40B4-BE49-F238E27FC236}">
                      <a16:creationId xmlns:a16="http://schemas.microsoft.com/office/drawing/2014/main" id="{4A80184C-D849-4317-AE46-0A7E10215BCA}"/>
                    </a:ext>
                  </a:extLst>
                </p:cNvPr>
                <p:cNvSpPr>
                  <a:spLocks/>
                </p:cNvSpPr>
                <p:nvPr/>
              </p:nvSpPr>
              <p:spPr bwMode="auto">
                <a:xfrm>
                  <a:off x="1874" y="1923"/>
                  <a:ext cx="165" cy="52"/>
                </a:xfrm>
                <a:custGeom>
                  <a:avLst/>
                  <a:gdLst>
                    <a:gd name="T0" fmla="*/ 0 w 165"/>
                    <a:gd name="T1" fmla="*/ 26 h 52"/>
                    <a:gd name="T2" fmla="*/ 15 w 165"/>
                    <a:gd name="T3" fmla="*/ 11 h 52"/>
                    <a:gd name="T4" fmla="*/ 21 w 165"/>
                    <a:gd name="T5" fmla="*/ 11 h 52"/>
                    <a:gd name="T6" fmla="*/ 32 w 165"/>
                    <a:gd name="T7" fmla="*/ 3 h 52"/>
                    <a:gd name="T8" fmla="*/ 45 w 165"/>
                    <a:gd name="T9" fmla="*/ 3 h 52"/>
                    <a:gd name="T10" fmla="*/ 49 w 165"/>
                    <a:gd name="T11" fmla="*/ 2 h 52"/>
                    <a:gd name="T12" fmla="*/ 54 w 165"/>
                    <a:gd name="T13" fmla="*/ 0 h 52"/>
                    <a:gd name="T14" fmla="*/ 70 w 165"/>
                    <a:gd name="T15" fmla="*/ 9 h 52"/>
                    <a:gd name="T16" fmla="*/ 75 w 165"/>
                    <a:gd name="T17" fmla="*/ 15 h 52"/>
                    <a:gd name="T18" fmla="*/ 78 w 165"/>
                    <a:gd name="T19" fmla="*/ 12 h 52"/>
                    <a:gd name="T20" fmla="*/ 91 w 165"/>
                    <a:gd name="T21" fmla="*/ 18 h 52"/>
                    <a:gd name="T22" fmla="*/ 99 w 165"/>
                    <a:gd name="T23" fmla="*/ 18 h 52"/>
                    <a:gd name="T24" fmla="*/ 106 w 165"/>
                    <a:gd name="T25" fmla="*/ 23 h 52"/>
                    <a:gd name="T26" fmla="*/ 117 w 165"/>
                    <a:gd name="T27" fmla="*/ 26 h 52"/>
                    <a:gd name="T28" fmla="*/ 117 w 165"/>
                    <a:gd name="T29" fmla="*/ 33 h 52"/>
                    <a:gd name="T30" fmla="*/ 138 w 165"/>
                    <a:gd name="T31" fmla="*/ 33 h 52"/>
                    <a:gd name="T32" fmla="*/ 143 w 165"/>
                    <a:gd name="T33" fmla="*/ 41 h 52"/>
                    <a:gd name="T34" fmla="*/ 156 w 165"/>
                    <a:gd name="T35" fmla="*/ 41 h 52"/>
                    <a:gd name="T36" fmla="*/ 164 w 165"/>
                    <a:gd name="T37" fmla="*/ 50 h 52"/>
                    <a:gd name="T38" fmla="*/ 159 w 165"/>
                    <a:gd name="T39" fmla="*/ 51 h 52"/>
                    <a:gd name="T40" fmla="*/ 156 w 165"/>
                    <a:gd name="T41" fmla="*/ 48 h 52"/>
                    <a:gd name="T42" fmla="*/ 154 w 165"/>
                    <a:gd name="T43" fmla="*/ 47 h 52"/>
                    <a:gd name="T44" fmla="*/ 143 w 165"/>
                    <a:gd name="T45" fmla="*/ 48 h 52"/>
                    <a:gd name="T46" fmla="*/ 140 w 165"/>
                    <a:gd name="T47" fmla="*/ 50 h 52"/>
                    <a:gd name="T48" fmla="*/ 130 w 165"/>
                    <a:gd name="T49" fmla="*/ 51 h 52"/>
                    <a:gd name="T50" fmla="*/ 115 w 165"/>
                    <a:gd name="T51" fmla="*/ 51 h 52"/>
                    <a:gd name="T52" fmla="*/ 106 w 165"/>
                    <a:gd name="T53" fmla="*/ 51 h 52"/>
                    <a:gd name="T54" fmla="*/ 106 w 165"/>
                    <a:gd name="T55" fmla="*/ 47 h 52"/>
                    <a:gd name="T56" fmla="*/ 91 w 165"/>
                    <a:gd name="T57" fmla="*/ 35 h 52"/>
                    <a:gd name="T58" fmla="*/ 91 w 165"/>
                    <a:gd name="T59" fmla="*/ 27 h 52"/>
                    <a:gd name="T60" fmla="*/ 75 w 165"/>
                    <a:gd name="T61" fmla="*/ 27 h 52"/>
                    <a:gd name="T62" fmla="*/ 68 w 165"/>
                    <a:gd name="T63" fmla="*/ 23 h 52"/>
                    <a:gd name="T64" fmla="*/ 63 w 165"/>
                    <a:gd name="T65" fmla="*/ 27 h 52"/>
                    <a:gd name="T66" fmla="*/ 58 w 165"/>
                    <a:gd name="T67" fmla="*/ 21 h 52"/>
                    <a:gd name="T68" fmla="*/ 54 w 165"/>
                    <a:gd name="T69" fmla="*/ 21 h 52"/>
                    <a:gd name="T70" fmla="*/ 54 w 165"/>
                    <a:gd name="T71" fmla="*/ 14 h 52"/>
                    <a:gd name="T72" fmla="*/ 49 w 165"/>
                    <a:gd name="T73" fmla="*/ 11 h 52"/>
                    <a:gd name="T74" fmla="*/ 34 w 165"/>
                    <a:gd name="T75" fmla="*/ 12 h 52"/>
                    <a:gd name="T76" fmla="*/ 24 w 165"/>
                    <a:gd name="T77" fmla="*/ 21 h 52"/>
                    <a:gd name="T78" fmla="*/ 13 w 165"/>
                    <a:gd name="T79" fmla="*/ 23 h 52"/>
                    <a:gd name="T80" fmla="*/ 0 w 165"/>
                    <a:gd name="T8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52">
                      <a:moveTo>
                        <a:pt x="0" y="26"/>
                      </a:moveTo>
                      <a:lnTo>
                        <a:pt x="15" y="11"/>
                      </a:lnTo>
                      <a:lnTo>
                        <a:pt x="21" y="11"/>
                      </a:lnTo>
                      <a:lnTo>
                        <a:pt x="32" y="3"/>
                      </a:lnTo>
                      <a:lnTo>
                        <a:pt x="45" y="3"/>
                      </a:lnTo>
                      <a:lnTo>
                        <a:pt x="49" y="2"/>
                      </a:lnTo>
                      <a:lnTo>
                        <a:pt x="54" y="0"/>
                      </a:lnTo>
                      <a:lnTo>
                        <a:pt x="70" y="9"/>
                      </a:lnTo>
                      <a:lnTo>
                        <a:pt x="75" y="15"/>
                      </a:lnTo>
                      <a:lnTo>
                        <a:pt x="78" y="12"/>
                      </a:lnTo>
                      <a:lnTo>
                        <a:pt x="91" y="18"/>
                      </a:lnTo>
                      <a:lnTo>
                        <a:pt x="99" y="18"/>
                      </a:lnTo>
                      <a:lnTo>
                        <a:pt x="106" y="23"/>
                      </a:lnTo>
                      <a:lnTo>
                        <a:pt x="117" y="26"/>
                      </a:lnTo>
                      <a:lnTo>
                        <a:pt x="117" y="33"/>
                      </a:lnTo>
                      <a:lnTo>
                        <a:pt x="138" y="33"/>
                      </a:lnTo>
                      <a:lnTo>
                        <a:pt x="143" y="41"/>
                      </a:lnTo>
                      <a:lnTo>
                        <a:pt x="156" y="41"/>
                      </a:lnTo>
                      <a:lnTo>
                        <a:pt x="164" y="50"/>
                      </a:lnTo>
                      <a:lnTo>
                        <a:pt x="159" y="51"/>
                      </a:lnTo>
                      <a:lnTo>
                        <a:pt x="156" y="48"/>
                      </a:lnTo>
                      <a:lnTo>
                        <a:pt x="154" y="47"/>
                      </a:lnTo>
                      <a:lnTo>
                        <a:pt x="143" y="48"/>
                      </a:lnTo>
                      <a:lnTo>
                        <a:pt x="140" y="50"/>
                      </a:lnTo>
                      <a:lnTo>
                        <a:pt x="130" y="51"/>
                      </a:lnTo>
                      <a:lnTo>
                        <a:pt x="115" y="51"/>
                      </a:lnTo>
                      <a:lnTo>
                        <a:pt x="106" y="51"/>
                      </a:lnTo>
                      <a:lnTo>
                        <a:pt x="106" y="47"/>
                      </a:lnTo>
                      <a:lnTo>
                        <a:pt x="91" y="35"/>
                      </a:lnTo>
                      <a:lnTo>
                        <a:pt x="91" y="27"/>
                      </a:lnTo>
                      <a:lnTo>
                        <a:pt x="75" y="27"/>
                      </a:lnTo>
                      <a:lnTo>
                        <a:pt x="68" y="23"/>
                      </a:lnTo>
                      <a:lnTo>
                        <a:pt x="63" y="27"/>
                      </a:lnTo>
                      <a:lnTo>
                        <a:pt x="58" y="21"/>
                      </a:lnTo>
                      <a:lnTo>
                        <a:pt x="54" y="21"/>
                      </a:lnTo>
                      <a:lnTo>
                        <a:pt x="54" y="14"/>
                      </a:lnTo>
                      <a:lnTo>
                        <a:pt x="49" y="11"/>
                      </a:lnTo>
                      <a:lnTo>
                        <a:pt x="34" y="12"/>
                      </a:lnTo>
                      <a:lnTo>
                        <a:pt x="24" y="21"/>
                      </a:lnTo>
                      <a:lnTo>
                        <a:pt x="13" y="23"/>
                      </a:lnTo>
                      <a:lnTo>
                        <a:pt x="0" y="26"/>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66" name="Freeform 46">
                  <a:extLst>
                    <a:ext uri="{FF2B5EF4-FFF2-40B4-BE49-F238E27FC236}">
                      <a16:creationId xmlns:a16="http://schemas.microsoft.com/office/drawing/2014/main" id="{15A75374-7DC1-408A-9FAA-5B3D7B0C38D6}"/>
                    </a:ext>
                  </a:extLst>
                </p:cNvPr>
                <p:cNvSpPr>
                  <a:spLocks/>
                </p:cNvSpPr>
                <p:nvPr/>
              </p:nvSpPr>
              <p:spPr bwMode="auto">
                <a:xfrm>
                  <a:off x="2018" y="1960"/>
                  <a:ext cx="105" cy="45"/>
                </a:xfrm>
                <a:custGeom>
                  <a:avLst/>
                  <a:gdLst>
                    <a:gd name="T0" fmla="*/ 0 w 105"/>
                    <a:gd name="T1" fmla="*/ 33 h 45"/>
                    <a:gd name="T2" fmla="*/ 10 w 105"/>
                    <a:gd name="T3" fmla="*/ 35 h 45"/>
                    <a:gd name="T4" fmla="*/ 33 w 105"/>
                    <a:gd name="T5" fmla="*/ 33 h 45"/>
                    <a:gd name="T6" fmla="*/ 42 w 105"/>
                    <a:gd name="T7" fmla="*/ 42 h 45"/>
                    <a:gd name="T8" fmla="*/ 55 w 105"/>
                    <a:gd name="T9" fmla="*/ 44 h 45"/>
                    <a:gd name="T10" fmla="*/ 62 w 105"/>
                    <a:gd name="T11" fmla="*/ 33 h 45"/>
                    <a:gd name="T12" fmla="*/ 59 w 105"/>
                    <a:gd name="T13" fmla="*/ 30 h 45"/>
                    <a:gd name="T14" fmla="*/ 65 w 105"/>
                    <a:gd name="T15" fmla="*/ 26 h 45"/>
                    <a:gd name="T16" fmla="*/ 78 w 105"/>
                    <a:gd name="T17" fmla="*/ 33 h 45"/>
                    <a:gd name="T18" fmla="*/ 88 w 105"/>
                    <a:gd name="T19" fmla="*/ 33 h 45"/>
                    <a:gd name="T20" fmla="*/ 88 w 105"/>
                    <a:gd name="T21" fmla="*/ 29 h 45"/>
                    <a:gd name="T22" fmla="*/ 94 w 105"/>
                    <a:gd name="T23" fmla="*/ 29 h 45"/>
                    <a:gd name="T24" fmla="*/ 104 w 105"/>
                    <a:gd name="T25" fmla="*/ 21 h 45"/>
                    <a:gd name="T26" fmla="*/ 98 w 105"/>
                    <a:gd name="T27" fmla="*/ 20 h 45"/>
                    <a:gd name="T28" fmla="*/ 98 w 105"/>
                    <a:gd name="T29" fmla="*/ 12 h 45"/>
                    <a:gd name="T30" fmla="*/ 98 w 105"/>
                    <a:gd name="T31" fmla="*/ 6 h 45"/>
                    <a:gd name="T32" fmla="*/ 83 w 105"/>
                    <a:gd name="T33" fmla="*/ 5 h 45"/>
                    <a:gd name="T34" fmla="*/ 72 w 105"/>
                    <a:gd name="T35" fmla="*/ 6 h 45"/>
                    <a:gd name="T36" fmla="*/ 62 w 105"/>
                    <a:gd name="T37" fmla="*/ 6 h 45"/>
                    <a:gd name="T38" fmla="*/ 47 w 105"/>
                    <a:gd name="T39" fmla="*/ 5 h 45"/>
                    <a:gd name="T40" fmla="*/ 36 w 105"/>
                    <a:gd name="T41" fmla="*/ 0 h 45"/>
                    <a:gd name="T42" fmla="*/ 33 w 105"/>
                    <a:gd name="T43" fmla="*/ 5 h 45"/>
                    <a:gd name="T44" fmla="*/ 31 w 105"/>
                    <a:gd name="T45" fmla="*/ 14 h 45"/>
                    <a:gd name="T46" fmla="*/ 20 w 105"/>
                    <a:gd name="T47" fmla="*/ 14 h 45"/>
                    <a:gd name="T48" fmla="*/ 16 w 105"/>
                    <a:gd name="T49" fmla="*/ 21 h 45"/>
                    <a:gd name="T50" fmla="*/ 10 w 105"/>
                    <a:gd name="T51" fmla="*/ 24 h 45"/>
                    <a:gd name="T52" fmla="*/ 0 w 105"/>
                    <a:gd name="T5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45">
                      <a:moveTo>
                        <a:pt x="0" y="33"/>
                      </a:moveTo>
                      <a:lnTo>
                        <a:pt x="10" y="35"/>
                      </a:lnTo>
                      <a:lnTo>
                        <a:pt x="33" y="33"/>
                      </a:lnTo>
                      <a:lnTo>
                        <a:pt x="42" y="42"/>
                      </a:lnTo>
                      <a:lnTo>
                        <a:pt x="55" y="44"/>
                      </a:lnTo>
                      <a:lnTo>
                        <a:pt x="62" y="33"/>
                      </a:lnTo>
                      <a:lnTo>
                        <a:pt x="59" y="30"/>
                      </a:lnTo>
                      <a:lnTo>
                        <a:pt x="65" y="26"/>
                      </a:lnTo>
                      <a:lnTo>
                        <a:pt x="78" y="33"/>
                      </a:lnTo>
                      <a:lnTo>
                        <a:pt x="88" y="33"/>
                      </a:lnTo>
                      <a:lnTo>
                        <a:pt x="88" y="29"/>
                      </a:lnTo>
                      <a:lnTo>
                        <a:pt x="94" y="29"/>
                      </a:lnTo>
                      <a:lnTo>
                        <a:pt x="104" y="21"/>
                      </a:lnTo>
                      <a:lnTo>
                        <a:pt x="98" y="20"/>
                      </a:lnTo>
                      <a:lnTo>
                        <a:pt x="98" y="12"/>
                      </a:lnTo>
                      <a:lnTo>
                        <a:pt x="98" y="6"/>
                      </a:lnTo>
                      <a:lnTo>
                        <a:pt x="83" y="5"/>
                      </a:lnTo>
                      <a:lnTo>
                        <a:pt x="72" y="6"/>
                      </a:lnTo>
                      <a:lnTo>
                        <a:pt x="62" y="6"/>
                      </a:lnTo>
                      <a:lnTo>
                        <a:pt x="47" y="5"/>
                      </a:lnTo>
                      <a:lnTo>
                        <a:pt x="36" y="0"/>
                      </a:lnTo>
                      <a:lnTo>
                        <a:pt x="33" y="5"/>
                      </a:lnTo>
                      <a:lnTo>
                        <a:pt x="31" y="14"/>
                      </a:lnTo>
                      <a:lnTo>
                        <a:pt x="20" y="14"/>
                      </a:lnTo>
                      <a:lnTo>
                        <a:pt x="16" y="21"/>
                      </a:lnTo>
                      <a:lnTo>
                        <a:pt x="10" y="24"/>
                      </a:lnTo>
                      <a:lnTo>
                        <a:pt x="0" y="33"/>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3567" name="Freeform 47">
                  <a:extLst>
                    <a:ext uri="{FF2B5EF4-FFF2-40B4-BE49-F238E27FC236}">
                      <a16:creationId xmlns:a16="http://schemas.microsoft.com/office/drawing/2014/main" id="{B023A957-301F-4D27-84D3-A544B34B04FE}"/>
                    </a:ext>
                  </a:extLst>
                </p:cNvPr>
                <p:cNvSpPr>
                  <a:spLocks/>
                </p:cNvSpPr>
                <p:nvPr/>
              </p:nvSpPr>
              <p:spPr bwMode="auto">
                <a:xfrm>
                  <a:off x="1952" y="2086"/>
                  <a:ext cx="669" cy="913"/>
                </a:xfrm>
                <a:custGeom>
                  <a:avLst/>
                  <a:gdLst>
                    <a:gd name="T0" fmla="*/ 76 w 669"/>
                    <a:gd name="T1" fmla="*/ 15 h 913"/>
                    <a:gd name="T2" fmla="*/ 127 w 669"/>
                    <a:gd name="T3" fmla="*/ 2 h 913"/>
                    <a:gd name="T4" fmla="*/ 106 w 669"/>
                    <a:gd name="T5" fmla="*/ 32 h 913"/>
                    <a:gd name="T6" fmla="*/ 127 w 669"/>
                    <a:gd name="T7" fmla="*/ 30 h 913"/>
                    <a:gd name="T8" fmla="*/ 148 w 669"/>
                    <a:gd name="T9" fmla="*/ 29 h 913"/>
                    <a:gd name="T10" fmla="*/ 177 w 669"/>
                    <a:gd name="T11" fmla="*/ 39 h 913"/>
                    <a:gd name="T12" fmla="*/ 268 w 669"/>
                    <a:gd name="T13" fmla="*/ 56 h 913"/>
                    <a:gd name="T14" fmla="*/ 310 w 669"/>
                    <a:gd name="T15" fmla="*/ 72 h 913"/>
                    <a:gd name="T16" fmla="*/ 364 w 669"/>
                    <a:gd name="T17" fmla="*/ 81 h 913"/>
                    <a:gd name="T18" fmla="*/ 442 w 669"/>
                    <a:gd name="T19" fmla="*/ 126 h 913"/>
                    <a:gd name="T20" fmla="*/ 484 w 669"/>
                    <a:gd name="T21" fmla="*/ 182 h 913"/>
                    <a:gd name="T22" fmla="*/ 650 w 669"/>
                    <a:gd name="T23" fmla="*/ 228 h 913"/>
                    <a:gd name="T24" fmla="*/ 652 w 669"/>
                    <a:gd name="T25" fmla="*/ 305 h 913"/>
                    <a:gd name="T26" fmla="*/ 609 w 669"/>
                    <a:gd name="T27" fmla="*/ 345 h 913"/>
                    <a:gd name="T28" fmla="*/ 603 w 669"/>
                    <a:gd name="T29" fmla="*/ 404 h 913"/>
                    <a:gd name="T30" fmla="*/ 579 w 669"/>
                    <a:gd name="T31" fmla="*/ 429 h 913"/>
                    <a:gd name="T32" fmla="*/ 540 w 669"/>
                    <a:gd name="T33" fmla="*/ 473 h 913"/>
                    <a:gd name="T34" fmla="*/ 483 w 669"/>
                    <a:gd name="T35" fmla="*/ 488 h 913"/>
                    <a:gd name="T36" fmla="*/ 453 w 669"/>
                    <a:gd name="T37" fmla="*/ 533 h 913"/>
                    <a:gd name="T38" fmla="*/ 447 w 669"/>
                    <a:gd name="T39" fmla="*/ 570 h 913"/>
                    <a:gd name="T40" fmla="*/ 401 w 669"/>
                    <a:gd name="T41" fmla="*/ 605 h 913"/>
                    <a:gd name="T42" fmla="*/ 374 w 669"/>
                    <a:gd name="T43" fmla="*/ 632 h 913"/>
                    <a:gd name="T44" fmla="*/ 356 w 669"/>
                    <a:gd name="T45" fmla="*/ 645 h 913"/>
                    <a:gd name="T46" fmla="*/ 346 w 669"/>
                    <a:gd name="T47" fmla="*/ 681 h 913"/>
                    <a:gd name="T48" fmla="*/ 301 w 669"/>
                    <a:gd name="T49" fmla="*/ 696 h 913"/>
                    <a:gd name="T50" fmla="*/ 265 w 669"/>
                    <a:gd name="T51" fmla="*/ 711 h 913"/>
                    <a:gd name="T52" fmla="*/ 263 w 669"/>
                    <a:gd name="T53" fmla="*/ 746 h 913"/>
                    <a:gd name="T54" fmla="*/ 229 w 669"/>
                    <a:gd name="T55" fmla="*/ 773 h 913"/>
                    <a:gd name="T56" fmla="*/ 250 w 669"/>
                    <a:gd name="T57" fmla="*/ 797 h 913"/>
                    <a:gd name="T58" fmla="*/ 216 w 669"/>
                    <a:gd name="T59" fmla="*/ 819 h 913"/>
                    <a:gd name="T60" fmla="*/ 198 w 669"/>
                    <a:gd name="T61" fmla="*/ 858 h 913"/>
                    <a:gd name="T62" fmla="*/ 244 w 669"/>
                    <a:gd name="T63" fmla="*/ 912 h 913"/>
                    <a:gd name="T64" fmla="*/ 190 w 669"/>
                    <a:gd name="T65" fmla="*/ 885 h 913"/>
                    <a:gd name="T66" fmla="*/ 156 w 669"/>
                    <a:gd name="T67" fmla="*/ 837 h 913"/>
                    <a:gd name="T68" fmla="*/ 153 w 669"/>
                    <a:gd name="T69" fmla="*/ 711 h 913"/>
                    <a:gd name="T70" fmla="*/ 148 w 669"/>
                    <a:gd name="T71" fmla="*/ 657 h 913"/>
                    <a:gd name="T72" fmla="*/ 151 w 669"/>
                    <a:gd name="T73" fmla="*/ 599 h 913"/>
                    <a:gd name="T74" fmla="*/ 158 w 669"/>
                    <a:gd name="T75" fmla="*/ 552 h 913"/>
                    <a:gd name="T76" fmla="*/ 154 w 669"/>
                    <a:gd name="T77" fmla="*/ 477 h 913"/>
                    <a:gd name="T78" fmla="*/ 159 w 669"/>
                    <a:gd name="T79" fmla="*/ 416 h 913"/>
                    <a:gd name="T80" fmla="*/ 120 w 669"/>
                    <a:gd name="T81" fmla="*/ 374 h 913"/>
                    <a:gd name="T82" fmla="*/ 60 w 669"/>
                    <a:gd name="T83" fmla="*/ 341 h 913"/>
                    <a:gd name="T84" fmla="*/ 39 w 669"/>
                    <a:gd name="T85" fmla="*/ 290 h 913"/>
                    <a:gd name="T86" fmla="*/ 11 w 669"/>
                    <a:gd name="T87" fmla="*/ 261 h 913"/>
                    <a:gd name="T88" fmla="*/ 13 w 669"/>
                    <a:gd name="T89" fmla="*/ 213 h 913"/>
                    <a:gd name="T90" fmla="*/ 7 w 669"/>
                    <a:gd name="T91" fmla="*/ 167 h 913"/>
                    <a:gd name="T92" fmla="*/ 49 w 669"/>
                    <a:gd name="T93" fmla="*/ 7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913">
                      <a:moveTo>
                        <a:pt x="52" y="41"/>
                      </a:moveTo>
                      <a:lnTo>
                        <a:pt x="60" y="30"/>
                      </a:lnTo>
                      <a:lnTo>
                        <a:pt x="76" y="15"/>
                      </a:lnTo>
                      <a:lnTo>
                        <a:pt x="101" y="6"/>
                      </a:lnTo>
                      <a:lnTo>
                        <a:pt x="114" y="0"/>
                      </a:lnTo>
                      <a:lnTo>
                        <a:pt x="127" y="2"/>
                      </a:lnTo>
                      <a:lnTo>
                        <a:pt x="124" y="9"/>
                      </a:lnTo>
                      <a:lnTo>
                        <a:pt x="109" y="17"/>
                      </a:lnTo>
                      <a:lnTo>
                        <a:pt x="106" y="32"/>
                      </a:lnTo>
                      <a:lnTo>
                        <a:pt x="109" y="44"/>
                      </a:lnTo>
                      <a:lnTo>
                        <a:pt x="122" y="44"/>
                      </a:lnTo>
                      <a:lnTo>
                        <a:pt x="127" y="30"/>
                      </a:lnTo>
                      <a:lnTo>
                        <a:pt x="130" y="17"/>
                      </a:lnTo>
                      <a:lnTo>
                        <a:pt x="138" y="21"/>
                      </a:lnTo>
                      <a:lnTo>
                        <a:pt x="148" y="29"/>
                      </a:lnTo>
                      <a:lnTo>
                        <a:pt x="164" y="26"/>
                      </a:lnTo>
                      <a:lnTo>
                        <a:pt x="174" y="32"/>
                      </a:lnTo>
                      <a:lnTo>
                        <a:pt x="177" y="39"/>
                      </a:lnTo>
                      <a:lnTo>
                        <a:pt x="202" y="36"/>
                      </a:lnTo>
                      <a:lnTo>
                        <a:pt x="250" y="32"/>
                      </a:lnTo>
                      <a:lnTo>
                        <a:pt x="268" y="56"/>
                      </a:lnTo>
                      <a:lnTo>
                        <a:pt x="299" y="68"/>
                      </a:lnTo>
                      <a:lnTo>
                        <a:pt x="297" y="78"/>
                      </a:lnTo>
                      <a:lnTo>
                        <a:pt x="310" y="72"/>
                      </a:lnTo>
                      <a:lnTo>
                        <a:pt x="325" y="72"/>
                      </a:lnTo>
                      <a:lnTo>
                        <a:pt x="343" y="83"/>
                      </a:lnTo>
                      <a:lnTo>
                        <a:pt x="364" y="81"/>
                      </a:lnTo>
                      <a:lnTo>
                        <a:pt x="382" y="83"/>
                      </a:lnTo>
                      <a:lnTo>
                        <a:pt x="411" y="102"/>
                      </a:lnTo>
                      <a:lnTo>
                        <a:pt x="442" y="126"/>
                      </a:lnTo>
                      <a:lnTo>
                        <a:pt x="455" y="153"/>
                      </a:lnTo>
                      <a:lnTo>
                        <a:pt x="447" y="174"/>
                      </a:lnTo>
                      <a:lnTo>
                        <a:pt x="484" y="182"/>
                      </a:lnTo>
                      <a:lnTo>
                        <a:pt x="546" y="192"/>
                      </a:lnTo>
                      <a:lnTo>
                        <a:pt x="609" y="204"/>
                      </a:lnTo>
                      <a:lnTo>
                        <a:pt x="650" y="228"/>
                      </a:lnTo>
                      <a:lnTo>
                        <a:pt x="668" y="251"/>
                      </a:lnTo>
                      <a:lnTo>
                        <a:pt x="668" y="279"/>
                      </a:lnTo>
                      <a:lnTo>
                        <a:pt x="652" y="305"/>
                      </a:lnTo>
                      <a:lnTo>
                        <a:pt x="634" y="318"/>
                      </a:lnTo>
                      <a:lnTo>
                        <a:pt x="622" y="327"/>
                      </a:lnTo>
                      <a:lnTo>
                        <a:pt x="609" y="345"/>
                      </a:lnTo>
                      <a:lnTo>
                        <a:pt x="608" y="362"/>
                      </a:lnTo>
                      <a:lnTo>
                        <a:pt x="609" y="383"/>
                      </a:lnTo>
                      <a:lnTo>
                        <a:pt x="603" y="404"/>
                      </a:lnTo>
                      <a:lnTo>
                        <a:pt x="593" y="408"/>
                      </a:lnTo>
                      <a:lnTo>
                        <a:pt x="590" y="420"/>
                      </a:lnTo>
                      <a:lnTo>
                        <a:pt x="579" y="429"/>
                      </a:lnTo>
                      <a:lnTo>
                        <a:pt x="577" y="440"/>
                      </a:lnTo>
                      <a:lnTo>
                        <a:pt x="562" y="452"/>
                      </a:lnTo>
                      <a:lnTo>
                        <a:pt x="540" y="473"/>
                      </a:lnTo>
                      <a:lnTo>
                        <a:pt x="520" y="479"/>
                      </a:lnTo>
                      <a:lnTo>
                        <a:pt x="507" y="477"/>
                      </a:lnTo>
                      <a:lnTo>
                        <a:pt x="483" y="488"/>
                      </a:lnTo>
                      <a:lnTo>
                        <a:pt x="458" y="512"/>
                      </a:lnTo>
                      <a:lnTo>
                        <a:pt x="453" y="521"/>
                      </a:lnTo>
                      <a:lnTo>
                        <a:pt x="453" y="533"/>
                      </a:lnTo>
                      <a:lnTo>
                        <a:pt x="458" y="546"/>
                      </a:lnTo>
                      <a:lnTo>
                        <a:pt x="447" y="560"/>
                      </a:lnTo>
                      <a:lnTo>
                        <a:pt x="447" y="570"/>
                      </a:lnTo>
                      <a:lnTo>
                        <a:pt x="427" y="582"/>
                      </a:lnTo>
                      <a:lnTo>
                        <a:pt x="413" y="591"/>
                      </a:lnTo>
                      <a:lnTo>
                        <a:pt x="401" y="605"/>
                      </a:lnTo>
                      <a:lnTo>
                        <a:pt x="397" y="618"/>
                      </a:lnTo>
                      <a:lnTo>
                        <a:pt x="380" y="635"/>
                      </a:lnTo>
                      <a:lnTo>
                        <a:pt x="374" y="632"/>
                      </a:lnTo>
                      <a:lnTo>
                        <a:pt x="361" y="632"/>
                      </a:lnTo>
                      <a:lnTo>
                        <a:pt x="345" y="638"/>
                      </a:lnTo>
                      <a:lnTo>
                        <a:pt x="356" y="645"/>
                      </a:lnTo>
                      <a:lnTo>
                        <a:pt x="356" y="660"/>
                      </a:lnTo>
                      <a:lnTo>
                        <a:pt x="354" y="672"/>
                      </a:lnTo>
                      <a:lnTo>
                        <a:pt x="346" y="681"/>
                      </a:lnTo>
                      <a:lnTo>
                        <a:pt x="325" y="683"/>
                      </a:lnTo>
                      <a:lnTo>
                        <a:pt x="309" y="687"/>
                      </a:lnTo>
                      <a:lnTo>
                        <a:pt x="301" y="696"/>
                      </a:lnTo>
                      <a:lnTo>
                        <a:pt x="301" y="711"/>
                      </a:lnTo>
                      <a:lnTo>
                        <a:pt x="281" y="713"/>
                      </a:lnTo>
                      <a:lnTo>
                        <a:pt x="265" y="711"/>
                      </a:lnTo>
                      <a:lnTo>
                        <a:pt x="260" y="717"/>
                      </a:lnTo>
                      <a:lnTo>
                        <a:pt x="268" y="723"/>
                      </a:lnTo>
                      <a:lnTo>
                        <a:pt x="263" y="746"/>
                      </a:lnTo>
                      <a:lnTo>
                        <a:pt x="257" y="765"/>
                      </a:lnTo>
                      <a:lnTo>
                        <a:pt x="236" y="765"/>
                      </a:lnTo>
                      <a:lnTo>
                        <a:pt x="229" y="773"/>
                      </a:lnTo>
                      <a:lnTo>
                        <a:pt x="231" y="788"/>
                      </a:lnTo>
                      <a:lnTo>
                        <a:pt x="242" y="788"/>
                      </a:lnTo>
                      <a:lnTo>
                        <a:pt x="250" y="797"/>
                      </a:lnTo>
                      <a:lnTo>
                        <a:pt x="245" y="812"/>
                      </a:lnTo>
                      <a:lnTo>
                        <a:pt x="234" y="813"/>
                      </a:lnTo>
                      <a:lnTo>
                        <a:pt x="216" y="819"/>
                      </a:lnTo>
                      <a:lnTo>
                        <a:pt x="211" y="831"/>
                      </a:lnTo>
                      <a:lnTo>
                        <a:pt x="210" y="849"/>
                      </a:lnTo>
                      <a:lnTo>
                        <a:pt x="198" y="858"/>
                      </a:lnTo>
                      <a:lnTo>
                        <a:pt x="239" y="888"/>
                      </a:lnTo>
                      <a:lnTo>
                        <a:pt x="250" y="903"/>
                      </a:lnTo>
                      <a:lnTo>
                        <a:pt x="244" y="912"/>
                      </a:lnTo>
                      <a:lnTo>
                        <a:pt x="226" y="906"/>
                      </a:lnTo>
                      <a:lnTo>
                        <a:pt x="211" y="894"/>
                      </a:lnTo>
                      <a:lnTo>
                        <a:pt x="190" y="885"/>
                      </a:lnTo>
                      <a:lnTo>
                        <a:pt x="171" y="870"/>
                      </a:lnTo>
                      <a:lnTo>
                        <a:pt x="158" y="852"/>
                      </a:lnTo>
                      <a:lnTo>
                        <a:pt x="156" y="837"/>
                      </a:lnTo>
                      <a:lnTo>
                        <a:pt x="159" y="825"/>
                      </a:lnTo>
                      <a:lnTo>
                        <a:pt x="158" y="728"/>
                      </a:lnTo>
                      <a:lnTo>
                        <a:pt x="153" y="711"/>
                      </a:lnTo>
                      <a:lnTo>
                        <a:pt x="138" y="693"/>
                      </a:lnTo>
                      <a:lnTo>
                        <a:pt x="138" y="677"/>
                      </a:lnTo>
                      <a:lnTo>
                        <a:pt x="148" y="657"/>
                      </a:lnTo>
                      <a:lnTo>
                        <a:pt x="156" y="633"/>
                      </a:lnTo>
                      <a:lnTo>
                        <a:pt x="153" y="609"/>
                      </a:lnTo>
                      <a:lnTo>
                        <a:pt x="151" y="599"/>
                      </a:lnTo>
                      <a:lnTo>
                        <a:pt x="150" y="585"/>
                      </a:lnTo>
                      <a:lnTo>
                        <a:pt x="154" y="579"/>
                      </a:lnTo>
                      <a:lnTo>
                        <a:pt x="158" y="552"/>
                      </a:lnTo>
                      <a:lnTo>
                        <a:pt x="154" y="539"/>
                      </a:lnTo>
                      <a:lnTo>
                        <a:pt x="161" y="506"/>
                      </a:lnTo>
                      <a:lnTo>
                        <a:pt x="154" y="477"/>
                      </a:lnTo>
                      <a:lnTo>
                        <a:pt x="159" y="462"/>
                      </a:lnTo>
                      <a:lnTo>
                        <a:pt x="167" y="434"/>
                      </a:lnTo>
                      <a:lnTo>
                        <a:pt x="159" y="416"/>
                      </a:lnTo>
                      <a:lnTo>
                        <a:pt x="143" y="402"/>
                      </a:lnTo>
                      <a:lnTo>
                        <a:pt x="138" y="387"/>
                      </a:lnTo>
                      <a:lnTo>
                        <a:pt x="120" y="374"/>
                      </a:lnTo>
                      <a:lnTo>
                        <a:pt x="101" y="365"/>
                      </a:lnTo>
                      <a:lnTo>
                        <a:pt x="73" y="360"/>
                      </a:lnTo>
                      <a:lnTo>
                        <a:pt x="60" y="341"/>
                      </a:lnTo>
                      <a:lnTo>
                        <a:pt x="42" y="321"/>
                      </a:lnTo>
                      <a:lnTo>
                        <a:pt x="41" y="305"/>
                      </a:lnTo>
                      <a:lnTo>
                        <a:pt x="39" y="290"/>
                      </a:lnTo>
                      <a:lnTo>
                        <a:pt x="34" y="279"/>
                      </a:lnTo>
                      <a:lnTo>
                        <a:pt x="24" y="267"/>
                      </a:lnTo>
                      <a:lnTo>
                        <a:pt x="11" y="261"/>
                      </a:lnTo>
                      <a:lnTo>
                        <a:pt x="2" y="249"/>
                      </a:lnTo>
                      <a:lnTo>
                        <a:pt x="13" y="239"/>
                      </a:lnTo>
                      <a:lnTo>
                        <a:pt x="13" y="213"/>
                      </a:lnTo>
                      <a:lnTo>
                        <a:pt x="7" y="200"/>
                      </a:lnTo>
                      <a:lnTo>
                        <a:pt x="0" y="186"/>
                      </a:lnTo>
                      <a:lnTo>
                        <a:pt x="7" y="167"/>
                      </a:lnTo>
                      <a:lnTo>
                        <a:pt x="33" y="119"/>
                      </a:lnTo>
                      <a:lnTo>
                        <a:pt x="34" y="98"/>
                      </a:lnTo>
                      <a:lnTo>
                        <a:pt x="49" y="75"/>
                      </a:lnTo>
                      <a:lnTo>
                        <a:pt x="49" y="63"/>
                      </a:lnTo>
                      <a:lnTo>
                        <a:pt x="52" y="41"/>
                      </a:lnTo>
                    </a:path>
                  </a:pathLst>
                </a:custGeom>
                <a:solidFill>
                  <a:srgbClr val="0000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363568" name="Rectangle 48">
            <a:extLst>
              <a:ext uri="{FF2B5EF4-FFF2-40B4-BE49-F238E27FC236}">
                <a16:creationId xmlns:a16="http://schemas.microsoft.com/office/drawing/2014/main" id="{C148F548-42EC-46CE-A9C9-637D082AC09D}"/>
              </a:ext>
            </a:extLst>
          </p:cNvPr>
          <p:cNvSpPr>
            <a:spLocks noChangeArrowheads="1"/>
          </p:cNvSpPr>
          <p:nvPr/>
        </p:nvSpPr>
        <p:spPr bwMode="auto">
          <a:xfrm>
            <a:off x="0" y="53975"/>
            <a:ext cx="9144000" cy="828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4800" b="1">
                <a:solidFill>
                  <a:srgbClr val="FAFD00"/>
                </a:solidFill>
                <a:effectLst>
                  <a:outerShdw blurRad="38100" dist="38100" dir="2700000" algn="tl">
                    <a:srgbClr val="000000"/>
                  </a:outerShdw>
                </a:effectLst>
                <a:latin typeface="Tahoma" panose="020B0604030504040204" pitchFamily="34" charset="0"/>
              </a:rPr>
              <a:t>The Way Forward: </a:t>
            </a:r>
            <a:r>
              <a:rPr lang="en-US" altLang="en-US" sz="2800" b="1">
                <a:solidFill>
                  <a:srgbClr val="FF9900"/>
                </a:solidFill>
                <a:effectLst>
                  <a:outerShdw blurRad="38100" dist="38100" dir="2700000" algn="tl">
                    <a:srgbClr val="000000"/>
                  </a:outerShdw>
                </a:effectLst>
                <a:latin typeface="Tahoma" panose="020B0604030504040204" pitchFamily="34" charset="0"/>
              </a:rPr>
              <a:t>Policy Reform</a:t>
            </a:r>
          </a:p>
        </p:txBody>
      </p:sp>
      <p:sp>
        <p:nvSpPr>
          <p:cNvPr id="363570" name="Text Box 50">
            <a:extLst>
              <a:ext uri="{FF2B5EF4-FFF2-40B4-BE49-F238E27FC236}">
                <a16:creationId xmlns:a16="http://schemas.microsoft.com/office/drawing/2014/main" id="{D780696D-2559-48E8-9CBB-3CDE02AC3E2C}"/>
              </a:ext>
            </a:extLst>
          </p:cNvPr>
          <p:cNvSpPr txBox="1">
            <a:spLocks noChangeArrowheads="1"/>
          </p:cNvSpPr>
          <p:nvPr/>
        </p:nvSpPr>
        <p:spPr bwMode="auto">
          <a:xfrm>
            <a:off x="161925" y="1298575"/>
            <a:ext cx="89185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lgn="l">
              <a:defRPr>
                <a:solidFill>
                  <a:schemeClr val="tx1"/>
                </a:solidFill>
                <a:latin typeface="Arial" panose="020B0604020202020204" pitchFamily="34" charset="0"/>
              </a:defRPr>
            </a:lvl1pPr>
            <a:lvl2pPr marL="701675" indent="-347663" algn="l">
              <a:defRPr>
                <a:solidFill>
                  <a:schemeClr val="tx1"/>
                </a:solidFill>
                <a:latin typeface="Arial" panose="020B0604020202020204" pitchFamily="34" charset="0"/>
              </a:defRPr>
            </a:lvl2pPr>
            <a:lvl3pPr marL="1262063" indent="-381000" algn="l">
              <a:defRPr>
                <a:solidFill>
                  <a:schemeClr val="tx1"/>
                </a:solidFill>
                <a:latin typeface="Arial" panose="020B0604020202020204" pitchFamily="34" charset="0"/>
              </a:defRPr>
            </a:lvl3pPr>
            <a:lvl4pPr marL="1622425"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15000"/>
              </a:spcBef>
              <a:spcAft>
                <a:spcPct val="15000"/>
              </a:spcAft>
              <a:buClr>
                <a:srgbClr val="FF0000"/>
              </a:buClr>
              <a:buFont typeface="Wingdings" panose="05000000000000000000" pitchFamily="2" charset="2"/>
              <a:buChar char="("/>
            </a:pPr>
            <a:r>
              <a:rPr lang="en-GB" altLang="en-US" sz="3000" b="1">
                <a:solidFill>
                  <a:srgbClr val="00FFFF"/>
                </a:solidFill>
                <a:effectLst>
                  <a:outerShdw blurRad="38100" dist="38100" dir="2700000" algn="tl">
                    <a:srgbClr val="000000"/>
                  </a:outerShdw>
                </a:effectLst>
              </a:rPr>
              <a:t>Change National Policy &amp; Regulatory Processes</a:t>
            </a:r>
          </a:p>
          <a:p>
            <a:pPr lvl="1">
              <a:lnSpc>
                <a:spcPct val="95000"/>
              </a:lnSpc>
              <a:spcBef>
                <a:spcPct val="15000"/>
              </a:spcBef>
              <a:spcAft>
                <a:spcPct val="15000"/>
              </a:spcAft>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Focus Research on ICT Policy Relationship with Human Development</a:t>
            </a:r>
          </a:p>
          <a:p>
            <a:pPr lvl="1">
              <a:lnSpc>
                <a:spcPct val="95000"/>
              </a:lnSpc>
              <a:spcBef>
                <a:spcPct val="15000"/>
              </a:spcBef>
              <a:spcAft>
                <a:spcPct val="15000"/>
              </a:spcAft>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Focus Research on How to Convince African Governments to Change:</a:t>
            </a:r>
          </a:p>
          <a:p>
            <a:pPr lvl="2">
              <a:lnSpc>
                <a:spcPct val="95000"/>
              </a:lnSpc>
              <a:spcBef>
                <a:spcPct val="15000"/>
              </a:spcBef>
              <a:spcAft>
                <a:spcPct val="15000"/>
              </a:spcAft>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Plead with Government using Research Results &amp; Arguments</a:t>
            </a:r>
          </a:p>
          <a:p>
            <a:pPr lvl="2">
              <a:lnSpc>
                <a:spcPct val="95000"/>
              </a:lnSpc>
              <a:spcBef>
                <a:spcPct val="15000"/>
              </a:spcBef>
              <a:spcAft>
                <a:spcPct val="15000"/>
              </a:spcAft>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Form Smart Academic/Public/Private Partnerships</a:t>
            </a:r>
          </a:p>
          <a:p>
            <a:pPr lvl="2">
              <a:lnSpc>
                <a:spcPct val="95000"/>
              </a:lnSpc>
              <a:spcBef>
                <a:spcPct val="15000"/>
              </a:spcBef>
              <a:spcAft>
                <a:spcPct val="15000"/>
              </a:spcAft>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Canvass Support &amp; Understanding from Mass Civil Organizations: ANC; COSATU; SACP; DA; NGOs</a:t>
            </a:r>
          </a:p>
          <a:p>
            <a:pPr lvl="2">
              <a:lnSpc>
                <a:spcPct val="95000"/>
              </a:lnSpc>
              <a:spcBef>
                <a:spcPct val="15000"/>
              </a:spcBef>
              <a:spcAft>
                <a:spcPct val="15000"/>
              </a:spcAft>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Toy-toy!</a:t>
            </a:r>
          </a:p>
          <a:p>
            <a:pPr>
              <a:lnSpc>
                <a:spcPct val="95000"/>
              </a:lnSpc>
              <a:spcBef>
                <a:spcPct val="15000"/>
              </a:spcBef>
              <a:spcAft>
                <a:spcPct val="15000"/>
              </a:spcAft>
              <a:buClr>
                <a:srgbClr val="FF0000"/>
              </a:buClr>
              <a:buFont typeface="Wingdings" panose="05000000000000000000" pitchFamily="2" charset="2"/>
              <a:buChar char="("/>
            </a:pPr>
            <a:r>
              <a:rPr lang="en-GB" altLang="en-US" sz="3000" b="1">
                <a:solidFill>
                  <a:srgbClr val="FF0000"/>
                </a:solidFill>
                <a:effectLst>
                  <a:outerShdw blurRad="38100" dist="38100" dir="2700000" algn="tl">
                    <a:srgbClr val="000000"/>
                  </a:outerShdw>
                </a:effectLst>
              </a:rPr>
              <a:t>Failure is NOT an Option</a:t>
            </a:r>
          </a:p>
          <a:p>
            <a:pPr>
              <a:lnSpc>
                <a:spcPct val="95000"/>
              </a:lnSpc>
              <a:spcBef>
                <a:spcPct val="15000"/>
              </a:spcBef>
              <a:spcAft>
                <a:spcPct val="15000"/>
              </a:spcAft>
              <a:buClr>
                <a:srgbClr val="FF0000"/>
              </a:buClr>
              <a:buFont typeface="Wingdings" panose="05000000000000000000" pitchFamily="2" charset="2"/>
              <a:buChar char="("/>
            </a:pPr>
            <a:r>
              <a:rPr lang="en-GB" altLang="en-US" sz="3000" b="1">
                <a:solidFill>
                  <a:srgbClr val="FF0000"/>
                </a:solidFill>
                <a:effectLst>
                  <a:outerShdw blurRad="38100" dist="38100" dir="2700000" algn="tl">
                    <a:srgbClr val="000000"/>
                  </a:outerShdw>
                </a:effectLst>
              </a:rPr>
              <a:t>Failure is Continued Stagnation &amp; Decline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3570"/>
                                        </p:tgtEl>
                                        <p:attrNameLst>
                                          <p:attrName>style.visibility</p:attrName>
                                        </p:attrNameLst>
                                      </p:cBhvr>
                                      <p:to>
                                        <p:strVal val="visible"/>
                                      </p:to>
                                    </p:set>
                                    <p:animEffect transition="in" filter="fade">
                                      <p:cBhvr>
                                        <p:cTn id="7" dur="500"/>
                                        <p:tgtEl>
                                          <p:spTgt spid="36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7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0000FF"/>
        </a:solidFill>
        <a:effectLst/>
      </p:bgPr>
    </p:bg>
    <p:spTree>
      <p:nvGrpSpPr>
        <p:cNvPr id="1" name=""/>
        <p:cNvGrpSpPr/>
        <p:nvPr/>
      </p:nvGrpSpPr>
      <p:grpSpPr>
        <a:xfrm>
          <a:off x="0" y="0"/>
          <a:ext cx="0" cy="0"/>
          <a:chOff x="0" y="0"/>
          <a:chExt cx="0" cy="0"/>
        </a:xfrm>
      </p:grpSpPr>
      <p:pic>
        <p:nvPicPr>
          <p:cNvPr id="295999" name="Picture 63" descr="H Evolution1">
            <a:extLst>
              <a:ext uri="{FF2B5EF4-FFF2-40B4-BE49-F238E27FC236}">
                <a16:creationId xmlns:a16="http://schemas.microsoft.com/office/drawing/2014/main" id="{D2220F8F-C90C-4906-A18B-C1E2725F1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2033588"/>
            <a:ext cx="8802688" cy="4627562"/>
          </a:xfrm>
          <a:prstGeom prst="rect">
            <a:avLst/>
          </a:prstGeom>
          <a:noFill/>
          <a:extLst>
            <a:ext uri="{909E8E84-426E-40DD-AFC4-6F175D3DCCD1}">
              <a14:hiddenFill xmlns:a14="http://schemas.microsoft.com/office/drawing/2010/main">
                <a:solidFill>
                  <a:srgbClr val="FFFFFF"/>
                </a:solidFill>
              </a14:hiddenFill>
            </a:ext>
          </a:extLst>
        </p:spPr>
      </p:pic>
      <p:sp>
        <p:nvSpPr>
          <p:cNvPr id="296002" name="Rectangle 66">
            <a:extLst>
              <a:ext uri="{FF2B5EF4-FFF2-40B4-BE49-F238E27FC236}">
                <a16:creationId xmlns:a16="http://schemas.microsoft.com/office/drawing/2014/main" id="{21BC01A6-DEBC-4054-8BE9-69F560EF4605}"/>
              </a:ext>
            </a:extLst>
          </p:cNvPr>
          <p:cNvSpPr>
            <a:spLocks noChangeArrowheads="1"/>
          </p:cNvSpPr>
          <p:nvPr/>
        </p:nvSpPr>
        <p:spPr bwMode="auto">
          <a:xfrm>
            <a:off x="0"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6003" name="Rectangle 67">
            <a:extLst>
              <a:ext uri="{FF2B5EF4-FFF2-40B4-BE49-F238E27FC236}">
                <a16:creationId xmlns:a16="http://schemas.microsoft.com/office/drawing/2014/main" id="{7F5A538B-6010-45DA-B35D-54029A7E8563}"/>
              </a:ext>
            </a:extLst>
          </p:cNvPr>
          <p:cNvSpPr>
            <a:spLocks noChangeArrowheads="1"/>
          </p:cNvSpPr>
          <p:nvPr/>
        </p:nvSpPr>
        <p:spPr bwMode="auto">
          <a:xfrm>
            <a:off x="0" y="53975"/>
            <a:ext cx="9144000" cy="5857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solidFill>
                  <a:srgbClr val="FAFD00"/>
                </a:solidFill>
                <a:effectLst>
                  <a:outerShdw blurRad="38100" dist="38100" dir="2700000" algn="tl">
                    <a:srgbClr val="000000"/>
                  </a:outerShdw>
                </a:effectLst>
                <a:latin typeface="Tahoma" panose="020B0604030504040204" pitchFamily="34" charset="0"/>
              </a:rPr>
              <a:t>The Dawn of Knowledge: </a:t>
            </a:r>
            <a:r>
              <a:rPr lang="en-US" altLang="en-US" sz="2400" b="1">
                <a:solidFill>
                  <a:srgbClr val="FF6600"/>
                </a:solidFill>
                <a:effectLst>
                  <a:outerShdw blurRad="38100" dist="38100" dir="2700000" algn="tl">
                    <a:srgbClr val="000000"/>
                  </a:outerShdw>
                </a:effectLst>
                <a:latin typeface="Tahoma" panose="020B0604030504040204" pitchFamily="34" charset="0"/>
              </a:rPr>
              <a:t>200,00 years ago</a:t>
            </a:r>
          </a:p>
        </p:txBody>
      </p:sp>
      <p:sp>
        <p:nvSpPr>
          <p:cNvPr id="296004" name="Rectangle 68">
            <a:extLst>
              <a:ext uri="{FF2B5EF4-FFF2-40B4-BE49-F238E27FC236}">
                <a16:creationId xmlns:a16="http://schemas.microsoft.com/office/drawing/2014/main" id="{510B3CFE-115A-489C-863C-84FF73BF38B9}"/>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6005" name="Rectangle 69">
            <a:extLst>
              <a:ext uri="{FF2B5EF4-FFF2-40B4-BE49-F238E27FC236}">
                <a16:creationId xmlns:a16="http://schemas.microsoft.com/office/drawing/2014/main" id="{5FEA6CB9-794E-4A86-ADD5-78C33727E768}"/>
              </a:ext>
            </a:extLst>
          </p:cNvPr>
          <p:cNvSpPr>
            <a:spLocks noChangeArrowheads="1"/>
          </p:cNvSpPr>
          <p:nvPr/>
        </p:nvSpPr>
        <p:spPr bwMode="auto">
          <a:xfrm>
            <a:off x="26988" y="684213"/>
            <a:ext cx="9144000" cy="134937"/>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6007" name="AutoShape 71">
            <a:extLst>
              <a:ext uri="{FF2B5EF4-FFF2-40B4-BE49-F238E27FC236}">
                <a16:creationId xmlns:a16="http://schemas.microsoft.com/office/drawing/2014/main" id="{C1C8C3EC-69B1-47BC-8D7A-4DA889ED8DD2}"/>
              </a:ext>
            </a:extLst>
          </p:cNvPr>
          <p:cNvSpPr>
            <a:spLocks noChangeArrowheads="1"/>
          </p:cNvSpPr>
          <p:nvPr/>
        </p:nvSpPr>
        <p:spPr bwMode="auto">
          <a:xfrm>
            <a:off x="161925" y="908050"/>
            <a:ext cx="8820150" cy="990600"/>
          </a:xfrm>
          <a:prstGeom prst="roundRect">
            <a:avLst>
              <a:gd name="adj" fmla="val 16667"/>
            </a:avLst>
          </a:prstGeom>
          <a:solidFill>
            <a:srgbClr val="0066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GB" altLang="en-US" sz="2500" b="1">
                <a:solidFill>
                  <a:srgbClr val="FFCC00"/>
                </a:solidFill>
                <a:effectLst>
                  <a:outerShdw blurRad="38100" dist="38100" dir="2700000" algn="tl">
                    <a:srgbClr val="000000"/>
                  </a:outerShdw>
                </a:effectLst>
              </a:rPr>
              <a:t>Somewhere in Africa, about 200,000 years ago…</a:t>
            </a:r>
          </a:p>
          <a:p>
            <a:pPr algn="l"/>
            <a:r>
              <a:rPr lang="en-GB" altLang="en-US" sz="2500" b="1">
                <a:solidFill>
                  <a:srgbClr val="FFCC00"/>
                </a:solidFill>
                <a:effectLst>
                  <a:outerShdw blurRad="38100" dist="38100" dir="2700000" algn="tl">
                    <a:srgbClr val="000000"/>
                  </a:outerShdw>
                </a:effectLst>
              </a:rPr>
              <a:t>A Talking, Listening, Thinking Artistic Hominid Emerged</a:t>
            </a:r>
          </a:p>
        </p:txBody>
      </p:sp>
      <p:pic>
        <p:nvPicPr>
          <p:cNvPr id="2" name="Picture 1">
            <a:extLst>
              <a:ext uri="{FF2B5EF4-FFF2-40B4-BE49-F238E27FC236}">
                <a16:creationId xmlns:a16="http://schemas.microsoft.com/office/drawing/2014/main" id="{01C00348-25B8-4FC1-9A14-C65D40CFE4C0}"/>
              </a:ext>
            </a:extLst>
          </p:cNvPr>
          <p:cNvPicPr>
            <a:picLocks noChangeAspect="1"/>
          </p:cNvPicPr>
          <p:nvPr/>
        </p:nvPicPr>
        <p:blipFill>
          <a:blip r:embed="rId4"/>
          <a:stretch>
            <a:fillRect/>
          </a:stretch>
        </p:blipFill>
        <p:spPr>
          <a:xfrm>
            <a:off x="178688" y="2033885"/>
            <a:ext cx="8803387" cy="4627265"/>
          </a:xfrm>
          <a:prstGeom prst="rect">
            <a:avLst/>
          </a:prstGeom>
        </p:spPr>
      </p:pic>
      <p:grpSp>
        <p:nvGrpSpPr>
          <p:cNvPr id="296014" name="Group 78">
            <a:extLst>
              <a:ext uri="{FF2B5EF4-FFF2-40B4-BE49-F238E27FC236}">
                <a16:creationId xmlns:a16="http://schemas.microsoft.com/office/drawing/2014/main" id="{4E55BA70-6BEE-420B-A845-A943223F56BB}"/>
              </a:ext>
            </a:extLst>
          </p:cNvPr>
          <p:cNvGrpSpPr>
            <a:grpSpLocks/>
          </p:cNvGrpSpPr>
          <p:nvPr/>
        </p:nvGrpSpPr>
        <p:grpSpPr bwMode="auto">
          <a:xfrm>
            <a:off x="206375" y="5715000"/>
            <a:ext cx="6975475" cy="741363"/>
            <a:chOff x="130" y="3600"/>
            <a:chExt cx="4394" cy="467"/>
          </a:xfrm>
        </p:grpSpPr>
        <p:sp>
          <p:nvSpPr>
            <p:cNvPr id="296011" name="Text Box 75">
              <a:extLst>
                <a:ext uri="{FF2B5EF4-FFF2-40B4-BE49-F238E27FC236}">
                  <a16:creationId xmlns:a16="http://schemas.microsoft.com/office/drawing/2014/main" id="{523F64E6-DEA8-4D59-A0F5-4E4BEDD37EE5}"/>
                </a:ext>
              </a:extLst>
            </p:cNvPr>
            <p:cNvSpPr txBox="1">
              <a:spLocks noChangeArrowheads="1"/>
            </p:cNvSpPr>
            <p:nvPr/>
          </p:nvSpPr>
          <p:spPr bwMode="auto">
            <a:xfrm>
              <a:off x="130" y="3600"/>
              <a:ext cx="2240" cy="467"/>
            </a:xfrm>
            <a:prstGeom prst="rect">
              <a:avLst/>
            </a:prstGeom>
            <a:solidFill>
              <a:srgbClr val="00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dirty="0">
                  <a:solidFill>
                    <a:srgbClr val="FFFF00"/>
                  </a:solidFill>
                  <a:effectLst>
                    <a:outerShdw blurRad="38100" dist="38100" dir="2700000" algn="tl">
                      <a:srgbClr val="000000"/>
                    </a:outerShdw>
                  </a:effectLst>
                </a:rPr>
                <a:t>FOXP2 Mutated: </a:t>
              </a:r>
              <a:r>
                <a:rPr lang="en-GB" altLang="en-US" sz="1800" b="1" dirty="0">
                  <a:solidFill>
                    <a:srgbClr val="FFFF00"/>
                  </a:solidFill>
                  <a:effectLst>
                    <a:outerShdw blurRad="38100" dist="38100" dir="2700000" algn="tl">
                      <a:srgbClr val="000000"/>
                    </a:outerShdw>
                  </a:effectLst>
                </a:rPr>
                <a:t>Abstract Thought &amp; Language</a:t>
              </a:r>
            </a:p>
          </p:txBody>
        </p:sp>
        <p:sp>
          <p:nvSpPr>
            <p:cNvPr id="296013" name="AutoShape 77">
              <a:extLst>
                <a:ext uri="{FF2B5EF4-FFF2-40B4-BE49-F238E27FC236}">
                  <a16:creationId xmlns:a16="http://schemas.microsoft.com/office/drawing/2014/main" id="{DB30CF27-748C-4CD8-B242-2E78B706BDDC}"/>
                </a:ext>
              </a:extLst>
            </p:cNvPr>
            <p:cNvSpPr>
              <a:spLocks noChangeArrowheads="1"/>
            </p:cNvSpPr>
            <p:nvPr/>
          </p:nvSpPr>
          <p:spPr bwMode="auto">
            <a:xfrm>
              <a:off x="2370" y="3657"/>
              <a:ext cx="2154" cy="346"/>
            </a:xfrm>
            <a:prstGeom prst="rightArrow">
              <a:avLst>
                <a:gd name="adj1" fmla="val 41417"/>
                <a:gd name="adj2" fmla="val 88107"/>
              </a:avLst>
            </a:prstGeom>
            <a:solidFill>
              <a:srgbClr val="00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6014"/>
                                        </p:tgtEl>
                                        <p:attrNameLst>
                                          <p:attrName>style.visibility</p:attrName>
                                        </p:attrNameLst>
                                      </p:cBhvr>
                                      <p:to>
                                        <p:strVal val="visible"/>
                                      </p:to>
                                    </p:set>
                                    <p:anim calcmode="lin" valueType="num">
                                      <p:cBhvr additive="base">
                                        <p:cTn id="7" dur="500" fill="hold"/>
                                        <p:tgtEl>
                                          <p:spTgt spid="296014"/>
                                        </p:tgtEl>
                                        <p:attrNameLst>
                                          <p:attrName>ppt_x</p:attrName>
                                        </p:attrNameLst>
                                      </p:cBhvr>
                                      <p:tavLst>
                                        <p:tav tm="0">
                                          <p:val>
                                            <p:strVal val="0-#ppt_w/2"/>
                                          </p:val>
                                        </p:tav>
                                        <p:tav tm="100000">
                                          <p:val>
                                            <p:strVal val="#ppt_x"/>
                                          </p:val>
                                        </p:tav>
                                      </p:tavLst>
                                    </p:anim>
                                    <p:anim calcmode="lin" valueType="num">
                                      <p:cBhvr additive="base">
                                        <p:cTn id="8" dur="500" fill="hold"/>
                                        <p:tgtEl>
                                          <p:spTgt spid="296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a:extLst>
              <a:ext uri="{FF2B5EF4-FFF2-40B4-BE49-F238E27FC236}">
                <a16:creationId xmlns:a16="http://schemas.microsoft.com/office/drawing/2014/main" id="{D2B23956-378A-4CD1-A14C-E332DDF02192}"/>
              </a:ext>
            </a:extLst>
          </p:cNvPr>
          <p:cNvSpPr>
            <a:spLocks noChangeArrowheads="1"/>
          </p:cNvSpPr>
          <p:nvPr/>
        </p:nvSpPr>
        <p:spPr bwMode="auto">
          <a:xfrm>
            <a:off x="-9525" y="0"/>
            <a:ext cx="9144000" cy="971550"/>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64547" name="Group 3">
            <a:extLst>
              <a:ext uri="{FF2B5EF4-FFF2-40B4-BE49-F238E27FC236}">
                <a16:creationId xmlns:a16="http://schemas.microsoft.com/office/drawing/2014/main" id="{06C85CF4-7160-4154-BEB4-9078A5C58898}"/>
              </a:ext>
            </a:extLst>
          </p:cNvPr>
          <p:cNvGrpSpPr>
            <a:grpSpLocks/>
          </p:cNvGrpSpPr>
          <p:nvPr/>
        </p:nvGrpSpPr>
        <p:grpSpPr bwMode="auto">
          <a:xfrm>
            <a:off x="539750" y="1844675"/>
            <a:ext cx="7983538" cy="3368675"/>
            <a:chOff x="689" y="1216"/>
            <a:chExt cx="5029" cy="2122"/>
          </a:xfrm>
        </p:grpSpPr>
        <p:sp>
          <p:nvSpPr>
            <p:cNvPr id="364548" name="Freeform 4">
              <a:extLst>
                <a:ext uri="{FF2B5EF4-FFF2-40B4-BE49-F238E27FC236}">
                  <a16:creationId xmlns:a16="http://schemas.microsoft.com/office/drawing/2014/main" id="{4EF4A3C6-65ED-4618-AA0C-9A325579C63B}"/>
                </a:ext>
              </a:extLst>
            </p:cNvPr>
            <p:cNvSpPr>
              <a:spLocks/>
            </p:cNvSpPr>
            <p:nvPr/>
          </p:nvSpPr>
          <p:spPr bwMode="auto">
            <a:xfrm>
              <a:off x="3408" y="1716"/>
              <a:ext cx="25" cy="23"/>
            </a:xfrm>
            <a:custGeom>
              <a:avLst/>
              <a:gdLst>
                <a:gd name="T0" fmla="*/ 24 w 25"/>
                <a:gd name="T1" fmla="*/ 1 h 23"/>
                <a:gd name="T2" fmla="*/ 24 w 25"/>
                <a:gd name="T3" fmla="*/ 21 h 23"/>
                <a:gd name="T4" fmla="*/ 16 w 25"/>
                <a:gd name="T5" fmla="*/ 22 h 23"/>
                <a:gd name="T6" fmla="*/ 0 w 25"/>
                <a:gd name="T7" fmla="*/ 4 h 23"/>
                <a:gd name="T8" fmla="*/ 10 w 25"/>
                <a:gd name="T9" fmla="*/ 0 h 23"/>
                <a:gd name="T10" fmla="*/ 24 w 25"/>
                <a:gd name="T11" fmla="*/ 1 h 23"/>
              </a:gdLst>
              <a:ahLst/>
              <a:cxnLst>
                <a:cxn ang="0">
                  <a:pos x="T0" y="T1"/>
                </a:cxn>
                <a:cxn ang="0">
                  <a:pos x="T2" y="T3"/>
                </a:cxn>
                <a:cxn ang="0">
                  <a:pos x="T4" y="T5"/>
                </a:cxn>
                <a:cxn ang="0">
                  <a:pos x="T6" y="T7"/>
                </a:cxn>
                <a:cxn ang="0">
                  <a:pos x="T8" y="T9"/>
                </a:cxn>
                <a:cxn ang="0">
                  <a:pos x="T10" y="T11"/>
                </a:cxn>
              </a:cxnLst>
              <a:rect l="0" t="0" r="r" b="b"/>
              <a:pathLst>
                <a:path w="25" h="23">
                  <a:moveTo>
                    <a:pt x="24" y="1"/>
                  </a:moveTo>
                  <a:lnTo>
                    <a:pt x="24" y="21"/>
                  </a:lnTo>
                  <a:lnTo>
                    <a:pt x="16" y="22"/>
                  </a:lnTo>
                  <a:lnTo>
                    <a:pt x="0" y="4"/>
                  </a:lnTo>
                  <a:lnTo>
                    <a:pt x="10" y="0"/>
                  </a:lnTo>
                  <a:lnTo>
                    <a:pt x="24" y="1"/>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49" name="Freeform 5">
              <a:extLst>
                <a:ext uri="{FF2B5EF4-FFF2-40B4-BE49-F238E27FC236}">
                  <a16:creationId xmlns:a16="http://schemas.microsoft.com/office/drawing/2014/main" id="{4F0E2BA7-C66C-458E-B6F8-FCF3BFCD482B}"/>
                </a:ext>
              </a:extLst>
            </p:cNvPr>
            <p:cNvSpPr>
              <a:spLocks/>
            </p:cNvSpPr>
            <p:nvPr/>
          </p:nvSpPr>
          <p:spPr bwMode="auto">
            <a:xfrm>
              <a:off x="3363" y="1680"/>
              <a:ext cx="21" cy="31"/>
            </a:xfrm>
            <a:custGeom>
              <a:avLst/>
              <a:gdLst>
                <a:gd name="T0" fmla="*/ 20 w 21"/>
                <a:gd name="T1" fmla="*/ 0 h 31"/>
                <a:gd name="T2" fmla="*/ 0 w 21"/>
                <a:gd name="T3" fmla="*/ 6 h 31"/>
                <a:gd name="T4" fmla="*/ 3 w 21"/>
                <a:gd name="T5" fmla="*/ 30 h 31"/>
                <a:gd name="T6" fmla="*/ 17 w 21"/>
                <a:gd name="T7" fmla="*/ 27 h 31"/>
                <a:gd name="T8" fmla="*/ 20 w 21"/>
                <a:gd name="T9" fmla="*/ 0 h 31"/>
              </a:gdLst>
              <a:ahLst/>
              <a:cxnLst>
                <a:cxn ang="0">
                  <a:pos x="T0" y="T1"/>
                </a:cxn>
                <a:cxn ang="0">
                  <a:pos x="T2" y="T3"/>
                </a:cxn>
                <a:cxn ang="0">
                  <a:pos x="T4" y="T5"/>
                </a:cxn>
                <a:cxn ang="0">
                  <a:pos x="T6" y="T7"/>
                </a:cxn>
                <a:cxn ang="0">
                  <a:pos x="T8" y="T9"/>
                </a:cxn>
              </a:cxnLst>
              <a:rect l="0" t="0" r="r" b="b"/>
              <a:pathLst>
                <a:path w="21" h="31">
                  <a:moveTo>
                    <a:pt x="20" y="0"/>
                  </a:moveTo>
                  <a:lnTo>
                    <a:pt x="0" y="6"/>
                  </a:lnTo>
                  <a:lnTo>
                    <a:pt x="3" y="30"/>
                  </a:lnTo>
                  <a:lnTo>
                    <a:pt x="17" y="27"/>
                  </a:lnTo>
                  <a:lnTo>
                    <a:pt x="2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4550" name="Group 6">
              <a:extLst>
                <a:ext uri="{FF2B5EF4-FFF2-40B4-BE49-F238E27FC236}">
                  <a16:creationId xmlns:a16="http://schemas.microsoft.com/office/drawing/2014/main" id="{4A7D7D4D-89F0-415F-AC29-0C891AA7C273}"/>
                </a:ext>
              </a:extLst>
            </p:cNvPr>
            <p:cNvGrpSpPr>
              <a:grpSpLocks/>
            </p:cNvGrpSpPr>
            <p:nvPr/>
          </p:nvGrpSpPr>
          <p:grpSpPr bwMode="auto">
            <a:xfrm>
              <a:off x="689" y="1216"/>
              <a:ext cx="5029" cy="2122"/>
              <a:chOff x="689" y="1216"/>
              <a:chExt cx="5029" cy="2122"/>
            </a:xfrm>
          </p:grpSpPr>
          <p:grpSp>
            <p:nvGrpSpPr>
              <p:cNvPr id="364551" name="Group 7">
                <a:extLst>
                  <a:ext uri="{FF2B5EF4-FFF2-40B4-BE49-F238E27FC236}">
                    <a16:creationId xmlns:a16="http://schemas.microsoft.com/office/drawing/2014/main" id="{6193F9ED-D1F7-49A4-A708-94DA1D5597A5}"/>
                  </a:ext>
                </a:extLst>
              </p:cNvPr>
              <p:cNvGrpSpPr>
                <a:grpSpLocks/>
              </p:cNvGrpSpPr>
              <p:nvPr/>
            </p:nvGrpSpPr>
            <p:grpSpPr bwMode="auto">
              <a:xfrm>
                <a:off x="2922" y="1219"/>
                <a:ext cx="2796" cy="2112"/>
                <a:chOff x="2922" y="1219"/>
                <a:chExt cx="2796" cy="2112"/>
              </a:xfrm>
            </p:grpSpPr>
            <p:grpSp>
              <p:nvGrpSpPr>
                <p:cNvPr id="364552" name="Group 8">
                  <a:extLst>
                    <a:ext uri="{FF2B5EF4-FFF2-40B4-BE49-F238E27FC236}">
                      <a16:creationId xmlns:a16="http://schemas.microsoft.com/office/drawing/2014/main" id="{FE205003-4308-419F-9131-AB96DF43F5DA}"/>
                    </a:ext>
                  </a:extLst>
                </p:cNvPr>
                <p:cNvGrpSpPr>
                  <a:grpSpLocks/>
                </p:cNvGrpSpPr>
                <p:nvPr/>
              </p:nvGrpSpPr>
              <p:grpSpPr bwMode="auto">
                <a:xfrm>
                  <a:off x="4845" y="2272"/>
                  <a:ext cx="873" cy="1059"/>
                  <a:chOff x="4845" y="2272"/>
                  <a:chExt cx="873" cy="1059"/>
                </a:xfrm>
              </p:grpSpPr>
              <p:sp>
                <p:nvSpPr>
                  <p:cNvPr id="364553" name="Freeform 9">
                    <a:extLst>
                      <a:ext uri="{FF2B5EF4-FFF2-40B4-BE49-F238E27FC236}">
                        <a16:creationId xmlns:a16="http://schemas.microsoft.com/office/drawing/2014/main" id="{B0724353-18E5-4227-BA71-0E85404C493A}"/>
                      </a:ext>
                    </a:extLst>
                  </p:cNvPr>
                  <p:cNvSpPr>
                    <a:spLocks/>
                  </p:cNvSpPr>
                  <p:nvPr/>
                </p:nvSpPr>
                <p:spPr bwMode="auto">
                  <a:xfrm>
                    <a:off x="4845" y="3130"/>
                    <a:ext cx="621" cy="201"/>
                  </a:xfrm>
                  <a:custGeom>
                    <a:avLst/>
                    <a:gdLst>
                      <a:gd name="T0" fmla="*/ 122 w 621"/>
                      <a:gd name="T1" fmla="*/ 8 h 201"/>
                      <a:gd name="T2" fmla="*/ 167 w 621"/>
                      <a:gd name="T3" fmla="*/ 12 h 201"/>
                      <a:gd name="T4" fmla="*/ 187 w 621"/>
                      <a:gd name="T5" fmla="*/ 11 h 201"/>
                      <a:gd name="T6" fmla="*/ 209 w 621"/>
                      <a:gd name="T7" fmla="*/ 3 h 201"/>
                      <a:gd name="T8" fmla="*/ 232 w 621"/>
                      <a:gd name="T9" fmla="*/ 2 h 201"/>
                      <a:gd name="T10" fmla="*/ 247 w 621"/>
                      <a:gd name="T11" fmla="*/ 0 h 201"/>
                      <a:gd name="T12" fmla="*/ 266 w 621"/>
                      <a:gd name="T13" fmla="*/ 11 h 201"/>
                      <a:gd name="T14" fmla="*/ 274 w 621"/>
                      <a:gd name="T15" fmla="*/ 18 h 201"/>
                      <a:gd name="T16" fmla="*/ 297 w 621"/>
                      <a:gd name="T17" fmla="*/ 17 h 201"/>
                      <a:gd name="T18" fmla="*/ 315 w 621"/>
                      <a:gd name="T19" fmla="*/ 17 h 201"/>
                      <a:gd name="T20" fmla="*/ 331 w 621"/>
                      <a:gd name="T21" fmla="*/ 11 h 201"/>
                      <a:gd name="T22" fmla="*/ 347 w 621"/>
                      <a:gd name="T23" fmla="*/ 6 h 201"/>
                      <a:gd name="T24" fmla="*/ 359 w 621"/>
                      <a:gd name="T25" fmla="*/ 5 h 201"/>
                      <a:gd name="T26" fmla="*/ 383 w 621"/>
                      <a:gd name="T27" fmla="*/ 9 h 201"/>
                      <a:gd name="T28" fmla="*/ 419 w 621"/>
                      <a:gd name="T29" fmla="*/ 14 h 201"/>
                      <a:gd name="T30" fmla="*/ 456 w 621"/>
                      <a:gd name="T31" fmla="*/ 23 h 201"/>
                      <a:gd name="T32" fmla="*/ 482 w 621"/>
                      <a:gd name="T33" fmla="*/ 27 h 201"/>
                      <a:gd name="T34" fmla="*/ 498 w 621"/>
                      <a:gd name="T35" fmla="*/ 33 h 201"/>
                      <a:gd name="T36" fmla="*/ 519 w 621"/>
                      <a:gd name="T37" fmla="*/ 26 h 201"/>
                      <a:gd name="T38" fmla="*/ 544 w 621"/>
                      <a:gd name="T39" fmla="*/ 30 h 201"/>
                      <a:gd name="T40" fmla="*/ 562 w 621"/>
                      <a:gd name="T41" fmla="*/ 33 h 201"/>
                      <a:gd name="T42" fmla="*/ 575 w 621"/>
                      <a:gd name="T43" fmla="*/ 39 h 201"/>
                      <a:gd name="T44" fmla="*/ 594 w 621"/>
                      <a:gd name="T45" fmla="*/ 45 h 201"/>
                      <a:gd name="T46" fmla="*/ 607 w 621"/>
                      <a:gd name="T47" fmla="*/ 54 h 201"/>
                      <a:gd name="T48" fmla="*/ 617 w 621"/>
                      <a:gd name="T49" fmla="*/ 63 h 201"/>
                      <a:gd name="T50" fmla="*/ 620 w 621"/>
                      <a:gd name="T51" fmla="*/ 72 h 201"/>
                      <a:gd name="T52" fmla="*/ 601 w 621"/>
                      <a:gd name="T53" fmla="*/ 81 h 201"/>
                      <a:gd name="T54" fmla="*/ 576 w 621"/>
                      <a:gd name="T55" fmla="*/ 92 h 201"/>
                      <a:gd name="T56" fmla="*/ 562 w 621"/>
                      <a:gd name="T57" fmla="*/ 105 h 201"/>
                      <a:gd name="T58" fmla="*/ 566 w 621"/>
                      <a:gd name="T59" fmla="*/ 114 h 201"/>
                      <a:gd name="T60" fmla="*/ 555 w 621"/>
                      <a:gd name="T61" fmla="*/ 125 h 201"/>
                      <a:gd name="T62" fmla="*/ 540 w 621"/>
                      <a:gd name="T63" fmla="*/ 137 h 201"/>
                      <a:gd name="T64" fmla="*/ 529 w 621"/>
                      <a:gd name="T65" fmla="*/ 138 h 201"/>
                      <a:gd name="T66" fmla="*/ 511 w 621"/>
                      <a:gd name="T67" fmla="*/ 150 h 201"/>
                      <a:gd name="T68" fmla="*/ 545 w 621"/>
                      <a:gd name="T69" fmla="*/ 162 h 201"/>
                      <a:gd name="T70" fmla="*/ 521 w 621"/>
                      <a:gd name="T71" fmla="*/ 173 h 201"/>
                      <a:gd name="T72" fmla="*/ 471 w 621"/>
                      <a:gd name="T73" fmla="*/ 173 h 201"/>
                      <a:gd name="T74" fmla="*/ 440 w 621"/>
                      <a:gd name="T75" fmla="*/ 186 h 201"/>
                      <a:gd name="T76" fmla="*/ 415 w 621"/>
                      <a:gd name="T77" fmla="*/ 200 h 201"/>
                      <a:gd name="T78" fmla="*/ 362 w 621"/>
                      <a:gd name="T79" fmla="*/ 194 h 201"/>
                      <a:gd name="T80" fmla="*/ 323 w 621"/>
                      <a:gd name="T81" fmla="*/ 185 h 201"/>
                      <a:gd name="T82" fmla="*/ 286 w 621"/>
                      <a:gd name="T83" fmla="*/ 179 h 201"/>
                      <a:gd name="T84" fmla="*/ 245 w 621"/>
                      <a:gd name="T85" fmla="*/ 168 h 201"/>
                      <a:gd name="T86" fmla="*/ 226 w 621"/>
                      <a:gd name="T87" fmla="*/ 164 h 201"/>
                      <a:gd name="T88" fmla="*/ 174 w 621"/>
                      <a:gd name="T89" fmla="*/ 147 h 201"/>
                      <a:gd name="T90" fmla="*/ 140 w 621"/>
                      <a:gd name="T91" fmla="*/ 134 h 201"/>
                      <a:gd name="T92" fmla="*/ 110 w 621"/>
                      <a:gd name="T93" fmla="*/ 122 h 201"/>
                      <a:gd name="T94" fmla="*/ 83 w 621"/>
                      <a:gd name="T95" fmla="*/ 108 h 201"/>
                      <a:gd name="T96" fmla="*/ 58 w 621"/>
                      <a:gd name="T97" fmla="*/ 90 h 201"/>
                      <a:gd name="T98" fmla="*/ 29 w 621"/>
                      <a:gd name="T99" fmla="*/ 71 h 201"/>
                      <a:gd name="T100" fmla="*/ 5 w 621"/>
                      <a:gd name="T101" fmla="*/ 56 h 201"/>
                      <a:gd name="T102" fmla="*/ 18 w 621"/>
                      <a:gd name="T103" fmla="*/ 44 h 201"/>
                      <a:gd name="T104" fmla="*/ 32 w 621"/>
                      <a:gd name="T105" fmla="*/ 23 h 201"/>
                      <a:gd name="T106" fmla="*/ 49 w 621"/>
                      <a:gd name="T107"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1" h="201">
                        <a:moveTo>
                          <a:pt x="58" y="8"/>
                        </a:moveTo>
                        <a:lnTo>
                          <a:pt x="122" y="8"/>
                        </a:lnTo>
                        <a:lnTo>
                          <a:pt x="143" y="9"/>
                        </a:lnTo>
                        <a:lnTo>
                          <a:pt x="167" y="12"/>
                        </a:lnTo>
                        <a:lnTo>
                          <a:pt x="177" y="17"/>
                        </a:lnTo>
                        <a:lnTo>
                          <a:pt x="187" y="11"/>
                        </a:lnTo>
                        <a:lnTo>
                          <a:pt x="200" y="6"/>
                        </a:lnTo>
                        <a:lnTo>
                          <a:pt x="209" y="3"/>
                        </a:lnTo>
                        <a:lnTo>
                          <a:pt x="224" y="2"/>
                        </a:lnTo>
                        <a:lnTo>
                          <a:pt x="232" y="2"/>
                        </a:lnTo>
                        <a:lnTo>
                          <a:pt x="239" y="2"/>
                        </a:lnTo>
                        <a:lnTo>
                          <a:pt x="247" y="0"/>
                        </a:lnTo>
                        <a:lnTo>
                          <a:pt x="261" y="11"/>
                        </a:lnTo>
                        <a:lnTo>
                          <a:pt x="266" y="11"/>
                        </a:lnTo>
                        <a:lnTo>
                          <a:pt x="271" y="17"/>
                        </a:lnTo>
                        <a:lnTo>
                          <a:pt x="274" y="18"/>
                        </a:lnTo>
                        <a:lnTo>
                          <a:pt x="287" y="17"/>
                        </a:lnTo>
                        <a:lnTo>
                          <a:pt x="297" y="17"/>
                        </a:lnTo>
                        <a:lnTo>
                          <a:pt x="308" y="17"/>
                        </a:lnTo>
                        <a:lnTo>
                          <a:pt x="315" y="17"/>
                        </a:lnTo>
                        <a:lnTo>
                          <a:pt x="325" y="17"/>
                        </a:lnTo>
                        <a:lnTo>
                          <a:pt x="331" y="11"/>
                        </a:lnTo>
                        <a:lnTo>
                          <a:pt x="338" y="8"/>
                        </a:lnTo>
                        <a:lnTo>
                          <a:pt x="347" y="6"/>
                        </a:lnTo>
                        <a:lnTo>
                          <a:pt x="351" y="6"/>
                        </a:lnTo>
                        <a:lnTo>
                          <a:pt x="359" y="5"/>
                        </a:lnTo>
                        <a:lnTo>
                          <a:pt x="372" y="8"/>
                        </a:lnTo>
                        <a:lnTo>
                          <a:pt x="383" y="9"/>
                        </a:lnTo>
                        <a:lnTo>
                          <a:pt x="396" y="11"/>
                        </a:lnTo>
                        <a:lnTo>
                          <a:pt x="419" y="14"/>
                        </a:lnTo>
                        <a:lnTo>
                          <a:pt x="446" y="21"/>
                        </a:lnTo>
                        <a:lnTo>
                          <a:pt x="456" y="23"/>
                        </a:lnTo>
                        <a:lnTo>
                          <a:pt x="469" y="26"/>
                        </a:lnTo>
                        <a:lnTo>
                          <a:pt x="482" y="27"/>
                        </a:lnTo>
                        <a:lnTo>
                          <a:pt x="492" y="32"/>
                        </a:lnTo>
                        <a:lnTo>
                          <a:pt x="498" y="33"/>
                        </a:lnTo>
                        <a:lnTo>
                          <a:pt x="513" y="30"/>
                        </a:lnTo>
                        <a:lnTo>
                          <a:pt x="519" y="26"/>
                        </a:lnTo>
                        <a:lnTo>
                          <a:pt x="531" y="26"/>
                        </a:lnTo>
                        <a:lnTo>
                          <a:pt x="544" y="30"/>
                        </a:lnTo>
                        <a:lnTo>
                          <a:pt x="549" y="32"/>
                        </a:lnTo>
                        <a:lnTo>
                          <a:pt x="562" y="33"/>
                        </a:lnTo>
                        <a:lnTo>
                          <a:pt x="566" y="36"/>
                        </a:lnTo>
                        <a:lnTo>
                          <a:pt x="575" y="39"/>
                        </a:lnTo>
                        <a:lnTo>
                          <a:pt x="586" y="44"/>
                        </a:lnTo>
                        <a:lnTo>
                          <a:pt x="594" y="45"/>
                        </a:lnTo>
                        <a:lnTo>
                          <a:pt x="599" y="50"/>
                        </a:lnTo>
                        <a:lnTo>
                          <a:pt x="607" y="54"/>
                        </a:lnTo>
                        <a:lnTo>
                          <a:pt x="612" y="57"/>
                        </a:lnTo>
                        <a:lnTo>
                          <a:pt x="617" y="63"/>
                        </a:lnTo>
                        <a:lnTo>
                          <a:pt x="617" y="68"/>
                        </a:lnTo>
                        <a:lnTo>
                          <a:pt x="620" y="72"/>
                        </a:lnTo>
                        <a:lnTo>
                          <a:pt x="612" y="78"/>
                        </a:lnTo>
                        <a:lnTo>
                          <a:pt x="601" y="81"/>
                        </a:lnTo>
                        <a:lnTo>
                          <a:pt x="591" y="90"/>
                        </a:lnTo>
                        <a:lnTo>
                          <a:pt x="576" y="92"/>
                        </a:lnTo>
                        <a:lnTo>
                          <a:pt x="566" y="99"/>
                        </a:lnTo>
                        <a:lnTo>
                          <a:pt x="562" y="105"/>
                        </a:lnTo>
                        <a:lnTo>
                          <a:pt x="557" y="110"/>
                        </a:lnTo>
                        <a:lnTo>
                          <a:pt x="566" y="114"/>
                        </a:lnTo>
                        <a:lnTo>
                          <a:pt x="566" y="119"/>
                        </a:lnTo>
                        <a:lnTo>
                          <a:pt x="555" y="125"/>
                        </a:lnTo>
                        <a:lnTo>
                          <a:pt x="547" y="131"/>
                        </a:lnTo>
                        <a:lnTo>
                          <a:pt x="540" y="137"/>
                        </a:lnTo>
                        <a:lnTo>
                          <a:pt x="534" y="138"/>
                        </a:lnTo>
                        <a:lnTo>
                          <a:pt x="529" y="138"/>
                        </a:lnTo>
                        <a:lnTo>
                          <a:pt x="516" y="141"/>
                        </a:lnTo>
                        <a:lnTo>
                          <a:pt x="511" y="150"/>
                        </a:lnTo>
                        <a:lnTo>
                          <a:pt x="503" y="156"/>
                        </a:lnTo>
                        <a:lnTo>
                          <a:pt x="545" y="162"/>
                        </a:lnTo>
                        <a:lnTo>
                          <a:pt x="540" y="168"/>
                        </a:lnTo>
                        <a:lnTo>
                          <a:pt x="521" y="173"/>
                        </a:lnTo>
                        <a:lnTo>
                          <a:pt x="493" y="170"/>
                        </a:lnTo>
                        <a:lnTo>
                          <a:pt x="471" y="173"/>
                        </a:lnTo>
                        <a:lnTo>
                          <a:pt x="450" y="179"/>
                        </a:lnTo>
                        <a:lnTo>
                          <a:pt x="440" y="186"/>
                        </a:lnTo>
                        <a:lnTo>
                          <a:pt x="437" y="198"/>
                        </a:lnTo>
                        <a:lnTo>
                          <a:pt x="415" y="200"/>
                        </a:lnTo>
                        <a:lnTo>
                          <a:pt x="394" y="197"/>
                        </a:lnTo>
                        <a:lnTo>
                          <a:pt x="362" y="194"/>
                        </a:lnTo>
                        <a:lnTo>
                          <a:pt x="347" y="189"/>
                        </a:lnTo>
                        <a:lnTo>
                          <a:pt x="323" y="185"/>
                        </a:lnTo>
                        <a:lnTo>
                          <a:pt x="305" y="182"/>
                        </a:lnTo>
                        <a:lnTo>
                          <a:pt x="286" y="179"/>
                        </a:lnTo>
                        <a:lnTo>
                          <a:pt x="261" y="176"/>
                        </a:lnTo>
                        <a:lnTo>
                          <a:pt x="245" y="168"/>
                        </a:lnTo>
                        <a:lnTo>
                          <a:pt x="230" y="165"/>
                        </a:lnTo>
                        <a:lnTo>
                          <a:pt x="226" y="164"/>
                        </a:lnTo>
                        <a:lnTo>
                          <a:pt x="200" y="158"/>
                        </a:lnTo>
                        <a:lnTo>
                          <a:pt x="174" y="147"/>
                        </a:lnTo>
                        <a:lnTo>
                          <a:pt x="151" y="140"/>
                        </a:lnTo>
                        <a:lnTo>
                          <a:pt x="140" y="134"/>
                        </a:lnTo>
                        <a:lnTo>
                          <a:pt x="123" y="128"/>
                        </a:lnTo>
                        <a:lnTo>
                          <a:pt x="110" y="122"/>
                        </a:lnTo>
                        <a:lnTo>
                          <a:pt x="96" y="116"/>
                        </a:lnTo>
                        <a:lnTo>
                          <a:pt x="83" y="108"/>
                        </a:lnTo>
                        <a:lnTo>
                          <a:pt x="71" y="99"/>
                        </a:lnTo>
                        <a:lnTo>
                          <a:pt x="58" y="90"/>
                        </a:lnTo>
                        <a:lnTo>
                          <a:pt x="45" y="83"/>
                        </a:lnTo>
                        <a:lnTo>
                          <a:pt x="29" y="71"/>
                        </a:lnTo>
                        <a:lnTo>
                          <a:pt x="16" y="63"/>
                        </a:lnTo>
                        <a:lnTo>
                          <a:pt x="5" y="56"/>
                        </a:lnTo>
                        <a:lnTo>
                          <a:pt x="0" y="48"/>
                        </a:lnTo>
                        <a:lnTo>
                          <a:pt x="18" y="44"/>
                        </a:lnTo>
                        <a:lnTo>
                          <a:pt x="8" y="29"/>
                        </a:lnTo>
                        <a:lnTo>
                          <a:pt x="32" y="23"/>
                        </a:lnTo>
                        <a:lnTo>
                          <a:pt x="23" y="17"/>
                        </a:lnTo>
                        <a:lnTo>
                          <a:pt x="49" y="14"/>
                        </a:lnTo>
                        <a:lnTo>
                          <a:pt x="58" y="8"/>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4554" name="Group 10">
                    <a:extLst>
                      <a:ext uri="{FF2B5EF4-FFF2-40B4-BE49-F238E27FC236}">
                        <a16:creationId xmlns:a16="http://schemas.microsoft.com/office/drawing/2014/main" id="{1DE734AB-FA66-49A1-B5BC-7B6EC92729CB}"/>
                      </a:ext>
                    </a:extLst>
                  </p:cNvPr>
                  <p:cNvGrpSpPr>
                    <a:grpSpLocks/>
                  </p:cNvGrpSpPr>
                  <p:nvPr/>
                </p:nvGrpSpPr>
                <p:grpSpPr bwMode="auto">
                  <a:xfrm>
                    <a:off x="5307" y="2697"/>
                    <a:ext cx="411" cy="179"/>
                    <a:chOff x="5307" y="2697"/>
                    <a:chExt cx="411" cy="179"/>
                  </a:xfrm>
                </p:grpSpPr>
                <p:sp>
                  <p:nvSpPr>
                    <p:cNvPr id="364555" name="Freeform 11">
                      <a:extLst>
                        <a:ext uri="{FF2B5EF4-FFF2-40B4-BE49-F238E27FC236}">
                          <a16:creationId xmlns:a16="http://schemas.microsoft.com/office/drawing/2014/main" id="{F82F8EA1-AC8B-41CF-9966-B413A7B89B39}"/>
                        </a:ext>
                      </a:extLst>
                    </p:cNvPr>
                    <p:cNvSpPr>
                      <a:spLocks/>
                    </p:cNvSpPr>
                    <p:nvPr/>
                  </p:nvSpPr>
                  <p:spPr bwMode="auto">
                    <a:xfrm>
                      <a:off x="5652" y="2697"/>
                      <a:ext cx="66" cy="109"/>
                    </a:xfrm>
                    <a:custGeom>
                      <a:avLst/>
                      <a:gdLst>
                        <a:gd name="T0" fmla="*/ 21 w 66"/>
                        <a:gd name="T1" fmla="*/ 2 h 109"/>
                        <a:gd name="T2" fmla="*/ 28 w 66"/>
                        <a:gd name="T3" fmla="*/ 0 h 109"/>
                        <a:gd name="T4" fmla="*/ 39 w 66"/>
                        <a:gd name="T5" fmla="*/ 12 h 109"/>
                        <a:gd name="T6" fmla="*/ 37 w 66"/>
                        <a:gd name="T7" fmla="*/ 47 h 109"/>
                        <a:gd name="T8" fmla="*/ 46 w 66"/>
                        <a:gd name="T9" fmla="*/ 47 h 109"/>
                        <a:gd name="T10" fmla="*/ 47 w 66"/>
                        <a:gd name="T11" fmla="*/ 51 h 109"/>
                        <a:gd name="T12" fmla="*/ 50 w 66"/>
                        <a:gd name="T13" fmla="*/ 59 h 109"/>
                        <a:gd name="T14" fmla="*/ 52 w 66"/>
                        <a:gd name="T15" fmla="*/ 63 h 109"/>
                        <a:gd name="T16" fmla="*/ 59 w 66"/>
                        <a:gd name="T17" fmla="*/ 62 h 109"/>
                        <a:gd name="T18" fmla="*/ 63 w 66"/>
                        <a:gd name="T19" fmla="*/ 54 h 109"/>
                        <a:gd name="T20" fmla="*/ 65 w 66"/>
                        <a:gd name="T21" fmla="*/ 59 h 109"/>
                        <a:gd name="T22" fmla="*/ 62 w 66"/>
                        <a:gd name="T23" fmla="*/ 65 h 109"/>
                        <a:gd name="T24" fmla="*/ 59 w 66"/>
                        <a:gd name="T25" fmla="*/ 69 h 109"/>
                        <a:gd name="T26" fmla="*/ 57 w 66"/>
                        <a:gd name="T27" fmla="*/ 78 h 109"/>
                        <a:gd name="T28" fmla="*/ 49 w 66"/>
                        <a:gd name="T29" fmla="*/ 83 h 109"/>
                        <a:gd name="T30" fmla="*/ 44 w 66"/>
                        <a:gd name="T31" fmla="*/ 84 h 109"/>
                        <a:gd name="T32" fmla="*/ 37 w 66"/>
                        <a:gd name="T33" fmla="*/ 89 h 109"/>
                        <a:gd name="T34" fmla="*/ 36 w 66"/>
                        <a:gd name="T35" fmla="*/ 93 h 109"/>
                        <a:gd name="T36" fmla="*/ 37 w 66"/>
                        <a:gd name="T37" fmla="*/ 98 h 109"/>
                        <a:gd name="T38" fmla="*/ 39 w 66"/>
                        <a:gd name="T39" fmla="*/ 102 h 109"/>
                        <a:gd name="T40" fmla="*/ 31 w 66"/>
                        <a:gd name="T41" fmla="*/ 105 h 109"/>
                        <a:gd name="T42" fmla="*/ 26 w 66"/>
                        <a:gd name="T43" fmla="*/ 107 h 109"/>
                        <a:gd name="T44" fmla="*/ 21 w 66"/>
                        <a:gd name="T45" fmla="*/ 108 h 109"/>
                        <a:gd name="T46" fmla="*/ 18 w 66"/>
                        <a:gd name="T47" fmla="*/ 107 h 109"/>
                        <a:gd name="T48" fmla="*/ 10 w 66"/>
                        <a:gd name="T49" fmla="*/ 105 h 109"/>
                        <a:gd name="T50" fmla="*/ 7 w 66"/>
                        <a:gd name="T51" fmla="*/ 102 h 109"/>
                        <a:gd name="T52" fmla="*/ 10 w 66"/>
                        <a:gd name="T53" fmla="*/ 99 h 109"/>
                        <a:gd name="T54" fmla="*/ 16 w 66"/>
                        <a:gd name="T55" fmla="*/ 98 h 109"/>
                        <a:gd name="T56" fmla="*/ 21 w 66"/>
                        <a:gd name="T57" fmla="*/ 90 h 109"/>
                        <a:gd name="T58" fmla="*/ 21 w 66"/>
                        <a:gd name="T59" fmla="*/ 87 h 109"/>
                        <a:gd name="T60" fmla="*/ 16 w 66"/>
                        <a:gd name="T61" fmla="*/ 84 h 109"/>
                        <a:gd name="T62" fmla="*/ 10 w 66"/>
                        <a:gd name="T63" fmla="*/ 80 h 109"/>
                        <a:gd name="T64" fmla="*/ 5 w 66"/>
                        <a:gd name="T65" fmla="*/ 80 h 109"/>
                        <a:gd name="T66" fmla="*/ 2 w 66"/>
                        <a:gd name="T67" fmla="*/ 78 h 109"/>
                        <a:gd name="T68" fmla="*/ 0 w 66"/>
                        <a:gd name="T69" fmla="*/ 74 h 109"/>
                        <a:gd name="T70" fmla="*/ 2 w 66"/>
                        <a:gd name="T71" fmla="*/ 71 h 109"/>
                        <a:gd name="T72" fmla="*/ 5 w 66"/>
                        <a:gd name="T73" fmla="*/ 71 h 109"/>
                        <a:gd name="T74" fmla="*/ 10 w 66"/>
                        <a:gd name="T75" fmla="*/ 69 h 109"/>
                        <a:gd name="T76" fmla="*/ 16 w 66"/>
                        <a:gd name="T77" fmla="*/ 65 h 109"/>
                        <a:gd name="T78" fmla="*/ 20 w 66"/>
                        <a:gd name="T79" fmla="*/ 63 h 109"/>
                        <a:gd name="T80" fmla="*/ 23 w 66"/>
                        <a:gd name="T81" fmla="*/ 47 h 109"/>
                        <a:gd name="T82" fmla="*/ 20 w 66"/>
                        <a:gd name="T83" fmla="*/ 42 h 109"/>
                        <a:gd name="T84" fmla="*/ 15 w 66"/>
                        <a:gd name="T85" fmla="*/ 39 h 109"/>
                        <a:gd name="T86" fmla="*/ 13 w 66"/>
                        <a:gd name="T87" fmla="*/ 30 h 109"/>
                        <a:gd name="T88" fmla="*/ 15 w 66"/>
                        <a:gd name="T89" fmla="*/ 21 h 109"/>
                        <a:gd name="T90" fmla="*/ 16 w 66"/>
                        <a:gd name="T91" fmla="*/ 15 h 109"/>
                        <a:gd name="T92" fmla="*/ 21 w 66"/>
                        <a:gd name="T93"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109">
                          <a:moveTo>
                            <a:pt x="21" y="2"/>
                          </a:moveTo>
                          <a:lnTo>
                            <a:pt x="28" y="0"/>
                          </a:lnTo>
                          <a:lnTo>
                            <a:pt x="39" y="12"/>
                          </a:lnTo>
                          <a:lnTo>
                            <a:pt x="37" y="47"/>
                          </a:lnTo>
                          <a:lnTo>
                            <a:pt x="46" y="47"/>
                          </a:lnTo>
                          <a:lnTo>
                            <a:pt x="47" y="51"/>
                          </a:lnTo>
                          <a:lnTo>
                            <a:pt x="50" y="59"/>
                          </a:lnTo>
                          <a:lnTo>
                            <a:pt x="52" y="63"/>
                          </a:lnTo>
                          <a:lnTo>
                            <a:pt x="59" y="62"/>
                          </a:lnTo>
                          <a:lnTo>
                            <a:pt x="63" y="54"/>
                          </a:lnTo>
                          <a:lnTo>
                            <a:pt x="65" y="59"/>
                          </a:lnTo>
                          <a:lnTo>
                            <a:pt x="62" y="65"/>
                          </a:lnTo>
                          <a:lnTo>
                            <a:pt x="59" y="69"/>
                          </a:lnTo>
                          <a:lnTo>
                            <a:pt x="57" y="78"/>
                          </a:lnTo>
                          <a:lnTo>
                            <a:pt x="49" y="83"/>
                          </a:lnTo>
                          <a:lnTo>
                            <a:pt x="44" y="84"/>
                          </a:lnTo>
                          <a:lnTo>
                            <a:pt x="37" y="89"/>
                          </a:lnTo>
                          <a:lnTo>
                            <a:pt x="36" y="93"/>
                          </a:lnTo>
                          <a:lnTo>
                            <a:pt x="37" y="98"/>
                          </a:lnTo>
                          <a:lnTo>
                            <a:pt x="39" y="102"/>
                          </a:lnTo>
                          <a:lnTo>
                            <a:pt x="31" y="105"/>
                          </a:lnTo>
                          <a:lnTo>
                            <a:pt x="26" y="107"/>
                          </a:lnTo>
                          <a:lnTo>
                            <a:pt x="21" y="108"/>
                          </a:lnTo>
                          <a:lnTo>
                            <a:pt x="18" y="107"/>
                          </a:lnTo>
                          <a:lnTo>
                            <a:pt x="10" y="105"/>
                          </a:lnTo>
                          <a:lnTo>
                            <a:pt x="7" y="102"/>
                          </a:lnTo>
                          <a:lnTo>
                            <a:pt x="10" y="99"/>
                          </a:lnTo>
                          <a:lnTo>
                            <a:pt x="16" y="98"/>
                          </a:lnTo>
                          <a:lnTo>
                            <a:pt x="21" y="90"/>
                          </a:lnTo>
                          <a:lnTo>
                            <a:pt x="21" y="87"/>
                          </a:lnTo>
                          <a:lnTo>
                            <a:pt x="16" y="84"/>
                          </a:lnTo>
                          <a:lnTo>
                            <a:pt x="10" y="80"/>
                          </a:lnTo>
                          <a:lnTo>
                            <a:pt x="5" y="80"/>
                          </a:lnTo>
                          <a:lnTo>
                            <a:pt x="2" y="78"/>
                          </a:lnTo>
                          <a:lnTo>
                            <a:pt x="0" y="74"/>
                          </a:lnTo>
                          <a:lnTo>
                            <a:pt x="2" y="71"/>
                          </a:lnTo>
                          <a:lnTo>
                            <a:pt x="5" y="71"/>
                          </a:lnTo>
                          <a:lnTo>
                            <a:pt x="10" y="69"/>
                          </a:lnTo>
                          <a:lnTo>
                            <a:pt x="16" y="65"/>
                          </a:lnTo>
                          <a:lnTo>
                            <a:pt x="20" y="63"/>
                          </a:lnTo>
                          <a:lnTo>
                            <a:pt x="23" y="47"/>
                          </a:lnTo>
                          <a:lnTo>
                            <a:pt x="20" y="42"/>
                          </a:lnTo>
                          <a:lnTo>
                            <a:pt x="15" y="39"/>
                          </a:lnTo>
                          <a:lnTo>
                            <a:pt x="13" y="30"/>
                          </a:lnTo>
                          <a:lnTo>
                            <a:pt x="15" y="21"/>
                          </a:lnTo>
                          <a:lnTo>
                            <a:pt x="16" y="15"/>
                          </a:lnTo>
                          <a:lnTo>
                            <a:pt x="21" y="2"/>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56" name="Freeform 12">
                      <a:extLst>
                        <a:ext uri="{FF2B5EF4-FFF2-40B4-BE49-F238E27FC236}">
                          <a16:creationId xmlns:a16="http://schemas.microsoft.com/office/drawing/2014/main" id="{FD6940C6-7FC1-4F43-B45D-901ED1557DAB}"/>
                        </a:ext>
                      </a:extLst>
                    </p:cNvPr>
                    <p:cNvSpPr>
                      <a:spLocks/>
                    </p:cNvSpPr>
                    <p:nvPr/>
                  </p:nvSpPr>
                  <p:spPr bwMode="auto">
                    <a:xfrm>
                      <a:off x="5527" y="2784"/>
                      <a:ext cx="121" cy="92"/>
                    </a:xfrm>
                    <a:custGeom>
                      <a:avLst/>
                      <a:gdLst>
                        <a:gd name="T0" fmla="*/ 84 w 121"/>
                        <a:gd name="T1" fmla="*/ 0 h 92"/>
                        <a:gd name="T2" fmla="*/ 99 w 121"/>
                        <a:gd name="T3" fmla="*/ 0 h 92"/>
                        <a:gd name="T4" fmla="*/ 120 w 121"/>
                        <a:gd name="T5" fmla="*/ 24 h 92"/>
                        <a:gd name="T6" fmla="*/ 97 w 121"/>
                        <a:gd name="T7" fmla="*/ 45 h 92"/>
                        <a:gd name="T8" fmla="*/ 97 w 121"/>
                        <a:gd name="T9" fmla="*/ 54 h 92"/>
                        <a:gd name="T10" fmla="*/ 92 w 121"/>
                        <a:gd name="T11" fmla="*/ 57 h 92"/>
                        <a:gd name="T12" fmla="*/ 79 w 121"/>
                        <a:gd name="T13" fmla="*/ 57 h 92"/>
                        <a:gd name="T14" fmla="*/ 63 w 121"/>
                        <a:gd name="T15" fmla="*/ 69 h 92"/>
                        <a:gd name="T16" fmla="*/ 49 w 121"/>
                        <a:gd name="T17" fmla="*/ 81 h 92"/>
                        <a:gd name="T18" fmla="*/ 39 w 121"/>
                        <a:gd name="T19" fmla="*/ 91 h 92"/>
                        <a:gd name="T20" fmla="*/ 39 w 121"/>
                        <a:gd name="T21" fmla="*/ 82 h 92"/>
                        <a:gd name="T22" fmla="*/ 21 w 121"/>
                        <a:gd name="T23" fmla="*/ 84 h 92"/>
                        <a:gd name="T24" fmla="*/ 13 w 121"/>
                        <a:gd name="T25" fmla="*/ 84 h 92"/>
                        <a:gd name="T26" fmla="*/ 0 w 121"/>
                        <a:gd name="T27" fmla="*/ 84 h 92"/>
                        <a:gd name="T28" fmla="*/ 18 w 121"/>
                        <a:gd name="T29" fmla="*/ 69 h 92"/>
                        <a:gd name="T30" fmla="*/ 24 w 121"/>
                        <a:gd name="T31" fmla="*/ 61 h 92"/>
                        <a:gd name="T32" fmla="*/ 31 w 121"/>
                        <a:gd name="T33" fmla="*/ 61 h 92"/>
                        <a:gd name="T34" fmla="*/ 44 w 121"/>
                        <a:gd name="T35" fmla="*/ 49 h 92"/>
                        <a:gd name="T36" fmla="*/ 49 w 121"/>
                        <a:gd name="T37" fmla="*/ 49 h 92"/>
                        <a:gd name="T38" fmla="*/ 49 w 121"/>
                        <a:gd name="T39" fmla="*/ 48 h 92"/>
                        <a:gd name="T40" fmla="*/ 55 w 121"/>
                        <a:gd name="T41" fmla="*/ 43 h 92"/>
                        <a:gd name="T42" fmla="*/ 63 w 121"/>
                        <a:gd name="T43" fmla="*/ 43 h 92"/>
                        <a:gd name="T44" fmla="*/ 60 w 121"/>
                        <a:gd name="T45" fmla="*/ 30 h 92"/>
                        <a:gd name="T46" fmla="*/ 62 w 121"/>
                        <a:gd name="T47" fmla="*/ 30 h 92"/>
                        <a:gd name="T48" fmla="*/ 70 w 121"/>
                        <a:gd name="T49" fmla="*/ 22 h 92"/>
                        <a:gd name="T50" fmla="*/ 73 w 121"/>
                        <a:gd name="T51" fmla="*/ 28 h 92"/>
                        <a:gd name="T52" fmla="*/ 86 w 121"/>
                        <a:gd name="T53" fmla="*/ 18 h 92"/>
                        <a:gd name="T54" fmla="*/ 84 w 12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92">
                          <a:moveTo>
                            <a:pt x="84" y="0"/>
                          </a:moveTo>
                          <a:lnTo>
                            <a:pt x="99" y="0"/>
                          </a:lnTo>
                          <a:lnTo>
                            <a:pt x="120" y="24"/>
                          </a:lnTo>
                          <a:lnTo>
                            <a:pt x="97" y="45"/>
                          </a:lnTo>
                          <a:lnTo>
                            <a:pt x="97" y="54"/>
                          </a:lnTo>
                          <a:lnTo>
                            <a:pt x="92" y="57"/>
                          </a:lnTo>
                          <a:lnTo>
                            <a:pt x="79" y="57"/>
                          </a:lnTo>
                          <a:lnTo>
                            <a:pt x="63" y="69"/>
                          </a:lnTo>
                          <a:lnTo>
                            <a:pt x="49" y="81"/>
                          </a:lnTo>
                          <a:lnTo>
                            <a:pt x="39" y="91"/>
                          </a:lnTo>
                          <a:lnTo>
                            <a:pt x="39" y="82"/>
                          </a:lnTo>
                          <a:lnTo>
                            <a:pt x="21" y="84"/>
                          </a:lnTo>
                          <a:lnTo>
                            <a:pt x="13" y="84"/>
                          </a:lnTo>
                          <a:lnTo>
                            <a:pt x="0" y="84"/>
                          </a:lnTo>
                          <a:lnTo>
                            <a:pt x="18" y="69"/>
                          </a:lnTo>
                          <a:lnTo>
                            <a:pt x="24" y="61"/>
                          </a:lnTo>
                          <a:lnTo>
                            <a:pt x="31" y="61"/>
                          </a:lnTo>
                          <a:lnTo>
                            <a:pt x="44" y="49"/>
                          </a:lnTo>
                          <a:lnTo>
                            <a:pt x="49" y="49"/>
                          </a:lnTo>
                          <a:lnTo>
                            <a:pt x="49" y="48"/>
                          </a:lnTo>
                          <a:lnTo>
                            <a:pt x="55" y="43"/>
                          </a:lnTo>
                          <a:lnTo>
                            <a:pt x="63" y="43"/>
                          </a:lnTo>
                          <a:lnTo>
                            <a:pt x="60" y="30"/>
                          </a:lnTo>
                          <a:lnTo>
                            <a:pt x="62" y="30"/>
                          </a:lnTo>
                          <a:lnTo>
                            <a:pt x="70" y="22"/>
                          </a:lnTo>
                          <a:lnTo>
                            <a:pt x="73" y="28"/>
                          </a:lnTo>
                          <a:lnTo>
                            <a:pt x="86" y="18"/>
                          </a:lnTo>
                          <a:lnTo>
                            <a:pt x="84"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57" name="Freeform 13">
                      <a:extLst>
                        <a:ext uri="{FF2B5EF4-FFF2-40B4-BE49-F238E27FC236}">
                          <a16:creationId xmlns:a16="http://schemas.microsoft.com/office/drawing/2014/main" id="{030E7DF4-26B3-4236-94B8-1652337310A0}"/>
                        </a:ext>
                      </a:extLst>
                    </p:cNvPr>
                    <p:cNvSpPr>
                      <a:spLocks/>
                    </p:cNvSpPr>
                    <p:nvPr/>
                  </p:nvSpPr>
                  <p:spPr bwMode="auto">
                    <a:xfrm>
                      <a:off x="5307" y="2790"/>
                      <a:ext cx="47" cy="49"/>
                    </a:xfrm>
                    <a:custGeom>
                      <a:avLst/>
                      <a:gdLst>
                        <a:gd name="T0" fmla="*/ 0 w 47"/>
                        <a:gd name="T1" fmla="*/ 0 h 49"/>
                        <a:gd name="T2" fmla="*/ 10 w 47"/>
                        <a:gd name="T3" fmla="*/ 0 h 49"/>
                        <a:gd name="T4" fmla="*/ 21 w 47"/>
                        <a:gd name="T5" fmla="*/ 6 h 49"/>
                        <a:gd name="T6" fmla="*/ 46 w 47"/>
                        <a:gd name="T7" fmla="*/ 6 h 49"/>
                        <a:gd name="T8" fmla="*/ 43 w 47"/>
                        <a:gd name="T9" fmla="*/ 14 h 49"/>
                        <a:gd name="T10" fmla="*/ 46 w 47"/>
                        <a:gd name="T11" fmla="*/ 23 h 49"/>
                        <a:gd name="T12" fmla="*/ 38 w 47"/>
                        <a:gd name="T13" fmla="*/ 23 h 49"/>
                        <a:gd name="T14" fmla="*/ 36 w 47"/>
                        <a:gd name="T15" fmla="*/ 24 h 49"/>
                        <a:gd name="T16" fmla="*/ 31 w 47"/>
                        <a:gd name="T17" fmla="*/ 26 h 49"/>
                        <a:gd name="T18" fmla="*/ 36 w 47"/>
                        <a:gd name="T19" fmla="*/ 48 h 49"/>
                        <a:gd name="T20" fmla="*/ 21 w 47"/>
                        <a:gd name="T21" fmla="*/ 47 h 49"/>
                        <a:gd name="T22" fmla="*/ 8 w 47"/>
                        <a:gd name="T23" fmla="*/ 39 h 49"/>
                        <a:gd name="T24" fmla="*/ 8 w 47"/>
                        <a:gd name="T25" fmla="*/ 24 h 49"/>
                        <a:gd name="T26" fmla="*/ 8 w 47"/>
                        <a:gd name="T27" fmla="*/ 18 h 49"/>
                        <a:gd name="T28" fmla="*/ 0 w 47"/>
                        <a:gd name="T29" fmla="*/ 14 h 49"/>
                        <a:gd name="T30" fmla="*/ 0 w 47"/>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9">
                          <a:moveTo>
                            <a:pt x="0" y="0"/>
                          </a:moveTo>
                          <a:lnTo>
                            <a:pt x="10" y="0"/>
                          </a:lnTo>
                          <a:lnTo>
                            <a:pt x="21" y="6"/>
                          </a:lnTo>
                          <a:lnTo>
                            <a:pt x="46" y="6"/>
                          </a:lnTo>
                          <a:lnTo>
                            <a:pt x="43" y="14"/>
                          </a:lnTo>
                          <a:lnTo>
                            <a:pt x="46" y="23"/>
                          </a:lnTo>
                          <a:lnTo>
                            <a:pt x="38" y="23"/>
                          </a:lnTo>
                          <a:lnTo>
                            <a:pt x="36" y="24"/>
                          </a:lnTo>
                          <a:lnTo>
                            <a:pt x="31" y="26"/>
                          </a:lnTo>
                          <a:lnTo>
                            <a:pt x="36" y="48"/>
                          </a:lnTo>
                          <a:lnTo>
                            <a:pt x="21" y="47"/>
                          </a:lnTo>
                          <a:lnTo>
                            <a:pt x="8" y="39"/>
                          </a:lnTo>
                          <a:lnTo>
                            <a:pt x="8" y="24"/>
                          </a:lnTo>
                          <a:lnTo>
                            <a:pt x="8" y="18"/>
                          </a:lnTo>
                          <a:lnTo>
                            <a:pt x="0" y="14"/>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4558" name="Freeform 14">
                    <a:extLst>
                      <a:ext uri="{FF2B5EF4-FFF2-40B4-BE49-F238E27FC236}">
                        <a16:creationId xmlns:a16="http://schemas.microsoft.com/office/drawing/2014/main" id="{0CF30924-109C-4063-BE1F-9465B89C9E3A}"/>
                      </a:ext>
                    </a:extLst>
                  </p:cNvPr>
                  <p:cNvSpPr>
                    <a:spLocks/>
                  </p:cNvSpPr>
                  <p:nvPr/>
                </p:nvSpPr>
                <p:spPr bwMode="auto">
                  <a:xfrm>
                    <a:off x="5391" y="2272"/>
                    <a:ext cx="73" cy="54"/>
                  </a:xfrm>
                  <a:custGeom>
                    <a:avLst/>
                    <a:gdLst>
                      <a:gd name="T0" fmla="*/ 13 w 73"/>
                      <a:gd name="T1" fmla="*/ 20 h 54"/>
                      <a:gd name="T2" fmla="*/ 0 w 73"/>
                      <a:gd name="T3" fmla="*/ 42 h 54"/>
                      <a:gd name="T4" fmla="*/ 5 w 73"/>
                      <a:gd name="T5" fmla="*/ 51 h 54"/>
                      <a:gd name="T6" fmla="*/ 26 w 73"/>
                      <a:gd name="T7" fmla="*/ 53 h 54"/>
                      <a:gd name="T8" fmla="*/ 43 w 73"/>
                      <a:gd name="T9" fmla="*/ 53 h 54"/>
                      <a:gd name="T10" fmla="*/ 50 w 73"/>
                      <a:gd name="T11" fmla="*/ 44 h 54"/>
                      <a:gd name="T12" fmla="*/ 53 w 73"/>
                      <a:gd name="T13" fmla="*/ 35 h 54"/>
                      <a:gd name="T14" fmla="*/ 72 w 73"/>
                      <a:gd name="T15" fmla="*/ 35 h 54"/>
                      <a:gd name="T16" fmla="*/ 69 w 73"/>
                      <a:gd name="T17" fmla="*/ 21 h 54"/>
                      <a:gd name="T18" fmla="*/ 69 w 73"/>
                      <a:gd name="T19" fmla="*/ 8 h 54"/>
                      <a:gd name="T20" fmla="*/ 50 w 73"/>
                      <a:gd name="T21" fmla="*/ 0 h 54"/>
                      <a:gd name="T22" fmla="*/ 48 w 73"/>
                      <a:gd name="T23" fmla="*/ 15 h 54"/>
                      <a:gd name="T24" fmla="*/ 59 w 73"/>
                      <a:gd name="T25" fmla="*/ 24 h 54"/>
                      <a:gd name="T26" fmla="*/ 42 w 73"/>
                      <a:gd name="T27" fmla="*/ 24 h 54"/>
                      <a:gd name="T28" fmla="*/ 35 w 73"/>
                      <a:gd name="T29" fmla="*/ 30 h 54"/>
                      <a:gd name="T30" fmla="*/ 13 w 73"/>
                      <a:gd name="T3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4">
                        <a:moveTo>
                          <a:pt x="13" y="20"/>
                        </a:moveTo>
                        <a:lnTo>
                          <a:pt x="0" y="42"/>
                        </a:lnTo>
                        <a:lnTo>
                          <a:pt x="5" y="51"/>
                        </a:lnTo>
                        <a:lnTo>
                          <a:pt x="26" y="53"/>
                        </a:lnTo>
                        <a:lnTo>
                          <a:pt x="43" y="53"/>
                        </a:lnTo>
                        <a:lnTo>
                          <a:pt x="50" y="44"/>
                        </a:lnTo>
                        <a:lnTo>
                          <a:pt x="53" y="35"/>
                        </a:lnTo>
                        <a:lnTo>
                          <a:pt x="72" y="35"/>
                        </a:lnTo>
                        <a:lnTo>
                          <a:pt x="69" y="21"/>
                        </a:lnTo>
                        <a:lnTo>
                          <a:pt x="69" y="8"/>
                        </a:lnTo>
                        <a:lnTo>
                          <a:pt x="50" y="0"/>
                        </a:lnTo>
                        <a:lnTo>
                          <a:pt x="48" y="15"/>
                        </a:lnTo>
                        <a:lnTo>
                          <a:pt x="59" y="24"/>
                        </a:lnTo>
                        <a:lnTo>
                          <a:pt x="42" y="24"/>
                        </a:lnTo>
                        <a:lnTo>
                          <a:pt x="35" y="30"/>
                        </a:lnTo>
                        <a:lnTo>
                          <a:pt x="13" y="2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64559" name="Group 15">
                  <a:extLst>
                    <a:ext uri="{FF2B5EF4-FFF2-40B4-BE49-F238E27FC236}">
                      <a16:creationId xmlns:a16="http://schemas.microsoft.com/office/drawing/2014/main" id="{AC90511B-9FA8-4EA2-AE48-17A1A9D573A7}"/>
                    </a:ext>
                  </a:extLst>
                </p:cNvPr>
                <p:cNvGrpSpPr>
                  <a:grpSpLocks/>
                </p:cNvGrpSpPr>
                <p:nvPr/>
              </p:nvGrpSpPr>
              <p:grpSpPr bwMode="auto">
                <a:xfrm>
                  <a:off x="4576" y="1480"/>
                  <a:ext cx="869" cy="1288"/>
                  <a:chOff x="4576" y="1480"/>
                  <a:chExt cx="869" cy="1288"/>
                </a:xfrm>
              </p:grpSpPr>
              <p:grpSp>
                <p:nvGrpSpPr>
                  <p:cNvPr id="364560" name="Group 16">
                    <a:extLst>
                      <a:ext uri="{FF2B5EF4-FFF2-40B4-BE49-F238E27FC236}">
                        <a16:creationId xmlns:a16="http://schemas.microsoft.com/office/drawing/2014/main" id="{2406072F-4C69-4EDE-AB29-438075F562AE}"/>
                      </a:ext>
                    </a:extLst>
                  </p:cNvPr>
                  <p:cNvGrpSpPr>
                    <a:grpSpLocks/>
                  </p:cNvGrpSpPr>
                  <p:nvPr/>
                </p:nvGrpSpPr>
                <p:grpSpPr bwMode="auto">
                  <a:xfrm>
                    <a:off x="4716" y="1612"/>
                    <a:ext cx="195" cy="387"/>
                    <a:chOff x="4716" y="1612"/>
                    <a:chExt cx="195" cy="387"/>
                  </a:xfrm>
                </p:grpSpPr>
                <p:sp>
                  <p:nvSpPr>
                    <p:cNvPr id="364561" name="Freeform 17">
                      <a:extLst>
                        <a:ext uri="{FF2B5EF4-FFF2-40B4-BE49-F238E27FC236}">
                          <a16:creationId xmlns:a16="http://schemas.microsoft.com/office/drawing/2014/main" id="{F16F910C-1A62-459D-8466-CC31707D5257}"/>
                        </a:ext>
                      </a:extLst>
                    </p:cNvPr>
                    <p:cNvSpPr>
                      <a:spLocks/>
                    </p:cNvSpPr>
                    <p:nvPr/>
                  </p:nvSpPr>
                  <p:spPr bwMode="auto">
                    <a:xfrm>
                      <a:off x="4716" y="1959"/>
                      <a:ext cx="46" cy="40"/>
                    </a:xfrm>
                    <a:custGeom>
                      <a:avLst/>
                      <a:gdLst>
                        <a:gd name="T0" fmla="*/ 0 w 46"/>
                        <a:gd name="T1" fmla="*/ 30 h 40"/>
                        <a:gd name="T2" fmla="*/ 8 w 46"/>
                        <a:gd name="T3" fmla="*/ 38 h 40"/>
                        <a:gd name="T4" fmla="*/ 18 w 46"/>
                        <a:gd name="T5" fmla="*/ 36 h 40"/>
                        <a:gd name="T6" fmla="*/ 32 w 46"/>
                        <a:gd name="T7" fmla="*/ 39 h 40"/>
                        <a:gd name="T8" fmla="*/ 43 w 46"/>
                        <a:gd name="T9" fmla="*/ 39 h 40"/>
                        <a:gd name="T10" fmla="*/ 45 w 46"/>
                        <a:gd name="T11" fmla="*/ 26 h 40"/>
                        <a:gd name="T12" fmla="*/ 42 w 46"/>
                        <a:gd name="T13" fmla="*/ 17 h 40"/>
                        <a:gd name="T14" fmla="*/ 34 w 46"/>
                        <a:gd name="T15" fmla="*/ 6 h 40"/>
                        <a:gd name="T16" fmla="*/ 26 w 46"/>
                        <a:gd name="T17" fmla="*/ 6 h 40"/>
                        <a:gd name="T18" fmla="*/ 23 w 46"/>
                        <a:gd name="T19" fmla="*/ 0 h 40"/>
                        <a:gd name="T20" fmla="*/ 11 w 46"/>
                        <a:gd name="T21" fmla="*/ 0 h 40"/>
                        <a:gd name="T22" fmla="*/ 11 w 46"/>
                        <a:gd name="T23" fmla="*/ 12 h 40"/>
                        <a:gd name="T24" fmla="*/ 0 w 46"/>
                        <a:gd name="T2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0">
                          <a:moveTo>
                            <a:pt x="0" y="30"/>
                          </a:moveTo>
                          <a:lnTo>
                            <a:pt x="8" y="38"/>
                          </a:lnTo>
                          <a:lnTo>
                            <a:pt x="18" y="36"/>
                          </a:lnTo>
                          <a:lnTo>
                            <a:pt x="32" y="39"/>
                          </a:lnTo>
                          <a:lnTo>
                            <a:pt x="43" y="39"/>
                          </a:lnTo>
                          <a:lnTo>
                            <a:pt x="45" y="26"/>
                          </a:lnTo>
                          <a:lnTo>
                            <a:pt x="42" y="17"/>
                          </a:lnTo>
                          <a:lnTo>
                            <a:pt x="34" y="6"/>
                          </a:lnTo>
                          <a:lnTo>
                            <a:pt x="26" y="6"/>
                          </a:lnTo>
                          <a:lnTo>
                            <a:pt x="23" y="0"/>
                          </a:lnTo>
                          <a:lnTo>
                            <a:pt x="11" y="0"/>
                          </a:lnTo>
                          <a:lnTo>
                            <a:pt x="11" y="12"/>
                          </a:lnTo>
                          <a:lnTo>
                            <a:pt x="0" y="3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62" name="Freeform 18">
                      <a:extLst>
                        <a:ext uri="{FF2B5EF4-FFF2-40B4-BE49-F238E27FC236}">
                          <a16:creationId xmlns:a16="http://schemas.microsoft.com/office/drawing/2014/main" id="{1D0C8F1C-A505-410A-9FEE-EA7491182F7C}"/>
                        </a:ext>
                      </a:extLst>
                    </p:cNvPr>
                    <p:cNvSpPr>
                      <a:spLocks/>
                    </p:cNvSpPr>
                    <p:nvPr/>
                  </p:nvSpPr>
                  <p:spPr bwMode="auto">
                    <a:xfrm>
                      <a:off x="4839" y="1890"/>
                      <a:ext cx="46" cy="50"/>
                    </a:xfrm>
                    <a:custGeom>
                      <a:avLst/>
                      <a:gdLst>
                        <a:gd name="T0" fmla="*/ 10 w 46"/>
                        <a:gd name="T1" fmla="*/ 0 h 50"/>
                        <a:gd name="T2" fmla="*/ 30 w 46"/>
                        <a:gd name="T3" fmla="*/ 1 h 50"/>
                        <a:gd name="T4" fmla="*/ 37 w 46"/>
                        <a:gd name="T5" fmla="*/ 15 h 50"/>
                        <a:gd name="T6" fmla="*/ 45 w 46"/>
                        <a:gd name="T7" fmla="*/ 22 h 50"/>
                        <a:gd name="T8" fmla="*/ 38 w 46"/>
                        <a:gd name="T9" fmla="*/ 28 h 50"/>
                        <a:gd name="T10" fmla="*/ 45 w 46"/>
                        <a:gd name="T11" fmla="*/ 36 h 50"/>
                        <a:gd name="T12" fmla="*/ 42 w 46"/>
                        <a:gd name="T13" fmla="*/ 45 h 50"/>
                        <a:gd name="T14" fmla="*/ 35 w 46"/>
                        <a:gd name="T15" fmla="*/ 49 h 50"/>
                        <a:gd name="T16" fmla="*/ 22 w 46"/>
                        <a:gd name="T17" fmla="*/ 48 h 50"/>
                        <a:gd name="T18" fmla="*/ 13 w 46"/>
                        <a:gd name="T19" fmla="*/ 48 h 50"/>
                        <a:gd name="T20" fmla="*/ 8 w 46"/>
                        <a:gd name="T21" fmla="*/ 42 h 50"/>
                        <a:gd name="T22" fmla="*/ 3 w 46"/>
                        <a:gd name="T23" fmla="*/ 34 h 50"/>
                        <a:gd name="T24" fmla="*/ 3 w 46"/>
                        <a:gd name="T25" fmla="*/ 27 h 50"/>
                        <a:gd name="T26" fmla="*/ 0 w 46"/>
                        <a:gd name="T27" fmla="*/ 16 h 50"/>
                        <a:gd name="T28" fmla="*/ 10 w 46"/>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0" y="0"/>
                          </a:moveTo>
                          <a:lnTo>
                            <a:pt x="30" y="1"/>
                          </a:lnTo>
                          <a:lnTo>
                            <a:pt x="37" y="15"/>
                          </a:lnTo>
                          <a:lnTo>
                            <a:pt x="45" y="22"/>
                          </a:lnTo>
                          <a:lnTo>
                            <a:pt x="38" y="28"/>
                          </a:lnTo>
                          <a:lnTo>
                            <a:pt x="45" y="36"/>
                          </a:lnTo>
                          <a:lnTo>
                            <a:pt x="42" y="45"/>
                          </a:lnTo>
                          <a:lnTo>
                            <a:pt x="35" y="49"/>
                          </a:lnTo>
                          <a:lnTo>
                            <a:pt x="22" y="48"/>
                          </a:lnTo>
                          <a:lnTo>
                            <a:pt x="13" y="48"/>
                          </a:lnTo>
                          <a:lnTo>
                            <a:pt x="8" y="42"/>
                          </a:lnTo>
                          <a:lnTo>
                            <a:pt x="3" y="34"/>
                          </a:lnTo>
                          <a:lnTo>
                            <a:pt x="3" y="27"/>
                          </a:lnTo>
                          <a:lnTo>
                            <a:pt x="0" y="16"/>
                          </a:lnTo>
                          <a:lnTo>
                            <a:pt x="1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63" name="Freeform 19">
                      <a:extLst>
                        <a:ext uri="{FF2B5EF4-FFF2-40B4-BE49-F238E27FC236}">
                          <a16:creationId xmlns:a16="http://schemas.microsoft.com/office/drawing/2014/main" id="{7CA1A54C-B00F-4FF2-A053-9B638D0CB6CB}"/>
                        </a:ext>
                      </a:extLst>
                    </p:cNvPr>
                    <p:cNvSpPr>
                      <a:spLocks/>
                    </p:cNvSpPr>
                    <p:nvPr/>
                  </p:nvSpPr>
                  <p:spPr bwMode="auto">
                    <a:xfrm>
                      <a:off x="4832" y="1612"/>
                      <a:ext cx="79" cy="48"/>
                    </a:xfrm>
                    <a:custGeom>
                      <a:avLst/>
                      <a:gdLst>
                        <a:gd name="T0" fmla="*/ 11 w 79"/>
                        <a:gd name="T1" fmla="*/ 0 h 48"/>
                        <a:gd name="T2" fmla="*/ 21 w 79"/>
                        <a:gd name="T3" fmla="*/ 8 h 48"/>
                        <a:gd name="T4" fmla="*/ 31 w 79"/>
                        <a:gd name="T5" fmla="*/ 6 h 48"/>
                        <a:gd name="T6" fmla="*/ 46 w 79"/>
                        <a:gd name="T7" fmla="*/ 8 h 48"/>
                        <a:gd name="T8" fmla="*/ 59 w 79"/>
                        <a:gd name="T9" fmla="*/ 8 h 48"/>
                        <a:gd name="T10" fmla="*/ 65 w 79"/>
                        <a:gd name="T11" fmla="*/ 12 h 48"/>
                        <a:gd name="T12" fmla="*/ 73 w 79"/>
                        <a:gd name="T13" fmla="*/ 23 h 48"/>
                        <a:gd name="T14" fmla="*/ 78 w 79"/>
                        <a:gd name="T15" fmla="*/ 27 h 48"/>
                        <a:gd name="T16" fmla="*/ 60 w 79"/>
                        <a:gd name="T17" fmla="*/ 30 h 48"/>
                        <a:gd name="T18" fmla="*/ 55 w 79"/>
                        <a:gd name="T19" fmla="*/ 33 h 48"/>
                        <a:gd name="T20" fmla="*/ 60 w 79"/>
                        <a:gd name="T21" fmla="*/ 39 h 48"/>
                        <a:gd name="T22" fmla="*/ 60 w 79"/>
                        <a:gd name="T23" fmla="*/ 45 h 48"/>
                        <a:gd name="T24" fmla="*/ 42 w 79"/>
                        <a:gd name="T25" fmla="*/ 39 h 48"/>
                        <a:gd name="T26" fmla="*/ 28 w 79"/>
                        <a:gd name="T27" fmla="*/ 35 h 48"/>
                        <a:gd name="T28" fmla="*/ 21 w 79"/>
                        <a:gd name="T29" fmla="*/ 36 h 48"/>
                        <a:gd name="T30" fmla="*/ 21 w 79"/>
                        <a:gd name="T31" fmla="*/ 45 h 48"/>
                        <a:gd name="T32" fmla="*/ 11 w 79"/>
                        <a:gd name="T33" fmla="*/ 47 h 48"/>
                        <a:gd name="T34" fmla="*/ 7 w 79"/>
                        <a:gd name="T35" fmla="*/ 39 h 48"/>
                        <a:gd name="T36" fmla="*/ 5 w 79"/>
                        <a:gd name="T37" fmla="*/ 30 h 48"/>
                        <a:gd name="T38" fmla="*/ 0 w 79"/>
                        <a:gd name="T39" fmla="*/ 29 h 48"/>
                        <a:gd name="T40" fmla="*/ 5 w 79"/>
                        <a:gd name="T41" fmla="*/ 20 h 48"/>
                        <a:gd name="T42" fmla="*/ 13 w 79"/>
                        <a:gd name="T43" fmla="*/ 17 h 48"/>
                        <a:gd name="T44" fmla="*/ 11 w 79"/>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8">
                          <a:moveTo>
                            <a:pt x="11" y="0"/>
                          </a:moveTo>
                          <a:lnTo>
                            <a:pt x="21" y="8"/>
                          </a:lnTo>
                          <a:lnTo>
                            <a:pt x="31" y="6"/>
                          </a:lnTo>
                          <a:lnTo>
                            <a:pt x="46" y="8"/>
                          </a:lnTo>
                          <a:lnTo>
                            <a:pt x="59" y="8"/>
                          </a:lnTo>
                          <a:lnTo>
                            <a:pt x="65" y="12"/>
                          </a:lnTo>
                          <a:lnTo>
                            <a:pt x="73" y="23"/>
                          </a:lnTo>
                          <a:lnTo>
                            <a:pt x="78" y="27"/>
                          </a:lnTo>
                          <a:lnTo>
                            <a:pt x="60" y="30"/>
                          </a:lnTo>
                          <a:lnTo>
                            <a:pt x="55" y="33"/>
                          </a:lnTo>
                          <a:lnTo>
                            <a:pt x="60" y="39"/>
                          </a:lnTo>
                          <a:lnTo>
                            <a:pt x="60" y="45"/>
                          </a:lnTo>
                          <a:lnTo>
                            <a:pt x="42" y="39"/>
                          </a:lnTo>
                          <a:lnTo>
                            <a:pt x="28" y="35"/>
                          </a:lnTo>
                          <a:lnTo>
                            <a:pt x="21" y="36"/>
                          </a:lnTo>
                          <a:lnTo>
                            <a:pt x="21" y="45"/>
                          </a:lnTo>
                          <a:lnTo>
                            <a:pt x="11" y="47"/>
                          </a:lnTo>
                          <a:lnTo>
                            <a:pt x="7" y="39"/>
                          </a:lnTo>
                          <a:lnTo>
                            <a:pt x="5" y="30"/>
                          </a:lnTo>
                          <a:lnTo>
                            <a:pt x="0" y="29"/>
                          </a:lnTo>
                          <a:lnTo>
                            <a:pt x="5" y="20"/>
                          </a:lnTo>
                          <a:lnTo>
                            <a:pt x="13" y="17"/>
                          </a:lnTo>
                          <a:lnTo>
                            <a:pt x="11"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4564" name="Freeform 20">
                    <a:extLst>
                      <a:ext uri="{FF2B5EF4-FFF2-40B4-BE49-F238E27FC236}">
                        <a16:creationId xmlns:a16="http://schemas.microsoft.com/office/drawing/2014/main" id="{2B16BA37-1DFA-4162-81EE-ABA1A4C97277}"/>
                      </a:ext>
                    </a:extLst>
                  </p:cNvPr>
                  <p:cNvSpPr>
                    <a:spLocks/>
                  </p:cNvSpPr>
                  <p:nvPr/>
                </p:nvSpPr>
                <p:spPr bwMode="auto">
                  <a:xfrm>
                    <a:off x="4898" y="2394"/>
                    <a:ext cx="547" cy="374"/>
                  </a:xfrm>
                  <a:custGeom>
                    <a:avLst/>
                    <a:gdLst>
                      <a:gd name="T0" fmla="*/ 423 w 547"/>
                      <a:gd name="T1" fmla="*/ 30 h 374"/>
                      <a:gd name="T2" fmla="*/ 444 w 547"/>
                      <a:gd name="T3" fmla="*/ 42 h 374"/>
                      <a:gd name="T4" fmla="*/ 466 w 547"/>
                      <a:gd name="T5" fmla="*/ 97 h 374"/>
                      <a:gd name="T6" fmla="*/ 517 w 547"/>
                      <a:gd name="T7" fmla="*/ 154 h 374"/>
                      <a:gd name="T8" fmla="*/ 546 w 547"/>
                      <a:gd name="T9" fmla="*/ 213 h 374"/>
                      <a:gd name="T10" fmla="*/ 525 w 547"/>
                      <a:gd name="T11" fmla="*/ 267 h 374"/>
                      <a:gd name="T12" fmla="*/ 504 w 547"/>
                      <a:gd name="T13" fmla="*/ 301 h 374"/>
                      <a:gd name="T14" fmla="*/ 491 w 547"/>
                      <a:gd name="T15" fmla="*/ 334 h 374"/>
                      <a:gd name="T16" fmla="*/ 478 w 547"/>
                      <a:gd name="T17" fmla="*/ 354 h 374"/>
                      <a:gd name="T18" fmla="*/ 452 w 547"/>
                      <a:gd name="T19" fmla="*/ 367 h 374"/>
                      <a:gd name="T20" fmla="*/ 410 w 547"/>
                      <a:gd name="T21" fmla="*/ 363 h 374"/>
                      <a:gd name="T22" fmla="*/ 367 w 547"/>
                      <a:gd name="T23" fmla="*/ 354 h 374"/>
                      <a:gd name="T24" fmla="*/ 345 w 547"/>
                      <a:gd name="T25" fmla="*/ 333 h 374"/>
                      <a:gd name="T26" fmla="*/ 338 w 547"/>
                      <a:gd name="T27" fmla="*/ 306 h 374"/>
                      <a:gd name="T28" fmla="*/ 323 w 547"/>
                      <a:gd name="T29" fmla="*/ 294 h 374"/>
                      <a:gd name="T30" fmla="*/ 301 w 547"/>
                      <a:gd name="T31" fmla="*/ 295 h 374"/>
                      <a:gd name="T32" fmla="*/ 280 w 547"/>
                      <a:gd name="T33" fmla="*/ 274 h 374"/>
                      <a:gd name="T34" fmla="*/ 262 w 547"/>
                      <a:gd name="T35" fmla="*/ 271 h 374"/>
                      <a:gd name="T36" fmla="*/ 232 w 547"/>
                      <a:gd name="T37" fmla="*/ 274 h 374"/>
                      <a:gd name="T38" fmla="*/ 208 w 547"/>
                      <a:gd name="T39" fmla="*/ 277 h 374"/>
                      <a:gd name="T40" fmla="*/ 187 w 547"/>
                      <a:gd name="T41" fmla="*/ 289 h 374"/>
                      <a:gd name="T42" fmla="*/ 156 w 547"/>
                      <a:gd name="T43" fmla="*/ 298 h 374"/>
                      <a:gd name="T44" fmla="*/ 125 w 547"/>
                      <a:gd name="T45" fmla="*/ 312 h 374"/>
                      <a:gd name="T46" fmla="*/ 109 w 547"/>
                      <a:gd name="T47" fmla="*/ 318 h 374"/>
                      <a:gd name="T48" fmla="*/ 63 w 547"/>
                      <a:gd name="T49" fmla="*/ 315 h 374"/>
                      <a:gd name="T50" fmla="*/ 54 w 547"/>
                      <a:gd name="T51" fmla="*/ 307 h 374"/>
                      <a:gd name="T52" fmla="*/ 54 w 547"/>
                      <a:gd name="T53" fmla="*/ 267 h 374"/>
                      <a:gd name="T54" fmla="*/ 39 w 547"/>
                      <a:gd name="T55" fmla="*/ 243 h 374"/>
                      <a:gd name="T56" fmla="*/ 24 w 547"/>
                      <a:gd name="T57" fmla="*/ 223 h 374"/>
                      <a:gd name="T58" fmla="*/ 5 w 547"/>
                      <a:gd name="T59" fmla="*/ 154 h 374"/>
                      <a:gd name="T60" fmla="*/ 7 w 547"/>
                      <a:gd name="T61" fmla="*/ 132 h 374"/>
                      <a:gd name="T62" fmla="*/ 46 w 547"/>
                      <a:gd name="T63" fmla="*/ 120 h 374"/>
                      <a:gd name="T64" fmla="*/ 75 w 547"/>
                      <a:gd name="T65" fmla="*/ 117 h 374"/>
                      <a:gd name="T66" fmla="*/ 91 w 547"/>
                      <a:gd name="T67" fmla="*/ 111 h 374"/>
                      <a:gd name="T68" fmla="*/ 101 w 547"/>
                      <a:gd name="T69" fmla="*/ 91 h 374"/>
                      <a:gd name="T70" fmla="*/ 98 w 547"/>
                      <a:gd name="T71" fmla="*/ 81 h 374"/>
                      <a:gd name="T72" fmla="*/ 137 w 547"/>
                      <a:gd name="T73" fmla="*/ 54 h 374"/>
                      <a:gd name="T74" fmla="*/ 167 w 547"/>
                      <a:gd name="T75" fmla="*/ 34 h 374"/>
                      <a:gd name="T76" fmla="*/ 195 w 547"/>
                      <a:gd name="T77" fmla="*/ 48 h 374"/>
                      <a:gd name="T78" fmla="*/ 216 w 547"/>
                      <a:gd name="T79" fmla="*/ 33 h 374"/>
                      <a:gd name="T80" fmla="*/ 237 w 547"/>
                      <a:gd name="T81" fmla="*/ 15 h 374"/>
                      <a:gd name="T82" fmla="*/ 260 w 547"/>
                      <a:gd name="T83" fmla="*/ 4 h 374"/>
                      <a:gd name="T84" fmla="*/ 296 w 547"/>
                      <a:gd name="T85" fmla="*/ 7 h 374"/>
                      <a:gd name="T86" fmla="*/ 309 w 547"/>
                      <a:gd name="T87" fmla="*/ 21 h 374"/>
                      <a:gd name="T88" fmla="*/ 309 w 547"/>
                      <a:gd name="T89" fmla="*/ 37 h 374"/>
                      <a:gd name="T90" fmla="*/ 340 w 547"/>
                      <a:gd name="T91" fmla="*/ 67 h 374"/>
                      <a:gd name="T92" fmla="*/ 366 w 547"/>
                      <a:gd name="T93" fmla="*/ 76 h 374"/>
                      <a:gd name="T94" fmla="*/ 387 w 547"/>
                      <a:gd name="T95" fmla="*/ 48 h 374"/>
                      <a:gd name="T96" fmla="*/ 393 w 547"/>
                      <a:gd name="T9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374">
                        <a:moveTo>
                          <a:pt x="393" y="0"/>
                        </a:moveTo>
                        <a:lnTo>
                          <a:pt x="423" y="0"/>
                        </a:lnTo>
                        <a:lnTo>
                          <a:pt x="423" y="30"/>
                        </a:lnTo>
                        <a:lnTo>
                          <a:pt x="434" y="37"/>
                        </a:lnTo>
                        <a:lnTo>
                          <a:pt x="437" y="42"/>
                        </a:lnTo>
                        <a:lnTo>
                          <a:pt x="444" y="42"/>
                        </a:lnTo>
                        <a:lnTo>
                          <a:pt x="447" y="48"/>
                        </a:lnTo>
                        <a:lnTo>
                          <a:pt x="450" y="78"/>
                        </a:lnTo>
                        <a:lnTo>
                          <a:pt x="466" y="97"/>
                        </a:lnTo>
                        <a:lnTo>
                          <a:pt x="491" y="126"/>
                        </a:lnTo>
                        <a:lnTo>
                          <a:pt x="491" y="130"/>
                        </a:lnTo>
                        <a:lnTo>
                          <a:pt x="517" y="154"/>
                        </a:lnTo>
                        <a:lnTo>
                          <a:pt x="517" y="159"/>
                        </a:lnTo>
                        <a:lnTo>
                          <a:pt x="543" y="178"/>
                        </a:lnTo>
                        <a:lnTo>
                          <a:pt x="546" y="213"/>
                        </a:lnTo>
                        <a:lnTo>
                          <a:pt x="543" y="244"/>
                        </a:lnTo>
                        <a:lnTo>
                          <a:pt x="535" y="259"/>
                        </a:lnTo>
                        <a:lnTo>
                          <a:pt x="525" y="267"/>
                        </a:lnTo>
                        <a:lnTo>
                          <a:pt x="522" y="282"/>
                        </a:lnTo>
                        <a:lnTo>
                          <a:pt x="512" y="295"/>
                        </a:lnTo>
                        <a:lnTo>
                          <a:pt x="504" y="301"/>
                        </a:lnTo>
                        <a:lnTo>
                          <a:pt x="505" y="306"/>
                        </a:lnTo>
                        <a:lnTo>
                          <a:pt x="496" y="315"/>
                        </a:lnTo>
                        <a:lnTo>
                          <a:pt x="491" y="334"/>
                        </a:lnTo>
                        <a:lnTo>
                          <a:pt x="489" y="345"/>
                        </a:lnTo>
                        <a:lnTo>
                          <a:pt x="479" y="349"/>
                        </a:lnTo>
                        <a:lnTo>
                          <a:pt x="478" y="354"/>
                        </a:lnTo>
                        <a:lnTo>
                          <a:pt x="471" y="363"/>
                        </a:lnTo>
                        <a:lnTo>
                          <a:pt x="460" y="364"/>
                        </a:lnTo>
                        <a:lnTo>
                          <a:pt x="452" y="367"/>
                        </a:lnTo>
                        <a:lnTo>
                          <a:pt x="440" y="373"/>
                        </a:lnTo>
                        <a:lnTo>
                          <a:pt x="426" y="361"/>
                        </a:lnTo>
                        <a:lnTo>
                          <a:pt x="410" y="363"/>
                        </a:lnTo>
                        <a:lnTo>
                          <a:pt x="405" y="363"/>
                        </a:lnTo>
                        <a:lnTo>
                          <a:pt x="382" y="366"/>
                        </a:lnTo>
                        <a:lnTo>
                          <a:pt x="367" y="354"/>
                        </a:lnTo>
                        <a:lnTo>
                          <a:pt x="358" y="342"/>
                        </a:lnTo>
                        <a:lnTo>
                          <a:pt x="351" y="343"/>
                        </a:lnTo>
                        <a:lnTo>
                          <a:pt x="345" y="333"/>
                        </a:lnTo>
                        <a:lnTo>
                          <a:pt x="341" y="324"/>
                        </a:lnTo>
                        <a:lnTo>
                          <a:pt x="338" y="321"/>
                        </a:lnTo>
                        <a:lnTo>
                          <a:pt x="338" y="306"/>
                        </a:lnTo>
                        <a:lnTo>
                          <a:pt x="340" y="297"/>
                        </a:lnTo>
                        <a:lnTo>
                          <a:pt x="336" y="291"/>
                        </a:lnTo>
                        <a:lnTo>
                          <a:pt x="323" y="294"/>
                        </a:lnTo>
                        <a:lnTo>
                          <a:pt x="317" y="295"/>
                        </a:lnTo>
                        <a:lnTo>
                          <a:pt x="306" y="295"/>
                        </a:lnTo>
                        <a:lnTo>
                          <a:pt x="301" y="295"/>
                        </a:lnTo>
                        <a:lnTo>
                          <a:pt x="296" y="295"/>
                        </a:lnTo>
                        <a:lnTo>
                          <a:pt x="288" y="286"/>
                        </a:lnTo>
                        <a:lnTo>
                          <a:pt x="280" y="274"/>
                        </a:lnTo>
                        <a:lnTo>
                          <a:pt x="278" y="276"/>
                        </a:lnTo>
                        <a:lnTo>
                          <a:pt x="263" y="276"/>
                        </a:lnTo>
                        <a:lnTo>
                          <a:pt x="262" y="271"/>
                        </a:lnTo>
                        <a:lnTo>
                          <a:pt x="254" y="276"/>
                        </a:lnTo>
                        <a:lnTo>
                          <a:pt x="245" y="274"/>
                        </a:lnTo>
                        <a:lnTo>
                          <a:pt x="232" y="274"/>
                        </a:lnTo>
                        <a:lnTo>
                          <a:pt x="224" y="271"/>
                        </a:lnTo>
                        <a:lnTo>
                          <a:pt x="221" y="276"/>
                        </a:lnTo>
                        <a:lnTo>
                          <a:pt x="208" y="277"/>
                        </a:lnTo>
                        <a:lnTo>
                          <a:pt x="205" y="274"/>
                        </a:lnTo>
                        <a:lnTo>
                          <a:pt x="197" y="282"/>
                        </a:lnTo>
                        <a:lnTo>
                          <a:pt x="187" y="289"/>
                        </a:lnTo>
                        <a:lnTo>
                          <a:pt x="180" y="289"/>
                        </a:lnTo>
                        <a:lnTo>
                          <a:pt x="171" y="298"/>
                        </a:lnTo>
                        <a:lnTo>
                          <a:pt x="156" y="298"/>
                        </a:lnTo>
                        <a:lnTo>
                          <a:pt x="145" y="301"/>
                        </a:lnTo>
                        <a:lnTo>
                          <a:pt x="132" y="306"/>
                        </a:lnTo>
                        <a:lnTo>
                          <a:pt x="125" y="312"/>
                        </a:lnTo>
                        <a:lnTo>
                          <a:pt x="120" y="310"/>
                        </a:lnTo>
                        <a:lnTo>
                          <a:pt x="115" y="316"/>
                        </a:lnTo>
                        <a:lnTo>
                          <a:pt x="109" y="318"/>
                        </a:lnTo>
                        <a:lnTo>
                          <a:pt x="101" y="325"/>
                        </a:lnTo>
                        <a:lnTo>
                          <a:pt x="75" y="325"/>
                        </a:lnTo>
                        <a:lnTo>
                          <a:pt x="63" y="315"/>
                        </a:lnTo>
                        <a:lnTo>
                          <a:pt x="62" y="310"/>
                        </a:lnTo>
                        <a:lnTo>
                          <a:pt x="59" y="315"/>
                        </a:lnTo>
                        <a:lnTo>
                          <a:pt x="54" y="307"/>
                        </a:lnTo>
                        <a:lnTo>
                          <a:pt x="55" y="288"/>
                        </a:lnTo>
                        <a:lnTo>
                          <a:pt x="59" y="276"/>
                        </a:lnTo>
                        <a:lnTo>
                          <a:pt x="54" y="267"/>
                        </a:lnTo>
                        <a:lnTo>
                          <a:pt x="49" y="258"/>
                        </a:lnTo>
                        <a:lnTo>
                          <a:pt x="47" y="247"/>
                        </a:lnTo>
                        <a:lnTo>
                          <a:pt x="39" y="243"/>
                        </a:lnTo>
                        <a:lnTo>
                          <a:pt x="37" y="241"/>
                        </a:lnTo>
                        <a:lnTo>
                          <a:pt x="36" y="237"/>
                        </a:lnTo>
                        <a:lnTo>
                          <a:pt x="24" y="223"/>
                        </a:lnTo>
                        <a:lnTo>
                          <a:pt x="10" y="190"/>
                        </a:lnTo>
                        <a:lnTo>
                          <a:pt x="5" y="168"/>
                        </a:lnTo>
                        <a:lnTo>
                          <a:pt x="5" y="154"/>
                        </a:lnTo>
                        <a:lnTo>
                          <a:pt x="0" y="150"/>
                        </a:lnTo>
                        <a:lnTo>
                          <a:pt x="2" y="138"/>
                        </a:lnTo>
                        <a:lnTo>
                          <a:pt x="7" y="132"/>
                        </a:lnTo>
                        <a:lnTo>
                          <a:pt x="24" y="115"/>
                        </a:lnTo>
                        <a:lnTo>
                          <a:pt x="42" y="117"/>
                        </a:lnTo>
                        <a:lnTo>
                          <a:pt x="46" y="120"/>
                        </a:lnTo>
                        <a:lnTo>
                          <a:pt x="68" y="120"/>
                        </a:lnTo>
                        <a:lnTo>
                          <a:pt x="70" y="115"/>
                        </a:lnTo>
                        <a:lnTo>
                          <a:pt x="75" y="117"/>
                        </a:lnTo>
                        <a:lnTo>
                          <a:pt x="81" y="112"/>
                        </a:lnTo>
                        <a:lnTo>
                          <a:pt x="86" y="114"/>
                        </a:lnTo>
                        <a:lnTo>
                          <a:pt x="91" y="111"/>
                        </a:lnTo>
                        <a:lnTo>
                          <a:pt x="89" y="106"/>
                        </a:lnTo>
                        <a:lnTo>
                          <a:pt x="94" y="96"/>
                        </a:lnTo>
                        <a:lnTo>
                          <a:pt x="101" y="91"/>
                        </a:lnTo>
                        <a:lnTo>
                          <a:pt x="98" y="88"/>
                        </a:lnTo>
                        <a:lnTo>
                          <a:pt x="101" y="85"/>
                        </a:lnTo>
                        <a:lnTo>
                          <a:pt x="98" y="81"/>
                        </a:lnTo>
                        <a:lnTo>
                          <a:pt x="107" y="73"/>
                        </a:lnTo>
                        <a:lnTo>
                          <a:pt x="122" y="72"/>
                        </a:lnTo>
                        <a:lnTo>
                          <a:pt x="137" y="54"/>
                        </a:lnTo>
                        <a:lnTo>
                          <a:pt x="154" y="39"/>
                        </a:lnTo>
                        <a:lnTo>
                          <a:pt x="163" y="37"/>
                        </a:lnTo>
                        <a:lnTo>
                          <a:pt x="167" y="34"/>
                        </a:lnTo>
                        <a:lnTo>
                          <a:pt x="176" y="34"/>
                        </a:lnTo>
                        <a:lnTo>
                          <a:pt x="190" y="46"/>
                        </a:lnTo>
                        <a:lnTo>
                          <a:pt x="195" y="48"/>
                        </a:lnTo>
                        <a:lnTo>
                          <a:pt x="200" y="42"/>
                        </a:lnTo>
                        <a:lnTo>
                          <a:pt x="210" y="34"/>
                        </a:lnTo>
                        <a:lnTo>
                          <a:pt x="216" y="33"/>
                        </a:lnTo>
                        <a:lnTo>
                          <a:pt x="223" y="21"/>
                        </a:lnTo>
                        <a:lnTo>
                          <a:pt x="229" y="19"/>
                        </a:lnTo>
                        <a:lnTo>
                          <a:pt x="237" y="15"/>
                        </a:lnTo>
                        <a:lnTo>
                          <a:pt x="245" y="10"/>
                        </a:lnTo>
                        <a:lnTo>
                          <a:pt x="254" y="10"/>
                        </a:lnTo>
                        <a:lnTo>
                          <a:pt x="260" y="4"/>
                        </a:lnTo>
                        <a:lnTo>
                          <a:pt x="270" y="4"/>
                        </a:lnTo>
                        <a:lnTo>
                          <a:pt x="281" y="4"/>
                        </a:lnTo>
                        <a:lnTo>
                          <a:pt x="296" y="7"/>
                        </a:lnTo>
                        <a:lnTo>
                          <a:pt x="306" y="13"/>
                        </a:lnTo>
                        <a:lnTo>
                          <a:pt x="307" y="18"/>
                        </a:lnTo>
                        <a:lnTo>
                          <a:pt x="309" y="21"/>
                        </a:lnTo>
                        <a:lnTo>
                          <a:pt x="310" y="28"/>
                        </a:lnTo>
                        <a:lnTo>
                          <a:pt x="309" y="31"/>
                        </a:lnTo>
                        <a:lnTo>
                          <a:pt x="309" y="37"/>
                        </a:lnTo>
                        <a:lnTo>
                          <a:pt x="307" y="42"/>
                        </a:lnTo>
                        <a:lnTo>
                          <a:pt x="332" y="58"/>
                        </a:lnTo>
                        <a:lnTo>
                          <a:pt x="340" y="67"/>
                        </a:lnTo>
                        <a:lnTo>
                          <a:pt x="349" y="70"/>
                        </a:lnTo>
                        <a:lnTo>
                          <a:pt x="359" y="75"/>
                        </a:lnTo>
                        <a:lnTo>
                          <a:pt x="366" y="76"/>
                        </a:lnTo>
                        <a:lnTo>
                          <a:pt x="375" y="72"/>
                        </a:lnTo>
                        <a:lnTo>
                          <a:pt x="384" y="58"/>
                        </a:lnTo>
                        <a:lnTo>
                          <a:pt x="387" y="48"/>
                        </a:lnTo>
                        <a:lnTo>
                          <a:pt x="390" y="28"/>
                        </a:lnTo>
                        <a:lnTo>
                          <a:pt x="393" y="19"/>
                        </a:lnTo>
                        <a:lnTo>
                          <a:pt x="393"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65" name="Freeform 21">
                    <a:extLst>
                      <a:ext uri="{FF2B5EF4-FFF2-40B4-BE49-F238E27FC236}">
                        <a16:creationId xmlns:a16="http://schemas.microsoft.com/office/drawing/2014/main" id="{84C21A6D-489B-44B9-B5CA-492877FD59D2}"/>
                      </a:ext>
                    </a:extLst>
                  </p:cNvPr>
                  <p:cNvSpPr>
                    <a:spLocks/>
                  </p:cNvSpPr>
                  <p:nvPr/>
                </p:nvSpPr>
                <p:spPr bwMode="auto">
                  <a:xfrm>
                    <a:off x="4770" y="2314"/>
                    <a:ext cx="303" cy="52"/>
                  </a:xfrm>
                  <a:custGeom>
                    <a:avLst/>
                    <a:gdLst>
                      <a:gd name="T0" fmla="*/ 23 w 303"/>
                      <a:gd name="T1" fmla="*/ 8 h 52"/>
                      <a:gd name="T2" fmla="*/ 60 w 303"/>
                      <a:gd name="T3" fmla="*/ 8 h 52"/>
                      <a:gd name="T4" fmla="*/ 83 w 303"/>
                      <a:gd name="T5" fmla="*/ 9 h 52"/>
                      <a:gd name="T6" fmla="*/ 102 w 303"/>
                      <a:gd name="T7" fmla="*/ 24 h 52"/>
                      <a:gd name="T8" fmla="*/ 120 w 303"/>
                      <a:gd name="T9" fmla="*/ 27 h 52"/>
                      <a:gd name="T10" fmla="*/ 148 w 303"/>
                      <a:gd name="T11" fmla="*/ 33 h 52"/>
                      <a:gd name="T12" fmla="*/ 164 w 303"/>
                      <a:gd name="T13" fmla="*/ 36 h 52"/>
                      <a:gd name="T14" fmla="*/ 170 w 303"/>
                      <a:gd name="T15" fmla="*/ 24 h 52"/>
                      <a:gd name="T16" fmla="*/ 206 w 303"/>
                      <a:gd name="T17" fmla="*/ 27 h 52"/>
                      <a:gd name="T18" fmla="*/ 232 w 303"/>
                      <a:gd name="T19" fmla="*/ 32 h 52"/>
                      <a:gd name="T20" fmla="*/ 250 w 303"/>
                      <a:gd name="T21" fmla="*/ 33 h 52"/>
                      <a:gd name="T22" fmla="*/ 263 w 303"/>
                      <a:gd name="T23" fmla="*/ 27 h 52"/>
                      <a:gd name="T24" fmla="*/ 284 w 303"/>
                      <a:gd name="T25" fmla="*/ 24 h 52"/>
                      <a:gd name="T26" fmla="*/ 302 w 303"/>
                      <a:gd name="T27" fmla="*/ 21 h 52"/>
                      <a:gd name="T28" fmla="*/ 297 w 303"/>
                      <a:gd name="T29" fmla="*/ 36 h 52"/>
                      <a:gd name="T30" fmla="*/ 284 w 303"/>
                      <a:gd name="T31" fmla="*/ 41 h 52"/>
                      <a:gd name="T32" fmla="*/ 274 w 303"/>
                      <a:gd name="T33" fmla="*/ 42 h 52"/>
                      <a:gd name="T34" fmla="*/ 261 w 303"/>
                      <a:gd name="T35" fmla="*/ 47 h 52"/>
                      <a:gd name="T36" fmla="*/ 248 w 303"/>
                      <a:gd name="T37" fmla="*/ 47 h 52"/>
                      <a:gd name="T38" fmla="*/ 237 w 303"/>
                      <a:gd name="T39" fmla="*/ 48 h 52"/>
                      <a:gd name="T40" fmla="*/ 219 w 303"/>
                      <a:gd name="T41" fmla="*/ 51 h 52"/>
                      <a:gd name="T42" fmla="*/ 208 w 303"/>
                      <a:gd name="T43" fmla="*/ 41 h 52"/>
                      <a:gd name="T44" fmla="*/ 195 w 303"/>
                      <a:gd name="T45" fmla="*/ 51 h 52"/>
                      <a:gd name="T46" fmla="*/ 177 w 303"/>
                      <a:gd name="T47" fmla="*/ 41 h 52"/>
                      <a:gd name="T48" fmla="*/ 167 w 303"/>
                      <a:gd name="T49" fmla="*/ 42 h 52"/>
                      <a:gd name="T50" fmla="*/ 153 w 303"/>
                      <a:gd name="T51" fmla="*/ 47 h 52"/>
                      <a:gd name="T52" fmla="*/ 138 w 303"/>
                      <a:gd name="T53" fmla="*/ 44 h 52"/>
                      <a:gd name="T54" fmla="*/ 122 w 303"/>
                      <a:gd name="T55" fmla="*/ 42 h 52"/>
                      <a:gd name="T56" fmla="*/ 106 w 303"/>
                      <a:gd name="T57" fmla="*/ 47 h 52"/>
                      <a:gd name="T58" fmla="*/ 84 w 303"/>
                      <a:gd name="T59" fmla="*/ 39 h 52"/>
                      <a:gd name="T60" fmla="*/ 55 w 303"/>
                      <a:gd name="T61" fmla="*/ 35 h 52"/>
                      <a:gd name="T62" fmla="*/ 34 w 303"/>
                      <a:gd name="T63" fmla="*/ 30 h 52"/>
                      <a:gd name="T64" fmla="*/ 13 w 303"/>
                      <a:gd name="T65" fmla="*/ 23 h 52"/>
                      <a:gd name="T66" fmla="*/ 2 w 303"/>
                      <a:gd name="T67" fmla="*/ 20 h 52"/>
                      <a:gd name="T68" fmla="*/ 0 w 303"/>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52">
                        <a:moveTo>
                          <a:pt x="0" y="0"/>
                        </a:moveTo>
                        <a:lnTo>
                          <a:pt x="23" y="8"/>
                        </a:lnTo>
                        <a:lnTo>
                          <a:pt x="42" y="8"/>
                        </a:lnTo>
                        <a:lnTo>
                          <a:pt x="60" y="8"/>
                        </a:lnTo>
                        <a:lnTo>
                          <a:pt x="73" y="8"/>
                        </a:lnTo>
                        <a:lnTo>
                          <a:pt x="83" y="9"/>
                        </a:lnTo>
                        <a:lnTo>
                          <a:pt x="96" y="14"/>
                        </a:lnTo>
                        <a:lnTo>
                          <a:pt x="102" y="24"/>
                        </a:lnTo>
                        <a:lnTo>
                          <a:pt x="109" y="29"/>
                        </a:lnTo>
                        <a:lnTo>
                          <a:pt x="120" y="27"/>
                        </a:lnTo>
                        <a:lnTo>
                          <a:pt x="133" y="27"/>
                        </a:lnTo>
                        <a:lnTo>
                          <a:pt x="148" y="33"/>
                        </a:lnTo>
                        <a:lnTo>
                          <a:pt x="157" y="36"/>
                        </a:lnTo>
                        <a:lnTo>
                          <a:pt x="164" y="36"/>
                        </a:lnTo>
                        <a:lnTo>
                          <a:pt x="166" y="29"/>
                        </a:lnTo>
                        <a:lnTo>
                          <a:pt x="170" y="24"/>
                        </a:lnTo>
                        <a:lnTo>
                          <a:pt x="190" y="27"/>
                        </a:lnTo>
                        <a:lnTo>
                          <a:pt x="206" y="27"/>
                        </a:lnTo>
                        <a:lnTo>
                          <a:pt x="221" y="27"/>
                        </a:lnTo>
                        <a:lnTo>
                          <a:pt x="232" y="32"/>
                        </a:lnTo>
                        <a:lnTo>
                          <a:pt x="239" y="35"/>
                        </a:lnTo>
                        <a:lnTo>
                          <a:pt x="250" y="33"/>
                        </a:lnTo>
                        <a:lnTo>
                          <a:pt x="258" y="30"/>
                        </a:lnTo>
                        <a:lnTo>
                          <a:pt x="263" y="27"/>
                        </a:lnTo>
                        <a:lnTo>
                          <a:pt x="276" y="27"/>
                        </a:lnTo>
                        <a:lnTo>
                          <a:pt x="284" y="24"/>
                        </a:lnTo>
                        <a:lnTo>
                          <a:pt x="296" y="21"/>
                        </a:lnTo>
                        <a:lnTo>
                          <a:pt x="302" y="21"/>
                        </a:lnTo>
                        <a:lnTo>
                          <a:pt x="300" y="32"/>
                        </a:lnTo>
                        <a:lnTo>
                          <a:pt x="297" y="36"/>
                        </a:lnTo>
                        <a:lnTo>
                          <a:pt x="291" y="41"/>
                        </a:lnTo>
                        <a:lnTo>
                          <a:pt x="284" y="41"/>
                        </a:lnTo>
                        <a:lnTo>
                          <a:pt x="283" y="41"/>
                        </a:lnTo>
                        <a:lnTo>
                          <a:pt x="274" y="42"/>
                        </a:lnTo>
                        <a:lnTo>
                          <a:pt x="268" y="48"/>
                        </a:lnTo>
                        <a:lnTo>
                          <a:pt x="261" y="47"/>
                        </a:lnTo>
                        <a:lnTo>
                          <a:pt x="255" y="44"/>
                        </a:lnTo>
                        <a:lnTo>
                          <a:pt x="248" y="47"/>
                        </a:lnTo>
                        <a:lnTo>
                          <a:pt x="242" y="48"/>
                        </a:lnTo>
                        <a:lnTo>
                          <a:pt x="237" y="48"/>
                        </a:lnTo>
                        <a:lnTo>
                          <a:pt x="232" y="51"/>
                        </a:lnTo>
                        <a:lnTo>
                          <a:pt x="219" y="51"/>
                        </a:lnTo>
                        <a:lnTo>
                          <a:pt x="214" y="47"/>
                        </a:lnTo>
                        <a:lnTo>
                          <a:pt x="208" y="41"/>
                        </a:lnTo>
                        <a:lnTo>
                          <a:pt x="200" y="47"/>
                        </a:lnTo>
                        <a:lnTo>
                          <a:pt x="195" y="51"/>
                        </a:lnTo>
                        <a:lnTo>
                          <a:pt x="188" y="51"/>
                        </a:lnTo>
                        <a:lnTo>
                          <a:pt x="177" y="41"/>
                        </a:lnTo>
                        <a:lnTo>
                          <a:pt x="174" y="42"/>
                        </a:lnTo>
                        <a:lnTo>
                          <a:pt x="167" y="42"/>
                        </a:lnTo>
                        <a:lnTo>
                          <a:pt x="162" y="48"/>
                        </a:lnTo>
                        <a:lnTo>
                          <a:pt x="153" y="47"/>
                        </a:lnTo>
                        <a:lnTo>
                          <a:pt x="143" y="47"/>
                        </a:lnTo>
                        <a:lnTo>
                          <a:pt x="138" y="44"/>
                        </a:lnTo>
                        <a:lnTo>
                          <a:pt x="132" y="41"/>
                        </a:lnTo>
                        <a:lnTo>
                          <a:pt x="122" y="42"/>
                        </a:lnTo>
                        <a:lnTo>
                          <a:pt x="112" y="48"/>
                        </a:lnTo>
                        <a:lnTo>
                          <a:pt x="106" y="47"/>
                        </a:lnTo>
                        <a:lnTo>
                          <a:pt x="96" y="44"/>
                        </a:lnTo>
                        <a:lnTo>
                          <a:pt x="84" y="39"/>
                        </a:lnTo>
                        <a:lnTo>
                          <a:pt x="75" y="39"/>
                        </a:lnTo>
                        <a:lnTo>
                          <a:pt x="55" y="35"/>
                        </a:lnTo>
                        <a:lnTo>
                          <a:pt x="42" y="32"/>
                        </a:lnTo>
                        <a:lnTo>
                          <a:pt x="34" y="30"/>
                        </a:lnTo>
                        <a:lnTo>
                          <a:pt x="21" y="29"/>
                        </a:lnTo>
                        <a:lnTo>
                          <a:pt x="13" y="23"/>
                        </a:lnTo>
                        <a:lnTo>
                          <a:pt x="5" y="21"/>
                        </a:lnTo>
                        <a:lnTo>
                          <a:pt x="2" y="20"/>
                        </a:lnTo>
                        <a:lnTo>
                          <a:pt x="0" y="17"/>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66" name="Freeform 22">
                    <a:extLst>
                      <a:ext uri="{FF2B5EF4-FFF2-40B4-BE49-F238E27FC236}">
                        <a16:creationId xmlns:a16="http://schemas.microsoft.com/office/drawing/2014/main" id="{17B83227-9123-436E-9E92-68F3767BA465}"/>
                      </a:ext>
                    </a:extLst>
                  </p:cNvPr>
                  <p:cNvSpPr>
                    <a:spLocks/>
                  </p:cNvSpPr>
                  <p:nvPr/>
                </p:nvSpPr>
                <p:spPr bwMode="auto">
                  <a:xfrm>
                    <a:off x="4936" y="2214"/>
                    <a:ext cx="137" cy="98"/>
                  </a:xfrm>
                  <a:custGeom>
                    <a:avLst/>
                    <a:gdLst>
                      <a:gd name="T0" fmla="*/ 66 w 137"/>
                      <a:gd name="T1" fmla="*/ 1 h 98"/>
                      <a:gd name="T2" fmla="*/ 113 w 137"/>
                      <a:gd name="T3" fmla="*/ 0 h 98"/>
                      <a:gd name="T4" fmla="*/ 121 w 137"/>
                      <a:gd name="T5" fmla="*/ 12 h 98"/>
                      <a:gd name="T6" fmla="*/ 108 w 137"/>
                      <a:gd name="T7" fmla="*/ 19 h 98"/>
                      <a:gd name="T8" fmla="*/ 105 w 137"/>
                      <a:gd name="T9" fmla="*/ 25 h 98"/>
                      <a:gd name="T10" fmla="*/ 96 w 137"/>
                      <a:gd name="T11" fmla="*/ 33 h 98"/>
                      <a:gd name="T12" fmla="*/ 84 w 137"/>
                      <a:gd name="T13" fmla="*/ 34 h 98"/>
                      <a:gd name="T14" fmla="*/ 73 w 137"/>
                      <a:gd name="T15" fmla="*/ 30 h 98"/>
                      <a:gd name="T16" fmla="*/ 60 w 137"/>
                      <a:gd name="T17" fmla="*/ 19 h 98"/>
                      <a:gd name="T18" fmla="*/ 44 w 137"/>
                      <a:gd name="T19" fmla="*/ 19 h 98"/>
                      <a:gd name="T20" fmla="*/ 42 w 137"/>
                      <a:gd name="T21" fmla="*/ 34 h 98"/>
                      <a:gd name="T22" fmla="*/ 44 w 137"/>
                      <a:gd name="T23" fmla="*/ 43 h 98"/>
                      <a:gd name="T24" fmla="*/ 60 w 137"/>
                      <a:gd name="T25" fmla="*/ 37 h 98"/>
                      <a:gd name="T26" fmla="*/ 71 w 137"/>
                      <a:gd name="T27" fmla="*/ 40 h 98"/>
                      <a:gd name="T28" fmla="*/ 68 w 137"/>
                      <a:gd name="T29" fmla="*/ 49 h 98"/>
                      <a:gd name="T30" fmla="*/ 66 w 137"/>
                      <a:gd name="T31" fmla="*/ 55 h 98"/>
                      <a:gd name="T32" fmla="*/ 68 w 137"/>
                      <a:gd name="T33" fmla="*/ 64 h 98"/>
                      <a:gd name="T34" fmla="*/ 76 w 137"/>
                      <a:gd name="T35" fmla="*/ 69 h 98"/>
                      <a:gd name="T36" fmla="*/ 73 w 137"/>
                      <a:gd name="T37" fmla="*/ 79 h 98"/>
                      <a:gd name="T38" fmla="*/ 68 w 137"/>
                      <a:gd name="T39" fmla="*/ 91 h 98"/>
                      <a:gd name="T40" fmla="*/ 57 w 137"/>
                      <a:gd name="T41" fmla="*/ 94 h 98"/>
                      <a:gd name="T42" fmla="*/ 52 w 137"/>
                      <a:gd name="T43" fmla="*/ 88 h 98"/>
                      <a:gd name="T44" fmla="*/ 45 w 137"/>
                      <a:gd name="T45" fmla="*/ 75 h 98"/>
                      <a:gd name="T46" fmla="*/ 45 w 137"/>
                      <a:gd name="T47" fmla="*/ 61 h 98"/>
                      <a:gd name="T48" fmla="*/ 29 w 137"/>
                      <a:gd name="T49" fmla="*/ 61 h 98"/>
                      <a:gd name="T50" fmla="*/ 19 w 137"/>
                      <a:gd name="T51" fmla="*/ 63 h 98"/>
                      <a:gd name="T52" fmla="*/ 32 w 137"/>
                      <a:gd name="T53" fmla="*/ 69 h 98"/>
                      <a:gd name="T54" fmla="*/ 39 w 137"/>
                      <a:gd name="T55" fmla="*/ 78 h 98"/>
                      <a:gd name="T56" fmla="*/ 34 w 137"/>
                      <a:gd name="T57" fmla="*/ 90 h 98"/>
                      <a:gd name="T58" fmla="*/ 24 w 137"/>
                      <a:gd name="T59" fmla="*/ 97 h 98"/>
                      <a:gd name="T60" fmla="*/ 24 w 137"/>
                      <a:gd name="T61" fmla="*/ 88 h 98"/>
                      <a:gd name="T62" fmla="*/ 18 w 137"/>
                      <a:gd name="T63" fmla="*/ 78 h 98"/>
                      <a:gd name="T64" fmla="*/ 8 w 137"/>
                      <a:gd name="T65" fmla="*/ 69 h 98"/>
                      <a:gd name="T66" fmla="*/ 2 w 137"/>
                      <a:gd name="T67" fmla="*/ 58 h 98"/>
                      <a:gd name="T68" fmla="*/ 13 w 137"/>
                      <a:gd name="T69" fmla="*/ 46 h 98"/>
                      <a:gd name="T70" fmla="*/ 19 w 137"/>
                      <a:gd name="T71" fmla="*/ 31 h 98"/>
                      <a:gd name="T72" fmla="*/ 21 w 137"/>
                      <a:gd name="T73" fmla="*/ 21 h 98"/>
                      <a:gd name="T74" fmla="*/ 19 w 137"/>
                      <a:gd name="T7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98">
                        <a:moveTo>
                          <a:pt x="34" y="0"/>
                        </a:moveTo>
                        <a:lnTo>
                          <a:pt x="66" y="1"/>
                        </a:lnTo>
                        <a:lnTo>
                          <a:pt x="97" y="1"/>
                        </a:lnTo>
                        <a:lnTo>
                          <a:pt x="113" y="0"/>
                        </a:lnTo>
                        <a:lnTo>
                          <a:pt x="136" y="9"/>
                        </a:lnTo>
                        <a:lnTo>
                          <a:pt x="121" y="12"/>
                        </a:lnTo>
                        <a:lnTo>
                          <a:pt x="113" y="16"/>
                        </a:lnTo>
                        <a:lnTo>
                          <a:pt x="108" y="19"/>
                        </a:lnTo>
                        <a:lnTo>
                          <a:pt x="105" y="22"/>
                        </a:lnTo>
                        <a:lnTo>
                          <a:pt x="105" y="25"/>
                        </a:lnTo>
                        <a:lnTo>
                          <a:pt x="105" y="30"/>
                        </a:lnTo>
                        <a:lnTo>
                          <a:pt x="96" y="33"/>
                        </a:lnTo>
                        <a:lnTo>
                          <a:pt x="87" y="33"/>
                        </a:lnTo>
                        <a:lnTo>
                          <a:pt x="84" y="34"/>
                        </a:lnTo>
                        <a:lnTo>
                          <a:pt x="76" y="34"/>
                        </a:lnTo>
                        <a:lnTo>
                          <a:pt x="73" y="30"/>
                        </a:lnTo>
                        <a:lnTo>
                          <a:pt x="66" y="24"/>
                        </a:lnTo>
                        <a:lnTo>
                          <a:pt x="60" y="19"/>
                        </a:lnTo>
                        <a:lnTo>
                          <a:pt x="47" y="19"/>
                        </a:lnTo>
                        <a:lnTo>
                          <a:pt x="44" y="19"/>
                        </a:lnTo>
                        <a:lnTo>
                          <a:pt x="40" y="27"/>
                        </a:lnTo>
                        <a:lnTo>
                          <a:pt x="42" y="34"/>
                        </a:lnTo>
                        <a:lnTo>
                          <a:pt x="42" y="39"/>
                        </a:lnTo>
                        <a:lnTo>
                          <a:pt x="44" y="43"/>
                        </a:lnTo>
                        <a:lnTo>
                          <a:pt x="50" y="42"/>
                        </a:lnTo>
                        <a:lnTo>
                          <a:pt x="60" y="37"/>
                        </a:lnTo>
                        <a:lnTo>
                          <a:pt x="66" y="37"/>
                        </a:lnTo>
                        <a:lnTo>
                          <a:pt x="71" y="40"/>
                        </a:lnTo>
                        <a:lnTo>
                          <a:pt x="71" y="43"/>
                        </a:lnTo>
                        <a:lnTo>
                          <a:pt x="68" y="49"/>
                        </a:lnTo>
                        <a:lnTo>
                          <a:pt x="66" y="52"/>
                        </a:lnTo>
                        <a:lnTo>
                          <a:pt x="66" y="55"/>
                        </a:lnTo>
                        <a:lnTo>
                          <a:pt x="65" y="60"/>
                        </a:lnTo>
                        <a:lnTo>
                          <a:pt x="68" y="64"/>
                        </a:lnTo>
                        <a:lnTo>
                          <a:pt x="74" y="70"/>
                        </a:lnTo>
                        <a:lnTo>
                          <a:pt x="76" y="69"/>
                        </a:lnTo>
                        <a:lnTo>
                          <a:pt x="76" y="75"/>
                        </a:lnTo>
                        <a:lnTo>
                          <a:pt x="73" y="79"/>
                        </a:lnTo>
                        <a:lnTo>
                          <a:pt x="70" y="84"/>
                        </a:lnTo>
                        <a:lnTo>
                          <a:pt x="68" y="91"/>
                        </a:lnTo>
                        <a:lnTo>
                          <a:pt x="62" y="94"/>
                        </a:lnTo>
                        <a:lnTo>
                          <a:pt x="57" y="94"/>
                        </a:lnTo>
                        <a:lnTo>
                          <a:pt x="52" y="94"/>
                        </a:lnTo>
                        <a:lnTo>
                          <a:pt x="52" y="88"/>
                        </a:lnTo>
                        <a:lnTo>
                          <a:pt x="50" y="78"/>
                        </a:lnTo>
                        <a:lnTo>
                          <a:pt x="45" y="75"/>
                        </a:lnTo>
                        <a:lnTo>
                          <a:pt x="44" y="70"/>
                        </a:lnTo>
                        <a:lnTo>
                          <a:pt x="45" y="61"/>
                        </a:lnTo>
                        <a:lnTo>
                          <a:pt x="40" y="58"/>
                        </a:lnTo>
                        <a:lnTo>
                          <a:pt x="29" y="61"/>
                        </a:lnTo>
                        <a:lnTo>
                          <a:pt x="24" y="58"/>
                        </a:lnTo>
                        <a:lnTo>
                          <a:pt x="19" y="63"/>
                        </a:lnTo>
                        <a:lnTo>
                          <a:pt x="24" y="66"/>
                        </a:lnTo>
                        <a:lnTo>
                          <a:pt x="32" y="69"/>
                        </a:lnTo>
                        <a:lnTo>
                          <a:pt x="34" y="72"/>
                        </a:lnTo>
                        <a:lnTo>
                          <a:pt x="39" y="78"/>
                        </a:lnTo>
                        <a:lnTo>
                          <a:pt x="39" y="82"/>
                        </a:lnTo>
                        <a:lnTo>
                          <a:pt x="34" y="90"/>
                        </a:lnTo>
                        <a:lnTo>
                          <a:pt x="28" y="96"/>
                        </a:lnTo>
                        <a:lnTo>
                          <a:pt x="24" y="97"/>
                        </a:lnTo>
                        <a:lnTo>
                          <a:pt x="24" y="93"/>
                        </a:lnTo>
                        <a:lnTo>
                          <a:pt x="24" y="88"/>
                        </a:lnTo>
                        <a:lnTo>
                          <a:pt x="26" y="82"/>
                        </a:lnTo>
                        <a:lnTo>
                          <a:pt x="18" y="78"/>
                        </a:lnTo>
                        <a:lnTo>
                          <a:pt x="10" y="73"/>
                        </a:lnTo>
                        <a:lnTo>
                          <a:pt x="8" y="69"/>
                        </a:lnTo>
                        <a:lnTo>
                          <a:pt x="0" y="66"/>
                        </a:lnTo>
                        <a:lnTo>
                          <a:pt x="2" y="58"/>
                        </a:lnTo>
                        <a:lnTo>
                          <a:pt x="8" y="54"/>
                        </a:lnTo>
                        <a:lnTo>
                          <a:pt x="13" y="46"/>
                        </a:lnTo>
                        <a:lnTo>
                          <a:pt x="18" y="39"/>
                        </a:lnTo>
                        <a:lnTo>
                          <a:pt x="19" y="31"/>
                        </a:lnTo>
                        <a:lnTo>
                          <a:pt x="18" y="24"/>
                        </a:lnTo>
                        <a:lnTo>
                          <a:pt x="21" y="21"/>
                        </a:lnTo>
                        <a:lnTo>
                          <a:pt x="24" y="18"/>
                        </a:lnTo>
                        <a:lnTo>
                          <a:pt x="19" y="12"/>
                        </a:lnTo>
                        <a:lnTo>
                          <a:pt x="34"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67" name="Freeform 23">
                    <a:extLst>
                      <a:ext uri="{FF2B5EF4-FFF2-40B4-BE49-F238E27FC236}">
                        <a16:creationId xmlns:a16="http://schemas.microsoft.com/office/drawing/2014/main" id="{F09894EE-4381-4D59-9850-A66748C2D62C}"/>
                      </a:ext>
                    </a:extLst>
                  </p:cNvPr>
                  <p:cNvSpPr>
                    <a:spLocks/>
                  </p:cNvSpPr>
                  <p:nvPr/>
                </p:nvSpPr>
                <p:spPr bwMode="auto">
                  <a:xfrm>
                    <a:off x="4791" y="2170"/>
                    <a:ext cx="152" cy="136"/>
                  </a:xfrm>
                  <a:custGeom>
                    <a:avLst/>
                    <a:gdLst>
                      <a:gd name="T0" fmla="*/ 0 w 152"/>
                      <a:gd name="T1" fmla="*/ 45 h 136"/>
                      <a:gd name="T2" fmla="*/ 31 w 152"/>
                      <a:gd name="T3" fmla="*/ 24 h 136"/>
                      <a:gd name="T4" fmla="*/ 47 w 152"/>
                      <a:gd name="T5" fmla="*/ 15 h 136"/>
                      <a:gd name="T6" fmla="*/ 55 w 152"/>
                      <a:gd name="T7" fmla="*/ 8 h 136"/>
                      <a:gd name="T8" fmla="*/ 80 w 152"/>
                      <a:gd name="T9" fmla="*/ 0 h 136"/>
                      <a:gd name="T10" fmla="*/ 93 w 152"/>
                      <a:gd name="T11" fmla="*/ 17 h 136"/>
                      <a:gd name="T12" fmla="*/ 106 w 152"/>
                      <a:gd name="T13" fmla="*/ 9 h 136"/>
                      <a:gd name="T14" fmla="*/ 110 w 152"/>
                      <a:gd name="T15" fmla="*/ 5 h 136"/>
                      <a:gd name="T16" fmla="*/ 122 w 152"/>
                      <a:gd name="T17" fmla="*/ 0 h 136"/>
                      <a:gd name="T18" fmla="*/ 128 w 152"/>
                      <a:gd name="T19" fmla="*/ 0 h 136"/>
                      <a:gd name="T20" fmla="*/ 130 w 152"/>
                      <a:gd name="T21" fmla="*/ 6 h 136"/>
                      <a:gd name="T22" fmla="*/ 130 w 152"/>
                      <a:gd name="T23" fmla="*/ 11 h 136"/>
                      <a:gd name="T24" fmla="*/ 123 w 152"/>
                      <a:gd name="T25" fmla="*/ 18 h 136"/>
                      <a:gd name="T26" fmla="*/ 123 w 152"/>
                      <a:gd name="T27" fmla="*/ 23 h 136"/>
                      <a:gd name="T28" fmla="*/ 141 w 152"/>
                      <a:gd name="T29" fmla="*/ 42 h 136"/>
                      <a:gd name="T30" fmla="*/ 145 w 152"/>
                      <a:gd name="T31" fmla="*/ 54 h 136"/>
                      <a:gd name="T32" fmla="*/ 149 w 152"/>
                      <a:gd name="T33" fmla="*/ 54 h 136"/>
                      <a:gd name="T34" fmla="*/ 151 w 152"/>
                      <a:gd name="T35" fmla="*/ 60 h 136"/>
                      <a:gd name="T36" fmla="*/ 145 w 152"/>
                      <a:gd name="T37" fmla="*/ 66 h 136"/>
                      <a:gd name="T38" fmla="*/ 140 w 152"/>
                      <a:gd name="T39" fmla="*/ 63 h 136"/>
                      <a:gd name="T40" fmla="*/ 128 w 152"/>
                      <a:gd name="T41" fmla="*/ 68 h 136"/>
                      <a:gd name="T42" fmla="*/ 130 w 152"/>
                      <a:gd name="T43" fmla="*/ 80 h 136"/>
                      <a:gd name="T44" fmla="*/ 117 w 152"/>
                      <a:gd name="T45" fmla="*/ 87 h 136"/>
                      <a:gd name="T46" fmla="*/ 117 w 152"/>
                      <a:gd name="T47" fmla="*/ 107 h 136"/>
                      <a:gd name="T48" fmla="*/ 117 w 152"/>
                      <a:gd name="T49" fmla="*/ 120 h 136"/>
                      <a:gd name="T50" fmla="*/ 110 w 152"/>
                      <a:gd name="T51" fmla="*/ 126 h 136"/>
                      <a:gd name="T52" fmla="*/ 106 w 152"/>
                      <a:gd name="T53" fmla="*/ 135 h 136"/>
                      <a:gd name="T54" fmla="*/ 99 w 152"/>
                      <a:gd name="T55" fmla="*/ 134 h 136"/>
                      <a:gd name="T56" fmla="*/ 89 w 152"/>
                      <a:gd name="T57" fmla="*/ 129 h 136"/>
                      <a:gd name="T58" fmla="*/ 81 w 152"/>
                      <a:gd name="T59" fmla="*/ 125 h 136"/>
                      <a:gd name="T60" fmla="*/ 75 w 152"/>
                      <a:gd name="T61" fmla="*/ 117 h 136"/>
                      <a:gd name="T62" fmla="*/ 52 w 152"/>
                      <a:gd name="T63" fmla="*/ 119 h 136"/>
                      <a:gd name="T64" fmla="*/ 32 w 152"/>
                      <a:gd name="T65" fmla="*/ 114 h 136"/>
                      <a:gd name="T66" fmla="*/ 19 w 152"/>
                      <a:gd name="T67" fmla="*/ 102 h 136"/>
                      <a:gd name="T68" fmla="*/ 11 w 152"/>
                      <a:gd name="T69" fmla="*/ 93 h 136"/>
                      <a:gd name="T70" fmla="*/ 5 w 152"/>
                      <a:gd name="T71" fmla="*/ 86 h 136"/>
                      <a:gd name="T72" fmla="*/ 5 w 152"/>
                      <a:gd name="T73" fmla="*/ 71 h 136"/>
                      <a:gd name="T74" fmla="*/ 0 w 152"/>
                      <a:gd name="T75" fmla="*/ 4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36">
                        <a:moveTo>
                          <a:pt x="0" y="45"/>
                        </a:moveTo>
                        <a:lnTo>
                          <a:pt x="31" y="24"/>
                        </a:lnTo>
                        <a:lnTo>
                          <a:pt x="47" y="15"/>
                        </a:lnTo>
                        <a:lnTo>
                          <a:pt x="55" y="8"/>
                        </a:lnTo>
                        <a:lnTo>
                          <a:pt x="80" y="0"/>
                        </a:lnTo>
                        <a:lnTo>
                          <a:pt x="93" y="17"/>
                        </a:lnTo>
                        <a:lnTo>
                          <a:pt x="106" y="9"/>
                        </a:lnTo>
                        <a:lnTo>
                          <a:pt x="110" y="5"/>
                        </a:lnTo>
                        <a:lnTo>
                          <a:pt x="122" y="0"/>
                        </a:lnTo>
                        <a:lnTo>
                          <a:pt x="128" y="0"/>
                        </a:lnTo>
                        <a:lnTo>
                          <a:pt x="130" y="6"/>
                        </a:lnTo>
                        <a:lnTo>
                          <a:pt x="130" y="11"/>
                        </a:lnTo>
                        <a:lnTo>
                          <a:pt x="123" y="18"/>
                        </a:lnTo>
                        <a:lnTo>
                          <a:pt x="123" y="23"/>
                        </a:lnTo>
                        <a:lnTo>
                          <a:pt x="141" y="42"/>
                        </a:lnTo>
                        <a:lnTo>
                          <a:pt x="145" y="54"/>
                        </a:lnTo>
                        <a:lnTo>
                          <a:pt x="149" y="54"/>
                        </a:lnTo>
                        <a:lnTo>
                          <a:pt x="151" y="60"/>
                        </a:lnTo>
                        <a:lnTo>
                          <a:pt x="145" y="66"/>
                        </a:lnTo>
                        <a:lnTo>
                          <a:pt x="140" y="63"/>
                        </a:lnTo>
                        <a:lnTo>
                          <a:pt x="128" y="68"/>
                        </a:lnTo>
                        <a:lnTo>
                          <a:pt x="130" y="80"/>
                        </a:lnTo>
                        <a:lnTo>
                          <a:pt x="117" y="87"/>
                        </a:lnTo>
                        <a:lnTo>
                          <a:pt x="117" y="107"/>
                        </a:lnTo>
                        <a:lnTo>
                          <a:pt x="117" y="120"/>
                        </a:lnTo>
                        <a:lnTo>
                          <a:pt x="110" y="126"/>
                        </a:lnTo>
                        <a:lnTo>
                          <a:pt x="106" y="135"/>
                        </a:lnTo>
                        <a:lnTo>
                          <a:pt x="99" y="134"/>
                        </a:lnTo>
                        <a:lnTo>
                          <a:pt x="89" y="129"/>
                        </a:lnTo>
                        <a:lnTo>
                          <a:pt x="81" y="125"/>
                        </a:lnTo>
                        <a:lnTo>
                          <a:pt x="75" y="117"/>
                        </a:lnTo>
                        <a:lnTo>
                          <a:pt x="52" y="119"/>
                        </a:lnTo>
                        <a:lnTo>
                          <a:pt x="32" y="114"/>
                        </a:lnTo>
                        <a:lnTo>
                          <a:pt x="19" y="102"/>
                        </a:lnTo>
                        <a:lnTo>
                          <a:pt x="11" y="93"/>
                        </a:lnTo>
                        <a:lnTo>
                          <a:pt x="5" y="86"/>
                        </a:lnTo>
                        <a:lnTo>
                          <a:pt x="5" y="71"/>
                        </a:lnTo>
                        <a:lnTo>
                          <a:pt x="0" y="45"/>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68" name="Freeform 24">
                    <a:extLst>
                      <a:ext uri="{FF2B5EF4-FFF2-40B4-BE49-F238E27FC236}">
                        <a16:creationId xmlns:a16="http://schemas.microsoft.com/office/drawing/2014/main" id="{E31BCA88-C7AB-4296-A898-0E3213066E46}"/>
                      </a:ext>
                    </a:extLst>
                  </p:cNvPr>
                  <p:cNvSpPr>
                    <a:spLocks/>
                  </p:cNvSpPr>
                  <p:nvPr/>
                </p:nvSpPr>
                <p:spPr bwMode="auto">
                  <a:xfrm>
                    <a:off x="5112" y="2247"/>
                    <a:ext cx="291" cy="127"/>
                  </a:xfrm>
                  <a:custGeom>
                    <a:avLst/>
                    <a:gdLst>
                      <a:gd name="T0" fmla="*/ 26 w 291"/>
                      <a:gd name="T1" fmla="*/ 2 h 127"/>
                      <a:gd name="T2" fmla="*/ 57 w 291"/>
                      <a:gd name="T3" fmla="*/ 21 h 127"/>
                      <a:gd name="T4" fmla="*/ 62 w 291"/>
                      <a:gd name="T5" fmla="*/ 30 h 127"/>
                      <a:gd name="T6" fmla="*/ 80 w 291"/>
                      <a:gd name="T7" fmla="*/ 26 h 127"/>
                      <a:gd name="T8" fmla="*/ 90 w 291"/>
                      <a:gd name="T9" fmla="*/ 29 h 127"/>
                      <a:gd name="T10" fmla="*/ 101 w 291"/>
                      <a:gd name="T11" fmla="*/ 21 h 127"/>
                      <a:gd name="T12" fmla="*/ 117 w 291"/>
                      <a:gd name="T13" fmla="*/ 17 h 127"/>
                      <a:gd name="T14" fmla="*/ 155 w 291"/>
                      <a:gd name="T15" fmla="*/ 26 h 127"/>
                      <a:gd name="T16" fmla="*/ 178 w 291"/>
                      <a:gd name="T17" fmla="*/ 36 h 127"/>
                      <a:gd name="T18" fmla="*/ 196 w 291"/>
                      <a:gd name="T19" fmla="*/ 44 h 127"/>
                      <a:gd name="T20" fmla="*/ 226 w 291"/>
                      <a:gd name="T21" fmla="*/ 60 h 127"/>
                      <a:gd name="T22" fmla="*/ 230 w 291"/>
                      <a:gd name="T23" fmla="*/ 69 h 127"/>
                      <a:gd name="T24" fmla="*/ 244 w 291"/>
                      <a:gd name="T25" fmla="*/ 77 h 127"/>
                      <a:gd name="T26" fmla="*/ 256 w 291"/>
                      <a:gd name="T27" fmla="*/ 80 h 127"/>
                      <a:gd name="T28" fmla="*/ 269 w 291"/>
                      <a:gd name="T29" fmla="*/ 95 h 127"/>
                      <a:gd name="T30" fmla="*/ 279 w 291"/>
                      <a:gd name="T31" fmla="*/ 104 h 127"/>
                      <a:gd name="T32" fmla="*/ 280 w 291"/>
                      <a:gd name="T33" fmla="*/ 126 h 127"/>
                      <a:gd name="T34" fmla="*/ 267 w 291"/>
                      <a:gd name="T35" fmla="*/ 126 h 127"/>
                      <a:gd name="T36" fmla="*/ 259 w 291"/>
                      <a:gd name="T37" fmla="*/ 122 h 127"/>
                      <a:gd name="T38" fmla="*/ 230 w 291"/>
                      <a:gd name="T39" fmla="*/ 99 h 127"/>
                      <a:gd name="T40" fmla="*/ 200 w 291"/>
                      <a:gd name="T41" fmla="*/ 99 h 127"/>
                      <a:gd name="T42" fmla="*/ 191 w 291"/>
                      <a:gd name="T43" fmla="*/ 107 h 127"/>
                      <a:gd name="T44" fmla="*/ 182 w 291"/>
                      <a:gd name="T45" fmla="*/ 111 h 127"/>
                      <a:gd name="T46" fmla="*/ 165 w 291"/>
                      <a:gd name="T47" fmla="*/ 117 h 127"/>
                      <a:gd name="T48" fmla="*/ 148 w 291"/>
                      <a:gd name="T49" fmla="*/ 114 h 127"/>
                      <a:gd name="T50" fmla="*/ 134 w 291"/>
                      <a:gd name="T51" fmla="*/ 114 h 127"/>
                      <a:gd name="T52" fmla="*/ 116 w 291"/>
                      <a:gd name="T53" fmla="*/ 86 h 127"/>
                      <a:gd name="T54" fmla="*/ 94 w 291"/>
                      <a:gd name="T55" fmla="*/ 60 h 127"/>
                      <a:gd name="T56" fmla="*/ 68 w 291"/>
                      <a:gd name="T57" fmla="*/ 51 h 127"/>
                      <a:gd name="T58" fmla="*/ 44 w 291"/>
                      <a:gd name="T59" fmla="*/ 50 h 127"/>
                      <a:gd name="T60" fmla="*/ 20 w 291"/>
                      <a:gd name="T61" fmla="*/ 41 h 127"/>
                      <a:gd name="T62" fmla="*/ 21 w 291"/>
                      <a:gd name="T63"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127">
                        <a:moveTo>
                          <a:pt x="0" y="0"/>
                        </a:moveTo>
                        <a:lnTo>
                          <a:pt x="26" y="2"/>
                        </a:lnTo>
                        <a:lnTo>
                          <a:pt x="47" y="3"/>
                        </a:lnTo>
                        <a:lnTo>
                          <a:pt x="57" y="21"/>
                        </a:lnTo>
                        <a:lnTo>
                          <a:pt x="59" y="27"/>
                        </a:lnTo>
                        <a:lnTo>
                          <a:pt x="62" y="30"/>
                        </a:lnTo>
                        <a:lnTo>
                          <a:pt x="68" y="26"/>
                        </a:lnTo>
                        <a:lnTo>
                          <a:pt x="80" y="26"/>
                        </a:lnTo>
                        <a:lnTo>
                          <a:pt x="86" y="30"/>
                        </a:lnTo>
                        <a:lnTo>
                          <a:pt x="90" y="29"/>
                        </a:lnTo>
                        <a:lnTo>
                          <a:pt x="99" y="21"/>
                        </a:lnTo>
                        <a:lnTo>
                          <a:pt x="101" y="21"/>
                        </a:lnTo>
                        <a:lnTo>
                          <a:pt x="109" y="17"/>
                        </a:lnTo>
                        <a:lnTo>
                          <a:pt x="117" y="17"/>
                        </a:lnTo>
                        <a:lnTo>
                          <a:pt x="143" y="26"/>
                        </a:lnTo>
                        <a:lnTo>
                          <a:pt x="155" y="26"/>
                        </a:lnTo>
                        <a:lnTo>
                          <a:pt x="166" y="33"/>
                        </a:lnTo>
                        <a:lnTo>
                          <a:pt x="178" y="36"/>
                        </a:lnTo>
                        <a:lnTo>
                          <a:pt x="187" y="42"/>
                        </a:lnTo>
                        <a:lnTo>
                          <a:pt x="196" y="44"/>
                        </a:lnTo>
                        <a:lnTo>
                          <a:pt x="217" y="50"/>
                        </a:lnTo>
                        <a:lnTo>
                          <a:pt x="226" y="60"/>
                        </a:lnTo>
                        <a:lnTo>
                          <a:pt x="231" y="66"/>
                        </a:lnTo>
                        <a:lnTo>
                          <a:pt x="230" y="69"/>
                        </a:lnTo>
                        <a:lnTo>
                          <a:pt x="238" y="75"/>
                        </a:lnTo>
                        <a:lnTo>
                          <a:pt x="244" y="77"/>
                        </a:lnTo>
                        <a:lnTo>
                          <a:pt x="248" y="78"/>
                        </a:lnTo>
                        <a:lnTo>
                          <a:pt x="256" y="80"/>
                        </a:lnTo>
                        <a:lnTo>
                          <a:pt x="269" y="89"/>
                        </a:lnTo>
                        <a:lnTo>
                          <a:pt x="269" y="95"/>
                        </a:lnTo>
                        <a:lnTo>
                          <a:pt x="277" y="101"/>
                        </a:lnTo>
                        <a:lnTo>
                          <a:pt x="279" y="104"/>
                        </a:lnTo>
                        <a:lnTo>
                          <a:pt x="290" y="116"/>
                        </a:lnTo>
                        <a:lnTo>
                          <a:pt x="280" y="126"/>
                        </a:lnTo>
                        <a:lnTo>
                          <a:pt x="277" y="126"/>
                        </a:lnTo>
                        <a:lnTo>
                          <a:pt x="267" y="126"/>
                        </a:lnTo>
                        <a:lnTo>
                          <a:pt x="264" y="122"/>
                        </a:lnTo>
                        <a:lnTo>
                          <a:pt x="259" y="122"/>
                        </a:lnTo>
                        <a:lnTo>
                          <a:pt x="254" y="123"/>
                        </a:lnTo>
                        <a:lnTo>
                          <a:pt x="230" y="99"/>
                        </a:lnTo>
                        <a:lnTo>
                          <a:pt x="215" y="101"/>
                        </a:lnTo>
                        <a:lnTo>
                          <a:pt x="200" y="99"/>
                        </a:lnTo>
                        <a:lnTo>
                          <a:pt x="196" y="102"/>
                        </a:lnTo>
                        <a:lnTo>
                          <a:pt x="191" y="107"/>
                        </a:lnTo>
                        <a:lnTo>
                          <a:pt x="189" y="104"/>
                        </a:lnTo>
                        <a:lnTo>
                          <a:pt x="182" y="111"/>
                        </a:lnTo>
                        <a:lnTo>
                          <a:pt x="173" y="122"/>
                        </a:lnTo>
                        <a:lnTo>
                          <a:pt x="165" y="117"/>
                        </a:lnTo>
                        <a:lnTo>
                          <a:pt x="155" y="114"/>
                        </a:lnTo>
                        <a:lnTo>
                          <a:pt x="148" y="114"/>
                        </a:lnTo>
                        <a:lnTo>
                          <a:pt x="138" y="111"/>
                        </a:lnTo>
                        <a:lnTo>
                          <a:pt x="134" y="114"/>
                        </a:lnTo>
                        <a:lnTo>
                          <a:pt x="127" y="99"/>
                        </a:lnTo>
                        <a:lnTo>
                          <a:pt x="116" y="86"/>
                        </a:lnTo>
                        <a:lnTo>
                          <a:pt x="104" y="69"/>
                        </a:lnTo>
                        <a:lnTo>
                          <a:pt x="94" y="60"/>
                        </a:lnTo>
                        <a:lnTo>
                          <a:pt x="86" y="51"/>
                        </a:lnTo>
                        <a:lnTo>
                          <a:pt x="68" y="51"/>
                        </a:lnTo>
                        <a:lnTo>
                          <a:pt x="52" y="56"/>
                        </a:lnTo>
                        <a:lnTo>
                          <a:pt x="44" y="50"/>
                        </a:lnTo>
                        <a:lnTo>
                          <a:pt x="28" y="45"/>
                        </a:lnTo>
                        <a:lnTo>
                          <a:pt x="20" y="41"/>
                        </a:lnTo>
                        <a:lnTo>
                          <a:pt x="20" y="23"/>
                        </a:lnTo>
                        <a:lnTo>
                          <a:pt x="21" y="14"/>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69" name="Freeform 25">
                    <a:extLst>
                      <a:ext uri="{FF2B5EF4-FFF2-40B4-BE49-F238E27FC236}">
                        <a16:creationId xmlns:a16="http://schemas.microsoft.com/office/drawing/2014/main" id="{8DEC136D-8B8C-4BC7-A996-81DD9E11886E}"/>
                      </a:ext>
                    </a:extLst>
                  </p:cNvPr>
                  <p:cNvSpPr>
                    <a:spLocks/>
                  </p:cNvSpPr>
                  <p:nvPr/>
                </p:nvSpPr>
                <p:spPr bwMode="auto">
                  <a:xfrm>
                    <a:off x="4576" y="2157"/>
                    <a:ext cx="177" cy="167"/>
                  </a:xfrm>
                  <a:custGeom>
                    <a:avLst/>
                    <a:gdLst>
                      <a:gd name="T0" fmla="*/ 0 w 177"/>
                      <a:gd name="T1" fmla="*/ 4 h 167"/>
                      <a:gd name="T2" fmla="*/ 18 w 177"/>
                      <a:gd name="T3" fmla="*/ 0 h 167"/>
                      <a:gd name="T4" fmla="*/ 39 w 177"/>
                      <a:gd name="T5" fmla="*/ 7 h 167"/>
                      <a:gd name="T6" fmla="*/ 42 w 177"/>
                      <a:gd name="T7" fmla="*/ 15 h 167"/>
                      <a:gd name="T8" fmla="*/ 42 w 177"/>
                      <a:gd name="T9" fmla="*/ 18 h 167"/>
                      <a:gd name="T10" fmla="*/ 47 w 177"/>
                      <a:gd name="T11" fmla="*/ 19 h 167"/>
                      <a:gd name="T12" fmla="*/ 47 w 177"/>
                      <a:gd name="T13" fmla="*/ 22 h 167"/>
                      <a:gd name="T14" fmla="*/ 54 w 177"/>
                      <a:gd name="T15" fmla="*/ 24 h 167"/>
                      <a:gd name="T16" fmla="*/ 54 w 177"/>
                      <a:gd name="T17" fmla="*/ 30 h 167"/>
                      <a:gd name="T18" fmla="*/ 75 w 177"/>
                      <a:gd name="T19" fmla="*/ 48 h 167"/>
                      <a:gd name="T20" fmla="*/ 78 w 177"/>
                      <a:gd name="T21" fmla="*/ 48 h 167"/>
                      <a:gd name="T22" fmla="*/ 81 w 177"/>
                      <a:gd name="T23" fmla="*/ 52 h 167"/>
                      <a:gd name="T24" fmla="*/ 85 w 177"/>
                      <a:gd name="T25" fmla="*/ 57 h 167"/>
                      <a:gd name="T26" fmla="*/ 88 w 177"/>
                      <a:gd name="T27" fmla="*/ 57 h 167"/>
                      <a:gd name="T28" fmla="*/ 103 w 177"/>
                      <a:gd name="T29" fmla="*/ 63 h 167"/>
                      <a:gd name="T30" fmla="*/ 130 w 177"/>
                      <a:gd name="T31" fmla="*/ 66 h 167"/>
                      <a:gd name="T32" fmla="*/ 132 w 177"/>
                      <a:gd name="T33" fmla="*/ 87 h 167"/>
                      <a:gd name="T34" fmla="*/ 139 w 177"/>
                      <a:gd name="T35" fmla="*/ 90 h 167"/>
                      <a:gd name="T36" fmla="*/ 137 w 177"/>
                      <a:gd name="T37" fmla="*/ 97 h 167"/>
                      <a:gd name="T38" fmla="*/ 153 w 177"/>
                      <a:gd name="T39" fmla="*/ 108 h 167"/>
                      <a:gd name="T40" fmla="*/ 168 w 177"/>
                      <a:gd name="T41" fmla="*/ 112 h 167"/>
                      <a:gd name="T42" fmla="*/ 168 w 177"/>
                      <a:gd name="T43" fmla="*/ 147 h 167"/>
                      <a:gd name="T44" fmla="*/ 176 w 177"/>
                      <a:gd name="T45" fmla="*/ 160 h 167"/>
                      <a:gd name="T46" fmla="*/ 171 w 177"/>
                      <a:gd name="T47" fmla="*/ 165 h 167"/>
                      <a:gd name="T48" fmla="*/ 161 w 177"/>
                      <a:gd name="T49" fmla="*/ 166 h 167"/>
                      <a:gd name="T50" fmla="*/ 160 w 177"/>
                      <a:gd name="T51" fmla="*/ 154 h 167"/>
                      <a:gd name="T52" fmla="*/ 143 w 177"/>
                      <a:gd name="T53" fmla="*/ 166 h 167"/>
                      <a:gd name="T54" fmla="*/ 132 w 177"/>
                      <a:gd name="T55" fmla="*/ 148 h 167"/>
                      <a:gd name="T56" fmla="*/ 125 w 177"/>
                      <a:gd name="T57" fmla="*/ 136 h 167"/>
                      <a:gd name="T58" fmla="*/ 106 w 177"/>
                      <a:gd name="T59" fmla="*/ 120 h 167"/>
                      <a:gd name="T60" fmla="*/ 101 w 177"/>
                      <a:gd name="T61" fmla="*/ 120 h 167"/>
                      <a:gd name="T62" fmla="*/ 83 w 177"/>
                      <a:gd name="T63" fmla="*/ 111 h 167"/>
                      <a:gd name="T64" fmla="*/ 80 w 177"/>
                      <a:gd name="T65" fmla="*/ 102 h 167"/>
                      <a:gd name="T66" fmla="*/ 80 w 177"/>
                      <a:gd name="T67" fmla="*/ 96 h 167"/>
                      <a:gd name="T68" fmla="*/ 65 w 177"/>
                      <a:gd name="T69" fmla="*/ 72 h 167"/>
                      <a:gd name="T70" fmla="*/ 59 w 177"/>
                      <a:gd name="T71" fmla="*/ 57 h 167"/>
                      <a:gd name="T72" fmla="*/ 41 w 177"/>
                      <a:gd name="T73" fmla="*/ 43 h 167"/>
                      <a:gd name="T74" fmla="*/ 16 w 177"/>
                      <a:gd name="T75" fmla="*/ 22 h 167"/>
                      <a:gd name="T76" fmla="*/ 0 w 177"/>
                      <a:gd name="T77"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67">
                        <a:moveTo>
                          <a:pt x="0" y="4"/>
                        </a:moveTo>
                        <a:lnTo>
                          <a:pt x="18" y="0"/>
                        </a:lnTo>
                        <a:lnTo>
                          <a:pt x="39" y="7"/>
                        </a:lnTo>
                        <a:lnTo>
                          <a:pt x="42" y="15"/>
                        </a:lnTo>
                        <a:lnTo>
                          <a:pt x="42" y="18"/>
                        </a:lnTo>
                        <a:lnTo>
                          <a:pt x="47" y="19"/>
                        </a:lnTo>
                        <a:lnTo>
                          <a:pt x="47" y="22"/>
                        </a:lnTo>
                        <a:lnTo>
                          <a:pt x="54" y="24"/>
                        </a:lnTo>
                        <a:lnTo>
                          <a:pt x="54" y="30"/>
                        </a:lnTo>
                        <a:lnTo>
                          <a:pt x="75" y="48"/>
                        </a:lnTo>
                        <a:lnTo>
                          <a:pt x="78" y="48"/>
                        </a:lnTo>
                        <a:lnTo>
                          <a:pt x="81" y="52"/>
                        </a:lnTo>
                        <a:lnTo>
                          <a:pt x="85" y="57"/>
                        </a:lnTo>
                        <a:lnTo>
                          <a:pt x="88" y="57"/>
                        </a:lnTo>
                        <a:lnTo>
                          <a:pt x="103" y="63"/>
                        </a:lnTo>
                        <a:lnTo>
                          <a:pt x="130" y="66"/>
                        </a:lnTo>
                        <a:lnTo>
                          <a:pt x="132" y="87"/>
                        </a:lnTo>
                        <a:lnTo>
                          <a:pt x="139" y="90"/>
                        </a:lnTo>
                        <a:lnTo>
                          <a:pt x="137" y="97"/>
                        </a:lnTo>
                        <a:lnTo>
                          <a:pt x="153" y="108"/>
                        </a:lnTo>
                        <a:lnTo>
                          <a:pt x="168" y="112"/>
                        </a:lnTo>
                        <a:lnTo>
                          <a:pt x="168" y="147"/>
                        </a:lnTo>
                        <a:lnTo>
                          <a:pt x="176" y="160"/>
                        </a:lnTo>
                        <a:lnTo>
                          <a:pt x="171" y="165"/>
                        </a:lnTo>
                        <a:lnTo>
                          <a:pt x="161" y="166"/>
                        </a:lnTo>
                        <a:lnTo>
                          <a:pt x="160" y="154"/>
                        </a:lnTo>
                        <a:lnTo>
                          <a:pt x="143" y="166"/>
                        </a:lnTo>
                        <a:lnTo>
                          <a:pt x="132" y="148"/>
                        </a:lnTo>
                        <a:lnTo>
                          <a:pt x="125" y="136"/>
                        </a:lnTo>
                        <a:lnTo>
                          <a:pt x="106" y="120"/>
                        </a:lnTo>
                        <a:lnTo>
                          <a:pt x="101" y="120"/>
                        </a:lnTo>
                        <a:lnTo>
                          <a:pt x="83" y="111"/>
                        </a:lnTo>
                        <a:lnTo>
                          <a:pt x="80" y="102"/>
                        </a:lnTo>
                        <a:lnTo>
                          <a:pt x="80" y="96"/>
                        </a:lnTo>
                        <a:lnTo>
                          <a:pt x="65" y="72"/>
                        </a:lnTo>
                        <a:lnTo>
                          <a:pt x="59" y="57"/>
                        </a:lnTo>
                        <a:lnTo>
                          <a:pt x="41" y="43"/>
                        </a:lnTo>
                        <a:lnTo>
                          <a:pt x="16" y="22"/>
                        </a:lnTo>
                        <a:lnTo>
                          <a:pt x="0" y="4"/>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70" name="Freeform 26">
                    <a:extLst>
                      <a:ext uri="{FF2B5EF4-FFF2-40B4-BE49-F238E27FC236}">
                        <a16:creationId xmlns:a16="http://schemas.microsoft.com/office/drawing/2014/main" id="{1DDF3BD6-31E3-4555-A1F9-C64195AB256F}"/>
                      </a:ext>
                    </a:extLst>
                  </p:cNvPr>
                  <p:cNvSpPr>
                    <a:spLocks/>
                  </p:cNvSpPr>
                  <p:nvPr/>
                </p:nvSpPr>
                <p:spPr bwMode="auto">
                  <a:xfrm>
                    <a:off x="4888" y="1978"/>
                    <a:ext cx="170" cy="184"/>
                  </a:xfrm>
                  <a:custGeom>
                    <a:avLst/>
                    <a:gdLst>
                      <a:gd name="T0" fmla="*/ 11 w 170"/>
                      <a:gd name="T1" fmla="*/ 0 h 184"/>
                      <a:gd name="T2" fmla="*/ 26 w 170"/>
                      <a:gd name="T3" fmla="*/ 0 h 184"/>
                      <a:gd name="T4" fmla="*/ 42 w 170"/>
                      <a:gd name="T5" fmla="*/ 20 h 184"/>
                      <a:gd name="T6" fmla="*/ 39 w 170"/>
                      <a:gd name="T7" fmla="*/ 38 h 184"/>
                      <a:gd name="T8" fmla="*/ 49 w 170"/>
                      <a:gd name="T9" fmla="*/ 44 h 184"/>
                      <a:gd name="T10" fmla="*/ 54 w 170"/>
                      <a:gd name="T11" fmla="*/ 56 h 184"/>
                      <a:gd name="T12" fmla="*/ 65 w 170"/>
                      <a:gd name="T13" fmla="*/ 62 h 184"/>
                      <a:gd name="T14" fmla="*/ 78 w 170"/>
                      <a:gd name="T15" fmla="*/ 63 h 184"/>
                      <a:gd name="T16" fmla="*/ 98 w 170"/>
                      <a:gd name="T17" fmla="*/ 72 h 184"/>
                      <a:gd name="T18" fmla="*/ 111 w 170"/>
                      <a:gd name="T19" fmla="*/ 83 h 184"/>
                      <a:gd name="T20" fmla="*/ 114 w 170"/>
                      <a:gd name="T21" fmla="*/ 83 h 184"/>
                      <a:gd name="T22" fmla="*/ 130 w 170"/>
                      <a:gd name="T23" fmla="*/ 92 h 184"/>
                      <a:gd name="T24" fmla="*/ 130 w 170"/>
                      <a:gd name="T25" fmla="*/ 114 h 184"/>
                      <a:gd name="T26" fmla="*/ 135 w 170"/>
                      <a:gd name="T27" fmla="*/ 125 h 184"/>
                      <a:gd name="T28" fmla="*/ 140 w 170"/>
                      <a:gd name="T29" fmla="*/ 131 h 184"/>
                      <a:gd name="T30" fmla="*/ 146 w 170"/>
                      <a:gd name="T31" fmla="*/ 137 h 184"/>
                      <a:gd name="T32" fmla="*/ 153 w 170"/>
                      <a:gd name="T33" fmla="*/ 144 h 184"/>
                      <a:gd name="T34" fmla="*/ 156 w 170"/>
                      <a:gd name="T35" fmla="*/ 153 h 184"/>
                      <a:gd name="T36" fmla="*/ 169 w 170"/>
                      <a:gd name="T37" fmla="*/ 161 h 184"/>
                      <a:gd name="T38" fmla="*/ 167 w 170"/>
                      <a:gd name="T39" fmla="*/ 170 h 184"/>
                      <a:gd name="T40" fmla="*/ 154 w 170"/>
                      <a:gd name="T41" fmla="*/ 171 h 184"/>
                      <a:gd name="T42" fmla="*/ 150 w 170"/>
                      <a:gd name="T43" fmla="*/ 164 h 184"/>
                      <a:gd name="T44" fmla="*/ 140 w 170"/>
                      <a:gd name="T45" fmla="*/ 164 h 184"/>
                      <a:gd name="T46" fmla="*/ 140 w 170"/>
                      <a:gd name="T47" fmla="*/ 183 h 184"/>
                      <a:gd name="T48" fmla="*/ 132 w 170"/>
                      <a:gd name="T49" fmla="*/ 183 h 184"/>
                      <a:gd name="T50" fmla="*/ 122 w 170"/>
                      <a:gd name="T51" fmla="*/ 174 h 184"/>
                      <a:gd name="T52" fmla="*/ 115 w 170"/>
                      <a:gd name="T53" fmla="*/ 170 h 184"/>
                      <a:gd name="T54" fmla="*/ 115 w 170"/>
                      <a:gd name="T55" fmla="*/ 159 h 184"/>
                      <a:gd name="T56" fmla="*/ 101 w 170"/>
                      <a:gd name="T57" fmla="*/ 159 h 184"/>
                      <a:gd name="T58" fmla="*/ 96 w 170"/>
                      <a:gd name="T59" fmla="*/ 170 h 184"/>
                      <a:gd name="T60" fmla="*/ 91 w 170"/>
                      <a:gd name="T61" fmla="*/ 159 h 184"/>
                      <a:gd name="T62" fmla="*/ 89 w 170"/>
                      <a:gd name="T63" fmla="*/ 149 h 184"/>
                      <a:gd name="T64" fmla="*/ 107 w 170"/>
                      <a:gd name="T65" fmla="*/ 144 h 184"/>
                      <a:gd name="T66" fmla="*/ 117 w 170"/>
                      <a:gd name="T67" fmla="*/ 147 h 184"/>
                      <a:gd name="T68" fmla="*/ 119 w 170"/>
                      <a:gd name="T69" fmla="*/ 129 h 184"/>
                      <a:gd name="T70" fmla="*/ 109 w 170"/>
                      <a:gd name="T71" fmla="*/ 123 h 184"/>
                      <a:gd name="T72" fmla="*/ 102 w 170"/>
                      <a:gd name="T73" fmla="*/ 108 h 184"/>
                      <a:gd name="T74" fmla="*/ 98 w 170"/>
                      <a:gd name="T75" fmla="*/ 90 h 184"/>
                      <a:gd name="T76" fmla="*/ 80 w 170"/>
                      <a:gd name="T77" fmla="*/ 84 h 184"/>
                      <a:gd name="T78" fmla="*/ 72 w 170"/>
                      <a:gd name="T79" fmla="*/ 77 h 184"/>
                      <a:gd name="T80" fmla="*/ 57 w 170"/>
                      <a:gd name="T81" fmla="*/ 72 h 184"/>
                      <a:gd name="T82" fmla="*/ 65 w 170"/>
                      <a:gd name="T83" fmla="*/ 89 h 184"/>
                      <a:gd name="T84" fmla="*/ 49 w 170"/>
                      <a:gd name="T85" fmla="*/ 96 h 184"/>
                      <a:gd name="T86" fmla="*/ 39 w 170"/>
                      <a:gd name="T87" fmla="*/ 78 h 184"/>
                      <a:gd name="T88" fmla="*/ 31 w 170"/>
                      <a:gd name="T89" fmla="*/ 74 h 184"/>
                      <a:gd name="T90" fmla="*/ 31 w 170"/>
                      <a:gd name="T91" fmla="*/ 63 h 184"/>
                      <a:gd name="T92" fmla="*/ 20 w 170"/>
                      <a:gd name="T93" fmla="*/ 51 h 184"/>
                      <a:gd name="T94" fmla="*/ 7 w 170"/>
                      <a:gd name="T95" fmla="*/ 44 h 184"/>
                      <a:gd name="T96" fmla="*/ 0 w 170"/>
                      <a:gd name="T97" fmla="*/ 36 h 184"/>
                      <a:gd name="T98" fmla="*/ 3 w 170"/>
                      <a:gd name="T99" fmla="*/ 30 h 184"/>
                      <a:gd name="T100" fmla="*/ 13 w 170"/>
                      <a:gd name="T101" fmla="*/ 33 h 184"/>
                      <a:gd name="T102" fmla="*/ 16 w 170"/>
                      <a:gd name="T103" fmla="*/ 26 h 184"/>
                      <a:gd name="T104" fmla="*/ 13 w 170"/>
                      <a:gd name="T105" fmla="*/ 15 h 184"/>
                      <a:gd name="T106" fmla="*/ 11 w 170"/>
                      <a:gd name="T10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84">
                        <a:moveTo>
                          <a:pt x="11" y="0"/>
                        </a:moveTo>
                        <a:lnTo>
                          <a:pt x="26" y="0"/>
                        </a:lnTo>
                        <a:lnTo>
                          <a:pt x="42" y="20"/>
                        </a:lnTo>
                        <a:lnTo>
                          <a:pt x="39" y="38"/>
                        </a:lnTo>
                        <a:lnTo>
                          <a:pt x="49" y="44"/>
                        </a:lnTo>
                        <a:lnTo>
                          <a:pt x="54" y="56"/>
                        </a:lnTo>
                        <a:lnTo>
                          <a:pt x="65" y="62"/>
                        </a:lnTo>
                        <a:lnTo>
                          <a:pt x="78" y="63"/>
                        </a:lnTo>
                        <a:lnTo>
                          <a:pt x="98" y="72"/>
                        </a:lnTo>
                        <a:lnTo>
                          <a:pt x="111" y="83"/>
                        </a:lnTo>
                        <a:lnTo>
                          <a:pt x="114" y="83"/>
                        </a:lnTo>
                        <a:lnTo>
                          <a:pt x="130" y="92"/>
                        </a:lnTo>
                        <a:lnTo>
                          <a:pt x="130" y="114"/>
                        </a:lnTo>
                        <a:lnTo>
                          <a:pt x="135" y="125"/>
                        </a:lnTo>
                        <a:lnTo>
                          <a:pt x="140" y="131"/>
                        </a:lnTo>
                        <a:lnTo>
                          <a:pt x="146" y="137"/>
                        </a:lnTo>
                        <a:lnTo>
                          <a:pt x="153" y="144"/>
                        </a:lnTo>
                        <a:lnTo>
                          <a:pt x="156" y="153"/>
                        </a:lnTo>
                        <a:lnTo>
                          <a:pt x="169" y="161"/>
                        </a:lnTo>
                        <a:lnTo>
                          <a:pt x="167" y="170"/>
                        </a:lnTo>
                        <a:lnTo>
                          <a:pt x="154" y="171"/>
                        </a:lnTo>
                        <a:lnTo>
                          <a:pt x="150" y="164"/>
                        </a:lnTo>
                        <a:lnTo>
                          <a:pt x="140" y="164"/>
                        </a:lnTo>
                        <a:lnTo>
                          <a:pt x="140" y="183"/>
                        </a:lnTo>
                        <a:lnTo>
                          <a:pt x="132" y="183"/>
                        </a:lnTo>
                        <a:lnTo>
                          <a:pt x="122" y="174"/>
                        </a:lnTo>
                        <a:lnTo>
                          <a:pt x="115" y="170"/>
                        </a:lnTo>
                        <a:lnTo>
                          <a:pt x="115" y="159"/>
                        </a:lnTo>
                        <a:lnTo>
                          <a:pt x="101" y="159"/>
                        </a:lnTo>
                        <a:lnTo>
                          <a:pt x="96" y="170"/>
                        </a:lnTo>
                        <a:lnTo>
                          <a:pt x="91" y="159"/>
                        </a:lnTo>
                        <a:lnTo>
                          <a:pt x="89" y="149"/>
                        </a:lnTo>
                        <a:lnTo>
                          <a:pt x="107" y="144"/>
                        </a:lnTo>
                        <a:lnTo>
                          <a:pt x="117" y="147"/>
                        </a:lnTo>
                        <a:lnTo>
                          <a:pt x="119" y="129"/>
                        </a:lnTo>
                        <a:lnTo>
                          <a:pt x="109" y="123"/>
                        </a:lnTo>
                        <a:lnTo>
                          <a:pt x="102" y="108"/>
                        </a:lnTo>
                        <a:lnTo>
                          <a:pt x="98" y="90"/>
                        </a:lnTo>
                        <a:lnTo>
                          <a:pt x="80" y="84"/>
                        </a:lnTo>
                        <a:lnTo>
                          <a:pt x="72" y="77"/>
                        </a:lnTo>
                        <a:lnTo>
                          <a:pt x="57" y="72"/>
                        </a:lnTo>
                        <a:lnTo>
                          <a:pt x="65" y="89"/>
                        </a:lnTo>
                        <a:lnTo>
                          <a:pt x="49" y="96"/>
                        </a:lnTo>
                        <a:lnTo>
                          <a:pt x="39" y="78"/>
                        </a:lnTo>
                        <a:lnTo>
                          <a:pt x="31" y="74"/>
                        </a:lnTo>
                        <a:lnTo>
                          <a:pt x="31" y="63"/>
                        </a:lnTo>
                        <a:lnTo>
                          <a:pt x="20" y="51"/>
                        </a:lnTo>
                        <a:lnTo>
                          <a:pt x="7" y="44"/>
                        </a:lnTo>
                        <a:lnTo>
                          <a:pt x="0" y="36"/>
                        </a:lnTo>
                        <a:lnTo>
                          <a:pt x="3" y="30"/>
                        </a:lnTo>
                        <a:lnTo>
                          <a:pt x="13" y="33"/>
                        </a:lnTo>
                        <a:lnTo>
                          <a:pt x="16" y="26"/>
                        </a:lnTo>
                        <a:lnTo>
                          <a:pt x="13" y="15"/>
                        </a:lnTo>
                        <a:lnTo>
                          <a:pt x="11"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71" name="Freeform 27">
                    <a:extLst>
                      <a:ext uri="{FF2B5EF4-FFF2-40B4-BE49-F238E27FC236}">
                        <a16:creationId xmlns:a16="http://schemas.microsoft.com/office/drawing/2014/main" id="{F671FC7F-74DD-4436-9FA2-5E64B6D96881}"/>
                      </a:ext>
                    </a:extLst>
                  </p:cNvPr>
                  <p:cNvSpPr>
                    <a:spLocks/>
                  </p:cNvSpPr>
                  <p:nvPr/>
                </p:nvSpPr>
                <p:spPr bwMode="auto">
                  <a:xfrm>
                    <a:off x="4849" y="1668"/>
                    <a:ext cx="127" cy="155"/>
                  </a:xfrm>
                  <a:custGeom>
                    <a:avLst/>
                    <a:gdLst>
                      <a:gd name="T0" fmla="*/ 26 w 127"/>
                      <a:gd name="T1" fmla="*/ 0 h 155"/>
                      <a:gd name="T2" fmla="*/ 51 w 127"/>
                      <a:gd name="T3" fmla="*/ 10 h 155"/>
                      <a:gd name="T4" fmla="*/ 65 w 127"/>
                      <a:gd name="T5" fmla="*/ 19 h 155"/>
                      <a:gd name="T6" fmla="*/ 75 w 127"/>
                      <a:gd name="T7" fmla="*/ 33 h 155"/>
                      <a:gd name="T8" fmla="*/ 83 w 127"/>
                      <a:gd name="T9" fmla="*/ 33 h 155"/>
                      <a:gd name="T10" fmla="*/ 82 w 127"/>
                      <a:gd name="T11" fmla="*/ 42 h 155"/>
                      <a:gd name="T12" fmla="*/ 92 w 127"/>
                      <a:gd name="T13" fmla="*/ 48 h 155"/>
                      <a:gd name="T14" fmla="*/ 98 w 127"/>
                      <a:gd name="T15" fmla="*/ 57 h 155"/>
                      <a:gd name="T16" fmla="*/ 115 w 127"/>
                      <a:gd name="T17" fmla="*/ 75 h 155"/>
                      <a:gd name="T18" fmla="*/ 126 w 127"/>
                      <a:gd name="T19" fmla="*/ 96 h 155"/>
                      <a:gd name="T20" fmla="*/ 105 w 127"/>
                      <a:gd name="T21" fmla="*/ 94 h 155"/>
                      <a:gd name="T22" fmla="*/ 88 w 127"/>
                      <a:gd name="T23" fmla="*/ 91 h 155"/>
                      <a:gd name="T24" fmla="*/ 100 w 127"/>
                      <a:gd name="T25" fmla="*/ 106 h 155"/>
                      <a:gd name="T26" fmla="*/ 100 w 127"/>
                      <a:gd name="T27" fmla="*/ 115 h 155"/>
                      <a:gd name="T28" fmla="*/ 100 w 127"/>
                      <a:gd name="T29" fmla="*/ 124 h 155"/>
                      <a:gd name="T30" fmla="*/ 93 w 127"/>
                      <a:gd name="T31" fmla="*/ 120 h 155"/>
                      <a:gd name="T32" fmla="*/ 85 w 127"/>
                      <a:gd name="T33" fmla="*/ 112 h 155"/>
                      <a:gd name="T34" fmla="*/ 70 w 127"/>
                      <a:gd name="T35" fmla="*/ 103 h 155"/>
                      <a:gd name="T36" fmla="*/ 62 w 127"/>
                      <a:gd name="T37" fmla="*/ 99 h 155"/>
                      <a:gd name="T38" fmla="*/ 49 w 127"/>
                      <a:gd name="T39" fmla="*/ 103 h 155"/>
                      <a:gd name="T40" fmla="*/ 41 w 127"/>
                      <a:gd name="T41" fmla="*/ 106 h 155"/>
                      <a:gd name="T42" fmla="*/ 46 w 127"/>
                      <a:gd name="T43" fmla="*/ 114 h 155"/>
                      <a:gd name="T44" fmla="*/ 59 w 127"/>
                      <a:gd name="T45" fmla="*/ 120 h 155"/>
                      <a:gd name="T46" fmla="*/ 72 w 127"/>
                      <a:gd name="T47" fmla="*/ 126 h 155"/>
                      <a:gd name="T48" fmla="*/ 77 w 127"/>
                      <a:gd name="T49" fmla="*/ 136 h 155"/>
                      <a:gd name="T50" fmla="*/ 75 w 127"/>
                      <a:gd name="T51" fmla="*/ 150 h 155"/>
                      <a:gd name="T52" fmla="*/ 75 w 127"/>
                      <a:gd name="T53" fmla="*/ 154 h 155"/>
                      <a:gd name="T54" fmla="*/ 70 w 127"/>
                      <a:gd name="T55" fmla="*/ 154 h 155"/>
                      <a:gd name="T56" fmla="*/ 62 w 127"/>
                      <a:gd name="T57" fmla="*/ 150 h 155"/>
                      <a:gd name="T58" fmla="*/ 59 w 127"/>
                      <a:gd name="T59" fmla="*/ 148 h 155"/>
                      <a:gd name="T60" fmla="*/ 54 w 127"/>
                      <a:gd name="T61" fmla="*/ 145 h 155"/>
                      <a:gd name="T62" fmla="*/ 49 w 127"/>
                      <a:gd name="T63" fmla="*/ 153 h 155"/>
                      <a:gd name="T64" fmla="*/ 41 w 127"/>
                      <a:gd name="T65" fmla="*/ 154 h 155"/>
                      <a:gd name="T66" fmla="*/ 34 w 127"/>
                      <a:gd name="T67" fmla="*/ 148 h 155"/>
                      <a:gd name="T68" fmla="*/ 34 w 127"/>
                      <a:gd name="T69" fmla="*/ 135 h 155"/>
                      <a:gd name="T70" fmla="*/ 33 w 127"/>
                      <a:gd name="T71" fmla="*/ 127 h 155"/>
                      <a:gd name="T72" fmla="*/ 25 w 127"/>
                      <a:gd name="T73" fmla="*/ 123 h 155"/>
                      <a:gd name="T74" fmla="*/ 16 w 127"/>
                      <a:gd name="T75" fmla="*/ 130 h 155"/>
                      <a:gd name="T76" fmla="*/ 3 w 127"/>
                      <a:gd name="T77" fmla="*/ 130 h 155"/>
                      <a:gd name="T78" fmla="*/ 0 w 127"/>
                      <a:gd name="T79" fmla="*/ 124 h 155"/>
                      <a:gd name="T80" fmla="*/ 3 w 127"/>
                      <a:gd name="T81" fmla="*/ 109 h 155"/>
                      <a:gd name="T82" fmla="*/ 13 w 127"/>
                      <a:gd name="T83" fmla="*/ 100 h 155"/>
                      <a:gd name="T84" fmla="*/ 11 w 127"/>
                      <a:gd name="T85" fmla="*/ 76 h 155"/>
                      <a:gd name="T86" fmla="*/ 11 w 127"/>
                      <a:gd name="T87" fmla="*/ 70 h 155"/>
                      <a:gd name="T88" fmla="*/ 21 w 127"/>
                      <a:gd name="T89" fmla="*/ 69 h 155"/>
                      <a:gd name="T90" fmla="*/ 29 w 127"/>
                      <a:gd name="T91" fmla="*/ 75 h 155"/>
                      <a:gd name="T92" fmla="*/ 44 w 127"/>
                      <a:gd name="T93" fmla="*/ 78 h 155"/>
                      <a:gd name="T94" fmla="*/ 44 w 127"/>
                      <a:gd name="T95" fmla="*/ 67 h 155"/>
                      <a:gd name="T96" fmla="*/ 38 w 127"/>
                      <a:gd name="T97" fmla="*/ 61 h 155"/>
                      <a:gd name="T98" fmla="*/ 34 w 127"/>
                      <a:gd name="T99" fmla="*/ 57 h 155"/>
                      <a:gd name="T100" fmla="*/ 39 w 127"/>
                      <a:gd name="T101" fmla="*/ 57 h 155"/>
                      <a:gd name="T102" fmla="*/ 43 w 127"/>
                      <a:gd name="T103" fmla="*/ 57 h 155"/>
                      <a:gd name="T104" fmla="*/ 46 w 127"/>
                      <a:gd name="T105" fmla="*/ 57 h 155"/>
                      <a:gd name="T106" fmla="*/ 49 w 127"/>
                      <a:gd name="T107" fmla="*/ 57 h 155"/>
                      <a:gd name="T108" fmla="*/ 54 w 127"/>
                      <a:gd name="T109" fmla="*/ 52 h 155"/>
                      <a:gd name="T110" fmla="*/ 52 w 127"/>
                      <a:gd name="T111" fmla="*/ 48 h 155"/>
                      <a:gd name="T112" fmla="*/ 47 w 127"/>
                      <a:gd name="T113" fmla="*/ 37 h 155"/>
                      <a:gd name="T114" fmla="*/ 38 w 127"/>
                      <a:gd name="T115" fmla="*/ 27 h 155"/>
                      <a:gd name="T116" fmla="*/ 25 w 127"/>
                      <a:gd name="T117" fmla="*/ 21 h 155"/>
                      <a:gd name="T118" fmla="*/ 20 w 127"/>
                      <a:gd name="T119" fmla="*/ 15 h 155"/>
                      <a:gd name="T120" fmla="*/ 26 w 127"/>
                      <a:gd name="T1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55">
                        <a:moveTo>
                          <a:pt x="26" y="0"/>
                        </a:moveTo>
                        <a:lnTo>
                          <a:pt x="51" y="10"/>
                        </a:lnTo>
                        <a:lnTo>
                          <a:pt x="65" y="19"/>
                        </a:lnTo>
                        <a:lnTo>
                          <a:pt x="75" y="33"/>
                        </a:lnTo>
                        <a:lnTo>
                          <a:pt x="83" y="33"/>
                        </a:lnTo>
                        <a:lnTo>
                          <a:pt x="82" y="42"/>
                        </a:lnTo>
                        <a:lnTo>
                          <a:pt x="92" y="48"/>
                        </a:lnTo>
                        <a:lnTo>
                          <a:pt x="98" y="57"/>
                        </a:lnTo>
                        <a:lnTo>
                          <a:pt x="115" y="75"/>
                        </a:lnTo>
                        <a:lnTo>
                          <a:pt x="126" y="96"/>
                        </a:lnTo>
                        <a:lnTo>
                          <a:pt x="105" y="94"/>
                        </a:lnTo>
                        <a:lnTo>
                          <a:pt x="88" y="91"/>
                        </a:lnTo>
                        <a:lnTo>
                          <a:pt x="100" y="106"/>
                        </a:lnTo>
                        <a:lnTo>
                          <a:pt x="100" y="115"/>
                        </a:lnTo>
                        <a:lnTo>
                          <a:pt x="100" y="124"/>
                        </a:lnTo>
                        <a:lnTo>
                          <a:pt x="93" y="120"/>
                        </a:lnTo>
                        <a:lnTo>
                          <a:pt x="85" y="112"/>
                        </a:lnTo>
                        <a:lnTo>
                          <a:pt x="70" y="103"/>
                        </a:lnTo>
                        <a:lnTo>
                          <a:pt x="62" y="99"/>
                        </a:lnTo>
                        <a:lnTo>
                          <a:pt x="49" y="103"/>
                        </a:lnTo>
                        <a:lnTo>
                          <a:pt x="41" y="106"/>
                        </a:lnTo>
                        <a:lnTo>
                          <a:pt x="46" y="114"/>
                        </a:lnTo>
                        <a:lnTo>
                          <a:pt x="59" y="120"/>
                        </a:lnTo>
                        <a:lnTo>
                          <a:pt x="72" y="126"/>
                        </a:lnTo>
                        <a:lnTo>
                          <a:pt x="77" y="136"/>
                        </a:lnTo>
                        <a:lnTo>
                          <a:pt x="75" y="150"/>
                        </a:lnTo>
                        <a:lnTo>
                          <a:pt x="75" y="154"/>
                        </a:lnTo>
                        <a:lnTo>
                          <a:pt x="70" y="154"/>
                        </a:lnTo>
                        <a:lnTo>
                          <a:pt x="62" y="150"/>
                        </a:lnTo>
                        <a:lnTo>
                          <a:pt x="59" y="148"/>
                        </a:lnTo>
                        <a:lnTo>
                          <a:pt x="54" y="145"/>
                        </a:lnTo>
                        <a:lnTo>
                          <a:pt x="49" y="153"/>
                        </a:lnTo>
                        <a:lnTo>
                          <a:pt x="41" y="154"/>
                        </a:lnTo>
                        <a:lnTo>
                          <a:pt x="34" y="148"/>
                        </a:lnTo>
                        <a:lnTo>
                          <a:pt x="34" y="135"/>
                        </a:lnTo>
                        <a:lnTo>
                          <a:pt x="33" y="127"/>
                        </a:lnTo>
                        <a:lnTo>
                          <a:pt x="25" y="123"/>
                        </a:lnTo>
                        <a:lnTo>
                          <a:pt x="16" y="130"/>
                        </a:lnTo>
                        <a:lnTo>
                          <a:pt x="3" y="130"/>
                        </a:lnTo>
                        <a:lnTo>
                          <a:pt x="0" y="124"/>
                        </a:lnTo>
                        <a:lnTo>
                          <a:pt x="3" y="109"/>
                        </a:lnTo>
                        <a:lnTo>
                          <a:pt x="13" y="100"/>
                        </a:lnTo>
                        <a:lnTo>
                          <a:pt x="11" y="76"/>
                        </a:lnTo>
                        <a:lnTo>
                          <a:pt x="11" y="70"/>
                        </a:lnTo>
                        <a:lnTo>
                          <a:pt x="21" y="69"/>
                        </a:lnTo>
                        <a:lnTo>
                          <a:pt x="29" y="75"/>
                        </a:lnTo>
                        <a:lnTo>
                          <a:pt x="44" y="78"/>
                        </a:lnTo>
                        <a:lnTo>
                          <a:pt x="44" y="67"/>
                        </a:lnTo>
                        <a:lnTo>
                          <a:pt x="38" y="61"/>
                        </a:lnTo>
                        <a:lnTo>
                          <a:pt x="34" y="57"/>
                        </a:lnTo>
                        <a:lnTo>
                          <a:pt x="39" y="57"/>
                        </a:lnTo>
                        <a:lnTo>
                          <a:pt x="43" y="57"/>
                        </a:lnTo>
                        <a:lnTo>
                          <a:pt x="46" y="57"/>
                        </a:lnTo>
                        <a:lnTo>
                          <a:pt x="49" y="57"/>
                        </a:lnTo>
                        <a:lnTo>
                          <a:pt x="54" y="52"/>
                        </a:lnTo>
                        <a:lnTo>
                          <a:pt x="52" y="48"/>
                        </a:lnTo>
                        <a:lnTo>
                          <a:pt x="47" y="37"/>
                        </a:lnTo>
                        <a:lnTo>
                          <a:pt x="38" y="27"/>
                        </a:lnTo>
                        <a:lnTo>
                          <a:pt x="25" y="21"/>
                        </a:lnTo>
                        <a:lnTo>
                          <a:pt x="20" y="15"/>
                        </a:lnTo>
                        <a:lnTo>
                          <a:pt x="26"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72" name="Freeform 28">
                    <a:extLst>
                      <a:ext uri="{FF2B5EF4-FFF2-40B4-BE49-F238E27FC236}">
                        <a16:creationId xmlns:a16="http://schemas.microsoft.com/office/drawing/2014/main" id="{9CEFD2D9-F9F6-41AC-BCD6-9C2B61B89350}"/>
                      </a:ext>
                    </a:extLst>
                  </p:cNvPr>
                  <p:cNvSpPr>
                    <a:spLocks/>
                  </p:cNvSpPr>
                  <p:nvPr/>
                </p:nvSpPr>
                <p:spPr bwMode="auto">
                  <a:xfrm>
                    <a:off x="4706" y="1480"/>
                    <a:ext cx="138" cy="129"/>
                  </a:xfrm>
                  <a:custGeom>
                    <a:avLst/>
                    <a:gdLst>
                      <a:gd name="T0" fmla="*/ 0 w 138"/>
                      <a:gd name="T1" fmla="*/ 0 h 129"/>
                      <a:gd name="T2" fmla="*/ 13 w 138"/>
                      <a:gd name="T3" fmla="*/ 0 h 129"/>
                      <a:gd name="T4" fmla="*/ 18 w 138"/>
                      <a:gd name="T5" fmla="*/ 9 h 129"/>
                      <a:gd name="T6" fmla="*/ 36 w 138"/>
                      <a:gd name="T7" fmla="*/ 23 h 129"/>
                      <a:gd name="T8" fmla="*/ 44 w 138"/>
                      <a:gd name="T9" fmla="*/ 38 h 129"/>
                      <a:gd name="T10" fmla="*/ 57 w 138"/>
                      <a:gd name="T11" fmla="*/ 39 h 129"/>
                      <a:gd name="T12" fmla="*/ 67 w 138"/>
                      <a:gd name="T13" fmla="*/ 42 h 129"/>
                      <a:gd name="T14" fmla="*/ 75 w 138"/>
                      <a:gd name="T15" fmla="*/ 48 h 129"/>
                      <a:gd name="T16" fmla="*/ 85 w 138"/>
                      <a:gd name="T17" fmla="*/ 48 h 129"/>
                      <a:gd name="T18" fmla="*/ 96 w 138"/>
                      <a:gd name="T19" fmla="*/ 57 h 129"/>
                      <a:gd name="T20" fmla="*/ 106 w 138"/>
                      <a:gd name="T21" fmla="*/ 65 h 129"/>
                      <a:gd name="T22" fmla="*/ 117 w 138"/>
                      <a:gd name="T23" fmla="*/ 69 h 129"/>
                      <a:gd name="T24" fmla="*/ 116 w 138"/>
                      <a:gd name="T25" fmla="*/ 74 h 129"/>
                      <a:gd name="T26" fmla="*/ 109 w 138"/>
                      <a:gd name="T27" fmla="*/ 77 h 129"/>
                      <a:gd name="T28" fmla="*/ 103 w 138"/>
                      <a:gd name="T29" fmla="*/ 77 h 129"/>
                      <a:gd name="T30" fmla="*/ 99 w 138"/>
                      <a:gd name="T31" fmla="*/ 81 h 129"/>
                      <a:gd name="T32" fmla="*/ 113 w 138"/>
                      <a:gd name="T33" fmla="*/ 90 h 129"/>
                      <a:gd name="T34" fmla="*/ 122 w 138"/>
                      <a:gd name="T35" fmla="*/ 99 h 129"/>
                      <a:gd name="T36" fmla="*/ 137 w 138"/>
                      <a:gd name="T37" fmla="*/ 108 h 129"/>
                      <a:gd name="T38" fmla="*/ 127 w 138"/>
                      <a:gd name="T39" fmla="*/ 119 h 129"/>
                      <a:gd name="T40" fmla="*/ 119 w 138"/>
                      <a:gd name="T41" fmla="*/ 122 h 129"/>
                      <a:gd name="T42" fmla="*/ 121 w 138"/>
                      <a:gd name="T43" fmla="*/ 128 h 129"/>
                      <a:gd name="T44" fmla="*/ 106 w 138"/>
                      <a:gd name="T45" fmla="*/ 128 h 129"/>
                      <a:gd name="T46" fmla="*/ 101 w 138"/>
                      <a:gd name="T47" fmla="*/ 123 h 129"/>
                      <a:gd name="T48" fmla="*/ 90 w 138"/>
                      <a:gd name="T49" fmla="*/ 111 h 129"/>
                      <a:gd name="T50" fmla="*/ 82 w 138"/>
                      <a:gd name="T51" fmla="*/ 101 h 129"/>
                      <a:gd name="T52" fmla="*/ 69 w 138"/>
                      <a:gd name="T53" fmla="*/ 83 h 129"/>
                      <a:gd name="T54" fmla="*/ 54 w 138"/>
                      <a:gd name="T55" fmla="*/ 69 h 129"/>
                      <a:gd name="T56" fmla="*/ 38 w 138"/>
                      <a:gd name="T57" fmla="*/ 50 h 129"/>
                      <a:gd name="T58" fmla="*/ 28 w 138"/>
                      <a:gd name="T59" fmla="*/ 44 h 129"/>
                      <a:gd name="T60" fmla="*/ 20 w 138"/>
                      <a:gd name="T61" fmla="*/ 39 h 129"/>
                      <a:gd name="T62" fmla="*/ 16 w 138"/>
                      <a:gd name="T63" fmla="*/ 29 h 129"/>
                      <a:gd name="T64" fmla="*/ 2 w 138"/>
                      <a:gd name="T65" fmla="*/ 20 h 129"/>
                      <a:gd name="T66" fmla="*/ 2 w 138"/>
                      <a:gd name="T67" fmla="*/ 14 h 129"/>
                      <a:gd name="T68" fmla="*/ 0 w 138"/>
                      <a:gd name="T6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29">
                        <a:moveTo>
                          <a:pt x="0" y="0"/>
                        </a:moveTo>
                        <a:lnTo>
                          <a:pt x="13" y="0"/>
                        </a:lnTo>
                        <a:lnTo>
                          <a:pt x="18" y="9"/>
                        </a:lnTo>
                        <a:lnTo>
                          <a:pt x="36" y="23"/>
                        </a:lnTo>
                        <a:lnTo>
                          <a:pt x="44" y="38"/>
                        </a:lnTo>
                        <a:lnTo>
                          <a:pt x="57" y="39"/>
                        </a:lnTo>
                        <a:lnTo>
                          <a:pt x="67" y="42"/>
                        </a:lnTo>
                        <a:lnTo>
                          <a:pt x="75" y="48"/>
                        </a:lnTo>
                        <a:lnTo>
                          <a:pt x="85" y="48"/>
                        </a:lnTo>
                        <a:lnTo>
                          <a:pt x="96" y="57"/>
                        </a:lnTo>
                        <a:lnTo>
                          <a:pt x="106" y="65"/>
                        </a:lnTo>
                        <a:lnTo>
                          <a:pt x="117" y="69"/>
                        </a:lnTo>
                        <a:lnTo>
                          <a:pt x="116" y="74"/>
                        </a:lnTo>
                        <a:lnTo>
                          <a:pt x="109" y="77"/>
                        </a:lnTo>
                        <a:lnTo>
                          <a:pt x="103" y="77"/>
                        </a:lnTo>
                        <a:lnTo>
                          <a:pt x="99" y="81"/>
                        </a:lnTo>
                        <a:lnTo>
                          <a:pt x="113" y="90"/>
                        </a:lnTo>
                        <a:lnTo>
                          <a:pt x="122" y="99"/>
                        </a:lnTo>
                        <a:lnTo>
                          <a:pt x="137" y="108"/>
                        </a:lnTo>
                        <a:lnTo>
                          <a:pt x="127" y="119"/>
                        </a:lnTo>
                        <a:lnTo>
                          <a:pt x="119" y="122"/>
                        </a:lnTo>
                        <a:lnTo>
                          <a:pt x="121" y="128"/>
                        </a:lnTo>
                        <a:lnTo>
                          <a:pt x="106" y="128"/>
                        </a:lnTo>
                        <a:lnTo>
                          <a:pt x="101" y="123"/>
                        </a:lnTo>
                        <a:lnTo>
                          <a:pt x="90" y="111"/>
                        </a:lnTo>
                        <a:lnTo>
                          <a:pt x="82" y="101"/>
                        </a:lnTo>
                        <a:lnTo>
                          <a:pt x="69" y="83"/>
                        </a:lnTo>
                        <a:lnTo>
                          <a:pt x="54" y="69"/>
                        </a:lnTo>
                        <a:lnTo>
                          <a:pt x="38" y="50"/>
                        </a:lnTo>
                        <a:lnTo>
                          <a:pt x="28" y="44"/>
                        </a:lnTo>
                        <a:lnTo>
                          <a:pt x="20" y="39"/>
                        </a:lnTo>
                        <a:lnTo>
                          <a:pt x="16" y="29"/>
                        </a:lnTo>
                        <a:lnTo>
                          <a:pt x="2" y="20"/>
                        </a:lnTo>
                        <a:lnTo>
                          <a:pt x="2" y="14"/>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64573" name="Group 29">
                  <a:extLst>
                    <a:ext uri="{FF2B5EF4-FFF2-40B4-BE49-F238E27FC236}">
                      <a16:creationId xmlns:a16="http://schemas.microsoft.com/office/drawing/2014/main" id="{1EEF4A92-74D3-4370-A2E6-31A577198335}"/>
                    </a:ext>
                  </a:extLst>
                </p:cNvPr>
                <p:cNvGrpSpPr>
                  <a:grpSpLocks/>
                </p:cNvGrpSpPr>
                <p:nvPr/>
              </p:nvGrpSpPr>
              <p:grpSpPr bwMode="auto">
                <a:xfrm>
                  <a:off x="2922" y="1219"/>
                  <a:ext cx="1995" cy="2104"/>
                  <a:chOff x="2922" y="1219"/>
                  <a:chExt cx="1995" cy="2104"/>
                </a:xfrm>
              </p:grpSpPr>
              <p:sp>
                <p:nvSpPr>
                  <p:cNvPr id="364574" name="Freeform 30">
                    <a:extLst>
                      <a:ext uri="{FF2B5EF4-FFF2-40B4-BE49-F238E27FC236}">
                        <a16:creationId xmlns:a16="http://schemas.microsoft.com/office/drawing/2014/main" id="{AD616726-D5C5-4818-A077-A1E514E25F74}"/>
                      </a:ext>
                    </a:extLst>
                  </p:cNvPr>
                  <p:cNvSpPr>
                    <a:spLocks/>
                  </p:cNvSpPr>
                  <p:nvPr/>
                </p:nvSpPr>
                <p:spPr bwMode="auto">
                  <a:xfrm>
                    <a:off x="2922" y="1740"/>
                    <a:ext cx="992" cy="967"/>
                  </a:xfrm>
                  <a:custGeom>
                    <a:avLst/>
                    <a:gdLst>
                      <a:gd name="T0" fmla="*/ 757 w 992"/>
                      <a:gd name="T1" fmla="*/ 156 h 967"/>
                      <a:gd name="T2" fmla="*/ 850 w 992"/>
                      <a:gd name="T3" fmla="*/ 317 h 967"/>
                      <a:gd name="T4" fmla="*/ 887 w 992"/>
                      <a:gd name="T5" fmla="*/ 357 h 967"/>
                      <a:gd name="T6" fmla="*/ 968 w 992"/>
                      <a:gd name="T7" fmla="*/ 347 h 967"/>
                      <a:gd name="T8" fmla="*/ 989 w 992"/>
                      <a:gd name="T9" fmla="*/ 386 h 967"/>
                      <a:gd name="T10" fmla="*/ 892 w 992"/>
                      <a:gd name="T11" fmla="*/ 494 h 967"/>
                      <a:gd name="T12" fmla="*/ 812 w 992"/>
                      <a:gd name="T13" fmla="*/ 618 h 967"/>
                      <a:gd name="T14" fmla="*/ 824 w 992"/>
                      <a:gd name="T15" fmla="*/ 663 h 967"/>
                      <a:gd name="T16" fmla="*/ 824 w 992"/>
                      <a:gd name="T17" fmla="*/ 708 h 967"/>
                      <a:gd name="T18" fmla="*/ 788 w 992"/>
                      <a:gd name="T19" fmla="*/ 725 h 967"/>
                      <a:gd name="T20" fmla="*/ 736 w 992"/>
                      <a:gd name="T21" fmla="*/ 786 h 967"/>
                      <a:gd name="T22" fmla="*/ 716 w 992"/>
                      <a:gd name="T23" fmla="*/ 839 h 967"/>
                      <a:gd name="T24" fmla="*/ 668 w 992"/>
                      <a:gd name="T25" fmla="*/ 911 h 967"/>
                      <a:gd name="T26" fmla="*/ 640 w 992"/>
                      <a:gd name="T27" fmla="*/ 927 h 967"/>
                      <a:gd name="T28" fmla="*/ 580 w 992"/>
                      <a:gd name="T29" fmla="*/ 963 h 967"/>
                      <a:gd name="T30" fmla="*/ 507 w 992"/>
                      <a:gd name="T31" fmla="*/ 951 h 967"/>
                      <a:gd name="T32" fmla="*/ 499 w 992"/>
                      <a:gd name="T33" fmla="*/ 917 h 967"/>
                      <a:gd name="T34" fmla="*/ 466 w 992"/>
                      <a:gd name="T35" fmla="*/ 869 h 967"/>
                      <a:gd name="T36" fmla="*/ 460 w 992"/>
                      <a:gd name="T37" fmla="*/ 828 h 967"/>
                      <a:gd name="T38" fmla="*/ 450 w 992"/>
                      <a:gd name="T39" fmla="*/ 801 h 967"/>
                      <a:gd name="T40" fmla="*/ 419 w 992"/>
                      <a:gd name="T41" fmla="*/ 771 h 967"/>
                      <a:gd name="T42" fmla="*/ 400 w 992"/>
                      <a:gd name="T43" fmla="*/ 732 h 967"/>
                      <a:gd name="T44" fmla="*/ 427 w 992"/>
                      <a:gd name="T45" fmla="*/ 666 h 967"/>
                      <a:gd name="T46" fmla="*/ 414 w 992"/>
                      <a:gd name="T47" fmla="*/ 573 h 967"/>
                      <a:gd name="T48" fmla="*/ 370 w 992"/>
                      <a:gd name="T49" fmla="*/ 527 h 967"/>
                      <a:gd name="T50" fmla="*/ 364 w 992"/>
                      <a:gd name="T51" fmla="*/ 453 h 967"/>
                      <a:gd name="T52" fmla="*/ 301 w 992"/>
                      <a:gd name="T53" fmla="*/ 426 h 967"/>
                      <a:gd name="T54" fmla="*/ 218 w 992"/>
                      <a:gd name="T55" fmla="*/ 434 h 967"/>
                      <a:gd name="T56" fmla="*/ 47 w 992"/>
                      <a:gd name="T57" fmla="*/ 375 h 967"/>
                      <a:gd name="T58" fmla="*/ 8 w 992"/>
                      <a:gd name="T59" fmla="*/ 281 h 967"/>
                      <a:gd name="T60" fmla="*/ 39 w 992"/>
                      <a:gd name="T61" fmla="*/ 213 h 967"/>
                      <a:gd name="T62" fmla="*/ 96 w 992"/>
                      <a:gd name="T63" fmla="*/ 140 h 967"/>
                      <a:gd name="T64" fmla="*/ 180 w 992"/>
                      <a:gd name="T65" fmla="*/ 84 h 967"/>
                      <a:gd name="T66" fmla="*/ 244 w 992"/>
                      <a:gd name="T67" fmla="*/ 26 h 967"/>
                      <a:gd name="T68" fmla="*/ 302 w 992"/>
                      <a:gd name="T69" fmla="*/ 41 h 967"/>
                      <a:gd name="T70" fmla="*/ 366 w 992"/>
                      <a:gd name="T71" fmla="*/ 15 h 967"/>
                      <a:gd name="T72" fmla="*/ 409 w 992"/>
                      <a:gd name="T73" fmla="*/ 3 h 967"/>
                      <a:gd name="T74" fmla="*/ 444 w 992"/>
                      <a:gd name="T75" fmla="*/ 33 h 967"/>
                      <a:gd name="T76" fmla="*/ 512 w 992"/>
                      <a:gd name="T77" fmla="*/ 81 h 967"/>
                      <a:gd name="T78" fmla="*/ 559 w 992"/>
                      <a:gd name="T79" fmla="*/ 59 h 967"/>
                      <a:gd name="T80" fmla="*/ 630 w 992"/>
                      <a:gd name="T81" fmla="*/ 75 h 967"/>
                      <a:gd name="T82" fmla="*/ 708 w 992"/>
                      <a:gd name="T83" fmla="*/ 7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2" h="967">
                        <a:moveTo>
                          <a:pt x="741" y="116"/>
                        </a:moveTo>
                        <a:lnTo>
                          <a:pt x="757" y="156"/>
                        </a:lnTo>
                        <a:lnTo>
                          <a:pt x="788" y="218"/>
                        </a:lnTo>
                        <a:lnTo>
                          <a:pt x="850" y="317"/>
                        </a:lnTo>
                        <a:lnTo>
                          <a:pt x="872" y="329"/>
                        </a:lnTo>
                        <a:lnTo>
                          <a:pt x="887" y="357"/>
                        </a:lnTo>
                        <a:lnTo>
                          <a:pt x="936" y="356"/>
                        </a:lnTo>
                        <a:lnTo>
                          <a:pt x="968" y="347"/>
                        </a:lnTo>
                        <a:lnTo>
                          <a:pt x="991" y="347"/>
                        </a:lnTo>
                        <a:lnTo>
                          <a:pt x="989" y="386"/>
                        </a:lnTo>
                        <a:lnTo>
                          <a:pt x="981" y="407"/>
                        </a:lnTo>
                        <a:lnTo>
                          <a:pt x="892" y="494"/>
                        </a:lnTo>
                        <a:lnTo>
                          <a:pt x="811" y="584"/>
                        </a:lnTo>
                        <a:lnTo>
                          <a:pt x="812" y="618"/>
                        </a:lnTo>
                        <a:lnTo>
                          <a:pt x="835" y="644"/>
                        </a:lnTo>
                        <a:lnTo>
                          <a:pt x="824" y="663"/>
                        </a:lnTo>
                        <a:lnTo>
                          <a:pt x="830" y="689"/>
                        </a:lnTo>
                        <a:lnTo>
                          <a:pt x="824" y="708"/>
                        </a:lnTo>
                        <a:lnTo>
                          <a:pt x="804" y="725"/>
                        </a:lnTo>
                        <a:lnTo>
                          <a:pt x="788" y="725"/>
                        </a:lnTo>
                        <a:lnTo>
                          <a:pt x="760" y="753"/>
                        </a:lnTo>
                        <a:lnTo>
                          <a:pt x="736" y="786"/>
                        </a:lnTo>
                        <a:lnTo>
                          <a:pt x="741" y="822"/>
                        </a:lnTo>
                        <a:lnTo>
                          <a:pt x="716" y="839"/>
                        </a:lnTo>
                        <a:lnTo>
                          <a:pt x="694" y="876"/>
                        </a:lnTo>
                        <a:lnTo>
                          <a:pt x="668" y="911"/>
                        </a:lnTo>
                        <a:lnTo>
                          <a:pt x="653" y="924"/>
                        </a:lnTo>
                        <a:lnTo>
                          <a:pt x="640" y="927"/>
                        </a:lnTo>
                        <a:lnTo>
                          <a:pt x="617" y="950"/>
                        </a:lnTo>
                        <a:lnTo>
                          <a:pt x="580" y="963"/>
                        </a:lnTo>
                        <a:lnTo>
                          <a:pt x="533" y="966"/>
                        </a:lnTo>
                        <a:lnTo>
                          <a:pt x="507" y="951"/>
                        </a:lnTo>
                        <a:lnTo>
                          <a:pt x="504" y="936"/>
                        </a:lnTo>
                        <a:lnTo>
                          <a:pt x="499" y="917"/>
                        </a:lnTo>
                        <a:lnTo>
                          <a:pt x="481" y="906"/>
                        </a:lnTo>
                        <a:lnTo>
                          <a:pt x="466" y="869"/>
                        </a:lnTo>
                        <a:lnTo>
                          <a:pt x="461" y="851"/>
                        </a:lnTo>
                        <a:lnTo>
                          <a:pt x="460" y="828"/>
                        </a:lnTo>
                        <a:lnTo>
                          <a:pt x="452" y="812"/>
                        </a:lnTo>
                        <a:lnTo>
                          <a:pt x="450" y="801"/>
                        </a:lnTo>
                        <a:lnTo>
                          <a:pt x="435" y="785"/>
                        </a:lnTo>
                        <a:lnTo>
                          <a:pt x="419" y="771"/>
                        </a:lnTo>
                        <a:lnTo>
                          <a:pt x="408" y="749"/>
                        </a:lnTo>
                        <a:lnTo>
                          <a:pt x="400" y="732"/>
                        </a:lnTo>
                        <a:lnTo>
                          <a:pt x="403" y="705"/>
                        </a:lnTo>
                        <a:lnTo>
                          <a:pt x="427" y="666"/>
                        </a:lnTo>
                        <a:lnTo>
                          <a:pt x="432" y="623"/>
                        </a:lnTo>
                        <a:lnTo>
                          <a:pt x="414" y="573"/>
                        </a:lnTo>
                        <a:lnTo>
                          <a:pt x="388" y="554"/>
                        </a:lnTo>
                        <a:lnTo>
                          <a:pt x="370" y="527"/>
                        </a:lnTo>
                        <a:lnTo>
                          <a:pt x="377" y="485"/>
                        </a:lnTo>
                        <a:lnTo>
                          <a:pt x="364" y="453"/>
                        </a:lnTo>
                        <a:lnTo>
                          <a:pt x="333" y="450"/>
                        </a:lnTo>
                        <a:lnTo>
                          <a:pt x="301" y="426"/>
                        </a:lnTo>
                        <a:lnTo>
                          <a:pt x="260" y="413"/>
                        </a:lnTo>
                        <a:lnTo>
                          <a:pt x="218" y="434"/>
                        </a:lnTo>
                        <a:lnTo>
                          <a:pt x="107" y="428"/>
                        </a:lnTo>
                        <a:lnTo>
                          <a:pt x="47" y="375"/>
                        </a:lnTo>
                        <a:lnTo>
                          <a:pt x="0" y="305"/>
                        </a:lnTo>
                        <a:lnTo>
                          <a:pt x="8" y="281"/>
                        </a:lnTo>
                        <a:lnTo>
                          <a:pt x="29" y="263"/>
                        </a:lnTo>
                        <a:lnTo>
                          <a:pt x="39" y="213"/>
                        </a:lnTo>
                        <a:lnTo>
                          <a:pt x="54" y="177"/>
                        </a:lnTo>
                        <a:lnTo>
                          <a:pt x="96" y="140"/>
                        </a:lnTo>
                        <a:lnTo>
                          <a:pt x="140" y="123"/>
                        </a:lnTo>
                        <a:lnTo>
                          <a:pt x="180" y="84"/>
                        </a:lnTo>
                        <a:lnTo>
                          <a:pt x="190" y="68"/>
                        </a:lnTo>
                        <a:lnTo>
                          <a:pt x="244" y="26"/>
                        </a:lnTo>
                        <a:lnTo>
                          <a:pt x="278" y="42"/>
                        </a:lnTo>
                        <a:lnTo>
                          <a:pt x="302" y="41"/>
                        </a:lnTo>
                        <a:lnTo>
                          <a:pt x="331" y="18"/>
                        </a:lnTo>
                        <a:lnTo>
                          <a:pt x="366" y="15"/>
                        </a:lnTo>
                        <a:lnTo>
                          <a:pt x="388" y="21"/>
                        </a:lnTo>
                        <a:lnTo>
                          <a:pt x="409" y="3"/>
                        </a:lnTo>
                        <a:lnTo>
                          <a:pt x="437" y="0"/>
                        </a:lnTo>
                        <a:lnTo>
                          <a:pt x="444" y="33"/>
                        </a:lnTo>
                        <a:lnTo>
                          <a:pt x="461" y="57"/>
                        </a:lnTo>
                        <a:lnTo>
                          <a:pt x="512" y="81"/>
                        </a:lnTo>
                        <a:lnTo>
                          <a:pt x="554" y="86"/>
                        </a:lnTo>
                        <a:lnTo>
                          <a:pt x="559" y="59"/>
                        </a:lnTo>
                        <a:lnTo>
                          <a:pt x="591" y="59"/>
                        </a:lnTo>
                        <a:lnTo>
                          <a:pt x="630" y="75"/>
                        </a:lnTo>
                        <a:lnTo>
                          <a:pt x="673" y="84"/>
                        </a:lnTo>
                        <a:lnTo>
                          <a:pt x="708" y="74"/>
                        </a:lnTo>
                        <a:lnTo>
                          <a:pt x="741" y="116"/>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4575" name="Group 31">
                    <a:extLst>
                      <a:ext uri="{FF2B5EF4-FFF2-40B4-BE49-F238E27FC236}">
                        <a16:creationId xmlns:a16="http://schemas.microsoft.com/office/drawing/2014/main" id="{899A0C02-8518-4EF2-A385-DE352A053B4D}"/>
                      </a:ext>
                    </a:extLst>
                  </p:cNvPr>
                  <p:cNvGrpSpPr>
                    <a:grpSpLocks/>
                  </p:cNvGrpSpPr>
                  <p:nvPr/>
                </p:nvGrpSpPr>
                <p:grpSpPr bwMode="auto">
                  <a:xfrm>
                    <a:off x="2989" y="1219"/>
                    <a:ext cx="440" cy="333"/>
                    <a:chOff x="2989" y="1219"/>
                    <a:chExt cx="440" cy="333"/>
                  </a:xfrm>
                </p:grpSpPr>
                <p:grpSp>
                  <p:nvGrpSpPr>
                    <p:cNvPr id="364576" name="Group 32">
                      <a:extLst>
                        <a:ext uri="{FF2B5EF4-FFF2-40B4-BE49-F238E27FC236}">
                          <a16:creationId xmlns:a16="http://schemas.microsoft.com/office/drawing/2014/main" id="{75F54EFF-602B-4AF3-9FD3-1CA63700390A}"/>
                        </a:ext>
                      </a:extLst>
                    </p:cNvPr>
                    <p:cNvGrpSpPr>
                      <a:grpSpLocks/>
                    </p:cNvGrpSpPr>
                    <p:nvPr/>
                  </p:nvGrpSpPr>
                  <p:grpSpPr bwMode="auto">
                    <a:xfrm>
                      <a:off x="3164" y="1426"/>
                      <a:ext cx="136" cy="126"/>
                      <a:chOff x="3164" y="1426"/>
                      <a:chExt cx="136" cy="126"/>
                    </a:xfrm>
                  </p:grpSpPr>
                  <p:sp>
                    <p:nvSpPr>
                      <p:cNvPr id="364577" name="Freeform 33">
                        <a:extLst>
                          <a:ext uri="{FF2B5EF4-FFF2-40B4-BE49-F238E27FC236}">
                            <a16:creationId xmlns:a16="http://schemas.microsoft.com/office/drawing/2014/main" id="{7CA43EE2-667B-4A01-9EF7-DDA4B7F03E19}"/>
                          </a:ext>
                        </a:extLst>
                      </p:cNvPr>
                      <p:cNvSpPr>
                        <a:spLocks/>
                      </p:cNvSpPr>
                      <p:nvPr/>
                    </p:nvSpPr>
                    <p:spPr bwMode="auto">
                      <a:xfrm>
                        <a:off x="3164" y="1473"/>
                        <a:ext cx="64" cy="70"/>
                      </a:xfrm>
                      <a:custGeom>
                        <a:avLst/>
                        <a:gdLst>
                          <a:gd name="T0" fmla="*/ 15 w 64"/>
                          <a:gd name="T1" fmla="*/ 21 h 70"/>
                          <a:gd name="T2" fmla="*/ 19 w 64"/>
                          <a:gd name="T3" fmla="*/ 14 h 70"/>
                          <a:gd name="T4" fmla="*/ 31 w 64"/>
                          <a:gd name="T5" fmla="*/ 14 h 70"/>
                          <a:gd name="T6" fmla="*/ 47 w 64"/>
                          <a:gd name="T7" fmla="*/ 0 h 70"/>
                          <a:gd name="T8" fmla="*/ 52 w 64"/>
                          <a:gd name="T9" fmla="*/ 9 h 70"/>
                          <a:gd name="T10" fmla="*/ 60 w 64"/>
                          <a:gd name="T11" fmla="*/ 9 h 70"/>
                          <a:gd name="T12" fmla="*/ 63 w 64"/>
                          <a:gd name="T13" fmla="*/ 14 h 70"/>
                          <a:gd name="T14" fmla="*/ 58 w 64"/>
                          <a:gd name="T15" fmla="*/ 21 h 70"/>
                          <a:gd name="T16" fmla="*/ 52 w 64"/>
                          <a:gd name="T17" fmla="*/ 24 h 70"/>
                          <a:gd name="T18" fmla="*/ 52 w 64"/>
                          <a:gd name="T19" fmla="*/ 30 h 70"/>
                          <a:gd name="T20" fmla="*/ 50 w 64"/>
                          <a:gd name="T21" fmla="*/ 33 h 70"/>
                          <a:gd name="T22" fmla="*/ 48 w 64"/>
                          <a:gd name="T23" fmla="*/ 38 h 70"/>
                          <a:gd name="T24" fmla="*/ 52 w 64"/>
                          <a:gd name="T25" fmla="*/ 44 h 70"/>
                          <a:gd name="T26" fmla="*/ 47 w 64"/>
                          <a:gd name="T27" fmla="*/ 50 h 70"/>
                          <a:gd name="T28" fmla="*/ 42 w 64"/>
                          <a:gd name="T29" fmla="*/ 53 h 70"/>
                          <a:gd name="T30" fmla="*/ 37 w 64"/>
                          <a:gd name="T31" fmla="*/ 53 h 70"/>
                          <a:gd name="T32" fmla="*/ 36 w 64"/>
                          <a:gd name="T33" fmla="*/ 54 h 70"/>
                          <a:gd name="T34" fmla="*/ 34 w 64"/>
                          <a:gd name="T35" fmla="*/ 59 h 70"/>
                          <a:gd name="T36" fmla="*/ 26 w 64"/>
                          <a:gd name="T37" fmla="*/ 60 h 70"/>
                          <a:gd name="T38" fmla="*/ 24 w 64"/>
                          <a:gd name="T39" fmla="*/ 59 h 70"/>
                          <a:gd name="T40" fmla="*/ 18 w 64"/>
                          <a:gd name="T41" fmla="*/ 63 h 70"/>
                          <a:gd name="T42" fmla="*/ 16 w 64"/>
                          <a:gd name="T43" fmla="*/ 65 h 70"/>
                          <a:gd name="T44" fmla="*/ 8 w 64"/>
                          <a:gd name="T45" fmla="*/ 69 h 70"/>
                          <a:gd name="T46" fmla="*/ 5 w 64"/>
                          <a:gd name="T47" fmla="*/ 69 h 70"/>
                          <a:gd name="T48" fmla="*/ 3 w 64"/>
                          <a:gd name="T49" fmla="*/ 66 h 70"/>
                          <a:gd name="T50" fmla="*/ 2 w 64"/>
                          <a:gd name="T51" fmla="*/ 59 h 70"/>
                          <a:gd name="T52" fmla="*/ 0 w 64"/>
                          <a:gd name="T53" fmla="*/ 57 h 70"/>
                          <a:gd name="T54" fmla="*/ 0 w 64"/>
                          <a:gd name="T55" fmla="*/ 51 h 70"/>
                          <a:gd name="T56" fmla="*/ 5 w 64"/>
                          <a:gd name="T57" fmla="*/ 48 h 70"/>
                          <a:gd name="T58" fmla="*/ 10 w 64"/>
                          <a:gd name="T59" fmla="*/ 45 h 70"/>
                          <a:gd name="T60" fmla="*/ 13 w 64"/>
                          <a:gd name="T61" fmla="*/ 39 h 70"/>
                          <a:gd name="T62" fmla="*/ 18 w 64"/>
                          <a:gd name="T63" fmla="*/ 39 h 70"/>
                          <a:gd name="T64" fmla="*/ 21 w 64"/>
                          <a:gd name="T65" fmla="*/ 41 h 70"/>
                          <a:gd name="T66" fmla="*/ 26 w 64"/>
                          <a:gd name="T67" fmla="*/ 39 h 70"/>
                          <a:gd name="T68" fmla="*/ 21 w 64"/>
                          <a:gd name="T69" fmla="*/ 38 h 70"/>
                          <a:gd name="T70" fmla="*/ 15 w 64"/>
                          <a:gd name="T71"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70">
                            <a:moveTo>
                              <a:pt x="15" y="21"/>
                            </a:moveTo>
                            <a:lnTo>
                              <a:pt x="19" y="14"/>
                            </a:lnTo>
                            <a:lnTo>
                              <a:pt x="31" y="14"/>
                            </a:lnTo>
                            <a:lnTo>
                              <a:pt x="47" y="0"/>
                            </a:lnTo>
                            <a:lnTo>
                              <a:pt x="52" y="9"/>
                            </a:lnTo>
                            <a:lnTo>
                              <a:pt x="60" y="9"/>
                            </a:lnTo>
                            <a:lnTo>
                              <a:pt x="63" y="14"/>
                            </a:lnTo>
                            <a:lnTo>
                              <a:pt x="58" y="21"/>
                            </a:lnTo>
                            <a:lnTo>
                              <a:pt x="52" y="24"/>
                            </a:lnTo>
                            <a:lnTo>
                              <a:pt x="52" y="30"/>
                            </a:lnTo>
                            <a:lnTo>
                              <a:pt x="50" y="33"/>
                            </a:lnTo>
                            <a:lnTo>
                              <a:pt x="48" y="38"/>
                            </a:lnTo>
                            <a:lnTo>
                              <a:pt x="52" y="44"/>
                            </a:lnTo>
                            <a:lnTo>
                              <a:pt x="47" y="50"/>
                            </a:lnTo>
                            <a:lnTo>
                              <a:pt x="42" y="53"/>
                            </a:lnTo>
                            <a:lnTo>
                              <a:pt x="37" y="53"/>
                            </a:lnTo>
                            <a:lnTo>
                              <a:pt x="36" y="54"/>
                            </a:lnTo>
                            <a:lnTo>
                              <a:pt x="34" y="59"/>
                            </a:lnTo>
                            <a:lnTo>
                              <a:pt x="26" y="60"/>
                            </a:lnTo>
                            <a:lnTo>
                              <a:pt x="24" y="59"/>
                            </a:lnTo>
                            <a:lnTo>
                              <a:pt x="18" y="63"/>
                            </a:lnTo>
                            <a:lnTo>
                              <a:pt x="16" y="65"/>
                            </a:lnTo>
                            <a:lnTo>
                              <a:pt x="8" y="69"/>
                            </a:lnTo>
                            <a:lnTo>
                              <a:pt x="5" y="69"/>
                            </a:lnTo>
                            <a:lnTo>
                              <a:pt x="3" y="66"/>
                            </a:lnTo>
                            <a:lnTo>
                              <a:pt x="2" y="59"/>
                            </a:lnTo>
                            <a:lnTo>
                              <a:pt x="0" y="57"/>
                            </a:lnTo>
                            <a:lnTo>
                              <a:pt x="0" y="51"/>
                            </a:lnTo>
                            <a:lnTo>
                              <a:pt x="5" y="48"/>
                            </a:lnTo>
                            <a:lnTo>
                              <a:pt x="10" y="45"/>
                            </a:lnTo>
                            <a:lnTo>
                              <a:pt x="13" y="39"/>
                            </a:lnTo>
                            <a:lnTo>
                              <a:pt x="18" y="39"/>
                            </a:lnTo>
                            <a:lnTo>
                              <a:pt x="21" y="41"/>
                            </a:lnTo>
                            <a:lnTo>
                              <a:pt x="26" y="39"/>
                            </a:lnTo>
                            <a:lnTo>
                              <a:pt x="21" y="38"/>
                            </a:lnTo>
                            <a:lnTo>
                              <a:pt x="15" y="21"/>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78" name="Freeform 34">
                        <a:extLst>
                          <a:ext uri="{FF2B5EF4-FFF2-40B4-BE49-F238E27FC236}">
                            <a16:creationId xmlns:a16="http://schemas.microsoft.com/office/drawing/2014/main" id="{64747529-025F-4006-9FB4-61D114CEA129}"/>
                          </a:ext>
                        </a:extLst>
                      </p:cNvPr>
                      <p:cNvSpPr>
                        <a:spLocks/>
                      </p:cNvSpPr>
                      <p:nvPr/>
                    </p:nvSpPr>
                    <p:spPr bwMode="auto">
                      <a:xfrm>
                        <a:off x="3223" y="1426"/>
                        <a:ext cx="77" cy="126"/>
                      </a:xfrm>
                      <a:custGeom>
                        <a:avLst/>
                        <a:gdLst>
                          <a:gd name="T0" fmla="*/ 29 w 77"/>
                          <a:gd name="T1" fmla="*/ 14 h 126"/>
                          <a:gd name="T2" fmla="*/ 47 w 77"/>
                          <a:gd name="T3" fmla="*/ 12 h 126"/>
                          <a:gd name="T4" fmla="*/ 53 w 77"/>
                          <a:gd name="T5" fmla="*/ 8 h 126"/>
                          <a:gd name="T6" fmla="*/ 61 w 77"/>
                          <a:gd name="T7" fmla="*/ 3 h 126"/>
                          <a:gd name="T8" fmla="*/ 76 w 77"/>
                          <a:gd name="T9" fmla="*/ 2 h 126"/>
                          <a:gd name="T10" fmla="*/ 71 w 77"/>
                          <a:gd name="T11" fmla="*/ 12 h 126"/>
                          <a:gd name="T12" fmla="*/ 65 w 77"/>
                          <a:gd name="T13" fmla="*/ 15 h 126"/>
                          <a:gd name="T14" fmla="*/ 55 w 77"/>
                          <a:gd name="T15" fmla="*/ 24 h 126"/>
                          <a:gd name="T16" fmla="*/ 66 w 77"/>
                          <a:gd name="T17" fmla="*/ 24 h 126"/>
                          <a:gd name="T18" fmla="*/ 76 w 77"/>
                          <a:gd name="T19" fmla="*/ 24 h 126"/>
                          <a:gd name="T20" fmla="*/ 70 w 77"/>
                          <a:gd name="T21" fmla="*/ 35 h 126"/>
                          <a:gd name="T22" fmla="*/ 58 w 77"/>
                          <a:gd name="T23" fmla="*/ 39 h 126"/>
                          <a:gd name="T24" fmla="*/ 57 w 77"/>
                          <a:gd name="T25" fmla="*/ 47 h 126"/>
                          <a:gd name="T26" fmla="*/ 66 w 77"/>
                          <a:gd name="T27" fmla="*/ 57 h 126"/>
                          <a:gd name="T28" fmla="*/ 71 w 77"/>
                          <a:gd name="T29" fmla="*/ 68 h 126"/>
                          <a:gd name="T30" fmla="*/ 76 w 77"/>
                          <a:gd name="T31" fmla="*/ 81 h 126"/>
                          <a:gd name="T32" fmla="*/ 73 w 77"/>
                          <a:gd name="T33" fmla="*/ 98 h 126"/>
                          <a:gd name="T34" fmla="*/ 65 w 77"/>
                          <a:gd name="T35" fmla="*/ 105 h 126"/>
                          <a:gd name="T36" fmla="*/ 71 w 77"/>
                          <a:gd name="T37" fmla="*/ 117 h 126"/>
                          <a:gd name="T38" fmla="*/ 53 w 77"/>
                          <a:gd name="T39" fmla="*/ 117 h 126"/>
                          <a:gd name="T40" fmla="*/ 44 w 77"/>
                          <a:gd name="T41" fmla="*/ 116 h 126"/>
                          <a:gd name="T42" fmla="*/ 29 w 77"/>
                          <a:gd name="T43" fmla="*/ 120 h 126"/>
                          <a:gd name="T44" fmla="*/ 21 w 77"/>
                          <a:gd name="T45" fmla="*/ 122 h 126"/>
                          <a:gd name="T46" fmla="*/ 11 w 77"/>
                          <a:gd name="T47" fmla="*/ 123 h 126"/>
                          <a:gd name="T48" fmla="*/ 3 w 77"/>
                          <a:gd name="T49" fmla="*/ 119 h 126"/>
                          <a:gd name="T50" fmla="*/ 0 w 77"/>
                          <a:gd name="T51" fmla="*/ 111 h 126"/>
                          <a:gd name="T52" fmla="*/ 8 w 77"/>
                          <a:gd name="T53" fmla="*/ 104 h 126"/>
                          <a:gd name="T54" fmla="*/ 19 w 77"/>
                          <a:gd name="T55" fmla="*/ 102 h 126"/>
                          <a:gd name="T56" fmla="*/ 13 w 77"/>
                          <a:gd name="T57" fmla="*/ 98 h 126"/>
                          <a:gd name="T58" fmla="*/ 13 w 77"/>
                          <a:gd name="T59" fmla="*/ 90 h 126"/>
                          <a:gd name="T60" fmla="*/ 23 w 77"/>
                          <a:gd name="T61" fmla="*/ 86 h 126"/>
                          <a:gd name="T62" fmla="*/ 31 w 77"/>
                          <a:gd name="T63" fmla="*/ 84 h 126"/>
                          <a:gd name="T64" fmla="*/ 36 w 77"/>
                          <a:gd name="T65" fmla="*/ 71 h 126"/>
                          <a:gd name="T66" fmla="*/ 40 w 77"/>
                          <a:gd name="T67" fmla="*/ 57 h 126"/>
                          <a:gd name="T68" fmla="*/ 32 w 77"/>
                          <a:gd name="T69" fmla="*/ 48 h 126"/>
                          <a:gd name="T70" fmla="*/ 16 w 77"/>
                          <a:gd name="T71" fmla="*/ 45 h 126"/>
                          <a:gd name="T72" fmla="*/ 24 w 77"/>
                          <a:gd name="T73"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6">
                            <a:moveTo>
                              <a:pt x="24" y="18"/>
                            </a:moveTo>
                            <a:lnTo>
                              <a:pt x="29" y="14"/>
                            </a:lnTo>
                            <a:lnTo>
                              <a:pt x="44" y="15"/>
                            </a:lnTo>
                            <a:lnTo>
                              <a:pt x="47" y="12"/>
                            </a:lnTo>
                            <a:lnTo>
                              <a:pt x="50" y="8"/>
                            </a:lnTo>
                            <a:lnTo>
                              <a:pt x="53" y="8"/>
                            </a:lnTo>
                            <a:lnTo>
                              <a:pt x="57" y="6"/>
                            </a:lnTo>
                            <a:lnTo>
                              <a:pt x="61" y="3"/>
                            </a:lnTo>
                            <a:lnTo>
                              <a:pt x="68" y="0"/>
                            </a:lnTo>
                            <a:lnTo>
                              <a:pt x="76" y="2"/>
                            </a:lnTo>
                            <a:lnTo>
                              <a:pt x="74" y="8"/>
                            </a:lnTo>
                            <a:lnTo>
                              <a:pt x="71" y="12"/>
                            </a:lnTo>
                            <a:lnTo>
                              <a:pt x="68" y="14"/>
                            </a:lnTo>
                            <a:lnTo>
                              <a:pt x="65" y="15"/>
                            </a:lnTo>
                            <a:lnTo>
                              <a:pt x="55" y="18"/>
                            </a:lnTo>
                            <a:lnTo>
                              <a:pt x="55" y="24"/>
                            </a:lnTo>
                            <a:lnTo>
                              <a:pt x="57" y="27"/>
                            </a:lnTo>
                            <a:lnTo>
                              <a:pt x="66" y="24"/>
                            </a:lnTo>
                            <a:lnTo>
                              <a:pt x="74" y="21"/>
                            </a:lnTo>
                            <a:lnTo>
                              <a:pt x="76" y="24"/>
                            </a:lnTo>
                            <a:lnTo>
                              <a:pt x="76" y="33"/>
                            </a:lnTo>
                            <a:lnTo>
                              <a:pt x="70" y="35"/>
                            </a:lnTo>
                            <a:lnTo>
                              <a:pt x="63" y="35"/>
                            </a:lnTo>
                            <a:lnTo>
                              <a:pt x="58" y="39"/>
                            </a:lnTo>
                            <a:lnTo>
                              <a:pt x="57" y="42"/>
                            </a:lnTo>
                            <a:lnTo>
                              <a:pt x="57" y="47"/>
                            </a:lnTo>
                            <a:lnTo>
                              <a:pt x="61" y="53"/>
                            </a:lnTo>
                            <a:lnTo>
                              <a:pt x="66" y="57"/>
                            </a:lnTo>
                            <a:lnTo>
                              <a:pt x="70" y="62"/>
                            </a:lnTo>
                            <a:lnTo>
                              <a:pt x="71" y="68"/>
                            </a:lnTo>
                            <a:lnTo>
                              <a:pt x="73" y="74"/>
                            </a:lnTo>
                            <a:lnTo>
                              <a:pt x="76" y="81"/>
                            </a:lnTo>
                            <a:lnTo>
                              <a:pt x="76" y="92"/>
                            </a:lnTo>
                            <a:lnTo>
                              <a:pt x="73" y="98"/>
                            </a:lnTo>
                            <a:lnTo>
                              <a:pt x="66" y="102"/>
                            </a:lnTo>
                            <a:lnTo>
                              <a:pt x="65" y="105"/>
                            </a:lnTo>
                            <a:lnTo>
                              <a:pt x="68" y="111"/>
                            </a:lnTo>
                            <a:lnTo>
                              <a:pt x="71" y="117"/>
                            </a:lnTo>
                            <a:lnTo>
                              <a:pt x="61" y="117"/>
                            </a:lnTo>
                            <a:lnTo>
                              <a:pt x="53" y="117"/>
                            </a:lnTo>
                            <a:lnTo>
                              <a:pt x="50" y="116"/>
                            </a:lnTo>
                            <a:lnTo>
                              <a:pt x="44" y="116"/>
                            </a:lnTo>
                            <a:lnTo>
                              <a:pt x="36" y="117"/>
                            </a:lnTo>
                            <a:lnTo>
                              <a:pt x="29" y="120"/>
                            </a:lnTo>
                            <a:lnTo>
                              <a:pt x="24" y="120"/>
                            </a:lnTo>
                            <a:lnTo>
                              <a:pt x="21" y="122"/>
                            </a:lnTo>
                            <a:lnTo>
                              <a:pt x="13" y="125"/>
                            </a:lnTo>
                            <a:lnTo>
                              <a:pt x="11" y="123"/>
                            </a:lnTo>
                            <a:lnTo>
                              <a:pt x="8" y="120"/>
                            </a:lnTo>
                            <a:lnTo>
                              <a:pt x="3" y="119"/>
                            </a:lnTo>
                            <a:lnTo>
                              <a:pt x="0" y="117"/>
                            </a:lnTo>
                            <a:lnTo>
                              <a:pt x="0" y="111"/>
                            </a:lnTo>
                            <a:lnTo>
                              <a:pt x="3" y="104"/>
                            </a:lnTo>
                            <a:lnTo>
                              <a:pt x="8" y="104"/>
                            </a:lnTo>
                            <a:lnTo>
                              <a:pt x="13" y="102"/>
                            </a:lnTo>
                            <a:lnTo>
                              <a:pt x="19" y="102"/>
                            </a:lnTo>
                            <a:lnTo>
                              <a:pt x="19" y="101"/>
                            </a:lnTo>
                            <a:lnTo>
                              <a:pt x="13" y="98"/>
                            </a:lnTo>
                            <a:lnTo>
                              <a:pt x="13" y="93"/>
                            </a:lnTo>
                            <a:lnTo>
                              <a:pt x="13" y="90"/>
                            </a:lnTo>
                            <a:lnTo>
                              <a:pt x="19" y="87"/>
                            </a:lnTo>
                            <a:lnTo>
                              <a:pt x="23" y="86"/>
                            </a:lnTo>
                            <a:lnTo>
                              <a:pt x="26" y="84"/>
                            </a:lnTo>
                            <a:lnTo>
                              <a:pt x="31" y="84"/>
                            </a:lnTo>
                            <a:lnTo>
                              <a:pt x="34" y="83"/>
                            </a:lnTo>
                            <a:lnTo>
                              <a:pt x="36" y="71"/>
                            </a:lnTo>
                            <a:lnTo>
                              <a:pt x="40" y="62"/>
                            </a:lnTo>
                            <a:lnTo>
                              <a:pt x="40" y="57"/>
                            </a:lnTo>
                            <a:lnTo>
                              <a:pt x="29" y="56"/>
                            </a:lnTo>
                            <a:lnTo>
                              <a:pt x="32" y="48"/>
                            </a:lnTo>
                            <a:lnTo>
                              <a:pt x="24" y="44"/>
                            </a:lnTo>
                            <a:lnTo>
                              <a:pt x="16" y="45"/>
                            </a:lnTo>
                            <a:lnTo>
                              <a:pt x="26" y="35"/>
                            </a:lnTo>
                            <a:lnTo>
                              <a:pt x="24" y="18"/>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4579" name="Freeform 35">
                      <a:extLst>
                        <a:ext uri="{FF2B5EF4-FFF2-40B4-BE49-F238E27FC236}">
                          <a16:creationId xmlns:a16="http://schemas.microsoft.com/office/drawing/2014/main" id="{7D320680-69D9-493D-A0F3-894C4767A4EB}"/>
                        </a:ext>
                      </a:extLst>
                    </p:cNvPr>
                    <p:cNvSpPr>
                      <a:spLocks/>
                    </p:cNvSpPr>
                    <p:nvPr/>
                  </p:nvSpPr>
                  <p:spPr bwMode="auto">
                    <a:xfrm>
                      <a:off x="2989" y="1219"/>
                      <a:ext cx="440" cy="210"/>
                    </a:xfrm>
                    <a:custGeom>
                      <a:avLst/>
                      <a:gdLst>
                        <a:gd name="T0" fmla="*/ 28 w 440"/>
                        <a:gd name="T1" fmla="*/ 204 h 210"/>
                        <a:gd name="T2" fmla="*/ 44 w 440"/>
                        <a:gd name="T3" fmla="*/ 189 h 210"/>
                        <a:gd name="T4" fmla="*/ 54 w 440"/>
                        <a:gd name="T5" fmla="*/ 185 h 210"/>
                        <a:gd name="T6" fmla="*/ 68 w 440"/>
                        <a:gd name="T7" fmla="*/ 180 h 210"/>
                        <a:gd name="T8" fmla="*/ 80 w 440"/>
                        <a:gd name="T9" fmla="*/ 180 h 210"/>
                        <a:gd name="T10" fmla="*/ 89 w 440"/>
                        <a:gd name="T11" fmla="*/ 174 h 210"/>
                        <a:gd name="T12" fmla="*/ 101 w 440"/>
                        <a:gd name="T13" fmla="*/ 165 h 210"/>
                        <a:gd name="T14" fmla="*/ 112 w 440"/>
                        <a:gd name="T15" fmla="*/ 161 h 210"/>
                        <a:gd name="T16" fmla="*/ 124 w 440"/>
                        <a:gd name="T17" fmla="*/ 156 h 210"/>
                        <a:gd name="T18" fmla="*/ 137 w 440"/>
                        <a:gd name="T19" fmla="*/ 150 h 210"/>
                        <a:gd name="T20" fmla="*/ 153 w 440"/>
                        <a:gd name="T21" fmla="*/ 147 h 210"/>
                        <a:gd name="T22" fmla="*/ 179 w 440"/>
                        <a:gd name="T23" fmla="*/ 150 h 210"/>
                        <a:gd name="T24" fmla="*/ 200 w 440"/>
                        <a:gd name="T25" fmla="*/ 144 h 210"/>
                        <a:gd name="T26" fmla="*/ 211 w 440"/>
                        <a:gd name="T27" fmla="*/ 129 h 210"/>
                        <a:gd name="T28" fmla="*/ 226 w 440"/>
                        <a:gd name="T29" fmla="*/ 117 h 210"/>
                        <a:gd name="T30" fmla="*/ 236 w 440"/>
                        <a:gd name="T31" fmla="*/ 107 h 210"/>
                        <a:gd name="T32" fmla="*/ 244 w 440"/>
                        <a:gd name="T33" fmla="*/ 98 h 210"/>
                        <a:gd name="T34" fmla="*/ 263 w 440"/>
                        <a:gd name="T35" fmla="*/ 89 h 210"/>
                        <a:gd name="T36" fmla="*/ 260 w 440"/>
                        <a:gd name="T37" fmla="*/ 101 h 210"/>
                        <a:gd name="T38" fmla="*/ 275 w 440"/>
                        <a:gd name="T39" fmla="*/ 107 h 210"/>
                        <a:gd name="T40" fmla="*/ 288 w 440"/>
                        <a:gd name="T41" fmla="*/ 102 h 210"/>
                        <a:gd name="T42" fmla="*/ 293 w 440"/>
                        <a:gd name="T43" fmla="*/ 93 h 210"/>
                        <a:gd name="T44" fmla="*/ 298 w 440"/>
                        <a:gd name="T45" fmla="*/ 84 h 210"/>
                        <a:gd name="T46" fmla="*/ 306 w 440"/>
                        <a:gd name="T47" fmla="*/ 75 h 210"/>
                        <a:gd name="T48" fmla="*/ 330 w 440"/>
                        <a:gd name="T49" fmla="*/ 75 h 210"/>
                        <a:gd name="T50" fmla="*/ 354 w 440"/>
                        <a:gd name="T51" fmla="*/ 60 h 210"/>
                        <a:gd name="T52" fmla="*/ 379 w 440"/>
                        <a:gd name="T53" fmla="*/ 50 h 210"/>
                        <a:gd name="T54" fmla="*/ 405 w 440"/>
                        <a:gd name="T55" fmla="*/ 24 h 210"/>
                        <a:gd name="T56" fmla="*/ 428 w 440"/>
                        <a:gd name="T57" fmla="*/ 12 h 210"/>
                        <a:gd name="T58" fmla="*/ 419 w 440"/>
                        <a:gd name="T59" fmla="*/ 0 h 210"/>
                        <a:gd name="T60" fmla="*/ 380 w 440"/>
                        <a:gd name="T61" fmla="*/ 8 h 210"/>
                        <a:gd name="T62" fmla="*/ 354 w 440"/>
                        <a:gd name="T63" fmla="*/ 15 h 210"/>
                        <a:gd name="T64" fmla="*/ 327 w 440"/>
                        <a:gd name="T65" fmla="*/ 20 h 210"/>
                        <a:gd name="T66" fmla="*/ 293 w 440"/>
                        <a:gd name="T67" fmla="*/ 32 h 210"/>
                        <a:gd name="T68" fmla="*/ 263 w 440"/>
                        <a:gd name="T69" fmla="*/ 39 h 210"/>
                        <a:gd name="T70" fmla="*/ 233 w 440"/>
                        <a:gd name="T71" fmla="*/ 50 h 210"/>
                        <a:gd name="T72" fmla="*/ 211 w 440"/>
                        <a:gd name="T73" fmla="*/ 65 h 210"/>
                        <a:gd name="T74" fmla="*/ 193 w 440"/>
                        <a:gd name="T75" fmla="*/ 75 h 210"/>
                        <a:gd name="T76" fmla="*/ 158 w 440"/>
                        <a:gd name="T77" fmla="*/ 93 h 210"/>
                        <a:gd name="T78" fmla="*/ 122 w 440"/>
                        <a:gd name="T79" fmla="*/ 116 h 210"/>
                        <a:gd name="T80" fmla="*/ 91 w 440"/>
                        <a:gd name="T81" fmla="*/ 132 h 210"/>
                        <a:gd name="T82" fmla="*/ 67 w 440"/>
                        <a:gd name="T83" fmla="*/ 155 h 210"/>
                        <a:gd name="T84" fmla="*/ 41 w 440"/>
                        <a:gd name="T85" fmla="*/ 170 h 210"/>
                        <a:gd name="T86" fmla="*/ 0 w 440"/>
                        <a:gd name="T8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210">
                          <a:moveTo>
                            <a:pt x="0" y="209"/>
                          </a:moveTo>
                          <a:lnTo>
                            <a:pt x="28" y="204"/>
                          </a:lnTo>
                          <a:lnTo>
                            <a:pt x="37" y="195"/>
                          </a:lnTo>
                          <a:lnTo>
                            <a:pt x="44" y="189"/>
                          </a:lnTo>
                          <a:lnTo>
                            <a:pt x="47" y="185"/>
                          </a:lnTo>
                          <a:lnTo>
                            <a:pt x="54" y="185"/>
                          </a:lnTo>
                          <a:lnTo>
                            <a:pt x="60" y="180"/>
                          </a:lnTo>
                          <a:lnTo>
                            <a:pt x="68" y="180"/>
                          </a:lnTo>
                          <a:lnTo>
                            <a:pt x="73" y="180"/>
                          </a:lnTo>
                          <a:lnTo>
                            <a:pt x="80" y="180"/>
                          </a:lnTo>
                          <a:lnTo>
                            <a:pt x="83" y="180"/>
                          </a:lnTo>
                          <a:lnTo>
                            <a:pt x="89" y="174"/>
                          </a:lnTo>
                          <a:lnTo>
                            <a:pt x="93" y="170"/>
                          </a:lnTo>
                          <a:lnTo>
                            <a:pt x="101" y="165"/>
                          </a:lnTo>
                          <a:lnTo>
                            <a:pt x="107" y="164"/>
                          </a:lnTo>
                          <a:lnTo>
                            <a:pt x="112" y="161"/>
                          </a:lnTo>
                          <a:lnTo>
                            <a:pt x="119" y="159"/>
                          </a:lnTo>
                          <a:lnTo>
                            <a:pt x="124" y="156"/>
                          </a:lnTo>
                          <a:lnTo>
                            <a:pt x="130" y="153"/>
                          </a:lnTo>
                          <a:lnTo>
                            <a:pt x="137" y="150"/>
                          </a:lnTo>
                          <a:lnTo>
                            <a:pt x="145" y="146"/>
                          </a:lnTo>
                          <a:lnTo>
                            <a:pt x="153" y="147"/>
                          </a:lnTo>
                          <a:lnTo>
                            <a:pt x="166" y="150"/>
                          </a:lnTo>
                          <a:lnTo>
                            <a:pt x="179" y="150"/>
                          </a:lnTo>
                          <a:lnTo>
                            <a:pt x="193" y="146"/>
                          </a:lnTo>
                          <a:lnTo>
                            <a:pt x="200" y="144"/>
                          </a:lnTo>
                          <a:lnTo>
                            <a:pt x="205" y="135"/>
                          </a:lnTo>
                          <a:lnTo>
                            <a:pt x="211" y="129"/>
                          </a:lnTo>
                          <a:lnTo>
                            <a:pt x="223" y="122"/>
                          </a:lnTo>
                          <a:lnTo>
                            <a:pt x="226" y="117"/>
                          </a:lnTo>
                          <a:lnTo>
                            <a:pt x="226" y="111"/>
                          </a:lnTo>
                          <a:lnTo>
                            <a:pt x="236" y="107"/>
                          </a:lnTo>
                          <a:lnTo>
                            <a:pt x="241" y="102"/>
                          </a:lnTo>
                          <a:lnTo>
                            <a:pt x="244" y="98"/>
                          </a:lnTo>
                          <a:lnTo>
                            <a:pt x="247" y="98"/>
                          </a:lnTo>
                          <a:lnTo>
                            <a:pt x="263" y="89"/>
                          </a:lnTo>
                          <a:lnTo>
                            <a:pt x="263" y="98"/>
                          </a:lnTo>
                          <a:lnTo>
                            <a:pt x="260" y="101"/>
                          </a:lnTo>
                          <a:lnTo>
                            <a:pt x="263" y="105"/>
                          </a:lnTo>
                          <a:lnTo>
                            <a:pt x="275" y="107"/>
                          </a:lnTo>
                          <a:lnTo>
                            <a:pt x="281" y="107"/>
                          </a:lnTo>
                          <a:lnTo>
                            <a:pt x="288" y="102"/>
                          </a:lnTo>
                          <a:lnTo>
                            <a:pt x="293" y="98"/>
                          </a:lnTo>
                          <a:lnTo>
                            <a:pt x="293" y="93"/>
                          </a:lnTo>
                          <a:lnTo>
                            <a:pt x="298" y="89"/>
                          </a:lnTo>
                          <a:lnTo>
                            <a:pt x="298" y="84"/>
                          </a:lnTo>
                          <a:lnTo>
                            <a:pt x="302" y="78"/>
                          </a:lnTo>
                          <a:lnTo>
                            <a:pt x="306" y="75"/>
                          </a:lnTo>
                          <a:lnTo>
                            <a:pt x="314" y="75"/>
                          </a:lnTo>
                          <a:lnTo>
                            <a:pt x="330" y="75"/>
                          </a:lnTo>
                          <a:lnTo>
                            <a:pt x="343" y="69"/>
                          </a:lnTo>
                          <a:lnTo>
                            <a:pt x="354" y="60"/>
                          </a:lnTo>
                          <a:lnTo>
                            <a:pt x="367" y="57"/>
                          </a:lnTo>
                          <a:lnTo>
                            <a:pt x="379" y="50"/>
                          </a:lnTo>
                          <a:lnTo>
                            <a:pt x="387" y="38"/>
                          </a:lnTo>
                          <a:lnTo>
                            <a:pt x="405" y="24"/>
                          </a:lnTo>
                          <a:lnTo>
                            <a:pt x="416" y="18"/>
                          </a:lnTo>
                          <a:lnTo>
                            <a:pt x="428" y="12"/>
                          </a:lnTo>
                          <a:lnTo>
                            <a:pt x="439" y="5"/>
                          </a:lnTo>
                          <a:lnTo>
                            <a:pt x="419" y="0"/>
                          </a:lnTo>
                          <a:lnTo>
                            <a:pt x="400" y="0"/>
                          </a:lnTo>
                          <a:lnTo>
                            <a:pt x="380" y="8"/>
                          </a:lnTo>
                          <a:lnTo>
                            <a:pt x="371" y="12"/>
                          </a:lnTo>
                          <a:lnTo>
                            <a:pt x="354" y="15"/>
                          </a:lnTo>
                          <a:lnTo>
                            <a:pt x="337" y="17"/>
                          </a:lnTo>
                          <a:lnTo>
                            <a:pt x="327" y="20"/>
                          </a:lnTo>
                          <a:lnTo>
                            <a:pt x="306" y="27"/>
                          </a:lnTo>
                          <a:lnTo>
                            <a:pt x="293" y="32"/>
                          </a:lnTo>
                          <a:lnTo>
                            <a:pt x="280" y="36"/>
                          </a:lnTo>
                          <a:lnTo>
                            <a:pt x="263" y="39"/>
                          </a:lnTo>
                          <a:lnTo>
                            <a:pt x="247" y="44"/>
                          </a:lnTo>
                          <a:lnTo>
                            <a:pt x="233" y="50"/>
                          </a:lnTo>
                          <a:lnTo>
                            <a:pt x="221" y="57"/>
                          </a:lnTo>
                          <a:lnTo>
                            <a:pt x="211" y="65"/>
                          </a:lnTo>
                          <a:lnTo>
                            <a:pt x="202" y="71"/>
                          </a:lnTo>
                          <a:lnTo>
                            <a:pt x="193" y="75"/>
                          </a:lnTo>
                          <a:lnTo>
                            <a:pt x="176" y="84"/>
                          </a:lnTo>
                          <a:lnTo>
                            <a:pt x="158" y="93"/>
                          </a:lnTo>
                          <a:lnTo>
                            <a:pt x="137" y="102"/>
                          </a:lnTo>
                          <a:lnTo>
                            <a:pt x="122" y="116"/>
                          </a:lnTo>
                          <a:lnTo>
                            <a:pt x="106" y="126"/>
                          </a:lnTo>
                          <a:lnTo>
                            <a:pt x="91" y="132"/>
                          </a:lnTo>
                          <a:lnTo>
                            <a:pt x="76" y="146"/>
                          </a:lnTo>
                          <a:lnTo>
                            <a:pt x="67" y="155"/>
                          </a:lnTo>
                          <a:lnTo>
                            <a:pt x="54" y="164"/>
                          </a:lnTo>
                          <a:lnTo>
                            <a:pt x="41" y="170"/>
                          </a:lnTo>
                          <a:lnTo>
                            <a:pt x="28" y="176"/>
                          </a:lnTo>
                          <a:lnTo>
                            <a:pt x="0" y="209"/>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4580" name="Freeform 36">
                    <a:extLst>
                      <a:ext uri="{FF2B5EF4-FFF2-40B4-BE49-F238E27FC236}">
                        <a16:creationId xmlns:a16="http://schemas.microsoft.com/office/drawing/2014/main" id="{F2B77E5F-6ADE-49F2-A51A-9DF0F948CC67}"/>
                      </a:ext>
                    </a:extLst>
                  </p:cNvPr>
                  <p:cNvSpPr>
                    <a:spLocks/>
                  </p:cNvSpPr>
                  <p:nvPr/>
                </p:nvSpPr>
                <p:spPr bwMode="auto">
                  <a:xfrm>
                    <a:off x="3192" y="3129"/>
                    <a:ext cx="653" cy="194"/>
                  </a:xfrm>
                  <a:custGeom>
                    <a:avLst/>
                    <a:gdLst>
                      <a:gd name="T0" fmla="*/ 63 w 653"/>
                      <a:gd name="T1" fmla="*/ 58 h 194"/>
                      <a:gd name="T2" fmla="*/ 89 w 653"/>
                      <a:gd name="T3" fmla="*/ 52 h 194"/>
                      <a:gd name="T4" fmla="*/ 166 w 653"/>
                      <a:gd name="T5" fmla="*/ 49 h 194"/>
                      <a:gd name="T6" fmla="*/ 189 w 653"/>
                      <a:gd name="T7" fmla="*/ 42 h 194"/>
                      <a:gd name="T8" fmla="*/ 208 w 653"/>
                      <a:gd name="T9" fmla="*/ 37 h 194"/>
                      <a:gd name="T10" fmla="*/ 215 w 653"/>
                      <a:gd name="T11" fmla="*/ 37 h 194"/>
                      <a:gd name="T12" fmla="*/ 241 w 653"/>
                      <a:gd name="T13" fmla="*/ 42 h 194"/>
                      <a:gd name="T14" fmla="*/ 254 w 653"/>
                      <a:gd name="T15" fmla="*/ 49 h 194"/>
                      <a:gd name="T16" fmla="*/ 275 w 653"/>
                      <a:gd name="T17" fmla="*/ 55 h 194"/>
                      <a:gd name="T18" fmla="*/ 301 w 653"/>
                      <a:gd name="T19" fmla="*/ 49 h 194"/>
                      <a:gd name="T20" fmla="*/ 325 w 653"/>
                      <a:gd name="T21" fmla="*/ 40 h 194"/>
                      <a:gd name="T22" fmla="*/ 345 w 653"/>
                      <a:gd name="T23" fmla="*/ 39 h 194"/>
                      <a:gd name="T24" fmla="*/ 361 w 653"/>
                      <a:gd name="T25" fmla="*/ 39 h 194"/>
                      <a:gd name="T26" fmla="*/ 400 w 653"/>
                      <a:gd name="T27" fmla="*/ 45 h 194"/>
                      <a:gd name="T28" fmla="*/ 426 w 653"/>
                      <a:gd name="T29" fmla="*/ 39 h 194"/>
                      <a:gd name="T30" fmla="*/ 436 w 653"/>
                      <a:gd name="T31" fmla="*/ 34 h 194"/>
                      <a:gd name="T32" fmla="*/ 468 w 653"/>
                      <a:gd name="T33" fmla="*/ 24 h 194"/>
                      <a:gd name="T34" fmla="*/ 493 w 653"/>
                      <a:gd name="T35" fmla="*/ 19 h 194"/>
                      <a:gd name="T36" fmla="*/ 515 w 653"/>
                      <a:gd name="T37" fmla="*/ 9 h 194"/>
                      <a:gd name="T38" fmla="*/ 525 w 653"/>
                      <a:gd name="T39" fmla="*/ 4 h 194"/>
                      <a:gd name="T40" fmla="*/ 537 w 653"/>
                      <a:gd name="T41" fmla="*/ 0 h 194"/>
                      <a:gd name="T42" fmla="*/ 543 w 653"/>
                      <a:gd name="T43" fmla="*/ 13 h 194"/>
                      <a:gd name="T44" fmla="*/ 553 w 653"/>
                      <a:gd name="T45" fmla="*/ 25 h 194"/>
                      <a:gd name="T46" fmla="*/ 563 w 653"/>
                      <a:gd name="T47" fmla="*/ 28 h 194"/>
                      <a:gd name="T48" fmla="*/ 569 w 653"/>
                      <a:gd name="T49" fmla="*/ 31 h 194"/>
                      <a:gd name="T50" fmla="*/ 615 w 653"/>
                      <a:gd name="T51" fmla="*/ 40 h 194"/>
                      <a:gd name="T52" fmla="*/ 621 w 653"/>
                      <a:gd name="T53" fmla="*/ 45 h 194"/>
                      <a:gd name="T54" fmla="*/ 650 w 653"/>
                      <a:gd name="T55" fmla="*/ 46 h 194"/>
                      <a:gd name="T56" fmla="*/ 652 w 653"/>
                      <a:gd name="T57" fmla="*/ 63 h 194"/>
                      <a:gd name="T58" fmla="*/ 608 w 653"/>
                      <a:gd name="T59" fmla="*/ 93 h 194"/>
                      <a:gd name="T60" fmla="*/ 541 w 653"/>
                      <a:gd name="T61" fmla="*/ 138 h 194"/>
                      <a:gd name="T62" fmla="*/ 468 w 653"/>
                      <a:gd name="T63" fmla="*/ 169 h 194"/>
                      <a:gd name="T64" fmla="*/ 421 w 653"/>
                      <a:gd name="T65" fmla="*/ 180 h 194"/>
                      <a:gd name="T66" fmla="*/ 389 w 653"/>
                      <a:gd name="T67" fmla="*/ 184 h 194"/>
                      <a:gd name="T68" fmla="*/ 356 w 653"/>
                      <a:gd name="T69" fmla="*/ 187 h 194"/>
                      <a:gd name="T70" fmla="*/ 315 w 653"/>
                      <a:gd name="T71" fmla="*/ 189 h 194"/>
                      <a:gd name="T72" fmla="*/ 275 w 653"/>
                      <a:gd name="T73" fmla="*/ 193 h 194"/>
                      <a:gd name="T74" fmla="*/ 239 w 653"/>
                      <a:gd name="T75" fmla="*/ 186 h 194"/>
                      <a:gd name="T76" fmla="*/ 198 w 653"/>
                      <a:gd name="T77" fmla="*/ 186 h 194"/>
                      <a:gd name="T78" fmla="*/ 164 w 653"/>
                      <a:gd name="T79" fmla="*/ 181 h 194"/>
                      <a:gd name="T80" fmla="*/ 137 w 653"/>
                      <a:gd name="T81" fmla="*/ 174 h 194"/>
                      <a:gd name="T82" fmla="*/ 98 w 653"/>
                      <a:gd name="T83" fmla="*/ 156 h 194"/>
                      <a:gd name="T84" fmla="*/ 59 w 653"/>
                      <a:gd name="T85" fmla="*/ 135 h 194"/>
                      <a:gd name="T86" fmla="*/ 28 w 653"/>
                      <a:gd name="T87" fmla="*/ 111 h 194"/>
                      <a:gd name="T88" fmla="*/ 0 w 653"/>
                      <a:gd name="T8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3" h="194">
                        <a:moveTo>
                          <a:pt x="0" y="84"/>
                        </a:moveTo>
                        <a:lnTo>
                          <a:pt x="63" y="58"/>
                        </a:lnTo>
                        <a:lnTo>
                          <a:pt x="80" y="57"/>
                        </a:lnTo>
                        <a:lnTo>
                          <a:pt x="89" y="52"/>
                        </a:lnTo>
                        <a:lnTo>
                          <a:pt x="161" y="55"/>
                        </a:lnTo>
                        <a:lnTo>
                          <a:pt x="166" y="49"/>
                        </a:lnTo>
                        <a:lnTo>
                          <a:pt x="174" y="46"/>
                        </a:lnTo>
                        <a:lnTo>
                          <a:pt x="189" y="42"/>
                        </a:lnTo>
                        <a:lnTo>
                          <a:pt x="198" y="37"/>
                        </a:lnTo>
                        <a:lnTo>
                          <a:pt x="208" y="37"/>
                        </a:lnTo>
                        <a:lnTo>
                          <a:pt x="211" y="37"/>
                        </a:lnTo>
                        <a:lnTo>
                          <a:pt x="215" y="37"/>
                        </a:lnTo>
                        <a:lnTo>
                          <a:pt x="228" y="39"/>
                        </a:lnTo>
                        <a:lnTo>
                          <a:pt x="241" y="42"/>
                        </a:lnTo>
                        <a:lnTo>
                          <a:pt x="249" y="51"/>
                        </a:lnTo>
                        <a:lnTo>
                          <a:pt x="254" y="49"/>
                        </a:lnTo>
                        <a:lnTo>
                          <a:pt x="257" y="57"/>
                        </a:lnTo>
                        <a:lnTo>
                          <a:pt x="275" y="55"/>
                        </a:lnTo>
                        <a:lnTo>
                          <a:pt x="291" y="51"/>
                        </a:lnTo>
                        <a:lnTo>
                          <a:pt x="301" y="49"/>
                        </a:lnTo>
                        <a:lnTo>
                          <a:pt x="312" y="45"/>
                        </a:lnTo>
                        <a:lnTo>
                          <a:pt x="325" y="40"/>
                        </a:lnTo>
                        <a:lnTo>
                          <a:pt x="337" y="40"/>
                        </a:lnTo>
                        <a:lnTo>
                          <a:pt x="345" y="39"/>
                        </a:lnTo>
                        <a:lnTo>
                          <a:pt x="354" y="34"/>
                        </a:lnTo>
                        <a:lnTo>
                          <a:pt x="361" y="39"/>
                        </a:lnTo>
                        <a:lnTo>
                          <a:pt x="380" y="42"/>
                        </a:lnTo>
                        <a:lnTo>
                          <a:pt x="400" y="45"/>
                        </a:lnTo>
                        <a:lnTo>
                          <a:pt x="419" y="45"/>
                        </a:lnTo>
                        <a:lnTo>
                          <a:pt x="426" y="39"/>
                        </a:lnTo>
                        <a:lnTo>
                          <a:pt x="431" y="39"/>
                        </a:lnTo>
                        <a:lnTo>
                          <a:pt x="436" y="34"/>
                        </a:lnTo>
                        <a:lnTo>
                          <a:pt x="450" y="27"/>
                        </a:lnTo>
                        <a:lnTo>
                          <a:pt x="468" y="24"/>
                        </a:lnTo>
                        <a:lnTo>
                          <a:pt x="478" y="24"/>
                        </a:lnTo>
                        <a:lnTo>
                          <a:pt x="493" y="19"/>
                        </a:lnTo>
                        <a:lnTo>
                          <a:pt x="499" y="19"/>
                        </a:lnTo>
                        <a:lnTo>
                          <a:pt x="515" y="9"/>
                        </a:lnTo>
                        <a:lnTo>
                          <a:pt x="520" y="10"/>
                        </a:lnTo>
                        <a:lnTo>
                          <a:pt x="525" y="4"/>
                        </a:lnTo>
                        <a:lnTo>
                          <a:pt x="530" y="3"/>
                        </a:lnTo>
                        <a:lnTo>
                          <a:pt x="537" y="0"/>
                        </a:lnTo>
                        <a:lnTo>
                          <a:pt x="537" y="7"/>
                        </a:lnTo>
                        <a:lnTo>
                          <a:pt x="543" y="13"/>
                        </a:lnTo>
                        <a:lnTo>
                          <a:pt x="548" y="21"/>
                        </a:lnTo>
                        <a:lnTo>
                          <a:pt x="553" y="25"/>
                        </a:lnTo>
                        <a:lnTo>
                          <a:pt x="558" y="25"/>
                        </a:lnTo>
                        <a:lnTo>
                          <a:pt x="563" y="28"/>
                        </a:lnTo>
                        <a:lnTo>
                          <a:pt x="569" y="28"/>
                        </a:lnTo>
                        <a:lnTo>
                          <a:pt x="569" y="31"/>
                        </a:lnTo>
                        <a:lnTo>
                          <a:pt x="602" y="31"/>
                        </a:lnTo>
                        <a:lnTo>
                          <a:pt x="615" y="40"/>
                        </a:lnTo>
                        <a:lnTo>
                          <a:pt x="618" y="40"/>
                        </a:lnTo>
                        <a:lnTo>
                          <a:pt x="621" y="45"/>
                        </a:lnTo>
                        <a:lnTo>
                          <a:pt x="629" y="42"/>
                        </a:lnTo>
                        <a:lnTo>
                          <a:pt x="650" y="46"/>
                        </a:lnTo>
                        <a:lnTo>
                          <a:pt x="645" y="55"/>
                        </a:lnTo>
                        <a:lnTo>
                          <a:pt x="652" y="63"/>
                        </a:lnTo>
                        <a:lnTo>
                          <a:pt x="628" y="79"/>
                        </a:lnTo>
                        <a:lnTo>
                          <a:pt x="608" y="93"/>
                        </a:lnTo>
                        <a:lnTo>
                          <a:pt x="584" y="112"/>
                        </a:lnTo>
                        <a:lnTo>
                          <a:pt x="541" y="138"/>
                        </a:lnTo>
                        <a:lnTo>
                          <a:pt x="501" y="154"/>
                        </a:lnTo>
                        <a:lnTo>
                          <a:pt x="468" y="169"/>
                        </a:lnTo>
                        <a:lnTo>
                          <a:pt x="447" y="174"/>
                        </a:lnTo>
                        <a:lnTo>
                          <a:pt x="421" y="180"/>
                        </a:lnTo>
                        <a:lnTo>
                          <a:pt x="402" y="184"/>
                        </a:lnTo>
                        <a:lnTo>
                          <a:pt x="389" y="184"/>
                        </a:lnTo>
                        <a:lnTo>
                          <a:pt x="367" y="189"/>
                        </a:lnTo>
                        <a:lnTo>
                          <a:pt x="356" y="187"/>
                        </a:lnTo>
                        <a:lnTo>
                          <a:pt x="337" y="190"/>
                        </a:lnTo>
                        <a:lnTo>
                          <a:pt x="315" y="189"/>
                        </a:lnTo>
                        <a:lnTo>
                          <a:pt x="289" y="190"/>
                        </a:lnTo>
                        <a:lnTo>
                          <a:pt x="275" y="193"/>
                        </a:lnTo>
                        <a:lnTo>
                          <a:pt x="259" y="189"/>
                        </a:lnTo>
                        <a:lnTo>
                          <a:pt x="239" y="186"/>
                        </a:lnTo>
                        <a:lnTo>
                          <a:pt x="220" y="187"/>
                        </a:lnTo>
                        <a:lnTo>
                          <a:pt x="198" y="186"/>
                        </a:lnTo>
                        <a:lnTo>
                          <a:pt x="180" y="183"/>
                        </a:lnTo>
                        <a:lnTo>
                          <a:pt x="164" y="181"/>
                        </a:lnTo>
                        <a:lnTo>
                          <a:pt x="151" y="181"/>
                        </a:lnTo>
                        <a:lnTo>
                          <a:pt x="137" y="174"/>
                        </a:lnTo>
                        <a:lnTo>
                          <a:pt x="115" y="166"/>
                        </a:lnTo>
                        <a:lnTo>
                          <a:pt x="98" y="156"/>
                        </a:lnTo>
                        <a:lnTo>
                          <a:pt x="80" y="147"/>
                        </a:lnTo>
                        <a:lnTo>
                          <a:pt x="59" y="135"/>
                        </a:lnTo>
                        <a:lnTo>
                          <a:pt x="41" y="123"/>
                        </a:lnTo>
                        <a:lnTo>
                          <a:pt x="28" y="111"/>
                        </a:lnTo>
                        <a:lnTo>
                          <a:pt x="15" y="100"/>
                        </a:lnTo>
                        <a:lnTo>
                          <a:pt x="0" y="84"/>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81" name="Freeform 37">
                    <a:extLst>
                      <a:ext uri="{FF2B5EF4-FFF2-40B4-BE49-F238E27FC236}">
                        <a16:creationId xmlns:a16="http://schemas.microsoft.com/office/drawing/2014/main" id="{60ACAAD9-37E2-4D58-9CB2-5C5185A79439}"/>
                      </a:ext>
                    </a:extLst>
                  </p:cNvPr>
                  <p:cNvSpPr>
                    <a:spLocks/>
                  </p:cNvSpPr>
                  <p:nvPr/>
                </p:nvSpPr>
                <p:spPr bwMode="auto">
                  <a:xfrm>
                    <a:off x="3767" y="2401"/>
                    <a:ext cx="131" cy="204"/>
                  </a:xfrm>
                  <a:custGeom>
                    <a:avLst/>
                    <a:gdLst>
                      <a:gd name="T0" fmla="*/ 24 w 131"/>
                      <a:gd name="T1" fmla="*/ 63 h 204"/>
                      <a:gd name="T2" fmla="*/ 21 w 131"/>
                      <a:gd name="T3" fmla="*/ 104 h 204"/>
                      <a:gd name="T4" fmla="*/ 10 w 131"/>
                      <a:gd name="T5" fmla="*/ 129 h 204"/>
                      <a:gd name="T6" fmla="*/ 0 w 131"/>
                      <a:gd name="T7" fmla="*/ 153 h 204"/>
                      <a:gd name="T8" fmla="*/ 0 w 131"/>
                      <a:gd name="T9" fmla="*/ 171 h 204"/>
                      <a:gd name="T10" fmla="*/ 3 w 131"/>
                      <a:gd name="T11" fmla="*/ 186 h 204"/>
                      <a:gd name="T12" fmla="*/ 15 w 131"/>
                      <a:gd name="T13" fmla="*/ 200 h 204"/>
                      <a:gd name="T14" fmla="*/ 24 w 131"/>
                      <a:gd name="T15" fmla="*/ 201 h 204"/>
                      <a:gd name="T16" fmla="*/ 33 w 131"/>
                      <a:gd name="T17" fmla="*/ 201 h 204"/>
                      <a:gd name="T18" fmla="*/ 42 w 131"/>
                      <a:gd name="T19" fmla="*/ 203 h 204"/>
                      <a:gd name="T20" fmla="*/ 47 w 131"/>
                      <a:gd name="T21" fmla="*/ 192 h 204"/>
                      <a:gd name="T22" fmla="*/ 52 w 131"/>
                      <a:gd name="T23" fmla="*/ 165 h 204"/>
                      <a:gd name="T24" fmla="*/ 67 w 131"/>
                      <a:gd name="T25" fmla="*/ 147 h 204"/>
                      <a:gd name="T26" fmla="*/ 70 w 131"/>
                      <a:gd name="T27" fmla="*/ 120 h 204"/>
                      <a:gd name="T28" fmla="*/ 76 w 131"/>
                      <a:gd name="T29" fmla="*/ 110 h 204"/>
                      <a:gd name="T30" fmla="*/ 83 w 131"/>
                      <a:gd name="T31" fmla="*/ 102 h 204"/>
                      <a:gd name="T32" fmla="*/ 88 w 131"/>
                      <a:gd name="T33" fmla="*/ 83 h 204"/>
                      <a:gd name="T34" fmla="*/ 98 w 131"/>
                      <a:gd name="T35" fmla="*/ 71 h 204"/>
                      <a:gd name="T36" fmla="*/ 104 w 131"/>
                      <a:gd name="T37" fmla="*/ 62 h 204"/>
                      <a:gd name="T38" fmla="*/ 111 w 131"/>
                      <a:gd name="T39" fmla="*/ 54 h 204"/>
                      <a:gd name="T40" fmla="*/ 111 w 131"/>
                      <a:gd name="T41" fmla="*/ 50 h 204"/>
                      <a:gd name="T42" fmla="*/ 125 w 131"/>
                      <a:gd name="T43" fmla="*/ 39 h 204"/>
                      <a:gd name="T44" fmla="*/ 127 w 131"/>
                      <a:gd name="T45" fmla="*/ 23 h 204"/>
                      <a:gd name="T46" fmla="*/ 130 w 131"/>
                      <a:gd name="T47" fmla="*/ 12 h 204"/>
                      <a:gd name="T48" fmla="*/ 117 w 131"/>
                      <a:gd name="T49" fmla="*/ 8 h 204"/>
                      <a:gd name="T50" fmla="*/ 109 w 131"/>
                      <a:gd name="T51" fmla="*/ 0 h 204"/>
                      <a:gd name="T52" fmla="*/ 98 w 131"/>
                      <a:gd name="T53" fmla="*/ 8 h 204"/>
                      <a:gd name="T54" fmla="*/ 88 w 131"/>
                      <a:gd name="T55" fmla="*/ 26 h 204"/>
                      <a:gd name="T56" fmla="*/ 76 w 131"/>
                      <a:gd name="T57" fmla="*/ 38 h 204"/>
                      <a:gd name="T58" fmla="*/ 67 w 131"/>
                      <a:gd name="T59" fmla="*/ 48 h 204"/>
                      <a:gd name="T60" fmla="*/ 62 w 131"/>
                      <a:gd name="T61" fmla="*/ 48 h 204"/>
                      <a:gd name="T62" fmla="*/ 52 w 131"/>
                      <a:gd name="T63" fmla="*/ 54 h 204"/>
                      <a:gd name="T64" fmla="*/ 47 w 131"/>
                      <a:gd name="T65" fmla="*/ 60 h 204"/>
                      <a:gd name="T66" fmla="*/ 24 w 131"/>
                      <a:gd name="T67" fmla="*/ 6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04">
                        <a:moveTo>
                          <a:pt x="24" y="63"/>
                        </a:moveTo>
                        <a:lnTo>
                          <a:pt x="21" y="104"/>
                        </a:lnTo>
                        <a:lnTo>
                          <a:pt x="10" y="129"/>
                        </a:lnTo>
                        <a:lnTo>
                          <a:pt x="0" y="153"/>
                        </a:lnTo>
                        <a:lnTo>
                          <a:pt x="0" y="171"/>
                        </a:lnTo>
                        <a:lnTo>
                          <a:pt x="3" y="186"/>
                        </a:lnTo>
                        <a:lnTo>
                          <a:pt x="15" y="200"/>
                        </a:lnTo>
                        <a:lnTo>
                          <a:pt x="24" y="201"/>
                        </a:lnTo>
                        <a:lnTo>
                          <a:pt x="33" y="201"/>
                        </a:lnTo>
                        <a:lnTo>
                          <a:pt x="42" y="203"/>
                        </a:lnTo>
                        <a:lnTo>
                          <a:pt x="47" y="192"/>
                        </a:lnTo>
                        <a:lnTo>
                          <a:pt x="52" y="165"/>
                        </a:lnTo>
                        <a:lnTo>
                          <a:pt x="67" y="147"/>
                        </a:lnTo>
                        <a:lnTo>
                          <a:pt x="70" y="120"/>
                        </a:lnTo>
                        <a:lnTo>
                          <a:pt x="76" y="110"/>
                        </a:lnTo>
                        <a:lnTo>
                          <a:pt x="83" y="102"/>
                        </a:lnTo>
                        <a:lnTo>
                          <a:pt x="88" y="83"/>
                        </a:lnTo>
                        <a:lnTo>
                          <a:pt x="98" y="71"/>
                        </a:lnTo>
                        <a:lnTo>
                          <a:pt x="104" y="62"/>
                        </a:lnTo>
                        <a:lnTo>
                          <a:pt x="111" y="54"/>
                        </a:lnTo>
                        <a:lnTo>
                          <a:pt x="111" y="50"/>
                        </a:lnTo>
                        <a:lnTo>
                          <a:pt x="125" y="39"/>
                        </a:lnTo>
                        <a:lnTo>
                          <a:pt x="127" y="23"/>
                        </a:lnTo>
                        <a:lnTo>
                          <a:pt x="130" y="12"/>
                        </a:lnTo>
                        <a:lnTo>
                          <a:pt x="117" y="8"/>
                        </a:lnTo>
                        <a:lnTo>
                          <a:pt x="109" y="0"/>
                        </a:lnTo>
                        <a:lnTo>
                          <a:pt x="98" y="8"/>
                        </a:lnTo>
                        <a:lnTo>
                          <a:pt x="88" y="26"/>
                        </a:lnTo>
                        <a:lnTo>
                          <a:pt x="76" y="38"/>
                        </a:lnTo>
                        <a:lnTo>
                          <a:pt x="67" y="48"/>
                        </a:lnTo>
                        <a:lnTo>
                          <a:pt x="62" y="48"/>
                        </a:lnTo>
                        <a:lnTo>
                          <a:pt x="52" y="54"/>
                        </a:lnTo>
                        <a:lnTo>
                          <a:pt x="47" y="60"/>
                        </a:lnTo>
                        <a:lnTo>
                          <a:pt x="24" y="63"/>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82" name="Freeform 38">
                    <a:extLst>
                      <a:ext uri="{FF2B5EF4-FFF2-40B4-BE49-F238E27FC236}">
                        <a16:creationId xmlns:a16="http://schemas.microsoft.com/office/drawing/2014/main" id="{FAE7111E-C9C6-45FD-9A15-CB3B694F40FD}"/>
                      </a:ext>
                    </a:extLst>
                  </p:cNvPr>
                  <p:cNvSpPr>
                    <a:spLocks/>
                  </p:cNvSpPr>
                  <p:nvPr/>
                </p:nvSpPr>
                <p:spPr bwMode="auto">
                  <a:xfrm>
                    <a:off x="3140" y="1239"/>
                    <a:ext cx="1777" cy="962"/>
                  </a:xfrm>
                  <a:custGeom>
                    <a:avLst/>
                    <a:gdLst>
                      <a:gd name="T0" fmla="*/ 104 w 1777"/>
                      <a:gd name="T1" fmla="*/ 403 h 962"/>
                      <a:gd name="T2" fmla="*/ 119 w 1777"/>
                      <a:gd name="T3" fmla="*/ 333 h 962"/>
                      <a:gd name="T4" fmla="*/ 179 w 1777"/>
                      <a:gd name="T5" fmla="*/ 292 h 962"/>
                      <a:gd name="T6" fmla="*/ 247 w 1777"/>
                      <a:gd name="T7" fmla="*/ 273 h 962"/>
                      <a:gd name="T8" fmla="*/ 266 w 1777"/>
                      <a:gd name="T9" fmla="*/ 232 h 962"/>
                      <a:gd name="T10" fmla="*/ 354 w 1777"/>
                      <a:gd name="T11" fmla="*/ 196 h 962"/>
                      <a:gd name="T12" fmla="*/ 411 w 1777"/>
                      <a:gd name="T13" fmla="*/ 145 h 962"/>
                      <a:gd name="T14" fmla="*/ 385 w 1777"/>
                      <a:gd name="T15" fmla="*/ 120 h 962"/>
                      <a:gd name="T16" fmla="*/ 390 w 1777"/>
                      <a:gd name="T17" fmla="*/ 96 h 962"/>
                      <a:gd name="T18" fmla="*/ 333 w 1777"/>
                      <a:gd name="T19" fmla="*/ 130 h 962"/>
                      <a:gd name="T20" fmla="*/ 315 w 1777"/>
                      <a:gd name="T21" fmla="*/ 199 h 962"/>
                      <a:gd name="T22" fmla="*/ 276 w 1777"/>
                      <a:gd name="T23" fmla="*/ 220 h 962"/>
                      <a:gd name="T24" fmla="*/ 257 w 1777"/>
                      <a:gd name="T25" fmla="*/ 184 h 962"/>
                      <a:gd name="T26" fmla="*/ 203 w 1777"/>
                      <a:gd name="T27" fmla="*/ 201 h 962"/>
                      <a:gd name="T28" fmla="*/ 188 w 1777"/>
                      <a:gd name="T29" fmla="*/ 174 h 962"/>
                      <a:gd name="T30" fmla="*/ 190 w 1777"/>
                      <a:gd name="T31" fmla="*/ 147 h 962"/>
                      <a:gd name="T32" fmla="*/ 247 w 1777"/>
                      <a:gd name="T33" fmla="*/ 129 h 962"/>
                      <a:gd name="T34" fmla="*/ 284 w 1777"/>
                      <a:gd name="T35" fmla="*/ 82 h 962"/>
                      <a:gd name="T36" fmla="*/ 344 w 1777"/>
                      <a:gd name="T37" fmla="*/ 28 h 962"/>
                      <a:gd name="T38" fmla="*/ 427 w 1777"/>
                      <a:gd name="T39" fmla="*/ 13 h 962"/>
                      <a:gd name="T40" fmla="*/ 536 w 1777"/>
                      <a:gd name="T41" fmla="*/ 55 h 962"/>
                      <a:gd name="T42" fmla="*/ 497 w 1777"/>
                      <a:gd name="T43" fmla="*/ 120 h 962"/>
                      <a:gd name="T44" fmla="*/ 536 w 1777"/>
                      <a:gd name="T45" fmla="*/ 153 h 962"/>
                      <a:gd name="T46" fmla="*/ 570 w 1777"/>
                      <a:gd name="T47" fmla="*/ 115 h 962"/>
                      <a:gd name="T48" fmla="*/ 718 w 1777"/>
                      <a:gd name="T49" fmla="*/ 100 h 962"/>
                      <a:gd name="T50" fmla="*/ 897 w 1777"/>
                      <a:gd name="T51" fmla="*/ 18 h 962"/>
                      <a:gd name="T52" fmla="*/ 1175 w 1777"/>
                      <a:gd name="T53" fmla="*/ 55 h 962"/>
                      <a:gd name="T54" fmla="*/ 1675 w 1777"/>
                      <a:gd name="T55" fmla="*/ 121 h 962"/>
                      <a:gd name="T56" fmla="*/ 1719 w 1777"/>
                      <a:gd name="T57" fmla="*/ 160 h 962"/>
                      <a:gd name="T58" fmla="*/ 1735 w 1777"/>
                      <a:gd name="T59" fmla="*/ 291 h 962"/>
                      <a:gd name="T60" fmla="*/ 1589 w 1777"/>
                      <a:gd name="T61" fmla="*/ 186 h 962"/>
                      <a:gd name="T62" fmla="*/ 1474 w 1777"/>
                      <a:gd name="T63" fmla="*/ 234 h 962"/>
                      <a:gd name="T64" fmla="*/ 1633 w 1777"/>
                      <a:gd name="T65" fmla="*/ 417 h 962"/>
                      <a:gd name="T66" fmla="*/ 1568 w 1777"/>
                      <a:gd name="T67" fmla="*/ 495 h 962"/>
                      <a:gd name="T68" fmla="*/ 1674 w 1777"/>
                      <a:gd name="T69" fmla="*/ 673 h 962"/>
                      <a:gd name="T70" fmla="*/ 1566 w 1777"/>
                      <a:gd name="T71" fmla="*/ 766 h 962"/>
                      <a:gd name="T72" fmla="*/ 1539 w 1777"/>
                      <a:gd name="T73" fmla="*/ 838 h 962"/>
                      <a:gd name="T74" fmla="*/ 1532 w 1777"/>
                      <a:gd name="T75" fmla="*/ 909 h 962"/>
                      <a:gd name="T76" fmla="*/ 1495 w 1777"/>
                      <a:gd name="T77" fmla="*/ 906 h 962"/>
                      <a:gd name="T78" fmla="*/ 1386 w 1777"/>
                      <a:gd name="T79" fmla="*/ 759 h 962"/>
                      <a:gd name="T80" fmla="*/ 1230 w 1777"/>
                      <a:gd name="T81" fmla="*/ 754 h 962"/>
                      <a:gd name="T82" fmla="*/ 1136 w 1777"/>
                      <a:gd name="T83" fmla="*/ 840 h 962"/>
                      <a:gd name="T84" fmla="*/ 942 w 1777"/>
                      <a:gd name="T85" fmla="*/ 652 h 962"/>
                      <a:gd name="T86" fmla="*/ 687 w 1777"/>
                      <a:gd name="T87" fmla="*/ 586 h 962"/>
                      <a:gd name="T88" fmla="*/ 881 w 1777"/>
                      <a:gd name="T89" fmla="*/ 703 h 962"/>
                      <a:gd name="T90" fmla="*/ 655 w 1777"/>
                      <a:gd name="T91" fmla="*/ 808 h 962"/>
                      <a:gd name="T92" fmla="*/ 596 w 1777"/>
                      <a:gd name="T93" fmla="*/ 709 h 962"/>
                      <a:gd name="T94" fmla="*/ 502 w 1777"/>
                      <a:gd name="T95" fmla="*/ 594 h 962"/>
                      <a:gd name="T96" fmla="*/ 448 w 1777"/>
                      <a:gd name="T97" fmla="*/ 508 h 962"/>
                      <a:gd name="T98" fmla="*/ 422 w 1777"/>
                      <a:gd name="T99" fmla="*/ 469 h 962"/>
                      <a:gd name="T100" fmla="*/ 388 w 1777"/>
                      <a:gd name="T101" fmla="*/ 447 h 962"/>
                      <a:gd name="T102" fmla="*/ 375 w 1777"/>
                      <a:gd name="T103" fmla="*/ 489 h 962"/>
                      <a:gd name="T104" fmla="*/ 328 w 1777"/>
                      <a:gd name="T105" fmla="*/ 423 h 962"/>
                      <a:gd name="T106" fmla="*/ 275 w 1777"/>
                      <a:gd name="T107" fmla="*/ 399 h 962"/>
                      <a:gd name="T108" fmla="*/ 331 w 1777"/>
                      <a:gd name="T109" fmla="*/ 456 h 962"/>
                      <a:gd name="T110" fmla="*/ 307 w 1777"/>
                      <a:gd name="T111" fmla="*/ 469 h 962"/>
                      <a:gd name="T112" fmla="*/ 262 w 1777"/>
                      <a:gd name="T113" fmla="*/ 432 h 962"/>
                      <a:gd name="T114" fmla="*/ 210 w 1777"/>
                      <a:gd name="T115" fmla="*/ 405 h 962"/>
                      <a:gd name="T116" fmla="*/ 141 w 1777"/>
                      <a:gd name="T117" fmla="*/ 439 h 962"/>
                      <a:gd name="T118" fmla="*/ 127 w 1777"/>
                      <a:gd name="T119" fmla="*/ 478 h 962"/>
                      <a:gd name="T120" fmla="*/ 80 w 1777"/>
                      <a:gd name="T121" fmla="*/ 507 h 962"/>
                      <a:gd name="T122" fmla="*/ 10 w 1777"/>
                      <a:gd name="T123" fmla="*/ 48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7" h="962">
                        <a:moveTo>
                          <a:pt x="0" y="432"/>
                        </a:moveTo>
                        <a:lnTo>
                          <a:pt x="16" y="418"/>
                        </a:lnTo>
                        <a:lnTo>
                          <a:pt x="26" y="408"/>
                        </a:lnTo>
                        <a:lnTo>
                          <a:pt x="47" y="408"/>
                        </a:lnTo>
                        <a:lnTo>
                          <a:pt x="70" y="411"/>
                        </a:lnTo>
                        <a:lnTo>
                          <a:pt x="86" y="405"/>
                        </a:lnTo>
                        <a:lnTo>
                          <a:pt x="104" y="403"/>
                        </a:lnTo>
                        <a:lnTo>
                          <a:pt x="106" y="385"/>
                        </a:lnTo>
                        <a:lnTo>
                          <a:pt x="115" y="373"/>
                        </a:lnTo>
                        <a:lnTo>
                          <a:pt x="91" y="360"/>
                        </a:lnTo>
                        <a:lnTo>
                          <a:pt x="88" y="349"/>
                        </a:lnTo>
                        <a:lnTo>
                          <a:pt x="89" y="334"/>
                        </a:lnTo>
                        <a:lnTo>
                          <a:pt x="107" y="334"/>
                        </a:lnTo>
                        <a:lnTo>
                          <a:pt x="119" y="333"/>
                        </a:lnTo>
                        <a:lnTo>
                          <a:pt x="120" y="334"/>
                        </a:lnTo>
                        <a:lnTo>
                          <a:pt x="133" y="325"/>
                        </a:lnTo>
                        <a:lnTo>
                          <a:pt x="146" y="321"/>
                        </a:lnTo>
                        <a:lnTo>
                          <a:pt x="151" y="321"/>
                        </a:lnTo>
                        <a:lnTo>
                          <a:pt x="159" y="312"/>
                        </a:lnTo>
                        <a:lnTo>
                          <a:pt x="169" y="309"/>
                        </a:lnTo>
                        <a:lnTo>
                          <a:pt x="179" y="292"/>
                        </a:lnTo>
                        <a:lnTo>
                          <a:pt x="185" y="297"/>
                        </a:lnTo>
                        <a:lnTo>
                          <a:pt x="198" y="286"/>
                        </a:lnTo>
                        <a:lnTo>
                          <a:pt x="200" y="286"/>
                        </a:lnTo>
                        <a:lnTo>
                          <a:pt x="216" y="274"/>
                        </a:lnTo>
                        <a:lnTo>
                          <a:pt x="226" y="273"/>
                        </a:lnTo>
                        <a:lnTo>
                          <a:pt x="239" y="273"/>
                        </a:lnTo>
                        <a:lnTo>
                          <a:pt x="247" y="273"/>
                        </a:lnTo>
                        <a:lnTo>
                          <a:pt x="240" y="258"/>
                        </a:lnTo>
                        <a:lnTo>
                          <a:pt x="237" y="246"/>
                        </a:lnTo>
                        <a:lnTo>
                          <a:pt x="234" y="220"/>
                        </a:lnTo>
                        <a:lnTo>
                          <a:pt x="253" y="219"/>
                        </a:lnTo>
                        <a:lnTo>
                          <a:pt x="263" y="214"/>
                        </a:lnTo>
                        <a:lnTo>
                          <a:pt x="258" y="225"/>
                        </a:lnTo>
                        <a:lnTo>
                          <a:pt x="266" y="232"/>
                        </a:lnTo>
                        <a:lnTo>
                          <a:pt x="275" y="241"/>
                        </a:lnTo>
                        <a:lnTo>
                          <a:pt x="279" y="247"/>
                        </a:lnTo>
                        <a:lnTo>
                          <a:pt x="302" y="246"/>
                        </a:lnTo>
                        <a:lnTo>
                          <a:pt x="322" y="223"/>
                        </a:lnTo>
                        <a:lnTo>
                          <a:pt x="336" y="213"/>
                        </a:lnTo>
                        <a:lnTo>
                          <a:pt x="344" y="205"/>
                        </a:lnTo>
                        <a:lnTo>
                          <a:pt x="354" y="196"/>
                        </a:lnTo>
                        <a:lnTo>
                          <a:pt x="364" y="184"/>
                        </a:lnTo>
                        <a:lnTo>
                          <a:pt x="372" y="189"/>
                        </a:lnTo>
                        <a:lnTo>
                          <a:pt x="372" y="181"/>
                        </a:lnTo>
                        <a:lnTo>
                          <a:pt x="377" y="177"/>
                        </a:lnTo>
                        <a:lnTo>
                          <a:pt x="392" y="180"/>
                        </a:lnTo>
                        <a:lnTo>
                          <a:pt x="416" y="199"/>
                        </a:lnTo>
                        <a:lnTo>
                          <a:pt x="411" y="145"/>
                        </a:lnTo>
                        <a:lnTo>
                          <a:pt x="390" y="169"/>
                        </a:lnTo>
                        <a:lnTo>
                          <a:pt x="374" y="168"/>
                        </a:lnTo>
                        <a:lnTo>
                          <a:pt x="369" y="153"/>
                        </a:lnTo>
                        <a:lnTo>
                          <a:pt x="369" y="145"/>
                        </a:lnTo>
                        <a:lnTo>
                          <a:pt x="364" y="141"/>
                        </a:lnTo>
                        <a:lnTo>
                          <a:pt x="377" y="129"/>
                        </a:lnTo>
                        <a:lnTo>
                          <a:pt x="385" y="120"/>
                        </a:lnTo>
                        <a:lnTo>
                          <a:pt x="393" y="117"/>
                        </a:lnTo>
                        <a:lnTo>
                          <a:pt x="400" y="115"/>
                        </a:lnTo>
                        <a:lnTo>
                          <a:pt x="405" y="108"/>
                        </a:lnTo>
                        <a:lnTo>
                          <a:pt x="411" y="106"/>
                        </a:lnTo>
                        <a:lnTo>
                          <a:pt x="419" y="106"/>
                        </a:lnTo>
                        <a:lnTo>
                          <a:pt x="405" y="93"/>
                        </a:lnTo>
                        <a:lnTo>
                          <a:pt x="390" y="96"/>
                        </a:lnTo>
                        <a:lnTo>
                          <a:pt x="380" y="96"/>
                        </a:lnTo>
                        <a:lnTo>
                          <a:pt x="372" y="91"/>
                        </a:lnTo>
                        <a:lnTo>
                          <a:pt x="372" y="100"/>
                        </a:lnTo>
                        <a:lnTo>
                          <a:pt x="364" y="109"/>
                        </a:lnTo>
                        <a:lnTo>
                          <a:pt x="353" y="124"/>
                        </a:lnTo>
                        <a:lnTo>
                          <a:pt x="341" y="130"/>
                        </a:lnTo>
                        <a:lnTo>
                          <a:pt x="333" y="130"/>
                        </a:lnTo>
                        <a:lnTo>
                          <a:pt x="330" y="141"/>
                        </a:lnTo>
                        <a:lnTo>
                          <a:pt x="330" y="145"/>
                        </a:lnTo>
                        <a:lnTo>
                          <a:pt x="323" y="150"/>
                        </a:lnTo>
                        <a:lnTo>
                          <a:pt x="331" y="168"/>
                        </a:lnTo>
                        <a:lnTo>
                          <a:pt x="336" y="177"/>
                        </a:lnTo>
                        <a:lnTo>
                          <a:pt x="327" y="190"/>
                        </a:lnTo>
                        <a:lnTo>
                          <a:pt x="315" y="199"/>
                        </a:lnTo>
                        <a:lnTo>
                          <a:pt x="312" y="213"/>
                        </a:lnTo>
                        <a:lnTo>
                          <a:pt x="305" y="223"/>
                        </a:lnTo>
                        <a:lnTo>
                          <a:pt x="299" y="223"/>
                        </a:lnTo>
                        <a:lnTo>
                          <a:pt x="289" y="225"/>
                        </a:lnTo>
                        <a:lnTo>
                          <a:pt x="279" y="229"/>
                        </a:lnTo>
                        <a:lnTo>
                          <a:pt x="276" y="228"/>
                        </a:lnTo>
                        <a:lnTo>
                          <a:pt x="276" y="220"/>
                        </a:lnTo>
                        <a:lnTo>
                          <a:pt x="275" y="208"/>
                        </a:lnTo>
                        <a:lnTo>
                          <a:pt x="266" y="208"/>
                        </a:lnTo>
                        <a:lnTo>
                          <a:pt x="262" y="201"/>
                        </a:lnTo>
                        <a:lnTo>
                          <a:pt x="263" y="190"/>
                        </a:lnTo>
                        <a:lnTo>
                          <a:pt x="265" y="184"/>
                        </a:lnTo>
                        <a:lnTo>
                          <a:pt x="263" y="181"/>
                        </a:lnTo>
                        <a:lnTo>
                          <a:pt x="257" y="184"/>
                        </a:lnTo>
                        <a:lnTo>
                          <a:pt x="253" y="184"/>
                        </a:lnTo>
                        <a:lnTo>
                          <a:pt x="249" y="183"/>
                        </a:lnTo>
                        <a:lnTo>
                          <a:pt x="245" y="181"/>
                        </a:lnTo>
                        <a:lnTo>
                          <a:pt x="237" y="187"/>
                        </a:lnTo>
                        <a:lnTo>
                          <a:pt x="229" y="195"/>
                        </a:lnTo>
                        <a:lnTo>
                          <a:pt x="221" y="202"/>
                        </a:lnTo>
                        <a:lnTo>
                          <a:pt x="203" y="201"/>
                        </a:lnTo>
                        <a:lnTo>
                          <a:pt x="192" y="199"/>
                        </a:lnTo>
                        <a:lnTo>
                          <a:pt x="184" y="192"/>
                        </a:lnTo>
                        <a:lnTo>
                          <a:pt x="184" y="187"/>
                        </a:lnTo>
                        <a:lnTo>
                          <a:pt x="188" y="181"/>
                        </a:lnTo>
                        <a:lnTo>
                          <a:pt x="195" y="177"/>
                        </a:lnTo>
                        <a:lnTo>
                          <a:pt x="200" y="171"/>
                        </a:lnTo>
                        <a:lnTo>
                          <a:pt x="188" y="174"/>
                        </a:lnTo>
                        <a:lnTo>
                          <a:pt x="184" y="166"/>
                        </a:lnTo>
                        <a:lnTo>
                          <a:pt x="184" y="162"/>
                        </a:lnTo>
                        <a:lnTo>
                          <a:pt x="200" y="160"/>
                        </a:lnTo>
                        <a:lnTo>
                          <a:pt x="214" y="159"/>
                        </a:lnTo>
                        <a:lnTo>
                          <a:pt x="205" y="154"/>
                        </a:lnTo>
                        <a:lnTo>
                          <a:pt x="190" y="156"/>
                        </a:lnTo>
                        <a:lnTo>
                          <a:pt x="190" y="147"/>
                        </a:lnTo>
                        <a:lnTo>
                          <a:pt x="197" y="141"/>
                        </a:lnTo>
                        <a:lnTo>
                          <a:pt x="211" y="135"/>
                        </a:lnTo>
                        <a:lnTo>
                          <a:pt x="216" y="129"/>
                        </a:lnTo>
                        <a:lnTo>
                          <a:pt x="221" y="126"/>
                        </a:lnTo>
                        <a:lnTo>
                          <a:pt x="232" y="124"/>
                        </a:lnTo>
                        <a:lnTo>
                          <a:pt x="242" y="126"/>
                        </a:lnTo>
                        <a:lnTo>
                          <a:pt x="247" y="129"/>
                        </a:lnTo>
                        <a:lnTo>
                          <a:pt x="255" y="124"/>
                        </a:lnTo>
                        <a:lnTo>
                          <a:pt x="247" y="123"/>
                        </a:lnTo>
                        <a:lnTo>
                          <a:pt x="247" y="111"/>
                        </a:lnTo>
                        <a:lnTo>
                          <a:pt x="268" y="97"/>
                        </a:lnTo>
                        <a:lnTo>
                          <a:pt x="279" y="88"/>
                        </a:lnTo>
                        <a:lnTo>
                          <a:pt x="286" y="87"/>
                        </a:lnTo>
                        <a:lnTo>
                          <a:pt x="284" y="82"/>
                        </a:lnTo>
                        <a:lnTo>
                          <a:pt x="294" y="73"/>
                        </a:lnTo>
                        <a:lnTo>
                          <a:pt x="305" y="60"/>
                        </a:lnTo>
                        <a:lnTo>
                          <a:pt x="318" y="54"/>
                        </a:lnTo>
                        <a:lnTo>
                          <a:pt x="309" y="48"/>
                        </a:lnTo>
                        <a:lnTo>
                          <a:pt x="335" y="34"/>
                        </a:lnTo>
                        <a:lnTo>
                          <a:pt x="346" y="36"/>
                        </a:lnTo>
                        <a:lnTo>
                          <a:pt x="344" y="28"/>
                        </a:lnTo>
                        <a:lnTo>
                          <a:pt x="367" y="27"/>
                        </a:lnTo>
                        <a:lnTo>
                          <a:pt x="409" y="3"/>
                        </a:lnTo>
                        <a:lnTo>
                          <a:pt x="416" y="0"/>
                        </a:lnTo>
                        <a:lnTo>
                          <a:pt x="408" y="18"/>
                        </a:lnTo>
                        <a:lnTo>
                          <a:pt x="418" y="9"/>
                        </a:lnTo>
                        <a:lnTo>
                          <a:pt x="429" y="6"/>
                        </a:lnTo>
                        <a:lnTo>
                          <a:pt x="427" y="13"/>
                        </a:lnTo>
                        <a:lnTo>
                          <a:pt x="460" y="4"/>
                        </a:lnTo>
                        <a:lnTo>
                          <a:pt x="474" y="12"/>
                        </a:lnTo>
                        <a:lnTo>
                          <a:pt x="453" y="19"/>
                        </a:lnTo>
                        <a:lnTo>
                          <a:pt x="461" y="28"/>
                        </a:lnTo>
                        <a:lnTo>
                          <a:pt x="492" y="27"/>
                        </a:lnTo>
                        <a:lnTo>
                          <a:pt x="539" y="40"/>
                        </a:lnTo>
                        <a:lnTo>
                          <a:pt x="536" y="55"/>
                        </a:lnTo>
                        <a:lnTo>
                          <a:pt x="517" y="69"/>
                        </a:lnTo>
                        <a:lnTo>
                          <a:pt x="487" y="76"/>
                        </a:lnTo>
                        <a:lnTo>
                          <a:pt x="483" y="91"/>
                        </a:lnTo>
                        <a:lnTo>
                          <a:pt x="484" y="106"/>
                        </a:lnTo>
                        <a:lnTo>
                          <a:pt x="492" y="109"/>
                        </a:lnTo>
                        <a:lnTo>
                          <a:pt x="494" y="117"/>
                        </a:lnTo>
                        <a:lnTo>
                          <a:pt x="497" y="120"/>
                        </a:lnTo>
                        <a:lnTo>
                          <a:pt x="504" y="123"/>
                        </a:lnTo>
                        <a:lnTo>
                          <a:pt x="505" y="132"/>
                        </a:lnTo>
                        <a:lnTo>
                          <a:pt x="515" y="142"/>
                        </a:lnTo>
                        <a:lnTo>
                          <a:pt x="515" y="147"/>
                        </a:lnTo>
                        <a:lnTo>
                          <a:pt x="525" y="147"/>
                        </a:lnTo>
                        <a:lnTo>
                          <a:pt x="528" y="150"/>
                        </a:lnTo>
                        <a:lnTo>
                          <a:pt x="536" y="153"/>
                        </a:lnTo>
                        <a:lnTo>
                          <a:pt x="541" y="148"/>
                        </a:lnTo>
                        <a:lnTo>
                          <a:pt x="546" y="141"/>
                        </a:lnTo>
                        <a:lnTo>
                          <a:pt x="549" y="136"/>
                        </a:lnTo>
                        <a:lnTo>
                          <a:pt x="557" y="139"/>
                        </a:lnTo>
                        <a:lnTo>
                          <a:pt x="567" y="129"/>
                        </a:lnTo>
                        <a:lnTo>
                          <a:pt x="567" y="121"/>
                        </a:lnTo>
                        <a:lnTo>
                          <a:pt x="570" y="115"/>
                        </a:lnTo>
                        <a:lnTo>
                          <a:pt x="572" y="111"/>
                        </a:lnTo>
                        <a:lnTo>
                          <a:pt x="591" y="106"/>
                        </a:lnTo>
                        <a:lnTo>
                          <a:pt x="608" y="102"/>
                        </a:lnTo>
                        <a:lnTo>
                          <a:pt x="629" y="96"/>
                        </a:lnTo>
                        <a:lnTo>
                          <a:pt x="653" y="100"/>
                        </a:lnTo>
                        <a:lnTo>
                          <a:pt x="678" y="100"/>
                        </a:lnTo>
                        <a:lnTo>
                          <a:pt x="718" y="100"/>
                        </a:lnTo>
                        <a:lnTo>
                          <a:pt x="725" y="64"/>
                        </a:lnTo>
                        <a:lnTo>
                          <a:pt x="747" y="66"/>
                        </a:lnTo>
                        <a:lnTo>
                          <a:pt x="764" y="93"/>
                        </a:lnTo>
                        <a:lnTo>
                          <a:pt x="767" y="70"/>
                        </a:lnTo>
                        <a:lnTo>
                          <a:pt x="842" y="4"/>
                        </a:lnTo>
                        <a:lnTo>
                          <a:pt x="871" y="4"/>
                        </a:lnTo>
                        <a:lnTo>
                          <a:pt x="897" y="18"/>
                        </a:lnTo>
                        <a:lnTo>
                          <a:pt x="931" y="16"/>
                        </a:lnTo>
                        <a:lnTo>
                          <a:pt x="977" y="40"/>
                        </a:lnTo>
                        <a:lnTo>
                          <a:pt x="1029" y="54"/>
                        </a:lnTo>
                        <a:lnTo>
                          <a:pt x="1066" y="51"/>
                        </a:lnTo>
                        <a:lnTo>
                          <a:pt x="1115" y="66"/>
                        </a:lnTo>
                        <a:lnTo>
                          <a:pt x="1155" y="66"/>
                        </a:lnTo>
                        <a:lnTo>
                          <a:pt x="1175" y="55"/>
                        </a:lnTo>
                        <a:lnTo>
                          <a:pt x="1220" y="55"/>
                        </a:lnTo>
                        <a:lnTo>
                          <a:pt x="1245" y="67"/>
                        </a:lnTo>
                        <a:lnTo>
                          <a:pt x="1306" y="67"/>
                        </a:lnTo>
                        <a:lnTo>
                          <a:pt x="1358" y="87"/>
                        </a:lnTo>
                        <a:lnTo>
                          <a:pt x="1451" y="84"/>
                        </a:lnTo>
                        <a:lnTo>
                          <a:pt x="1602" y="93"/>
                        </a:lnTo>
                        <a:lnTo>
                          <a:pt x="1675" y="121"/>
                        </a:lnTo>
                        <a:lnTo>
                          <a:pt x="1737" y="139"/>
                        </a:lnTo>
                        <a:lnTo>
                          <a:pt x="1776" y="154"/>
                        </a:lnTo>
                        <a:lnTo>
                          <a:pt x="1765" y="159"/>
                        </a:lnTo>
                        <a:lnTo>
                          <a:pt x="1737" y="147"/>
                        </a:lnTo>
                        <a:lnTo>
                          <a:pt x="1674" y="142"/>
                        </a:lnTo>
                        <a:lnTo>
                          <a:pt x="1692" y="154"/>
                        </a:lnTo>
                        <a:lnTo>
                          <a:pt x="1719" y="160"/>
                        </a:lnTo>
                        <a:lnTo>
                          <a:pt x="1711" y="180"/>
                        </a:lnTo>
                        <a:lnTo>
                          <a:pt x="1682" y="192"/>
                        </a:lnTo>
                        <a:lnTo>
                          <a:pt x="1672" y="211"/>
                        </a:lnTo>
                        <a:lnTo>
                          <a:pt x="1711" y="229"/>
                        </a:lnTo>
                        <a:lnTo>
                          <a:pt x="1739" y="253"/>
                        </a:lnTo>
                        <a:lnTo>
                          <a:pt x="1753" y="288"/>
                        </a:lnTo>
                        <a:lnTo>
                          <a:pt x="1735" y="291"/>
                        </a:lnTo>
                        <a:lnTo>
                          <a:pt x="1696" y="280"/>
                        </a:lnTo>
                        <a:lnTo>
                          <a:pt x="1656" y="255"/>
                        </a:lnTo>
                        <a:lnTo>
                          <a:pt x="1640" y="241"/>
                        </a:lnTo>
                        <a:lnTo>
                          <a:pt x="1630" y="223"/>
                        </a:lnTo>
                        <a:lnTo>
                          <a:pt x="1620" y="196"/>
                        </a:lnTo>
                        <a:lnTo>
                          <a:pt x="1604" y="187"/>
                        </a:lnTo>
                        <a:lnTo>
                          <a:pt x="1589" y="186"/>
                        </a:lnTo>
                        <a:lnTo>
                          <a:pt x="1576" y="189"/>
                        </a:lnTo>
                        <a:lnTo>
                          <a:pt x="1591" y="210"/>
                        </a:lnTo>
                        <a:lnTo>
                          <a:pt x="1552" y="213"/>
                        </a:lnTo>
                        <a:lnTo>
                          <a:pt x="1534" y="202"/>
                        </a:lnTo>
                        <a:lnTo>
                          <a:pt x="1500" y="208"/>
                        </a:lnTo>
                        <a:lnTo>
                          <a:pt x="1474" y="225"/>
                        </a:lnTo>
                        <a:lnTo>
                          <a:pt x="1474" y="234"/>
                        </a:lnTo>
                        <a:lnTo>
                          <a:pt x="1484" y="249"/>
                        </a:lnTo>
                        <a:lnTo>
                          <a:pt x="1524" y="253"/>
                        </a:lnTo>
                        <a:lnTo>
                          <a:pt x="1557" y="271"/>
                        </a:lnTo>
                        <a:lnTo>
                          <a:pt x="1612" y="321"/>
                        </a:lnTo>
                        <a:lnTo>
                          <a:pt x="1635" y="354"/>
                        </a:lnTo>
                        <a:lnTo>
                          <a:pt x="1638" y="388"/>
                        </a:lnTo>
                        <a:lnTo>
                          <a:pt x="1633" y="417"/>
                        </a:lnTo>
                        <a:lnTo>
                          <a:pt x="1620" y="417"/>
                        </a:lnTo>
                        <a:lnTo>
                          <a:pt x="1605" y="406"/>
                        </a:lnTo>
                        <a:lnTo>
                          <a:pt x="1584" y="420"/>
                        </a:lnTo>
                        <a:lnTo>
                          <a:pt x="1563" y="432"/>
                        </a:lnTo>
                        <a:lnTo>
                          <a:pt x="1560" y="451"/>
                        </a:lnTo>
                        <a:lnTo>
                          <a:pt x="1583" y="475"/>
                        </a:lnTo>
                        <a:lnTo>
                          <a:pt x="1568" y="495"/>
                        </a:lnTo>
                        <a:lnTo>
                          <a:pt x="1563" y="528"/>
                        </a:lnTo>
                        <a:lnTo>
                          <a:pt x="1591" y="549"/>
                        </a:lnTo>
                        <a:lnTo>
                          <a:pt x="1622" y="555"/>
                        </a:lnTo>
                        <a:lnTo>
                          <a:pt x="1654" y="577"/>
                        </a:lnTo>
                        <a:lnTo>
                          <a:pt x="1682" y="607"/>
                        </a:lnTo>
                        <a:lnTo>
                          <a:pt x="1683" y="652"/>
                        </a:lnTo>
                        <a:lnTo>
                          <a:pt x="1674" y="673"/>
                        </a:lnTo>
                        <a:lnTo>
                          <a:pt x="1644" y="691"/>
                        </a:lnTo>
                        <a:lnTo>
                          <a:pt x="1609" y="700"/>
                        </a:lnTo>
                        <a:lnTo>
                          <a:pt x="1586" y="714"/>
                        </a:lnTo>
                        <a:lnTo>
                          <a:pt x="1573" y="706"/>
                        </a:lnTo>
                        <a:lnTo>
                          <a:pt x="1562" y="714"/>
                        </a:lnTo>
                        <a:lnTo>
                          <a:pt x="1558" y="747"/>
                        </a:lnTo>
                        <a:lnTo>
                          <a:pt x="1566" y="766"/>
                        </a:lnTo>
                        <a:lnTo>
                          <a:pt x="1602" y="789"/>
                        </a:lnTo>
                        <a:lnTo>
                          <a:pt x="1617" y="811"/>
                        </a:lnTo>
                        <a:lnTo>
                          <a:pt x="1628" y="823"/>
                        </a:lnTo>
                        <a:lnTo>
                          <a:pt x="1625" y="847"/>
                        </a:lnTo>
                        <a:lnTo>
                          <a:pt x="1602" y="867"/>
                        </a:lnTo>
                        <a:lnTo>
                          <a:pt x="1578" y="867"/>
                        </a:lnTo>
                        <a:lnTo>
                          <a:pt x="1539" y="838"/>
                        </a:lnTo>
                        <a:lnTo>
                          <a:pt x="1511" y="828"/>
                        </a:lnTo>
                        <a:lnTo>
                          <a:pt x="1500" y="822"/>
                        </a:lnTo>
                        <a:lnTo>
                          <a:pt x="1488" y="837"/>
                        </a:lnTo>
                        <a:lnTo>
                          <a:pt x="1492" y="858"/>
                        </a:lnTo>
                        <a:lnTo>
                          <a:pt x="1501" y="874"/>
                        </a:lnTo>
                        <a:lnTo>
                          <a:pt x="1508" y="900"/>
                        </a:lnTo>
                        <a:lnTo>
                          <a:pt x="1532" y="909"/>
                        </a:lnTo>
                        <a:lnTo>
                          <a:pt x="1524" y="922"/>
                        </a:lnTo>
                        <a:lnTo>
                          <a:pt x="1526" y="942"/>
                        </a:lnTo>
                        <a:lnTo>
                          <a:pt x="1534" y="961"/>
                        </a:lnTo>
                        <a:lnTo>
                          <a:pt x="1518" y="960"/>
                        </a:lnTo>
                        <a:lnTo>
                          <a:pt x="1500" y="937"/>
                        </a:lnTo>
                        <a:lnTo>
                          <a:pt x="1501" y="913"/>
                        </a:lnTo>
                        <a:lnTo>
                          <a:pt x="1495" y="906"/>
                        </a:lnTo>
                        <a:lnTo>
                          <a:pt x="1488" y="879"/>
                        </a:lnTo>
                        <a:lnTo>
                          <a:pt x="1480" y="871"/>
                        </a:lnTo>
                        <a:lnTo>
                          <a:pt x="1477" y="834"/>
                        </a:lnTo>
                        <a:lnTo>
                          <a:pt x="1466" y="811"/>
                        </a:lnTo>
                        <a:lnTo>
                          <a:pt x="1446" y="790"/>
                        </a:lnTo>
                        <a:lnTo>
                          <a:pt x="1410" y="778"/>
                        </a:lnTo>
                        <a:lnTo>
                          <a:pt x="1386" y="759"/>
                        </a:lnTo>
                        <a:lnTo>
                          <a:pt x="1376" y="744"/>
                        </a:lnTo>
                        <a:lnTo>
                          <a:pt x="1358" y="727"/>
                        </a:lnTo>
                        <a:lnTo>
                          <a:pt x="1331" y="690"/>
                        </a:lnTo>
                        <a:lnTo>
                          <a:pt x="1306" y="693"/>
                        </a:lnTo>
                        <a:lnTo>
                          <a:pt x="1274" y="711"/>
                        </a:lnTo>
                        <a:lnTo>
                          <a:pt x="1259" y="726"/>
                        </a:lnTo>
                        <a:lnTo>
                          <a:pt x="1230" y="754"/>
                        </a:lnTo>
                        <a:lnTo>
                          <a:pt x="1209" y="784"/>
                        </a:lnTo>
                        <a:lnTo>
                          <a:pt x="1201" y="795"/>
                        </a:lnTo>
                        <a:lnTo>
                          <a:pt x="1209" y="829"/>
                        </a:lnTo>
                        <a:lnTo>
                          <a:pt x="1207" y="864"/>
                        </a:lnTo>
                        <a:lnTo>
                          <a:pt x="1181" y="888"/>
                        </a:lnTo>
                        <a:lnTo>
                          <a:pt x="1167" y="889"/>
                        </a:lnTo>
                        <a:lnTo>
                          <a:pt x="1136" y="840"/>
                        </a:lnTo>
                        <a:lnTo>
                          <a:pt x="1111" y="805"/>
                        </a:lnTo>
                        <a:lnTo>
                          <a:pt x="1063" y="739"/>
                        </a:lnTo>
                        <a:lnTo>
                          <a:pt x="1061" y="714"/>
                        </a:lnTo>
                        <a:lnTo>
                          <a:pt x="1050" y="702"/>
                        </a:lnTo>
                        <a:lnTo>
                          <a:pt x="1042" y="718"/>
                        </a:lnTo>
                        <a:lnTo>
                          <a:pt x="999" y="681"/>
                        </a:lnTo>
                        <a:lnTo>
                          <a:pt x="942" y="652"/>
                        </a:lnTo>
                        <a:lnTo>
                          <a:pt x="907" y="658"/>
                        </a:lnTo>
                        <a:lnTo>
                          <a:pt x="855" y="655"/>
                        </a:lnTo>
                        <a:lnTo>
                          <a:pt x="830" y="634"/>
                        </a:lnTo>
                        <a:lnTo>
                          <a:pt x="803" y="637"/>
                        </a:lnTo>
                        <a:lnTo>
                          <a:pt x="764" y="628"/>
                        </a:lnTo>
                        <a:lnTo>
                          <a:pt x="682" y="558"/>
                        </a:lnTo>
                        <a:lnTo>
                          <a:pt x="687" y="586"/>
                        </a:lnTo>
                        <a:lnTo>
                          <a:pt x="712" y="627"/>
                        </a:lnTo>
                        <a:lnTo>
                          <a:pt x="739" y="655"/>
                        </a:lnTo>
                        <a:lnTo>
                          <a:pt x="769" y="670"/>
                        </a:lnTo>
                        <a:lnTo>
                          <a:pt x="801" y="658"/>
                        </a:lnTo>
                        <a:lnTo>
                          <a:pt x="827" y="658"/>
                        </a:lnTo>
                        <a:lnTo>
                          <a:pt x="861" y="684"/>
                        </a:lnTo>
                        <a:lnTo>
                          <a:pt x="881" y="703"/>
                        </a:lnTo>
                        <a:lnTo>
                          <a:pt x="877" y="715"/>
                        </a:lnTo>
                        <a:lnTo>
                          <a:pt x="819" y="771"/>
                        </a:lnTo>
                        <a:lnTo>
                          <a:pt x="780" y="792"/>
                        </a:lnTo>
                        <a:lnTo>
                          <a:pt x="699" y="819"/>
                        </a:lnTo>
                        <a:lnTo>
                          <a:pt x="674" y="828"/>
                        </a:lnTo>
                        <a:lnTo>
                          <a:pt x="660" y="819"/>
                        </a:lnTo>
                        <a:lnTo>
                          <a:pt x="655" y="808"/>
                        </a:lnTo>
                        <a:lnTo>
                          <a:pt x="653" y="792"/>
                        </a:lnTo>
                        <a:lnTo>
                          <a:pt x="647" y="775"/>
                        </a:lnTo>
                        <a:lnTo>
                          <a:pt x="635" y="762"/>
                        </a:lnTo>
                        <a:lnTo>
                          <a:pt x="626" y="750"/>
                        </a:lnTo>
                        <a:lnTo>
                          <a:pt x="611" y="733"/>
                        </a:lnTo>
                        <a:lnTo>
                          <a:pt x="603" y="723"/>
                        </a:lnTo>
                        <a:lnTo>
                          <a:pt x="596" y="709"/>
                        </a:lnTo>
                        <a:lnTo>
                          <a:pt x="585" y="697"/>
                        </a:lnTo>
                        <a:lnTo>
                          <a:pt x="567" y="667"/>
                        </a:lnTo>
                        <a:lnTo>
                          <a:pt x="557" y="655"/>
                        </a:lnTo>
                        <a:lnTo>
                          <a:pt x="544" y="639"/>
                        </a:lnTo>
                        <a:lnTo>
                          <a:pt x="523" y="616"/>
                        </a:lnTo>
                        <a:lnTo>
                          <a:pt x="512" y="603"/>
                        </a:lnTo>
                        <a:lnTo>
                          <a:pt x="502" y="594"/>
                        </a:lnTo>
                        <a:lnTo>
                          <a:pt x="491" y="574"/>
                        </a:lnTo>
                        <a:lnTo>
                          <a:pt x="525" y="556"/>
                        </a:lnTo>
                        <a:lnTo>
                          <a:pt x="539" y="517"/>
                        </a:lnTo>
                        <a:lnTo>
                          <a:pt x="507" y="507"/>
                        </a:lnTo>
                        <a:lnTo>
                          <a:pt x="463" y="513"/>
                        </a:lnTo>
                        <a:lnTo>
                          <a:pt x="453" y="508"/>
                        </a:lnTo>
                        <a:lnTo>
                          <a:pt x="448" y="508"/>
                        </a:lnTo>
                        <a:lnTo>
                          <a:pt x="442" y="508"/>
                        </a:lnTo>
                        <a:lnTo>
                          <a:pt x="437" y="508"/>
                        </a:lnTo>
                        <a:lnTo>
                          <a:pt x="435" y="501"/>
                        </a:lnTo>
                        <a:lnTo>
                          <a:pt x="432" y="495"/>
                        </a:lnTo>
                        <a:lnTo>
                          <a:pt x="432" y="483"/>
                        </a:lnTo>
                        <a:lnTo>
                          <a:pt x="424" y="477"/>
                        </a:lnTo>
                        <a:lnTo>
                          <a:pt x="422" y="469"/>
                        </a:lnTo>
                        <a:lnTo>
                          <a:pt x="418" y="468"/>
                        </a:lnTo>
                        <a:lnTo>
                          <a:pt x="413" y="462"/>
                        </a:lnTo>
                        <a:lnTo>
                          <a:pt x="411" y="456"/>
                        </a:lnTo>
                        <a:lnTo>
                          <a:pt x="408" y="450"/>
                        </a:lnTo>
                        <a:lnTo>
                          <a:pt x="405" y="447"/>
                        </a:lnTo>
                        <a:lnTo>
                          <a:pt x="395" y="447"/>
                        </a:lnTo>
                        <a:lnTo>
                          <a:pt x="388" y="447"/>
                        </a:lnTo>
                        <a:lnTo>
                          <a:pt x="385" y="447"/>
                        </a:lnTo>
                        <a:lnTo>
                          <a:pt x="383" y="454"/>
                        </a:lnTo>
                        <a:lnTo>
                          <a:pt x="383" y="462"/>
                        </a:lnTo>
                        <a:lnTo>
                          <a:pt x="383" y="471"/>
                        </a:lnTo>
                        <a:lnTo>
                          <a:pt x="383" y="480"/>
                        </a:lnTo>
                        <a:lnTo>
                          <a:pt x="383" y="486"/>
                        </a:lnTo>
                        <a:lnTo>
                          <a:pt x="375" y="489"/>
                        </a:lnTo>
                        <a:lnTo>
                          <a:pt x="369" y="495"/>
                        </a:lnTo>
                        <a:lnTo>
                          <a:pt x="359" y="486"/>
                        </a:lnTo>
                        <a:lnTo>
                          <a:pt x="353" y="474"/>
                        </a:lnTo>
                        <a:lnTo>
                          <a:pt x="354" y="460"/>
                        </a:lnTo>
                        <a:lnTo>
                          <a:pt x="344" y="442"/>
                        </a:lnTo>
                        <a:lnTo>
                          <a:pt x="340" y="430"/>
                        </a:lnTo>
                        <a:lnTo>
                          <a:pt x="328" y="423"/>
                        </a:lnTo>
                        <a:lnTo>
                          <a:pt x="315" y="415"/>
                        </a:lnTo>
                        <a:lnTo>
                          <a:pt x="309" y="405"/>
                        </a:lnTo>
                        <a:lnTo>
                          <a:pt x="304" y="397"/>
                        </a:lnTo>
                        <a:lnTo>
                          <a:pt x="292" y="396"/>
                        </a:lnTo>
                        <a:lnTo>
                          <a:pt x="289" y="391"/>
                        </a:lnTo>
                        <a:lnTo>
                          <a:pt x="281" y="391"/>
                        </a:lnTo>
                        <a:lnTo>
                          <a:pt x="275" y="399"/>
                        </a:lnTo>
                        <a:lnTo>
                          <a:pt x="268" y="405"/>
                        </a:lnTo>
                        <a:lnTo>
                          <a:pt x="283" y="412"/>
                        </a:lnTo>
                        <a:lnTo>
                          <a:pt x="291" y="423"/>
                        </a:lnTo>
                        <a:lnTo>
                          <a:pt x="305" y="436"/>
                        </a:lnTo>
                        <a:lnTo>
                          <a:pt x="312" y="442"/>
                        </a:lnTo>
                        <a:lnTo>
                          <a:pt x="323" y="447"/>
                        </a:lnTo>
                        <a:lnTo>
                          <a:pt x="331" y="456"/>
                        </a:lnTo>
                        <a:lnTo>
                          <a:pt x="322" y="466"/>
                        </a:lnTo>
                        <a:lnTo>
                          <a:pt x="320" y="462"/>
                        </a:lnTo>
                        <a:lnTo>
                          <a:pt x="320" y="456"/>
                        </a:lnTo>
                        <a:lnTo>
                          <a:pt x="315" y="469"/>
                        </a:lnTo>
                        <a:lnTo>
                          <a:pt x="314" y="481"/>
                        </a:lnTo>
                        <a:lnTo>
                          <a:pt x="304" y="484"/>
                        </a:lnTo>
                        <a:lnTo>
                          <a:pt x="307" y="469"/>
                        </a:lnTo>
                        <a:lnTo>
                          <a:pt x="305" y="462"/>
                        </a:lnTo>
                        <a:lnTo>
                          <a:pt x="294" y="457"/>
                        </a:lnTo>
                        <a:lnTo>
                          <a:pt x="289" y="454"/>
                        </a:lnTo>
                        <a:lnTo>
                          <a:pt x="284" y="448"/>
                        </a:lnTo>
                        <a:lnTo>
                          <a:pt x="275" y="445"/>
                        </a:lnTo>
                        <a:lnTo>
                          <a:pt x="268" y="441"/>
                        </a:lnTo>
                        <a:lnTo>
                          <a:pt x="262" y="432"/>
                        </a:lnTo>
                        <a:lnTo>
                          <a:pt x="253" y="427"/>
                        </a:lnTo>
                        <a:lnTo>
                          <a:pt x="249" y="418"/>
                        </a:lnTo>
                        <a:lnTo>
                          <a:pt x="247" y="411"/>
                        </a:lnTo>
                        <a:lnTo>
                          <a:pt x="240" y="408"/>
                        </a:lnTo>
                        <a:lnTo>
                          <a:pt x="234" y="403"/>
                        </a:lnTo>
                        <a:lnTo>
                          <a:pt x="221" y="403"/>
                        </a:lnTo>
                        <a:lnTo>
                          <a:pt x="210" y="405"/>
                        </a:lnTo>
                        <a:lnTo>
                          <a:pt x="197" y="403"/>
                        </a:lnTo>
                        <a:lnTo>
                          <a:pt x="174" y="405"/>
                        </a:lnTo>
                        <a:lnTo>
                          <a:pt x="158" y="406"/>
                        </a:lnTo>
                        <a:lnTo>
                          <a:pt x="153" y="409"/>
                        </a:lnTo>
                        <a:lnTo>
                          <a:pt x="151" y="418"/>
                        </a:lnTo>
                        <a:lnTo>
                          <a:pt x="151" y="429"/>
                        </a:lnTo>
                        <a:lnTo>
                          <a:pt x="141" y="439"/>
                        </a:lnTo>
                        <a:lnTo>
                          <a:pt x="135" y="444"/>
                        </a:lnTo>
                        <a:lnTo>
                          <a:pt x="132" y="447"/>
                        </a:lnTo>
                        <a:lnTo>
                          <a:pt x="127" y="454"/>
                        </a:lnTo>
                        <a:lnTo>
                          <a:pt x="123" y="460"/>
                        </a:lnTo>
                        <a:lnTo>
                          <a:pt x="128" y="465"/>
                        </a:lnTo>
                        <a:lnTo>
                          <a:pt x="128" y="474"/>
                        </a:lnTo>
                        <a:lnTo>
                          <a:pt x="127" y="478"/>
                        </a:lnTo>
                        <a:lnTo>
                          <a:pt x="123" y="484"/>
                        </a:lnTo>
                        <a:lnTo>
                          <a:pt x="115" y="495"/>
                        </a:lnTo>
                        <a:lnTo>
                          <a:pt x="110" y="490"/>
                        </a:lnTo>
                        <a:lnTo>
                          <a:pt x="106" y="493"/>
                        </a:lnTo>
                        <a:lnTo>
                          <a:pt x="99" y="498"/>
                        </a:lnTo>
                        <a:lnTo>
                          <a:pt x="89" y="499"/>
                        </a:lnTo>
                        <a:lnTo>
                          <a:pt x="80" y="507"/>
                        </a:lnTo>
                        <a:lnTo>
                          <a:pt x="70" y="508"/>
                        </a:lnTo>
                        <a:lnTo>
                          <a:pt x="60" y="508"/>
                        </a:lnTo>
                        <a:lnTo>
                          <a:pt x="50" y="508"/>
                        </a:lnTo>
                        <a:lnTo>
                          <a:pt x="29" y="513"/>
                        </a:lnTo>
                        <a:lnTo>
                          <a:pt x="19" y="513"/>
                        </a:lnTo>
                        <a:lnTo>
                          <a:pt x="15" y="502"/>
                        </a:lnTo>
                        <a:lnTo>
                          <a:pt x="10" y="489"/>
                        </a:lnTo>
                        <a:lnTo>
                          <a:pt x="6" y="477"/>
                        </a:lnTo>
                        <a:lnTo>
                          <a:pt x="5" y="465"/>
                        </a:lnTo>
                        <a:lnTo>
                          <a:pt x="5" y="450"/>
                        </a:lnTo>
                        <a:lnTo>
                          <a:pt x="0" y="432"/>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64583" name="Group 39">
                <a:extLst>
                  <a:ext uri="{FF2B5EF4-FFF2-40B4-BE49-F238E27FC236}">
                    <a16:creationId xmlns:a16="http://schemas.microsoft.com/office/drawing/2014/main" id="{B29ABAC3-8873-449B-82C5-9E304E74D5C6}"/>
                  </a:ext>
                </a:extLst>
              </p:cNvPr>
              <p:cNvGrpSpPr>
                <a:grpSpLocks/>
              </p:cNvGrpSpPr>
              <p:nvPr/>
            </p:nvGrpSpPr>
            <p:grpSpPr bwMode="auto">
              <a:xfrm>
                <a:off x="689" y="1216"/>
                <a:ext cx="1932" cy="2122"/>
                <a:chOff x="689" y="1216"/>
                <a:chExt cx="1932" cy="2122"/>
              </a:xfrm>
            </p:grpSpPr>
            <p:sp>
              <p:nvSpPr>
                <p:cNvPr id="364584" name="Freeform 40">
                  <a:extLst>
                    <a:ext uri="{FF2B5EF4-FFF2-40B4-BE49-F238E27FC236}">
                      <a16:creationId xmlns:a16="http://schemas.microsoft.com/office/drawing/2014/main" id="{716D86C0-3BFA-4156-9F16-A60117D2CF29}"/>
                    </a:ext>
                  </a:extLst>
                </p:cNvPr>
                <p:cNvSpPr>
                  <a:spLocks/>
                </p:cNvSpPr>
                <p:nvPr/>
              </p:nvSpPr>
              <p:spPr bwMode="auto">
                <a:xfrm>
                  <a:off x="689" y="3186"/>
                  <a:ext cx="485" cy="142"/>
                </a:xfrm>
                <a:custGeom>
                  <a:avLst/>
                  <a:gdLst>
                    <a:gd name="T0" fmla="*/ 101 w 485"/>
                    <a:gd name="T1" fmla="*/ 53 h 142"/>
                    <a:gd name="T2" fmla="*/ 125 w 485"/>
                    <a:gd name="T3" fmla="*/ 54 h 142"/>
                    <a:gd name="T4" fmla="*/ 158 w 485"/>
                    <a:gd name="T5" fmla="*/ 45 h 142"/>
                    <a:gd name="T6" fmla="*/ 177 w 485"/>
                    <a:gd name="T7" fmla="*/ 42 h 142"/>
                    <a:gd name="T8" fmla="*/ 197 w 485"/>
                    <a:gd name="T9" fmla="*/ 44 h 142"/>
                    <a:gd name="T10" fmla="*/ 236 w 485"/>
                    <a:gd name="T11" fmla="*/ 27 h 142"/>
                    <a:gd name="T12" fmla="*/ 270 w 485"/>
                    <a:gd name="T13" fmla="*/ 23 h 142"/>
                    <a:gd name="T14" fmla="*/ 309 w 485"/>
                    <a:gd name="T15" fmla="*/ 24 h 142"/>
                    <a:gd name="T16" fmla="*/ 351 w 485"/>
                    <a:gd name="T17" fmla="*/ 24 h 142"/>
                    <a:gd name="T18" fmla="*/ 387 w 485"/>
                    <a:gd name="T19" fmla="*/ 33 h 142"/>
                    <a:gd name="T20" fmla="*/ 424 w 485"/>
                    <a:gd name="T21" fmla="*/ 17 h 142"/>
                    <a:gd name="T22" fmla="*/ 456 w 485"/>
                    <a:gd name="T23" fmla="*/ 2 h 142"/>
                    <a:gd name="T24" fmla="*/ 474 w 485"/>
                    <a:gd name="T25" fmla="*/ 11 h 142"/>
                    <a:gd name="T26" fmla="*/ 455 w 485"/>
                    <a:gd name="T27" fmla="*/ 26 h 142"/>
                    <a:gd name="T28" fmla="*/ 432 w 485"/>
                    <a:gd name="T29" fmla="*/ 44 h 142"/>
                    <a:gd name="T30" fmla="*/ 409 w 485"/>
                    <a:gd name="T31" fmla="*/ 56 h 142"/>
                    <a:gd name="T32" fmla="*/ 391 w 485"/>
                    <a:gd name="T33" fmla="*/ 66 h 142"/>
                    <a:gd name="T34" fmla="*/ 369 w 485"/>
                    <a:gd name="T35" fmla="*/ 72 h 142"/>
                    <a:gd name="T36" fmla="*/ 339 w 485"/>
                    <a:gd name="T37" fmla="*/ 87 h 142"/>
                    <a:gd name="T38" fmla="*/ 309 w 485"/>
                    <a:gd name="T39" fmla="*/ 98 h 142"/>
                    <a:gd name="T40" fmla="*/ 278 w 485"/>
                    <a:gd name="T41" fmla="*/ 108 h 142"/>
                    <a:gd name="T42" fmla="*/ 245 w 485"/>
                    <a:gd name="T43" fmla="*/ 119 h 142"/>
                    <a:gd name="T44" fmla="*/ 216 w 485"/>
                    <a:gd name="T45" fmla="*/ 125 h 142"/>
                    <a:gd name="T46" fmla="*/ 182 w 485"/>
                    <a:gd name="T47" fmla="*/ 132 h 142"/>
                    <a:gd name="T48" fmla="*/ 149 w 485"/>
                    <a:gd name="T49" fmla="*/ 138 h 142"/>
                    <a:gd name="T50" fmla="*/ 112 w 485"/>
                    <a:gd name="T51" fmla="*/ 141 h 142"/>
                    <a:gd name="T52" fmla="*/ 76 w 485"/>
                    <a:gd name="T53" fmla="*/ 141 h 142"/>
                    <a:gd name="T54" fmla="*/ 45 w 485"/>
                    <a:gd name="T55" fmla="*/ 128 h 142"/>
                    <a:gd name="T56" fmla="*/ 15 w 485"/>
                    <a:gd name="T57" fmla="*/ 108 h 142"/>
                    <a:gd name="T58" fmla="*/ 42 w 485"/>
                    <a:gd name="T59" fmla="*/ 95 h 142"/>
                    <a:gd name="T60" fmla="*/ 52 w 485"/>
                    <a:gd name="T61" fmla="*/ 92 h 142"/>
                    <a:gd name="T62" fmla="*/ 78 w 485"/>
                    <a:gd name="T63" fmla="*/ 95 h 142"/>
                    <a:gd name="T64" fmla="*/ 93 w 485"/>
                    <a:gd name="T65" fmla="*/ 102 h 142"/>
                    <a:gd name="T66" fmla="*/ 109 w 485"/>
                    <a:gd name="T67" fmla="*/ 102 h 142"/>
                    <a:gd name="T68" fmla="*/ 115 w 485"/>
                    <a:gd name="T6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5" h="142">
                      <a:moveTo>
                        <a:pt x="102" y="68"/>
                      </a:moveTo>
                      <a:lnTo>
                        <a:pt x="101" y="53"/>
                      </a:lnTo>
                      <a:lnTo>
                        <a:pt x="110" y="50"/>
                      </a:lnTo>
                      <a:lnTo>
                        <a:pt x="125" y="54"/>
                      </a:lnTo>
                      <a:lnTo>
                        <a:pt x="143" y="59"/>
                      </a:lnTo>
                      <a:lnTo>
                        <a:pt x="158" y="45"/>
                      </a:lnTo>
                      <a:lnTo>
                        <a:pt x="156" y="36"/>
                      </a:lnTo>
                      <a:lnTo>
                        <a:pt x="177" y="42"/>
                      </a:lnTo>
                      <a:lnTo>
                        <a:pt x="187" y="42"/>
                      </a:lnTo>
                      <a:lnTo>
                        <a:pt x="197" y="44"/>
                      </a:lnTo>
                      <a:lnTo>
                        <a:pt x="214" y="32"/>
                      </a:lnTo>
                      <a:lnTo>
                        <a:pt x="236" y="27"/>
                      </a:lnTo>
                      <a:lnTo>
                        <a:pt x="257" y="27"/>
                      </a:lnTo>
                      <a:lnTo>
                        <a:pt x="270" y="23"/>
                      </a:lnTo>
                      <a:lnTo>
                        <a:pt x="291" y="24"/>
                      </a:lnTo>
                      <a:lnTo>
                        <a:pt x="309" y="24"/>
                      </a:lnTo>
                      <a:lnTo>
                        <a:pt x="325" y="23"/>
                      </a:lnTo>
                      <a:lnTo>
                        <a:pt x="351" y="24"/>
                      </a:lnTo>
                      <a:lnTo>
                        <a:pt x="362" y="23"/>
                      </a:lnTo>
                      <a:lnTo>
                        <a:pt x="387" y="33"/>
                      </a:lnTo>
                      <a:lnTo>
                        <a:pt x="409" y="30"/>
                      </a:lnTo>
                      <a:lnTo>
                        <a:pt x="424" y="17"/>
                      </a:lnTo>
                      <a:lnTo>
                        <a:pt x="437" y="14"/>
                      </a:lnTo>
                      <a:lnTo>
                        <a:pt x="456" y="2"/>
                      </a:lnTo>
                      <a:lnTo>
                        <a:pt x="484" y="0"/>
                      </a:lnTo>
                      <a:lnTo>
                        <a:pt x="474" y="11"/>
                      </a:lnTo>
                      <a:lnTo>
                        <a:pt x="465" y="17"/>
                      </a:lnTo>
                      <a:lnTo>
                        <a:pt x="455" y="26"/>
                      </a:lnTo>
                      <a:lnTo>
                        <a:pt x="440" y="35"/>
                      </a:lnTo>
                      <a:lnTo>
                        <a:pt x="432" y="44"/>
                      </a:lnTo>
                      <a:lnTo>
                        <a:pt x="419" y="50"/>
                      </a:lnTo>
                      <a:lnTo>
                        <a:pt x="409" y="56"/>
                      </a:lnTo>
                      <a:lnTo>
                        <a:pt x="400" y="60"/>
                      </a:lnTo>
                      <a:lnTo>
                        <a:pt x="391" y="66"/>
                      </a:lnTo>
                      <a:lnTo>
                        <a:pt x="378" y="68"/>
                      </a:lnTo>
                      <a:lnTo>
                        <a:pt x="369" y="72"/>
                      </a:lnTo>
                      <a:lnTo>
                        <a:pt x="359" y="78"/>
                      </a:lnTo>
                      <a:lnTo>
                        <a:pt x="339" y="87"/>
                      </a:lnTo>
                      <a:lnTo>
                        <a:pt x="325" y="90"/>
                      </a:lnTo>
                      <a:lnTo>
                        <a:pt x="309" y="98"/>
                      </a:lnTo>
                      <a:lnTo>
                        <a:pt x="292" y="102"/>
                      </a:lnTo>
                      <a:lnTo>
                        <a:pt x="278" y="108"/>
                      </a:lnTo>
                      <a:lnTo>
                        <a:pt x="261" y="113"/>
                      </a:lnTo>
                      <a:lnTo>
                        <a:pt x="245" y="119"/>
                      </a:lnTo>
                      <a:lnTo>
                        <a:pt x="231" y="122"/>
                      </a:lnTo>
                      <a:lnTo>
                        <a:pt x="216" y="125"/>
                      </a:lnTo>
                      <a:lnTo>
                        <a:pt x="201" y="129"/>
                      </a:lnTo>
                      <a:lnTo>
                        <a:pt x="182" y="132"/>
                      </a:lnTo>
                      <a:lnTo>
                        <a:pt x="166" y="134"/>
                      </a:lnTo>
                      <a:lnTo>
                        <a:pt x="149" y="138"/>
                      </a:lnTo>
                      <a:lnTo>
                        <a:pt x="130" y="141"/>
                      </a:lnTo>
                      <a:lnTo>
                        <a:pt x="112" y="141"/>
                      </a:lnTo>
                      <a:lnTo>
                        <a:pt x="94" y="140"/>
                      </a:lnTo>
                      <a:lnTo>
                        <a:pt x="76" y="141"/>
                      </a:lnTo>
                      <a:lnTo>
                        <a:pt x="60" y="134"/>
                      </a:lnTo>
                      <a:lnTo>
                        <a:pt x="45" y="128"/>
                      </a:lnTo>
                      <a:lnTo>
                        <a:pt x="31" y="120"/>
                      </a:lnTo>
                      <a:lnTo>
                        <a:pt x="15" y="108"/>
                      </a:lnTo>
                      <a:lnTo>
                        <a:pt x="0" y="99"/>
                      </a:lnTo>
                      <a:lnTo>
                        <a:pt x="42" y="95"/>
                      </a:lnTo>
                      <a:lnTo>
                        <a:pt x="49" y="95"/>
                      </a:lnTo>
                      <a:lnTo>
                        <a:pt x="52" y="92"/>
                      </a:lnTo>
                      <a:lnTo>
                        <a:pt x="65" y="90"/>
                      </a:lnTo>
                      <a:lnTo>
                        <a:pt x="78" y="95"/>
                      </a:lnTo>
                      <a:lnTo>
                        <a:pt x="88" y="102"/>
                      </a:lnTo>
                      <a:lnTo>
                        <a:pt x="93" y="102"/>
                      </a:lnTo>
                      <a:lnTo>
                        <a:pt x="99" y="107"/>
                      </a:lnTo>
                      <a:lnTo>
                        <a:pt x="109" y="102"/>
                      </a:lnTo>
                      <a:lnTo>
                        <a:pt x="112" y="90"/>
                      </a:lnTo>
                      <a:lnTo>
                        <a:pt x="115" y="80"/>
                      </a:lnTo>
                      <a:lnTo>
                        <a:pt x="102" y="68"/>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85" name="Freeform 41">
                  <a:extLst>
                    <a:ext uri="{FF2B5EF4-FFF2-40B4-BE49-F238E27FC236}">
                      <a16:creationId xmlns:a16="http://schemas.microsoft.com/office/drawing/2014/main" id="{EC546CEA-25FF-410E-A492-ED4E5782889A}"/>
                    </a:ext>
                  </a:extLst>
                </p:cNvPr>
                <p:cNvSpPr>
                  <a:spLocks/>
                </p:cNvSpPr>
                <p:nvPr/>
              </p:nvSpPr>
              <p:spPr bwMode="auto">
                <a:xfrm>
                  <a:off x="2025" y="3090"/>
                  <a:ext cx="497" cy="248"/>
                </a:xfrm>
                <a:custGeom>
                  <a:avLst/>
                  <a:gdLst>
                    <a:gd name="T0" fmla="*/ 242 w 497"/>
                    <a:gd name="T1" fmla="*/ 33 h 248"/>
                    <a:gd name="T2" fmla="*/ 226 w 497"/>
                    <a:gd name="T3" fmla="*/ 48 h 248"/>
                    <a:gd name="T4" fmla="*/ 211 w 497"/>
                    <a:gd name="T5" fmla="*/ 54 h 248"/>
                    <a:gd name="T6" fmla="*/ 228 w 497"/>
                    <a:gd name="T7" fmla="*/ 73 h 248"/>
                    <a:gd name="T8" fmla="*/ 250 w 497"/>
                    <a:gd name="T9" fmla="*/ 109 h 248"/>
                    <a:gd name="T10" fmla="*/ 247 w 497"/>
                    <a:gd name="T11" fmla="*/ 141 h 248"/>
                    <a:gd name="T12" fmla="*/ 208 w 497"/>
                    <a:gd name="T13" fmla="*/ 174 h 248"/>
                    <a:gd name="T14" fmla="*/ 174 w 497"/>
                    <a:gd name="T15" fmla="*/ 175 h 248"/>
                    <a:gd name="T16" fmla="*/ 151 w 497"/>
                    <a:gd name="T17" fmla="*/ 174 h 248"/>
                    <a:gd name="T18" fmla="*/ 158 w 497"/>
                    <a:gd name="T19" fmla="*/ 187 h 248"/>
                    <a:gd name="T20" fmla="*/ 174 w 497"/>
                    <a:gd name="T21" fmla="*/ 195 h 248"/>
                    <a:gd name="T22" fmla="*/ 237 w 497"/>
                    <a:gd name="T23" fmla="*/ 201 h 248"/>
                    <a:gd name="T24" fmla="*/ 314 w 497"/>
                    <a:gd name="T25" fmla="*/ 201 h 248"/>
                    <a:gd name="T26" fmla="*/ 364 w 497"/>
                    <a:gd name="T27" fmla="*/ 184 h 248"/>
                    <a:gd name="T28" fmla="*/ 390 w 497"/>
                    <a:gd name="T29" fmla="*/ 169 h 248"/>
                    <a:gd name="T30" fmla="*/ 411 w 497"/>
                    <a:gd name="T31" fmla="*/ 159 h 248"/>
                    <a:gd name="T32" fmla="*/ 447 w 497"/>
                    <a:gd name="T33" fmla="*/ 145 h 248"/>
                    <a:gd name="T34" fmla="*/ 491 w 497"/>
                    <a:gd name="T35" fmla="*/ 141 h 248"/>
                    <a:gd name="T36" fmla="*/ 472 w 497"/>
                    <a:gd name="T37" fmla="*/ 166 h 248"/>
                    <a:gd name="T38" fmla="*/ 446 w 497"/>
                    <a:gd name="T39" fmla="*/ 187 h 248"/>
                    <a:gd name="T40" fmla="*/ 420 w 497"/>
                    <a:gd name="T41" fmla="*/ 205 h 248"/>
                    <a:gd name="T42" fmla="*/ 379 w 497"/>
                    <a:gd name="T43" fmla="*/ 228 h 248"/>
                    <a:gd name="T44" fmla="*/ 340 w 497"/>
                    <a:gd name="T45" fmla="*/ 240 h 248"/>
                    <a:gd name="T46" fmla="*/ 278 w 497"/>
                    <a:gd name="T47" fmla="*/ 247 h 248"/>
                    <a:gd name="T48" fmla="*/ 215 w 497"/>
                    <a:gd name="T49" fmla="*/ 246 h 248"/>
                    <a:gd name="T50" fmla="*/ 164 w 497"/>
                    <a:gd name="T51" fmla="*/ 238 h 248"/>
                    <a:gd name="T52" fmla="*/ 127 w 497"/>
                    <a:gd name="T53" fmla="*/ 222 h 248"/>
                    <a:gd name="T54" fmla="*/ 94 w 497"/>
                    <a:gd name="T55" fmla="*/ 210 h 248"/>
                    <a:gd name="T56" fmla="*/ 72 w 497"/>
                    <a:gd name="T57" fmla="*/ 201 h 248"/>
                    <a:gd name="T58" fmla="*/ 44 w 497"/>
                    <a:gd name="T59" fmla="*/ 186 h 248"/>
                    <a:gd name="T60" fmla="*/ 26 w 497"/>
                    <a:gd name="T61" fmla="*/ 171 h 248"/>
                    <a:gd name="T62" fmla="*/ 8 w 497"/>
                    <a:gd name="T63" fmla="*/ 157 h 248"/>
                    <a:gd name="T64" fmla="*/ 16 w 497"/>
                    <a:gd name="T65" fmla="*/ 138 h 248"/>
                    <a:gd name="T66" fmla="*/ 33 w 497"/>
                    <a:gd name="T67" fmla="*/ 136 h 248"/>
                    <a:gd name="T68" fmla="*/ 55 w 497"/>
                    <a:gd name="T69" fmla="*/ 130 h 248"/>
                    <a:gd name="T70" fmla="*/ 78 w 497"/>
                    <a:gd name="T71" fmla="*/ 129 h 248"/>
                    <a:gd name="T72" fmla="*/ 106 w 497"/>
                    <a:gd name="T73" fmla="*/ 129 h 248"/>
                    <a:gd name="T74" fmla="*/ 124 w 497"/>
                    <a:gd name="T75" fmla="*/ 130 h 248"/>
                    <a:gd name="T76" fmla="*/ 138 w 497"/>
                    <a:gd name="T77" fmla="*/ 132 h 248"/>
                    <a:gd name="T78" fmla="*/ 164 w 497"/>
                    <a:gd name="T79" fmla="*/ 127 h 248"/>
                    <a:gd name="T80" fmla="*/ 190 w 497"/>
                    <a:gd name="T81" fmla="*/ 127 h 248"/>
                    <a:gd name="T82" fmla="*/ 189 w 497"/>
                    <a:gd name="T83" fmla="*/ 117 h 248"/>
                    <a:gd name="T84" fmla="*/ 184 w 497"/>
                    <a:gd name="T85" fmla="*/ 105 h 248"/>
                    <a:gd name="T86" fmla="*/ 189 w 497"/>
                    <a:gd name="T87" fmla="*/ 91 h 248"/>
                    <a:gd name="T88" fmla="*/ 203 w 497"/>
                    <a:gd name="T89" fmla="*/ 73 h 248"/>
                    <a:gd name="T90" fmla="*/ 194 w 497"/>
                    <a:gd name="T91" fmla="*/ 64 h 248"/>
                    <a:gd name="T92" fmla="*/ 195 w 497"/>
                    <a:gd name="T93" fmla="*/ 49 h 248"/>
                    <a:gd name="T94" fmla="*/ 207 w 497"/>
                    <a:gd name="T95" fmla="*/ 30 h 248"/>
                    <a:gd name="T96" fmla="*/ 218 w 497"/>
                    <a:gd name="T97" fmla="*/ 21 h 248"/>
                    <a:gd name="T98" fmla="*/ 233 w 497"/>
                    <a:gd name="T99" fmla="*/ 7 h 248"/>
                    <a:gd name="T100" fmla="*/ 249 w 497"/>
                    <a:gd name="T101" fmla="*/ 1 h 248"/>
                    <a:gd name="T102" fmla="*/ 265 w 497"/>
                    <a:gd name="T103" fmla="*/ 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248">
                      <a:moveTo>
                        <a:pt x="272" y="19"/>
                      </a:moveTo>
                      <a:lnTo>
                        <a:pt x="242" y="33"/>
                      </a:lnTo>
                      <a:lnTo>
                        <a:pt x="237" y="42"/>
                      </a:lnTo>
                      <a:lnTo>
                        <a:pt x="226" y="48"/>
                      </a:lnTo>
                      <a:lnTo>
                        <a:pt x="221" y="49"/>
                      </a:lnTo>
                      <a:lnTo>
                        <a:pt x="211" y="54"/>
                      </a:lnTo>
                      <a:lnTo>
                        <a:pt x="223" y="67"/>
                      </a:lnTo>
                      <a:lnTo>
                        <a:pt x="228" y="73"/>
                      </a:lnTo>
                      <a:lnTo>
                        <a:pt x="228" y="82"/>
                      </a:lnTo>
                      <a:lnTo>
                        <a:pt x="250" y="109"/>
                      </a:lnTo>
                      <a:lnTo>
                        <a:pt x="250" y="126"/>
                      </a:lnTo>
                      <a:lnTo>
                        <a:pt x="247" y="141"/>
                      </a:lnTo>
                      <a:lnTo>
                        <a:pt x="218" y="165"/>
                      </a:lnTo>
                      <a:lnTo>
                        <a:pt x="208" y="174"/>
                      </a:lnTo>
                      <a:lnTo>
                        <a:pt x="195" y="178"/>
                      </a:lnTo>
                      <a:lnTo>
                        <a:pt x="174" y="175"/>
                      </a:lnTo>
                      <a:lnTo>
                        <a:pt x="169" y="171"/>
                      </a:lnTo>
                      <a:lnTo>
                        <a:pt x="151" y="174"/>
                      </a:lnTo>
                      <a:lnTo>
                        <a:pt x="158" y="178"/>
                      </a:lnTo>
                      <a:lnTo>
                        <a:pt x="158" y="187"/>
                      </a:lnTo>
                      <a:lnTo>
                        <a:pt x="168" y="196"/>
                      </a:lnTo>
                      <a:lnTo>
                        <a:pt x="174" y="195"/>
                      </a:lnTo>
                      <a:lnTo>
                        <a:pt x="195" y="201"/>
                      </a:lnTo>
                      <a:lnTo>
                        <a:pt x="237" y="201"/>
                      </a:lnTo>
                      <a:lnTo>
                        <a:pt x="244" y="205"/>
                      </a:lnTo>
                      <a:lnTo>
                        <a:pt x="314" y="201"/>
                      </a:lnTo>
                      <a:lnTo>
                        <a:pt x="346" y="190"/>
                      </a:lnTo>
                      <a:lnTo>
                        <a:pt x="364" y="184"/>
                      </a:lnTo>
                      <a:lnTo>
                        <a:pt x="384" y="175"/>
                      </a:lnTo>
                      <a:lnTo>
                        <a:pt x="390" y="169"/>
                      </a:lnTo>
                      <a:lnTo>
                        <a:pt x="397" y="165"/>
                      </a:lnTo>
                      <a:lnTo>
                        <a:pt x="411" y="159"/>
                      </a:lnTo>
                      <a:lnTo>
                        <a:pt x="426" y="150"/>
                      </a:lnTo>
                      <a:lnTo>
                        <a:pt x="447" y="145"/>
                      </a:lnTo>
                      <a:lnTo>
                        <a:pt x="496" y="121"/>
                      </a:lnTo>
                      <a:lnTo>
                        <a:pt x="491" y="141"/>
                      </a:lnTo>
                      <a:lnTo>
                        <a:pt x="481" y="154"/>
                      </a:lnTo>
                      <a:lnTo>
                        <a:pt x="472" y="166"/>
                      </a:lnTo>
                      <a:lnTo>
                        <a:pt x="462" y="177"/>
                      </a:lnTo>
                      <a:lnTo>
                        <a:pt x="446" y="187"/>
                      </a:lnTo>
                      <a:lnTo>
                        <a:pt x="433" y="196"/>
                      </a:lnTo>
                      <a:lnTo>
                        <a:pt x="420" y="205"/>
                      </a:lnTo>
                      <a:lnTo>
                        <a:pt x="402" y="216"/>
                      </a:lnTo>
                      <a:lnTo>
                        <a:pt x="379" y="228"/>
                      </a:lnTo>
                      <a:lnTo>
                        <a:pt x="359" y="235"/>
                      </a:lnTo>
                      <a:lnTo>
                        <a:pt x="340" y="240"/>
                      </a:lnTo>
                      <a:lnTo>
                        <a:pt x="311" y="244"/>
                      </a:lnTo>
                      <a:lnTo>
                        <a:pt x="278" y="247"/>
                      </a:lnTo>
                      <a:lnTo>
                        <a:pt x="249" y="247"/>
                      </a:lnTo>
                      <a:lnTo>
                        <a:pt x="215" y="246"/>
                      </a:lnTo>
                      <a:lnTo>
                        <a:pt x="194" y="243"/>
                      </a:lnTo>
                      <a:lnTo>
                        <a:pt x="164" y="238"/>
                      </a:lnTo>
                      <a:lnTo>
                        <a:pt x="146" y="232"/>
                      </a:lnTo>
                      <a:lnTo>
                        <a:pt x="127" y="222"/>
                      </a:lnTo>
                      <a:lnTo>
                        <a:pt x="107" y="216"/>
                      </a:lnTo>
                      <a:lnTo>
                        <a:pt x="94" y="210"/>
                      </a:lnTo>
                      <a:lnTo>
                        <a:pt x="81" y="204"/>
                      </a:lnTo>
                      <a:lnTo>
                        <a:pt x="72" y="201"/>
                      </a:lnTo>
                      <a:lnTo>
                        <a:pt x="55" y="193"/>
                      </a:lnTo>
                      <a:lnTo>
                        <a:pt x="44" y="186"/>
                      </a:lnTo>
                      <a:lnTo>
                        <a:pt x="34" y="180"/>
                      </a:lnTo>
                      <a:lnTo>
                        <a:pt x="26" y="171"/>
                      </a:lnTo>
                      <a:lnTo>
                        <a:pt x="16" y="163"/>
                      </a:lnTo>
                      <a:lnTo>
                        <a:pt x="8" y="157"/>
                      </a:lnTo>
                      <a:lnTo>
                        <a:pt x="0" y="151"/>
                      </a:lnTo>
                      <a:lnTo>
                        <a:pt x="16" y="138"/>
                      </a:lnTo>
                      <a:lnTo>
                        <a:pt x="26" y="136"/>
                      </a:lnTo>
                      <a:lnTo>
                        <a:pt x="33" y="136"/>
                      </a:lnTo>
                      <a:lnTo>
                        <a:pt x="42" y="135"/>
                      </a:lnTo>
                      <a:lnTo>
                        <a:pt x="55" y="130"/>
                      </a:lnTo>
                      <a:lnTo>
                        <a:pt x="65" y="132"/>
                      </a:lnTo>
                      <a:lnTo>
                        <a:pt x="78" y="129"/>
                      </a:lnTo>
                      <a:lnTo>
                        <a:pt x="94" y="127"/>
                      </a:lnTo>
                      <a:lnTo>
                        <a:pt x="106" y="129"/>
                      </a:lnTo>
                      <a:lnTo>
                        <a:pt x="115" y="130"/>
                      </a:lnTo>
                      <a:lnTo>
                        <a:pt x="124" y="130"/>
                      </a:lnTo>
                      <a:lnTo>
                        <a:pt x="128" y="132"/>
                      </a:lnTo>
                      <a:lnTo>
                        <a:pt x="138" y="132"/>
                      </a:lnTo>
                      <a:lnTo>
                        <a:pt x="143" y="130"/>
                      </a:lnTo>
                      <a:lnTo>
                        <a:pt x="164" y="127"/>
                      </a:lnTo>
                      <a:lnTo>
                        <a:pt x="181" y="126"/>
                      </a:lnTo>
                      <a:lnTo>
                        <a:pt x="190" y="127"/>
                      </a:lnTo>
                      <a:lnTo>
                        <a:pt x="192" y="123"/>
                      </a:lnTo>
                      <a:lnTo>
                        <a:pt x="189" y="117"/>
                      </a:lnTo>
                      <a:lnTo>
                        <a:pt x="185" y="109"/>
                      </a:lnTo>
                      <a:lnTo>
                        <a:pt x="184" y="105"/>
                      </a:lnTo>
                      <a:lnTo>
                        <a:pt x="181" y="99"/>
                      </a:lnTo>
                      <a:lnTo>
                        <a:pt x="189" y="91"/>
                      </a:lnTo>
                      <a:lnTo>
                        <a:pt x="195" y="84"/>
                      </a:lnTo>
                      <a:lnTo>
                        <a:pt x="203" y="73"/>
                      </a:lnTo>
                      <a:lnTo>
                        <a:pt x="195" y="69"/>
                      </a:lnTo>
                      <a:lnTo>
                        <a:pt x="194" y="64"/>
                      </a:lnTo>
                      <a:lnTo>
                        <a:pt x="189" y="60"/>
                      </a:lnTo>
                      <a:lnTo>
                        <a:pt x="195" y="49"/>
                      </a:lnTo>
                      <a:lnTo>
                        <a:pt x="202" y="40"/>
                      </a:lnTo>
                      <a:lnTo>
                        <a:pt x="207" y="30"/>
                      </a:lnTo>
                      <a:lnTo>
                        <a:pt x="213" y="22"/>
                      </a:lnTo>
                      <a:lnTo>
                        <a:pt x="218" y="21"/>
                      </a:lnTo>
                      <a:lnTo>
                        <a:pt x="226" y="10"/>
                      </a:lnTo>
                      <a:lnTo>
                        <a:pt x="233" y="7"/>
                      </a:lnTo>
                      <a:lnTo>
                        <a:pt x="237" y="7"/>
                      </a:lnTo>
                      <a:lnTo>
                        <a:pt x="249" y="1"/>
                      </a:lnTo>
                      <a:lnTo>
                        <a:pt x="255" y="0"/>
                      </a:lnTo>
                      <a:lnTo>
                        <a:pt x="265" y="1"/>
                      </a:lnTo>
                      <a:lnTo>
                        <a:pt x="272" y="19"/>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86" name="Freeform 42">
                  <a:extLst>
                    <a:ext uri="{FF2B5EF4-FFF2-40B4-BE49-F238E27FC236}">
                      <a16:creationId xmlns:a16="http://schemas.microsoft.com/office/drawing/2014/main" id="{EE62B2E4-B20A-4CB9-B6B4-ACF9463ABFEE}"/>
                    </a:ext>
                  </a:extLst>
                </p:cNvPr>
                <p:cNvSpPr>
                  <a:spLocks/>
                </p:cNvSpPr>
                <p:nvPr/>
              </p:nvSpPr>
              <p:spPr bwMode="auto">
                <a:xfrm>
                  <a:off x="1063" y="1296"/>
                  <a:ext cx="1056" cy="835"/>
                </a:xfrm>
                <a:custGeom>
                  <a:avLst/>
                  <a:gdLst>
                    <a:gd name="T0" fmla="*/ 85 w 1056"/>
                    <a:gd name="T1" fmla="*/ 156 h 835"/>
                    <a:gd name="T2" fmla="*/ 68 w 1056"/>
                    <a:gd name="T3" fmla="*/ 110 h 835"/>
                    <a:gd name="T4" fmla="*/ 151 w 1056"/>
                    <a:gd name="T5" fmla="*/ 71 h 835"/>
                    <a:gd name="T6" fmla="*/ 189 w 1056"/>
                    <a:gd name="T7" fmla="*/ 41 h 835"/>
                    <a:gd name="T8" fmla="*/ 254 w 1056"/>
                    <a:gd name="T9" fmla="*/ 35 h 835"/>
                    <a:gd name="T10" fmla="*/ 455 w 1056"/>
                    <a:gd name="T11" fmla="*/ 36 h 835"/>
                    <a:gd name="T12" fmla="*/ 558 w 1056"/>
                    <a:gd name="T13" fmla="*/ 51 h 835"/>
                    <a:gd name="T14" fmla="*/ 519 w 1056"/>
                    <a:gd name="T15" fmla="*/ 50 h 835"/>
                    <a:gd name="T16" fmla="*/ 493 w 1056"/>
                    <a:gd name="T17" fmla="*/ 2 h 835"/>
                    <a:gd name="T18" fmla="*/ 543 w 1056"/>
                    <a:gd name="T19" fmla="*/ 0 h 835"/>
                    <a:gd name="T20" fmla="*/ 582 w 1056"/>
                    <a:gd name="T21" fmla="*/ 21 h 835"/>
                    <a:gd name="T22" fmla="*/ 642 w 1056"/>
                    <a:gd name="T23" fmla="*/ 56 h 835"/>
                    <a:gd name="T24" fmla="*/ 631 w 1056"/>
                    <a:gd name="T25" fmla="*/ 18 h 835"/>
                    <a:gd name="T26" fmla="*/ 740 w 1056"/>
                    <a:gd name="T27" fmla="*/ 54 h 835"/>
                    <a:gd name="T28" fmla="*/ 741 w 1056"/>
                    <a:gd name="T29" fmla="*/ 69 h 835"/>
                    <a:gd name="T30" fmla="*/ 709 w 1056"/>
                    <a:gd name="T31" fmla="*/ 107 h 835"/>
                    <a:gd name="T32" fmla="*/ 681 w 1056"/>
                    <a:gd name="T33" fmla="*/ 168 h 835"/>
                    <a:gd name="T34" fmla="*/ 782 w 1056"/>
                    <a:gd name="T35" fmla="*/ 203 h 835"/>
                    <a:gd name="T36" fmla="*/ 785 w 1056"/>
                    <a:gd name="T37" fmla="*/ 257 h 835"/>
                    <a:gd name="T38" fmla="*/ 800 w 1056"/>
                    <a:gd name="T39" fmla="*/ 215 h 835"/>
                    <a:gd name="T40" fmla="*/ 800 w 1056"/>
                    <a:gd name="T41" fmla="*/ 137 h 835"/>
                    <a:gd name="T42" fmla="*/ 873 w 1056"/>
                    <a:gd name="T43" fmla="*/ 158 h 835"/>
                    <a:gd name="T44" fmla="*/ 918 w 1056"/>
                    <a:gd name="T45" fmla="*/ 135 h 835"/>
                    <a:gd name="T46" fmla="*/ 1000 w 1056"/>
                    <a:gd name="T47" fmla="*/ 192 h 835"/>
                    <a:gd name="T48" fmla="*/ 1055 w 1056"/>
                    <a:gd name="T49" fmla="*/ 242 h 835"/>
                    <a:gd name="T50" fmla="*/ 1011 w 1056"/>
                    <a:gd name="T51" fmla="*/ 261 h 835"/>
                    <a:gd name="T52" fmla="*/ 935 w 1056"/>
                    <a:gd name="T53" fmla="*/ 278 h 835"/>
                    <a:gd name="T54" fmla="*/ 988 w 1056"/>
                    <a:gd name="T55" fmla="*/ 288 h 835"/>
                    <a:gd name="T56" fmla="*/ 1011 w 1056"/>
                    <a:gd name="T57" fmla="*/ 333 h 835"/>
                    <a:gd name="T58" fmla="*/ 990 w 1056"/>
                    <a:gd name="T59" fmla="*/ 336 h 835"/>
                    <a:gd name="T60" fmla="*/ 959 w 1056"/>
                    <a:gd name="T61" fmla="*/ 354 h 835"/>
                    <a:gd name="T62" fmla="*/ 910 w 1056"/>
                    <a:gd name="T63" fmla="*/ 393 h 835"/>
                    <a:gd name="T64" fmla="*/ 905 w 1056"/>
                    <a:gd name="T65" fmla="*/ 452 h 835"/>
                    <a:gd name="T66" fmla="*/ 853 w 1056"/>
                    <a:gd name="T67" fmla="*/ 540 h 835"/>
                    <a:gd name="T68" fmla="*/ 868 w 1056"/>
                    <a:gd name="T69" fmla="*/ 615 h 835"/>
                    <a:gd name="T70" fmla="*/ 839 w 1056"/>
                    <a:gd name="T71" fmla="*/ 564 h 835"/>
                    <a:gd name="T72" fmla="*/ 788 w 1056"/>
                    <a:gd name="T73" fmla="*/ 542 h 835"/>
                    <a:gd name="T74" fmla="*/ 745 w 1056"/>
                    <a:gd name="T75" fmla="*/ 557 h 835"/>
                    <a:gd name="T76" fmla="*/ 673 w 1056"/>
                    <a:gd name="T77" fmla="*/ 564 h 835"/>
                    <a:gd name="T78" fmla="*/ 636 w 1056"/>
                    <a:gd name="T79" fmla="*/ 620 h 835"/>
                    <a:gd name="T80" fmla="*/ 719 w 1056"/>
                    <a:gd name="T81" fmla="*/ 695 h 835"/>
                    <a:gd name="T82" fmla="*/ 732 w 1056"/>
                    <a:gd name="T83" fmla="*/ 653 h 835"/>
                    <a:gd name="T84" fmla="*/ 779 w 1056"/>
                    <a:gd name="T85" fmla="*/ 683 h 835"/>
                    <a:gd name="T86" fmla="*/ 805 w 1056"/>
                    <a:gd name="T87" fmla="*/ 725 h 835"/>
                    <a:gd name="T88" fmla="*/ 826 w 1056"/>
                    <a:gd name="T89" fmla="*/ 762 h 835"/>
                    <a:gd name="T90" fmla="*/ 875 w 1056"/>
                    <a:gd name="T91" fmla="*/ 819 h 835"/>
                    <a:gd name="T92" fmla="*/ 948 w 1056"/>
                    <a:gd name="T93" fmla="*/ 818 h 835"/>
                    <a:gd name="T94" fmla="*/ 904 w 1056"/>
                    <a:gd name="T95" fmla="*/ 825 h 835"/>
                    <a:gd name="T96" fmla="*/ 818 w 1056"/>
                    <a:gd name="T97" fmla="*/ 816 h 835"/>
                    <a:gd name="T98" fmla="*/ 758 w 1056"/>
                    <a:gd name="T99" fmla="*/ 765 h 835"/>
                    <a:gd name="T100" fmla="*/ 714 w 1056"/>
                    <a:gd name="T101" fmla="*/ 746 h 835"/>
                    <a:gd name="T102" fmla="*/ 644 w 1056"/>
                    <a:gd name="T103" fmla="*/ 722 h 835"/>
                    <a:gd name="T104" fmla="*/ 520 w 1056"/>
                    <a:gd name="T105" fmla="*/ 641 h 835"/>
                    <a:gd name="T106" fmla="*/ 419 w 1056"/>
                    <a:gd name="T107" fmla="*/ 522 h 835"/>
                    <a:gd name="T108" fmla="*/ 454 w 1056"/>
                    <a:gd name="T109" fmla="*/ 629 h 835"/>
                    <a:gd name="T110" fmla="*/ 389 w 1056"/>
                    <a:gd name="T111" fmla="*/ 555 h 835"/>
                    <a:gd name="T112" fmla="*/ 328 w 1056"/>
                    <a:gd name="T113" fmla="*/ 411 h 835"/>
                    <a:gd name="T114" fmla="*/ 335 w 1056"/>
                    <a:gd name="T115" fmla="*/ 306 h 835"/>
                    <a:gd name="T116" fmla="*/ 314 w 1056"/>
                    <a:gd name="T117" fmla="*/ 225 h 835"/>
                    <a:gd name="T118" fmla="*/ 296 w 1056"/>
                    <a:gd name="T119" fmla="*/ 177 h 835"/>
                    <a:gd name="T120" fmla="*/ 255 w 1056"/>
                    <a:gd name="T121" fmla="*/ 149 h 835"/>
                    <a:gd name="T122" fmla="*/ 169 w 1056"/>
                    <a:gd name="T123" fmla="*/ 156 h 835"/>
                    <a:gd name="T124" fmla="*/ 104 w 1056"/>
                    <a:gd name="T125" fmla="*/ 1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6" h="835">
                      <a:moveTo>
                        <a:pt x="0" y="215"/>
                      </a:moveTo>
                      <a:lnTo>
                        <a:pt x="50" y="186"/>
                      </a:lnTo>
                      <a:lnTo>
                        <a:pt x="80" y="174"/>
                      </a:lnTo>
                      <a:lnTo>
                        <a:pt x="85" y="156"/>
                      </a:lnTo>
                      <a:lnTo>
                        <a:pt x="62" y="146"/>
                      </a:lnTo>
                      <a:lnTo>
                        <a:pt x="60" y="125"/>
                      </a:lnTo>
                      <a:lnTo>
                        <a:pt x="70" y="119"/>
                      </a:lnTo>
                      <a:lnTo>
                        <a:pt x="68" y="110"/>
                      </a:lnTo>
                      <a:lnTo>
                        <a:pt x="107" y="107"/>
                      </a:lnTo>
                      <a:lnTo>
                        <a:pt x="117" y="90"/>
                      </a:lnTo>
                      <a:lnTo>
                        <a:pt x="119" y="75"/>
                      </a:lnTo>
                      <a:lnTo>
                        <a:pt x="151" y="71"/>
                      </a:lnTo>
                      <a:lnTo>
                        <a:pt x="154" y="56"/>
                      </a:lnTo>
                      <a:lnTo>
                        <a:pt x="124" y="51"/>
                      </a:lnTo>
                      <a:lnTo>
                        <a:pt x="138" y="41"/>
                      </a:lnTo>
                      <a:lnTo>
                        <a:pt x="189" y="41"/>
                      </a:lnTo>
                      <a:lnTo>
                        <a:pt x="203" y="29"/>
                      </a:lnTo>
                      <a:lnTo>
                        <a:pt x="224" y="27"/>
                      </a:lnTo>
                      <a:lnTo>
                        <a:pt x="237" y="18"/>
                      </a:lnTo>
                      <a:lnTo>
                        <a:pt x="254" y="35"/>
                      </a:lnTo>
                      <a:lnTo>
                        <a:pt x="317" y="32"/>
                      </a:lnTo>
                      <a:lnTo>
                        <a:pt x="346" y="50"/>
                      </a:lnTo>
                      <a:lnTo>
                        <a:pt x="441" y="45"/>
                      </a:lnTo>
                      <a:lnTo>
                        <a:pt x="455" y="36"/>
                      </a:lnTo>
                      <a:lnTo>
                        <a:pt x="491" y="51"/>
                      </a:lnTo>
                      <a:lnTo>
                        <a:pt x="528" y="65"/>
                      </a:lnTo>
                      <a:lnTo>
                        <a:pt x="546" y="59"/>
                      </a:lnTo>
                      <a:lnTo>
                        <a:pt x="558" y="51"/>
                      </a:lnTo>
                      <a:lnTo>
                        <a:pt x="588" y="56"/>
                      </a:lnTo>
                      <a:lnTo>
                        <a:pt x="567" y="45"/>
                      </a:lnTo>
                      <a:lnTo>
                        <a:pt x="548" y="47"/>
                      </a:lnTo>
                      <a:lnTo>
                        <a:pt x="519" y="50"/>
                      </a:lnTo>
                      <a:lnTo>
                        <a:pt x="504" y="35"/>
                      </a:lnTo>
                      <a:lnTo>
                        <a:pt x="488" y="27"/>
                      </a:lnTo>
                      <a:lnTo>
                        <a:pt x="488" y="15"/>
                      </a:lnTo>
                      <a:lnTo>
                        <a:pt x="493" y="2"/>
                      </a:lnTo>
                      <a:lnTo>
                        <a:pt x="506" y="0"/>
                      </a:lnTo>
                      <a:lnTo>
                        <a:pt x="523" y="12"/>
                      </a:lnTo>
                      <a:lnTo>
                        <a:pt x="528" y="6"/>
                      </a:lnTo>
                      <a:lnTo>
                        <a:pt x="543" y="0"/>
                      </a:lnTo>
                      <a:lnTo>
                        <a:pt x="561" y="9"/>
                      </a:lnTo>
                      <a:lnTo>
                        <a:pt x="571" y="2"/>
                      </a:lnTo>
                      <a:lnTo>
                        <a:pt x="580" y="14"/>
                      </a:lnTo>
                      <a:lnTo>
                        <a:pt x="582" y="21"/>
                      </a:lnTo>
                      <a:lnTo>
                        <a:pt x="608" y="32"/>
                      </a:lnTo>
                      <a:lnTo>
                        <a:pt x="598" y="41"/>
                      </a:lnTo>
                      <a:lnTo>
                        <a:pt x="598" y="53"/>
                      </a:lnTo>
                      <a:lnTo>
                        <a:pt x="642" y="56"/>
                      </a:lnTo>
                      <a:lnTo>
                        <a:pt x="653" y="41"/>
                      </a:lnTo>
                      <a:lnTo>
                        <a:pt x="645" y="33"/>
                      </a:lnTo>
                      <a:lnTo>
                        <a:pt x="626" y="35"/>
                      </a:lnTo>
                      <a:lnTo>
                        <a:pt x="631" y="18"/>
                      </a:lnTo>
                      <a:lnTo>
                        <a:pt x="670" y="27"/>
                      </a:lnTo>
                      <a:lnTo>
                        <a:pt x="678" y="39"/>
                      </a:lnTo>
                      <a:lnTo>
                        <a:pt x="710" y="39"/>
                      </a:lnTo>
                      <a:lnTo>
                        <a:pt x="740" y="54"/>
                      </a:lnTo>
                      <a:lnTo>
                        <a:pt x="756" y="51"/>
                      </a:lnTo>
                      <a:lnTo>
                        <a:pt x="774" y="65"/>
                      </a:lnTo>
                      <a:lnTo>
                        <a:pt x="756" y="83"/>
                      </a:lnTo>
                      <a:lnTo>
                        <a:pt x="741" y="69"/>
                      </a:lnTo>
                      <a:lnTo>
                        <a:pt x="732" y="74"/>
                      </a:lnTo>
                      <a:lnTo>
                        <a:pt x="719" y="84"/>
                      </a:lnTo>
                      <a:lnTo>
                        <a:pt x="697" y="93"/>
                      </a:lnTo>
                      <a:lnTo>
                        <a:pt x="709" y="107"/>
                      </a:lnTo>
                      <a:lnTo>
                        <a:pt x="689" y="108"/>
                      </a:lnTo>
                      <a:lnTo>
                        <a:pt x="673" y="126"/>
                      </a:lnTo>
                      <a:lnTo>
                        <a:pt x="657" y="149"/>
                      </a:lnTo>
                      <a:lnTo>
                        <a:pt x="681" y="168"/>
                      </a:lnTo>
                      <a:lnTo>
                        <a:pt x="701" y="191"/>
                      </a:lnTo>
                      <a:lnTo>
                        <a:pt x="735" y="194"/>
                      </a:lnTo>
                      <a:lnTo>
                        <a:pt x="767" y="191"/>
                      </a:lnTo>
                      <a:lnTo>
                        <a:pt x="782" y="203"/>
                      </a:lnTo>
                      <a:lnTo>
                        <a:pt x="775" y="209"/>
                      </a:lnTo>
                      <a:lnTo>
                        <a:pt x="766" y="221"/>
                      </a:lnTo>
                      <a:lnTo>
                        <a:pt x="780" y="242"/>
                      </a:lnTo>
                      <a:lnTo>
                        <a:pt x="785" y="257"/>
                      </a:lnTo>
                      <a:lnTo>
                        <a:pt x="803" y="264"/>
                      </a:lnTo>
                      <a:lnTo>
                        <a:pt x="827" y="251"/>
                      </a:lnTo>
                      <a:lnTo>
                        <a:pt x="821" y="231"/>
                      </a:lnTo>
                      <a:lnTo>
                        <a:pt x="800" y="215"/>
                      </a:lnTo>
                      <a:lnTo>
                        <a:pt x="824" y="195"/>
                      </a:lnTo>
                      <a:lnTo>
                        <a:pt x="803" y="162"/>
                      </a:lnTo>
                      <a:lnTo>
                        <a:pt x="784" y="149"/>
                      </a:lnTo>
                      <a:lnTo>
                        <a:pt x="800" y="137"/>
                      </a:lnTo>
                      <a:lnTo>
                        <a:pt x="797" y="119"/>
                      </a:lnTo>
                      <a:lnTo>
                        <a:pt x="808" y="108"/>
                      </a:lnTo>
                      <a:lnTo>
                        <a:pt x="827" y="119"/>
                      </a:lnTo>
                      <a:lnTo>
                        <a:pt x="873" y="158"/>
                      </a:lnTo>
                      <a:lnTo>
                        <a:pt x="901" y="164"/>
                      </a:lnTo>
                      <a:lnTo>
                        <a:pt x="909" y="153"/>
                      </a:lnTo>
                      <a:lnTo>
                        <a:pt x="902" y="132"/>
                      </a:lnTo>
                      <a:lnTo>
                        <a:pt x="918" y="135"/>
                      </a:lnTo>
                      <a:lnTo>
                        <a:pt x="946" y="159"/>
                      </a:lnTo>
                      <a:lnTo>
                        <a:pt x="951" y="173"/>
                      </a:lnTo>
                      <a:lnTo>
                        <a:pt x="967" y="182"/>
                      </a:lnTo>
                      <a:lnTo>
                        <a:pt x="1000" y="192"/>
                      </a:lnTo>
                      <a:lnTo>
                        <a:pt x="1016" y="212"/>
                      </a:lnTo>
                      <a:lnTo>
                        <a:pt x="1040" y="225"/>
                      </a:lnTo>
                      <a:lnTo>
                        <a:pt x="1053" y="230"/>
                      </a:lnTo>
                      <a:lnTo>
                        <a:pt x="1055" y="242"/>
                      </a:lnTo>
                      <a:lnTo>
                        <a:pt x="1035" y="249"/>
                      </a:lnTo>
                      <a:lnTo>
                        <a:pt x="1024" y="240"/>
                      </a:lnTo>
                      <a:lnTo>
                        <a:pt x="1014" y="242"/>
                      </a:lnTo>
                      <a:lnTo>
                        <a:pt x="1011" y="261"/>
                      </a:lnTo>
                      <a:lnTo>
                        <a:pt x="995" y="266"/>
                      </a:lnTo>
                      <a:lnTo>
                        <a:pt x="977" y="255"/>
                      </a:lnTo>
                      <a:lnTo>
                        <a:pt x="940" y="255"/>
                      </a:lnTo>
                      <a:lnTo>
                        <a:pt x="935" y="278"/>
                      </a:lnTo>
                      <a:lnTo>
                        <a:pt x="944" y="291"/>
                      </a:lnTo>
                      <a:lnTo>
                        <a:pt x="959" y="284"/>
                      </a:lnTo>
                      <a:lnTo>
                        <a:pt x="974" y="281"/>
                      </a:lnTo>
                      <a:lnTo>
                        <a:pt x="988" y="288"/>
                      </a:lnTo>
                      <a:lnTo>
                        <a:pt x="969" y="305"/>
                      </a:lnTo>
                      <a:lnTo>
                        <a:pt x="988" y="320"/>
                      </a:lnTo>
                      <a:lnTo>
                        <a:pt x="1014" y="324"/>
                      </a:lnTo>
                      <a:lnTo>
                        <a:pt x="1011" y="333"/>
                      </a:lnTo>
                      <a:lnTo>
                        <a:pt x="1001" y="335"/>
                      </a:lnTo>
                      <a:lnTo>
                        <a:pt x="977" y="386"/>
                      </a:lnTo>
                      <a:lnTo>
                        <a:pt x="979" y="353"/>
                      </a:lnTo>
                      <a:lnTo>
                        <a:pt x="990" y="336"/>
                      </a:lnTo>
                      <a:lnTo>
                        <a:pt x="977" y="329"/>
                      </a:lnTo>
                      <a:lnTo>
                        <a:pt x="962" y="339"/>
                      </a:lnTo>
                      <a:lnTo>
                        <a:pt x="970" y="348"/>
                      </a:lnTo>
                      <a:lnTo>
                        <a:pt x="959" y="354"/>
                      </a:lnTo>
                      <a:lnTo>
                        <a:pt x="948" y="362"/>
                      </a:lnTo>
                      <a:lnTo>
                        <a:pt x="949" y="384"/>
                      </a:lnTo>
                      <a:lnTo>
                        <a:pt x="933" y="392"/>
                      </a:lnTo>
                      <a:lnTo>
                        <a:pt x="910" y="393"/>
                      </a:lnTo>
                      <a:lnTo>
                        <a:pt x="918" y="405"/>
                      </a:lnTo>
                      <a:lnTo>
                        <a:pt x="910" y="419"/>
                      </a:lnTo>
                      <a:lnTo>
                        <a:pt x="918" y="429"/>
                      </a:lnTo>
                      <a:lnTo>
                        <a:pt x="905" y="452"/>
                      </a:lnTo>
                      <a:lnTo>
                        <a:pt x="901" y="473"/>
                      </a:lnTo>
                      <a:lnTo>
                        <a:pt x="881" y="485"/>
                      </a:lnTo>
                      <a:lnTo>
                        <a:pt x="857" y="518"/>
                      </a:lnTo>
                      <a:lnTo>
                        <a:pt x="853" y="540"/>
                      </a:lnTo>
                      <a:lnTo>
                        <a:pt x="862" y="558"/>
                      </a:lnTo>
                      <a:lnTo>
                        <a:pt x="873" y="581"/>
                      </a:lnTo>
                      <a:lnTo>
                        <a:pt x="879" y="605"/>
                      </a:lnTo>
                      <a:lnTo>
                        <a:pt x="868" y="615"/>
                      </a:lnTo>
                      <a:lnTo>
                        <a:pt x="853" y="608"/>
                      </a:lnTo>
                      <a:lnTo>
                        <a:pt x="857" y="596"/>
                      </a:lnTo>
                      <a:lnTo>
                        <a:pt x="849" y="569"/>
                      </a:lnTo>
                      <a:lnTo>
                        <a:pt x="839" y="564"/>
                      </a:lnTo>
                      <a:lnTo>
                        <a:pt x="832" y="548"/>
                      </a:lnTo>
                      <a:lnTo>
                        <a:pt x="819" y="548"/>
                      </a:lnTo>
                      <a:lnTo>
                        <a:pt x="805" y="539"/>
                      </a:lnTo>
                      <a:lnTo>
                        <a:pt x="788" y="542"/>
                      </a:lnTo>
                      <a:lnTo>
                        <a:pt x="774" y="536"/>
                      </a:lnTo>
                      <a:lnTo>
                        <a:pt x="756" y="543"/>
                      </a:lnTo>
                      <a:lnTo>
                        <a:pt x="723" y="537"/>
                      </a:lnTo>
                      <a:lnTo>
                        <a:pt x="745" y="557"/>
                      </a:lnTo>
                      <a:lnTo>
                        <a:pt x="719" y="555"/>
                      </a:lnTo>
                      <a:lnTo>
                        <a:pt x="701" y="540"/>
                      </a:lnTo>
                      <a:lnTo>
                        <a:pt x="668" y="540"/>
                      </a:lnTo>
                      <a:lnTo>
                        <a:pt x="673" y="564"/>
                      </a:lnTo>
                      <a:lnTo>
                        <a:pt x="649" y="557"/>
                      </a:lnTo>
                      <a:lnTo>
                        <a:pt x="636" y="581"/>
                      </a:lnTo>
                      <a:lnTo>
                        <a:pt x="645" y="591"/>
                      </a:lnTo>
                      <a:lnTo>
                        <a:pt x="636" y="620"/>
                      </a:lnTo>
                      <a:lnTo>
                        <a:pt x="647" y="653"/>
                      </a:lnTo>
                      <a:lnTo>
                        <a:pt x="660" y="675"/>
                      </a:lnTo>
                      <a:lnTo>
                        <a:pt x="675" y="696"/>
                      </a:lnTo>
                      <a:lnTo>
                        <a:pt x="719" y="695"/>
                      </a:lnTo>
                      <a:lnTo>
                        <a:pt x="736" y="690"/>
                      </a:lnTo>
                      <a:lnTo>
                        <a:pt x="740" y="675"/>
                      </a:lnTo>
                      <a:lnTo>
                        <a:pt x="730" y="663"/>
                      </a:lnTo>
                      <a:lnTo>
                        <a:pt x="732" y="653"/>
                      </a:lnTo>
                      <a:lnTo>
                        <a:pt x="759" y="656"/>
                      </a:lnTo>
                      <a:lnTo>
                        <a:pt x="787" y="650"/>
                      </a:lnTo>
                      <a:lnTo>
                        <a:pt x="787" y="663"/>
                      </a:lnTo>
                      <a:lnTo>
                        <a:pt x="779" y="683"/>
                      </a:lnTo>
                      <a:lnTo>
                        <a:pt x="766" y="698"/>
                      </a:lnTo>
                      <a:lnTo>
                        <a:pt x="762" y="719"/>
                      </a:lnTo>
                      <a:lnTo>
                        <a:pt x="780" y="728"/>
                      </a:lnTo>
                      <a:lnTo>
                        <a:pt x="805" y="725"/>
                      </a:lnTo>
                      <a:lnTo>
                        <a:pt x="819" y="732"/>
                      </a:lnTo>
                      <a:lnTo>
                        <a:pt x="832" y="729"/>
                      </a:lnTo>
                      <a:lnTo>
                        <a:pt x="837" y="743"/>
                      </a:lnTo>
                      <a:lnTo>
                        <a:pt x="826" y="762"/>
                      </a:lnTo>
                      <a:lnTo>
                        <a:pt x="836" y="774"/>
                      </a:lnTo>
                      <a:lnTo>
                        <a:pt x="837" y="798"/>
                      </a:lnTo>
                      <a:lnTo>
                        <a:pt x="853" y="815"/>
                      </a:lnTo>
                      <a:lnTo>
                        <a:pt x="875" y="819"/>
                      </a:lnTo>
                      <a:lnTo>
                        <a:pt x="889" y="815"/>
                      </a:lnTo>
                      <a:lnTo>
                        <a:pt x="896" y="816"/>
                      </a:lnTo>
                      <a:lnTo>
                        <a:pt x="923" y="816"/>
                      </a:lnTo>
                      <a:lnTo>
                        <a:pt x="948" y="818"/>
                      </a:lnTo>
                      <a:lnTo>
                        <a:pt x="954" y="807"/>
                      </a:lnTo>
                      <a:lnTo>
                        <a:pt x="933" y="825"/>
                      </a:lnTo>
                      <a:lnTo>
                        <a:pt x="918" y="824"/>
                      </a:lnTo>
                      <a:lnTo>
                        <a:pt x="904" y="825"/>
                      </a:lnTo>
                      <a:lnTo>
                        <a:pt x="875" y="834"/>
                      </a:lnTo>
                      <a:lnTo>
                        <a:pt x="850" y="822"/>
                      </a:lnTo>
                      <a:lnTo>
                        <a:pt x="827" y="815"/>
                      </a:lnTo>
                      <a:lnTo>
                        <a:pt x="818" y="816"/>
                      </a:lnTo>
                      <a:lnTo>
                        <a:pt x="819" y="806"/>
                      </a:lnTo>
                      <a:lnTo>
                        <a:pt x="818" y="789"/>
                      </a:lnTo>
                      <a:lnTo>
                        <a:pt x="798" y="774"/>
                      </a:lnTo>
                      <a:lnTo>
                        <a:pt x="758" y="765"/>
                      </a:lnTo>
                      <a:lnTo>
                        <a:pt x="751" y="759"/>
                      </a:lnTo>
                      <a:lnTo>
                        <a:pt x="740" y="761"/>
                      </a:lnTo>
                      <a:lnTo>
                        <a:pt x="728" y="753"/>
                      </a:lnTo>
                      <a:lnTo>
                        <a:pt x="714" y="746"/>
                      </a:lnTo>
                      <a:lnTo>
                        <a:pt x="694" y="725"/>
                      </a:lnTo>
                      <a:lnTo>
                        <a:pt x="671" y="719"/>
                      </a:lnTo>
                      <a:lnTo>
                        <a:pt x="658" y="732"/>
                      </a:lnTo>
                      <a:lnTo>
                        <a:pt x="644" y="722"/>
                      </a:lnTo>
                      <a:lnTo>
                        <a:pt x="626" y="722"/>
                      </a:lnTo>
                      <a:lnTo>
                        <a:pt x="590" y="714"/>
                      </a:lnTo>
                      <a:lnTo>
                        <a:pt x="525" y="678"/>
                      </a:lnTo>
                      <a:lnTo>
                        <a:pt x="520" y="641"/>
                      </a:lnTo>
                      <a:lnTo>
                        <a:pt x="514" y="626"/>
                      </a:lnTo>
                      <a:lnTo>
                        <a:pt x="502" y="615"/>
                      </a:lnTo>
                      <a:lnTo>
                        <a:pt x="488" y="594"/>
                      </a:lnTo>
                      <a:lnTo>
                        <a:pt x="419" y="522"/>
                      </a:lnTo>
                      <a:lnTo>
                        <a:pt x="419" y="549"/>
                      </a:lnTo>
                      <a:lnTo>
                        <a:pt x="462" y="597"/>
                      </a:lnTo>
                      <a:lnTo>
                        <a:pt x="480" y="638"/>
                      </a:lnTo>
                      <a:lnTo>
                        <a:pt x="454" y="629"/>
                      </a:lnTo>
                      <a:lnTo>
                        <a:pt x="449" y="605"/>
                      </a:lnTo>
                      <a:lnTo>
                        <a:pt x="415" y="590"/>
                      </a:lnTo>
                      <a:lnTo>
                        <a:pt x="434" y="581"/>
                      </a:lnTo>
                      <a:lnTo>
                        <a:pt x="389" y="555"/>
                      </a:lnTo>
                      <a:lnTo>
                        <a:pt x="406" y="540"/>
                      </a:lnTo>
                      <a:lnTo>
                        <a:pt x="390" y="510"/>
                      </a:lnTo>
                      <a:lnTo>
                        <a:pt x="335" y="447"/>
                      </a:lnTo>
                      <a:lnTo>
                        <a:pt x="328" y="411"/>
                      </a:lnTo>
                      <a:lnTo>
                        <a:pt x="332" y="384"/>
                      </a:lnTo>
                      <a:lnTo>
                        <a:pt x="346" y="354"/>
                      </a:lnTo>
                      <a:lnTo>
                        <a:pt x="346" y="324"/>
                      </a:lnTo>
                      <a:lnTo>
                        <a:pt x="335" y="306"/>
                      </a:lnTo>
                      <a:lnTo>
                        <a:pt x="366" y="300"/>
                      </a:lnTo>
                      <a:lnTo>
                        <a:pt x="328" y="264"/>
                      </a:lnTo>
                      <a:lnTo>
                        <a:pt x="330" y="248"/>
                      </a:lnTo>
                      <a:lnTo>
                        <a:pt x="314" y="225"/>
                      </a:lnTo>
                      <a:lnTo>
                        <a:pt x="320" y="212"/>
                      </a:lnTo>
                      <a:lnTo>
                        <a:pt x="309" y="204"/>
                      </a:lnTo>
                      <a:lnTo>
                        <a:pt x="307" y="189"/>
                      </a:lnTo>
                      <a:lnTo>
                        <a:pt x="296" y="177"/>
                      </a:lnTo>
                      <a:lnTo>
                        <a:pt x="309" y="167"/>
                      </a:lnTo>
                      <a:lnTo>
                        <a:pt x="291" y="159"/>
                      </a:lnTo>
                      <a:lnTo>
                        <a:pt x="276" y="170"/>
                      </a:lnTo>
                      <a:lnTo>
                        <a:pt x="255" y="149"/>
                      </a:lnTo>
                      <a:lnTo>
                        <a:pt x="232" y="143"/>
                      </a:lnTo>
                      <a:lnTo>
                        <a:pt x="200" y="143"/>
                      </a:lnTo>
                      <a:lnTo>
                        <a:pt x="179" y="162"/>
                      </a:lnTo>
                      <a:lnTo>
                        <a:pt x="169" y="156"/>
                      </a:lnTo>
                      <a:lnTo>
                        <a:pt x="187" y="131"/>
                      </a:lnTo>
                      <a:lnTo>
                        <a:pt x="171" y="135"/>
                      </a:lnTo>
                      <a:lnTo>
                        <a:pt x="138" y="162"/>
                      </a:lnTo>
                      <a:lnTo>
                        <a:pt x="104" y="186"/>
                      </a:lnTo>
                      <a:lnTo>
                        <a:pt x="73" y="192"/>
                      </a:lnTo>
                      <a:lnTo>
                        <a:pt x="21" y="216"/>
                      </a:lnTo>
                      <a:lnTo>
                        <a:pt x="0" y="215"/>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87" name="Freeform 43">
                  <a:extLst>
                    <a:ext uri="{FF2B5EF4-FFF2-40B4-BE49-F238E27FC236}">
                      <a16:creationId xmlns:a16="http://schemas.microsoft.com/office/drawing/2014/main" id="{356F4CB6-7216-46BE-9119-CC33548A4E22}"/>
                    </a:ext>
                  </a:extLst>
                </p:cNvPr>
                <p:cNvSpPr>
                  <a:spLocks/>
                </p:cNvSpPr>
                <p:nvPr/>
              </p:nvSpPr>
              <p:spPr bwMode="auto">
                <a:xfrm>
                  <a:off x="1817" y="1216"/>
                  <a:ext cx="360" cy="220"/>
                </a:xfrm>
                <a:custGeom>
                  <a:avLst/>
                  <a:gdLst>
                    <a:gd name="T0" fmla="*/ 0 w 360"/>
                    <a:gd name="T1" fmla="*/ 45 h 220"/>
                    <a:gd name="T2" fmla="*/ 8 w 360"/>
                    <a:gd name="T3" fmla="*/ 29 h 220"/>
                    <a:gd name="T4" fmla="*/ 8 w 360"/>
                    <a:gd name="T5" fmla="*/ 17 h 220"/>
                    <a:gd name="T6" fmla="*/ 21 w 360"/>
                    <a:gd name="T7" fmla="*/ 0 h 220"/>
                    <a:gd name="T8" fmla="*/ 86 w 360"/>
                    <a:gd name="T9" fmla="*/ 11 h 220"/>
                    <a:gd name="T10" fmla="*/ 198 w 360"/>
                    <a:gd name="T11" fmla="*/ 30 h 220"/>
                    <a:gd name="T12" fmla="*/ 242 w 360"/>
                    <a:gd name="T13" fmla="*/ 47 h 220"/>
                    <a:gd name="T14" fmla="*/ 301 w 360"/>
                    <a:gd name="T15" fmla="*/ 62 h 220"/>
                    <a:gd name="T16" fmla="*/ 330 w 360"/>
                    <a:gd name="T17" fmla="*/ 90 h 220"/>
                    <a:gd name="T18" fmla="*/ 359 w 360"/>
                    <a:gd name="T19" fmla="*/ 104 h 220"/>
                    <a:gd name="T20" fmla="*/ 348 w 360"/>
                    <a:gd name="T21" fmla="*/ 114 h 220"/>
                    <a:gd name="T22" fmla="*/ 348 w 360"/>
                    <a:gd name="T23" fmla="*/ 128 h 220"/>
                    <a:gd name="T24" fmla="*/ 336 w 360"/>
                    <a:gd name="T25" fmla="*/ 131 h 220"/>
                    <a:gd name="T26" fmla="*/ 327 w 360"/>
                    <a:gd name="T27" fmla="*/ 143 h 220"/>
                    <a:gd name="T28" fmla="*/ 336 w 360"/>
                    <a:gd name="T29" fmla="*/ 155 h 220"/>
                    <a:gd name="T30" fmla="*/ 335 w 360"/>
                    <a:gd name="T31" fmla="*/ 164 h 220"/>
                    <a:gd name="T32" fmla="*/ 323 w 360"/>
                    <a:gd name="T33" fmla="*/ 176 h 220"/>
                    <a:gd name="T34" fmla="*/ 325 w 360"/>
                    <a:gd name="T35" fmla="*/ 188 h 220"/>
                    <a:gd name="T36" fmla="*/ 344 w 360"/>
                    <a:gd name="T37" fmla="*/ 200 h 220"/>
                    <a:gd name="T38" fmla="*/ 346 w 360"/>
                    <a:gd name="T39" fmla="*/ 212 h 220"/>
                    <a:gd name="T40" fmla="*/ 341 w 360"/>
                    <a:gd name="T41" fmla="*/ 218 h 220"/>
                    <a:gd name="T42" fmla="*/ 322 w 360"/>
                    <a:gd name="T43" fmla="*/ 219 h 220"/>
                    <a:gd name="T44" fmla="*/ 307 w 360"/>
                    <a:gd name="T45" fmla="*/ 213 h 220"/>
                    <a:gd name="T46" fmla="*/ 291 w 360"/>
                    <a:gd name="T47" fmla="*/ 198 h 220"/>
                    <a:gd name="T48" fmla="*/ 284 w 360"/>
                    <a:gd name="T49" fmla="*/ 198 h 220"/>
                    <a:gd name="T50" fmla="*/ 276 w 360"/>
                    <a:gd name="T51" fmla="*/ 192 h 220"/>
                    <a:gd name="T52" fmla="*/ 268 w 360"/>
                    <a:gd name="T53" fmla="*/ 174 h 220"/>
                    <a:gd name="T54" fmla="*/ 258 w 360"/>
                    <a:gd name="T55" fmla="*/ 168 h 220"/>
                    <a:gd name="T56" fmla="*/ 237 w 360"/>
                    <a:gd name="T57" fmla="*/ 159 h 220"/>
                    <a:gd name="T58" fmla="*/ 219 w 360"/>
                    <a:gd name="T59" fmla="*/ 153 h 220"/>
                    <a:gd name="T60" fmla="*/ 193 w 360"/>
                    <a:gd name="T61" fmla="*/ 137 h 220"/>
                    <a:gd name="T62" fmla="*/ 182 w 360"/>
                    <a:gd name="T63" fmla="*/ 125 h 220"/>
                    <a:gd name="T64" fmla="*/ 184 w 360"/>
                    <a:gd name="T65" fmla="*/ 116 h 220"/>
                    <a:gd name="T66" fmla="*/ 195 w 360"/>
                    <a:gd name="T67" fmla="*/ 108 h 220"/>
                    <a:gd name="T68" fmla="*/ 185 w 360"/>
                    <a:gd name="T69" fmla="*/ 99 h 220"/>
                    <a:gd name="T70" fmla="*/ 175 w 360"/>
                    <a:gd name="T71" fmla="*/ 104 h 220"/>
                    <a:gd name="T72" fmla="*/ 159 w 360"/>
                    <a:gd name="T73" fmla="*/ 90 h 220"/>
                    <a:gd name="T74" fmla="*/ 156 w 360"/>
                    <a:gd name="T75" fmla="*/ 98 h 220"/>
                    <a:gd name="T76" fmla="*/ 141 w 360"/>
                    <a:gd name="T77" fmla="*/ 98 h 220"/>
                    <a:gd name="T78" fmla="*/ 138 w 360"/>
                    <a:gd name="T79" fmla="*/ 92 h 220"/>
                    <a:gd name="T80" fmla="*/ 138 w 360"/>
                    <a:gd name="T81" fmla="*/ 81 h 220"/>
                    <a:gd name="T82" fmla="*/ 132 w 360"/>
                    <a:gd name="T83" fmla="*/ 75 h 220"/>
                    <a:gd name="T84" fmla="*/ 122 w 360"/>
                    <a:gd name="T85" fmla="*/ 77 h 220"/>
                    <a:gd name="T86" fmla="*/ 109 w 360"/>
                    <a:gd name="T87" fmla="*/ 60 h 220"/>
                    <a:gd name="T88" fmla="*/ 99 w 360"/>
                    <a:gd name="T89" fmla="*/ 59 h 220"/>
                    <a:gd name="T90" fmla="*/ 84 w 360"/>
                    <a:gd name="T91" fmla="*/ 51 h 220"/>
                    <a:gd name="T92" fmla="*/ 54 w 360"/>
                    <a:gd name="T93" fmla="*/ 53 h 220"/>
                    <a:gd name="T94" fmla="*/ 23 w 360"/>
                    <a:gd name="T95" fmla="*/ 51 h 220"/>
                    <a:gd name="T96" fmla="*/ 0 w 360"/>
                    <a:gd name="T97"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20">
                      <a:moveTo>
                        <a:pt x="0" y="45"/>
                      </a:moveTo>
                      <a:lnTo>
                        <a:pt x="8" y="29"/>
                      </a:lnTo>
                      <a:lnTo>
                        <a:pt x="8" y="17"/>
                      </a:lnTo>
                      <a:lnTo>
                        <a:pt x="21" y="0"/>
                      </a:lnTo>
                      <a:lnTo>
                        <a:pt x="86" y="11"/>
                      </a:lnTo>
                      <a:lnTo>
                        <a:pt x="198" y="30"/>
                      </a:lnTo>
                      <a:lnTo>
                        <a:pt x="242" y="47"/>
                      </a:lnTo>
                      <a:lnTo>
                        <a:pt x="301" y="62"/>
                      </a:lnTo>
                      <a:lnTo>
                        <a:pt x="330" y="90"/>
                      </a:lnTo>
                      <a:lnTo>
                        <a:pt x="359" y="104"/>
                      </a:lnTo>
                      <a:lnTo>
                        <a:pt x="348" y="114"/>
                      </a:lnTo>
                      <a:lnTo>
                        <a:pt x="348" y="128"/>
                      </a:lnTo>
                      <a:lnTo>
                        <a:pt x="336" y="131"/>
                      </a:lnTo>
                      <a:lnTo>
                        <a:pt x="327" y="143"/>
                      </a:lnTo>
                      <a:lnTo>
                        <a:pt x="336" y="155"/>
                      </a:lnTo>
                      <a:lnTo>
                        <a:pt x="335" y="164"/>
                      </a:lnTo>
                      <a:lnTo>
                        <a:pt x="323" y="176"/>
                      </a:lnTo>
                      <a:lnTo>
                        <a:pt x="325" y="188"/>
                      </a:lnTo>
                      <a:lnTo>
                        <a:pt x="344" y="200"/>
                      </a:lnTo>
                      <a:lnTo>
                        <a:pt x="346" y="212"/>
                      </a:lnTo>
                      <a:lnTo>
                        <a:pt x="341" y="218"/>
                      </a:lnTo>
                      <a:lnTo>
                        <a:pt x="322" y="219"/>
                      </a:lnTo>
                      <a:lnTo>
                        <a:pt x="307" y="213"/>
                      </a:lnTo>
                      <a:lnTo>
                        <a:pt x="291" y="198"/>
                      </a:lnTo>
                      <a:lnTo>
                        <a:pt x="284" y="198"/>
                      </a:lnTo>
                      <a:lnTo>
                        <a:pt x="276" y="192"/>
                      </a:lnTo>
                      <a:lnTo>
                        <a:pt x="268" y="174"/>
                      </a:lnTo>
                      <a:lnTo>
                        <a:pt x="258" y="168"/>
                      </a:lnTo>
                      <a:lnTo>
                        <a:pt x="237" y="159"/>
                      </a:lnTo>
                      <a:lnTo>
                        <a:pt x="219" y="153"/>
                      </a:lnTo>
                      <a:lnTo>
                        <a:pt x="193" y="137"/>
                      </a:lnTo>
                      <a:lnTo>
                        <a:pt x="182" y="125"/>
                      </a:lnTo>
                      <a:lnTo>
                        <a:pt x="184" y="116"/>
                      </a:lnTo>
                      <a:lnTo>
                        <a:pt x="195" y="108"/>
                      </a:lnTo>
                      <a:lnTo>
                        <a:pt x="185" y="99"/>
                      </a:lnTo>
                      <a:lnTo>
                        <a:pt x="175" y="104"/>
                      </a:lnTo>
                      <a:lnTo>
                        <a:pt x="159" y="90"/>
                      </a:lnTo>
                      <a:lnTo>
                        <a:pt x="156" y="98"/>
                      </a:lnTo>
                      <a:lnTo>
                        <a:pt x="141" y="98"/>
                      </a:lnTo>
                      <a:lnTo>
                        <a:pt x="138" y="92"/>
                      </a:lnTo>
                      <a:lnTo>
                        <a:pt x="138" y="81"/>
                      </a:lnTo>
                      <a:lnTo>
                        <a:pt x="132" y="75"/>
                      </a:lnTo>
                      <a:lnTo>
                        <a:pt x="122" y="77"/>
                      </a:lnTo>
                      <a:lnTo>
                        <a:pt x="109" y="60"/>
                      </a:lnTo>
                      <a:lnTo>
                        <a:pt x="99" y="59"/>
                      </a:lnTo>
                      <a:lnTo>
                        <a:pt x="84" y="51"/>
                      </a:lnTo>
                      <a:lnTo>
                        <a:pt x="54" y="53"/>
                      </a:lnTo>
                      <a:lnTo>
                        <a:pt x="23" y="51"/>
                      </a:lnTo>
                      <a:lnTo>
                        <a:pt x="0" y="45"/>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88" name="Freeform 44">
                  <a:extLst>
                    <a:ext uri="{FF2B5EF4-FFF2-40B4-BE49-F238E27FC236}">
                      <a16:creationId xmlns:a16="http://schemas.microsoft.com/office/drawing/2014/main" id="{88473EED-A839-4CF7-932A-47F4384EBE90}"/>
                    </a:ext>
                  </a:extLst>
                </p:cNvPr>
                <p:cNvSpPr>
                  <a:spLocks/>
                </p:cNvSpPr>
                <p:nvPr/>
              </p:nvSpPr>
              <p:spPr bwMode="auto">
                <a:xfrm>
                  <a:off x="1744" y="1294"/>
                  <a:ext cx="232" cy="114"/>
                </a:xfrm>
                <a:custGeom>
                  <a:avLst/>
                  <a:gdLst>
                    <a:gd name="T0" fmla="*/ 8 w 232"/>
                    <a:gd name="T1" fmla="*/ 0 h 114"/>
                    <a:gd name="T2" fmla="*/ 0 w 232"/>
                    <a:gd name="T3" fmla="*/ 9 h 114"/>
                    <a:gd name="T4" fmla="*/ 0 w 232"/>
                    <a:gd name="T5" fmla="*/ 20 h 114"/>
                    <a:gd name="T6" fmla="*/ 16 w 232"/>
                    <a:gd name="T7" fmla="*/ 30 h 114"/>
                    <a:gd name="T8" fmla="*/ 26 w 232"/>
                    <a:gd name="T9" fmla="*/ 27 h 114"/>
                    <a:gd name="T10" fmla="*/ 29 w 232"/>
                    <a:gd name="T11" fmla="*/ 32 h 114"/>
                    <a:gd name="T12" fmla="*/ 39 w 232"/>
                    <a:gd name="T13" fmla="*/ 33 h 114"/>
                    <a:gd name="T14" fmla="*/ 46 w 232"/>
                    <a:gd name="T15" fmla="*/ 26 h 114"/>
                    <a:gd name="T16" fmla="*/ 68 w 232"/>
                    <a:gd name="T17" fmla="*/ 27 h 114"/>
                    <a:gd name="T18" fmla="*/ 72 w 232"/>
                    <a:gd name="T19" fmla="*/ 35 h 114"/>
                    <a:gd name="T20" fmla="*/ 80 w 232"/>
                    <a:gd name="T21" fmla="*/ 38 h 114"/>
                    <a:gd name="T22" fmla="*/ 99 w 232"/>
                    <a:gd name="T23" fmla="*/ 36 h 114"/>
                    <a:gd name="T24" fmla="*/ 106 w 232"/>
                    <a:gd name="T25" fmla="*/ 41 h 114"/>
                    <a:gd name="T26" fmla="*/ 116 w 232"/>
                    <a:gd name="T27" fmla="*/ 45 h 114"/>
                    <a:gd name="T28" fmla="*/ 124 w 232"/>
                    <a:gd name="T29" fmla="*/ 54 h 114"/>
                    <a:gd name="T30" fmla="*/ 124 w 232"/>
                    <a:gd name="T31" fmla="*/ 66 h 114"/>
                    <a:gd name="T32" fmla="*/ 117 w 232"/>
                    <a:gd name="T33" fmla="*/ 69 h 114"/>
                    <a:gd name="T34" fmla="*/ 120 w 232"/>
                    <a:gd name="T35" fmla="*/ 74 h 114"/>
                    <a:gd name="T36" fmla="*/ 111 w 232"/>
                    <a:gd name="T37" fmla="*/ 81 h 114"/>
                    <a:gd name="T38" fmla="*/ 111 w 232"/>
                    <a:gd name="T39" fmla="*/ 92 h 114"/>
                    <a:gd name="T40" fmla="*/ 125 w 232"/>
                    <a:gd name="T41" fmla="*/ 93 h 114"/>
                    <a:gd name="T42" fmla="*/ 133 w 232"/>
                    <a:gd name="T43" fmla="*/ 90 h 114"/>
                    <a:gd name="T44" fmla="*/ 137 w 232"/>
                    <a:gd name="T45" fmla="*/ 86 h 114"/>
                    <a:gd name="T46" fmla="*/ 142 w 232"/>
                    <a:gd name="T47" fmla="*/ 90 h 114"/>
                    <a:gd name="T48" fmla="*/ 150 w 232"/>
                    <a:gd name="T49" fmla="*/ 87 h 114"/>
                    <a:gd name="T50" fmla="*/ 168 w 232"/>
                    <a:gd name="T51" fmla="*/ 93 h 114"/>
                    <a:gd name="T52" fmla="*/ 179 w 232"/>
                    <a:gd name="T53" fmla="*/ 104 h 114"/>
                    <a:gd name="T54" fmla="*/ 182 w 232"/>
                    <a:gd name="T55" fmla="*/ 104 h 114"/>
                    <a:gd name="T56" fmla="*/ 184 w 232"/>
                    <a:gd name="T57" fmla="*/ 110 h 114"/>
                    <a:gd name="T58" fmla="*/ 195 w 232"/>
                    <a:gd name="T59" fmla="*/ 113 h 114"/>
                    <a:gd name="T60" fmla="*/ 208 w 232"/>
                    <a:gd name="T61" fmla="*/ 113 h 114"/>
                    <a:gd name="T62" fmla="*/ 200 w 232"/>
                    <a:gd name="T63" fmla="*/ 107 h 114"/>
                    <a:gd name="T64" fmla="*/ 203 w 232"/>
                    <a:gd name="T65" fmla="*/ 101 h 114"/>
                    <a:gd name="T66" fmla="*/ 213 w 232"/>
                    <a:gd name="T67" fmla="*/ 107 h 114"/>
                    <a:gd name="T68" fmla="*/ 224 w 232"/>
                    <a:gd name="T69" fmla="*/ 108 h 114"/>
                    <a:gd name="T70" fmla="*/ 226 w 232"/>
                    <a:gd name="T71" fmla="*/ 99 h 114"/>
                    <a:gd name="T72" fmla="*/ 215 w 232"/>
                    <a:gd name="T73" fmla="*/ 92 h 114"/>
                    <a:gd name="T74" fmla="*/ 207 w 232"/>
                    <a:gd name="T75" fmla="*/ 92 h 114"/>
                    <a:gd name="T76" fmla="*/ 195 w 232"/>
                    <a:gd name="T77" fmla="*/ 84 h 114"/>
                    <a:gd name="T78" fmla="*/ 207 w 232"/>
                    <a:gd name="T79" fmla="*/ 84 h 114"/>
                    <a:gd name="T80" fmla="*/ 215 w 232"/>
                    <a:gd name="T81" fmla="*/ 89 h 114"/>
                    <a:gd name="T82" fmla="*/ 231 w 232"/>
                    <a:gd name="T83" fmla="*/ 89 h 114"/>
                    <a:gd name="T84" fmla="*/ 228 w 232"/>
                    <a:gd name="T85" fmla="*/ 80 h 114"/>
                    <a:gd name="T86" fmla="*/ 213 w 232"/>
                    <a:gd name="T87" fmla="*/ 71 h 114"/>
                    <a:gd name="T88" fmla="*/ 203 w 232"/>
                    <a:gd name="T89" fmla="*/ 69 h 114"/>
                    <a:gd name="T90" fmla="*/ 189 w 232"/>
                    <a:gd name="T91" fmla="*/ 59 h 114"/>
                    <a:gd name="T92" fmla="*/ 171 w 232"/>
                    <a:gd name="T93" fmla="*/ 56 h 114"/>
                    <a:gd name="T94" fmla="*/ 156 w 232"/>
                    <a:gd name="T95" fmla="*/ 51 h 114"/>
                    <a:gd name="T96" fmla="*/ 145 w 232"/>
                    <a:gd name="T97" fmla="*/ 38 h 114"/>
                    <a:gd name="T98" fmla="*/ 137 w 232"/>
                    <a:gd name="T99" fmla="*/ 21 h 114"/>
                    <a:gd name="T100" fmla="*/ 125 w 232"/>
                    <a:gd name="T101" fmla="*/ 21 h 114"/>
                    <a:gd name="T102" fmla="*/ 122 w 232"/>
                    <a:gd name="T103" fmla="*/ 17 h 114"/>
                    <a:gd name="T104" fmla="*/ 116 w 232"/>
                    <a:gd name="T105" fmla="*/ 18 h 114"/>
                    <a:gd name="T106" fmla="*/ 104 w 232"/>
                    <a:gd name="T107" fmla="*/ 11 h 114"/>
                    <a:gd name="T108" fmla="*/ 85 w 232"/>
                    <a:gd name="T109" fmla="*/ 8 h 114"/>
                    <a:gd name="T110" fmla="*/ 76 w 232"/>
                    <a:gd name="T111" fmla="*/ 12 h 114"/>
                    <a:gd name="T112" fmla="*/ 59 w 232"/>
                    <a:gd name="T113" fmla="*/ 8 h 114"/>
                    <a:gd name="T114" fmla="*/ 47 w 232"/>
                    <a:gd name="T115" fmla="*/ 8 h 114"/>
                    <a:gd name="T116" fmla="*/ 42 w 232"/>
                    <a:gd name="T117" fmla="*/ 2 h 114"/>
                    <a:gd name="T118" fmla="*/ 37 w 232"/>
                    <a:gd name="T119" fmla="*/ 0 h 114"/>
                    <a:gd name="T120" fmla="*/ 29 w 232"/>
                    <a:gd name="T121" fmla="*/ 2 h 114"/>
                    <a:gd name="T122" fmla="*/ 8 w 232"/>
                    <a:gd name="T1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14">
                      <a:moveTo>
                        <a:pt x="8" y="0"/>
                      </a:moveTo>
                      <a:lnTo>
                        <a:pt x="0" y="9"/>
                      </a:lnTo>
                      <a:lnTo>
                        <a:pt x="0" y="20"/>
                      </a:lnTo>
                      <a:lnTo>
                        <a:pt x="16" y="30"/>
                      </a:lnTo>
                      <a:lnTo>
                        <a:pt x="26" y="27"/>
                      </a:lnTo>
                      <a:lnTo>
                        <a:pt x="29" y="32"/>
                      </a:lnTo>
                      <a:lnTo>
                        <a:pt x="39" y="33"/>
                      </a:lnTo>
                      <a:lnTo>
                        <a:pt x="46" y="26"/>
                      </a:lnTo>
                      <a:lnTo>
                        <a:pt x="68" y="27"/>
                      </a:lnTo>
                      <a:lnTo>
                        <a:pt x="72" y="35"/>
                      </a:lnTo>
                      <a:lnTo>
                        <a:pt x="80" y="38"/>
                      </a:lnTo>
                      <a:lnTo>
                        <a:pt x="99" y="36"/>
                      </a:lnTo>
                      <a:lnTo>
                        <a:pt x="106" y="41"/>
                      </a:lnTo>
                      <a:lnTo>
                        <a:pt x="116" y="45"/>
                      </a:lnTo>
                      <a:lnTo>
                        <a:pt x="124" y="54"/>
                      </a:lnTo>
                      <a:lnTo>
                        <a:pt x="124" y="66"/>
                      </a:lnTo>
                      <a:lnTo>
                        <a:pt x="117" y="69"/>
                      </a:lnTo>
                      <a:lnTo>
                        <a:pt x="120" y="74"/>
                      </a:lnTo>
                      <a:lnTo>
                        <a:pt x="111" y="81"/>
                      </a:lnTo>
                      <a:lnTo>
                        <a:pt x="111" y="92"/>
                      </a:lnTo>
                      <a:lnTo>
                        <a:pt x="125" y="93"/>
                      </a:lnTo>
                      <a:lnTo>
                        <a:pt x="133" y="90"/>
                      </a:lnTo>
                      <a:lnTo>
                        <a:pt x="137" y="86"/>
                      </a:lnTo>
                      <a:lnTo>
                        <a:pt x="142" y="90"/>
                      </a:lnTo>
                      <a:lnTo>
                        <a:pt x="150" y="87"/>
                      </a:lnTo>
                      <a:lnTo>
                        <a:pt x="168" y="93"/>
                      </a:lnTo>
                      <a:lnTo>
                        <a:pt x="179" y="104"/>
                      </a:lnTo>
                      <a:lnTo>
                        <a:pt x="182" y="104"/>
                      </a:lnTo>
                      <a:lnTo>
                        <a:pt x="184" y="110"/>
                      </a:lnTo>
                      <a:lnTo>
                        <a:pt x="195" y="113"/>
                      </a:lnTo>
                      <a:lnTo>
                        <a:pt x="208" y="113"/>
                      </a:lnTo>
                      <a:lnTo>
                        <a:pt x="200" y="107"/>
                      </a:lnTo>
                      <a:lnTo>
                        <a:pt x="203" y="101"/>
                      </a:lnTo>
                      <a:lnTo>
                        <a:pt x="213" y="107"/>
                      </a:lnTo>
                      <a:lnTo>
                        <a:pt x="224" y="108"/>
                      </a:lnTo>
                      <a:lnTo>
                        <a:pt x="226" y="99"/>
                      </a:lnTo>
                      <a:lnTo>
                        <a:pt x="215" y="92"/>
                      </a:lnTo>
                      <a:lnTo>
                        <a:pt x="207" y="92"/>
                      </a:lnTo>
                      <a:lnTo>
                        <a:pt x="195" y="84"/>
                      </a:lnTo>
                      <a:lnTo>
                        <a:pt x="207" y="84"/>
                      </a:lnTo>
                      <a:lnTo>
                        <a:pt x="215" y="89"/>
                      </a:lnTo>
                      <a:lnTo>
                        <a:pt x="231" y="89"/>
                      </a:lnTo>
                      <a:lnTo>
                        <a:pt x="228" y="80"/>
                      </a:lnTo>
                      <a:lnTo>
                        <a:pt x="213" y="71"/>
                      </a:lnTo>
                      <a:lnTo>
                        <a:pt x="203" y="69"/>
                      </a:lnTo>
                      <a:lnTo>
                        <a:pt x="189" y="59"/>
                      </a:lnTo>
                      <a:lnTo>
                        <a:pt x="171" y="56"/>
                      </a:lnTo>
                      <a:lnTo>
                        <a:pt x="156" y="51"/>
                      </a:lnTo>
                      <a:lnTo>
                        <a:pt x="145" y="38"/>
                      </a:lnTo>
                      <a:lnTo>
                        <a:pt x="137" y="21"/>
                      </a:lnTo>
                      <a:lnTo>
                        <a:pt x="125" y="21"/>
                      </a:lnTo>
                      <a:lnTo>
                        <a:pt x="122" y="17"/>
                      </a:lnTo>
                      <a:lnTo>
                        <a:pt x="116" y="18"/>
                      </a:lnTo>
                      <a:lnTo>
                        <a:pt x="104" y="11"/>
                      </a:lnTo>
                      <a:lnTo>
                        <a:pt x="85" y="8"/>
                      </a:lnTo>
                      <a:lnTo>
                        <a:pt x="76" y="12"/>
                      </a:lnTo>
                      <a:lnTo>
                        <a:pt x="59" y="8"/>
                      </a:lnTo>
                      <a:lnTo>
                        <a:pt x="47" y="8"/>
                      </a:lnTo>
                      <a:lnTo>
                        <a:pt x="42" y="2"/>
                      </a:lnTo>
                      <a:lnTo>
                        <a:pt x="37" y="0"/>
                      </a:lnTo>
                      <a:lnTo>
                        <a:pt x="29" y="2"/>
                      </a:lnTo>
                      <a:lnTo>
                        <a:pt x="8"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89" name="Freeform 45">
                  <a:extLst>
                    <a:ext uri="{FF2B5EF4-FFF2-40B4-BE49-F238E27FC236}">
                      <a16:creationId xmlns:a16="http://schemas.microsoft.com/office/drawing/2014/main" id="{3EFA8365-1263-4BB9-94BA-A7DE987D903D}"/>
                    </a:ext>
                  </a:extLst>
                </p:cNvPr>
                <p:cNvSpPr>
                  <a:spLocks/>
                </p:cNvSpPr>
                <p:nvPr/>
              </p:nvSpPr>
              <p:spPr bwMode="auto">
                <a:xfrm>
                  <a:off x="1874" y="1923"/>
                  <a:ext cx="165" cy="52"/>
                </a:xfrm>
                <a:custGeom>
                  <a:avLst/>
                  <a:gdLst>
                    <a:gd name="T0" fmla="*/ 0 w 165"/>
                    <a:gd name="T1" fmla="*/ 26 h 52"/>
                    <a:gd name="T2" fmla="*/ 15 w 165"/>
                    <a:gd name="T3" fmla="*/ 11 h 52"/>
                    <a:gd name="T4" fmla="*/ 21 w 165"/>
                    <a:gd name="T5" fmla="*/ 11 h 52"/>
                    <a:gd name="T6" fmla="*/ 32 w 165"/>
                    <a:gd name="T7" fmla="*/ 3 h 52"/>
                    <a:gd name="T8" fmla="*/ 45 w 165"/>
                    <a:gd name="T9" fmla="*/ 3 h 52"/>
                    <a:gd name="T10" fmla="*/ 49 w 165"/>
                    <a:gd name="T11" fmla="*/ 2 h 52"/>
                    <a:gd name="T12" fmla="*/ 54 w 165"/>
                    <a:gd name="T13" fmla="*/ 0 h 52"/>
                    <a:gd name="T14" fmla="*/ 70 w 165"/>
                    <a:gd name="T15" fmla="*/ 9 h 52"/>
                    <a:gd name="T16" fmla="*/ 75 w 165"/>
                    <a:gd name="T17" fmla="*/ 15 h 52"/>
                    <a:gd name="T18" fmla="*/ 78 w 165"/>
                    <a:gd name="T19" fmla="*/ 12 h 52"/>
                    <a:gd name="T20" fmla="*/ 91 w 165"/>
                    <a:gd name="T21" fmla="*/ 18 h 52"/>
                    <a:gd name="T22" fmla="*/ 99 w 165"/>
                    <a:gd name="T23" fmla="*/ 18 h 52"/>
                    <a:gd name="T24" fmla="*/ 106 w 165"/>
                    <a:gd name="T25" fmla="*/ 23 h 52"/>
                    <a:gd name="T26" fmla="*/ 117 w 165"/>
                    <a:gd name="T27" fmla="*/ 26 h 52"/>
                    <a:gd name="T28" fmla="*/ 117 w 165"/>
                    <a:gd name="T29" fmla="*/ 33 h 52"/>
                    <a:gd name="T30" fmla="*/ 138 w 165"/>
                    <a:gd name="T31" fmla="*/ 33 h 52"/>
                    <a:gd name="T32" fmla="*/ 143 w 165"/>
                    <a:gd name="T33" fmla="*/ 41 h 52"/>
                    <a:gd name="T34" fmla="*/ 156 w 165"/>
                    <a:gd name="T35" fmla="*/ 41 h 52"/>
                    <a:gd name="T36" fmla="*/ 164 w 165"/>
                    <a:gd name="T37" fmla="*/ 50 h 52"/>
                    <a:gd name="T38" fmla="*/ 159 w 165"/>
                    <a:gd name="T39" fmla="*/ 51 h 52"/>
                    <a:gd name="T40" fmla="*/ 156 w 165"/>
                    <a:gd name="T41" fmla="*/ 48 h 52"/>
                    <a:gd name="T42" fmla="*/ 154 w 165"/>
                    <a:gd name="T43" fmla="*/ 47 h 52"/>
                    <a:gd name="T44" fmla="*/ 143 w 165"/>
                    <a:gd name="T45" fmla="*/ 48 h 52"/>
                    <a:gd name="T46" fmla="*/ 140 w 165"/>
                    <a:gd name="T47" fmla="*/ 50 h 52"/>
                    <a:gd name="T48" fmla="*/ 130 w 165"/>
                    <a:gd name="T49" fmla="*/ 51 h 52"/>
                    <a:gd name="T50" fmla="*/ 115 w 165"/>
                    <a:gd name="T51" fmla="*/ 51 h 52"/>
                    <a:gd name="T52" fmla="*/ 106 w 165"/>
                    <a:gd name="T53" fmla="*/ 51 h 52"/>
                    <a:gd name="T54" fmla="*/ 106 w 165"/>
                    <a:gd name="T55" fmla="*/ 47 h 52"/>
                    <a:gd name="T56" fmla="*/ 91 w 165"/>
                    <a:gd name="T57" fmla="*/ 35 h 52"/>
                    <a:gd name="T58" fmla="*/ 91 w 165"/>
                    <a:gd name="T59" fmla="*/ 27 h 52"/>
                    <a:gd name="T60" fmla="*/ 75 w 165"/>
                    <a:gd name="T61" fmla="*/ 27 h 52"/>
                    <a:gd name="T62" fmla="*/ 68 w 165"/>
                    <a:gd name="T63" fmla="*/ 23 h 52"/>
                    <a:gd name="T64" fmla="*/ 63 w 165"/>
                    <a:gd name="T65" fmla="*/ 27 h 52"/>
                    <a:gd name="T66" fmla="*/ 58 w 165"/>
                    <a:gd name="T67" fmla="*/ 21 h 52"/>
                    <a:gd name="T68" fmla="*/ 54 w 165"/>
                    <a:gd name="T69" fmla="*/ 21 h 52"/>
                    <a:gd name="T70" fmla="*/ 54 w 165"/>
                    <a:gd name="T71" fmla="*/ 14 h 52"/>
                    <a:gd name="T72" fmla="*/ 49 w 165"/>
                    <a:gd name="T73" fmla="*/ 11 h 52"/>
                    <a:gd name="T74" fmla="*/ 34 w 165"/>
                    <a:gd name="T75" fmla="*/ 12 h 52"/>
                    <a:gd name="T76" fmla="*/ 24 w 165"/>
                    <a:gd name="T77" fmla="*/ 21 h 52"/>
                    <a:gd name="T78" fmla="*/ 13 w 165"/>
                    <a:gd name="T79" fmla="*/ 23 h 52"/>
                    <a:gd name="T80" fmla="*/ 0 w 165"/>
                    <a:gd name="T8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52">
                      <a:moveTo>
                        <a:pt x="0" y="26"/>
                      </a:moveTo>
                      <a:lnTo>
                        <a:pt x="15" y="11"/>
                      </a:lnTo>
                      <a:lnTo>
                        <a:pt x="21" y="11"/>
                      </a:lnTo>
                      <a:lnTo>
                        <a:pt x="32" y="3"/>
                      </a:lnTo>
                      <a:lnTo>
                        <a:pt x="45" y="3"/>
                      </a:lnTo>
                      <a:lnTo>
                        <a:pt x="49" y="2"/>
                      </a:lnTo>
                      <a:lnTo>
                        <a:pt x="54" y="0"/>
                      </a:lnTo>
                      <a:lnTo>
                        <a:pt x="70" y="9"/>
                      </a:lnTo>
                      <a:lnTo>
                        <a:pt x="75" y="15"/>
                      </a:lnTo>
                      <a:lnTo>
                        <a:pt x="78" y="12"/>
                      </a:lnTo>
                      <a:lnTo>
                        <a:pt x="91" y="18"/>
                      </a:lnTo>
                      <a:lnTo>
                        <a:pt x="99" y="18"/>
                      </a:lnTo>
                      <a:lnTo>
                        <a:pt x="106" y="23"/>
                      </a:lnTo>
                      <a:lnTo>
                        <a:pt x="117" y="26"/>
                      </a:lnTo>
                      <a:lnTo>
                        <a:pt x="117" y="33"/>
                      </a:lnTo>
                      <a:lnTo>
                        <a:pt x="138" y="33"/>
                      </a:lnTo>
                      <a:lnTo>
                        <a:pt x="143" y="41"/>
                      </a:lnTo>
                      <a:lnTo>
                        <a:pt x="156" y="41"/>
                      </a:lnTo>
                      <a:lnTo>
                        <a:pt x="164" y="50"/>
                      </a:lnTo>
                      <a:lnTo>
                        <a:pt x="159" y="51"/>
                      </a:lnTo>
                      <a:lnTo>
                        <a:pt x="156" y="48"/>
                      </a:lnTo>
                      <a:lnTo>
                        <a:pt x="154" y="47"/>
                      </a:lnTo>
                      <a:lnTo>
                        <a:pt x="143" y="48"/>
                      </a:lnTo>
                      <a:lnTo>
                        <a:pt x="140" y="50"/>
                      </a:lnTo>
                      <a:lnTo>
                        <a:pt x="130" y="51"/>
                      </a:lnTo>
                      <a:lnTo>
                        <a:pt x="115" y="51"/>
                      </a:lnTo>
                      <a:lnTo>
                        <a:pt x="106" y="51"/>
                      </a:lnTo>
                      <a:lnTo>
                        <a:pt x="106" y="47"/>
                      </a:lnTo>
                      <a:lnTo>
                        <a:pt x="91" y="35"/>
                      </a:lnTo>
                      <a:lnTo>
                        <a:pt x="91" y="27"/>
                      </a:lnTo>
                      <a:lnTo>
                        <a:pt x="75" y="27"/>
                      </a:lnTo>
                      <a:lnTo>
                        <a:pt x="68" y="23"/>
                      </a:lnTo>
                      <a:lnTo>
                        <a:pt x="63" y="27"/>
                      </a:lnTo>
                      <a:lnTo>
                        <a:pt x="58" y="21"/>
                      </a:lnTo>
                      <a:lnTo>
                        <a:pt x="54" y="21"/>
                      </a:lnTo>
                      <a:lnTo>
                        <a:pt x="54" y="14"/>
                      </a:lnTo>
                      <a:lnTo>
                        <a:pt x="49" y="11"/>
                      </a:lnTo>
                      <a:lnTo>
                        <a:pt x="34" y="12"/>
                      </a:lnTo>
                      <a:lnTo>
                        <a:pt x="24" y="21"/>
                      </a:lnTo>
                      <a:lnTo>
                        <a:pt x="13" y="23"/>
                      </a:lnTo>
                      <a:lnTo>
                        <a:pt x="0" y="26"/>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90" name="Freeform 46">
                  <a:extLst>
                    <a:ext uri="{FF2B5EF4-FFF2-40B4-BE49-F238E27FC236}">
                      <a16:creationId xmlns:a16="http://schemas.microsoft.com/office/drawing/2014/main" id="{4014CB9F-82FB-4CB0-BFC6-0B766F15A7D0}"/>
                    </a:ext>
                  </a:extLst>
                </p:cNvPr>
                <p:cNvSpPr>
                  <a:spLocks/>
                </p:cNvSpPr>
                <p:nvPr/>
              </p:nvSpPr>
              <p:spPr bwMode="auto">
                <a:xfrm>
                  <a:off x="2018" y="1960"/>
                  <a:ext cx="105" cy="45"/>
                </a:xfrm>
                <a:custGeom>
                  <a:avLst/>
                  <a:gdLst>
                    <a:gd name="T0" fmla="*/ 0 w 105"/>
                    <a:gd name="T1" fmla="*/ 33 h 45"/>
                    <a:gd name="T2" fmla="*/ 10 w 105"/>
                    <a:gd name="T3" fmla="*/ 35 h 45"/>
                    <a:gd name="T4" fmla="*/ 33 w 105"/>
                    <a:gd name="T5" fmla="*/ 33 h 45"/>
                    <a:gd name="T6" fmla="*/ 42 w 105"/>
                    <a:gd name="T7" fmla="*/ 42 h 45"/>
                    <a:gd name="T8" fmla="*/ 55 w 105"/>
                    <a:gd name="T9" fmla="*/ 44 h 45"/>
                    <a:gd name="T10" fmla="*/ 62 w 105"/>
                    <a:gd name="T11" fmla="*/ 33 h 45"/>
                    <a:gd name="T12" fmla="*/ 59 w 105"/>
                    <a:gd name="T13" fmla="*/ 30 h 45"/>
                    <a:gd name="T14" fmla="*/ 65 w 105"/>
                    <a:gd name="T15" fmla="*/ 26 h 45"/>
                    <a:gd name="T16" fmla="*/ 78 w 105"/>
                    <a:gd name="T17" fmla="*/ 33 h 45"/>
                    <a:gd name="T18" fmla="*/ 88 w 105"/>
                    <a:gd name="T19" fmla="*/ 33 h 45"/>
                    <a:gd name="T20" fmla="*/ 88 w 105"/>
                    <a:gd name="T21" fmla="*/ 29 h 45"/>
                    <a:gd name="T22" fmla="*/ 94 w 105"/>
                    <a:gd name="T23" fmla="*/ 29 h 45"/>
                    <a:gd name="T24" fmla="*/ 104 w 105"/>
                    <a:gd name="T25" fmla="*/ 21 h 45"/>
                    <a:gd name="T26" fmla="*/ 98 w 105"/>
                    <a:gd name="T27" fmla="*/ 20 h 45"/>
                    <a:gd name="T28" fmla="*/ 98 w 105"/>
                    <a:gd name="T29" fmla="*/ 12 h 45"/>
                    <a:gd name="T30" fmla="*/ 98 w 105"/>
                    <a:gd name="T31" fmla="*/ 6 h 45"/>
                    <a:gd name="T32" fmla="*/ 83 w 105"/>
                    <a:gd name="T33" fmla="*/ 5 h 45"/>
                    <a:gd name="T34" fmla="*/ 72 w 105"/>
                    <a:gd name="T35" fmla="*/ 6 h 45"/>
                    <a:gd name="T36" fmla="*/ 62 w 105"/>
                    <a:gd name="T37" fmla="*/ 6 h 45"/>
                    <a:gd name="T38" fmla="*/ 47 w 105"/>
                    <a:gd name="T39" fmla="*/ 5 h 45"/>
                    <a:gd name="T40" fmla="*/ 36 w 105"/>
                    <a:gd name="T41" fmla="*/ 0 h 45"/>
                    <a:gd name="T42" fmla="*/ 33 w 105"/>
                    <a:gd name="T43" fmla="*/ 5 h 45"/>
                    <a:gd name="T44" fmla="*/ 31 w 105"/>
                    <a:gd name="T45" fmla="*/ 14 h 45"/>
                    <a:gd name="T46" fmla="*/ 20 w 105"/>
                    <a:gd name="T47" fmla="*/ 14 h 45"/>
                    <a:gd name="T48" fmla="*/ 16 w 105"/>
                    <a:gd name="T49" fmla="*/ 21 h 45"/>
                    <a:gd name="T50" fmla="*/ 10 w 105"/>
                    <a:gd name="T51" fmla="*/ 24 h 45"/>
                    <a:gd name="T52" fmla="*/ 0 w 105"/>
                    <a:gd name="T5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45">
                      <a:moveTo>
                        <a:pt x="0" y="33"/>
                      </a:moveTo>
                      <a:lnTo>
                        <a:pt x="10" y="35"/>
                      </a:lnTo>
                      <a:lnTo>
                        <a:pt x="33" y="33"/>
                      </a:lnTo>
                      <a:lnTo>
                        <a:pt x="42" y="42"/>
                      </a:lnTo>
                      <a:lnTo>
                        <a:pt x="55" y="44"/>
                      </a:lnTo>
                      <a:lnTo>
                        <a:pt x="62" y="33"/>
                      </a:lnTo>
                      <a:lnTo>
                        <a:pt x="59" y="30"/>
                      </a:lnTo>
                      <a:lnTo>
                        <a:pt x="65" y="26"/>
                      </a:lnTo>
                      <a:lnTo>
                        <a:pt x="78" y="33"/>
                      </a:lnTo>
                      <a:lnTo>
                        <a:pt x="88" y="33"/>
                      </a:lnTo>
                      <a:lnTo>
                        <a:pt x="88" y="29"/>
                      </a:lnTo>
                      <a:lnTo>
                        <a:pt x="94" y="29"/>
                      </a:lnTo>
                      <a:lnTo>
                        <a:pt x="104" y="21"/>
                      </a:lnTo>
                      <a:lnTo>
                        <a:pt x="98" y="20"/>
                      </a:lnTo>
                      <a:lnTo>
                        <a:pt x="98" y="12"/>
                      </a:lnTo>
                      <a:lnTo>
                        <a:pt x="98" y="6"/>
                      </a:lnTo>
                      <a:lnTo>
                        <a:pt x="83" y="5"/>
                      </a:lnTo>
                      <a:lnTo>
                        <a:pt x="72" y="6"/>
                      </a:lnTo>
                      <a:lnTo>
                        <a:pt x="62" y="6"/>
                      </a:lnTo>
                      <a:lnTo>
                        <a:pt x="47" y="5"/>
                      </a:lnTo>
                      <a:lnTo>
                        <a:pt x="36" y="0"/>
                      </a:lnTo>
                      <a:lnTo>
                        <a:pt x="33" y="5"/>
                      </a:lnTo>
                      <a:lnTo>
                        <a:pt x="31" y="14"/>
                      </a:lnTo>
                      <a:lnTo>
                        <a:pt x="20" y="14"/>
                      </a:lnTo>
                      <a:lnTo>
                        <a:pt x="16" y="21"/>
                      </a:lnTo>
                      <a:lnTo>
                        <a:pt x="10" y="24"/>
                      </a:lnTo>
                      <a:lnTo>
                        <a:pt x="0" y="33"/>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4591" name="Freeform 47">
                  <a:extLst>
                    <a:ext uri="{FF2B5EF4-FFF2-40B4-BE49-F238E27FC236}">
                      <a16:creationId xmlns:a16="http://schemas.microsoft.com/office/drawing/2014/main" id="{8B54BCD6-E6C4-4D1B-8321-C5FCB74973E3}"/>
                    </a:ext>
                  </a:extLst>
                </p:cNvPr>
                <p:cNvSpPr>
                  <a:spLocks/>
                </p:cNvSpPr>
                <p:nvPr/>
              </p:nvSpPr>
              <p:spPr bwMode="auto">
                <a:xfrm>
                  <a:off x="1952" y="2086"/>
                  <a:ext cx="669" cy="913"/>
                </a:xfrm>
                <a:custGeom>
                  <a:avLst/>
                  <a:gdLst>
                    <a:gd name="T0" fmla="*/ 76 w 669"/>
                    <a:gd name="T1" fmla="*/ 15 h 913"/>
                    <a:gd name="T2" fmla="*/ 127 w 669"/>
                    <a:gd name="T3" fmla="*/ 2 h 913"/>
                    <a:gd name="T4" fmla="*/ 106 w 669"/>
                    <a:gd name="T5" fmla="*/ 32 h 913"/>
                    <a:gd name="T6" fmla="*/ 127 w 669"/>
                    <a:gd name="T7" fmla="*/ 30 h 913"/>
                    <a:gd name="T8" fmla="*/ 148 w 669"/>
                    <a:gd name="T9" fmla="*/ 29 h 913"/>
                    <a:gd name="T10" fmla="*/ 177 w 669"/>
                    <a:gd name="T11" fmla="*/ 39 h 913"/>
                    <a:gd name="T12" fmla="*/ 268 w 669"/>
                    <a:gd name="T13" fmla="*/ 56 h 913"/>
                    <a:gd name="T14" fmla="*/ 310 w 669"/>
                    <a:gd name="T15" fmla="*/ 72 h 913"/>
                    <a:gd name="T16" fmla="*/ 364 w 669"/>
                    <a:gd name="T17" fmla="*/ 81 h 913"/>
                    <a:gd name="T18" fmla="*/ 442 w 669"/>
                    <a:gd name="T19" fmla="*/ 126 h 913"/>
                    <a:gd name="T20" fmla="*/ 484 w 669"/>
                    <a:gd name="T21" fmla="*/ 182 h 913"/>
                    <a:gd name="T22" fmla="*/ 650 w 669"/>
                    <a:gd name="T23" fmla="*/ 228 h 913"/>
                    <a:gd name="T24" fmla="*/ 652 w 669"/>
                    <a:gd name="T25" fmla="*/ 305 h 913"/>
                    <a:gd name="T26" fmla="*/ 609 w 669"/>
                    <a:gd name="T27" fmla="*/ 345 h 913"/>
                    <a:gd name="T28" fmla="*/ 603 w 669"/>
                    <a:gd name="T29" fmla="*/ 404 h 913"/>
                    <a:gd name="T30" fmla="*/ 579 w 669"/>
                    <a:gd name="T31" fmla="*/ 429 h 913"/>
                    <a:gd name="T32" fmla="*/ 540 w 669"/>
                    <a:gd name="T33" fmla="*/ 473 h 913"/>
                    <a:gd name="T34" fmla="*/ 483 w 669"/>
                    <a:gd name="T35" fmla="*/ 488 h 913"/>
                    <a:gd name="T36" fmla="*/ 453 w 669"/>
                    <a:gd name="T37" fmla="*/ 533 h 913"/>
                    <a:gd name="T38" fmla="*/ 447 w 669"/>
                    <a:gd name="T39" fmla="*/ 570 h 913"/>
                    <a:gd name="T40" fmla="*/ 401 w 669"/>
                    <a:gd name="T41" fmla="*/ 605 h 913"/>
                    <a:gd name="T42" fmla="*/ 374 w 669"/>
                    <a:gd name="T43" fmla="*/ 632 h 913"/>
                    <a:gd name="T44" fmla="*/ 356 w 669"/>
                    <a:gd name="T45" fmla="*/ 645 h 913"/>
                    <a:gd name="T46" fmla="*/ 346 w 669"/>
                    <a:gd name="T47" fmla="*/ 681 h 913"/>
                    <a:gd name="T48" fmla="*/ 301 w 669"/>
                    <a:gd name="T49" fmla="*/ 696 h 913"/>
                    <a:gd name="T50" fmla="*/ 265 w 669"/>
                    <a:gd name="T51" fmla="*/ 711 h 913"/>
                    <a:gd name="T52" fmla="*/ 263 w 669"/>
                    <a:gd name="T53" fmla="*/ 746 h 913"/>
                    <a:gd name="T54" fmla="*/ 229 w 669"/>
                    <a:gd name="T55" fmla="*/ 773 h 913"/>
                    <a:gd name="T56" fmla="*/ 250 w 669"/>
                    <a:gd name="T57" fmla="*/ 797 h 913"/>
                    <a:gd name="T58" fmla="*/ 216 w 669"/>
                    <a:gd name="T59" fmla="*/ 819 h 913"/>
                    <a:gd name="T60" fmla="*/ 198 w 669"/>
                    <a:gd name="T61" fmla="*/ 858 h 913"/>
                    <a:gd name="T62" fmla="*/ 244 w 669"/>
                    <a:gd name="T63" fmla="*/ 912 h 913"/>
                    <a:gd name="T64" fmla="*/ 190 w 669"/>
                    <a:gd name="T65" fmla="*/ 885 h 913"/>
                    <a:gd name="T66" fmla="*/ 156 w 669"/>
                    <a:gd name="T67" fmla="*/ 837 h 913"/>
                    <a:gd name="T68" fmla="*/ 153 w 669"/>
                    <a:gd name="T69" fmla="*/ 711 h 913"/>
                    <a:gd name="T70" fmla="*/ 148 w 669"/>
                    <a:gd name="T71" fmla="*/ 657 h 913"/>
                    <a:gd name="T72" fmla="*/ 151 w 669"/>
                    <a:gd name="T73" fmla="*/ 599 h 913"/>
                    <a:gd name="T74" fmla="*/ 158 w 669"/>
                    <a:gd name="T75" fmla="*/ 552 h 913"/>
                    <a:gd name="T76" fmla="*/ 154 w 669"/>
                    <a:gd name="T77" fmla="*/ 477 h 913"/>
                    <a:gd name="T78" fmla="*/ 159 w 669"/>
                    <a:gd name="T79" fmla="*/ 416 h 913"/>
                    <a:gd name="T80" fmla="*/ 120 w 669"/>
                    <a:gd name="T81" fmla="*/ 374 h 913"/>
                    <a:gd name="T82" fmla="*/ 60 w 669"/>
                    <a:gd name="T83" fmla="*/ 341 h 913"/>
                    <a:gd name="T84" fmla="*/ 39 w 669"/>
                    <a:gd name="T85" fmla="*/ 290 h 913"/>
                    <a:gd name="T86" fmla="*/ 11 w 669"/>
                    <a:gd name="T87" fmla="*/ 261 h 913"/>
                    <a:gd name="T88" fmla="*/ 13 w 669"/>
                    <a:gd name="T89" fmla="*/ 213 h 913"/>
                    <a:gd name="T90" fmla="*/ 7 w 669"/>
                    <a:gd name="T91" fmla="*/ 167 h 913"/>
                    <a:gd name="T92" fmla="*/ 49 w 669"/>
                    <a:gd name="T93" fmla="*/ 7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913">
                      <a:moveTo>
                        <a:pt x="52" y="41"/>
                      </a:moveTo>
                      <a:lnTo>
                        <a:pt x="60" y="30"/>
                      </a:lnTo>
                      <a:lnTo>
                        <a:pt x="76" y="15"/>
                      </a:lnTo>
                      <a:lnTo>
                        <a:pt x="101" y="6"/>
                      </a:lnTo>
                      <a:lnTo>
                        <a:pt x="114" y="0"/>
                      </a:lnTo>
                      <a:lnTo>
                        <a:pt x="127" y="2"/>
                      </a:lnTo>
                      <a:lnTo>
                        <a:pt x="124" y="9"/>
                      </a:lnTo>
                      <a:lnTo>
                        <a:pt x="109" y="17"/>
                      </a:lnTo>
                      <a:lnTo>
                        <a:pt x="106" y="32"/>
                      </a:lnTo>
                      <a:lnTo>
                        <a:pt x="109" y="44"/>
                      </a:lnTo>
                      <a:lnTo>
                        <a:pt x="122" y="44"/>
                      </a:lnTo>
                      <a:lnTo>
                        <a:pt x="127" y="30"/>
                      </a:lnTo>
                      <a:lnTo>
                        <a:pt x="130" y="17"/>
                      </a:lnTo>
                      <a:lnTo>
                        <a:pt x="138" y="21"/>
                      </a:lnTo>
                      <a:lnTo>
                        <a:pt x="148" y="29"/>
                      </a:lnTo>
                      <a:lnTo>
                        <a:pt x="164" y="26"/>
                      </a:lnTo>
                      <a:lnTo>
                        <a:pt x="174" y="32"/>
                      </a:lnTo>
                      <a:lnTo>
                        <a:pt x="177" y="39"/>
                      </a:lnTo>
                      <a:lnTo>
                        <a:pt x="202" y="36"/>
                      </a:lnTo>
                      <a:lnTo>
                        <a:pt x="250" y="32"/>
                      </a:lnTo>
                      <a:lnTo>
                        <a:pt x="268" y="56"/>
                      </a:lnTo>
                      <a:lnTo>
                        <a:pt x="299" y="68"/>
                      </a:lnTo>
                      <a:lnTo>
                        <a:pt x="297" y="78"/>
                      </a:lnTo>
                      <a:lnTo>
                        <a:pt x="310" y="72"/>
                      </a:lnTo>
                      <a:lnTo>
                        <a:pt x="325" y="72"/>
                      </a:lnTo>
                      <a:lnTo>
                        <a:pt x="343" y="83"/>
                      </a:lnTo>
                      <a:lnTo>
                        <a:pt x="364" y="81"/>
                      </a:lnTo>
                      <a:lnTo>
                        <a:pt x="382" y="83"/>
                      </a:lnTo>
                      <a:lnTo>
                        <a:pt x="411" y="102"/>
                      </a:lnTo>
                      <a:lnTo>
                        <a:pt x="442" y="126"/>
                      </a:lnTo>
                      <a:lnTo>
                        <a:pt x="455" y="153"/>
                      </a:lnTo>
                      <a:lnTo>
                        <a:pt x="447" y="174"/>
                      </a:lnTo>
                      <a:lnTo>
                        <a:pt x="484" y="182"/>
                      </a:lnTo>
                      <a:lnTo>
                        <a:pt x="546" y="192"/>
                      </a:lnTo>
                      <a:lnTo>
                        <a:pt x="609" y="204"/>
                      </a:lnTo>
                      <a:lnTo>
                        <a:pt x="650" y="228"/>
                      </a:lnTo>
                      <a:lnTo>
                        <a:pt x="668" y="251"/>
                      </a:lnTo>
                      <a:lnTo>
                        <a:pt x="668" y="279"/>
                      </a:lnTo>
                      <a:lnTo>
                        <a:pt x="652" y="305"/>
                      </a:lnTo>
                      <a:lnTo>
                        <a:pt x="634" y="318"/>
                      </a:lnTo>
                      <a:lnTo>
                        <a:pt x="622" y="327"/>
                      </a:lnTo>
                      <a:lnTo>
                        <a:pt x="609" y="345"/>
                      </a:lnTo>
                      <a:lnTo>
                        <a:pt x="608" y="362"/>
                      </a:lnTo>
                      <a:lnTo>
                        <a:pt x="609" y="383"/>
                      </a:lnTo>
                      <a:lnTo>
                        <a:pt x="603" y="404"/>
                      </a:lnTo>
                      <a:lnTo>
                        <a:pt x="593" y="408"/>
                      </a:lnTo>
                      <a:lnTo>
                        <a:pt x="590" y="420"/>
                      </a:lnTo>
                      <a:lnTo>
                        <a:pt x="579" y="429"/>
                      </a:lnTo>
                      <a:lnTo>
                        <a:pt x="577" y="440"/>
                      </a:lnTo>
                      <a:lnTo>
                        <a:pt x="562" y="452"/>
                      </a:lnTo>
                      <a:lnTo>
                        <a:pt x="540" y="473"/>
                      </a:lnTo>
                      <a:lnTo>
                        <a:pt x="520" y="479"/>
                      </a:lnTo>
                      <a:lnTo>
                        <a:pt x="507" y="477"/>
                      </a:lnTo>
                      <a:lnTo>
                        <a:pt x="483" y="488"/>
                      </a:lnTo>
                      <a:lnTo>
                        <a:pt x="458" y="512"/>
                      </a:lnTo>
                      <a:lnTo>
                        <a:pt x="453" y="521"/>
                      </a:lnTo>
                      <a:lnTo>
                        <a:pt x="453" y="533"/>
                      </a:lnTo>
                      <a:lnTo>
                        <a:pt x="458" y="546"/>
                      </a:lnTo>
                      <a:lnTo>
                        <a:pt x="447" y="560"/>
                      </a:lnTo>
                      <a:lnTo>
                        <a:pt x="447" y="570"/>
                      </a:lnTo>
                      <a:lnTo>
                        <a:pt x="427" y="582"/>
                      </a:lnTo>
                      <a:lnTo>
                        <a:pt x="413" y="591"/>
                      </a:lnTo>
                      <a:lnTo>
                        <a:pt x="401" y="605"/>
                      </a:lnTo>
                      <a:lnTo>
                        <a:pt x="397" y="618"/>
                      </a:lnTo>
                      <a:lnTo>
                        <a:pt x="380" y="635"/>
                      </a:lnTo>
                      <a:lnTo>
                        <a:pt x="374" y="632"/>
                      </a:lnTo>
                      <a:lnTo>
                        <a:pt x="361" y="632"/>
                      </a:lnTo>
                      <a:lnTo>
                        <a:pt x="345" y="638"/>
                      </a:lnTo>
                      <a:lnTo>
                        <a:pt x="356" y="645"/>
                      </a:lnTo>
                      <a:lnTo>
                        <a:pt x="356" y="660"/>
                      </a:lnTo>
                      <a:lnTo>
                        <a:pt x="354" y="672"/>
                      </a:lnTo>
                      <a:lnTo>
                        <a:pt x="346" y="681"/>
                      </a:lnTo>
                      <a:lnTo>
                        <a:pt x="325" y="683"/>
                      </a:lnTo>
                      <a:lnTo>
                        <a:pt x="309" y="687"/>
                      </a:lnTo>
                      <a:lnTo>
                        <a:pt x="301" y="696"/>
                      </a:lnTo>
                      <a:lnTo>
                        <a:pt x="301" y="711"/>
                      </a:lnTo>
                      <a:lnTo>
                        <a:pt x="281" y="713"/>
                      </a:lnTo>
                      <a:lnTo>
                        <a:pt x="265" y="711"/>
                      </a:lnTo>
                      <a:lnTo>
                        <a:pt x="260" y="717"/>
                      </a:lnTo>
                      <a:lnTo>
                        <a:pt x="268" y="723"/>
                      </a:lnTo>
                      <a:lnTo>
                        <a:pt x="263" y="746"/>
                      </a:lnTo>
                      <a:lnTo>
                        <a:pt x="257" y="765"/>
                      </a:lnTo>
                      <a:lnTo>
                        <a:pt x="236" y="765"/>
                      </a:lnTo>
                      <a:lnTo>
                        <a:pt x="229" y="773"/>
                      </a:lnTo>
                      <a:lnTo>
                        <a:pt x="231" y="788"/>
                      </a:lnTo>
                      <a:lnTo>
                        <a:pt x="242" y="788"/>
                      </a:lnTo>
                      <a:lnTo>
                        <a:pt x="250" y="797"/>
                      </a:lnTo>
                      <a:lnTo>
                        <a:pt x="245" y="812"/>
                      </a:lnTo>
                      <a:lnTo>
                        <a:pt x="234" y="813"/>
                      </a:lnTo>
                      <a:lnTo>
                        <a:pt x="216" y="819"/>
                      </a:lnTo>
                      <a:lnTo>
                        <a:pt x="211" y="831"/>
                      </a:lnTo>
                      <a:lnTo>
                        <a:pt x="210" y="849"/>
                      </a:lnTo>
                      <a:lnTo>
                        <a:pt x="198" y="858"/>
                      </a:lnTo>
                      <a:lnTo>
                        <a:pt x="239" y="888"/>
                      </a:lnTo>
                      <a:lnTo>
                        <a:pt x="250" y="903"/>
                      </a:lnTo>
                      <a:lnTo>
                        <a:pt x="244" y="912"/>
                      </a:lnTo>
                      <a:lnTo>
                        <a:pt x="226" y="906"/>
                      </a:lnTo>
                      <a:lnTo>
                        <a:pt x="211" y="894"/>
                      </a:lnTo>
                      <a:lnTo>
                        <a:pt x="190" y="885"/>
                      </a:lnTo>
                      <a:lnTo>
                        <a:pt x="171" y="870"/>
                      </a:lnTo>
                      <a:lnTo>
                        <a:pt x="158" y="852"/>
                      </a:lnTo>
                      <a:lnTo>
                        <a:pt x="156" y="837"/>
                      </a:lnTo>
                      <a:lnTo>
                        <a:pt x="159" y="825"/>
                      </a:lnTo>
                      <a:lnTo>
                        <a:pt x="158" y="728"/>
                      </a:lnTo>
                      <a:lnTo>
                        <a:pt x="153" y="711"/>
                      </a:lnTo>
                      <a:lnTo>
                        <a:pt x="138" y="693"/>
                      </a:lnTo>
                      <a:lnTo>
                        <a:pt x="138" y="677"/>
                      </a:lnTo>
                      <a:lnTo>
                        <a:pt x="148" y="657"/>
                      </a:lnTo>
                      <a:lnTo>
                        <a:pt x="156" y="633"/>
                      </a:lnTo>
                      <a:lnTo>
                        <a:pt x="153" y="609"/>
                      </a:lnTo>
                      <a:lnTo>
                        <a:pt x="151" y="599"/>
                      </a:lnTo>
                      <a:lnTo>
                        <a:pt x="150" y="585"/>
                      </a:lnTo>
                      <a:lnTo>
                        <a:pt x="154" y="579"/>
                      </a:lnTo>
                      <a:lnTo>
                        <a:pt x="158" y="552"/>
                      </a:lnTo>
                      <a:lnTo>
                        <a:pt x="154" y="539"/>
                      </a:lnTo>
                      <a:lnTo>
                        <a:pt x="161" y="506"/>
                      </a:lnTo>
                      <a:lnTo>
                        <a:pt x="154" y="477"/>
                      </a:lnTo>
                      <a:lnTo>
                        <a:pt x="159" y="462"/>
                      </a:lnTo>
                      <a:lnTo>
                        <a:pt x="167" y="434"/>
                      </a:lnTo>
                      <a:lnTo>
                        <a:pt x="159" y="416"/>
                      </a:lnTo>
                      <a:lnTo>
                        <a:pt x="143" y="402"/>
                      </a:lnTo>
                      <a:lnTo>
                        <a:pt x="138" y="387"/>
                      </a:lnTo>
                      <a:lnTo>
                        <a:pt x="120" y="374"/>
                      </a:lnTo>
                      <a:lnTo>
                        <a:pt x="101" y="365"/>
                      </a:lnTo>
                      <a:lnTo>
                        <a:pt x="73" y="360"/>
                      </a:lnTo>
                      <a:lnTo>
                        <a:pt x="60" y="341"/>
                      </a:lnTo>
                      <a:lnTo>
                        <a:pt x="42" y="321"/>
                      </a:lnTo>
                      <a:lnTo>
                        <a:pt x="41" y="305"/>
                      </a:lnTo>
                      <a:lnTo>
                        <a:pt x="39" y="290"/>
                      </a:lnTo>
                      <a:lnTo>
                        <a:pt x="34" y="279"/>
                      </a:lnTo>
                      <a:lnTo>
                        <a:pt x="24" y="267"/>
                      </a:lnTo>
                      <a:lnTo>
                        <a:pt x="11" y="261"/>
                      </a:lnTo>
                      <a:lnTo>
                        <a:pt x="2" y="249"/>
                      </a:lnTo>
                      <a:lnTo>
                        <a:pt x="13" y="239"/>
                      </a:lnTo>
                      <a:lnTo>
                        <a:pt x="13" y="213"/>
                      </a:lnTo>
                      <a:lnTo>
                        <a:pt x="7" y="200"/>
                      </a:lnTo>
                      <a:lnTo>
                        <a:pt x="0" y="186"/>
                      </a:lnTo>
                      <a:lnTo>
                        <a:pt x="7" y="167"/>
                      </a:lnTo>
                      <a:lnTo>
                        <a:pt x="33" y="119"/>
                      </a:lnTo>
                      <a:lnTo>
                        <a:pt x="34" y="98"/>
                      </a:lnTo>
                      <a:lnTo>
                        <a:pt x="49" y="75"/>
                      </a:lnTo>
                      <a:lnTo>
                        <a:pt x="49" y="63"/>
                      </a:lnTo>
                      <a:lnTo>
                        <a:pt x="52" y="41"/>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364592" name="Rectangle 48">
            <a:extLst>
              <a:ext uri="{FF2B5EF4-FFF2-40B4-BE49-F238E27FC236}">
                <a16:creationId xmlns:a16="http://schemas.microsoft.com/office/drawing/2014/main" id="{72D55D2D-0675-4161-8E85-03B2B7F2AFAF}"/>
              </a:ext>
            </a:extLst>
          </p:cNvPr>
          <p:cNvSpPr>
            <a:spLocks noChangeArrowheads="1"/>
          </p:cNvSpPr>
          <p:nvPr/>
        </p:nvSpPr>
        <p:spPr bwMode="auto">
          <a:xfrm>
            <a:off x="0" y="53975"/>
            <a:ext cx="9144000" cy="828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4800" b="1">
                <a:solidFill>
                  <a:srgbClr val="FAFD00"/>
                </a:solidFill>
                <a:effectLst>
                  <a:outerShdw blurRad="38100" dist="38100" dir="2700000" algn="tl">
                    <a:srgbClr val="000000"/>
                  </a:outerShdw>
                </a:effectLst>
                <a:latin typeface="Tahoma" panose="020B0604030504040204" pitchFamily="34" charset="0"/>
              </a:rPr>
              <a:t>The Way Forward: </a:t>
            </a:r>
            <a:r>
              <a:rPr lang="en-US" altLang="en-US" sz="2800" b="1">
                <a:solidFill>
                  <a:srgbClr val="FF9900"/>
                </a:solidFill>
                <a:effectLst>
                  <a:outerShdw blurRad="38100" dist="38100" dir="2700000" algn="tl">
                    <a:srgbClr val="000000"/>
                  </a:outerShdw>
                </a:effectLst>
                <a:latin typeface="Tahoma" panose="020B0604030504040204" pitchFamily="34" charset="0"/>
              </a:rPr>
              <a:t>Technology</a:t>
            </a:r>
          </a:p>
        </p:txBody>
      </p:sp>
      <p:sp>
        <p:nvSpPr>
          <p:cNvPr id="364594" name="Text Box 50">
            <a:extLst>
              <a:ext uri="{FF2B5EF4-FFF2-40B4-BE49-F238E27FC236}">
                <a16:creationId xmlns:a16="http://schemas.microsoft.com/office/drawing/2014/main" id="{607C2F75-B04F-4822-9BDC-9CE417250A90}"/>
              </a:ext>
            </a:extLst>
          </p:cNvPr>
          <p:cNvSpPr txBox="1">
            <a:spLocks noChangeArrowheads="1"/>
          </p:cNvSpPr>
          <p:nvPr/>
        </p:nvSpPr>
        <p:spPr bwMode="auto">
          <a:xfrm>
            <a:off x="112713" y="1089025"/>
            <a:ext cx="91440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lvl1pPr marL="363538" indent="-363538" algn="l">
              <a:defRPr>
                <a:solidFill>
                  <a:schemeClr val="tx1"/>
                </a:solidFill>
                <a:latin typeface="Arial" panose="020B0604020202020204" pitchFamily="34" charset="0"/>
              </a:defRPr>
            </a:lvl1pPr>
            <a:lvl2pPr marL="812800" indent="-269875" algn="l">
              <a:defRPr>
                <a:solidFill>
                  <a:schemeClr val="tx1"/>
                </a:solidFill>
                <a:latin typeface="Arial" panose="020B0604020202020204" pitchFamily="34" charset="0"/>
              </a:defRPr>
            </a:lvl2pPr>
            <a:lvl3pPr marL="1254125" indent="-261938" algn="l">
              <a:defRPr>
                <a:solidFill>
                  <a:schemeClr val="tx1"/>
                </a:solidFill>
                <a:latin typeface="Arial" panose="020B0604020202020204" pitchFamily="34" charset="0"/>
              </a:defRPr>
            </a:lvl3pPr>
            <a:lvl4pPr marL="1611313" indent="-177800" algn="l">
              <a:defRPr>
                <a:solidFill>
                  <a:schemeClr val="tx1"/>
                </a:solidFill>
                <a:latin typeface="Arial" panose="020B0604020202020204" pitchFamily="34" charset="0"/>
              </a:defRPr>
            </a:lvl4pPr>
            <a:lvl5pPr marL="2066925" algn="l">
              <a:defRPr>
                <a:solidFill>
                  <a:schemeClr val="tx1"/>
                </a:solidFill>
                <a:latin typeface="Arial" panose="020B0604020202020204" pitchFamily="34" charset="0"/>
              </a:defRPr>
            </a:lvl5pPr>
            <a:lvl6pPr marL="2524125" fontAlgn="base">
              <a:spcBef>
                <a:spcPct val="0"/>
              </a:spcBef>
              <a:spcAft>
                <a:spcPct val="0"/>
              </a:spcAft>
              <a:defRPr>
                <a:solidFill>
                  <a:schemeClr val="tx1"/>
                </a:solidFill>
                <a:latin typeface="Arial" panose="020B0604020202020204" pitchFamily="34" charset="0"/>
              </a:defRPr>
            </a:lvl6pPr>
            <a:lvl7pPr marL="2981325" fontAlgn="base">
              <a:spcBef>
                <a:spcPct val="0"/>
              </a:spcBef>
              <a:spcAft>
                <a:spcPct val="0"/>
              </a:spcAft>
              <a:defRPr>
                <a:solidFill>
                  <a:schemeClr val="tx1"/>
                </a:solidFill>
                <a:latin typeface="Arial" panose="020B0604020202020204" pitchFamily="34" charset="0"/>
              </a:defRPr>
            </a:lvl7pPr>
            <a:lvl8pPr marL="3438525" fontAlgn="base">
              <a:spcBef>
                <a:spcPct val="0"/>
              </a:spcBef>
              <a:spcAft>
                <a:spcPct val="0"/>
              </a:spcAft>
              <a:defRPr>
                <a:solidFill>
                  <a:schemeClr val="tx1"/>
                </a:solidFill>
                <a:latin typeface="Arial" panose="020B0604020202020204" pitchFamily="34" charset="0"/>
              </a:defRPr>
            </a:lvl8pPr>
            <a:lvl9pPr marL="3895725" fontAlgn="base">
              <a:spcBef>
                <a:spcPct val="0"/>
              </a:spcBef>
              <a:spcAft>
                <a:spcPct val="0"/>
              </a:spcAft>
              <a:defRPr>
                <a:solidFill>
                  <a:schemeClr val="tx1"/>
                </a:solidFill>
                <a:latin typeface="Arial" panose="020B0604020202020204" pitchFamily="34" charset="0"/>
              </a:defRPr>
            </a:lvl9pPr>
          </a:lstStyle>
          <a:p>
            <a:pPr>
              <a:lnSpc>
                <a:spcPct val="95000"/>
              </a:lnSpc>
              <a:spcBef>
                <a:spcPct val="20000"/>
              </a:spcBef>
              <a:buClr>
                <a:srgbClr val="FF0000"/>
              </a:buClr>
              <a:buFont typeface="Wingdings" panose="05000000000000000000" pitchFamily="2" charset="2"/>
              <a:buChar char="("/>
            </a:pPr>
            <a:r>
              <a:rPr lang="en-GB" altLang="en-US" sz="3200" b="1">
                <a:solidFill>
                  <a:srgbClr val="00FFFF"/>
                </a:solidFill>
                <a:effectLst>
                  <a:outerShdw blurRad="38100" dist="38100" dir="2700000" algn="tl">
                    <a:srgbClr val="000000"/>
                  </a:outerShdw>
                </a:effectLst>
              </a:rPr>
              <a:t>Research Pro-poor Applications</a:t>
            </a:r>
          </a:p>
          <a:p>
            <a:pPr lvl="1">
              <a:lnSpc>
                <a:spcPct val="95000"/>
              </a:lnSpc>
              <a:spcBef>
                <a:spcPct val="20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A VAST Array of Possibilities</a:t>
            </a:r>
          </a:p>
          <a:p>
            <a:pPr lvl="2">
              <a:lnSpc>
                <a:spcPct val="95000"/>
              </a:lnSpc>
              <a:spcBef>
                <a:spcPct val="20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4-10 times more TVs in Africa than Fixed Phones</a:t>
            </a:r>
          </a:p>
          <a:p>
            <a:pPr lvl="3">
              <a:lnSpc>
                <a:spcPct val="95000"/>
              </a:lnSpc>
              <a:spcBef>
                <a:spcPct val="20000"/>
              </a:spcBef>
              <a:buClr>
                <a:srgbClr val="FF0000"/>
              </a:buClr>
              <a:buFont typeface="Wingdings" panose="05000000000000000000" pitchFamily="2" charset="2"/>
              <a:buChar char="("/>
            </a:pPr>
            <a:r>
              <a:rPr lang="en-GB" altLang="en-US" sz="1600" b="1">
                <a:solidFill>
                  <a:schemeClr val="bg1"/>
                </a:solidFill>
                <a:effectLst>
                  <a:outerShdw blurRad="38100" dist="38100" dir="2700000" algn="tl">
                    <a:srgbClr val="000000"/>
                  </a:outerShdw>
                </a:effectLst>
              </a:rPr>
              <a:t>Why not TV as Pro-poor Broadband Access terminal?</a:t>
            </a:r>
          </a:p>
          <a:p>
            <a:pPr lvl="2">
              <a:lnSpc>
                <a:spcPct val="95000"/>
              </a:lnSpc>
              <a:spcBef>
                <a:spcPct val="20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More than 50 VoIP channels on 1MB/s xDSL</a:t>
            </a:r>
          </a:p>
          <a:p>
            <a:pPr lvl="3">
              <a:lnSpc>
                <a:spcPct val="95000"/>
              </a:lnSpc>
              <a:spcBef>
                <a:spcPct val="20000"/>
              </a:spcBef>
              <a:buClr>
                <a:srgbClr val="FF0000"/>
              </a:buClr>
              <a:buFont typeface="Wingdings" panose="05000000000000000000" pitchFamily="2" charset="2"/>
              <a:buChar char="("/>
            </a:pPr>
            <a:r>
              <a:rPr lang="en-GB" altLang="en-US" sz="1600" b="1">
                <a:solidFill>
                  <a:schemeClr val="bg1"/>
                </a:solidFill>
                <a:effectLst>
                  <a:outerShdw blurRad="38100" dist="38100" dir="2700000" algn="tl">
                    <a:srgbClr val="000000"/>
                  </a:outerShdw>
                </a:effectLst>
              </a:rPr>
              <a:t> What Value a 20 pair pole mounted cable down a Diep Sloot or Alexandra Street? </a:t>
            </a:r>
            <a:r>
              <a:rPr lang="en-GB" altLang="en-US" b="1">
                <a:solidFill>
                  <a:srgbClr val="FF9900"/>
                </a:solidFill>
                <a:effectLst>
                  <a:outerShdw blurRad="38100" dist="38100" dir="2700000" algn="tl">
                    <a:srgbClr val="000000"/>
                  </a:outerShdw>
                </a:effectLst>
              </a:rPr>
              <a:t>Local Loop Unbundling Mandatory!</a:t>
            </a:r>
          </a:p>
          <a:p>
            <a:pPr lvl="2">
              <a:lnSpc>
                <a:spcPct val="95000"/>
              </a:lnSpc>
              <a:spcBef>
                <a:spcPct val="20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Grid Computing, Wireless Mesh, PLC: Research Practical Profitable Pro-poor Applications</a:t>
            </a:r>
          </a:p>
          <a:p>
            <a:pPr lvl="1">
              <a:lnSpc>
                <a:spcPct val="95000"/>
              </a:lnSpc>
              <a:spcBef>
                <a:spcPct val="20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Research Pro-poor Network Ownership, Operations &amp; Maintenance</a:t>
            </a:r>
          </a:p>
          <a:p>
            <a:pPr>
              <a:lnSpc>
                <a:spcPct val="95000"/>
              </a:lnSpc>
              <a:spcBef>
                <a:spcPct val="20000"/>
              </a:spcBef>
              <a:buClr>
                <a:srgbClr val="FF0000"/>
              </a:buClr>
              <a:buFont typeface="Wingdings" panose="05000000000000000000" pitchFamily="2" charset="2"/>
              <a:buChar char="("/>
            </a:pPr>
            <a:r>
              <a:rPr lang="en-GB" altLang="en-US" sz="2800" b="1">
                <a:solidFill>
                  <a:srgbClr val="0099CC"/>
                </a:solidFill>
                <a:effectLst>
                  <a:outerShdw blurRad="38100" dist="38100" dir="2700000" algn="tl">
                    <a:srgbClr val="000000"/>
                  </a:outerShdw>
                </a:effectLst>
              </a:rPr>
              <a:t>Must We Wait for Foreign Googles (Skype), Negropontes (OLPC), to INNOVATE pro-poor systems for Africa?</a:t>
            </a:r>
          </a:p>
          <a:p>
            <a:pPr>
              <a:lnSpc>
                <a:spcPct val="95000"/>
              </a:lnSpc>
              <a:spcBef>
                <a:spcPct val="20000"/>
              </a:spcBef>
              <a:buClr>
                <a:srgbClr val="FF0000"/>
              </a:buClr>
              <a:buFont typeface="Wingdings" panose="05000000000000000000" pitchFamily="2" charset="2"/>
              <a:buChar char="("/>
            </a:pPr>
            <a:r>
              <a:rPr lang="en-GB" altLang="en-US" sz="2800" b="1">
                <a:solidFill>
                  <a:srgbClr val="FF0000"/>
                </a:solidFill>
                <a:effectLst>
                  <a:outerShdw blurRad="38100" dist="38100" dir="2700000" algn="tl">
                    <a:srgbClr val="000000"/>
                  </a:outerShdw>
                </a:effectLst>
              </a:rPr>
              <a:t>When will Africa Innovate for herself from Existing Global Knowledge?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4594"/>
                                        </p:tgtEl>
                                        <p:attrNameLst>
                                          <p:attrName>style.visibility</p:attrName>
                                        </p:attrNameLst>
                                      </p:cBhvr>
                                      <p:to>
                                        <p:strVal val="visible"/>
                                      </p:to>
                                    </p:set>
                                    <p:animEffect transition="in" filter="fade">
                                      <p:cBhvr>
                                        <p:cTn id="7" dur="500"/>
                                        <p:tgtEl>
                                          <p:spTgt spid="364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9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D25F60B9-CE97-4DE2-BFA5-70BEC5C2DC29}"/>
              </a:ext>
            </a:extLst>
          </p:cNvPr>
          <p:cNvSpPr>
            <a:spLocks noChangeArrowheads="1"/>
          </p:cNvSpPr>
          <p:nvPr/>
        </p:nvSpPr>
        <p:spPr bwMode="auto">
          <a:xfrm>
            <a:off x="-9525" y="0"/>
            <a:ext cx="9144000" cy="971550"/>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65571" name="Group 3">
            <a:extLst>
              <a:ext uri="{FF2B5EF4-FFF2-40B4-BE49-F238E27FC236}">
                <a16:creationId xmlns:a16="http://schemas.microsoft.com/office/drawing/2014/main" id="{82CF9759-F157-4A0B-B9F6-90376BF5052C}"/>
              </a:ext>
            </a:extLst>
          </p:cNvPr>
          <p:cNvGrpSpPr>
            <a:grpSpLocks/>
          </p:cNvGrpSpPr>
          <p:nvPr/>
        </p:nvGrpSpPr>
        <p:grpSpPr bwMode="auto">
          <a:xfrm>
            <a:off x="539750" y="1844675"/>
            <a:ext cx="7983538" cy="3368675"/>
            <a:chOff x="689" y="1216"/>
            <a:chExt cx="5029" cy="2122"/>
          </a:xfrm>
        </p:grpSpPr>
        <p:sp>
          <p:nvSpPr>
            <p:cNvPr id="365572" name="Freeform 4">
              <a:extLst>
                <a:ext uri="{FF2B5EF4-FFF2-40B4-BE49-F238E27FC236}">
                  <a16:creationId xmlns:a16="http://schemas.microsoft.com/office/drawing/2014/main" id="{F6C634AF-FE7D-4FE8-847F-44AC8D7A20E2}"/>
                </a:ext>
              </a:extLst>
            </p:cNvPr>
            <p:cNvSpPr>
              <a:spLocks/>
            </p:cNvSpPr>
            <p:nvPr/>
          </p:nvSpPr>
          <p:spPr bwMode="auto">
            <a:xfrm>
              <a:off x="3408" y="1716"/>
              <a:ext cx="25" cy="23"/>
            </a:xfrm>
            <a:custGeom>
              <a:avLst/>
              <a:gdLst>
                <a:gd name="T0" fmla="*/ 24 w 25"/>
                <a:gd name="T1" fmla="*/ 1 h 23"/>
                <a:gd name="T2" fmla="*/ 24 w 25"/>
                <a:gd name="T3" fmla="*/ 21 h 23"/>
                <a:gd name="T4" fmla="*/ 16 w 25"/>
                <a:gd name="T5" fmla="*/ 22 h 23"/>
                <a:gd name="T6" fmla="*/ 0 w 25"/>
                <a:gd name="T7" fmla="*/ 4 h 23"/>
                <a:gd name="T8" fmla="*/ 10 w 25"/>
                <a:gd name="T9" fmla="*/ 0 h 23"/>
                <a:gd name="T10" fmla="*/ 24 w 25"/>
                <a:gd name="T11" fmla="*/ 1 h 23"/>
              </a:gdLst>
              <a:ahLst/>
              <a:cxnLst>
                <a:cxn ang="0">
                  <a:pos x="T0" y="T1"/>
                </a:cxn>
                <a:cxn ang="0">
                  <a:pos x="T2" y="T3"/>
                </a:cxn>
                <a:cxn ang="0">
                  <a:pos x="T4" y="T5"/>
                </a:cxn>
                <a:cxn ang="0">
                  <a:pos x="T6" y="T7"/>
                </a:cxn>
                <a:cxn ang="0">
                  <a:pos x="T8" y="T9"/>
                </a:cxn>
                <a:cxn ang="0">
                  <a:pos x="T10" y="T11"/>
                </a:cxn>
              </a:cxnLst>
              <a:rect l="0" t="0" r="r" b="b"/>
              <a:pathLst>
                <a:path w="25" h="23">
                  <a:moveTo>
                    <a:pt x="24" y="1"/>
                  </a:moveTo>
                  <a:lnTo>
                    <a:pt x="24" y="21"/>
                  </a:lnTo>
                  <a:lnTo>
                    <a:pt x="16" y="22"/>
                  </a:lnTo>
                  <a:lnTo>
                    <a:pt x="0" y="4"/>
                  </a:lnTo>
                  <a:lnTo>
                    <a:pt x="10" y="0"/>
                  </a:lnTo>
                  <a:lnTo>
                    <a:pt x="24" y="1"/>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73" name="Freeform 5">
              <a:extLst>
                <a:ext uri="{FF2B5EF4-FFF2-40B4-BE49-F238E27FC236}">
                  <a16:creationId xmlns:a16="http://schemas.microsoft.com/office/drawing/2014/main" id="{7273276C-4731-482F-A082-FB596521130C}"/>
                </a:ext>
              </a:extLst>
            </p:cNvPr>
            <p:cNvSpPr>
              <a:spLocks/>
            </p:cNvSpPr>
            <p:nvPr/>
          </p:nvSpPr>
          <p:spPr bwMode="auto">
            <a:xfrm>
              <a:off x="3363" y="1680"/>
              <a:ext cx="21" cy="31"/>
            </a:xfrm>
            <a:custGeom>
              <a:avLst/>
              <a:gdLst>
                <a:gd name="T0" fmla="*/ 20 w 21"/>
                <a:gd name="T1" fmla="*/ 0 h 31"/>
                <a:gd name="T2" fmla="*/ 0 w 21"/>
                <a:gd name="T3" fmla="*/ 6 h 31"/>
                <a:gd name="T4" fmla="*/ 3 w 21"/>
                <a:gd name="T5" fmla="*/ 30 h 31"/>
                <a:gd name="T6" fmla="*/ 17 w 21"/>
                <a:gd name="T7" fmla="*/ 27 h 31"/>
                <a:gd name="T8" fmla="*/ 20 w 21"/>
                <a:gd name="T9" fmla="*/ 0 h 31"/>
              </a:gdLst>
              <a:ahLst/>
              <a:cxnLst>
                <a:cxn ang="0">
                  <a:pos x="T0" y="T1"/>
                </a:cxn>
                <a:cxn ang="0">
                  <a:pos x="T2" y="T3"/>
                </a:cxn>
                <a:cxn ang="0">
                  <a:pos x="T4" y="T5"/>
                </a:cxn>
                <a:cxn ang="0">
                  <a:pos x="T6" y="T7"/>
                </a:cxn>
                <a:cxn ang="0">
                  <a:pos x="T8" y="T9"/>
                </a:cxn>
              </a:cxnLst>
              <a:rect l="0" t="0" r="r" b="b"/>
              <a:pathLst>
                <a:path w="21" h="31">
                  <a:moveTo>
                    <a:pt x="20" y="0"/>
                  </a:moveTo>
                  <a:lnTo>
                    <a:pt x="0" y="6"/>
                  </a:lnTo>
                  <a:lnTo>
                    <a:pt x="3" y="30"/>
                  </a:lnTo>
                  <a:lnTo>
                    <a:pt x="17" y="27"/>
                  </a:lnTo>
                  <a:lnTo>
                    <a:pt x="2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5574" name="Group 6">
              <a:extLst>
                <a:ext uri="{FF2B5EF4-FFF2-40B4-BE49-F238E27FC236}">
                  <a16:creationId xmlns:a16="http://schemas.microsoft.com/office/drawing/2014/main" id="{1F61F880-A6BF-4A53-86A7-AF0663E4BB80}"/>
                </a:ext>
              </a:extLst>
            </p:cNvPr>
            <p:cNvGrpSpPr>
              <a:grpSpLocks/>
            </p:cNvGrpSpPr>
            <p:nvPr/>
          </p:nvGrpSpPr>
          <p:grpSpPr bwMode="auto">
            <a:xfrm>
              <a:off x="689" y="1216"/>
              <a:ext cx="5029" cy="2122"/>
              <a:chOff x="689" y="1216"/>
              <a:chExt cx="5029" cy="2122"/>
            </a:xfrm>
          </p:grpSpPr>
          <p:grpSp>
            <p:nvGrpSpPr>
              <p:cNvPr id="365575" name="Group 7">
                <a:extLst>
                  <a:ext uri="{FF2B5EF4-FFF2-40B4-BE49-F238E27FC236}">
                    <a16:creationId xmlns:a16="http://schemas.microsoft.com/office/drawing/2014/main" id="{6B17915E-0F82-4162-821A-58DDC3A2A737}"/>
                  </a:ext>
                </a:extLst>
              </p:cNvPr>
              <p:cNvGrpSpPr>
                <a:grpSpLocks/>
              </p:cNvGrpSpPr>
              <p:nvPr/>
            </p:nvGrpSpPr>
            <p:grpSpPr bwMode="auto">
              <a:xfrm>
                <a:off x="2922" y="1219"/>
                <a:ext cx="2796" cy="2112"/>
                <a:chOff x="2922" y="1219"/>
                <a:chExt cx="2796" cy="2112"/>
              </a:xfrm>
            </p:grpSpPr>
            <p:grpSp>
              <p:nvGrpSpPr>
                <p:cNvPr id="365576" name="Group 8">
                  <a:extLst>
                    <a:ext uri="{FF2B5EF4-FFF2-40B4-BE49-F238E27FC236}">
                      <a16:creationId xmlns:a16="http://schemas.microsoft.com/office/drawing/2014/main" id="{4E3195A5-87B4-4A05-A447-B39A2CA0218B}"/>
                    </a:ext>
                  </a:extLst>
                </p:cNvPr>
                <p:cNvGrpSpPr>
                  <a:grpSpLocks/>
                </p:cNvGrpSpPr>
                <p:nvPr/>
              </p:nvGrpSpPr>
              <p:grpSpPr bwMode="auto">
                <a:xfrm>
                  <a:off x="4845" y="2272"/>
                  <a:ext cx="873" cy="1059"/>
                  <a:chOff x="4845" y="2272"/>
                  <a:chExt cx="873" cy="1059"/>
                </a:xfrm>
              </p:grpSpPr>
              <p:sp>
                <p:nvSpPr>
                  <p:cNvPr id="365577" name="Freeform 9">
                    <a:extLst>
                      <a:ext uri="{FF2B5EF4-FFF2-40B4-BE49-F238E27FC236}">
                        <a16:creationId xmlns:a16="http://schemas.microsoft.com/office/drawing/2014/main" id="{98B2FFCE-9153-4DDE-96E3-FC566BE5DB64}"/>
                      </a:ext>
                    </a:extLst>
                  </p:cNvPr>
                  <p:cNvSpPr>
                    <a:spLocks/>
                  </p:cNvSpPr>
                  <p:nvPr/>
                </p:nvSpPr>
                <p:spPr bwMode="auto">
                  <a:xfrm>
                    <a:off x="4845" y="3130"/>
                    <a:ext cx="621" cy="201"/>
                  </a:xfrm>
                  <a:custGeom>
                    <a:avLst/>
                    <a:gdLst>
                      <a:gd name="T0" fmla="*/ 122 w 621"/>
                      <a:gd name="T1" fmla="*/ 8 h 201"/>
                      <a:gd name="T2" fmla="*/ 167 w 621"/>
                      <a:gd name="T3" fmla="*/ 12 h 201"/>
                      <a:gd name="T4" fmla="*/ 187 w 621"/>
                      <a:gd name="T5" fmla="*/ 11 h 201"/>
                      <a:gd name="T6" fmla="*/ 209 w 621"/>
                      <a:gd name="T7" fmla="*/ 3 h 201"/>
                      <a:gd name="T8" fmla="*/ 232 w 621"/>
                      <a:gd name="T9" fmla="*/ 2 h 201"/>
                      <a:gd name="T10" fmla="*/ 247 w 621"/>
                      <a:gd name="T11" fmla="*/ 0 h 201"/>
                      <a:gd name="T12" fmla="*/ 266 w 621"/>
                      <a:gd name="T13" fmla="*/ 11 h 201"/>
                      <a:gd name="T14" fmla="*/ 274 w 621"/>
                      <a:gd name="T15" fmla="*/ 18 h 201"/>
                      <a:gd name="T16" fmla="*/ 297 w 621"/>
                      <a:gd name="T17" fmla="*/ 17 h 201"/>
                      <a:gd name="T18" fmla="*/ 315 w 621"/>
                      <a:gd name="T19" fmla="*/ 17 h 201"/>
                      <a:gd name="T20" fmla="*/ 331 w 621"/>
                      <a:gd name="T21" fmla="*/ 11 h 201"/>
                      <a:gd name="T22" fmla="*/ 347 w 621"/>
                      <a:gd name="T23" fmla="*/ 6 h 201"/>
                      <a:gd name="T24" fmla="*/ 359 w 621"/>
                      <a:gd name="T25" fmla="*/ 5 h 201"/>
                      <a:gd name="T26" fmla="*/ 383 w 621"/>
                      <a:gd name="T27" fmla="*/ 9 h 201"/>
                      <a:gd name="T28" fmla="*/ 419 w 621"/>
                      <a:gd name="T29" fmla="*/ 14 h 201"/>
                      <a:gd name="T30" fmla="*/ 456 w 621"/>
                      <a:gd name="T31" fmla="*/ 23 h 201"/>
                      <a:gd name="T32" fmla="*/ 482 w 621"/>
                      <a:gd name="T33" fmla="*/ 27 h 201"/>
                      <a:gd name="T34" fmla="*/ 498 w 621"/>
                      <a:gd name="T35" fmla="*/ 33 h 201"/>
                      <a:gd name="T36" fmla="*/ 519 w 621"/>
                      <a:gd name="T37" fmla="*/ 26 h 201"/>
                      <a:gd name="T38" fmla="*/ 544 w 621"/>
                      <a:gd name="T39" fmla="*/ 30 h 201"/>
                      <a:gd name="T40" fmla="*/ 562 w 621"/>
                      <a:gd name="T41" fmla="*/ 33 h 201"/>
                      <a:gd name="T42" fmla="*/ 575 w 621"/>
                      <a:gd name="T43" fmla="*/ 39 h 201"/>
                      <a:gd name="T44" fmla="*/ 594 w 621"/>
                      <a:gd name="T45" fmla="*/ 45 h 201"/>
                      <a:gd name="T46" fmla="*/ 607 w 621"/>
                      <a:gd name="T47" fmla="*/ 54 h 201"/>
                      <a:gd name="T48" fmla="*/ 617 w 621"/>
                      <a:gd name="T49" fmla="*/ 63 h 201"/>
                      <a:gd name="T50" fmla="*/ 620 w 621"/>
                      <a:gd name="T51" fmla="*/ 72 h 201"/>
                      <a:gd name="T52" fmla="*/ 601 w 621"/>
                      <a:gd name="T53" fmla="*/ 81 h 201"/>
                      <a:gd name="T54" fmla="*/ 576 w 621"/>
                      <a:gd name="T55" fmla="*/ 92 h 201"/>
                      <a:gd name="T56" fmla="*/ 562 w 621"/>
                      <a:gd name="T57" fmla="*/ 105 h 201"/>
                      <a:gd name="T58" fmla="*/ 566 w 621"/>
                      <a:gd name="T59" fmla="*/ 114 h 201"/>
                      <a:gd name="T60" fmla="*/ 555 w 621"/>
                      <a:gd name="T61" fmla="*/ 125 h 201"/>
                      <a:gd name="T62" fmla="*/ 540 w 621"/>
                      <a:gd name="T63" fmla="*/ 137 h 201"/>
                      <a:gd name="T64" fmla="*/ 529 w 621"/>
                      <a:gd name="T65" fmla="*/ 138 h 201"/>
                      <a:gd name="T66" fmla="*/ 511 w 621"/>
                      <a:gd name="T67" fmla="*/ 150 h 201"/>
                      <a:gd name="T68" fmla="*/ 545 w 621"/>
                      <a:gd name="T69" fmla="*/ 162 h 201"/>
                      <a:gd name="T70" fmla="*/ 521 w 621"/>
                      <a:gd name="T71" fmla="*/ 173 h 201"/>
                      <a:gd name="T72" fmla="*/ 471 w 621"/>
                      <a:gd name="T73" fmla="*/ 173 h 201"/>
                      <a:gd name="T74" fmla="*/ 440 w 621"/>
                      <a:gd name="T75" fmla="*/ 186 h 201"/>
                      <a:gd name="T76" fmla="*/ 415 w 621"/>
                      <a:gd name="T77" fmla="*/ 200 h 201"/>
                      <a:gd name="T78" fmla="*/ 362 w 621"/>
                      <a:gd name="T79" fmla="*/ 194 h 201"/>
                      <a:gd name="T80" fmla="*/ 323 w 621"/>
                      <a:gd name="T81" fmla="*/ 185 h 201"/>
                      <a:gd name="T82" fmla="*/ 286 w 621"/>
                      <a:gd name="T83" fmla="*/ 179 h 201"/>
                      <a:gd name="T84" fmla="*/ 245 w 621"/>
                      <a:gd name="T85" fmla="*/ 168 h 201"/>
                      <a:gd name="T86" fmla="*/ 226 w 621"/>
                      <a:gd name="T87" fmla="*/ 164 h 201"/>
                      <a:gd name="T88" fmla="*/ 174 w 621"/>
                      <a:gd name="T89" fmla="*/ 147 h 201"/>
                      <a:gd name="T90" fmla="*/ 140 w 621"/>
                      <a:gd name="T91" fmla="*/ 134 h 201"/>
                      <a:gd name="T92" fmla="*/ 110 w 621"/>
                      <a:gd name="T93" fmla="*/ 122 h 201"/>
                      <a:gd name="T94" fmla="*/ 83 w 621"/>
                      <a:gd name="T95" fmla="*/ 108 h 201"/>
                      <a:gd name="T96" fmla="*/ 58 w 621"/>
                      <a:gd name="T97" fmla="*/ 90 h 201"/>
                      <a:gd name="T98" fmla="*/ 29 w 621"/>
                      <a:gd name="T99" fmla="*/ 71 h 201"/>
                      <a:gd name="T100" fmla="*/ 5 w 621"/>
                      <a:gd name="T101" fmla="*/ 56 h 201"/>
                      <a:gd name="T102" fmla="*/ 18 w 621"/>
                      <a:gd name="T103" fmla="*/ 44 h 201"/>
                      <a:gd name="T104" fmla="*/ 32 w 621"/>
                      <a:gd name="T105" fmla="*/ 23 h 201"/>
                      <a:gd name="T106" fmla="*/ 49 w 621"/>
                      <a:gd name="T107"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1" h="201">
                        <a:moveTo>
                          <a:pt x="58" y="8"/>
                        </a:moveTo>
                        <a:lnTo>
                          <a:pt x="122" y="8"/>
                        </a:lnTo>
                        <a:lnTo>
                          <a:pt x="143" y="9"/>
                        </a:lnTo>
                        <a:lnTo>
                          <a:pt x="167" y="12"/>
                        </a:lnTo>
                        <a:lnTo>
                          <a:pt x="177" y="17"/>
                        </a:lnTo>
                        <a:lnTo>
                          <a:pt x="187" y="11"/>
                        </a:lnTo>
                        <a:lnTo>
                          <a:pt x="200" y="6"/>
                        </a:lnTo>
                        <a:lnTo>
                          <a:pt x="209" y="3"/>
                        </a:lnTo>
                        <a:lnTo>
                          <a:pt x="224" y="2"/>
                        </a:lnTo>
                        <a:lnTo>
                          <a:pt x="232" y="2"/>
                        </a:lnTo>
                        <a:lnTo>
                          <a:pt x="239" y="2"/>
                        </a:lnTo>
                        <a:lnTo>
                          <a:pt x="247" y="0"/>
                        </a:lnTo>
                        <a:lnTo>
                          <a:pt x="261" y="11"/>
                        </a:lnTo>
                        <a:lnTo>
                          <a:pt x="266" y="11"/>
                        </a:lnTo>
                        <a:lnTo>
                          <a:pt x="271" y="17"/>
                        </a:lnTo>
                        <a:lnTo>
                          <a:pt x="274" y="18"/>
                        </a:lnTo>
                        <a:lnTo>
                          <a:pt x="287" y="17"/>
                        </a:lnTo>
                        <a:lnTo>
                          <a:pt x="297" y="17"/>
                        </a:lnTo>
                        <a:lnTo>
                          <a:pt x="308" y="17"/>
                        </a:lnTo>
                        <a:lnTo>
                          <a:pt x="315" y="17"/>
                        </a:lnTo>
                        <a:lnTo>
                          <a:pt x="325" y="17"/>
                        </a:lnTo>
                        <a:lnTo>
                          <a:pt x="331" y="11"/>
                        </a:lnTo>
                        <a:lnTo>
                          <a:pt x="338" y="8"/>
                        </a:lnTo>
                        <a:lnTo>
                          <a:pt x="347" y="6"/>
                        </a:lnTo>
                        <a:lnTo>
                          <a:pt x="351" y="6"/>
                        </a:lnTo>
                        <a:lnTo>
                          <a:pt x="359" y="5"/>
                        </a:lnTo>
                        <a:lnTo>
                          <a:pt x="372" y="8"/>
                        </a:lnTo>
                        <a:lnTo>
                          <a:pt x="383" y="9"/>
                        </a:lnTo>
                        <a:lnTo>
                          <a:pt x="396" y="11"/>
                        </a:lnTo>
                        <a:lnTo>
                          <a:pt x="419" y="14"/>
                        </a:lnTo>
                        <a:lnTo>
                          <a:pt x="446" y="21"/>
                        </a:lnTo>
                        <a:lnTo>
                          <a:pt x="456" y="23"/>
                        </a:lnTo>
                        <a:lnTo>
                          <a:pt x="469" y="26"/>
                        </a:lnTo>
                        <a:lnTo>
                          <a:pt x="482" y="27"/>
                        </a:lnTo>
                        <a:lnTo>
                          <a:pt x="492" y="32"/>
                        </a:lnTo>
                        <a:lnTo>
                          <a:pt x="498" y="33"/>
                        </a:lnTo>
                        <a:lnTo>
                          <a:pt x="513" y="30"/>
                        </a:lnTo>
                        <a:lnTo>
                          <a:pt x="519" y="26"/>
                        </a:lnTo>
                        <a:lnTo>
                          <a:pt x="531" y="26"/>
                        </a:lnTo>
                        <a:lnTo>
                          <a:pt x="544" y="30"/>
                        </a:lnTo>
                        <a:lnTo>
                          <a:pt x="549" y="32"/>
                        </a:lnTo>
                        <a:lnTo>
                          <a:pt x="562" y="33"/>
                        </a:lnTo>
                        <a:lnTo>
                          <a:pt x="566" y="36"/>
                        </a:lnTo>
                        <a:lnTo>
                          <a:pt x="575" y="39"/>
                        </a:lnTo>
                        <a:lnTo>
                          <a:pt x="586" y="44"/>
                        </a:lnTo>
                        <a:lnTo>
                          <a:pt x="594" y="45"/>
                        </a:lnTo>
                        <a:lnTo>
                          <a:pt x="599" y="50"/>
                        </a:lnTo>
                        <a:lnTo>
                          <a:pt x="607" y="54"/>
                        </a:lnTo>
                        <a:lnTo>
                          <a:pt x="612" y="57"/>
                        </a:lnTo>
                        <a:lnTo>
                          <a:pt x="617" y="63"/>
                        </a:lnTo>
                        <a:lnTo>
                          <a:pt x="617" y="68"/>
                        </a:lnTo>
                        <a:lnTo>
                          <a:pt x="620" y="72"/>
                        </a:lnTo>
                        <a:lnTo>
                          <a:pt x="612" y="78"/>
                        </a:lnTo>
                        <a:lnTo>
                          <a:pt x="601" y="81"/>
                        </a:lnTo>
                        <a:lnTo>
                          <a:pt x="591" y="90"/>
                        </a:lnTo>
                        <a:lnTo>
                          <a:pt x="576" y="92"/>
                        </a:lnTo>
                        <a:lnTo>
                          <a:pt x="566" y="99"/>
                        </a:lnTo>
                        <a:lnTo>
                          <a:pt x="562" y="105"/>
                        </a:lnTo>
                        <a:lnTo>
                          <a:pt x="557" y="110"/>
                        </a:lnTo>
                        <a:lnTo>
                          <a:pt x="566" y="114"/>
                        </a:lnTo>
                        <a:lnTo>
                          <a:pt x="566" y="119"/>
                        </a:lnTo>
                        <a:lnTo>
                          <a:pt x="555" y="125"/>
                        </a:lnTo>
                        <a:lnTo>
                          <a:pt x="547" y="131"/>
                        </a:lnTo>
                        <a:lnTo>
                          <a:pt x="540" y="137"/>
                        </a:lnTo>
                        <a:lnTo>
                          <a:pt x="534" y="138"/>
                        </a:lnTo>
                        <a:lnTo>
                          <a:pt x="529" y="138"/>
                        </a:lnTo>
                        <a:lnTo>
                          <a:pt x="516" y="141"/>
                        </a:lnTo>
                        <a:lnTo>
                          <a:pt x="511" y="150"/>
                        </a:lnTo>
                        <a:lnTo>
                          <a:pt x="503" y="156"/>
                        </a:lnTo>
                        <a:lnTo>
                          <a:pt x="545" y="162"/>
                        </a:lnTo>
                        <a:lnTo>
                          <a:pt x="540" y="168"/>
                        </a:lnTo>
                        <a:lnTo>
                          <a:pt x="521" y="173"/>
                        </a:lnTo>
                        <a:lnTo>
                          <a:pt x="493" y="170"/>
                        </a:lnTo>
                        <a:lnTo>
                          <a:pt x="471" y="173"/>
                        </a:lnTo>
                        <a:lnTo>
                          <a:pt x="450" y="179"/>
                        </a:lnTo>
                        <a:lnTo>
                          <a:pt x="440" y="186"/>
                        </a:lnTo>
                        <a:lnTo>
                          <a:pt x="437" y="198"/>
                        </a:lnTo>
                        <a:lnTo>
                          <a:pt x="415" y="200"/>
                        </a:lnTo>
                        <a:lnTo>
                          <a:pt x="394" y="197"/>
                        </a:lnTo>
                        <a:lnTo>
                          <a:pt x="362" y="194"/>
                        </a:lnTo>
                        <a:lnTo>
                          <a:pt x="347" y="189"/>
                        </a:lnTo>
                        <a:lnTo>
                          <a:pt x="323" y="185"/>
                        </a:lnTo>
                        <a:lnTo>
                          <a:pt x="305" y="182"/>
                        </a:lnTo>
                        <a:lnTo>
                          <a:pt x="286" y="179"/>
                        </a:lnTo>
                        <a:lnTo>
                          <a:pt x="261" y="176"/>
                        </a:lnTo>
                        <a:lnTo>
                          <a:pt x="245" y="168"/>
                        </a:lnTo>
                        <a:lnTo>
                          <a:pt x="230" y="165"/>
                        </a:lnTo>
                        <a:lnTo>
                          <a:pt x="226" y="164"/>
                        </a:lnTo>
                        <a:lnTo>
                          <a:pt x="200" y="158"/>
                        </a:lnTo>
                        <a:lnTo>
                          <a:pt x="174" y="147"/>
                        </a:lnTo>
                        <a:lnTo>
                          <a:pt x="151" y="140"/>
                        </a:lnTo>
                        <a:lnTo>
                          <a:pt x="140" y="134"/>
                        </a:lnTo>
                        <a:lnTo>
                          <a:pt x="123" y="128"/>
                        </a:lnTo>
                        <a:lnTo>
                          <a:pt x="110" y="122"/>
                        </a:lnTo>
                        <a:lnTo>
                          <a:pt x="96" y="116"/>
                        </a:lnTo>
                        <a:lnTo>
                          <a:pt x="83" y="108"/>
                        </a:lnTo>
                        <a:lnTo>
                          <a:pt x="71" y="99"/>
                        </a:lnTo>
                        <a:lnTo>
                          <a:pt x="58" y="90"/>
                        </a:lnTo>
                        <a:lnTo>
                          <a:pt x="45" y="83"/>
                        </a:lnTo>
                        <a:lnTo>
                          <a:pt x="29" y="71"/>
                        </a:lnTo>
                        <a:lnTo>
                          <a:pt x="16" y="63"/>
                        </a:lnTo>
                        <a:lnTo>
                          <a:pt x="5" y="56"/>
                        </a:lnTo>
                        <a:lnTo>
                          <a:pt x="0" y="48"/>
                        </a:lnTo>
                        <a:lnTo>
                          <a:pt x="18" y="44"/>
                        </a:lnTo>
                        <a:lnTo>
                          <a:pt x="8" y="29"/>
                        </a:lnTo>
                        <a:lnTo>
                          <a:pt x="32" y="23"/>
                        </a:lnTo>
                        <a:lnTo>
                          <a:pt x="23" y="17"/>
                        </a:lnTo>
                        <a:lnTo>
                          <a:pt x="49" y="14"/>
                        </a:lnTo>
                        <a:lnTo>
                          <a:pt x="58" y="8"/>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5578" name="Group 10">
                    <a:extLst>
                      <a:ext uri="{FF2B5EF4-FFF2-40B4-BE49-F238E27FC236}">
                        <a16:creationId xmlns:a16="http://schemas.microsoft.com/office/drawing/2014/main" id="{5943D37E-1D72-400C-90C8-4C40390C4FAB}"/>
                      </a:ext>
                    </a:extLst>
                  </p:cNvPr>
                  <p:cNvGrpSpPr>
                    <a:grpSpLocks/>
                  </p:cNvGrpSpPr>
                  <p:nvPr/>
                </p:nvGrpSpPr>
                <p:grpSpPr bwMode="auto">
                  <a:xfrm>
                    <a:off x="5307" y="2697"/>
                    <a:ext cx="411" cy="179"/>
                    <a:chOff x="5307" y="2697"/>
                    <a:chExt cx="411" cy="179"/>
                  </a:xfrm>
                </p:grpSpPr>
                <p:sp>
                  <p:nvSpPr>
                    <p:cNvPr id="365579" name="Freeform 11">
                      <a:extLst>
                        <a:ext uri="{FF2B5EF4-FFF2-40B4-BE49-F238E27FC236}">
                          <a16:creationId xmlns:a16="http://schemas.microsoft.com/office/drawing/2014/main" id="{4B9D0CD9-5DDB-41FB-B9AB-6474EB2E9B75}"/>
                        </a:ext>
                      </a:extLst>
                    </p:cNvPr>
                    <p:cNvSpPr>
                      <a:spLocks/>
                    </p:cNvSpPr>
                    <p:nvPr/>
                  </p:nvSpPr>
                  <p:spPr bwMode="auto">
                    <a:xfrm>
                      <a:off x="5652" y="2697"/>
                      <a:ext cx="66" cy="109"/>
                    </a:xfrm>
                    <a:custGeom>
                      <a:avLst/>
                      <a:gdLst>
                        <a:gd name="T0" fmla="*/ 21 w 66"/>
                        <a:gd name="T1" fmla="*/ 2 h 109"/>
                        <a:gd name="T2" fmla="*/ 28 w 66"/>
                        <a:gd name="T3" fmla="*/ 0 h 109"/>
                        <a:gd name="T4" fmla="*/ 39 w 66"/>
                        <a:gd name="T5" fmla="*/ 12 h 109"/>
                        <a:gd name="T6" fmla="*/ 37 w 66"/>
                        <a:gd name="T7" fmla="*/ 47 h 109"/>
                        <a:gd name="T8" fmla="*/ 46 w 66"/>
                        <a:gd name="T9" fmla="*/ 47 h 109"/>
                        <a:gd name="T10" fmla="*/ 47 w 66"/>
                        <a:gd name="T11" fmla="*/ 51 h 109"/>
                        <a:gd name="T12" fmla="*/ 50 w 66"/>
                        <a:gd name="T13" fmla="*/ 59 h 109"/>
                        <a:gd name="T14" fmla="*/ 52 w 66"/>
                        <a:gd name="T15" fmla="*/ 63 h 109"/>
                        <a:gd name="T16" fmla="*/ 59 w 66"/>
                        <a:gd name="T17" fmla="*/ 62 h 109"/>
                        <a:gd name="T18" fmla="*/ 63 w 66"/>
                        <a:gd name="T19" fmla="*/ 54 h 109"/>
                        <a:gd name="T20" fmla="*/ 65 w 66"/>
                        <a:gd name="T21" fmla="*/ 59 h 109"/>
                        <a:gd name="T22" fmla="*/ 62 w 66"/>
                        <a:gd name="T23" fmla="*/ 65 h 109"/>
                        <a:gd name="T24" fmla="*/ 59 w 66"/>
                        <a:gd name="T25" fmla="*/ 69 h 109"/>
                        <a:gd name="T26" fmla="*/ 57 w 66"/>
                        <a:gd name="T27" fmla="*/ 78 h 109"/>
                        <a:gd name="T28" fmla="*/ 49 w 66"/>
                        <a:gd name="T29" fmla="*/ 83 h 109"/>
                        <a:gd name="T30" fmla="*/ 44 w 66"/>
                        <a:gd name="T31" fmla="*/ 84 h 109"/>
                        <a:gd name="T32" fmla="*/ 37 w 66"/>
                        <a:gd name="T33" fmla="*/ 89 h 109"/>
                        <a:gd name="T34" fmla="*/ 36 w 66"/>
                        <a:gd name="T35" fmla="*/ 93 h 109"/>
                        <a:gd name="T36" fmla="*/ 37 w 66"/>
                        <a:gd name="T37" fmla="*/ 98 h 109"/>
                        <a:gd name="T38" fmla="*/ 39 w 66"/>
                        <a:gd name="T39" fmla="*/ 102 h 109"/>
                        <a:gd name="T40" fmla="*/ 31 w 66"/>
                        <a:gd name="T41" fmla="*/ 105 h 109"/>
                        <a:gd name="T42" fmla="*/ 26 w 66"/>
                        <a:gd name="T43" fmla="*/ 107 h 109"/>
                        <a:gd name="T44" fmla="*/ 21 w 66"/>
                        <a:gd name="T45" fmla="*/ 108 h 109"/>
                        <a:gd name="T46" fmla="*/ 18 w 66"/>
                        <a:gd name="T47" fmla="*/ 107 h 109"/>
                        <a:gd name="T48" fmla="*/ 10 w 66"/>
                        <a:gd name="T49" fmla="*/ 105 h 109"/>
                        <a:gd name="T50" fmla="*/ 7 w 66"/>
                        <a:gd name="T51" fmla="*/ 102 h 109"/>
                        <a:gd name="T52" fmla="*/ 10 w 66"/>
                        <a:gd name="T53" fmla="*/ 99 h 109"/>
                        <a:gd name="T54" fmla="*/ 16 w 66"/>
                        <a:gd name="T55" fmla="*/ 98 h 109"/>
                        <a:gd name="T56" fmla="*/ 21 w 66"/>
                        <a:gd name="T57" fmla="*/ 90 h 109"/>
                        <a:gd name="T58" fmla="*/ 21 w 66"/>
                        <a:gd name="T59" fmla="*/ 87 h 109"/>
                        <a:gd name="T60" fmla="*/ 16 w 66"/>
                        <a:gd name="T61" fmla="*/ 84 h 109"/>
                        <a:gd name="T62" fmla="*/ 10 w 66"/>
                        <a:gd name="T63" fmla="*/ 80 h 109"/>
                        <a:gd name="T64" fmla="*/ 5 w 66"/>
                        <a:gd name="T65" fmla="*/ 80 h 109"/>
                        <a:gd name="T66" fmla="*/ 2 w 66"/>
                        <a:gd name="T67" fmla="*/ 78 h 109"/>
                        <a:gd name="T68" fmla="*/ 0 w 66"/>
                        <a:gd name="T69" fmla="*/ 74 h 109"/>
                        <a:gd name="T70" fmla="*/ 2 w 66"/>
                        <a:gd name="T71" fmla="*/ 71 h 109"/>
                        <a:gd name="T72" fmla="*/ 5 w 66"/>
                        <a:gd name="T73" fmla="*/ 71 h 109"/>
                        <a:gd name="T74" fmla="*/ 10 w 66"/>
                        <a:gd name="T75" fmla="*/ 69 h 109"/>
                        <a:gd name="T76" fmla="*/ 16 w 66"/>
                        <a:gd name="T77" fmla="*/ 65 h 109"/>
                        <a:gd name="T78" fmla="*/ 20 w 66"/>
                        <a:gd name="T79" fmla="*/ 63 h 109"/>
                        <a:gd name="T80" fmla="*/ 23 w 66"/>
                        <a:gd name="T81" fmla="*/ 47 h 109"/>
                        <a:gd name="T82" fmla="*/ 20 w 66"/>
                        <a:gd name="T83" fmla="*/ 42 h 109"/>
                        <a:gd name="T84" fmla="*/ 15 w 66"/>
                        <a:gd name="T85" fmla="*/ 39 h 109"/>
                        <a:gd name="T86" fmla="*/ 13 w 66"/>
                        <a:gd name="T87" fmla="*/ 30 h 109"/>
                        <a:gd name="T88" fmla="*/ 15 w 66"/>
                        <a:gd name="T89" fmla="*/ 21 h 109"/>
                        <a:gd name="T90" fmla="*/ 16 w 66"/>
                        <a:gd name="T91" fmla="*/ 15 h 109"/>
                        <a:gd name="T92" fmla="*/ 21 w 66"/>
                        <a:gd name="T93"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109">
                          <a:moveTo>
                            <a:pt x="21" y="2"/>
                          </a:moveTo>
                          <a:lnTo>
                            <a:pt x="28" y="0"/>
                          </a:lnTo>
                          <a:lnTo>
                            <a:pt x="39" y="12"/>
                          </a:lnTo>
                          <a:lnTo>
                            <a:pt x="37" y="47"/>
                          </a:lnTo>
                          <a:lnTo>
                            <a:pt x="46" y="47"/>
                          </a:lnTo>
                          <a:lnTo>
                            <a:pt x="47" y="51"/>
                          </a:lnTo>
                          <a:lnTo>
                            <a:pt x="50" y="59"/>
                          </a:lnTo>
                          <a:lnTo>
                            <a:pt x="52" y="63"/>
                          </a:lnTo>
                          <a:lnTo>
                            <a:pt x="59" y="62"/>
                          </a:lnTo>
                          <a:lnTo>
                            <a:pt x="63" y="54"/>
                          </a:lnTo>
                          <a:lnTo>
                            <a:pt x="65" y="59"/>
                          </a:lnTo>
                          <a:lnTo>
                            <a:pt x="62" y="65"/>
                          </a:lnTo>
                          <a:lnTo>
                            <a:pt x="59" y="69"/>
                          </a:lnTo>
                          <a:lnTo>
                            <a:pt x="57" y="78"/>
                          </a:lnTo>
                          <a:lnTo>
                            <a:pt x="49" y="83"/>
                          </a:lnTo>
                          <a:lnTo>
                            <a:pt x="44" y="84"/>
                          </a:lnTo>
                          <a:lnTo>
                            <a:pt x="37" y="89"/>
                          </a:lnTo>
                          <a:lnTo>
                            <a:pt x="36" y="93"/>
                          </a:lnTo>
                          <a:lnTo>
                            <a:pt x="37" y="98"/>
                          </a:lnTo>
                          <a:lnTo>
                            <a:pt x="39" y="102"/>
                          </a:lnTo>
                          <a:lnTo>
                            <a:pt x="31" y="105"/>
                          </a:lnTo>
                          <a:lnTo>
                            <a:pt x="26" y="107"/>
                          </a:lnTo>
                          <a:lnTo>
                            <a:pt x="21" y="108"/>
                          </a:lnTo>
                          <a:lnTo>
                            <a:pt x="18" y="107"/>
                          </a:lnTo>
                          <a:lnTo>
                            <a:pt x="10" y="105"/>
                          </a:lnTo>
                          <a:lnTo>
                            <a:pt x="7" y="102"/>
                          </a:lnTo>
                          <a:lnTo>
                            <a:pt x="10" y="99"/>
                          </a:lnTo>
                          <a:lnTo>
                            <a:pt x="16" y="98"/>
                          </a:lnTo>
                          <a:lnTo>
                            <a:pt x="21" y="90"/>
                          </a:lnTo>
                          <a:lnTo>
                            <a:pt x="21" y="87"/>
                          </a:lnTo>
                          <a:lnTo>
                            <a:pt x="16" y="84"/>
                          </a:lnTo>
                          <a:lnTo>
                            <a:pt x="10" y="80"/>
                          </a:lnTo>
                          <a:lnTo>
                            <a:pt x="5" y="80"/>
                          </a:lnTo>
                          <a:lnTo>
                            <a:pt x="2" y="78"/>
                          </a:lnTo>
                          <a:lnTo>
                            <a:pt x="0" y="74"/>
                          </a:lnTo>
                          <a:lnTo>
                            <a:pt x="2" y="71"/>
                          </a:lnTo>
                          <a:lnTo>
                            <a:pt x="5" y="71"/>
                          </a:lnTo>
                          <a:lnTo>
                            <a:pt x="10" y="69"/>
                          </a:lnTo>
                          <a:lnTo>
                            <a:pt x="16" y="65"/>
                          </a:lnTo>
                          <a:lnTo>
                            <a:pt x="20" y="63"/>
                          </a:lnTo>
                          <a:lnTo>
                            <a:pt x="23" y="47"/>
                          </a:lnTo>
                          <a:lnTo>
                            <a:pt x="20" y="42"/>
                          </a:lnTo>
                          <a:lnTo>
                            <a:pt x="15" y="39"/>
                          </a:lnTo>
                          <a:lnTo>
                            <a:pt x="13" y="30"/>
                          </a:lnTo>
                          <a:lnTo>
                            <a:pt x="15" y="21"/>
                          </a:lnTo>
                          <a:lnTo>
                            <a:pt x="16" y="15"/>
                          </a:lnTo>
                          <a:lnTo>
                            <a:pt x="21" y="2"/>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80" name="Freeform 12">
                      <a:extLst>
                        <a:ext uri="{FF2B5EF4-FFF2-40B4-BE49-F238E27FC236}">
                          <a16:creationId xmlns:a16="http://schemas.microsoft.com/office/drawing/2014/main" id="{D80061CE-C9F2-4130-8558-5FA8A4D2F76C}"/>
                        </a:ext>
                      </a:extLst>
                    </p:cNvPr>
                    <p:cNvSpPr>
                      <a:spLocks/>
                    </p:cNvSpPr>
                    <p:nvPr/>
                  </p:nvSpPr>
                  <p:spPr bwMode="auto">
                    <a:xfrm>
                      <a:off x="5527" y="2784"/>
                      <a:ext cx="121" cy="92"/>
                    </a:xfrm>
                    <a:custGeom>
                      <a:avLst/>
                      <a:gdLst>
                        <a:gd name="T0" fmla="*/ 84 w 121"/>
                        <a:gd name="T1" fmla="*/ 0 h 92"/>
                        <a:gd name="T2" fmla="*/ 99 w 121"/>
                        <a:gd name="T3" fmla="*/ 0 h 92"/>
                        <a:gd name="T4" fmla="*/ 120 w 121"/>
                        <a:gd name="T5" fmla="*/ 24 h 92"/>
                        <a:gd name="T6" fmla="*/ 97 w 121"/>
                        <a:gd name="T7" fmla="*/ 45 h 92"/>
                        <a:gd name="T8" fmla="*/ 97 w 121"/>
                        <a:gd name="T9" fmla="*/ 54 h 92"/>
                        <a:gd name="T10" fmla="*/ 92 w 121"/>
                        <a:gd name="T11" fmla="*/ 57 h 92"/>
                        <a:gd name="T12" fmla="*/ 79 w 121"/>
                        <a:gd name="T13" fmla="*/ 57 h 92"/>
                        <a:gd name="T14" fmla="*/ 63 w 121"/>
                        <a:gd name="T15" fmla="*/ 69 h 92"/>
                        <a:gd name="T16" fmla="*/ 49 w 121"/>
                        <a:gd name="T17" fmla="*/ 81 h 92"/>
                        <a:gd name="T18" fmla="*/ 39 w 121"/>
                        <a:gd name="T19" fmla="*/ 91 h 92"/>
                        <a:gd name="T20" fmla="*/ 39 w 121"/>
                        <a:gd name="T21" fmla="*/ 82 h 92"/>
                        <a:gd name="T22" fmla="*/ 21 w 121"/>
                        <a:gd name="T23" fmla="*/ 84 h 92"/>
                        <a:gd name="T24" fmla="*/ 13 w 121"/>
                        <a:gd name="T25" fmla="*/ 84 h 92"/>
                        <a:gd name="T26" fmla="*/ 0 w 121"/>
                        <a:gd name="T27" fmla="*/ 84 h 92"/>
                        <a:gd name="T28" fmla="*/ 18 w 121"/>
                        <a:gd name="T29" fmla="*/ 69 h 92"/>
                        <a:gd name="T30" fmla="*/ 24 w 121"/>
                        <a:gd name="T31" fmla="*/ 61 h 92"/>
                        <a:gd name="T32" fmla="*/ 31 w 121"/>
                        <a:gd name="T33" fmla="*/ 61 h 92"/>
                        <a:gd name="T34" fmla="*/ 44 w 121"/>
                        <a:gd name="T35" fmla="*/ 49 h 92"/>
                        <a:gd name="T36" fmla="*/ 49 w 121"/>
                        <a:gd name="T37" fmla="*/ 49 h 92"/>
                        <a:gd name="T38" fmla="*/ 49 w 121"/>
                        <a:gd name="T39" fmla="*/ 48 h 92"/>
                        <a:gd name="T40" fmla="*/ 55 w 121"/>
                        <a:gd name="T41" fmla="*/ 43 h 92"/>
                        <a:gd name="T42" fmla="*/ 63 w 121"/>
                        <a:gd name="T43" fmla="*/ 43 h 92"/>
                        <a:gd name="T44" fmla="*/ 60 w 121"/>
                        <a:gd name="T45" fmla="*/ 30 h 92"/>
                        <a:gd name="T46" fmla="*/ 62 w 121"/>
                        <a:gd name="T47" fmla="*/ 30 h 92"/>
                        <a:gd name="T48" fmla="*/ 70 w 121"/>
                        <a:gd name="T49" fmla="*/ 22 h 92"/>
                        <a:gd name="T50" fmla="*/ 73 w 121"/>
                        <a:gd name="T51" fmla="*/ 28 h 92"/>
                        <a:gd name="T52" fmla="*/ 86 w 121"/>
                        <a:gd name="T53" fmla="*/ 18 h 92"/>
                        <a:gd name="T54" fmla="*/ 84 w 12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92">
                          <a:moveTo>
                            <a:pt x="84" y="0"/>
                          </a:moveTo>
                          <a:lnTo>
                            <a:pt x="99" y="0"/>
                          </a:lnTo>
                          <a:lnTo>
                            <a:pt x="120" y="24"/>
                          </a:lnTo>
                          <a:lnTo>
                            <a:pt x="97" y="45"/>
                          </a:lnTo>
                          <a:lnTo>
                            <a:pt x="97" y="54"/>
                          </a:lnTo>
                          <a:lnTo>
                            <a:pt x="92" y="57"/>
                          </a:lnTo>
                          <a:lnTo>
                            <a:pt x="79" y="57"/>
                          </a:lnTo>
                          <a:lnTo>
                            <a:pt x="63" y="69"/>
                          </a:lnTo>
                          <a:lnTo>
                            <a:pt x="49" y="81"/>
                          </a:lnTo>
                          <a:lnTo>
                            <a:pt x="39" y="91"/>
                          </a:lnTo>
                          <a:lnTo>
                            <a:pt x="39" y="82"/>
                          </a:lnTo>
                          <a:lnTo>
                            <a:pt x="21" y="84"/>
                          </a:lnTo>
                          <a:lnTo>
                            <a:pt x="13" y="84"/>
                          </a:lnTo>
                          <a:lnTo>
                            <a:pt x="0" y="84"/>
                          </a:lnTo>
                          <a:lnTo>
                            <a:pt x="18" y="69"/>
                          </a:lnTo>
                          <a:lnTo>
                            <a:pt x="24" y="61"/>
                          </a:lnTo>
                          <a:lnTo>
                            <a:pt x="31" y="61"/>
                          </a:lnTo>
                          <a:lnTo>
                            <a:pt x="44" y="49"/>
                          </a:lnTo>
                          <a:lnTo>
                            <a:pt x="49" y="49"/>
                          </a:lnTo>
                          <a:lnTo>
                            <a:pt x="49" y="48"/>
                          </a:lnTo>
                          <a:lnTo>
                            <a:pt x="55" y="43"/>
                          </a:lnTo>
                          <a:lnTo>
                            <a:pt x="63" y="43"/>
                          </a:lnTo>
                          <a:lnTo>
                            <a:pt x="60" y="30"/>
                          </a:lnTo>
                          <a:lnTo>
                            <a:pt x="62" y="30"/>
                          </a:lnTo>
                          <a:lnTo>
                            <a:pt x="70" y="22"/>
                          </a:lnTo>
                          <a:lnTo>
                            <a:pt x="73" y="28"/>
                          </a:lnTo>
                          <a:lnTo>
                            <a:pt x="86" y="18"/>
                          </a:lnTo>
                          <a:lnTo>
                            <a:pt x="84"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81" name="Freeform 13">
                      <a:extLst>
                        <a:ext uri="{FF2B5EF4-FFF2-40B4-BE49-F238E27FC236}">
                          <a16:creationId xmlns:a16="http://schemas.microsoft.com/office/drawing/2014/main" id="{A66AE93A-EEEB-48D2-BC38-5291BDC7D410}"/>
                        </a:ext>
                      </a:extLst>
                    </p:cNvPr>
                    <p:cNvSpPr>
                      <a:spLocks/>
                    </p:cNvSpPr>
                    <p:nvPr/>
                  </p:nvSpPr>
                  <p:spPr bwMode="auto">
                    <a:xfrm>
                      <a:off x="5307" y="2790"/>
                      <a:ext cx="47" cy="49"/>
                    </a:xfrm>
                    <a:custGeom>
                      <a:avLst/>
                      <a:gdLst>
                        <a:gd name="T0" fmla="*/ 0 w 47"/>
                        <a:gd name="T1" fmla="*/ 0 h 49"/>
                        <a:gd name="T2" fmla="*/ 10 w 47"/>
                        <a:gd name="T3" fmla="*/ 0 h 49"/>
                        <a:gd name="T4" fmla="*/ 21 w 47"/>
                        <a:gd name="T5" fmla="*/ 6 h 49"/>
                        <a:gd name="T6" fmla="*/ 46 w 47"/>
                        <a:gd name="T7" fmla="*/ 6 h 49"/>
                        <a:gd name="T8" fmla="*/ 43 w 47"/>
                        <a:gd name="T9" fmla="*/ 14 h 49"/>
                        <a:gd name="T10" fmla="*/ 46 w 47"/>
                        <a:gd name="T11" fmla="*/ 23 h 49"/>
                        <a:gd name="T12" fmla="*/ 38 w 47"/>
                        <a:gd name="T13" fmla="*/ 23 h 49"/>
                        <a:gd name="T14" fmla="*/ 36 w 47"/>
                        <a:gd name="T15" fmla="*/ 24 h 49"/>
                        <a:gd name="T16" fmla="*/ 31 w 47"/>
                        <a:gd name="T17" fmla="*/ 26 h 49"/>
                        <a:gd name="T18" fmla="*/ 36 w 47"/>
                        <a:gd name="T19" fmla="*/ 48 h 49"/>
                        <a:gd name="T20" fmla="*/ 21 w 47"/>
                        <a:gd name="T21" fmla="*/ 47 h 49"/>
                        <a:gd name="T22" fmla="*/ 8 w 47"/>
                        <a:gd name="T23" fmla="*/ 39 h 49"/>
                        <a:gd name="T24" fmla="*/ 8 w 47"/>
                        <a:gd name="T25" fmla="*/ 24 h 49"/>
                        <a:gd name="T26" fmla="*/ 8 w 47"/>
                        <a:gd name="T27" fmla="*/ 18 h 49"/>
                        <a:gd name="T28" fmla="*/ 0 w 47"/>
                        <a:gd name="T29" fmla="*/ 14 h 49"/>
                        <a:gd name="T30" fmla="*/ 0 w 47"/>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9">
                          <a:moveTo>
                            <a:pt x="0" y="0"/>
                          </a:moveTo>
                          <a:lnTo>
                            <a:pt x="10" y="0"/>
                          </a:lnTo>
                          <a:lnTo>
                            <a:pt x="21" y="6"/>
                          </a:lnTo>
                          <a:lnTo>
                            <a:pt x="46" y="6"/>
                          </a:lnTo>
                          <a:lnTo>
                            <a:pt x="43" y="14"/>
                          </a:lnTo>
                          <a:lnTo>
                            <a:pt x="46" y="23"/>
                          </a:lnTo>
                          <a:lnTo>
                            <a:pt x="38" y="23"/>
                          </a:lnTo>
                          <a:lnTo>
                            <a:pt x="36" y="24"/>
                          </a:lnTo>
                          <a:lnTo>
                            <a:pt x="31" y="26"/>
                          </a:lnTo>
                          <a:lnTo>
                            <a:pt x="36" y="48"/>
                          </a:lnTo>
                          <a:lnTo>
                            <a:pt x="21" y="47"/>
                          </a:lnTo>
                          <a:lnTo>
                            <a:pt x="8" y="39"/>
                          </a:lnTo>
                          <a:lnTo>
                            <a:pt x="8" y="24"/>
                          </a:lnTo>
                          <a:lnTo>
                            <a:pt x="8" y="18"/>
                          </a:lnTo>
                          <a:lnTo>
                            <a:pt x="0" y="14"/>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5582" name="Freeform 14">
                    <a:extLst>
                      <a:ext uri="{FF2B5EF4-FFF2-40B4-BE49-F238E27FC236}">
                        <a16:creationId xmlns:a16="http://schemas.microsoft.com/office/drawing/2014/main" id="{161D7854-F27B-4E51-AB18-881E02A0B7D3}"/>
                      </a:ext>
                    </a:extLst>
                  </p:cNvPr>
                  <p:cNvSpPr>
                    <a:spLocks/>
                  </p:cNvSpPr>
                  <p:nvPr/>
                </p:nvSpPr>
                <p:spPr bwMode="auto">
                  <a:xfrm>
                    <a:off x="5391" y="2272"/>
                    <a:ext cx="73" cy="54"/>
                  </a:xfrm>
                  <a:custGeom>
                    <a:avLst/>
                    <a:gdLst>
                      <a:gd name="T0" fmla="*/ 13 w 73"/>
                      <a:gd name="T1" fmla="*/ 20 h 54"/>
                      <a:gd name="T2" fmla="*/ 0 w 73"/>
                      <a:gd name="T3" fmla="*/ 42 h 54"/>
                      <a:gd name="T4" fmla="*/ 5 w 73"/>
                      <a:gd name="T5" fmla="*/ 51 h 54"/>
                      <a:gd name="T6" fmla="*/ 26 w 73"/>
                      <a:gd name="T7" fmla="*/ 53 h 54"/>
                      <a:gd name="T8" fmla="*/ 43 w 73"/>
                      <a:gd name="T9" fmla="*/ 53 h 54"/>
                      <a:gd name="T10" fmla="*/ 50 w 73"/>
                      <a:gd name="T11" fmla="*/ 44 h 54"/>
                      <a:gd name="T12" fmla="*/ 53 w 73"/>
                      <a:gd name="T13" fmla="*/ 35 h 54"/>
                      <a:gd name="T14" fmla="*/ 72 w 73"/>
                      <a:gd name="T15" fmla="*/ 35 h 54"/>
                      <a:gd name="T16" fmla="*/ 69 w 73"/>
                      <a:gd name="T17" fmla="*/ 21 h 54"/>
                      <a:gd name="T18" fmla="*/ 69 w 73"/>
                      <a:gd name="T19" fmla="*/ 8 h 54"/>
                      <a:gd name="T20" fmla="*/ 50 w 73"/>
                      <a:gd name="T21" fmla="*/ 0 h 54"/>
                      <a:gd name="T22" fmla="*/ 48 w 73"/>
                      <a:gd name="T23" fmla="*/ 15 h 54"/>
                      <a:gd name="T24" fmla="*/ 59 w 73"/>
                      <a:gd name="T25" fmla="*/ 24 h 54"/>
                      <a:gd name="T26" fmla="*/ 42 w 73"/>
                      <a:gd name="T27" fmla="*/ 24 h 54"/>
                      <a:gd name="T28" fmla="*/ 35 w 73"/>
                      <a:gd name="T29" fmla="*/ 30 h 54"/>
                      <a:gd name="T30" fmla="*/ 13 w 73"/>
                      <a:gd name="T3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4">
                        <a:moveTo>
                          <a:pt x="13" y="20"/>
                        </a:moveTo>
                        <a:lnTo>
                          <a:pt x="0" y="42"/>
                        </a:lnTo>
                        <a:lnTo>
                          <a:pt x="5" y="51"/>
                        </a:lnTo>
                        <a:lnTo>
                          <a:pt x="26" y="53"/>
                        </a:lnTo>
                        <a:lnTo>
                          <a:pt x="43" y="53"/>
                        </a:lnTo>
                        <a:lnTo>
                          <a:pt x="50" y="44"/>
                        </a:lnTo>
                        <a:lnTo>
                          <a:pt x="53" y="35"/>
                        </a:lnTo>
                        <a:lnTo>
                          <a:pt x="72" y="35"/>
                        </a:lnTo>
                        <a:lnTo>
                          <a:pt x="69" y="21"/>
                        </a:lnTo>
                        <a:lnTo>
                          <a:pt x="69" y="8"/>
                        </a:lnTo>
                        <a:lnTo>
                          <a:pt x="50" y="0"/>
                        </a:lnTo>
                        <a:lnTo>
                          <a:pt x="48" y="15"/>
                        </a:lnTo>
                        <a:lnTo>
                          <a:pt x="59" y="24"/>
                        </a:lnTo>
                        <a:lnTo>
                          <a:pt x="42" y="24"/>
                        </a:lnTo>
                        <a:lnTo>
                          <a:pt x="35" y="30"/>
                        </a:lnTo>
                        <a:lnTo>
                          <a:pt x="13" y="2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65583" name="Group 15">
                  <a:extLst>
                    <a:ext uri="{FF2B5EF4-FFF2-40B4-BE49-F238E27FC236}">
                      <a16:creationId xmlns:a16="http://schemas.microsoft.com/office/drawing/2014/main" id="{DB30B575-32D6-4B07-BD15-945F9B978934}"/>
                    </a:ext>
                  </a:extLst>
                </p:cNvPr>
                <p:cNvGrpSpPr>
                  <a:grpSpLocks/>
                </p:cNvGrpSpPr>
                <p:nvPr/>
              </p:nvGrpSpPr>
              <p:grpSpPr bwMode="auto">
                <a:xfrm>
                  <a:off x="4576" y="1480"/>
                  <a:ext cx="869" cy="1288"/>
                  <a:chOff x="4576" y="1480"/>
                  <a:chExt cx="869" cy="1288"/>
                </a:xfrm>
              </p:grpSpPr>
              <p:grpSp>
                <p:nvGrpSpPr>
                  <p:cNvPr id="365584" name="Group 16">
                    <a:extLst>
                      <a:ext uri="{FF2B5EF4-FFF2-40B4-BE49-F238E27FC236}">
                        <a16:creationId xmlns:a16="http://schemas.microsoft.com/office/drawing/2014/main" id="{2BEC332F-A70D-4C98-B40E-4F830E983549}"/>
                      </a:ext>
                    </a:extLst>
                  </p:cNvPr>
                  <p:cNvGrpSpPr>
                    <a:grpSpLocks/>
                  </p:cNvGrpSpPr>
                  <p:nvPr/>
                </p:nvGrpSpPr>
                <p:grpSpPr bwMode="auto">
                  <a:xfrm>
                    <a:off x="4716" y="1612"/>
                    <a:ext cx="195" cy="387"/>
                    <a:chOff x="4716" y="1612"/>
                    <a:chExt cx="195" cy="387"/>
                  </a:xfrm>
                </p:grpSpPr>
                <p:sp>
                  <p:nvSpPr>
                    <p:cNvPr id="365585" name="Freeform 17">
                      <a:extLst>
                        <a:ext uri="{FF2B5EF4-FFF2-40B4-BE49-F238E27FC236}">
                          <a16:creationId xmlns:a16="http://schemas.microsoft.com/office/drawing/2014/main" id="{BCC99313-4D81-4033-A975-1CC1EBCBE6BB}"/>
                        </a:ext>
                      </a:extLst>
                    </p:cNvPr>
                    <p:cNvSpPr>
                      <a:spLocks/>
                    </p:cNvSpPr>
                    <p:nvPr/>
                  </p:nvSpPr>
                  <p:spPr bwMode="auto">
                    <a:xfrm>
                      <a:off x="4716" y="1959"/>
                      <a:ext cx="46" cy="40"/>
                    </a:xfrm>
                    <a:custGeom>
                      <a:avLst/>
                      <a:gdLst>
                        <a:gd name="T0" fmla="*/ 0 w 46"/>
                        <a:gd name="T1" fmla="*/ 30 h 40"/>
                        <a:gd name="T2" fmla="*/ 8 w 46"/>
                        <a:gd name="T3" fmla="*/ 38 h 40"/>
                        <a:gd name="T4" fmla="*/ 18 w 46"/>
                        <a:gd name="T5" fmla="*/ 36 h 40"/>
                        <a:gd name="T6" fmla="*/ 32 w 46"/>
                        <a:gd name="T7" fmla="*/ 39 h 40"/>
                        <a:gd name="T8" fmla="*/ 43 w 46"/>
                        <a:gd name="T9" fmla="*/ 39 h 40"/>
                        <a:gd name="T10" fmla="*/ 45 w 46"/>
                        <a:gd name="T11" fmla="*/ 26 h 40"/>
                        <a:gd name="T12" fmla="*/ 42 w 46"/>
                        <a:gd name="T13" fmla="*/ 17 h 40"/>
                        <a:gd name="T14" fmla="*/ 34 w 46"/>
                        <a:gd name="T15" fmla="*/ 6 h 40"/>
                        <a:gd name="T16" fmla="*/ 26 w 46"/>
                        <a:gd name="T17" fmla="*/ 6 h 40"/>
                        <a:gd name="T18" fmla="*/ 23 w 46"/>
                        <a:gd name="T19" fmla="*/ 0 h 40"/>
                        <a:gd name="T20" fmla="*/ 11 w 46"/>
                        <a:gd name="T21" fmla="*/ 0 h 40"/>
                        <a:gd name="T22" fmla="*/ 11 w 46"/>
                        <a:gd name="T23" fmla="*/ 12 h 40"/>
                        <a:gd name="T24" fmla="*/ 0 w 46"/>
                        <a:gd name="T2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0">
                          <a:moveTo>
                            <a:pt x="0" y="30"/>
                          </a:moveTo>
                          <a:lnTo>
                            <a:pt x="8" y="38"/>
                          </a:lnTo>
                          <a:lnTo>
                            <a:pt x="18" y="36"/>
                          </a:lnTo>
                          <a:lnTo>
                            <a:pt x="32" y="39"/>
                          </a:lnTo>
                          <a:lnTo>
                            <a:pt x="43" y="39"/>
                          </a:lnTo>
                          <a:lnTo>
                            <a:pt x="45" y="26"/>
                          </a:lnTo>
                          <a:lnTo>
                            <a:pt x="42" y="17"/>
                          </a:lnTo>
                          <a:lnTo>
                            <a:pt x="34" y="6"/>
                          </a:lnTo>
                          <a:lnTo>
                            <a:pt x="26" y="6"/>
                          </a:lnTo>
                          <a:lnTo>
                            <a:pt x="23" y="0"/>
                          </a:lnTo>
                          <a:lnTo>
                            <a:pt x="11" y="0"/>
                          </a:lnTo>
                          <a:lnTo>
                            <a:pt x="11" y="12"/>
                          </a:lnTo>
                          <a:lnTo>
                            <a:pt x="0" y="3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86" name="Freeform 18">
                      <a:extLst>
                        <a:ext uri="{FF2B5EF4-FFF2-40B4-BE49-F238E27FC236}">
                          <a16:creationId xmlns:a16="http://schemas.microsoft.com/office/drawing/2014/main" id="{78040BD3-BE0B-4EA1-ACBD-5E9F94E4E5AD}"/>
                        </a:ext>
                      </a:extLst>
                    </p:cNvPr>
                    <p:cNvSpPr>
                      <a:spLocks/>
                    </p:cNvSpPr>
                    <p:nvPr/>
                  </p:nvSpPr>
                  <p:spPr bwMode="auto">
                    <a:xfrm>
                      <a:off x="4839" y="1890"/>
                      <a:ext cx="46" cy="50"/>
                    </a:xfrm>
                    <a:custGeom>
                      <a:avLst/>
                      <a:gdLst>
                        <a:gd name="T0" fmla="*/ 10 w 46"/>
                        <a:gd name="T1" fmla="*/ 0 h 50"/>
                        <a:gd name="T2" fmla="*/ 30 w 46"/>
                        <a:gd name="T3" fmla="*/ 1 h 50"/>
                        <a:gd name="T4" fmla="*/ 37 w 46"/>
                        <a:gd name="T5" fmla="*/ 15 h 50"/>
                        <a:gd name="T6" fmla="*/ 45 w 46"/>
                        <a:gd name="T7" fmla="*/ 22 h 50"/>
                        <a:gd name="T8" fmla="*/ 38 w 46"/>
                        <a:gd name="T9" fmla="*/ 28 h 50"/>
                        <a:gd name="T10" fmla="*/ 45 w 46"/>
                        <a:gd name="T11" fmla="*/ 36 h 50"/>
                        <a:gd name="T12" fmla="*/ 42 w 46"/>
                        <a:gd name="T13" fmla="*/ 45 h 50"/>
                        <a:gd name="T14" fmla="*/ 35 w 46"/>
                        <a:gd name="T15" fmla="*/ 49 h 50"/>
                        <a:gd name="T16" fmla="*/ 22 w 46"/>
                        <a:gd name="T17" fmla="*/ 48 h 50"/>
                        <a:gd name="T18" fmla="*/ 13 w 46"/>
                        <a:gd name="T19" fmla="*/ 48 h 50"/>
                        <a:gd name="T20" fmla="*/ 8 w 46"/>
                        <a:gd name="T21" fmla="*/ 42 h 50"/>
                        <a:gd name="T22" fmla="*/ 3 w 46"/>
                        <a:gd name="T23" fmla="*/ 34 h 50"/>
                        <a:gd name="T24" fmla="*/ 3 w 46"/>
                        <a:gd name="T25" fmla="*/ 27 h 50"/>
                        <a:gd name="T26" fmla="*/ 0 w 46"/>
                        <a:gd name="T27" fmla="*/ 16 h 50"/>
                        <a:gd name="T28" fmla="*/ 10 w 46"/>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0" y="0"/>
                          </a:moveTo>
                          <a:lnTo>
                            <a:pt x="30" y="1"/>
                          </a:lnTo>
                          <a:lnTo>
                            <a:pt x="37" y="15"/>
                          </a:lnTo>
                          <a:lnTo>
                            <a:pt x="45" y="22"/>
                          </a:lnTo>
                          <a:lnTo>
                            <a:pt x="38" y="28"/>
                          </a:lnTo>
                          <a:lnTo>
                            <a:pt x="45" y="36"/>
                          </a:lnTo>
                          <a:lnTo>
                            <a:pt x="42" y="45"/>
                          </a:lnTo>
                          <a:lnTo>
                            <a:pt x="35" y="49"/>
                          </a:lnTo>
                          <a:lnTo>
                            <a:pt x="22" y="48"/>
                          </a:lnTo>
                          <a:lnTo>
                            <a:pt x="13" y="48"/>
                          </a:lnTo>
                          <a:lnTo>
                            <a:pt x="8" y="42"/>
                          </a:lnTo>
                          <a:lnTo>
                            <a:pt x="3" y="34"/>
                          </a:lnTo>
                          <a:lnTo>
                            <a:pt x="3" y="27"/>
                          </a:lnTo>
                          <a:lnTo>
                            <a:pt x="0" y="16"/>
                          </a:lnTo>
                          <a:lnTo>
                            <a:pt x="1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87" name="Freeform 19">
                      <a:extLst>
                        <a:ext uri="{FF2B5EF4-FFF2-40B4-BE49-F238E27FC236}">
                          <a16:creationId xmlns:a16="http://schemas.microsoft.com/office/drawing/2014/main" id="{F10DD53C-8108-4C40-8B23-7D715F721D40}"/>
                        </a:ext>
                      </a:extLst>
                    </p:cNvPr>
                    <p:cNvSpPr>
                      <a:spLocks/>
                    </p:cNvSpPr>
                    <p:nvPr/>
                  </p:nvSpPr>
                  <p:spPr bwMode="auto">
                    <a:xfrm>
                      <a:off x="4832" y="1612"/>
                      <a:ext cx="79" cy="48"/>
                    </a:xfrm>
                    <a:custGeom>
                      <a:avLst/>
                      <a:gdLst>
                        <a:gd name="T0" fmla="*/ 11 w 79"/>
                        <a:gd name="T1" fmla="*/ 0 h 48"/>
                        <a:gd name="T2" fmla="*/ 21 w 79"/>
                        <a:gd name="T3" fmla="*/ 8 h 48"/>
                        <a:gd name="T4" fmla="*/ 31 w 79"/>
                        <a:gd name="T5" fmla="*/ 6 h 48"/>
                        <a:gd name="T6" fmla="*/ 46 w 79"/>
                        <a:gd name="T7" fmla="*/ 8 h 48"/>
                        <a:gd name="T8" fmla="*/ 59 w 79"/>
                        <a:gd name="T9" fmla="*/ 8 h 48"/>
                        <a:gd name="T10" fmla="*/ 65 w 79"/>
                        <a:gd name="T11" fmla="*/ 12 h 48"/>
                        <a:gd name="T12" fmla="*/ 73 w 79"/>
                        <a:gd name="T13" fmla="*/ 23 h 48"/>
                        <a:gd name="T14" fmla="*/ 78 w 79"/>
                        <a:gd name="T15" fmla="*/ 27 h 48"/>
                        <a:gd name="T16" fmla="*/ 60 w 79"/>
                        <a:gd name="T17" fmla="*/ 30 h 48"/>
                        <a:gd name="T18" fmla="*/ 55 w 79"/>
                        <a:gd name="T19" fmla="*/ 33 h 48"/>
                        <a:gd name="T20" fmla="*/ 60 w 79"/>
                        <a:gd name="T21" fmla="*/ 39 h 48"/>
                        <a:gd name="T22" fmla="*/ 60 w 79"/>
                        <a:gd name="T23" fmla="*/ 45 h 48"/>
                        <a:gd name="T24" fmla="*/ 42 w 79"/>
                        <a:gd name="T25" fmla="*/ 39 h 48"/>
                        <a:gd name="T26" fmla="*/ 28 w 79"/>
                        <a:gd name="T27" fmla="*/ 35 h 48"/>
                        <a:gd name="T28" fmla="*/ 21 w 79"/>
                        <a:gd name="T29" fmla="*/ 36 h 48"/>
                        <a:gd name="T30" fmla="*/ 21 w 79"/>
                        <a:gd name="T31" fmla="*/ 45 h 48"/>
                        <a:gd name="T32" fmla="*/ 11 w 79"/>
                        <a:gd name="T33" fmla="*/ 47 h 48"/>
                        <a:gd name="T34" fmla="*/ 7 w 79"/>
                        <a:gd name="T35" fmla="*/ 39 h 48"/>
                        <a:gd name="T36" fmla="*/ 5 w 79"/>
                        <a:gd name="T37" fmla="*/ 30 h 48"/>
                        <a:gd name="T38" fmla="*/ 0 w 79"/>
                        <a:gd name="T39" fmla="*/ 29 h 48"/>
                        <a:gd name="T40" fmla="*/ 5 w 79"/>
                        <a:gd name="T41" fmla="*/ 20 h 48"/>
                        <a:gd name="T42" fmla="*/ 13 w 79"/>
                        <a:gd name="T43" fmla="*/ 17 h 48"/>
                        <a:gd name="T44" fmla="*/ 11 w 79"/>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8">
                          <a:moveTo>
                            <a:pt x="11" y="0"/>
                          </a:moveTo>
                          <a:lnTo>
                            <a:pt x="21" y="8"/>
                          </a:lnTo>
                          <a:lnTo>
                            <a:pt x="31" y="6"/>
                          </a:lnTo>
                          <a:lnTo>
                            <a:pt x="46" y="8"/>
                          </a:lnTo>
                          <a:lnTo>
                            <a:pt x="59" y="8"/>
                          </a:lnTo>
                          <a:lnTo>
                            <a:pt x="65" y="12"/>
                          </a:lnTo>
                          <a:lnTo>
                            <a:pt x="73" y="23"/>
                          </a:lnTo>
                          <a:lnTo>
                            <a:pt x="78" y="27"/>
                          </a:lnTo>
                          <a:lnTo>
                            <a:pt x="60" y="30"/>
                          </a:lnTo>
                          <a:lnTo>
                            <a:pt x="55" y="33"/>
                          </a:lnTo>
                          <a:lnTo>
                            <a:pt x="60" y="39"/>
                          </a:lnTo>
                          <a:lnTo>
                            <a:pt x="60" y="45"/>
                          </a:lnTo>
                          <a:lnTo>
                            <a:pt x="42" y="39"/>
                          </a:lnTo>
                          <a:lnTo>
                            <a:pt x="28" y="35"/>
                          </a:lnTo>
                          <a:lnTo>
                            <a:pt x="21" y="36"/>
                          </a:lnTo>
                          <a:lnTo>
                            <a:pt x="21" y="45"/>
                          </a:lnTo>
                          <a:lnTo>
                            <a:pt x="11" y="47"/>
                          </a:lnTo>
                          <a:lnTo>
                            <a:pt x="7" y="39"/>
                          </a:lnTo>
                          <a:lnTo>
                            <a:pt x="5" y="30"/>
                          </a:lnTo>
                          <a:lnTo>
                            <a:pt x="0" y="29"/>
                          </a:lnTo>
                          <a:lnTo>
                            <a:pt x="5" y="20"/>
                          </a:lnTo>
                          <a:lnTo>
                            <a:pt x="13" y="17"/>
                          </a:lnTo>
                          <a:lnTo>
                            <a:pt x="11"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5588" name="Freeform 20">
                    <a:extLst>
                      <a:ext uri="{FF2B5EF4-FFF2-40B4-BE49-F238E27FC236}">
                        <a16:creationId xmlns:a16="http://schemas.microsoft.com/office/drawing/2014/main" id="{3C7F1C8D-CD79-4F90-9AA9-D11EB50AA5BD}"/>
                      </a:ext>
                    </a:extLst>
                  </p:cNvPr>
                  <p:cNvSpPr>
                    <a:spLocks/>
                  </p:cNvSpPr>
                  <p:nvPr/>
                </p:nvSpPr>
                <p:spPr bwMode="auto">
                  <a:xfrm>
                    <a:off x="4898" y="2394"/>
                    <a:ext cx="547" cy="374"/>
                  </a:xfrm>
                  <a:custGeom>
                    <a:avLst/>
                    <a:gdLst>
                      <a:gd name="T0" fmla="*/ 423 w 547"/>
                      <a:gd name="T1" fmla="*/ 30 h 374"/>
                      <a:gd name="T2" fmla="*/ 444 w 547"/>
                      <a:gd name="T3" fmla="*/ 42 h 374"/>
                      <a:gd name="T4" fmla="*/ 466 w 547"/>
                      <a:gd name="T5" fmla="*/ 97 h 374"/>
                      <a:gd name="T6" fmla="*/ 517 w 547"/>
                      <a:gd name="T7" fmla="*/ 154 h 374"/>
                      <a:gd name="T8" fmla="*/ 546 w 547"/>
                      <a:gd name="T9" fmla="*/ 213 h 374"/>
                      <a:gd name="T10" fmla="*/ 525 w 547"/>
                      <a:gd name="T11" fmla="*/ 267 h 374"/>
                      <a:gd name="T12" fmla="*/ 504 w 547"/>
                      <a:gd name="T13" fmla="*/ 301 h 374"/>
                      <a:gd name="T14" fmla="*/ 491 w 547"/>
                      <a:gd name="T15" fmla="*/ 334 h 374"/>
                      <a:gd name="T16" fmla="*/ 478 w 547"/>
                      <a:gd name="T17" fmla="*/ 354 h 374"/>
                      <a:gd name="T18" fmla="*/ 452 w 547"/>
                      <a:gd name="T19" fmla="*/ 367 h 374"/>
                      <a:gd name="T20" fmla="*/ 410 w 547"/>
                      <a:gd name="T21" fmla="*/ 363 h 374"/>
                      <a:gd name="T22" fmla="*/ 367 w 547"/>
                      <a:gd name="T23" fmla="*/ 354 h 374"/>
                      <a:gd name="T24" fmla="*/ 345 w 547"/>
                      <a:gd name="T25" fmla="*/ 333 h 374"/>
                      <a:gd name="T26" fmla="*/ 338 w 547"/>
                      <a:gd name="T27" fmla="*/ 306 h 374"/>
                      <a:gd name="T28" fmla="*/ 323 w 547"/>
                      <a:gd name="T29" fmla="*/ 294 h 374"/>
                      <a:gd name="T30" fmla="*/ 301 w 547"/>
                      <a:gd name="T31" fmla="*/ 295 h 374"/>
                      <a:gd name="T32" fmla="*/ 280 w 547"/>
                      <a:gd name="T33" fmla="*/ 274 h 374"/>
                      <a:gd name="T34" fmla="*/ 262 w 547"/>
                      <a:gd name="T35" fmla="*/ 271 h 374"/>
                      <a:gd name="T36" fmla="*/ 232 w 547"/>
                      <a:gd name="T37" fmla="*/ 274 h 374"/>
                      <a:gd name="T38" fmla="*/ 208 w 547"/>
                      <a:gd name="T39" fmla="*/ 277 h 374"/>
                      <a:gd name="T40" fmla="*/ 187 w 547"/>
                      <a:gd name="T41" fmla="*/ 289 h 374"/>
                      <a:gd name="T42" fmla="*/ 156 w 547"/>
                      <a:gd name="T43" fmla="*/ 298 h 374"/>
                      <a:gd name="T44" fmla="*/ 125 w 547"/>
                      <a:gd name="T45" fmla="*/ 312 h 374"/>
                      <a:gd name="T46" fmla="*/ 109 w 547"/>
                      <a:gd name="T47" fmla="*/ 318 h 374"/>
                      <a:gd name="T48" fmla="*/ 63 w 547"/>
                      <a:gd name="T49" fmla="*/ 315 h 374"/>
                      <a:gd name="T50" fmla="*/ 54 w 547"/>
                      <a:gd name="T51" fmla="*/ 307 h 374"/>
                      <a:gd name="T52" fmla="*/ 54 w 547"/>
                      <a:gd name="T53" fmla="*/ 267 h 374"/>
                      <a:gd name="T54" fmla="*/ 39 w 547"/>
                      <a:gd name="T55" fmla="*/ 243 h 374"/>
                      <a:gd name="T56" fmla="*/ 24 w 547"/>
                      <a:gd name="T57" fmla="*/ 223 h 374"/>
                      <a:gd name="T58" fmla="*/ 5 w 547"/>
                      <a:gd name="T59" fmla="*/ 154 h 374"/>
                      <a:gd name="T60" fmla="*/ 7 w 547"/>
                      <a:gd name="T61" fmla="*/ 132 h 374"/>
                      <a:gd name="T62" fmla="*/ 46 w 547"/>
                      <a:gd name="T63" fmla="*/ 120 h 374"/>
                      <a:gd name="T64" fmla="*/ 75 w 547"/>
                      <a:gd name="T65" fmla="*/ 117 h 374"/>
                      <a:gd name="T66" fmla="*/ 91 w 547"/>
                      <a:gd name="T67" fmla="*/ 111 h 374"/>
                      <a:gd name="T68" fmla="*/ 101 w 547"/>
                      <a:gd name="T69" fmla="*/ 91 h 374"/>
                      <a:gd name="T70" fmla="*/ 98 w 547"/>
                      <a:gd name="T71" fmla="*/ 81 h 374"/>
                      <a:gd name="T72" fmla="*/ 137 w 547"/>
                      <a:gd name="T73" fmla="*/ 54 h 374"/>
                      <a:gd name="T74" fmla="*/ 167 w 547"/>
                      <a:gd name="T75" fmla="*/ 34 h 374"/>
                      <a:gd name="T76" fmla="*/ 195 w 547"/>
                      <a:gd name="T77" fmla="*/ 48 h 374"/>
                      <a:gd name="T78" fmla="*/ 216 w 547"/>
                      <a:gd name="T79" fmla="*/ 33 h 374"/>
                      <a:gd name="T80" fmla="*/ 237 w 547"/>
                      <a:gd name="T81" fmla="*/ 15 h 374"/>
                      <a:gd name="T82" fmla="*/ 260 w 547"/>
                      <a:gd name="T83" fmla="*/ 4 h 374"/>
                      <a:gd name="T84" fmla="*/ 296 w 547"/>
                      <a:gd name="T85" fmla="*/ 7 h 374"/>
                      <a:gd name="T86" fmla="*/ 309 w 547"/>
                      <a:gd name="T87" fmla="*/ 21 h 374"/>
                      <a:gd name="T88" fmla="*/ 309 w 547"/>
                      <a:gd name="T89" fmla="*/ 37 h 374"/>
                      <a:gd name="T90" fmla="*/ 340 w 547"/>
                      <a:gd name="T91" fmla="*/ 67 h 374"/>
                      <a:gd name="T92" fmla="*/ 366 w 547"/>
                      <a:gd name="T93" fmla="*/ 76 h 374"/>
                      <a:gd name="T94" fmla="*/ 387 w 547"/>
                      <a:gd name="T95" fmla="*/ 48 h 374"/>
                      <a:gd name="T96" fmla="*/ 393 w 547"/>
                      <a:gd name="T9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374">
                        <a:moveTo>
                          <a:pt x="393" y="0"/>
                        </a:moveTo>
                        <a:lnTo>
                          <a:pt x="423" y="0"/>
                        </a:lnTo>
                        <a:lnTo>
                          <a:pt x="423" y="30"/>
                        </a:lnTo>
                        <a:lnTo>
                          <a:pt x="434" y="37"/>
                        </a:lnTo>
                        <a:lnTo>
                          <a:pt x="437" y="42"/>
                        </a:lnTo>
                        <a:lnTo>
                          <a:pt x="444" y="42"/>
                        </a:lnTo>
                        <a:lnTo>
                          <a:pt x="447" y="48"/>
                        </a:lnTo>
                        <a:lnTo>
                          <a:pt x="450" y="78"/>
                        </a:lnTo>
                        <a:lnTo>
                          <a:pt x="466" y="97"/>
                        </a:lnTo>
                        <a:lnTo>
                          <a:pt x="491" y="126"/>
                        </a:lnTo>
                        <a:lnTo>
                          <a:pt x="491" y="130"/>
                        </a:lnTo>
                        <a:lnTo>
                          <a:pt x="517" y="154"/>
                        </a:lnTo>
                        <a:lnTo>
                          <a:pt x="517" y="159"/>
                        </a:lnTo>
                        <a:lnTo>
                          <a:pt x="543" y="178"/>
                        </a:lnTo>
                        <a:lnTo>
                          <a:pt x="546" y="213"/>
                        </a:lnTo>
                        <a:lnTo>
                          <a:pt x="543" y="244"/>
                        </a:lnTo>
                        <a:lnTo>
                          <a:pt x="535" y="259"/>
                        </a:lnTo>
                        <a:lnTo>
                          <a:pt x="525" y="267"/>
                        </a:lnTo>
                        <a:lnTo>
                          <a:pt x="522" y="282"/>
                        </a:lnTo>
                        <a:lnTo>
                          <a:pt x="512" y="295"/>
                        </a:lnTo>
                        <a:lnTo>
                          <a:pt x="504" y="301"/>
                        </a:lnTo>
                        <a:lnTo>
                          <a:pt x="505" y="306"/>
                        </a:lnTo>
                        <a:lnTo>
                          <a:pt x="496" y="315"/>
                        </a:lnTo>
                        <a:lnTo>
                          <a:pt x="491" y="334"/>
                        </a:lnTo>
                        <a:lnTo>
                          <a:pt x="489" y="345"/>
                        </a:lnTo>
                        <a:lnTo>
                          <a:pt x="479" y="349"/>
                        </a:lnTo>
                        <a:lnTo>
                          <a:pt x="478" y="354"/>
                        </a:lnTo>
                        <a:lnTo>
                          <a:pt x="471" y="363"/>
                        </a:lnTo>
                        <a:lnTo>
                          <a:pt x="460" y="364"/>
                        </a:lnTo>
                        <a:lnTo>
                          <a:pt x="452" y="367"/>
                        </a:lnTo>
                        <a:lnTo>
                          <a:pt x="440" y="373"/>
                        </a:lnTo>
                        <a:lnTo>
                          <a:pt x="426" y="361"/>
                        </a:lnTo>
                        <a:lnTo>
                          <a:pt x="410" y="363"/>
                        </a:lnTo>
                        <a:lnTo>
                          <a:pt x="405" y="363"/>
                        </a:lnTo>
                        <a:lnTo>
                          <a:pt x="382" y="366"/>
                        </a:lnTo>
                        <a:lnTo>
                          <a:pt x="367" y="354"/>
                        </a:lnTo>
                        <a:lnTo>
                          <a:pt x="358" y="342"/>
                        </a:lnTo>
                        <a:lnTo>
                          <a:pt x="351" y="343"/>
                        </a:lnTo>
                        <a:lnTo>
                          <a:pt x="345" y="333"/>
                        </a:lnTo>
                        <a:lnTo>
                          <a:pt x="341" y="324"/>
                        </a:lnTo>
                        <a:lnTo>
                          <a:pt x="338" y="321"/>
                        </a:lnTo>
                        <a:lnTo>
                          <a:pt x="338" y="306"/>
                        </a:lnTo>
                        <a:lnTo>
                          <a:pt x="340" y="297"/>
                        </a:lnTo>
                        <a:lnTo>
                          <a:pt x="336" y="291"/>
                        </a:lnTo>
                        <a:lnTo>
                          <a:pt x="323" y="294"/>
                        </a:lnTo>
                        <a:lnTo>
                          <a:pt x="317" y="295"/>
                        </a:lnTo>
                        <a:lnTo>
                          <a:pt x="306" y="295"/>
                        </a:lnTo>
                        <a:lnTo>
                          <a:pt x="301" y="295"/>
                        </a:lnTo>
                        <a:lnTo>
                          <a:pt x="296" y="295"/>
                        </a:lnTo>
                        <a:lnTo>
                          <a:pt x="288" y="286"/>
                        </a:lnTo>
                        <a:lnTo>
                          <a:pt x="280" y="274"/>
                        </a:lnTo>
                        <a:lnTo>
                          <a:pt x="278" y="276"/>
                        </a:lnTo>
                        <a:lnTo>
                          <a:pt x="263" y="276"/>
                        </a:lnTo>
                        <a:lnTo>
                          <a:pt x="262" y="271"/>
                        </a:lnTo>
                        <a:lnTo>
                          <a:pt x="254" y="276"/>
                        </a:lnTo>
                        <a:lnTo>
                          <a:pt x="245" y="274"/>
                        </a:lnTo>
                        <a:lnTo>
                          <a:pt x="232" y="274"/>
                        </a:lnTo>
                        <a:lnTo>
                          <a:pt x="224" y="271"/>
                        </a:lnTo>
                        <a:lnTo>
                          <a:pt x="221" y="276"/>
                        </a:lnTo>
                        <a:lnTo>
                          <a:pt x="208" y="277"/>
                        </a:lnTo>
                        <a:lnTo>
                          <a:pt x="205" y="274"/>
                        </a:lnTo>
                        <a:lnTo>
                          <a:pt x="197" y="282"/>
                        </a:lnTo>
                        <a:lnTo>
                          <a:pt x="187" y="289"/>
                        </a:lnTo>
                        <a:lnTo>
                          <a:pt x="180" y="289"/>
                        </a:lnTo>
                        <a:lnTo>
                          <a:pt x="171" y="298"/>
                        </a:lnTo>
                        <a:lnTo>
                          <a:pt x="156" y="298"/>
                        </a:lnTo>
                        <a:lnTo>
                          <a:pt x="145" y="301"/>
                        </a:lnTo>
                        <a:lnTo>
                          <a:pt x="132" y="306"/>
                        </a:lnTo>
                        <a:lnTo>
                          <a:pt x="125" y="312"/>
                        </a:lnTo>
                        <a:lnTo>
                          <a:pt x="120" y="310"/>
                        </a:lnTo>
                        <a:lnTo>
                          <a:pt x="115" y="316"/>
                        </a:lnTo>
                        <a:lnTo>
                          <a:pt x="109" y="318"/>
                        </a:lnTo>
                        <a:lnTo>
                          <a:pt x="101" y="325"/>
                        </a:lnTo>
                        <a:lnTo>
                          <a:pt x="75" y="325"/>
                        </a:lnTo>
                        <a:lnTo>
                          <a:pt x="63" y="315"/>
                        </a:lnTo>
                        <a:lnTo>
                          <a:pt x="62" y="310"/>
                        </a:lnTo>
                        <a:lnTo>
                          <a:pt x="59" y="315"/>
                        </a:lnTo>
                        <a:lnTo>
                          <a:pt x="54" y="307"/>
                        </a:lnTo>
                        <a:lnTo>
                          <a:pt x="55" y="288"/>
                        </a:lnTo>
                        <a:lnTo>
                          <a:pt x="59" y="276"/>
                        </a:lnTo>
                        <a:lnTo>
                          <a:pt x="54" y="267"/>
                        </a:lnTo>
                        <a:lnTo>
                          <a:pt x="49" y="258"/>
                        </a:lnTo>
                        <a:lnTo>
                          <a:pt x="47" y="247"/>
                        </a:lnTo>
                        <a:lnTo>
                          <a:pt x="39" y="243"/>
                        </a:lnTo>
                        <a:lnTo>
                          <a:pt x="37" y="241"/>
                        </a:lnTo>
                        <a:lnTo>
                          <a:pt x="36" y="237"/>
                        </a:lnTo>
                        <a:lnTo>
                          <a:pt x="24" y="223"/>
                        </a:lnTo>
                        <a:lnTo>
                          <a:pt x="10" y="190"/>
                        </a:lnTo>
                        <a:lnTo>
                          <a:pt x="5" y="168"/>
                        </a:lnTo>
                        <a:lnTo>
                          <a:pt x="5" y="154"/>
                        </a:lnTo>
                        <a:lnTo>
                          <a:pt x="0" y="150"/>
                        </a:lnTo>
                        <a:lnTo>
                          <a:pt x="2" y="138"/>
                        </a:lnTo>
                        <a:lnTo>
                          <a:pt x="7" y="132"/>
                        </a:lnTo>
                        <a:lnTo>
                          <a:pt x="24" y="115"/>
                        </a:lnTo>
                        <a:lnTo>
                          <a:pt x="42" y="117"/>
                        </a:lnTo>
                        <a:lnTo>
                          <a:pt x="46" y="120"/>
                        </a:lnTo>
                        <a:lnTo>
                          <a:pt x="68" y="120"/>
                        </a:lnTo>
                        <a:lnTo>
                          <a:pt x="70" y="115"/>
                        </a:lnTo>
                        <a:lnTo>
                          <a:pt x="75" y="117"/>
                        </a:lnTo>
                        <a:lnTo>
                          <a:pt x="81" y="112"/>
                        </a:lnTo>
                        <a:lnTo>
                          <a:pt x="86" y="114"/>
                        </a:lnTo>
                        <a:lnTo>
                          <a:pt x="91" y="111"/>
                        </a:lnTo>
                        <a:lnTo>
                          <a:pt x="89" y="106"/>
                        </a:lnTo>
                        <a:lnTo>
                          <a:pt x="94" y="96"/>
                        </a:lnTo>
                        <a:lnTo>
                          <a:pt x="101" y="91"/>
                        </a:lnTo>
                        <a:lnTo>
                          <a:pt x="98" y="88"/>
                        </a:lnTo>
                        <a:lnTo>
                          <a:pt x="101" y="85"/>
                        </a:lnTo>
                        <a:lnTo>
                          <a:pt x="98" y="81"/>
                        </a:lnTo>
                        <a:lnTo>
                          <a:pt x="107" y="73"/>
                        </a:lnTo>
                        <a:lnTo>
                          <a:pt x="122" y="72"/>
                        </a:lnTo>
                        <a:lnTo>
                          <a:pt x="137" y="54"/>
                        </a:lnTo>
                        <a:lnTo>
                          <a:pt x="154" y="39"/>
                        </a:lnTo>
                        <a:lnTo>
                          <a:pt x="163" y="37"/>
                        </a:lnTo>
                        <a:lnTo>
                          <a:pt x="167" y="34"/>
                        </a:lnTo>
                        <a:lnTo>
                          <a:pt x="176" y="34"/>
                        </a:lnTo>
                        <a:lnTo>
                          <a:pt x="190" y="46"/>
                        </a:lnTo>
                        <a:lnTo>
                          <a:pt x="195" y="48"/>
                        </a:lnTo>
                        <a:lnTo>
                          <a:pt x="200" y="42"/>
                        </a:lnTo>
                        <a:lnTo>
                          <a:pt x="210" y="34"/>
                        </a:lnTo>
                        <a:lnTo>
                          <a:pt x="216" y="33"/>
                        </a:lnTo>
                        <a:lnTo>
                          <a:pt x="223" y="21"/>
                        </a:lnTo>
                        <a:lnTo>
                          <a:pt x="229" y="19"/>
                        </a:lnTo>
                        <a:lnTo>
                          <a:pt x="237" y="15"/>
                        </a:lnTo>
                        <a:lnTo>
                          <a:pt x="245" y="10"/>
                        </a:lnTo>
                        <a:lnTo>
                          <a:pt x="254" y="10"/>
                        </a:lnTo>
                        <a:lnTo>
                          <a:pt x="260" y="4"/>
                        </a:lnTo>
                        <a:lnTo>
                          <a:pt x="270" y="4"/>
                        </a:lnTo>
                        <a:lnTo>
                          <a:pt x="281" y="4"/>
                        </a:lnTo>
                        <a:lnTo>
                          <a:pt x="296" y="7"/>
                        </a:lnTo>
                        <a:lnTo>
                          <a:pt x="306" y="13"/>
                        </a:lnTo>
                        <a:lnTo>
                          <a:pt x="307" y="18"/>
                        </a:lnTo>
                        <a:lnTo>
                          <a:pt x="309" y="21"/>
                        </a:lnTo>
                        <a:lnTo>
                          <a:pt x="310" y="28"/>
                        </a:lnTo>
                        <a:lnTo>
                          <a:pt x="309" y="31"/>
                        </a:lnTo>
                        <a:lnTo>
                          <a:pt x="309" y="37"/>
                        </a:lnTo>
                        <a:lnTo>
                          <a:pt x="307" y="42"/>
                        </a:lnTo>
                        <a:lnTo>
                          <a:pt x="332" y="58"/>
                        </a:lnTo>
                        <a:lnTo>
                          <a:pt x="340" y="67"/>
                        </a:lnTo>
                        <a:lnTo>
                          <a:pt x="349" y="70"/>
                        </a:lnTo>
                        <a:lnTo>
                          <a:pt x="359" y="75"/>
                        </a:lnTo>
                        <a:lnTo>
                          <a:pt x="366" y="76"/>
                        </a:lnTo>
                        <a:lnTo>
                          <a:pt x="375" y="72"/>
                        </a:lnTo>
                        <a:lnTo>
                          <a:pt x="384" y="58"/>
                        </a:lnTo>
                        <a:lnTo>
                          <a:pt x="387" y="48"/>
                        </a:lnTo>
                        <a:lnTo>
                          <a:pt x="390" y="28"/>
                        </a:lnTo>
                        <a:lnTo>
                          <a:pt x="393" y="19"/>
                        </a:lnTo>
                        <a:lnTo>
                          <a:pt x="393"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89" name="Freeform 21">
                    <a:extLst>
                      <a:ext uri="{FF2B5EF4-FFF2-40B4-BE49-F238E27FC236}">
                        <a16:creationId xmlns:a16="http://schemas.microsoft.com/office/drawing/2014/main" id="{F74A28D9-AC29-41B6-B011-1FACB7D7C862}"/>
                      </a:ext>
                    </a:extLst>
                  </p:cNvPr>
                  <p:cNvSpPr>
                    <a:spLocks/>
                  </p:cNvSpPr>
                  <p:nvPr/>
                </p:nvSpPr>
                <p:spPr bwMode="auto">
                  <a:xfrm>
                    <a:off x="4770" y="2314"/>
                    <a:ext cx="303" cy="52"/>
                  </a:xfrm>
                  <a:custGeom>
                    <a:avLst/>
                    <a:gdLst>
                      <a:gd name="T0" fmla="*/ 23 w 303"/>
                      <a:gd name="T1" fmla="*/ 8 h 52"/>
                      <a:gd name="T2" fmla="*/ 60 w 303"/>
                      <a:gd name="T3" fmla="*/ 8 h 52"/>
                      <a:gd name="T4" fmla="*/ 83 w 303"/>
                      <a:gd name="T5" fmla="*/ 9 h 52"/>
                      <a:gd name="T6" fmla="*/ 102 w 303"/>
                      <a:gd name="T7" fmla="*/ 24 h 52"/>
                      <a:gd name="T8" fmla="*/ 120 w 303"/>
                      <a:gd name="T9" fmla="*/ 27 h 52"/>
                      <a:gd name="T10" fmla="*/ 148 w 303"/>
                      <a:gd name="T11" fmla="*/ 33 h 52"/>
                      <a:gd name="T12" fmla="*/ 164 w 303"/>
                      <a:gd name="T13" fmla="*/ 36 h 52"/>
                      <a:gd name="T14" fmla="*/ 170 w 303"/>
                      <a:gd name="T15" fmla="*/ 24 h 52"/>
                      <a:gd name="T16" fmla="*/ 206 w 303"/>
                      <a:gd name="T17" fmla="*/ 27 h 52"/>
                      <a:gd name="T18" fmla="*/ 232 w 303"/>
                      <a:gd name="T19" fmla="*/ 32 h 52"/>
                      <a:gd name="T20" fmla="*/ 250 w 303"/>
                      <a:gd name="T21" fmla="*/ 33 h 52"/>
                      <a:gd name="T22" fmla="*/ 263 w 303"/>
                      <a:gd name="T23" fmla="*/ 27 h 52"/>
                      <a:gd name="T24" fmla="*/ 284 w 303"/>
                      <a:gd name="T25" fmla="*/ 24 h 52"/>
                      <a:gd name="T26" fmla="*/ 302 w 303"/>
                      <a:gd name="T27" fmla="*/ 21 h 52"/>
                      <a:gd name="T28" fmla="*/ 297 w 303"/>
                      <a:gd name="T29" fmla="*/ 36 h 52"/>
                      <a:gd name="T30" fmla="*/ 284 w 303"/>
                      <a:gd name="T31" fmla="*/ 41 h 52"/>
                      <a:gd name="T32" fmla="*/ 274 w 303"/>
                      <a:gd name="T33" fmla="*/ 42 h 52"/>
                      <a:gd name="T34" fmla="*/ 261 w 303"/>
                      <a:gd name="T35" fmla="*/ 47 h 52"/>
                      <a:gd name="T36" fmla="*/ 248 w 303"/>
                      <a:gd name="T37" fmla="*/ 47 h 52"/>
                      <a:gd name="T38" fmla="*/ 237 w 303"/>
                      <a:gd name="T39" fmla="*/ 48 h 52"/>
                      <a:gd name="T40" fmla="*/ 219 w 303"/>
                      <a:gd name="T41" fmla="*/ 51 h 52"/>
                      <a:gd name="T42" fmla="*/ 208 w 303"/>
                      <a:gd name="T43" fmla="*/ 41 h 52"/>
                      <a:gd name="T44" fmla="*/ 195 w 303"/>
                      <a:gd name="T45" fmla="*/ 51 h 52"/>
                      <a:gd name="T46" fmla="*/ 177 w 303"/>
                      <a:gd name="T47" fmla="*/ 41 h 52"/>
                      <a:gd name="T48" fmla="*/ 167 w 303"/>
                      <a:gd name="T49" fmla="*/ 42 h 52"/>
                      <a:gd name="T50" fmla="*/ 153 w 303"/>
                      <a:gd name="T51" fmla="*/ 47 h 52"/>
                      <a:gd name="T52" fmla="*/ 138 w 303"/>
                      <a:gd name="T53" fmla="*/ 44 h 52"/>
                      <a:gd name="T54" fmla="*/ 122 w 303"/>
                      <a:gd name="T55" fmla="*/ 42 h 52"/>
                      <a:gd name="T56" fmla="*/ 106 w 303"/>
                      <a:gd name="T57" fmla="*/ 47 h 52"/>
                      <a:gd name="T58" fmla="*/ 84 w 303"/>
                      <a:gd name="T59" fmla="*/ 39 h 52"/>
                      <a:gd name="T60" fmla="*/ 55 w 303"/>
                      <a:gd name="T61" fmla="*/ 35 h 52"/>
                      <a:gd name="T62" fmla="*/ 34 w 303"/>
                      <a:gd name="T63" fmla="*/ 30 h 52"/>
                      <a:gd name="T64" fmla="*/ 13 w 303"/>
                      <a:gd name="T65" fmla="*/ 23 h 52"/>
                      <a:gd name="T66" fmla="*/ 2 w 303"/>
                      <a:gd name="T67" fmla="*/ 20 h 52"/>
                      <a:gd name="T68" fmla="*/ 0 w 303"/>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52">
                        <a:moveTo>
                          <a:pt x="0" y="0"/>
                        </a:moveTo>
                        <a:lnTo>
                          <a:pt x="23" y="8"/>
                        </a:lnTo>
                        <a:lnTo>
                          <a:pt x="42" y="8"/>
                        </a:lnTo>
                        <a:lnTo>
                          <a:pt x="60" y="8"/>
                        </a:lnTo>
                        <a:lnTo>
                          <a:pt x="73" y="8"/>
                        </a:lnTo>
                        <a:lnTo>
                          <a:pt x="83" y="9"/>
                        </a:lnTo>
                        <a:lnTo>
                          <a:pt x="96" y="14"/>
                        </a:lnTo>
                        <a:lnTo>
                          <a:pt x="102" y="24"/>
                        </a:lnTo>
                        <a:lnTo>
                          <a:pt x="109" y="29"/>
                        </a:lnTo>
                        <a:lnTo>
                          <a:pt x="120" y="27"/>
                        </a:lnTo>
                        <a:lnTo>
                          <a:pt x="133" y="27"/>
                        </a:lnTo>
                        <a:lnTo>
                          <a:pt x="148" y="33"/>
                        </a:lnTo>
                        <a:lnTo>
                          <a:pt x="157" y="36"/>
                        </a:lnTo>
                        <a:lnTo>
                          <a:pt x="164" y="36"/>
                        </a:lnTo>
                        <a:lnTo>
                          <a:pt x="166" y="29"/>
                        </a:lnTo>
                        <a:lnTo>
                          <a:pt x="170" y="24"/>
                        </a:lnTo>
                        <a:lnTo>
                          <a:pt x="190" y="27"/>
                        </a:lnTo>
                        <a:lnTo>
                          <a:pt x="206" y="27"/>
                        </a:lnTo>
                        <a:lnTo>
                          <a:pt x="221" y="27"/>
                        </a:lnTo>
                        <a:lnTo>
                          <a:pt x="232" y="32"/>
                        </a:lnTo>
                        <a:lnTo>
                          <a:pt x="239" y="35"/>
                        </a:lnTo>
                        <a:lnTo>
                          <a:pt x="250" y="33"/>
                        </a:lnTo>
                        <a:lnTo>
                          <a:pt x="258" y="30"/>
                        </a:lnTo>
                        <a:lnTo>
                          <a:pt x="263" y="27"/>
                        </a:lnTo>
                        <a:lnTo>
                          <a:pt x="276" y="27"/>
                        </a:lnTo>
                        <a:lnTo>
                          <a:pt x="284" y="24"/>
                        </a:lnTo>
                        <a:lnTo>
                          <a:pt x="296" y="21"/>
                        </a:lnTo>
                        <a:lnTo>
                          <a:pt x="302" y="21"/>
                        </a:lnTo>
                        <a:lnTo>
                          <a:pt x="300" y="32"/>
                        </a:lnTo>
                        <a:lnTo>
                          <a:pt x="297" y="36"/>
                        </a:lnTo>
                        <a:lnTo>
                          <a:pt x="291" y="41"/>
                        </a:lnTo>
                        <a:lnTo>
                          <a:pt x="284" y="41"/>
                        </a:lnTo>
                        <a:lnTo>
                          <a:pt x="283" y="41"/>
                        </a:lnTo>
                        <a:lnTo>
                          <a:pt x="274" y="42"/>
                        </a:lnTo>
                        <a:lnTo>
                          <a:pt x="268" y="48"/>
                        </a:lnTo>
                        <a:lnTo>
                          <a:pt x="261" y="47"/>
                        </a:lnTo>
                        <a:lnTo>
                          <a:pt x="255" y="44"/>
                        </a:lnTo>
                        <a:lnTo>
                          <a:pt x="248" y="47"/>
                        </a:lnTo>
                        <a:lnTo>
                          <a:pt x="242" y="48"/>
                        </a:lnTo>
                        <a:lnTo>
                          <a:pt x="237" y="48"/>
                        </a:lnTo>
                        <a:lnTo>
                          <a:pt x="232" y="51"/>
                        </a:lnTo>
                        <a:lnTo>
                          <a:pt x="219" y="51"/>
                        </a:lnTo>
                        <a:lnTo>
                          <a:pt x="214" y="47"/>
                        </a:lnTo>
                        <a:lnTo>
                          <a:pt x="208" y="41"/>
                        </a:lnTo>
                        <a:lnTo>
                          <a:pt x="200" y="47"/>
                        </a:lnTo>
                        <a:lnTo>
                          <a:pt x="195" y="51"/>
                        </a:lnTo>
                        <a:lnTo>
                          <a:pt x="188" y="51"/>
                        </a:lnTo>
                        <a:lnTo>
                          <a:pt x="177" y="41"/>
                        </a:lnTo>
                        <a:lnTo>
                          <a:pt x="174" y="42"/>
                        </a:lnTo>
                        <a:lnTo>
                          <a:pt x="167" y="42"/>
                        </a:lnTo>
                        <a:lnTo>
                          <a:pt x="162" y="48"/>
                        </a:lnTo>
                        <a:lnTo>
                          <a:pt x="153" y="47"/>
                        </a:lnTo>
                        <a:lnTo>
                          <a:pt x="143" y="47"/>
                        </a:lnTo>
                        <a:lnTo>
                          <a:pt x="138" y="44"/>
                        </a:lnTo>
                        <a:lnTo>
                          <a:pt x="132" y="41"/>
                        </a:lnTo>
                        <a:lnTo>
                          <a:pt x="122" y="42"/>
                        </a:lnTo>
                        <a:lnTo>
                          <a:pt x="112" y="48"/>
                        </a:lnTo>
                        <a:lnTo>
                          <a:pt x="106" y="47"/>
                        </a:lnTo>
                        <a:lnTo>
                          <a:pt x="96" y="44"/>
                        </a:lnTo>
                        <a:lnTo>
                          <a:pt x="84" y="39"/>
                        </a:lnTo>
                        <a:lnTo>
                          <a:pt x="75" y="39"/>
                        </a:lnTo>
                        <a:lnTo>
                          <a:pt x="55" y="35"/>
                        </a:lnTo>
                        <a:lnTo>
                          <a:pt x="42" y="32"/>
                        </a:lnTo>
                        <a:lnTo>
                          <a:pt x="34" y="30"/>
                        </a:lnTo>
                        <a:lnTo>
                          <a:pt x="21" y="29"/>
                        </a:lnTo>
                        <a:lnTo>
                          <a:pt x="13" y="23"/>
                        </a:lnTo>
                        <a:lnTo>
                          <a:pt x="5" y="21"/>
                        </a:lnTo>
                        <a:lnTo>
                          <a:pt x="2" y="20"/>
                        </a:lnTo>
                        <a:lnTo>
                          <a:pt x="0" y="17"/>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90" name="Freeform 22">
                    <a:extLst>
                      <a:ext uri="{FF2B5EF4-FFF2-40B4-BE49-F238E27FC236}">
                        <a16:creationId xmlns:a16="http://schemas.microsoft.com/office/drawing/2014/main" id="{F70931D7-48F4-45BD-ACF8-CAB96382039A}"/>
                      </a:ext>
                    </a:extLst>
                  </p:cNvPr>
                  <p:cNvSpPr>
                    <a:spLocks/>
                  </p:cNvSpPr>
                  <p:nvPr/>
                </p:nvSpPr>
                <p:spPr bwMode="auto">
                  <a:xfrm>
                    <a:off x="4936" y="2214"/>
                    <a:ext cx="137" cy="98"/>
                  </a:xfrm>
                  <a:custGeom>
                    <a:avLst/>
                    <a:gdLst>
                      <a:gd name="T0" fmla="*/ 66 w 137"/>
                      <a:gd name="T1" fmla="*/ 1 h 98"/>
                      <a:gd name="T2" fmla="*/ 113 w 137"/>
                      <a:gd name="T3" fmla="*/ 0 h 98"/>
                      <a:gd name="T4" fmla="*/ 121 w 137"/>
                      <a:gd name="T5" fmla="*/ 12 h 98"/>
                      <a:gd name="T6" fmla="*/ 108 w 137"/>
                      <a:gd name="T7" fmla="*/ 19 h 98"/>
                      <a:gd name="T8" fmla="*/ 105 w 137"/>
                      <a:gd name="T9" fmla="*/ 25 h 98"/>
                      <a:gd name="T10" fmla="*/ 96 w 137"/>
                      <a:gd name="T11" fmla="*/ 33 h 98"/>
                      <a:gd name="T12" fmla="*/ 84 w 137"/>
                      <a:gd name="T13" fmla="*/ 34 h 98"/>
                      <a:gd name="T14" fmla="*/ 73 w 137"/>
                      <a:gd name="T15" fmla="*/ 30 h 98"/>
                      <a:gd name="T16" fmla="*/ 60 w 137"/>
                      <a:gd name="T17" fmla="*/ 19 h 98"/>
                      <a:gd name="T18" fmla="*/ 44 w 137"/>
                      <a:gd name="T19" fmla="*/ 19 h 98"/>
                      <a:gd name="T20" fmla="*/ 42 w 137"/>
                      <a:gd name="T21" fmla="*/ 34 h 98"/>
                      <a:gd name="T22" fmla="*/ 44 w 137"/>
                      <a:gd name="T23" fmla="*/ 43 h 98"/>
                      <a:gd name="T24" fmla="*/ 60 w 137"/>
                      <a:gd name="T25" fmla="*/ 37 h 98"/>
                      <a:gd name="T26" fmla="*/ 71 w 137"/>
                      <a:gd name="T27" fmla="*/ 40 h 98"/>
                      <a:gd name="T28" fmla="*/ 68 w 137"/>
                      <a:gd name="T29" fmla="*/ 49 h 98"/>
                      <a:gd name="T30" fmla="*/ 66 w 137"/>
                      <a:gd name="T31" fmla="*/ 55 h 98"/>
                      <a:gd name="T32" fmla="*/ 68 w 137"/>
                      <a:gd name="T33" fmla="*/ 64 h 98"/>
                      <a:gd name="T34" fmla="*/ 76 w 137"/>
                      <a:gd name="T35" fmla="*/ 69 h 98"/>
                      <a:gd name="T36" fmla="*/ 73 w 137"/>
                      <a:gd name="T37" fmla="*/ 79 h 98"/>
                      <a:gd name="T38" fmla="*/ 68 w 137"/>
                      <a:gd name="T39" fmla="*/ 91 h 98"/>
                      <a:gd name="T40" fmla="*/ 57 w 137"/>
                      <a:gd name="T41" fmla="*/ 94 h 98"/>
                      <a:gd name="T42" fmla="*/ 52 w 137"/>
                      <a:gd name="T43" fmla="*/ 88 h 98"/>
                      <a:gd name="T44" fmla="*/ 45 w 137"/>
                      <a:gd name="T45" fmla="*/ 75 h 98"/>
                      <a:gd name="T46" fmla="*/ 45 w 137"/>
                      <a:gd name="T47" fmla="*/ 61 h 98"/>
                      <a:gd name="T48" fmla="*/ 29 w 137"/>
                      <a:gd name="T49" fmla="*/ 61 h 98"/>
                      <a:gd name="T50" fmla="*/ 19 w 137"/>
                      <a:gd name="T51" fmla="*/ 63 h 98"/>
                      <a:gd name="T52" fmla="*/ 32 w 137"/>
                      <a:gd name="T53" fmla="*/ 69 h 98"/>
                      <a:gd name="T54" fmla="*/ 39 w 137"/>
                      <a:gd name="T55" fmla="*/ 78 h 98"/>
                      <a:gd name="T56" fmla="*/ 34 w 137"/>
                      <a:gd name="T57" fmla="*/ 90 h 98"/>
                      <a:gd name="T58" fmla="*/ 24 w 137"/>
                      <a:gd name="T59" fmla="*/ 97 h 98"/>
                      <a:gd name="T60" fmla="*/ 24 w 137"/>
                      <a:gd name="T61" fmla="*/ 88 h 98"/>
                      <a:gd name="T62" fmla="*/ 18 w 137"/>
                      <a:gd name="T63" fmla="*/ 78 h 98"/>
                      <a:gd name="T64" fmla="*/ 8 w 137"/>
                      <a:gd name="T65" fmla="*/ 69 h 98"/>
                      <a:gd name="T66" fmla="*/ 2 w 137"/>
                      <a:gd name="T67" fmla="*/ 58 h 98"/>
                      <a:gd name="T68" fmla="*/ 13 w 137"/>
                      <a:gd name="T69" fmla="*/ 46 h 98"/>
                      <a:gd name="T70" fmla="*/ 19 w 137"/>
                      <a:gd name="T71" fmla="*/ 31 h 98"/>
                      <a:gd name="T72" fmla="*/ 21 w 137"/>
                      <a:gd name="T73" fmla="*/ 21 h 98"/>
                      <a:gd name="T74" fmla="*/ 19 w 137"/>
                      <a:gd name="T7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98">
                        <a:moveTo>
                          <a:pt x="34" y="0"/>
                        </a:moveTo>
                        <a:lnTo>
                          <a:pt x="66" y="1"/>
                        </a:lnTo>
                        <a:lnTo>
                          <a:pt x="97" y="1"/>
                        </a:lnTo>
                        <a:lnTo>
                          <a:pt x="113" y="0"/>
                        </a:lnTo>
                        <a:lnTo>
                          <a:pt x="136" y="9"/>
                        </a:lnTo>
                        <a:lnTo>
                          <a:pt x="121" y="12"/>
                        </a:lnTo>
                        <a:lnTo>
                          <a:pt x="113" y="16"/>
                        </a:lnTo>
                        <a:lnTo>
                          <a:pt x="108" y="19"/>
                        </a:lnTo>
                        <a:lnTo>
                          <a:pt x="105" y="22"/>
                        </a:lnTo>
                        <a:lnTo>
                          <a:pt x="105" y="25"/>
                        </a:lnTo>
                        <a:lnTo>
                          <a:pt x="105" y="30"/>
                        </a:lnTo>
                        <a:lnTo>
                          <a:pt x="96" y="33"/>
                        </a:lnTo>
                        <a:lnTo>
                          <a:pt x="87" y="33"/>
                        </a:lnTo>
                        <a:lnTo>
                          <a:pt x="84" y="34"/>
                        </a:lnTo>
                        <a:lnTo>
                          <a:pt x="76" y="34"/>
                        </a:lnTo>
                        <a:lnTo>
                          <a:pt x="73" y="30"/>
                        </a:lnTo>
                        <a:lnTo>
                          <a:pt x="66" y="24"/>
                        </a:lnTo>
                        <a:lnTo>
                          <a:pt x="60" y="19"/>
                        </a:lnTo>
                        <a:lnTo>
                          <a:pt x="47" y="19"/>
                        </a:lnTo>
                        <a:lnTo>
                          <a:pt x="44" y="19"/>
                        </a:lnTo>
                        <a:lnTo>
                          <a:pt x="40" y="27"/>
                        </a:lnTo>
                        <a:lnTo>
                          <a:pt x="42" y="34"/>
                        </a:lnTo>
                        <a:lnTo>
                          <a:pt x="42" y="39"/>
                        </a:lnTo>
                        <a:lnTo>
                          <a:pt x="44" y="43"/>
                        </a:lnTo>
                        <a:lnTo>
                          <a:pt x="50" y="42"/>
                        </a:lnTo>
                        <a:lnTo>
                          <a:pt x="60" y="37"/>
                        </a:lnTo>
                        <a:lnTo>
                          <a:pt x="66" y="37"/>
                        </a:lnTo>
                        <a:lnTo>
                          <a:pt x="71" y="40"/>
                        </a:lnTo>
                        <a:lnTo>
                          <a:pt x="71" y="43"/>
                        </a:lnTo>
                        <a:lnTo>
                          <a:pt x="68" y="49"/>
                        </a:lnTo>
                        <a:lnTo>
                          <a:pt x="66" y="52"/>
                        </a:lnTo>
                        <a:lnTo>
                          <a:pt x="66" y="55"/>
                        </a:lnTo>
                        <a:lnTo>
                          <a:pt x="65" y="60"/>
                        </a:lnTo>
                        <a:lnTo>
                          <a:pt x="68" y="64"/>
                        </a:lnTo>
                        <a:lnTo>
                          <a:pt x="74" y="70"/>
                        </a:lnTo>
                        <a:lnTo>
                          <a:pt x="76" y="69"/>
                        </a:lnTo>
                        <a:lnTo>
                          <a:pt x="76" y="75"/>
                        </a:lnTo>
                        <a:lnTo>
                          <a:pt x="73" y="79"/>
                        </a:lnTo>
                        <a:lnTo>
                          <a:pt x="70" y="84"/>
                        </a:lnTo>
                        <a:lnTo>
                          <a:pt x="68" y="91"/>
                        </a:lnTo>
                        <a:lnTo>
                          <a:pt x="62" y="94"/>
                        </a:lnTo>
                        <a:lnTo>
                          <a:pt x="57" y="94"/>
                        </a:lnTo>
                        <a:lnTo>
                          <a:pt x="52" y="94"/>
                        </a:lnTo>
                        <a:lnTo>
                          <a:pt x="52" y="88"/>
                        </a:lnTo>
                        <a:lnTo>
                          <a:pt x="50" y="78"/>
                        </a:lnTo>
                        <a:lnTo>
                          <a:pt x="45" y="75"/>
                        </a:lnTo>
                        <a:lnTo>
                          <a:pt x="44" y="70"/>
                        </a:lnTo>
                        <a:lnTo>
                          <a:pt x="45" y="61"/>
                        </a:lnTo>
                        <a:lnTo>
                          <a:pt x="40" y="58"/>
                        </a:lnTo>
                        <a:lnTo>
                          <a:pt x="29" y="61"/>
                        </a:lnTo>
                        <a:lnTo>
                          <a:pt x="24" y="58"/>
                        </a:lnTo>
                        <a:lnTo>
                          <a:pt x="19" y="63"/>
                        </a:lnTo>
                        <a:lnTo>
                          <a:pt x="24" y="66"/>
                        </a:lnTo>
                        <a:lnTo>
                          <a:pt x="32" y="69"/>
                        </a:lnTo>
                        <a:lnTo>
                          <a:pt x="34" y="72"/>
                        </a:lnTo>
                        <a:lnTo>
                          <a:pt x="39" y="78"/>
                        </a:lnTo>
                        <a:lnTo>
                          <a:pt x="39" y="82"/>
                        </a:lnTo>
                        <a:lnTo>
                          <a:pt x="34" y="90"/>
                        </a:lnTo>
                        <a:lnTo>
                          <a:pt x="28" y="96"/>
                        </a:lnTo>
                        <a:lnTo>
                          <a:pt x="24" y="97"/>
                        </a:lnTo>
                        <a:lnTo>
                          <a:pt x="24" y="93"/>
                        </a:lnTo>
                        <a:lnTo>
                          <a:pt x="24" y="88"/>
                        </a:lnTo>
                        <a:lnTo>
                          <a:pt x="26" y="82"/>
                        </a:lnTo>
                        <a:lnTo>
                          <a:pt x="18" y="78"/>
                        </a:lnTo>
                        <a:lnTo>
                          <a:pt x="10" y="73"/>
                        </a:lnTo>
                        <a:lnTo>
                          <a:pt x="8" y="69"/>
                        </a:lnTo>
                        <a:lnTo>
                          <a:pt x="0" y="66"/>
                        </a:lnTo>
                        <a:lnTo>
                          <a:pt x="2" y="58"/>
                        </a:lnTo>
                        <a:lnTo>
                          <a:pt x="8" y="54"/>
                        </a:lnTo>
                        <a:lnTo>
                          <a:pt x="13" y="46"/>
                        </a:lnTo>
                        <a:lnTo>
                          <a:pt x="18" y="39"/>
                        </a:lnTo>
                        <a:lnTo>
                          <a:pt x="19" y="31"/>
                        </a:lnTo>
                        <a:lnTo>
                          <a:pt x="18" y="24"/>
                        </a:lnTo>
                        <a:lnTo>
                          <a:pt x="21" y="21"/>
                        </a:lnTo>
                        <a:lnTo>
                          <a:pt x="24" y="18"/>
                        </a:lnTo>
                        <a:lnTo>
                          <a:pt x="19" y="12"/>
                        </a:lnTo>
                        <a:lnTo>
                          <a:pt x="34"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91" name="Freeform 23">
                    <a:extLst>
                      <a:ext uri="{FF2B5EF4-FFF2-40B4-BE49-F238E27FC236}">
                        <a16:creationId xmlns:a16="http://schemas.microsoft.com/office/drawing/2014/main" id="{E7AD16F4-831E-447D-9E16-7579D5FE0BB4}"/>
                      </a:ext>
                    </a:extLst>
                  </p:cNvPr>
                  <p:cNvSpPr>
                    <a:spLocks/>
                  </p:cNvSpPr>
                  <p:nvPr/>
                </p:nvSpPr>
                <p:spPr bwMode="auto">
                  <a:xfrm>
                    <a:off x="4791" y="2170"/>
                    <a:ext cx="152" cy="136"/>
                  </a:xfrm>
                  <a:custGeom>
                    <a:avLst/>
                    <a:gdLst>
                      <a:gd name="T0" fmla="*/ 0 w 152"/>
                      <a:gd name="T1" fmla="*/ 45 h 136"/>
                      <a:gd name="T2" fmla="*/ 31 w 152"/>
                      <a:gd name="T3" fmla="*/ 24 h 136"/>
                      <a:gd name="T4" fmla="*/ 47 w 152"/>
                      <a:gd name="T5" fmla="*/ 15 h 136"/>
                      <a:gd name="T6" fmla="*/ 55 w 152"/>
                      <a:gd name="T7" fmla="*/ 8 h 136"/>
                      <a:gd name="T8" fmla="*/ 80 w 152"/>
                      <a:gd name="T9" fmla="*/ 0 h 136"/>
                      <a:gd name="T10" fmla="*/ 93 w 152"/>
                      <a:gd name="T11" fmla="*/ 17 h 136"/>
                      <a:gd name="T12" fmla="*/ 106 w 152"/>
                      <a:gd name="T13" fmla="*/ 9 h 136"/>
                      <a:gd name="T14" fmla="*/ 110 w 152"/>
                      <a:gd name="T15" fmla="*/ 5 h 136"/>
                      <a:gd name="T16" fmla="*/ 122 w 152"/>
                      <a:gd name="T17" fmla="*/ 0 h 136"/>
                      <a:gd name="T18" fmla="*/ 128 w 152"/>
                      <a:gd name="T19" fmla="*/ 0 h 136"/>
                      <a:gd name="T20" fmla="*/ 130 w 152"/>
                      <a:gd name="T21" fmla="*/ 6 h 136"/>
                      <a:gd name="T22" fmla="*/ 130 w 152"/>
                      <a:gd name="T23" fmla="*/ 11 h 136"/>
                      <a:gd name="T24" fmla="*/ 123 w 152"/>
                      <a:gd name="T25" fmla="*/ 18 h 136"/>
                      <a:gd name="T26" fmla="*/ 123 w 152"/>
                      <a:gd name="T27" fmla="*/ 23 h 136"/>
                      <a:gd name="T28" fmla="*/ 141 w 152"/>
                      <a:gd name="T29" fmla="*/ 42 h 136"/>
                      <a:gd name="T30" fmla="*/ 145 w 152"/>
                      <a:gd name="T31" fmla="*/ 54 h 136"/>
                      <a:gd name="T32" fmla="*/ 149 w 152"/>
                      <a:gd name="T33" fmla="*/ 54 h 136"/>
                      <a:gd name="T34" fmla="*/ 151 w 152"/>
                      <a:gd name="T35" fmla="*/ 60 h 136"/>
                      <a:gd name="T36" fmla="*/ 145 w 152"/>
                      <a:gd name="T37" fmla="*/ 66 h 136"/>
                      <a:gd name="T38" fmla="*/ 140 w 152"/>
                      <a:gd name="T39" fmla="*/ 63 h 136"/>
                      <a:gd name="T40" fmla="*/ 128 w 152"/>
                      <a:gd name="T41" fmla="*/ 68 h 136"/>
                      <a:gd name="T42" fmla="*/ 130 w 152"/>
                      <a:gd name="T43" fmla="*/ 80 h 136"/>
                      <a:gd name="T44" fmla="*/ 117 w 152"/>
                      <a:gd name="T45" fmla="*/ 87 h 136"/>
                      <a:gd name="T46" fmla="*/ 117 w 152"/>
                      <a:gd name="T47" fmla="*/ 107 h 136"/>
                      <a:gd name="T48" fmla="*/ 117 w 152"/>
                      <a:gd name="T49" fmla="*/ 120 h 136"/>
                      <a:gd name="T50" fmla="*/ 110 w 152"/>
                      <a:gd name="T51" fmla="*/ 126 h 136"/>
                      <a:gd name="T52" fmla="*/ 106 w 152"/>
                      <a:gd name="T53" fmla="*/ 135 h 136"/>
                      <a:gd name="T54" fmla="*/ 99 w 152"/>
                      <a:gd name="T55" fmla="*/ 134 h 136"/>
                      <a:gd name="T56" fmla="*/ 89 w 152"/>
                      <a:gd name="T57" fmla="*/ 129 h 136"/>
                      <a:gd name="T58" fmla="*/ 81 w 152"/>
                      <a:gd name="T59" fmla="*/ 125 h 136"/>
                      <a:gd name="T60" fmla="*/ 75 w 152"/>
                      <a:gd name="T61" fmla="*/ 117 h 136"/>
                      <a:gd name="T62" fmla="*/ 52 w 152"/>
                      <a:gd name="T63" fmla="*/ 119 h 136"/>
                      <a:gd name="T64" fmla="*/ 32 w 152"/>
                      <a:gd name="T65" fmla="*/ 114 h 136"/>
                      <a:gd name="T66" fmla="*/ 19 w 152"/>
                      <a:gd name="T67" fmla="*/ 102 h 136"/>
                      <a:gd name="T68" fmla="*/ 11 w 152"/>
                      <a:gd name="T69" fmla="*/ 93 h 136"/>
                      <a:gd name="T70" fmla="*/ 5 w 152"/>
                      <a:gd name="T71" fmla="*/ 86 h 136"/>
                      <a:gd name="T72" fmla="*/ 5 w 152"/>
                      <a:gd name="T73" fmla="*/ 71 h 136"/>
                      <a:gd name="T74" fmla="*/ 0 w 152"/>
                      <a:gd name="T75" fmla="*/ 4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36">
                        <a:moveTo>
                          <a:pt x="0" y="45"/>
                        </a:moveTo>
                        <a:lnTo>
                          <a:pt x="31" y="24"/>
                        </a:lnTo>
                        <a:lnTo>
                          <a:pt x="47" y="15"/>
                        </a:lnTo>
                        <a:lnTo>
                          <a:pt x="55" y="8"/>
                        </a:lnTo>
                        <a:lnTo>
                          <a:pt x="80" y="0"/>
                        </a:lnTo>
                        <a:lnTo>
                          <a:pt x="93" y="17"/>
                        </a:lnTo>
                        <a:lnTo>
                          <a:pt x="106" y="9"/>
                        </a:lnTo>
                        <a:lnTo>
                          <a:pt x="110" y="5"/>
                        </a:lnTo>
                        <a:lnTo>
                          <a:pt x="122" y="0"/>
                        </a:lnTo>
                        <a:lnTo>
                          <a:pt x="128" y="0"/>
                        </a:lnTo>
                        <a:lnTo>
                          <a:pt x="130" y="6"/>
                        </a:lnTo>
                        <a:lnTo>
                          <a:pt x="130" y="11"/>
                        </a:lnTo>
                        <a:lnTo>
                          <a:pt x="123" y="18"/>
                        </a:lnTo>
                        <a:lnTo>
                          <a:pt x="123" y="23"/>
                        </a:lnTo>
                        <a:lnTo>
                          <a:pt x="141" y="42"/>
                        </a:lnTo>
                        <a:lnTo>
                          <a:pt x="145" y="54"/>
                        </a:lnTo>
                        <a:lnTo>
                          <a:pt x="149" y="54"/>
                        </a:lnTo>
                        <a:lnTo>
                          <a:pt x="151" y="60"/>
                        </a:lnTo>
                        <a:lnTo>
                          <a:pt x="145" y="66"/>
                        </a:lnTo>
                        <a:lnTo>
                          <a:pt x="140" y="63"/>
                        </a:lnTo>
                        <a:lnTo>
                          <a:pt x="128" y="68"/>
                        </a:lnTo>
                        <a:lnTo>
                          <a:pt x="130" y="80"/>
                        </a:lnTo>
                        <a:lnTo>
                          <a:pt x="117" y="87"/>
                        </a:lnTo>
                        <a:lnTo>
                          <a:pt x="117" y="107"/>
                        </a:lnTo>
                        <a:lnTo>
                          <a:pt x="117" y="120"/>
                        </a:lnTo>
                        <a:lnTo>
                          <a:pt x="110" y="126"/>
                        </a:lnTo>
                        <a:lnTo>
                          <a:pt x="106" y="135"/>
                        </a:lnTo>
                        <a:lnTo>
                          <a:pt x="99" y="134"/>
                        </a:lnTo>
                        <a:lnTo>
                          <a:pt x="89" y="129"/>
                        </a:lnTo>
                        <a:lnTo>
                          <a:pt x="81" y="125"/>
                        </a:lnTo>
                        <a:lnTo>
                          <a:pt x="75" y="117"/>
                        </a:lnTo>
                        <a:lnTo>
                          <a:pt x="52" y="119"/>
                        </a:lnTo>
                        <a:lnTo>
                          <a:pt x="32" y="114"/>
                        </a:lnTo>
                        <a:lnTo>
                          <a:pt x="19" y="102"/>
                        </a:lnTo>
                        <a:lnTo>
                          <a:pt x="11" y="93"/>
                        </a:lnTo>
                        <a:lnTo>
                          <a:pt x="5" y="86"/>
                        </a:lnTo>
                        <a:lnTo>
                          <a:pt x="5" y="71"/>
                        </a:lnTo>
                        <a:lnTo>
                          <a:pt x="0" y="45"/>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92" name="Freeform 24">
                    <a:extLst>
                      <a:ext uri="{FF2B5EF4-FFF2-40B4-BE49-F238E27FC236}">
                        <a16:creationId xmlns:a16="http://schemas.microsoft.com/office/drawing/2014/main" id="{9B56BC1E-21D8-4598-836E-CF4ACC0336B4}"/>
                      </a:ext>
                    </a:extLst>
                  </p:cNvPr>
                  <p:cNvSpPr>
                    <a:spLocks/>
                  </p:cNvSpPr>
                  <p:nvPr/>
                </p:nvSpPr>
                <p:spPr bwMode="auto">
                  <a:xfrm>
                    <a:off x="5112" y="2247"/>
                    <a:ext cx="291" cy="127"/>
                  </a:xfrm>
                  <a:custGeom>
                    <a:avLst/>
                    <a:gdLst>
                      <a:gd name="T0" fmla="*/ 26 w 291"/>
                      <a:gd name="T1" fmla="*/ 2 h 127"/>
                      <a:gd name="T2" fmla="*/ 57 w 291"/>
                      <a:gd name="T3" fmla="*/ 21 h 127"/>
                      <a:gd name="T4" fmla="*/ 62 w 291"/>
                      <a:gd name="T5" fmla="*/ 30 h 127"/>
                      <a:gd name="T6" fmla="*/ 80 w 291"/>
                      <a:gd name="T7" fmla="*/ 26 h 127"/>
                      <a:gd name="T8" fmla="*/ 90 w 291"/>
                      <a:gd name="T9" fmla="*/ 29 h 127"/>
                      <a:gd name="T10" fmla="*/ 101 w 291"/>
                      <a:gd name="T11" fmla="*/ 21 h 127"/>
                      <a:gd name="T12" fmla="*/ 117 w 291"/>
                      <a:gd name="T13" fmla="*/ 17 h 127"/>
                      <a:gd name="T14" fmla="*/ 155 w 291"/>
                      <a:gd name="T15" fmla="*/ 26 h 127"/>
                      <a:gd name="T16" fmla="*/ 178 w 291"/>
                      <a:gd name="T17" fmla="*/ 36 h 127"/>
                      <a:gd name="T18" fmla="*/ 196 w 291"/>
                      <a:gd name="T19" fmla="*/ 44 h 127"/>
                      <a:gd name="T20" fmla="*/ 226 w 291"/>
                      <a:gd name="T21" fmla="*/ 60 h 127"/>
                      <a:gd name="T22" fmla="*/ 230 w 291"/>
                      <a:gd name="T23" fmla="*/ 69 h 127"/>
                      <a:gd name="T24" fmla="*/ 244 w 291"/>
                      <a:gd name="T25" fmla="*/ 77 h 127"/>
                      <a:gd name="T26" fmla="*/ 256 w 291"/>
                      <a:gd name="T27" fmla="*/ 80 h 127"/>
                      <a:gd name="T28" fmla="*/ 269 w 291"/>
                      <a:gd name="T29" fmla="*/ 95 h 127"/>
                      <a:gd name="T30" fmla="*/ 279 w 291"/>
                      <a:gd name="T31" fmla="*/ 104 h 127"/>
                      <a:gd name="T32" fmla="*/ 280 w 291"/>
                      <a:gd name="T33" fmla="*/ 126 h 127"/>
                      <a:gd name="T34" fmla="*/ 267 w 291"/>
                      <a:gd name="T35" fmla="*/ 126 h 127"/>
                      <a:gd name="T36" fmla="*/ 259 w 291"/>
                      <a:gd name="T37" fmla="*/ 122 h 127"/>
                      <a:gd name="T38" fmla="*/ 230 w 291"/>
                      <a:gd name="T39" fmla="*/ 99 h 127"/>
                      <a:gd name="T40" fmla="*/ 200 w 291"/>
                      <a:gd name="T41" fmla="*/ 99 h 127"/>
                      <a:gd name="T42" fmla="*/ 191 w 291"/>
                      <a:gd name="T43" fmla="*/ 107 h 127"/>
                      <a:gd name="T44" fmla="*/ 182 w 291"/>
                      <a:gd name="T45" fmla="*/ 111 h 127"/>
                      <a:gd name="T46" fmla="*/ 165 w 291"/>
                      <a:gd name="T47" fmla="*/ 117 h 127"/>
                      <a:gd name="T48" fmla="*/ 148 w 291"/>
                      <a:gd name="T49" fmla="*/ 114 h 127"/>
                      <a:gd name="T50" fmla="*/ 134 w 291"/>
                      <a:gd name="T51" fmla="*/ 114 h 127"/>
                      <a:gd name="T52" fmla="*/ 116 w 291"/>
                      <a:gd name="T53" fmla="*/ 86 h 127"/>
                      <a:gd name="T54" fmla="*/ 94 w 291"/>
                      <a:gd name="T55" fmla="*/ 60 h 127"/>
                      <a:gd name="T56" fmla="*/ 68 w 291"/>
                      <a:gd name="T57" fmla="*/ 51 h 127"/>
                      <a:gd name="T58" fmla="*/ 44 w 291"/>
                      <a:gd name="T59" fmla="*/ 50 h 127"/>
                      <a:gd name="T60" fmla="*/ 20 w 291"/>
                      <a:gd name="T61" fmla="*/ 41 h 127"/>
                      <a:gd name="T62" fmla="*/ 21 w 291"/>
                      <a:gd name="T63"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127">
                        <a:moveTo>
                          <a:pt x="0" y="0"/>
                        </a:moveTo>
                        <a:lnTo>
                          <a:pt x="26" y="2"/>
                        </a:lnTo>
                        <a:lnTo>
                          <a:pt x="47" y="3"/>
                        </a:lnTo>
                        <a:lnTo>
                          <a:pt x="57" y="21"/>
                        </a:lnTo>
                        <a:lnTo>
                          <a:pt x="59" y="27"/>
                        </a:lnTo>
                        <a:lnTo>
                          <a:pt x="62" y="30"/>
                        </a:lnTo>
                        <a:lnTo>
                          <a:pt x="68" y="26"/>
                        </a:lnTo>
                        <a:lnTo>
                          <a:pt x="80" y="26"/>
                        </a:lnTo>
                        <a:lnTo>
                          <a:pt x="86" y="30"/>
                        </a:lnTo>
                        <a:lnTo>
                          <a:pt x="90" y="29"/>
                        </a:lnTo>
                        <a:lnTo>
                          <a:pt x="99" y="21"/>
                        </a:lnTo>
                        <a:lnTo>
                          <a:pt x="101" y="21"/>
                        </a:lnTo>
                        <a:lnTo>
                          <a:pt x="109" y="17"/>
                        </a:lnTo>
                        <a:lnTo>
                          <a:pt x="117" y="17"/>
                        </a:lnTo>
                        <a:lnTo>
                          <a:pt x="143" y="26"/>
                        </a:lnTo>
                        <a:lnTo>
                          <a:pt x="155" y="26"/>
                        </a:lnTo>
                        <a:lnTo>
                          <a:pt x="166" y="33"/>
                        </a:lnTo>
                        <a:lnTo>
                          <a:pt x="178" y="36"/>
                        </a:lnTo>
                        <a:lnTo>
                          <a:pt x="187" y="42"/>
                        </a:lnTo>
                        <a:lnTo>
                          <a:pt x="196" y="44"/>
                        </a:lnTo>
                        <a:lnTo>
                          <a:pt x="217" y="50"/>
                        </a:lnTo>
                        <a:lnTo>
                          <a:pt x="226" y="60"/>
                        </a:lnTo>
                        <a:lnTo>
                          <a:pt x="231" y="66"/>
                        </a:lnTo>
                        <a:lnTo>
                          <a:pt x="230" y="69"/>
                        </a:lnTo>
                        <a:lnTo>
                          <a:pt x="238" y="75"/>
                        </a:lnTo>
                        <a:lnTo>
                          <a:pt x="244" y="77"/>
                        </a:lnTo>
                        <a:lnTo>
                          <a:pt x="248" y="78"/>
                        </a:lnTo>
                        <a:lnTo>
                          <a:pt x="256" y="80"/>
                        </a:lnTo>
                        <a:lnTo>
                          <a:pt x="269" y="89"/>
                        </a:lnTo>
                        <a:lnTo>
                          <a:pt x="269" y="95"/>
                        </a:lnTo>
                        <a:lnTo>
                          <a:pt x="277" y="101"/>
                        </a:lnTo>
                        <a:lnTo>
                          <a:pt x="279" y="104"/>
                        </a:lnTo>
                        <a:lnTo>
                          <a:pt x="290" y="116"/>
                        </a:lnTo>
                        <a:lnTo>
                          <a:pt x="280" y="126"/>
                        </a:lnTo>
                        <a:lnTo>
                          <a:pt x="277" y="126"/>
                        </a:lnTo>
                        <a:lnTo>
                          <a:pt x="267" y="126"/>
                        </a:lnTo>
                        <a:lnTo>
                          <a:pt x="264" y="122"/>
                        </a:lnTo>
                        <a:lnTo>
                          <a:pt x="259" y="122"/>
                        </a:lnTo>
                        <a:lnTo>
                          <a:pt x="254" y="123"/>
                        </a:lnTo>
                        <a:lnTo>
                          <a:pt x="230" y="99"/>
                        </a:lnTo>
                        <a:lnTo>
                          <a:pt x="215" y="101"/>
                        </a:lnTo>
                        <a:lnTo>
                          <a:pt x="200" y="99"/>
                        </a:lnTo>
                        <a:lnTo>
                          <a:pt x="196" y="102"/>
                        </a:lnTo>
                        <a:lnTo>
                          <a:pt x="191" y="107"/>
                        </a:lnTo>
                        <a:lnTo>
                          <a:pt x="189" y="104"/>
                        </a:lnTo>
                        <a:lnTo>
                          <a:pt x="182" y="111"/>
                        </a:lnTo>
                        <a:lnTo>
                          <a:pt x="173" y="122"/>
                        </a:lnTo>
                        <a:lnTo>
                          <a:pt x="165" y="117"/>
                        </a:lnTo>
                        <a:lnTo>
                          <a:pt x="155" y="114"/>
                        </a:lnTo>
                        <a:lnTo>
                          <a:pt x="148" y="114"/>
                        </a:lnTo>
                        <a:lnTo>
                          <a:pt x="138" y="111"/>
                        </a:lnTo>
                        <a:lnTo>
                          <a:pt x="134" y="114"/>
                        </a:lnTo>
                        <a:lnTo>
                          <a:pt x="127" y="99"/>
                        </a:lnTo>
                        <a:lnTo>
                          <a:pt x="116" y="86"/>
                        </a:lnTo>
                        <a:lnTo>
                          <a:pt x="104" y="69"/>
                        </a:lnTo>
                        <a:lnTo>
                          <a:pt x="94" y="60"/>
                        </a:lnTo>
                        <a:lnTo>
                          <a:pt x="86" y="51"/>
                        </a:lnTo>
                        <a:lnTo>
                          <a:pt x="68" y="51"/>
                        </a:lnTo>
                        <a:lnTo>
                          <a:pt x="52" y="56"/>
                        </a:lnTo>
                        <a:lnTo>
                          <a:pt x="44" y="50"/>
                        </a:lnTo>
                        <a:lnTo>
                          <a:pt x="28" y="45"/>
                        </a:lnTo>
                        <a:lnTo>
                          <a:pt x="20" y="41"/>
                        </a:lnTo>
                        <a:lnTo>
                          <a:pt x="20" y="23"/>
                        </a:lnTo>
                        <a:lnTo>
                          <a:pt x="21" y="14"/>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93" name="Freeform 25">
                    <a:extLst>
                      <a:ext uri="{FF2B5EF4-FFF2-40B4-BE49-F238E27FC236}">
                        <a16:creationId xmlns:a16="http://schemas.microsoft.com/office/drawing/2014/main" id="{6A75C448-9C79-4BCB-9AFA-0D86868E3E17}"/>
                      </a:ext>
                    </a:extLst>
                  </p:cNvPr>
                  <p:cNvSpPr>
                    <a:spLocks/>
                  </p:cNvSpPr>
                  <p:nvPr/>
                </p:nvSpPr>
                <p:spPr bwMode="auto">
                  <a:xfrm>
                    <a:off x="4576" y="2157"/>
                    <a:ext cx="177" cy="167"/>
                  </a:xfrm>
                  <a:custGeom>
                    <a:avLst/>
                    <a:gdLst>
                      <a:gd name="T0" fmla="*/ 0 w 177"/>
                      <a:gd name="T1" fmla="*/ 4 h 167"/>
                      <a:gd name="T2" fmla="*/ 18 w 177"/>
                      <a:gd name="T3" fmla="*/ 0 h 167"/>
                      <a:gd name="T4" fmla="*/ 39 w 177"/>
                      <a:gd name="T5" fmla="*/ 7 h 167"/>
                      <a:gd name="T6" fmla="*/ 42 w 177"/>
                      <a:gd name="T7" fmla="*/ 15 h 167"/>
                      <a:gd name="T8" fmla="*/ 42 w 177"/>
                      <a:gd name="T9" fmla="*/ 18 h 167"/>
                      <a:gd name="T10" fmla="*/ 47 w 177"/>
                      <a:gd name="T11" fmla="*/ 19 h 167"/>
                      <a:gd name="T12" fmla="*/ 47 w 177"/>
                      <a:gd name="T13" fmla="*/ 22 h 167"/>
                      <a:gd name="T14" fmla="*/ 54 w 177"/>
                      <a:gd name="T15" fmla="*/ 24 h 167"/>
                      <a:gd name="T16" fmla="*/ 54 w 177"/>
                      <a:gd name="T17" fmla="*/ 30 h 167"/>
                      <a:gd name="T18" fmla="*/ 75 w 177"/>
                      <a:gd name="T19" fmla="*/ 48 h 167"/>
                      <a:gd name="T20" fmla="*/ 78 w 177"/>
                      <a:gd name="T21" fmla="*/ 48 h 167"/>
                      <a:gd name="T22" fmla="*/ 81 w 177"/>
                      <a:gd name="T23" fmla="*/ 52 h 167"/>
                      <a:gd name="T24" fmla="*/ 85 w 177"/>
                      <a:gd name="T25" fmla="*/ 57 h 167"/>
                      <a:gd name="T26" fmla="*/ 88 w 177"/>
                      <a:gd name="T27" fmla="*/ 57 h 167"/>
                      <a:gd name="T28" fmla="*/ 103 w 177"/>
                      <a:gd name="T29" fmla="*/ 63 h 167"/>
                      <a:gd name="T30" fmla="*/ 130 w 177"/>
                      <a:gd name="T31" fmla="*/ 66 h 167"/>
                      <a:gd name="T32" fmla="*/ 132 w 177"/>
                      <a:gd name="T33" fmla="*/ 87 h 167"/>
                      <a:gd name="T34" fmla="*/ 139 w 177"/>
                      <a:gd name="T35" fmla="*/ 90 h 167"/>
                      <a:gd name="T36" fmla="*/ 137 w 177"/>
                      <a:gd name="T37" fmla="*/ 97 h 167"/>
                      <a:gd name="T38" fmla="*/ 153 w 177"/>
                      <a:gd name="T39" fmla="*/ 108 h 167"/>
                      <a:gd name="T40" fmla="*/ 168 w 177"/>
                      <a:gd name="T41" fmla="*/ 112 h 167"/>
                      <a:gd name="T42" fmla="*/ 168 w 177"/>
                      <a:gd name="T43" fmla="*/ 147 h 167"/>
                      <a:gd name="T44" fmla="*/ 176 w 177"/>
                      <a:gd name="T45" fmla="*/ 160 h 167"/>
                      <a:gd name="T46" fmla="*/ 171 w 177"/>
                      <a:gd name="T47" fmla="*/ 165 h 167"/>
                      <a:gd name="T48" fmla="*/ 161 w 177"/>
                      <a:gd name="T49" fmla="*/ 166 h 167"/>
                      <a:gd name="T50" fmla="*/ 160 w 177"/>
                      <a:gd name="T51" fmla="*/ 154 h 167"/>
                      <a:gd name="T52" fmla="*/ 143 w 177"/>
                      <a:gd name="T53" fmla="*/ 166 h 167"/>
                      <a:gd name="T54" fmla="*/ 132 w 177"/>
                      <a:gd name="T55" fmla="*/ 148 h 167"/>
                      <a:gd name="T56" fmla="*/ 125 w 177"/>
                      <a:gd name="T57" fmla="*/ 136 h 167"/>
                      <a:gd name="T58" fmla="*/ 106 w 177"/>
                      <a:gd name="T59" fmla="*/ 120 h 167"/>
                      <a:gd name="T60" fmla="*/ 101 w 177"/>
                      <a:gd name="T61" fmla="*/ 120 h 167"/>
                      <a:gd name="T62" fmla="*/ 83 w 177"/>
                      <a:gd name="T63" fmla="*/ 111 h 167"/>
                      <a:gd name="T64" fmla="*/ 80 w 177"/>
                      <a:gd name="T65" fmla="*/ 102 h 167"/>
                      <a:gd name="T66" fmla="*/ 80 w 177"/>
                      <a:gd name="T67" fmla="*/ 96 h 167"/>
                      <a:gd name="T68" fmla="*/ 65 w 177"/>
                      <a:gd name="T69" fmla="*/ 72 h 167"/>
                      <a:gd name="T70" fmla="*/ 59 w 177"/>
                      <a:gd name="T71" fmla="*/ 57 h 167"/>
                      <a:gd name="T72" fmla="*/ 41 w 177"/>
                      <a:gd name="T73" fmla="*/ 43 h 167"/>
                      <a:gd name="T74" fmla="*/ 16 w 177"/>
                      <a:gd name="T75" fmla="*/ 22 h 167"/>
                      <a:gd name="T76" fmla="*/ 0 w 177"/>
                      <a:gd name="T77"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67">
                        <a:moveTo>
                          <a:pt x="0" y="4"/>
                        </a:moveTo>
                        <a:lnTo>
                          <a:pt x="18" y="0"/>
                        </a:lnTo>
                        <a:lnTo>
                          <a:pt x="39" y="7"/>
                        </a:lnTo>
                        <a:lnTo>
                          <a:pt x="42" y="15"/>
                        </a:lnTo>
                        <a:lnTo>
                          <a:pt x="42" y="18"/>
                        </a:lnTo>
                        <a:lnTo>
                          <a:pt x="47" y="19"/>
                        </a:lnTo>
                        <a:lnTo>
                          <a:pt x="47" y="22"/>
                        </a:lnTo>
                        <a:lnTo>
                          <a:pt x="54" y="24"/>
                        </a:lnTo>
                        <a:lnTo>
                          <a:pt x="54" y="30"/>
                        </a:lnTo>
                        <a:lnTo>
                          <a:pt x="75" y="48"/>
                        </a:lnTo>
                        <a:lnTo>
                          <a:pt x="78" y="48"/>
                        </a:lnTo>
                        <a:lnTo>
                          <a:pt x="81" y="52"/>
                        </a:lnTo>
                        <a:lnTo>
                          <a:pt x="85" y="57"/>
                        </a:lnTo>
                        <a:lnTo>
                          <a:pt x="88" y="57"/>
                        </a:lnTo>
                        <a:lnTo>
                          <a:pt x="103" y="63"/>
                        </a:lnTo>
                        <a:lnTo>
                          <a:pt x="130" y="66"/>
                        </a:lnTo>
                        <a:lnTo>
                          <a:pt x="132" y="87"/>
                        </a:lnTo>
                        <a:lnTo>
                          <a:pt x="139" y="90"/>
                        </a:lnTo>
                        <a:lnTo>
                          <a:pt x="137" y="97"/>
                        </a:lnTo>
                        <a:lnTo>
                          <a:pt x="153" y="108"/>
                        </a:lnTo>
                        <a:lnTo>
                          <a:pt x="168" y="112"/>
                        </a:lnTo>
                        <a:lnTo>
                          <a:pt x="168" y="147"/>
                        </a:lnTo>
                        <a:lnTo>
                          <a:pt x="176" y="160"/>
                        </a:lnTo>
                        <a:lnTo>
                          <a:pt x="171" y="165"/>
                        </a:lnTo>
                        <a:lnTo>
                          <a:pt x="161" y="166"/>
                        </a:lnTo>
                        <a:lnTo>
                          <a:pt x="160" y="154"/>
                        </a:lnTo>
                        <a:lnTo>
                          <a:pt x="143" y="166"/>
                        </a:lnTo>
                        <a:lnTo>
                          <a:pt x="132" y="148"/>
                        </a:lnTo>
                        <a:lnTo>
                          <a:pt x="125" y="136"/>
                        </a:lnTo>
                        <a:lnTo>
                          <a:pt x="106" y="120"/>
                        </a:lnTo>
                        <a:lnTo>
                          <a:pt x="101" y="120"/>
                        </a:lnTo>
                        <a:lnTo>
                          <a:pt x="83" y="111"/>
                        </a:lnTo>
                        <a:lnTo>
                          <a:pt x="80" y="102"/>
                        </a:lnTo>
                        <a:lnTo>
                          <a:pt x="80" y="96"/>
                        </a:lnTo>
                        <a:lnTo>
                          <a:pt x="65" y="72"/>
                        </a:lnTo>
                        <a:lnTo>
                          <a:pt x="59" y="57"/>
                        </a:lnTo>
                        <a:lnTo>
                          <a:pt x="41" y="43"/>
                        </a:lnTo>
                        <a:lnTo>
                          <a:pt x="16" y="22"/>
                        </a:lnTo>
                        <a:lnTo>
                          <a:pt x="0" y="4"/>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94" name="Freeform 26">
                    <a:extLst>
                      <a:ext uri="{FF2B5EF4-FFF2-40B4-BE49-F238E27FC236}">
                        <a16:creationId xmlns:a16="http://schemas.microsoft.com/office/drawing/2014/main" id="{D87D830C-F70A-4A89-A0DD-26AC78F533F4}"/>
                      </a:ext>
                    </a:extLst>
                  </p:cNvPr>
                  <p:cNvSpPr>
                    <a:spLocks/>
                  </p:cNvSpPr>
                  <p:nvPr/>
                </p:nvSpPr>
                <p:spPr bwMode="auto">
                  <a:xfrm>
                    <a:off x="4888" y="1978"/>
                    <a:ext cx="170" cy="184"/>
                  </a:xfrm>
                  <a:custGeom>
                    <a:avLst/>
                    <a:gdLst>
                      <a:gd name="T0" fmla="*/ 11 w 170"/>
                      <a:gd name="T1" fmla="*/ 0 h 184"/>
                      <a:gd name="T2" fmla="*/ 26 w 170"/>
                      <a:gd name="T3" fmla="*/ 0 h 184"/>
                      <a:gd name="T4" fmla="*/ 42 w 170"/>
                      <a:gd name="T5" fmla="*/ 20 h 184"/>
                      <a:gd name="T6" fmla="*/ 39 w 170"/>
                      <a:gd name="T7" fmla="*/ 38 h 184"/>
                      <a:gd name="T8" fmla="*/ 49 w 170"/>
                      <a:gd name="T9" fmla="*/ 44 h 184"/>
                      <a:gd name="T10" fmla="*/ 54 w 170"/>
                      <a:gd name="T11" fmla="*/ 56 h 184"/>
                      <a:gd name="T12" fmla="*/ 65 w 170"/>
                      <a:gd name="T13" fmla="*/ 62 h 184"/>
                      <a:gd name="T14" fmla="*/ 78 w 170"/>
                      <a:gd name="T15" fmla="*/ 63 h 184"/>
                      <a:gd name="T16" fmla="*/ 98 w 170"/>
                      <a:gd name="T17" fmla="*/ 72 h 184"/>
                      <a:gd name="T18" fmla="*/ 111 w 170"/>
                      <a:gd name="T19" fmla="*/ 83 h 184"/>
                      <a:gd name="T20" fmla="*/ 114 w 170"/>
                      <a:gd name="T21" fmla="*/ 83 h 184"/>
                      <a:gd name="T22" fmla="*/ 130 w 170"/>
                      <a:gd name="T23" fmla="*/ 92 h 184"/>
                      <a:gd name="T24" fmla="*/ 130 w 170"/>
                      <a:gd name="T25" fmla="*/ 114 h 184"/>
                      <a:gd name="T26" fmla="*/ 135 w 170"/>
                      <a:gd name="T27" fmla="*/ 125 h 184"/>
                      <a:gd name="T28" fmla="*/ 140 w 170"/>
                      <a:gd name="T29" fmla="*/ 131 h 184"/>
                      <a:gd name="T30" fmla="*/ 146 w 170"/>
                      <a:gd name="T31" fmla="*/ 137 h 184"/>
                      <a:gd name="T32" fmla="*/ 153 w 170"/>
                      <a:gd name="T33" fmla="*/ 144 h 184"/>
                      <a:gd name="T34" fmla="*/ 156 w 170"/>
                      <a:gd name="T35" fmla="*/ 153 h 184"/>
                      <a:gd name="T36" fmla="*/ 169 w 170"/>
                      <a:gd name="T37" fmla="*/ 161 h 184"/>
                      <a:gd name="T38" fmla="*/ 167 w 170"/>
                      <a:gd name="T39" fmla="*/ 170 h 184"/>
                      <a:gd name="T40" fmla="*/ 154 w 170"/>
                      <a:gd name="T41" fmla="*/ 171 h 184"/>
                      <a:gd name="T42" fmla="*/ 150 w 170"/>
                      <a:gd name="T43" fmla="*/ 164 h 184"/>
                      <a:gd name="T44" fmla="*/ 140 w 170"/>
                      <a:gd name="T45" fmla="*/ 164 h 184"/>
                      <a:gd name="T46" fmla="*/ 140 w 170"/>
                      <a:gd name="T47" fmla="*/ 183 h 184"/>
                      <a:gd name="T48" fmla="*/ 132 w 170"/>
                      <a:gd name="T49" fmla="*/ 183 h 184"/>
                      <a:gd name="T50" fmla="*/ 122 w 170"/>
                      <a:gd name="T51" fmla="*/ 174 h 184"/>
                      <a:gd name="T52" fmla="*/ 115 w 170"/>
                      <a:gd name="T53" fmla="*/ 170 h 184"/>
                      <a:gd name="T54" fmla="*/ 115 w 170"/>
                      <a:gd name="T55" fmla="*/ 159 h 184"/>
                      <a:gd name="T56" fmla="*/ 101 w 170"/>
                      <a:gd name="T57" fmla="*/ 159 h 184"/>
                      <a:gd name="T58" fmla="*/ 96 w 170"/>
                      <a:gd name="T59" fmla="*/ 170 h 184"/>
                      <a:gd name="T60" fmla="*/ 91 w 170"/>
                      <a:gd name="T61" fmla="*/ 159 h 184"/>
                      <a:gd name="T62" fmla="*/ 89 w 170"/>
                      <a:gd name="T63" fmla="*/ 149 h 184"/>
                      <a:gd name="T64" fmla="*/ 107 w 170"/>
                      <a:gd name="T65" fmla="*/ 144 h 184"/>
                      <a:gd name="T66" fmla="*/ 117 w 170"/>
                      <a:gd name="T67" fmla="*/ 147 h 184"/>
                      <a:gd name="T68" fmla="*/ 119 w 170"/>
                      <a:gd name="T69" fmla="*/ 129 h 184"/>
                      <a:gd name="T70" fmla="*/ 109 w 170"/>
                      <a:gd name="T71" fmla="*/ 123 h 184"/>
                      <a:gd name="T72" fmla="*/ 102 w 170"/>
                      <a:gd name="T73" fmla="*/ 108 h 184"/>
                      <a:gd name="T74" fmla="*/ 98 w 170"/>
                      <a:gd name="T75" fmla="*/ 90 h 184"/>
                      <a:gd name="T76" fmla="*/ 80 w 170"/>
                      <a:gd name="T77" fmla="*/ 84 h 184"/>
                      <a:gd name="T78" fmla="*/ 72 w 170"/>
                      <a:gd name="T79" fmla="*/ 77 h 184"/>
                      <a:gd name="T80" fmla="*/ 57 w 170"/>
                      <a:gd name="T81" fmla="*/ 72 h 184"/>
                      <a:gd name="T82" fmla="*/ 65 w 170"/>
                      <a:gd name="T83" fmla="*/ 89 h 184"/>
                      <a:gd name="T84" fmla="*/ 49 w 170"/>
                      <a:gd name="T85" fmla="*/ 96 h 184"/>
                      <a:gd name="T86" fmla="*/ 39 w 170"/>
                      <a:gd name="T87" fmla="*/ 78 h 184"/>
                      <a:gd name="T88" fmla="*/ 31 w 170"/>
                      <a:gd name="T89" fmla="*/ 74 h 184"/>
                      <a:gd name="T90" fmla="*/ 31 w 170"/>
                      <a:gd name="T91" fmla="*/ 63 h 184"/>
                      <a:gd name="T92" fmla="*/ 20 w 170"/>
                      <a:gd name="T93" fmla="*/ 51 h 184"/>
                      <a:gd name="T94" fmla="*/ 7 w 170"/>
                      <a:gd name="T95" fmla="*/ 44 h 184"/>
                      <a:gd name="T96" fmla="*/ 0 w 170"/>
                      <a:gd name="T97" fmla="*/ 36 h 184"/>
                      <a:gd name="T98" fmla="*/ 3 w 170"/>
                      <a:gd name="T99" fmla="*/ 30 h 184"/>
                      <a:gd name="T100" fmla="*/ 13 w 170"/>
                      <a:gd name="T101" fmla="*/ 33 h 184"/>
                      <a:gd name="T102" fmla="*/ 16 w 170"/>
                      <a:gd name="T103" fmla="*/ 26 h 184"/>
                      <a:gd name="T104" fmla="*/ 13 w 170"/>
                      <a:gd name="T105" fmla="*/ 15 h 184"/>
                      <a:gd name="T106" fmla="*/ 11 w 170"/>
                      <a:gd name="T10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84">
                        <a:moveTo>
                          <a:pt x="11" y="0"/>
                        </a:moveTo>
                        <a:lnTo>
                          <a:pt x="26" y="0"/>
                        </a:lnTo>
                        <a:lnTo>
                          <a:pt x="42" y="20"/>
                        </a:lnTo>
                        <a:lnTo>
                          <a:pt x="39" y="38"/>
                        </a:lnTo>
                        <a:lnTo>
                          <a:pt x="49" y="44"/>
                        </a:lnTo>
                        <a:lnTo>
                          <a:pt x="54" y="56"/>
                        </a:lnTo>
                        <a:lnTo>
                          <a:pt x="65" y="62"/>
                        </a:lnTo>
                        <a:lnTo>
                          <a:pt x="78" y="63"/>
                        </a:lnTo>
                        <a:lnTo>
                          <a:pt x="98" y="72"/>
                        </a:lnTo>
                        <a:lnTo>
                          <a:pt x="111" y="83"/>
                        </a:lnTo>
                        <a:lnTo>
                          <a:pt x="114" y="83"/>
                        </a:lnTo>
                        <a:lnTo>
                          <a:pt x="130" y="92"/>
                        </a:lnTo>
                        <a:lnTo>
                          <a:pt x="130" y="114"/>
                        </a:lnTo>
                        <a:lnTo>
                          <a:pt x="135" y="125"/>
                        </a:lnTo>
                        <a:lnTo>
                          <a:pt x="140" y="131"/>
                        </a:lnTo>
                        <a:lnTo>
                          <a:pt x="146" y="137"/>
                        </a:lnTo>
                        <a:lnTo>
                          <a:pt x="153" y="144"/>
                        </a:lnTo>
                        <a:lnTo>
                          <a:pt x="156" y="153"/>
                        </a:lnTo>
                        <a:lnTo>
                          <a:pt x="169" y="161"/>
                        </a:lnTo>
                        <a:lnTo>
                          <a:pt x="167" y="170"/>
                        </a:lnTo>
                        <a:lnTo>
                          <a:pt x="154" y="171"/>
                        </a:lnTo>
                        <a:lnTo>
                          <a:pt x="150" y="164"/>
                        </a:lnTo>
                        <a:lnTo>
                          <a:pt x="140" y="164"/>
                        </a:lnTo>
                        <a:lnTo>
                          <a:pt x="140" y="183"/>
                        </a:lnTo>
                        <a:lnTo>
                          <a:pt x="132" y="183"/>
                        </a:lnTo>
                        <a:lnTo>
                          <a:pt x="122" y="174"/>
                        </a:lnTo>
                        <a:lnTo>
                          <a:pt x="115" y="170"/>
                        </a:lnTo>
                        <a:lnTo>
                          <a:pt x="115" y="159"/>
                        </a:lnTo>
                        <a:lnTo>
                          <a:pt x="101" y="159"/>
                        </a:lnTo>
                        <a:lnTo>
                          <a:pt x="96" y="170"/>
                        </a:lnTo>
                        <a:lnTo>
                          <a:pt x="91" y="159"/>
                        </a:lnTo>
                        <a:lnTo>
                          <a:pt x="89" y="149"/>
                        </a:lnTo>
                        <a:lnTo>
                          <a:pt x="107" y="144"/>
                        </a:lnTo>
                        <a:lnTo>
                          <a:pt x="117" y="147"/>
                        </a:lnTo>
                        <a:lnTo>
                          <a:pt x="119" y="129"/>
                        </a:lnTo>
                        <a:lnTo>
                          <a:pt x="109" y="123"/>
                        </a:lnTo>
                        <a:lnTo>
                          <a:pt x="102" y="108"/>
                        </a:lnTo>
                        <a:lnTo>
                          <a:pt x="98" y="90"/>
                        </a:lnTo>
                        <a:lnTo>
                          <a:pt x="80" y="84"/>
                        </a:lnTo>
                        <a:lnTo>
                          <a:pt x="72" y="77"/>
                        </a:lnTo>
                        <a:lnTo>
                          <a:pt x="57" y="72"/>
                        </a:lnTo>
                        <a:lnTo>
                          <a:pt x="65" y="89"/>
                        </a:lnTo>
                        <a:lnTo>
                          <a:pt x="49" y="96"/>
                        </a:lnTo>
                        <a:lnTo>
                          <a:pt x="39" y="78"/>
                        </a:lnTo>
                        <a:lnTo>
                          <a:pt x="31" y="74"/>
                        </a:lnTo>
                        <a:lnTo>
                          <a:pt x="31" y="63"/>
                        </a:lnTo>
                        <a:lnTo>
                          <a:pt x="20" y="51"/>
                        </a:lnTo>
                        <a:lnTo>
                          <a:pt x="7" y="44"/>
                        </a:lnTo>
                        <a:lnTo>
                          <a:pt x="0" y="36"/>
                        </a:lnTo>
                        <a:lnTo>
                          <a:pt x="3" y="30"/>
                        </a:lnTo>
                        <a:lnTo>
                          <a:pt x="13" y="33"/>
                        </a:lnTo>
                        <a:lnTo>
                          <a:pt x="16" y="26"/>
                        </a:lnTo>
                        <a:lnTo>
                          <a:pt x="13" y="15"/>
                        </a:lnTo>
                        <a:lnTo>
                          <a:pt x="11"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95" name="Freeform 27">
                    <a:extLst>
                      <a:ext uri="{FF2B5EF4-FFF2-40B4-BE49-F238E27FC236}">
                        <a16:creationId xmlns:a16="http://schemas.microsoft.com/office/drawing/2014/main" id="{E4FF4D33-C805-4461-997F-C24A661D84C9}"/>
                      </a:ext>
                    </a:extLst>
                  </p:cNvPr>
                  <p:cNvSpPr>
                    <a:spLocks/>
                  </p:cNvSpPr>
                  <p:nvPr/>
                </p:nvSpPr>
                <p:spPr bwMode="auto">
                  <a:xfrm>
                    <a:off x="4849" y="1668"/>
                    <a:ext cx="127" cy="155"/>
                  </a:xfrm>
                  <a:custGeom>
                    <a:avLst/>
                    <a:gdLst>
                      <a:gd name="T0" fmla="*/ 26 w 127"/>
                      <a:gd name="T1" fmla="*/ 0 h 155"/>
                      <a:gd name="T2" fmla="*/ 51 w 127"/>
                      <a:gd name="T3" fmla="*/ 10 h 155"/>
                      <a:gd name="T4" fmla="*/ 65 w 127"/>
                      <a:gd name="T5" fmla="*/ 19 h 155"/>
                      <a:gd name="T6" fmla="*/ 75 w 127"/>
                      <a:gd name="T7" fmla="*/ 33 h 155"/>
                      <a:gd name="T8" fmla="*/ 83 w 127"/>
                      <a:gd name="T9" fmla="*/ 33 h 155"/>
                      <a:gd name="T10" fmla="*/ 82 w 127"/>
                      <a:gd name="T11" fmla="*/ 42 h 155"/>
                      <a:gd name="T12" fmla="*/ 92 w 127"/>
                      <a:gd name="T13" fmla="*/ 48 h 155"/>
                      <a:gd name="T14" fmla="*/ 98 w 127"/>
                      <a:gd name="T15" fmla="*/ 57 h 155"/>
                      <a:gd name="T16" fmla="*/ 115 w 127"/>
                      <a:gd name="T17" fmla="*/ 75 h 155"/>
                      <a:gd name="T18" fmla="*/ 126 w 127"/>
                      <a:gd name="T19" fmla="*/ 96 h 155"/>
                      <a:gd name="T20" fmla="*/ 105 w 127"/>
                      <a:gd name="T21" fmla="*/ 94 h 155"/>
                      <a:gd name="T22" fmla="*/ 88 w 127"/>
                      <a:gd name="T23" fmla="*/ 91 h 155"/>
                      <a:gd name="T24" fmla="*/ 100 w 127"/>
                      <a:gd name="T25" fmla="*/ 106 h 155"/>
                      <a:gd name="T26" fmla="*/ 100 w 127"/>
                      <a:gd name="T27" fmla="*/ 115 h 155"/>
                      <a:gd name="T28" fmla="*/ 100 w 127"/>
                      <a:gd name="T29" fmla="*/ 124 h 155"/>
                      <a:gd name="T30" fmla="*/ 93 w 127"/>
                      <a:gd name="T31" fmla="*/ 120 h 155"/>
                      <a:gd name="T32" fmla="*/ 85 w 127"/>
                      <a:gd name="T33" fmla="*/ 112 h 155"/>
                      <a:gd name="T34" fmla="*/ 70 w 127"/>
                      <a:gd name="T35" fmla="*/ 103 h 155"/>
                      <a:gd name="T36" fmla="*/ 62 w 127"/>
                      <a:gd name="T37" fmla="*/ 99 h 155"/>
                      <a:gd name="T38" fmla="*/ 49 w 127"/>
                      <a:gd name="T39" fmla="*/ 103 h 155"/>
                      <a:gd name="T40" fmla="*/ 41 w 127"/>
                      <a:gd name="T41" fmla="*/ 106 h 155"/>
                      <a:gd name="T42" fmla="*/ 46 w 127"/>
                      <a:gd name="T43" fmla="*/ 114 h 155"/>
                      <a:gd name="T44" fmla="*/ 59 w 127"/>
                      <a:gd name="T45" fmla="*/ 120 h 155"/>
                      <a:gd name="T46" fmla="*/ 72 w 127"/>
                      <a:gd name="T47" fmla="*/ 126 h 155"/>
                      <a:gd name="T48" fmla="*/ 77 w 127"/>
                      <a:gd name="T49" fmla="*/ 136 h 155"/>
                      <a:gd name="T50" fmla="*/ 75 w 127"/>
                      <a:gd name="T51" fmla="*/ 150 h 155"/>
                      <a:gd name="T52" fmla="*/ 75 w 127"/>
                      <a:gd name="T53" fmla="*/ 154 h 155"/>
                      <a:gd name="T54" fmla="*/ 70 w 127"/>
                      <a:gd name="T55" fmla="*/ 154 h 155"/>
                      <a:gd name="T56" fmla="*/ 62 w 127"/>
                      <a:gd name="T57" fmla="*/ 150 h 155"/>
                      <a:gd name="T58" fmla="*/ 59 w 127"/>
                      <a:gd name="T59" fmla="*/ 148 h 155"/>
                      <a:gd name="T60" fmla="*/ 54 w 127"/>
                      <a:gd name="T61" fmla="*/ 145 h 155"/>
                      <a:gd name="T62" fmla="*/ 49 w 127"/>
                      <a:gd name="T63" fmla="*/ 153 h 155"/>
                      <a:gd name="T64" fmla="*/ 41 w 127"/>
                      <a:gd name="T65" fmla="*/ 154 h 155"/>
                      <a:gd name="T66" fmla="*/ 34 w 127"/>
                      <a:gd name="T67" fmla="*/ 148 h 155"/>
                      <a:gd name="T68" fmla="*/ 34 w 127"/>
                      <a:gd name="T69" fmla="*/ 135 h 155"/>
                      <a:gd name="T70" fmla="*/ 33 w 127"/>
                      <a:gd name="T71" fmla="*/ 127 h 155"/>
                      <a:gd name="T72" fmla="*/ 25 w 127"/>
                      <a:gd name="T73" fmla="*/ 123 h 155"/>
                      <a:gd name="T74" fmla="*/ 16 w 127"/>
                      <a:gd name="T75" fmla="*/ 130 h 155"/>
                      <a:gd name="T76" fmla="*/ 3 w 127"/>
                      <a:gd name="T77" fmla="*/ 130 h 155"/>
                      <a:gd name="T78" fmla="*/ 0 w 127"/>
                      <a:gd name="T79" fmla="*/ 124 h 155"/>
                      <a:gd name="T80" fmla="*/ 3 w 127"/>
                      <a:gd name="T81" fmla="*/ 109 h 155"/>
                      <a:gd name="T82" fmla="*/ 13 w 127"/>
                      <a:gd name="T83" fmla="*/ 100 h 155"/>
                      <a:gd name="T84" fmla="*/ 11 w 127"/>
                      <a:gd name="T85" fmla="*/ 76 h 155"/>
                      <a:gd name="T86" fmla="*/ 11 w 127"/>
                      <a:gd name="T87" fmla="*/ 70 h 155"/>
                      <a:gd name="T88" fmla="*/ 21 w 127"/>
                      <a:gd name="T89" fmla="*/ 69 h 155"/>
                      <a:gd name="T90" fmla="*/ 29 w 127"/>
                      <a:gd name="T91" fmla="*/ 75 h 155"/>
                      <a:gd name="T92" fmla="*/ 44 w 127"/>
                      <a:gd name="T93" fmla="*/ 78 h 155"/>
                      <a:gd name="T94" fmla="*/ 44 w 127"/>
                      <a:gd name="T95" fmla="*/ 67 h 155"/>
                      <a:gd name="T96" fmla="*/ 38 w 127"/>
                      <a:gd name="T97" fmla="*/ 61 h 155"/>
                      <a:gd name="T98" fmla="*/ 34 w 127"/>
                      <a:gd name="T99" fmla="*/ 57 h 155"/>
                      <a:gd name="T100" fmla="*/ 39 w 127"/>
                      <a:gd name="T101" fmla="*/ 57 h 155"/>
                      <a:gd name="T102" fmla="*/ 43 w 127"/>
                      <a:gd name="T103" fmla="*/ 57 h 155"/>
                      <a:gd name="T104" fmla="*/ 46 w 127"/>
                      <a:gd name="T105" fmla="*/ 57 h 155"/>
                      <a:gd name="T106" fmla="*/ 49 w 127"/>
                      <a:gd name="T107" fmla="*/ 57 h 155"/>
                      <a:gd name="T108" fmla="*/ 54 w 127"/>
                      <a:gd name="T109" fmla="*/ 52 h 155"/>
                      <a:gd name="T110" fmla="*/ 52 w 127"/>
                      <a:gd name="T111" fmla="*/ 48 h 155"/>
                      <a:gd name="T112" fmla="*/ 47 w 127"/>
                      <a:gd name="T113" fmla="*/ 37 h 155"/>
                      <a:gd name="T114" fmla="*/ 38 w 127"/>
                      <a:gd name="T115" fmla="*/ 27 h 155"/>
                      <a:gd name="T116" fmla="*/ 25 w 127"/>
                      <a:gd name="T117" fmla="*/ 21 h 155"/>
                      <a:gd name="T118" fmla="*/ 20 w 127"/>
                      <a:gd name="T119" fmla="*/ 15 h 155"/>
                      <a:gd name="T120" fmla="*/ 26 w 127"/>
                      <a:gd name="T1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55">
                        <a:moveTo>
                          <a:pt x="26" y="0"/>
                        </a:moveTo>
                        <a:lnTo>
                          <a:pt x="51" y="10"/>
                        </a:lnTo>
                        <a:lnTo>
                          <a:pt x="65" y="19"/>
                        </a:lnTo>
                        <a:lnTo>
                          <a:pt x="75" y="33"/>
                        </a:lnTo>
                        <a:lnTo>
                          <a:pt x="83" y="33"/>
                        </a:lnTo>
                        <a:lnTo>
                          <a:pt x="82" y="42"/>
                        </a:lnTo>
                        <a:lnTo>
                          <a:pt x="92" y="48"/>
                        </a:lnTo>
                        <a:lnTo>
                          <a:pt x="98" y="57"/>
                        </a:lnTo>
                        <a:lnTo>
                          <a:pt x="115" y="75"/>
                        </a:lnTo>
                        <a:lnTo>
                          <a:pt x="126" y="96"/>
                        </a:lnTo>
                        <a:lnTo>
                          <a:pt x="105" y="94"/>
                        </a:lnTo>
                        <a:lnTo>
                          <a:pt x="88" y="91"/>
                        </a:lnTo>
                        <a:lnTo>
                          <a:pt x="100" y="106"/>
                        </a:lnTo>
                        <a:lnTo>
                          <a:pt x="100" y="115"/>
                        </a:lnTo>
                        <a:lnTo>
                          <a:pt x="100" y="124"/>
                        </a:lnTo>
                        <a:lnTo>
                          <a:pt x="93" y="120"/>
                        </a:lnTo>
                        <a:lnTo>
                          <a:pt x="85" y="112"/>
                        </a:lnTo>
                        <a:lnTo>
                          <a:pt x="70" y="103"/>
                        </a:lnTo>
                        <a:lnTo>
                          <a:pt x="62" y="99"/>
                        </a:lnTo>
                        <a:lnTo>
                          <a:pt x="49" y="103"/>
                        </a:lnTo>
                        <a:lnTo>
                          <a:pt x="41" y="106"/>
                        </a:lnTo>
                        <a:lnTo>
                          <a:pt x="46" y="114"/>
                        </a:lnTo>
                        <a:lnTo>
                          <a:pt x="59" y="120"/>
                        </a:lnTo>
                        <a:lnTo>
                          <a:pt x="72" y="126"/>
                        </a:lnTo>
                        <a:lnTo>
                          <a:pt x="77" y="136"/>
                        </a:lnTo>
                        <a:lnTo>
                          <a:pt x="75" y="150"/>
                        </a:lnTo>
                        <a:lnTo>
                          <a:pt x="75" y="154"/>
                        </a:lnTo>
                        <a:lnTo>
                          <a:pt x="70" y="154"/>
                        </a:lnTo>
                        <a:lnTo>
                          <a:pt x="62" y="150"/>
                        </a:lnTo>
                        <a:lnTo>
                          <a:pt x="59" y="148"/>
                        </a:lnTo>
                        <a:lnTo>
                          <a:pt x="54" y="145"/>
                        </a:lnTo>
                        <a:lnTo>
                          <a:pt x="49" y="153"/>
                        </a:lnTo>
                        <a:lnTo>
                          <a:pt x="41" y="154"/>
                        </a:lnTo>
                        <a:lnTo>
                          <a:pt x="34" y="148"/>
                        </a:lnTo>
                        <a:lnTo>
                          <a:pt x="34" y="135"/>
                        </a:lnTo>
                        <a:lnTo>
                          <a:pt x="33" y="127"/>
                        </a:lnTo>
                        <a:lnTo>
                          <a:pt x="25" y="123"/>
                        </a:lnTo>
                        <a:lnTo>
                          <a:pt x="16" y="130"/>
                        </a:lnTo>
                        <a:lnTo>
                          <a:pt x="3" y="130"/>
                        </a:lnTo>
                        <a:lnTo>
                          <a:pt x="0" y="124"/>
                        </a:lnTo>
                        <a:lnTo>
                          <a:pt x="3" y="109"/>
                        </a:lnTo>
                        <a:lnTo>
                          <a:pt x="13" y="100"/>
                        </a:lnTo>
                        <a:lnTo>
                          <a:pt x="11" y="76"/>
                        </a:lnTo>
                        <a:lnTo>
                          <a:pt x="11" y="70"/>
                        </a:lnTo>
                        <a:lnTo>
                          <a:pt x="21" y="69"/>
                        </a:lnTo>
                        <a:lnTo>
                          <a:pt x="29" y="75"/>
                        </a:lnTo>
                        <a:lnTo>
                          <a:pt x="44" y="78"/>
                        </a:lnTo>
                        <a:lnTo>
                          <a:pt x="44" y="67"/>
                        </a:lnTo>
                        <a:lnTo>
                          <a:pt x="38" y="61"/>
                        </a:lnTo>
                        <a:lnTo>
                          <a:pt x="34" y="57"/>
                        </a:lnTo>
                        <a:lnTo>
                          <a:pt x="39" y="57"/>
                        </a:lnTo>
                        <a:lnTo>
                          <a:pt x="43" y="57"/>
                        </a:lnTo>
                        <a:lnTo>
                          <a:pt x="46" y="57"/>
                        </a:lnTo>
                        <a:lnTo>
                          <a:pt x="49" y="57"/>
                        </a:lnTo>
                        <a:lnTo>
                          <a:pt x="54" y="52"/>
                        </a:lnTo>
                        <a:lnTo>
                          <a:pt x="52" y="48"/>
                        </a:lnTo>
                        <a:lnTo>
                          <a:pt x="47" y="37"/>
                        </a:lnTo>
                        <a:lnTo>
                          <a:pt x="38" y="27"/>
                        </a:lnTo>
                        <a:lnTo>
                          <a:pt x="25" y="21"/>
                        </a:lnTo>
                        <a:lnTo>
                          <a:pt x="20" y="15"/>
                        </a:lnTo>
                        <a:lnTo>
                          <a:pt x="26"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596" name="Freeform 28">
                    <a:extLst>
                      <a:ext uri="{FF2B5EF4-FFF2-40B4-BE49-F238E27FC236}">
                        <a16:creationId xmlns:a16="http://schemas.microsoft.com/office/drawing/2014/main" id="{7263FB4B-2FBF-44FA-A5C3-0AEC2ECEEBB2}"/>
                      </a:ext>
                    </a:extLst>
                  </p:cNvPr>
                  <p:cNvSpPr>
                    <a:spLocks/>
                  </p:cNvSpPr>
                  <p:nvPr/>
                </p:nvSpPr>
                <p:spPr bwMode="auto">
                  <a:xfrm>
                    <a:off x="4706" y="1480"/>
                    <a:ext cx="138" cy="129"/>
                  </a:xfrm>
                  <a:custGeom>
                    <a:avLst/>
                    <a:gdLst>
                      <a:gd name="T0" fmla="*/ 0 w 138"/>
                      <a:gd name="T1" fmla="*/ 0 h 129"/>
                      <a:gd name="T2" fmla="*/ 13 w 138"/>
                      <a:gd name="T3" fmla="*/ 0 h 129"/>
                      <a:gd name="T4" fmla="*/ 18 w 138"/>
                      <a:gd name="T5" fmla="*/ 9 h 129"/>
                      <a:gd name="T6" fmla="*/ 36 w 138"/>
                      <a:gd name="T7" fmla="*/ 23 h 129"/>
                      <a:gd name="T8" fmla="*/ 44 w 138"/>
                      <a:gd name="T9" fmla="*/ 38 h 129"/>
                      <a:gd name="T10" fmla="*/ 57 w 138"/>
                      <a:gd name="T11" fmla="*/ 39 h 129"/>
                      <a:gd name="T12" fmla="*/ 67 w 138"/>
                      <a:gd name="T13" fmla="*/ 42 h 129"/>
                      <a:gd name="T14" fmla="*/ 75 w 138"/>
                      <a:gd name="T15" fmla="*/ 48 h 129"/>
                      <a:gd name="T16" fmla="*/ 85 w 138"/>
                      <a:gd name="T17" fmla="*/ 48 h 129"/>
                      <a:gd name="T18" fmla="*/ 96 w 138"/>
                      <a:gd name="T19" fmla="*/ 57 h 129"/>
                      <a:gd name="T20" fmla="*/ 106 w 138"/>
                      <a:gd name="T21" fmla="*/ 65 h 129"/>
                      <a:gd name="T22" fmla="*/ 117 w 138"/>
                      <a:gd name="T23" fmla="*/ 69 h 129"/>
                      <a:gd name="T24" fmla="*/ 116 w 138"/>
                      <a:gd name="T25" fmla="*/ 74 h 129"/>
                      <a:gd name="T26" fmla="*/ 109 w 138"/>
                      <a:gd name="T27" fmla="*/ 77 h 129"/>
                      <a:gd name="T28" fmla="*/ 103 w 138"/>
                      <a:gd name="T29" fmla="*/ 77 h 129"/>
                      <a:gd name="T30" fmla="*/ 99 w 138"/>
                      <a:gd name="T31" fmla="*/ 81 h 129"/>
                      <a:gd name="T32" fmla="*/ 113 w 138"/>
                      <a:gd name="T33" fmla="*/ 90 h 129"/>
                      <a:gd name="T34" fmla="*/ 122 w 138"/>
                      <a:gd name="T35" fmla="*/ 99 h 129"/>
                      <a:gd name="T36" fmla="*/ 137 w 138"/>
                      <a:gd name="T37" fmla="*/ 108 h 129"/>
                      <a:gd name="T38" fmla="*/ 127 w 138"/>
                      <a:gd name="T39" fmla="*/ 119 h 129"/>
                      <a:gd name="T40" fmla="*/ 119 w 138"/>
                      <a:gd name="T41" fmla="*/ 122 h 129"/>
                      <a:gd name="T42" fmla="*/ 121 w 138"/>
                      <a:gd name="T43" fmla="*/ 128 h 129"/>
                      <a:gd name="T44" fmla="*/ 106 w 138"/>
                      <a:gd name="T45" fmla="*/ 128 h 129"/>
                      <a:gd name="T46" fmla="*/ 101 w 138"/>
                      <a:gd name="T47" fmla="*/ 123 h 129"/>
                      <a:gd name="T48" fmla="*/ 90 w 138"/>
                      <a:gd name="T49" fmla="*/ 111 h 129"/>
                      <a:gd name="T50" fmla="*/ 82 w 138"/>
                      <a:gd name="T51" fmla="*/ 101 h 129"/>
                      <a:gd name="T52" fmla="*/ 69 w 138"/>
                      <a:gd name="T53" fmla="*/ 83 h 129"/>
                      <a:gd name="T54" fmla="*/ 54 w 138"/>
                      <a:gd name="T55" fmla="*/ 69 h 129"/>
                      <a:gd name="T56" fmla="*/ 38 w 138"/>
                      <a:gd name="T57" fmla="*/ 50 h 129"/>
                      <a:gd name="T58" fmla="*/ 28 w 138"/>
                      <a:gd name="T59" fmla="*/ 44 h 129"/>
                      <a:gd name="T60" fmla="*/ 20 w 138"/>
                      <a:gd name="T61" fmla="*/ 39 h 129"/>
                      <a:gd name="T62" fmla="*/ 16 w 138"/>
                      <a:gd name="T63" fmla="*/ 29 h 129"/>
                      <a:gd name="T64" fmla="*/ 2 w 138"/>
                      <a:gd name="T65" fmla="*/ 20 h 129"/>
                      <a:gd name="T66" fmla="*/ 2 w 138"/>
                      <a:gd name="T67" fmla="*/ 14 h 129"/>
                      <a:gd name="T68" fmla="*/ 0 w 138"/>
                      <a:gd name="T6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29">
                        <a:moveTo>
                          <a:pt x="0" y="0"/>
                        </a:moveTo>
                        <a:lnTo>
                          <a:pt x="13" y="0"/>
                        </a:lnTo>
                        <a:lnTo>
                          <a:pt x="18" y="9"/>
                        </a:lnTo>
                        <a:lnTo>
                          <a:pt x="36" y="23"/>
                        </a:lnTo>
                        <a:lnTo>
                          <a:pt x="44" y="38"/>
                        </a:lnTo>
                        <a:lnTo>
                          <a:pt x="57" y="39"/>
                        </a:lnTo>
                        <a:lnTo>
                          <a:pt x="67" y="42"/>
                        </a:lnTo>
                        <a:lnTo>
                          <a:pt x="75" y="48"/>
                        </a:lnTo>
                        <a:lnTo>
                          <a:pt x="85" y="48"/>
                        </a:lnTo>
                        <a:lnTo>
                          <a:pt x="96" y="57"/>
                        </a:lnTo>
                        <a:lnTo>
                          <a:pt x="106" y="65"/>
                        </a:lnTo>
                        <a:lnTo>
                          <a:pt x="117" y="69"/>
                        </a:lnTo>
                        <a:lnTo>
                          <a:pt x="116" y="74"/>
                        </a:lnTo>
                        <a:lnTo>
                          <a:pt x="109" y="77"/>
                        </a:lnTo>
                        <a:lnTo>
                          <a:pt x="103" y="77"/>
                        </a:lnTo>
                        <a:lnTo>
                          <a:pt x="99" y="81"/>
                        </a:lnTo>
                        <a:lnTo>
                          <a:pt x="113" y="90"/>
                        </a:lnTo>
                        <a:lnTo>
                          <a:pt x="122" y="99"/>
                        </a:lnTo>
                        <a:lnTo>
                          <a:pt x="137" y="108"/>
                        </a:lnTo>
                        <a:lnTo>
                          <a:pt x="127" y="119"/>
                        </a:lnTo>
                        <a:lnTo>
                          <a:pt x="119" y="122"/>
                        </a:lnTo>
                        <a:lnTo>
                          <a:pt x="121" y="128"/>
                        </a:lnTo>
                        <a:lnTo>
                          <a:pt x="106" y="128"/>
                        </a:lnTo>
                        <a:lnTo>
                          <a:pt x="101" y="123"/>
                        </a:lnTo>
                        <a:lnTo>
                          <a:pt x="90" y="111"/>
                        </a:lnTo>
                        <a:lnTo>
                          <a:pt x="82" y="101"/>
                        </a:lnTo>
                        <a:lnTo>
                          <a:pt x="69" y="83"/>
                        </a:lnTo>
                        <a:lnTo>
                          <a:pt x="54" y="69"/>
                        </a:lnTo>
                        <a:lnTo>
                          <a:pt x="38" y="50"/>
                        </a:lnTo>
                        <a:lnTo>
                          <a:pt x="28" y="44"/>
                        </a:lnTo>
                        <a:lnTo>
                          <a:pt x="20" y="39"/>
                        </a:lnTo>
                        <a:lnTo>
                          <a:pt x="16" y="29"/>
                        </a:lnTo>
                        <a:lnTo>
                          <a:pt x="2" y="20"/>
                        </a:lnTo>
                        <a:lnTo>
                          <a:pt x="2" y="14"/>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65597" name="Group 29">
                  <a:extLst>
                    <a:ext uri="{FF2B5EF4-FFF2-40B4-BE49-F238E27FC236}">
                      <a16:creationId xmlns:a16="http://schemas.microsoft.com/office/drawing/2014/main" id="{098B3D24-DCCD-4F8C-B1C2-82553B517AF6}"/>
                    </a:ext>
                  </a:extLst>
                </p:cNvPr>
                <p:cNvGrpSpPr>
                  <a:grpSpLocks/>
                </p:cNvGrpSpPr>
                <p:nvPr/>
              </p:nvGrpSpPr>
              <p:grpSpPr bwMode="auto">
                <a:xfrm>
                  <a:off x="2922" y="1219"/>
                  <a:ext cx="1995" cy="2104"/>
                  <a:chOff x="2922" y="1219"/>
                  <a:chExt cx="1995" cy="2104"/>
                </a:xfrm>
              </p:grpSpPr>
              <p:sp>
                <p:nvSpPr>
                  <p:cNvPr id="365598" name="Freeform 30">
                    <a:extLst>
                      <a:ext uri="{FF2B5EF4-FFF2-40B4-BE49-F238E27FC236}">
                        <a16:creationId xmlns:a16="http://schemas.microsoft.com/office/drawing/2014/main" id="{507E4C9A-EB84-48B3-BF40-91118B0F4329}"/>
                      </a:ext>
                    </a:extLst>
                  </p:cNvPr>
                  <p:cNvSpPr>
                    <a:spLocks/>
                  </p:cNvSpPr>
                  <p:nvPr/>
                </p:nvSpPr>
                <p:spPr bwMode="auto">
                  <a:xfrm>
                    <a:off x="2922" y="1740"/>
                    <a:ext cx="992" cy="967"/>
                  </a:xfrm>
                  <a:custGeom>
                    <a:avLst/>
                    <a:gdLst>
                      <a:gd name="T0" fmla="*/ 757 w 992"/>
                      <a:gd name="T1" fmla="*/ 156 h 967"/>
                      <a:gd name="T2" fmla="*/ 850 w 992"/>
                      <a:gd name="T3" fmla="*/ 317 h 967"/>
                      <a:gd name="T4" fmla="*/ 887 w 992"/>
                      <a:gd name="T5" fmla="*/ 357 h 967"/>
                      <a:gd name="T6" fmla="*/ 968 w 992"/>
                      <a:gd name="T7" fmla="*/ 347 h 967"/>
                      <a:gd name="T8" fmla="*/ 989 w 992"/>
                      <a:gd name="T9" fmla="*/ 386 h 967"/>
                      <a:gd name="T10" fmla="*/ 892 w 992"/>
                      <a:gd name="T11" fmla="*/ 494 h 967"/>
                      <a:gd name="T12" fmla="*/ 812 w 992"/>
                      <a:gd name="T13" fmla="*/ 618 h 967"/>
                      <a:gd name="T14" fmla="*/ 824 w 992"/>
                      <a:gd name="T15" fmla="*/ 663 h 967"/>
                      <a:gd name="T16" fmla="*/ 824 w 992"/>
                      <a:gd name="T17" fmla="*/ 708 h 967"/>
                      <a:gd name="T18" fmla="*/ 788 w 992"/>
                      <a:gd name="T19" fmla="*/ 725 h 967"/>
                      <a:gd name="T20" fmla="*/ 736 w 992"/>
                      <a:gd name="T21" fmla="*/ 786 h 967"/>
                      <a:gd name="T22" fmla="*/ 716 w 992"/>
                      <a:gd name="T23" fmla="*/ 839 h 967"/>
                      <a:gd name="T24" fmla="*/ 668 w 992"/>
                      <a:gd name="T25" fmla="*/ 911 h 967"/>
                      <a:gd name="T26" fmla="*/ 640 w 992"/>
                      <a:gd name="T27" fmla="*/ 927 h 967"/>
                      <a:gd name="T28" fmla="*/ 580 w 992"/>
                      <a:gd name="T29" fmla="*/ 963 h 967"/>
                      <a:gd name="T30" fmla="*/ 507 w 992"/>
                      <a:gd name="T31" fmla="*/ 951 h 967"/>
                      <a:gd name="T32" fmla="*/ 499 w 992"/>
                      <a:gd name="T33" fmla="*/ 917 h 967"/>
                      <a:gd name="T34" fmla="*/ 466 w 992"/>
                      <a:gd name="T35" fmla="*/ 869 h 967"/>
                      <a:gd name="T36" fmla="*/ 460 w 992"/>
                      <a:gd name="T37" fmla="*/ 828 h 967"/>
                      <a:gd name="T38" fmla="*/ 450 w 992"/>
                      <a:gd name="T39" fmla="*/ 801 h 967"/>
                      <a:gd name="T40" fmla="*/ 419 w 992"/>
                      <a:gd name="T41" fmla="*/ 771 h 967"/>
                      <a:gd name="T42" fmla="*/ 400 w 992"/>
                      <a:gd name="T43" fmla="*/ 732 h 967"/>
                      <a:gd name="T44" fmla="*/ 427 w 992"/>
                      <a:gd name="T45" fmla="*/ 666 h 967"/>
                      <a:gd name="T46" fmla="*/ 414 w 992"/>
                      <a:gd name="T47" fmla="*/ 573 h 967"/>
                      <a:gd name="T48" fmla="*/ 370 w 992"/>
                      <a:gd name="T49" fmla="*/ 527 h 967"/>
                      <a:gd name="T50" fmla="*/ 364 w 992"/>
                      <a:gd name="T51" fmla="*/ 453 h 967"/>
                      <a:gd name="T52" fmla="*/ 301 w 992"/>
                      <a:gd name="T53" fmla="*/ 426 h 967"/>
                      <a:gd name="T54" fmla="*/ 218 w 992"/>
                      <a:gd name="T55" fmla="*/ 434 h 967"/>
                      <a:gd name="T56" fmla="*/ 47 w 992"/>
                      <a:gd name="T57" fmla="*/ 375 h 967"/>
                      <a:gd name="T58" fmla="*/ 8 w 992"/>
                      <a:gd name="T59" fmla="*/ 281 h 967"/>
                      <a:gd name="T60" fmla="*/ 39 w 992"/>
                      <a:gd name="T61" fmla="*/ 213 h 967"/>
                      <a:gd name="T62" fmla="*/ 96 w 992"/>
                      <a:gd name="T63" fmla="*/ 140 h 967"/>
                      <a:gd name="T64" fmla="*/ 180 w 992"/>
                      <a:gd name="T65" fmla="*/ 84 h 967"/>
                      <a:gd name="T66" fmla="*/ 244 w 992"/>
                      <a:gd name="T67" fmla="*/ 26 h 967"/>
                      <a:gd name="T68" fmla="*/ 302 w 992"/>
                      <a:gd name="T69" fmla="*/ 41 h 967"/>
                      <a:gd name="T70" fmla="*/ 366 w 992"/>
                      <a:gd name="T71" fmla="*/ 15 h 967"/>
                      <a:gd name="T72" fmla="*/ 409 w 992"/>
                      <a:gd name="T73" fmla="*/ 3 h 967"/>
                      <a:gd name="T74" fmla="*/ 444 w 992"/>
                      <a:gd name="T75" fmla="*/ 33 h 967"/>
                      <a:gd name="T76" fmla="*/ 512 w 992"/>
                      <a:gd name="T77" fmla="*/ 81 h 967"/>
                      <a:gd name="T78" fmla="*/ 559 w 992"/>
                      <a:gd name="T79" fmla="*/ 59 h 967"/>
                      <a:gd name="T80" fmla="*/ 630 w 992"/>
                      <a:gd name="T81" fmla="*/ 75 h 967"/>
                      <a:gd name="T82" fmla="*/ 708 w 992"/>
                      <a:gd name="T83" fmla="*/ 7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2" h="967">
                        <a:moveTo>
                          <a:pt x="741" y="116"/>
                        </a:moveTo>
                        <a:lnTo>
                          <a:pt x="757" y="156"/>
                        </a:lnTo>
                        <a:lnTo>
                          <a:pt x="788" y="218"/>
                        </a:lnTo>
                        <a:lnTo>
                          <a:pt x="850" y="317"/>
                        </a:lnTo>
                        <a:lnTo>
                          <a:pt x="872" y="329"/>
                        </a:lnTo>
                        <a:lnTo>
                          <a:pt x="887" y="357"/>
                        </a:lnTo>
                        <a:lnTo>
                          <a:pt x="936" y="356"/>
                        </a:lnTo>
                        <a:lnTo>
                          <a:pt x="968" y="347"/>
                        </a:lnTo>
                        <a:lnTo>
                          <a:pt x="991" y="347"/>
                        </a:lnTo>
                        <a:lnTo>
                          <a:pt x="989" y="386"/>
                        </a:lnTo>
                        <a:lnTo>
                          <a:pt x="981" y="407"/>
                        </a:lnTo>
                        <a:lnTo>
                          <a:pt x="892" y="494"/>
                        </a:lnTo>
                        <a:lnTo>
                          <a:pt x="811" y="584"/>
                        </a:lnTo>
                        <a:lnTo>
                          <a:pt x="812" y="618"/>
                        </a:lnTo>
                        <a:lnTo>
                          <a:pt x="835" y="644"/>
                        </a:lnTo>
                        <a:lnTo>
                          <a:pt x="824" y="663"/>
                        </a:lnTo>
                        <a:lnTo>
                          <a:pt x="830" y="689"/>
                        </a:lnTo>
                        <a:lnTo>
                          <a:pt x="824" y="708"/>
                        </a:lnTo>
                        <a:lnTo>
                          <a:pt x="804" y="725"/>
                        </a:lnTo>
                        <a:lnTo>
                          <a:pt x="788" y="725"/>
                        </a:lnTo>
                        <a:lnTo>
                          <a:pt x="760" y="753"/>
                        </a:lnTo>
                        <a:lnTo>
                          <a:pt x="736" y="786"/>
                        </a:lnTo>
                        <a:lnTo>
                          <a:pt x="741" y="822"/>
                        </a:lnTo>
                        <a:lnTo>
                          <a:pt x="716" y="839"/>
                        </a:lnTo>
                        <a:lnTo>
                          <a:pt x="694" y="876"/>
                        </a:lnTo>
                        <a:lnTo>
                          <a:pt x="668" y="911"/>
                        </a:lnTo>
                        <a:lnTo>
                          <a:pt x="653" y="924"/>
                        </a:lnTo>
                        <a:lnTo>
                          <a:pt x="640" y="927"/>
                        </a:lnTo>
                        <a:lnTo>
                          <a:pt x="617" y="950"/>
                        </a:lnTo>
                        <a:lnTo>
                          <a:pt x="580" y="963"/>
                        </a:lnTo>
                        <a:lnTo>
                          <a:pt x="533" y="966"/>
                        </a:lnTo>
                        <a:lnTo>
                          <a:pt x="507" y="951"/>
                        </a:lnTo>
                        <a:lnTo>
                          <a:pt x="504" y="936"/>
                        </a:lnTo>
                        <a:lnTo>
                          <a:pt x="499" y="917"/>
                        </a:lnTo>
                        <a:lnTo>
                          <a:pt x="481" y="906"/>
                        </a:lnTo>
                        <a:lnTo>
                          <a:pt x="466" y="869"/>
                        </a:lnTo>
                        <a:lnTo>
                          <a:pt x="461" y="851"/>
                        </a:lnTo>
                        <a:lnTo>
                          <a:pt x="460" y="828"/>
                        </a:lnTo>
                        <a:lnTo>
                          <a:pt x="452" y="812"/>
                        </a:lnTo>
                        <a:lnTo>
                          <a:pt x="450" y="801"/>
                        </a:lnTo>
                        <a:lnTo>
                          <a:pt x="435" y="785"/>
                        </a:lnTo>
                        <a:lnTo>
                          <a:pt x="419" y="771"/>
                        </a:lnTo>
                        <a:lnTo>
                          <a:pt x="408" y="749"/>
                        </a:lnTo>
                        <a:lnTo>
                          <a:pt x="400" y="732"/>
                        </a:lnTo>
                        <a:lnTo>
                          <a:pt x="403" y="705"/>
                        </a:lnTo>
                        <a:lnTo>
                          <a:pt x="427" y="666"/>
                        </a:lnTo>
                        <a:lnTo>
                          <a:pt x="432" y="623"/>
                        </a:lnTo>
                        <a:lnTo>
                          <a:pt x="414" y="573"/>
                        </a:lnTo>
                        <a:lnTo>
                          <a:pt x="388" y="554"/>
                        </a:lnTo>
                        <a:lnTo>
                          <a:pt x="370" y="527"/>
                        </a:lnTo>
                        <a:lnTo>
                          <a:pt x="377" y="485"/>
                        </a:lnTo>
                        <a:lnTo>
                          <a:pt x="364" y="453"/>
                        </a:lnTo>
                        <a:lnTo>
                          <a:pt x="333" y="450"/>
                        </a:lnTo>
                        <a:lnTo>
                          <a:pt x="301" y="426"/>
                        </a:lnTo>
                        <a:lnTo>
                          <a:pt x="260" y="413"/>
                        </a:lnTo>
                        <a:lnTo>
                          <a:pt x="218" y="434"/>
                        </a:lnTo>
                        <a:lnTo>
                          <a:pt x="107" y="428"/>
                        </a:lnTo>
                        <a:lnTo>
                          <a:pt x="47" y="375"/>
                        </a:lnTo>
                        <a:lnTo>
                          <a:pt x="0" y="305"/>
                        </a:lnTo>
                        <a:lnTo>
                          <a:pt x="8" y="281"/>
                        </a:lnTo>
                        <a:lnTo>
                          <a:pt x="29" y="263"/>
                        </a:lnTo>
                        <a:lnTo>
                          <a:pt x="39" y="213"/>
                        </a:lnTo>
                        <a:lnTo>
                          <a:pt x="54" y="177"/>
                        </a:lnTo>
                        <a:lnTo>
                          <a:pt x="96" y="140"/>
                        </a:lnTo>
                        <a:lnTo>
                          <a:pt x="140" y="123"/>
                        </a:lnTo>
                        <a:lnTo>
                          <a:pt x="180" y="84"/>
                        </a:lnTo>
                        <a:lnTo>
                          <a:pt x="190" y="68"/>
                        </a:lnTo>
                        <a:lnTo>
                          <a:pt x="244" y="26"/>
                        </a:lnTo>
                        <a:lnTo>
                          <a:pt x="278" y="42"/>
                        </a:lnTo>
                        <a:lnTo>
                          <a:pt x="302" y="41"/>
                        </a:lnTo>
                        <a:lnTo>
                          <a:pt x="331" y="18"/>
                        </a:lnTo>
                        <a:lnTo>
                          <a:pt x="366" y="15"/>
                        </a:lnTo>
                        <a:lnTo>
                          <a:pt x="388" y="21"/>
                        </a:lnTo>
                        <a:lnTo>
                          <a:pt x="409" y="3"/>
                        </a:lnTo>
                        <a:lnTo>
                          <a:pt x="437" y="0"/>
                        </a:lnTo>
                        <a:lnTo>
                          <a:pt x="444" y="33"/>
                        </a:lnTo>
                        <a:lnTo>
                          <a:pt x="461" y="57"/>
                        </a:lnTo>
                        <a:lnTo>
                          <a:pt x="512" y="81"/>
                        </a:lnTo>
                        <a:lnTo>
                          <a:pt x="554" y="86"/>
                        </a:lnTo>
                        <a:lnTo>
                          <a:pt x="559" y="59"/>
                        </a:lnTo>
                        <a:lnTo>
                          <a:pt x="591" y="59"/>
                        </a:lnTo>
                        <a:lnTo>
                          <a:pt x="630" y="75"/>
                        </a:lnTo>
                        <a:lnTo>
                          <a:pt x="673" y="84"/>
                        </a:lnTo>
                        <a:lnTo>
                          <a:pt x="708" y="74"/>
                        </a:lnTo>
                        <a:lnTo>
                          <a:pt x="741" y="116"/>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5599" name="Group 31">
                    <a:extLst>
                      <a:ext uri="{FF2B5EF4-FFF2-40B4-BE49-F238E27FC236}">
                        <a16:creationId xmlns:a16="http://schemas.microsoft.com/office/drawing/2014/main" id="{54B3F8BC-8D0D-4309-B798-5C21DA437120}"/>
                      </a:ext>
                    </a:extLst>
                  </p:cNvPr>
                  <p:cNvGrpSpPr>
                    <a:grpSpLocks/>
                  </p:cNvGrpSpPr>
                  <p:nvPr/>
                </p:nvGrpSpPr>
                <p:grpSpPr bwMode="auto">
                  <a:xfrm>
                    <a:off x="2989" y="1219"/>
                    <a:ext cx="440" cy="333"/>
                    <a:chOff x="2989" y="1219"/>
                    <a:chExt cx="440" cy="333"/>
                  </a:xfrm>
                </p:grpSpPr>
                <p:grpSp>
                  <p:nvGrpSpPr>
                    <p:cNvPr id="365600" name="Group 32">
                      <a:extLst>
                        <a:ext uri="{FF2B5EF4-FFF2-40B4-BE49-F238E27FC236}">
                          <a16:creationId xmlns:a16="http://schemas.microsoft.com/office/drawing/2014/main" id="{D3FB987E-FD78-4E1D-A021-49DFA1C5E1EE}"/>
                        </a:ext>
                      </a:extLst>
                    </p:cNvPr>
                    <p:cNvGrpSpPr>
                      <a:grpSpLocks/>
                    </p:cNvGrpSpPr>
                    <p:nvPr/>
                  </p:nvGrpSpPr>
                  <p:grpSpPr bwMode="auto">
                    <a:xfrm>
                      <a:off x="3164" y="1426"/>
                      <a:ext cx="136" cy="126"/>
                      <a:chOff x="3164" y="1426"/>
                      <a:chExt cx="136" cy="126"/>
                    </a:xfrm>
                  </p:grpSpPr>
                  <p:sp>
                    <p:nvSpPr>
                      <p:cNvPr id="365601" name="Freeform 33">
                        <a:extLst>
                          <a:ext uri="{FF2B5EF4-FFF2-40B4-BE49-F238E27FC236}">
                            <a16:creationId xmlns:a16="http://schemas.microsoft.com/office/drawing/2014/main" id="{34281843-8BEC-4B02-9A12-42FDC12794CF}"/>
                          </a:ext>
                        </a:extLst>
                      </p:cNvPr>
                      <p:cNvSpPr>
                        <a:spLocks/>
                      </p:cNvSpPr>
                      <p:nvPr/>
                    </p:nvSpPr>
                    <p:spPr bwMode="auto">
                      <a:xfrm>
                        <a:off x="3164" y="1473"/>
                        <a:ext cx="64" cy="70"/>
                      </a:xfrm>
                      <a:custGeom>
                        <a:avLst/>
                        <a:gdLst>
                          <a:gd name="T0" fmla="*/ 15 w 64"/>
                          <a:gd name="T1" fmla="*/ 21 h 70"/>
                          <a:gd name="T2" fmla="*/ 19 w 64"/>
                          <a:gd name="T3" fmla="*/ 14 h 70"/>
                          <a:gd name="T4" fmla="*/ 31 w 64"/>
                          <a:gd name="T5" fmla="*/ 14 h 70"/>
                          <a:gd name="T6" fmla="*/ 47 w 64"/>
                          <a:gd name="T7" fmla="*/ 0 h 70"/>
                          <a:gd name="T8" fmla="*/ 52 w 64"/>
                          <a:gd name="T9" fmla="*/ 9 h 70"/>
                          <a:gd name="T10" fmla="*/ 60 w 64"/>
                          <a:gd name="T11" fmla="*/ 9 h 70"/>
                          <a:gd name="T12" fmla="*/ 63 w 64"/>
                          <a:gd name="T13" fmla="*/ 14 h 70"/>
                          <a:gd name="T14" fmla="*/ 58 w 64"/>
                          <a:gd name="T15" fmla="*/ 21 h 70"/>
                          <a:gd name="T16" fmla="*/ 52 w 64"/>
                          <a:gd name="T17" fmla="*/ 24 h 70"/>
                          <a:gd name="T18" fmla="*/ 52 w 64"/>
                          <a:gd name="T19" fmla="*/ 30 h 70"/>
                          <a:gd name="T20" fmla="*/ 50 w 64"/>
                          <a:gd name="T21" fmla="*/ 33 h 70"/>
                          <a:gd name="T22" fmla="*/ 48 w 64"/>
                          <a:gd name="T23" fmla="*/ 38 h 70"/>
                          <a:gd name="T24" fmla="*/ 52 w 64"/>
                          <a:gd name="T25" fmla="*/ 44 h 70"/>
                          <a:gd name="T26" fmla="*/ 47 w 64"/>
                          <a:gd name="T27" fmla="*/ 50 h 70"/>
                          <a:gd name="T28" fmla="*/ 42 w 64"/>
                          <a:gd name="T29" fmla="*/ 53 h 70"/>
                          <a:gd name="T30" fmla="*/ 37 w 64"/>
                          <a:gd name="T31" fmla="*/ 53 h 70"/>
                          <a:gd name="T32" fmla="*/ 36 w 64"/>
                          <a:gd name="T33" fmla="*/ 54 h 70"/>
                          <a:gd name="T34" fmla="*/ 34 w 64"/>
                          <a:gd name="T35" fmla="*/ 59 h 70"/>
                          <a:gd name="T36" fmla="*/ 26 w 64"/>
                          <a:gd name="T37" fmla="*/ 60 h 70"/>
                          <a:gd name="T38" fmla="*/ 24 w 64"/>
                          <a:gd name="T39" fmla="*/ 59 h 70"/>
                          <a:gd name="T40" fmla="*/ 18 w 64"/>
                          <a:gd name="T41" fmla="*/ 63 h 70"/>
                          <a:gd name="T42" fmla="*/ 16 w 64"/>
                          <a:gd name="T43" fmla="*/ 65 h 70"/>
                          <a:gd name="T44" fmla="*/ 8 w 64"/>
                          <a:gd name="T45" fmla="*/ 69 h 70"/>
                          <a:gd name="T46" fmla="*/ 5 w 64"/>
                          <a:gd name="T47" fmla="*/ 69 h 70"/>
                          <a:gd name="T48" fmla="*/ 3 w 64"/>
                          <a:gd name="T49" fmla="*/ 66 h 70"/>
                          <a:gd name="T50" fmla="*/ 2 w 64"/>
                          <a:gd name="T51" fmla="*/ 59 h 70"/>
                          <a:gd name="T52" fmla="*/ 0 w 64"/>
                          <a:gd name="T53" fmla="*/ 57 h 70"/>
                          <a:gd name="T54" fmla="*/ 0 w 64"/>
                          <a:gd name="T55" fmla="*/ 51 h 70"/>
                          <a:gd name="T56" fmla="*/ 5 w 64"/>
                          <a:gd name="T57" fmla="*/ 48 h 70"/>
                          <a:gd name="T58" fmla="*/ 10 w 64"/>
                          <a:gd name="T59" fmla="*/ 45 h 70"/>
                          <a:gd name="T60" fmla="*/ 13 w 64"/>
                          <a:gd name="T61" fmla="*/ 39 h 70"/>
                          <a:gd name="T62" fmla="*/ 18 w 64"/>
                          <a:gd name="T63" fmla="*/ 39 h 70"/>
                          <a:gd name="T64" fmla="*/ 21 w 64"/>
                          <a:gd name="T65" fmla="*/ 41 h 70"/>
                          <a:gd name="T66" fmla="*/ 26 w 64"/>
                          <a:gd name="T67" fmla="*/ 39 h 70"/>
                          <a:gd name="T68" fmla="*/ 21 w 64"/>
                          <a:gd name="T69" fmla="*/ 38 h 70"/>
                          <a:gd name="T70" fmla="*/ 15 w 64"/>
                          <a:gd name="T71"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70">
                            <a:moveTo>
                              <a:pt x="15" y="21"/>
                            </a:moveTo>
                            <a:lnTo>
                              <a:pt x="19" y="14"/>
                            </a:lnTo>
                            <a:lnTo>
                              <a:pt x="31" y="14"/>
                            </a:lnTo>
                            <a:lnTo>
                              <a:pt x="47" y="0"/>
                            </a:lnTo>
                            <a:lnTo>
                              <a:pt x="52" y="9"/>
                            </a:lnTo>
                            <a:lnTo>
                              <a:pt x="60" y="9"/>
                            </a:lnTo>
                            <a:lnTo>
                              <a:pt x="63" y="14"/>
                            </a:lnTo>
                            <a:lnTo>
                              <a:pt x="58" y="21"/>
                            </a:lnTo>
                            <a:lnTo>
                              <a:pt x="52" y="24"/>
                            </a:lnTo>
                            <a:lnTo>
                              <a:pt x="52" y="30"/>
                            </a:lnTo>
                            <a:lnTo>
                              <a:pt x="50" y="33"/>
                            </a:lnTo>
                            <a:lnTo>
                              <a:pt x="48" y="38"/>
                            </a:lnTo>
                            <a:lnTo>
                              <a:pt x="52" y="44"/>
                            </a:lnTo>
                            <a:lnTo>
                              <a:pt x="47" y="50"/>
                            </a:lnTo>
                            <a:lnTo>
                              <a:pt x="42" y="53"/>
                            </a:lnTo>
                            <a:lnTo>
                              <a:pt x="37" y="53"/>
                            </a:lnTo>
                            <a:lnTo>
                              <a:pt x="36" y="54"/>
                            </a:lnTo>
                            <a:lnTo>
                              <a:pt x="34" y="59"/>
                            </a:lnTo>
                            <a:lnTo>
                              <a:pt x="26" y="60"/>
                            </a:lnTo>
                            <a:lnTo>
                              <a:pt x="24" y="59"/>
                            </a:lnTo>
                            <a:lnTo>
                              <a:pt x="18" y="63"/>
                            </a:lnTo>
                            <a:lnTo>
                              <a:pt x="16" y="65"/>
                            </a:lnTo>
                            <a:lnTo>
                              <a:pt x="8" y="69"/>
                            </a:lnTo>
                            <a:lnTo>
                              <a:pt x="5" y="69"/>
                            </a:lnTo>
                            <a:lnTo>
                              <a:pt x="3" y="66"/>
                            </a:lnTo>
                            <a:lnTo>
                              <a:pt x="2" y="59"/>
                            </a:lnTo>
                            <a:lnTo>
                              <a:pt x="0" y="57"/>
                            </a:lnTo>
                            <a:lnTo>
                              <a:pt x="0" y="51"/>
                            </a:lnTo>
                            <a:lnTo>
                              <a:pt x="5" y="48"/>
                            </a:lnTo>
                            <a:lnTo>
                              <a:pt x="10" y="45"/>
                            </a:lnTo>
                            <a:lnTo>
                              <a:pt x="13" y="39"/>
                            </a:lnTo>
                            <a:lnTo>
                              <a:pt x="18" y="39"/>
                            </a:lnTo>
                            <a:lnTo>
                              <a:pt x="21" y="41"/>
                            </a:lnTo>
                            <a:lnTo>
                              <a:pt x="26" y="39"/>
                            </a:lnTo>
                            <a:lnTo>
                              <a:pt x="21" y="38"/>
                            </a:lnTo>
                            <a:lnTo>
                              <a:pt x="15" y="21"/>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602" name="Freeform 34">
                        <a:extLst>
                          <a:ext uri="{FF2B5EF4-FFF2-40B4-BE49-F238E27FC236}">
                            <a16:creationId xmlns:a16="http://schemas.microsoft.com/office/drawing/2014/main" id="{013E1934-4154-4ABD-BC70-4522DF080C32}"/>
                          </a:ext>
                        </a:extLst>
                      </p:cNvPr>
                      <p:cNvSpPr>
                        <a:spLocks/>
                      </p:cNvSpPr>
                      <p:nvPr/>
                    </p:nvSpPr>
                    <p:spPr bwMode="auto">
                      <a:xfrm>
                        <a:off x="3223" y="1426"/>
                        <a:ext cx="77" cy="126"/>
                      </a:xfrm>
                      <a:custGeom>
                        <a:avLst/>
                        <a:gdLst>
                          <a:gd name="T0" fmla="*/ 29 w 77"/>
                          <a:gd name="T1" fmla="*/ 14 h 126"/>
                          <a:gd name="T2" fmla="*/ 47 w 77"/>
                          <a:gd name="T3" fmla="*/ 12 h 126"/>
                          <a:gd name="T4" fmla="*/ 53 w 77"/>
                          <a:gd name="T5" fmla="*/ 8 h 126"/>
                          <a:gd name="T6" fmla="*/ 61 w 77"/>
                          <a:gd name="T7" fmla="*/ 3 h 126"/>
                          <a:gd name="T8" fmla="*/ 76 w 77"/>
                          <a:gd name="T9" fmla="*/ 2 h 126"/>
                          <a:gd name="T10" fmla="*/ 71 w 77"/>
                          <a:gd name="T11" fmla="*/ 12 h 126"/>
                          <a:gd name="T12" fmla="*/ 65 w 77"/>
                          <a:gd name="T13" fmla="*/ 15 h 126"/>
                          <a:gd name="T14" fmla="*/ 55 w 77"/>
                          <a:gd name="T15" fmla="*/ 24 h 126"/>
                          <a:gd name="T16" fmla="*/ 66 w 77"/>
                          <a:gd name="T17" fmla="*/ 24 h 126"/>
                          <a:gd name="T18" fmla="*/ 76 w 77"/>
                          <a:gd name="T19" fmla="*/ 24 h 126"/>
                          <a:gd name="T20" fmla="*/ 70 w 77"/>
                          <a:gd name="T21" fmla="*/ 35 h 126"/>
                          <a:gd name="T22" fmla="*/ 58 w 77"/>
                          <a:gd name="T23" fmla="*/ 39 h 126"/>
                          <a:gd name="T24" fmla="*/ 57 w 77"/>
                          <a:gd name="T25" fmla="*/ 47 h 126"/>
                          <a:gd name="T26" fmla="*/ 66 w 77"/>
                          <a:gd name="T27" fmla="*/ 57 h 126"/>
                          <a:gd name="T28" fmla="*/ 71 w 77"/>
                          <a:gd name="T29" fmla="*/ 68 h 126"/>
                          <a:gd name="T30" fmla="*/ 76 w 77"/>
                          <a:gd name="T31" fmla="*/ 81 h 126"/>
                          <a:gd name="T32" fmla="*/ 73 w 77"/>
                          <a:gd name="T33" fmla="*/ 98 h 126"/>
                          <a:gd name="T34" fmla="*/ 65 w 77"/>
                          <a:gd name="T35" fmla="*/ 105 h 126"/>
                          <a:gd name="T36" fmla="*/ 71 w 77"/>
                          <a:gd name="T37" fmla="*/ 117 h 126"/>
                          <a:gd name="T38" fmla="*/ 53 w 77"/>
                          <a:gd name="T39" fmla="*/ 117 h 126"/>
                          <a:gd name="T40" fmla="*/ 44 w 77"/>
                          <a:gd name="T41" fmla="*/ 116 h 126"/>
                          <a:gd name="T42" fmla="*/ 29 w 77"/>
                          <a:gd name="T43" fmla="*/ 120 h 126"/>
                          <a:gd name="T44" fmla="*/ 21 w 77"/>
                          <a:gd name="T45" fmla="*/ 122 h 126"/>
                          <a:gd name="T46" fmla="*/ 11 w 77"/>
                          <a:gd name="T47" fmla="*/ 123 h 126"/>
                          <a:gd name="T48" fmla="*/ 3 w 77"/>
                          <a:gd name="T49" fmla="*/ 119 h 126"/>
                          <a:gd name="T50" fmla="*/ 0 w 77"/>
                          <a:gd name="T51" fmla="*/ 111 h 126"/>
                          <a:gd name="T52" fmla="*/ 8 w 77"/>
                          <a:gd name="T53" fmla="*/ 104 h 126"/>
                          <a:gd name="T54" fmla="*/ 19 w 77"/>
                          <a:gd name="T55" fmla="*/ 102 h 126"/>
                          <a:gd name="T56" fmla="*/ 13 w 77"/>
                          <a:gd name="T57" fmla="*/ 98 h 126"/>
                          <a:gd name="T58" fmla="*/ 13 w 77"/>
                          <a:gd name="T59" fmla="*/ 90 h 126"/>
                          <a:gd name="T60" fmla="*/ 23 w 77"/>
                          <a:gd name="T61" fmla="*/ 86 h 126"/>
                          <a:gd name="T62" fmla="*/ 31 w 77"/>
                          <a:gd name="T63" fmla="*/ 84 h 126"/>
                          <a:gd name="T64" fmla="*/ 36 w 77"/>
                          <a:gd name="T65" fmla="*/ 71 h 126"/>
                          <a:gd name="T66" fmla="*/ 40 w 77"/>
                          <a:gd name="T67" fmla="*/ 57 h 126"/>
                          <a:gd name="T68" fmla="*/ 32 w 77"/>
                          <a:gd name="T69" fmla="*/ 48 h 126"/>
                          <a:gd name="T70" fmla="*/ 16 w 77"/>
                          <a:gd name="T71" fmla="*/ 45 h 126"/>
                          <a:gd name="T72" fmla="*/ 24 w 77"/>
                          <a:gd name="T73"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6">
                            <a:moveTo>
                              <a:pt x="24" y="18"/>
                            </a:moveTo>
                            <a:lnTo>
                              <a:pt x="29" y="14"/>
                            </a:lnTo>
                            <a:lnTo>
                              <a:pt x="44" y="15"/>
                            </a:lnTo>
                            <a:lnTo>
                              <a:pt x="47" y="12"/>
                            </a:lnTo>
                            <a:lnTo>
                              <a:pt x="50" y="8"/>
                            </a:lnTo>
                            <a:lnTo>
                              <a:pt x="53" y="8"/>
                            </a:lnTo>
                            <a:lnTo>
                              <a:pt x="57" y="6"/>
                            </a:lnTo>
                            <a:lnTo>
                              <a:pt x="61" y="3"/>
                            </a:lnTo>
                            <a:lnTo>
                              <a:pt x="68" y="0"/>
                            </a:lnTo>
                            <a:lnTo>
                              <a:pt x="76" y="2"/>
                            </a:lnTo>
                            <a:lnTo>
                              <a:pt x="74" y="8"/>
                            </a:lnTo>
                            <a:lnTo>
                              <a:pt x="71" y="12"/>
                            </a:lnTo>
                            <a:lnTo>
                              <a:pt x="68" y="14"/>
                            </a:lnTo>
                            <a:lnTo>
                              <a:pt x="65" y="15"/>
                            </a:lnTo>
                            <a:lnTo>
                              <a:pt x="55" y="18"/>
                            </a:lnTo>
                            <a:lnTo>
                              <a:pt x="55" y="24"/>
                            </a:lnTo>
                            <a:lnTo>
                              <a:pt x="57" y="27"/>
                            </a:lnTo>
                            <a:lnTo>
                              <a:pt x="66" y="24"/>
                            </a:lnTo>
                            <a:lnTo>
                              <a:pt x="74" y="21"/>
                            </a:lnTo>
                            <a:lnTo>
                              <a:pt x="76" y="24"/>
                            </a:lnTo>
                            <a:lnTo>
                              <a:pt x="76" y="33"/>
                            </a:lnTo>
                            <a:lnTo>
                              <a:pt x="70" y="35"/>
                            </a:lnTo>
                            <a:lnTo>
                              <a:pt x="63" y="35"/>
                            </a:lnTo>
                            <a:lnTo>
                              <a:pt x="58" y="39"/>
                            </a:lnTo>
                            <a:lnTo>
                              <a:pt x="57" y="42"/>
                            </a:lnTo>
                            <a:lnTo>
                              <a:pt x="57" y="47"/>
                            </a:lnTo>
                            <a:lnTo>
                              <a:pt x="61" y="53"/>
                            </a:lnTo>
                            <a:lnTo>
                              <a:pt x="66" y="57"/>
                            </a:lnTo>
                            <a:lnTo>
                              <a:pt x="70" y="62"/>
                            </a:lnTo>
                            <a:lnTo>
                              <a:pt x="71" y="68"/>
                            </a:lnTo>
                            <a:lnTo>
                              <a:pt x="73" y="74"/>
                            </a:lnTo>
                            <a:lnTo>
                              <a:pt x="76" y="81"/>
                            </a:lnTo>
                            <a:lnTo>
                              <a:pt x="76" y="92"/>
                            </a:lnTo>
                            <a:lnTo>
                              <a:pt x="73" y="98"/>
                            </a:lnTo>
                            <a:lnTo>
                              <a:pt x="66" y="102"/>
                            </a:lnTo>
                            <a:lnTo>
                              <a:pt x="65" y="105"/>
                            </a:lnTo>
                            <a:lnTo>
                              <a:pt x="68" y="111"/>
                            </a:lnTo>
                            <a:lnTo>
                              <a:pt x="71" y="117"/>
                            </a:lnTo>
                            <a:lnTo>
                              <a:pt x="61" y="117"/>
                            </a:lnTo>
                            <a:lnTo>
                              <a:pt x="53" y="117"/>
                            </a:lnTo>
                            <a:lnTo>
                              <a:pt x="50" y="116"/>
                            </a:lnTo>
                            <a:lnTo>
                              <a:pt x="44" y="116"/>
                            </a:lnTo>
                            <a:lnTo>
                              <a:pt x="36" y="117"/>
                            </a:lnTo>
                            <a:lnTo>
                              <a:pt x="29" y="120"/>
                            </a:lnTo>
                            <a:lnTo>
                              <a:pt x="24" y="120"/>
                            </a:lnTo>
                            <a:lnTo>
                              <a:pt x="21" y="122"/>
                            </a:lnTo>
                            <a:lnTo>
                              <a:pt x="13" y="125"/>
                            </a:lnTo>
                            <a:lnTo>
                              <a:pt x="11" y="123"/>
                            </a:lnTo>
                            <a:lnTo>
                              <a:pt x="8" y="120"/>
                            </a:lnTo>
                            <a:lnTo>
                              <a:pt x="3" y="119"/>
                            </a:lnTo>
                            <a:lnTo>
                              <a:pt x="0" y="117"/>
                            </a:lnTo>
                            <a:lnTo>
                              <a:pt x="0" y="111"/>
                            </a:lnTo>
                            <a:lnTo>
                              <a:pt x="3" y="104"/>
                            </a:lnTo>
                            <a:lnTo>
                              <a:pt x="8" y="104"/>
                            </a:lnTo>
                            <a:lnTo>
                              <a:pt x="13" y="102"/>
                            </a:lnTo>
                            <a:lnTo>
                              <a:pt x="19" y="102"/>
                            </a:lnTo>
                            <a:lnTo>
                              <a:pt x="19" y="101"/>
                            </a:lnTo>
                            <a:lnTo>
                              <a:pt x="13" y="98"/>
                            </a:lnTo>
                            <a:lnTo>
                              <a:pt x="13" y="93"/>
                            </a:lnTo>
                            <a:lnTo>
                              <a:pt x="13" y="90"/>
                            </a:lnTo>
                            <a:lnTo>
                              <a:pt x="19" y="87"/>
                            </a:lnTo>
                            <a:lnTo>
                              <a:pt x="23" y="86"/>
                            </a:lnTo>
                            <a:lnTo>
                              <a:pt x="26" y="84"/>
                            </a:lnTo>
                            <a:lnTo>
                              <a:pt x="31" y="84"/>
                            </a:lnTo>
                            <a:lnTo>
                              <a:pt x="34" y="83"/>
                            </a:lnTo>
                            <a:lnTo>
                              <a:pt x="36" y="71"/>
                            </a:lnTo>
                            <a:lnTo>
                              <a:pt x="40" y="62"/>
                            </a:lnTo>
                            <a:lnTo>
                              <a:pt x="40" y="57"/>
                            </a:lnTo>
                            <a:lnTo>
                              <a:pt x="29" y="56"/>
                            </a:lnTo>
                            <a:lnTo>
                              <a:pt x="32" y="48"/>
                            </a:lnTo>
                            <a:lnTo>
                              <a:pt x="24" y="44"/>
                            </a:lnTo>
                            <a:lnTo>
                              <a:pt x="16" y="45"/>
                            </a:lnTo>
                            <a:lnTo>
                              <a:pt x="26" y="35"/>
                            </a:lnTo>
                            <a:lnTo>
                              <a:pt x="24" y="18"/>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5603" name="Freeform 35">
                      <a:extLst>
                        <a:ext uri="{FF2B5EF4-FFF2-40B4-BE49-F238E27FC236}">
                          <a16:creationId xmlns:a16="http://schemas.microsoft.com/office/drawing/2014/main" id="{AE94522F-DDD8-4984-A934-467411EE1B0E}"/>
                        </a:ext>
                      </a:extLst>
                    </p:cNvPr>
                    <p:cNvSpPr>
                      <a:spLocks/>
                    </p:cNvSpPr>
                    <p:nvPr/>
                  </p:nvSpPr>
                  <p:spPr bwMode="auto">
                    <a:xfrm>
                      <a:off x="2989" y="1219"/>
                      <a:ext cx="440" cy="210"/>
                    </a:xfrm>
                    <a:custGeom>
                      <a:avLst/>
                      <a:gdLst>
                        <a:gd name="T0" fmla="*/ 28 w 440"/>
                        <a:gd name="T1" fmla="*/ 204 h 210"/>
                        <a:gd name="T2" fmla="*/ 44 w 440"/>
                        <a:gd name="T3" fmla="*/ 189 h 210"/>
                        <a:gd name="T4" fmla="*/ 54 w 440"/>
                        <a:gd name="T5" fmla="*/ 185 h 210"/>
                        <a:gd name="T6" fmla="*/ 68 w 440"/>
                        <a:gd name="T7" fmla="*/ 180 h 210"/>
                        <a:gd name="T8" fmla="*/ 80 w 440"/>
                        <a:gd name="T9" fmla="*/ 180 h 210"/>
                        <a:gd name="T10" fmla="*/ 89 w 440"/>
                        <a:gd name="T11" fmla="*/ 174 h 210"/>
                        <a:gd name="T12" fmla="*/ 101 w 440"/>
                        <a:gd name="T13" fmla="*/ 165 h 210"/>
                        <a:gd name="T14" fmla="*/ 112 w 440"/>
                        <a:gd name="T15" fmla="*/ 161 h 210"/>
                        <a:gd name="T16" fmla="*/ 124 w 440"/>
                        <a:gd name="T17" fmla="*/ 156 h 210"/>
                        <a:gd name="T18" fmla="*/ 137 w 440"/>
                        <a:gd name="T19" fmla="*/ 150 h 210"/>
                        <a:gd name="T20" fmla="*/ 153 w 440"/>
                        <a:gd name="T21" fmla="*/ 147 h 210"/>
                        <a:gd name="T22" fmla="*/ 179 w 440"/>
                        <a:gd name="T23" fmla="*/ 150 h 210"/>
                        <a:gd name="T24" fmla="*/ 200 w 440"/>
                        <a:gd name="T25" fmla="*/ 144 h 210"/>
                        <a:gd name="T26" fmla="*/ 211 w 440"/>
                        <a:gd name="T27" fmla="*/ 129 h 210"/>
                        <a:gd name="T28" fmla="*/ 226 w 440"/>
                        <a:gd name="T29" fmla="*/ 117 h 210"/>
                        <a:gd name="T30" fmla="*/ 236 w 440"/>
                        <a:gd name="T31" fmla="*/ 107 h 210"/>
                        <a:gd name="T32" fmla="*/ 244 w 440"/>
                        <a:gd name="T33" fmla="*/ 98 h 210"/>
                        <a:gd name="T34" fmla="*/ 263 w 440"/>
                        <a:gd name="T35" fmla="*/ 89 h 210"/>
                        <a:gd name="T36" fmla="*/ 260 w 440"/>
                        <a:gd name="T37" fmla="*/ 101 h 210"/>
                        <a:gd name="T38" fmla="*/ 275 w 440"/>
                        <a:gd name="T39" fmla="*/ 107 h 210"/>
                        <a:gd name="T40" fmla="*/ 288 w 440"/>
                        <a:gd name="T41" fmla="*/ 102 h 210"/>
                        <a:gd name="T42" fmla="*/ 293 w 440"/>
                        <a:gd name="T43" fmla="*/ 93 h 210"/>
                        <a:gd name="T44" fmla="*/ 298 w 440"/>
                        <a:gd name="T45" fmla="*/ 84 h 210"/>
                        <a:gd name="T46" fmla="*/ 306 w 440"/>
                        <a:gd name="T47" fmla="*/ 75 h 210"/>
                        <a:gd name="T48" fmla="*/ 330 w 440"/>
                        <a:gd name="T49" fmla="*/ 75 h 210"/>
                        <a:gd name="T50" fmla="*/ 354 w 440"/>
                        <a:gd name="T51" fmla="*/ 60 h 210"/>
                        <a:gd name="T52" fmla="*/ 379 w 440"/>
                        <a:gd name="T53" fmla="*/ 50 h 210"/>
                        <a:gd name="T54" fmla="*/ 405 w 440"/>
                        <a:gd name="T55" fmla="*/ 24 h 210"/>
                        <a:gd name="T56" fmla="*/ 428 w 440"/>
                        <a:gd name="T57" fmla="*/ 12 h 210"/>
                        <a:gd name="T58" fmla="*/ 419 w 440"/>
                        <a:gd name="T59" fmla="*/ 0 h 210"/>
                        <a:gd name="T60" fmla="*/ 380 w 440"/>
                        <a:gd name="T61" fmla="*/ 8 h 210"/>
                        <a:gd name="T62" fmla="*/ 354 w 440"/>
                        <a:gd name="T63" fmla="*/ 15 h 210"/>
                        <a:gd name="T64" fmla="*/ 327 w 440"/>
                        <a:gd name="T65" fmla="*/ 20 h 210"/>
                        <a:gd name="T66" fmla="*/ 293 w 440"/>
                        <a:gd name="T67" fmla="*/ 32 h 210"/>
                        <a:gd name="T68" fmla="*/ 263 w 440"/>
                        <a:gd name="T69" fmla="*/ 39 h 210"/>
                        <a:gd name="T70" fmla="*/ 233 w 440"/>
                        <a:gd name="T71" fmla="*/ 50 h 210"/>
                        <a:gd name="T72" fmla="*/ 211 w 440"/>
                        <a:gd name="T73" fmla="*/ 65 h 210"/>
                        <a:gd name="T74" fmla="*/ 193 w 440"/>
                        <a:gd name="T75" fmla="*/ 75 h 210"/>
                        <a:gd name="T76" fmla="*/ 158 w 440"/>
                        <a:gd name="T77" fmla="*/ 93 h 210"/>
                        <a:gd name="T78" fmla="*/ 122 w 440"/>
                        <a:gd name="T79" fmla="*/ 116 h 210"/>
                        <a:gd name="T80" fmla="*/ 91 w 440"/>
                        <a:gd name="T81" fmla="*/ 132 h 210"/>
                        <a:gd name="T82" fmla="*/ 67 w 440"/>
                        <a:gd name="T83" fmla="*/ 155 h 210"/>
                        <a:gd name="T84" fmla="*/ 41 w 440"/>
                        <a:gd name="T85" fmla="*/ 170 h 210"/>
                        <a:gd name="T86" fmla="*/ 0 w 440"/>
                        <a:gd name="T8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210">
                          <a:moveTo>
                            <a:pt x="0" y="209"/>
                          </a:moveTo>
                          <a:lnTo>
                            <a:pt x="28" y="204"/>
                          </a:lnTo>
                          <a:lnTo>
                            <a:pt x="37" y="195"/>
                          </a:lnTo>
                          <a:lnTo>
                            <a:pt x="44" y="189"/>
                          </a:lnTo>
                          <a:lnTo>
                            <a:pt x="47" y="185"/>
                          </a:lnTo>
                          <a:lnTo>
                            <a:pt x="54" y="185"/>
                          </a:lnTo>
                          <a:lnTo>
                            <a:pt x="60" y="180"/>
                          </a:lnTo>
                          <a:lnTo>
                            <a:pt x="68" y="180"/>
                          </a:lnTo>
                          <a:lnTo>
                            <a:pt x="73" y="180"/>
                          </a:lnTo>
                          <a:lnTo>
                            <a:pt x="80" y="180"/>
                          </a:lnTo>
                          <a:lnTo>
                            <a:pt x="83" y="180"/>
                          </a:lnTo>
                          <a:lnTo>
                            <a:pt x="89" y="174"/>
                          </a:lnTo>
                          <a:lnTo>
                            <a:pt x="93" y="170"/>
                          </a:lnTo>
                          <a:lnTo>
                            <a:pt x="101" y="165"/>
                          </a:lnTo>
                          <a:lnTo>
                            <a:pt x="107" y="164"/>
                          </a:lnTo>
                          <a:lnTo>
                            <a:pt x="112" y="161"/>
                          </a:lnTo>
                          <a:lnTo>
                            <a:pt x="119" y="159"/>
                          </a:lnTo>
                          <a:lnTo>
                            <a:pt x="124" y="156"/>
                          </a:lnTo>
                          <a:lnTo>
                            <a:pt x="130" y="153"/>
                          </a:lnTo>
                          <a:lnTo>
                            <a:pt x="137" y="150"/>
                          </a:lnTo>
                          <a:lnTo>
                            <a:pt x="145" y="146"/>
                          </a:lnTo>
                          <a:lnTo>
                            <a:pt x="153" y="147"/>
                          </a:lnTo>
                          <a:lnTo>
                            <a:pt x="166" y="150"/>
                          </a:lnTo>
                          <a:lnTo>
                            <a:pt x="179" y="150"/>
                          </a:lnTo>
                          <a:lnTo>
                            <a:pt x="193" y="146"/>
                          </a:lnTo>
                          <a:lnTo>
                            <a:pt x="200" y="144"/>
                          </a:lnTo>
                          <a:lnTo>
                            <a:pt x="205" y="135"/>
                          </a:lnTo>
                          <a:lnTo>
                            <a:pt x="211" y="129"/>
                          </a:lnTo>
                          <a:lnTo>
                            <a:pt x="223" y="122"/>
                          </a:lnTo>
                          <a:lnTo>
                            <a:pt x="226" y="117"/>
                          </a:lnTo>
                          <a:lnTo>
                            <a:pt x="226" y="111"/>
                          </a:lnTo>
                          <a:lnTo>
                            <a:pt x="236" y="107"/>
                          </a:lnTo>
                          <a:lnTo>
                            <a:pt x="241" y="102"/>
                          </a:lnTo>
                          <a:lnTo>
                            <a:pt x="244" y="98"/>
                          </a:lnTo>
                          <a:lnTo>
                            <a:pt x="247" y="98"/>
                          </a:lnTo>
                          <a:lnTo>
                            <a:pt x="263" y="89"/>
                          </a:lnTo>
                          <a:lnTo>
                            <a:pt x="263" y="98"/>
                          </a:lnTo>
                          <a:lnTo>
                            <a:pt x="260" y="101"/>
                          </a:lnTo>
                          <a:lnTo>
                            <a:pt x="263" y="105"/>
                          </a:lnTo>
                          <a:lnTo>
                            <a:pt x="275" y="107"/>
                          </a:lnTo>
                          <a:lnTo>
                            <a:pt x="281" y="107"/>
                          </a:lnTo>
                          <a:lnTo>
                            <a:pt x="288" y="102"/>
                          </a:lnTo>
                          <a:lnTo>
                            <a:pt x="293" y="98"/>
                          </a:lnTo>
                          <a:lnTo>
                            <a:pt x="293" y="93"/>
                          </a:lnTo>
                          <a:lnTo>
                            <a:pt x="298" y="89"/>
                          </a:lnTo>
                          <a:lnTo>
                            <a:pt x="298" y="84"/>
                          </a:lnTo>
                          <a:lnTo>
                            <a:pt x="302" y="78"/>
                          </a:lnTo>
                          <a:lnTo>
                            <a:pt x="306" y="75"/>
                          </a:lnTo>
                          <a:lnTo>
                            <a:pt x="314" y="75"/>
                          </a:lnTo>
                          <a:lnTo>
                            <a:pt x="330" y="75"/>
                          </a:lnTo>
                          <a:lnTo>
                            <a:pt x="343" y="69"/>
                          </a:lnTo>
                          <a:lnTo>
                            <a:pt x="354" y="60"/>
                          </a:lnTo>
                          <a:lnTo>
                            <a:pt x="367" y="57"/>
                          </a:lnTo>
                          <a:lnTo>
                            <a:pt x="379" y="50"/>
                          </a:lnTo>
                          <a:lnTo>
                            <a:pt x="387" y="38"/>
                          </a:lnTo>
                          <a:lnTo>
                            <a:pt x="405" y="24"/>
                          </a:lnTo>
                          <a:lnTo>
                            <a:pt x="416" y="18"/>
                          </a:lnTo>
                          <a:lnTo>
                            <a:pt x="428" y="12"/>
                          </a:lnTo>
                          <a:lnTo>
                            <a:pt x="439" y="5"/>
                          </a:lnTo>
                          <a:lnTo>
                            <a:pt x="419" y="0"/>
                          </a:lnTo>
                          <a:lnTo>
                            <a:pt x="400" y="0"/>
                          </a:lnTo>
                          <a:lnTo>
                            <a:pt x="380" y="8"/>
                          </a:lnTo>
                          <a:lnTo>
                            <a:pt x="371" y="12"/>
                          </a:lnTo>
                          <a:lnTo>
                            <a:pt x="354" y="15"/>
                          </a:lnTo>
                          <a:lnTo>
                            <a:pt x="337" y="17"/>
                          </a:lnTo>
                          <a:lnTo>
                            <a:pt x="327" y="20"/>
                          </a:lnTo>
                          <a:lnTo>
                            <a:pt x="306" y="27"/>
                          </a:lnTo>
                          <a:lnTo>
                            <a:pt x="293" y="32"/>
                          </a:lnTo>
                          <a:lnTo>
                            <a:pt x="280" y="36"/>
                          </a:lnTo>
                          <a:lnTo>
                            <a:pt x="263" y="39"/>
                          </a:lnTo>
                          <a:lnTo>
                            <a:pt x="247" y="44"/>
                          </a:lnTo>
                          <a:lnTo>
                            <a:pt x="233" y="50"/>
                          </a:lnTo>
                          <a:lnTo>
                            <a:pt x="221" y="57"/>
                          </a:lnTo>
                          <a:lnTo>
                            <a:pt x="211" y="65"/>
                          </a:lnTo>
                          <a:lnTo>
                            <a:pt x="202" y="71"/>
                          </a:lnTo>
                          <a:lnTo>
                            <a:pt x="193" y="75"/>
                          </a:lnTo>
                          <a:lnTo>
                            <a:pt x="176" y="84"/>
                          </a:lnTo>
                          <a:lnTo>
                            <a:pt x="158" y="93"/>
                          </a:lnTo>
                          <a:lnTo>
                            <a:pt x="137" y="102"/>
                          </a:lnTo>
                          <a:lnTo>
                            <a:pt x="122" y="116"/>
                          </a:lnTo>
                          <a:lnTo>
                            <a:pt x="106" y="126"/>
                          </a:lnTo>
                          <a:lnTo>
                            <a:pt x="91" y="132"/>
                          </a:lnTo>
                          <a:lnTo>
                            <a:pt x="76" y="146"/>
                          </a:lnTo>
                          <a:lnTo>
                            <a:pt x="67" y="155"/>
                          </a:lnTo>
                          <a:lnTo>
                            <a:pt x="54" y="164"/>
                          </a:lnTo>
                          <a:lnTo>
                            <a:pt x="41" y="170"/>
                          </a:lnTo>
                          <a:lnTo>
                            <a:pt x="28" y="176"/>
                          </a:lnTo>
                          <a:lnTo>
                            <a:pt x="0" y="209"/>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5604" name="Freeform 36">
                    <a:extLst>
                      <a:ext uri="{FF2B5EF4-FFF2-40B4-BE49-F238E27FC236}">
                        <a16:creationId xmlns:a16="http://schemas.microsoft.com/office/drawing/2014/main" id="{DC6BA3E4-8819-41F0-9742-DA71C98C7061}"/>
                      </a:ext>
                    </a:extLst>
                  </p:cNvPr>
                  <p:cNvSpPr>
                    <a:spLocks/>
                  </p:cNvSpPr>
                  <p:nvPr/>
                </p:nvSpPr>
                <p:spPr bwMode="auto">
                  <a:xfrm>
                    <a:off x="3192" y="3129"/>
                    <a:ext cx="653" cy="194"/>
                  </a:xfrm>
                  <a:custGeom>
                    <a:avLst/>
                    <a:gdLst>
                      <a:gd name="T0" fmla="*/ 63 w 653"/>
                      <a:gd name="T1" fmla="*/ 58 h 194"/>
                      <a:gd name="T2" fmla="*/ 89 w 653"/>
                      <a:gd name="T3" fmla="*/ 52 h 194"/>
                      <a:gd name="T4" fmla="*/ 166 w 653"/>
                      <a:gd name="T5" fmla="*/ 49 h 194"/>
                      <a:gd name="T6" fmla="*/ 189 w 653"/>
                      <a:gd name="T7" fmla="*/ 42 h 194"/>
                      <a:gd name="T8" fmla="*/ 208 w 653"/>
                      <a:gd name="T9" fmla="*/ 37 h 194"/>
                      <a:gd name="T10" fmla="*/ 215 w 653"/>
                      <a:gd name="T11" fmla="*/ 37 h 194"/>
                      <a:gd name="T12" fmla="*/ 241 w 653"/>
                      <a:gd name="T13" fmla="*/ 42 h 194"/>
                      <a:gd name="T14" fmla="*/ 254 w 653"/>
                      <a:gd name="T15" fmla="*/ 49 h 194"/>
                      <a:gd name="T16" fmla="*/ 275 w 653"/>
                      <a:gd name="T17" fmla="*/ 55 h 194"/>
                      <a:gd name="T18" fmla="*/ 301 w 653"/>
                      <a:gd name="T19" fmla="*/ 49 h 194"/>
                      <a:gd name="T20" fmla="*/ 325 w 653"/>
                      <a:gd name="T21" fmla="*/ 40 h 194"/>
                      <a:gd name="T22" fmla="*/ 345 w 653"/>
                      <a:gd name="T23" fmla="*/ 39 h 194"/>
                      <a:gd name="T24" fmla="*/ 361 w 653"/>
                      <a:gd name="T25" fmla="*/ 39 h 194"/>
                      <a:gd name="T26" fmla="*/ 400 w 653"/>
                      <a:gd name="T27" fmla="*/ 45 h 194"/>
                      <a:gd name="T28" fmla="*/ 426 w 653"/>
                      <a:gd name="T29" fmla="*/ 39 h 194"/>
                      <a:gd name="T30" fmla="*/ 436 w 653"/>
                      <a:gd name="T31" fmla="*/ 34 h 194"/>
                      <a:gd name="T32" fmla="*/ 468 w 653"/>
                      <a:gd name="T33" fmla="*/ 24 h 194"/>
                      <a:gd name="T34" fmla="*/ 493 w 653"/>
                      <a:gd name="T35" fmla="*/ 19 h 194"/>
                      <a:gd name="T36" fmla="*/ 515 w 653"/>
                      <a:gd name="T37" fmla="*/ 9 h 194"/>
                      <a:gd name="T38" fmla="*/ 525 w 653"/>
                      <a:gd name="T39" fmla="*/ 4 h 194"/>
                      <a:gd name="T40" fmla="*/ 537 w 653"/>
                      <a:gd name="T41" fmla="*/ 0 h 194"/>
                      <a:gd name="T42" fmla="*/ 543 w 653"/>
                      <a:gd name="T43" fmla="*/ 13 h 194"/>
                      <a:gd name="T44" fmla="*/ 553 w 653"/>
                      <a:gd name="T45" fmla="*/ 25 h 194"/>
                      <a:gd name="T46" fmla="*/ 563 w 653"/>
                      <a:gd name="T47" fmla="*/ 28 h 194"/>
                      <a:gd name="T48" fmla="*/ 569 w 653"/>
                      <a:gd name="T49" fmla="*/ 31 h 194"/>
                      <a:gd name="T50" fmla="*/ 615 w 653"/>
                      <a:gd name="T51" fmla="*/ 40 h 194"/>
                      <a:gd name="T52" fmla="*/ 621 w 653"/>
                      <a:gd name="T53" fmla="*/ 45 h 194"/>
                      <a:gd name="T54" fmla="*/ 650 w 653"/>
                      <a:gd name="T55" fmla="*/ 46 h 194"/>
                      <a:gd name="T56" fmla="*/ 652 w 653"/>
                      <a:gd name="T57" fmla="*/ 63 h 194"/>
                      <a:gd name="T58" fmla="*/ 608 w 653"/>
                      <a:gd name="T59" fmla="*/ 93 h 194"/>
                      <a:gd name="T60" fmla="*/ 541 w 653"/>
                      <a:gd name="T61" fmla="*/ 138 h 194"/>
                      <a:gd name="T62" fmla="*/ 468 w 653"/>
                      <a:gd name="T63" fmla="*/ 169 h 194"/>
                      <a:gd name="T64" fmla="*/ 421 w 653"/>
                      <a:gd name="T65" fmla="*/ 180 h 194"/>
                      <a:gd name="T66" fmla="*/ 389 w 653"/>
                      <a:gd name="T67" fmla="*/ 184 h 194"/>
                      <a:gd name="T68" fmla="*/ 356 w 653"/>
                      <a:gd name="T69" fmla="*/ 187 h 194"/>
                      <a:gd name="T70" fmla="*/ 315 w 653"/>
                      <a:gd name="T71" fmla="*/ 189 h 194"/>
                      <a:gd name="T72" fmla="*/ 275 w 653"/>
                      <a:gd name="T73" fmla="*/ 193 h 194"/>
                      <a:gd name="T74" fmla="*/ 239 w 653"/>
                      <a:gd name="T75" fmla="*/ 186 h 194"/>
                      <a:gd name="T76" fmla="*/ 198 w 653"/>
                      <a:gd name="T77" fmla="*/ 186 h 194"/>
                      <a:gd name="T78" fmla="*/ 164 w 653"/>
                      <a:gd name="T79" fmla="*/ 181 h 194"/>
                      <a:gd name="T80" fmla="*/ 137 w 653"/>
                      <a:gd name="T81" fmla="*/ 174 h 194"/>
                      <a:gd name="T82" fmla="*/ 98 w 653"/>
                      <a:gd name="T83" fmla="*/ 156 h 194"/>
                      <a:gd name="T84" fmla="*/ 59 w 653"/>
                      <a:gd name="T85" fmla="*/ 135 h 194"/>
                      <a:gd name="T86" fmla="*/ 28 w 653"/>
                      <a:gd name="T87" fmla="*/ 111 h 194"/>
                      <a:gd name="T88" fmla="*/ 0 w 653"/>
                      <a:gd name="T8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3" h="194">
                        <a:moveTo>
                          <a:pt x="0" y="84"/>
                        </a:moveTo>
                        <a:lnTo>
                          <a:pt x="63" y="58"/>
                        </a:lnTo>
                        <a:lnTo>
                          <a:pt x="80" y="57"/>
                        </a:lnTo>
                        <a:lnTo>
                          <a:pt x="89" y="52"/>
                        </a:lnTo>
                        <a:lnTo>
                          <a:pt x="161" y="55"/>
                        </a:lnTo>
                        <a:lnTo>
                          <a:pt x="166" y="49"/>
                        </a:lnTo>
                        <a:lnTo>
                          <a:pt x="174" y="46"/>
                        </a:lnTo>
                        <a:lnTo>
                          <a:pt x="189" y="42"/>
                        </a:lnTo>
                        <a:lnTo>
                          <a:pt x="198" y="37"/>
                        </a:lnTo>
                        <a:lnTo>
                          <a:pt x="208" y="37"/>
                        </a:lnTo>
                        <a:lnTo>
                          <a:pt x="211" y="37"/>
                        </a:lnTo>
                        <a:lnTo>
                          <a:pt x="215" y="37"/>
                        </a:lnTo>
                        <a:lnTo>
                          <a:pt x="228" y="39"/>
                        </a:lnTo>
                        <a:lnTo>
                          <a:pt x="241" y="42"/>
                        </a:lnTo>
                        <a:lnTo>
                          <a:pt x="249" y="51"/>
                        </a:lnTo>
                        <a:lnTo>
                          <a:pt x="254" y="49"/>
                        </a:lnTo>
                        <a:lnTo>
                          <a:pt x="257" y="57"/>
                        </a:lnTo>
                        <a:lnTo>
                          <a:pt x="275" y="55"/>
                        </a:lnTo>
                        <a:lnTo>
                          <a:pt x="291" y="51"/>
                        </a:lnTo>
                        <a:lnTo>
                          <a:pt x="301" y="49"/>
                        </a:lnTo>
                        <a:lnTo>
                          <a:pt x="312" y="45"/>
                        </a:lnTo>
                        <a:lnTo>
                          <a:pt x="325" y="40"/>
                        </a:lnTo>
                        <a:lnTo>
                          <a:pt x="337" y="40"/>
                        </a:lnTo>
                        <a:lnTo>
                          <a:pt x="345" y="39"/>
                        </a:lnTo>
                        <a:lnTo>
                          <a:pt x="354" y="34"/>
                        </a:lnTo>
                        <a:lnTo>
                          <a:pt x="361" y="39"/>
                        </a:lnTo>
                        <a:lnTo>
                          <a:pt x="380" y="42"/>
                        </a:lnTo>
                        <a:lnTo>
                          <a:pt x="400" y="45"/>
                        </a:lnTo>
                        <a:lnTo>
                          <a:pt x="419" y="45"/>
                        </a:lnTo>
                        <a:lnTo>
                          <a:pt x="426" y="39"/>
                        </a:lnTo>
                        <a:lnTo>
                          <a:pt x="431" y="39"/>
                        </a:lnTo>
                        <a:lnTo>
                          <a:pt x="436" y="34"/>
                        </a:lnTo>
                        <a:lnTo>
                          <a:pt x="450" y="27"/>
                        </a:lnTo>
                        <a:lnTo>
                          <a:pt x="468" y="24"/>
                        </a:lnTo>
                        <a:lnTo>
                          <a:pt x="478" y="24"/>
                        </a:lnTo>
                        <a:lnTo>
                          <a:pt x="493" y="19"/>
                        </a:lnTo>
                        <a:lnTo>
                          <a:pt x="499" y="19"/>
                        </a:lnTo>
                        <a:lnTo>
                          <a:pt x="515" y="9"/>
                        </a:lnTo>
                        <a:lnTo>
                          <a:pt x="520" y="10"/>
                        </a:lnTo>
                        <a:lnTo>
                          <a:pt x="525" y="4"/>
                        </a:lnTo>
                        <a:lnTo>
                          <a:pt x="530" y="3"/>
                        </a:lnTo>
                        <a:lnTo>
                          <a:pt x="537" y="0"/>
                        </a:lnTo>
                        <a:lnTo>
                          <a:pt x="537" y="7"/>
                        </a:lnTo>
                        <a:lnTo>
                          <a:pt x="543" y="13"/>
                        </a:lnTo>
                        <a:lnTo>
                          <a:pt x="548" y="21"/>
                        </a:lnTo>
                        <a:lnTo>
                          <a:pt x="553" y="25"/>
                        </a:lnTo>
                        <a:lnTo>
                          <a:pt x="558" y="25"/>
                        </a:lnTo>
                        <a:lnTo>
                          <a:pt x="563" y="28"/>
                        </a:lnTo>
                        <a:lnTo>
                          <a:pt x="569" y="28"/>
                        </a:lnTo>
                        <a:lnTo>
                          <a:pt x="569" y="31"/>
                        </a:lnTo>
                        <a:lnTo>
                          <a:pt x="602" y="31"/>
                        </a:lnTo>
                        <a:lnTo>
                          <a:pt x="615" y="40"/>
                        </a:lnTo>
                        <a:lnTo>
                          <a:pt x="618" y="40"/>
                        </a:lnTo>
                        <a:lnTo>
                          <a:pt x="621" y="45"/>
                        </a:lnTo>
                        <a:lnTo>
                          <a:pt x="629" y="42"/>
                        </a:lnTo>
                        <a:lnTo>
                          <a:pt x="650" y="46"/>
                        </a:lnTo>
                        <a:lnTo>
                          <a:pt x="645" y="55"/>
                        </a:lnTo>
                        <a:lnTo>
                          <a:pt x="652" y="63"/>
                        </a:lnTo>
                        <a:lnTo>
                          <a:pt x="628" y="79"/>
                        </a:lnTo>
                        <a:lnTo>
                          <a:pt x="608" y="93"/>
                        </a:lnTo>
                        <a:lnTo>
                          <a:pt x="584" y="112"/>
                        </a:lnTo>
                        <a:lnTo>
                          <a:pt x="541" y="138"/>
                        </a:lnTo>
                        <a:lnTo>
                          <a:pt x="501" y="154"/>
                        </a:lnTo>
                        <a:lnTo>
                          <a:pt x="468" y="169"/>
                        </a:lnTo>
                        <a:lnTo>
                          <a:pt x="447" y="174"/>
                        </a:lnTo>
                        <a:lnTo>
                          <a:pt x="421" y="180"/>
                        </a:lnTo>
                        <a:lnTo>
                          <a:pt x="402" y="184"/>
                        </a:lnTo>
                        <a:lnTo>
                          <a:pt x="389" y="184"/>
                        </a:lnTo>
                        <a:lnTo>
                          <a:pt x="367" y="189"/>
                        </a:lnTo>
                        <a:lnTo>
                          <a:pt x="356" y="187"/>
                        </a:lnTo>
                        <a:lnTo>
                          <a:pt x="337" y="190"/>
                        </a:lnTo>
                        <a:lnTo>
                          <a:pt x="315" y="189"/>
                        </a:lnTo>
                        <a:lnTo>
                          <a:pt x="289" y="190"/>
                        </a:lnTo>
                        <a:lnTo>
                          <a:pt x="275" y="193"/>
                        </a:lnTo>
                        <a:lnTo>
                          <a:pt x="259" y="189"/>
                        </a:lnTo>
                        <a:lnTo>
                          <a:pt x="239" y="186"/>
                        </a:lnTo>
                        <a:lnTo>
                          <a:pt x="220" y="187"/>
                        </a:lnTo>
                        <a:lnTo>
                          <a:pt x="198" y="186"/>
                        </a:lnTo>
                        <a:lnTo>
                          <a:pt x="180" y="183"/>
                        </a:lnTo>
                        <a:lnTo>
                          <a:pt x="164" y="181"/>
                        </a:lnTo>
                        <a:lnTo>
                          <a:pt x="151" y="181"/>
                        </a:lnTo>
                        <a:lnTo>
                          <a:pt x="137" y="174"/>
                        </a:lnTo>
                        <a:lnTo>
                          <a:pt x="115" y="166"/>
                        </a:lnTo>
                        <a:lnTo>
                          <a:pt x="98" y="156"/>
                        </a:lnTo>
                        <a:lnTo>
                          <a:pt x="80" y="147"/>
                        </a:lnTo>
                        <a:lnTo>
                          <a:pt x="59" y="135"/>
                        </a:lnTo>
                        <a:lnTo>
                          <a:pt x="41" y="123"/>
                        </a:lnTo>
                        <a:lnTo>
                          <a:pt x="28" y="111"/>
                        </a:lnTo>
                        <a:lnTo>
                          <a:pt x="15" y="100"/>
                        </a:lnTo>
                        <a:lnTo>
                          <a:pt x="0" y="84"/>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605" name="Freeform 37">
                    <a:extLst>
                      <a:ext uri="{FF2B5EF4-FFF2-40B4-BE49-F238E27FC236}">
                        <a16:creationId xmlns:a16="http://schemas.microsoft.com/office/drawing/2014/main" id="{1404580B-5A43-4A04-A289-31C5BD2F169D}"/>
                      </a:ext>
                    </a:extLst>
                  </p:cNvPr>
                  <p:cNvSpPr>
                    <a:spLocks/>
                  </p:cNvSpPr>
                  <p:nvPr/>
                </p:nvSpPr>
                <p:spPr bwMode="auto">
                  <a:xfrm>
                    <a:off x="3767" y="2401"/>
                    <a:ext cx="131" cy="204"/>
                  </a:xfrm>
                  <a:custGeom>
                    <a:avLst/>
                    <a:gdLst>
                      <a:gd name="T0" fmla="*/ 24 w 131"/>
                      <a:gd name="T1" fmla="*/ 63 h 204"/>
                      <a:gd name="T2" fmla="*/ 21 w 131"/>
                      <a:gd name="T3" fmla="*/ 104 h 204"/>
                      <a:gd name="T4" fmla="*/ 10 w 131"/>
                      <a:gd name="T5" fmla="*/ 129 h 204"/>
                      <a:gd name="T6" fmla="*/ 0 w 131"/>
                      <a:gd name="T7" fmla="*/ 153 h 204"/>
                      <a:gd name="T8" fmla="*/ 0 w 131"/>
                      <a:gd name="T9" fmla="*/ 171 h 204"/>
                      <a:gd name="T10" fmla="*/ 3 w 131"/>
                      <a:gd name="T11" fmla="*/ 186 h 204"/>
                      <a:gd name="T12" fmla="*/ 15 w 131"/>
                      <a:gd name="T13" fmla="*/ 200 h 204"/>
                      <a:gd name="T14" fmla="*/ 24 w 131"/>
                      <a:gd name="T15" fmla="*/ 201 h 204"/>
                      <a:gd name="T16" fmla="*/ 33 w 131"/>
                      <a:gd name="T17" fmla="*/ 201 h 204"/>
                      <a:gd name="T18" fmla="*/ 42 w 131"/>
                      <a:gd name="T19" fmla="*/ 203 h 204"/>
                      <a:gd name="T20" fmla="*/ 47 w 131"/>
                      <a:gd name="T21" fmla="*/ 192 h 204"/>
                      <a:gd name="T22" fmla="*/ 52 w 131"/>
                      <a:gd name="T23" fmla="*/ 165 h 204"/>
                      <a:gd name="T24" fmla="*/ 67 w 131"/>
                      <a:gd name="T25" fmla="*/ 147 h 204"/>
                      <a:gd name="T26" fmla="*/ 70 w 131"/>
                      <a:gd name="T27" fmla="*/ 120 h 204"/>
                      <a:gd name="T28" fmla="*/ 76 w 131"/>
                      <a:gd name="T29" fmla="*/ 110 h 204"/>
                      <a:gd name="T30" fmla="*/ 83 w 131"/>
                      <a:gd name="T31" fmla="*/ 102 h 204"/>
                      <a:gd name="T32" fmla="*/ 88 w 131"/>
                      <a:gd name="T33" fmla="*/ 83 h 204"/>
                      <a:gd name="T34" fmla="*/ 98 w 131"/>
                      <a:gd name="T35" fmla="*/ 71 h 204"/>
                      <a:gd name="T36" fmla="*/ 104 w 131"/>
                      <a:gd name="T37" fmla="*/ 62 h 204"/>
                      <a:gd name="T38" fmla="*/ 111 w 131"/>
                      <a:gd name="T39" fmla="*/ 54 h 204"/>
                      <a:gd name="T40" fmla="*/ 111 w 131"/>
                      <a:gd name="T41" fmla="*/ 50 h 204"/>
                      <a:gd name="T42" fmla="*/ 125 w 131"/>
                      <a:gd name="T43" fmla="*/ 39 h 204"/>
                      <a:gd name="T44" fmla="*/ 127 w 131"/>
                      <a:gd name="T45" fmla="*/ 23 h 204"/>
                      <a:gd name="T46" fmla="*/ 130 w 131"/>
                      <a:gd name="T47" fmla="*/ 12 h 204"/>
                      <a:gd name="T48" fmla="*/ 117 w 131"/>
                      <a:gd name="T49" fmla="*/ 8 h 204"/>
                      <a:gd name="T50" fmla="*/ 109 w 131"/>
                      <a:gd name="T51" fmla="*/ 0 h 204"/>
                      <a:gd name="T52" fmla="*/ 98 w 131"/>
                      <a:gd name="T53" fmla="*/ 8 h 204"/>
                      <a:gd name="T54" fmla="*/ 88 w 131"/>
                      <a:gd name="T55" fmla="*/ 26 h 204"/>
                      <a:gd name="T56" fmla="*/ 76 w 131"/>
                      <a:gd name="T57" fmla="*/ 38 h 204"/>
                      <a:gd name="T58" fmla="*/ 67 w 131"/>
                      <a:gd name="T59" fmla="*/ 48 h 204"/>
                      <a:gd name="T60" fmla="*/ 62 w 131"/>
                      <a:gd name="T61" fmla="*/ 48 h 204"/>
                      <a:gd name="T62" fmla="*/ 52 w 131"/>
                      <a:gd name="T63" fmla="*/ 54 h 204"/>
                      <a:gd name="T64" fmla="*/ 47 w 131"/>
                      <a:gd name="T65" fmla="*/ 60 h 204"/>
                      <a:gd name="T66" fmla="*/ 24 w 131"/>
                      <a:gd name="T67" fmla="*/ 6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04">
                        <a:moveTo>
                          <a:pt x="24" y="63"/>
                        </a:moveTo>
                        <a:lnTo>
                          <a:pt x="21" y="104"/>
                        </a:lnTo>
                        <a:lnTo>
                          <a:pt x="10" y="129"/>
                        </a:lnTo>
                        <a:lnTo>
                          <a:pt x="0" y="153"/>
                        </a:lnTo>
                        <a:lnTo>
                          <a:pt x="0" y="171"/>
                        </a:lnTo>
                        <a:lnTo>
                          <a:pt x="3" y="186"/>
                        </a:lnTo>
                        <a:lnTo>
                          <a:pt x="15" y="200"/>
                        </a:lnTo>
                        <a:lnTo>
                          <a:pt x="24" y="201"/>
                        </a:lnTo>
                        <a:lnTo>
                          <a:pt x="33" y="201"/>
                        </a:lnTo>
                        <a:lnTo>
                          <a:pt x="42" y="203"/>
                        </a:lnTo>
                        <a:lnTo>
                          <a:pt x="47" y="192"/>
                        </a:lnTo>
                        <a:lnTo>
                          <a:pt x="52" y="165"/>
                        </a:lnTo>
                        <a:lnTo>
                          <a:pt x="67" y="147"/>
                        </a:lnTo>
                        <a:lnTo>
                          <a:pt x="70" y="120"/>
                        </a:lnTo>
                        <a:lnTo>
                          <a:pt x="76" y="110"/>
                        </a:lnTo>
                        <a:lnTo>
                          <a:pt x="83" y="102"/>
                        </a:lnTo>
                        <a:lnTo>
                          <a:pt x="88" y="83"/>
                        </a:lnTo>
                        <a:lnTo>
                          <a:pt x="98" y="71"/>
                        </a:lnTo>
                        <a:lnTo>
                          <a:pt x="104" y="62"/>
                        </a:lnTo>
                        <a:lnTo>
                          <a:pt x="111" y="54"/>
                        </a:lnTo>
                        <a:lnTo>
                          <a:pt x="111" y="50"/>
                        </a:lnTo>
                        <a:lnTo>
                          <a:pt x="125" y="39"/>
                        </a:lnTo>
                        <a:lnTo>
                          <a:pt x="127" y="23"/>
                        </a:lnTo>
                        <a:lnTo>
                          <a:pt x="130" y="12"/>
                        </a:lnTo>
                        <a:lnTo>
                          <a:pt x="117" y="8"/>
                        </a:lnTo>
                        <a:lnTo>
                          <a:pt x="109" y="0"/>
                        </a:lnTo>
                        <a:lnTo>
                          <a:pt x="98" y="8"/>
                        </a:lnTo>
                        <a:lnTo>
                          <a:pt x="88" y="26"/>
                        </a:lnTo>
                        <a:lnTo>
                          <a:pt x="76" y="38"/>
                        </a:lnTo>
                        <a:lnTo>
                          <a:pt x="67" y="48"/>
                        </a:lnTo>
                        <a:lnTo>
                          <a:pt x="62" y="48"/>
                        </a:lnTo>
                        <a:lnTo>
                          <a:pt x="52" y="54"/>
                        </a:lnTo>
                        <a:lnTo>
                          <a:pt x="47" y="60"/>
                        </a:lnTo>
                        <a:lnTo>
                          <a:pt x="24" y="63"/>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606" name="Freeform 38">
                    <a:extLst>
                      <a:ext uri="{FF2B5EF4-FFF2-40B4-BE49-F238E27FC236}">
                        <a16:creationId xmlns:a16="http://schemas.microsoft.com/office/drawing/2014/main" id="{3766C5ED-2D4E-4679-908C-59A558AD609F}"/>
                      </a:ext>
                    </a:extLst>
                  </p:cNvPr>
                  <p:cNvSpPr>
                    <a:spLocks/>
                  </p:cNvSpPr>
                  <p:nvPr/>
                </p:nvSpPr>
                <p:spPr bwMode="auto">
                  <a:xfrm>
                    <a:off x="3140" y="1239"/>
                    <a:ext cx="1777" cy="962"/>
                  </a:xfrm>
                  <a:custGeom>
                    <a:avLst/>
                    <a:gdLst>
                      <a:gd name="T0" fmla="*/ 104 w 1777"/>
                      <a:gd name="T1" fmla="*/ 403 h 962"/>
                      <a:gd name="T2" fmla="*/ 119 w 1777"/>
                      <a:gd name="T3" fmla="*/ 333 h 962"/>
                      <a:gd name="T4" fmla="*/ 179 w 1777"/>
                      <a:gd name="T5" fmla="*/ 292 h 962"/>
                      <a:gd name="T6" fmla="*/ 247 w 1777"/>
                      <a:gd name="T7" fmla="*/ 273 h 962"/>
                      <a:gd name="T8" fmla="*/ 266 w 1777"/>
                      <a:gd name="T9" fmla="*/ 232 h 962"/>
                      <a:gd name="T10" fmla="*/ 354 w 1777"/>
                      <a:gd name="T11" fmla="*/ 196 h 962"/>
                      <a:gd name="T12" fmla="*/ 411 w 1777"/>
                      <a:gd name="T13" fmla="*/ 145 h 962"/>
                      <a:gd name="T14" fmla="*/ 385 w 1777"/>
                      <a:gd name="T15" fmla="*/ 120 h 962"/>
                      <a:gd name="T16" fmla="*/ 390 w 1777"/>
                      <a:gd name="T17" fmla="*/ 96 h 962"/>
                      <a:gd name="T18" fmla="*/ 333 w 1777"/>
                      <a:gd name="T19" fmla="*/ 130 h 962"/>
                      <a:gd name="T20" fmla="*/ 315 w 1777"/>
                      <a:gd name="T21" fmla="*/ 199 h 962"/>
                      <a:gd name="T22" fmla="*/ 276 w 1777"/>
                      <a:gd name="T23" fmla="*/ 220 h 962"/>
                      <a:gd name="T24" fmla="*/ 257 w 1777"/>
                      <a:gd name="T25" fmla="*/ 184 h 962"/>
                      <a:gd name="T26" fmla="*/ 203 w 1777"/>
                      <a:gd name="T27" fmla="*/ 201 h 962"/>
                      <a:gd name="T28" fmla="*/ 188 w 1777"/>
                      <a:gd name="T29" fmla="*/ 174 h 962"/>
                      <a:gd name="T30" fmla="*/ 190 w 1777"/>
                      <a:gd name="T31" fmla="*/ 147 h 962"/>
                      <a:gd name="T32" fmla="*/ 247 w 1777"/>
                      <a:gd name="T33" fmla="*/ 129 h 962"/>
                      <a:gd name="T34" fmla="*/ 284 w 1777"/>
                      <a:gd name="T35" fmla="*/ 82 h 962"/>
                      <a:gd name="T36" fmla="*/ 344 w 1777"/>
                      <a:gd name="T37" fmla="*/ 28 h 962"/>
                      <a:gd name="T38" fmla="*/ 427 w 1777"/>
                      <a:gd name="T39" fmla="*/ 13 h 962"/>
                      <a:gd name="T40" fmla="*/ 536 w 1777"/>
                      <a:gd name="T41" fmla="*/ 55 h 962"/>
                      <a:gd name="T42" fmla="*/ 497 w 1777"/>
                      <a:gd name="T43" fmla="*/ 120 h 962"/>
                      <a:gd name="T44" fmla="*/ 536 w 1777"/>
                      <a:gd name="T45" fmla="*/ 153 h 962"/>
                      <a:gd name="T46" fmla="*/ 570 w 1777"/>
                      <a:gd name="T47" fmla="*/ 115 h 962"/>
                      <a:gd name="T48" fmla="*/ 718 w 1777"/>
                      <a:gd name="T49" fmla="*/ 100 h 962"/>
                      <a:gd name="T50" fmla="*/ 897 w 1777"/>
                      <a:gd name="T51" fmla="*/ 18 h 962"/>
                      <a:gd name="T52" fmla="*/ 1175 w 1777"/>
                      <a:gd name="T53" fmla="*/ 55 h 962"/>
                      <a:gd name="T54" fmla="*/ 1675 w 1777"/>
                      <a:gd name="T55" fmla="*/ 121 h 962"/>
                      <a:gd name="T56" fmla="*/ 1719 w 1777"/>
                      <a:gd name="T57" fmla="*/ 160 h 962"/>
                      <a:gd name="T58" fmla="*/ 1735 w 1777"/>
                      <a:gd name="T59" fmla="*/ 291 h 962"/>
                      <a:gd name="T60" fmla="*/ 1589 w 1777"/>
                      <a:gd name="T61" fmla="*/ 186 h 962"/>
                      <a:gd name="T62" fmla="*/ 1474 w 1777"/>
                      <a:gd name="T63" fmla="*/ 234 h 962"/>
                      <a:gd name="T64" fmla="*/ 1633 w 1777"/>
                      <a:gd name="T65" fmla="*/ 417 h 962"/>
                      <a:gd name="T66" fmla="*/ 1568 w 1777"/>
                      <a:gd name="T67" fmla="*/ 495 h 962"/>
                      <a:gd name="T68" fmla="*/ 1674 w 1777"/>
                      <a:gd name="T69" fmla="*/ 673 h 962"/>
                      <a:gd name="T70" fmla="*/ 1566 w 1777"/>
                      <a:gd name="T71" fmla="*/ 766 h 962"/>
                      <a:gd name="T72" fmla="*/ 1539 w 1777"/>
                      <a:gd name="T73" fmla="*/ 838 h 962"/>
                      <a:gd name="T74" fmla="*/ 1532 w 1777"/>
                      <a:gd name="T75" fmla="*/ 909 h 962"/>
                      <a:gd name="T76" fmla="*/ 1495 w 1777"/>
                      <a:gd name="T77" fmla="*/ 906 h 962"/>
                      <a:gd name="T78" fmla="*/ 1386 w 1777"/>
                      <a:gd name="T79" fmla="*/ 759 h 962"/>
                      <a:gd name="T80" fmla="*/ 1230 w 1777"/>
                      <a:gd name="T81" fmla="*/ 754 h 962"/>
                      <a:gd name="T82" fmla="*/ 1136 w 1777"/>
                      <a:gd name="T83" fmla="*/ 840 h 962"/>
                      <a:gd name="T84" fmla="*/ 942 w 1777"/>
                      <a:gd name="T85" fmla="*/ 652 h 962"/>
                      <a:gd name="T86" fmla="*/ 687 w 1777"/>
                      <a:gd name="T87" fmla="*/ 586 h 962"/>
                      <a:gd name="T88" fmla="*/ 881 w 1777"/>
                      <a:gd name="T89" fmla="*/ 703 h 962"/>
                      <a:gd name="T90" fmla="*/ 655 w 1777"/>
                      <a:gd name="T91" fmla="*/ 808 h 962"/>
                      <a:gd name="T92" fmla="*/ 596 w 1777"/>
                      <a:gd name="T93" fmla="*/ 709 h 962"/>
                      <a:gd name="T94" fmla="*/ 502 w 1777"/>
                      <a:gd name="T95" fmla="*/ 594 h 962"/>
                      <a:gd name="T96" fmla="*/ 448 w 1777"/>
                      <a:gd name="T97" fmla="*/ 508 h 962"/>
                      <a:gd name="T98" fmla="*/ 422 w 1777"/>
                      <a:gd name="T99" fmla="*/ 469 h 962"/>
                      <a:gd name="T100" fmla="*/ 388 w 1777"/>
                      <a:gd name="T101" fmla="*/ 447 h 962"/>
                      <a:gd name="T102" fmla="*/ 375 w 1777"/>
                      <a:gd name="T103" fmla="*/ 489 h 962"/>
                      <a:gd name="T104" fmla="*/ 328 w 1777"/>
                      <a:gd name="T105" fmla="*/ 423 h 962"/>
                      <a:gd name="T106" fmla="*/ 275 w 1777"/>
                      <a:gd name="T107" fmla="*/ 399 h 962"/>
                      <a:gd name="T108" fmla="*/ 331 w 1777"/>
                      <a:gd name="T109" fmla="*/ 456 h 962"/>
                      <a:gd name="T110" fmla="*/ 307 w 1777"/>
                      <a:gd name="T111" fmla="*/ 469 h 962"/>
                      <a:gd name="T112" fmla="*/ 262 w 1777"/>
                      <a:gd name="T113" fmla="*/ 432 h 962"/>
                      <a:gd name="T114" fmla="*/ 210 w 1777"/>
                      <a:gd name="T115" fmla="*/ 405 h 962"/>
                      <a:gd name="T116" fmla="*/ 141 w 1777"/>
                      <a:gd name="T117" fmla="*/ 439 h 962"/>
                      <a:gd name="T118" fmla="*/ 127 w 1777"/>
                      <a:gd name="T119" fmla="*/ 478 h 962"/>
                      <a:gd name="T120" fmla="*/ 80 w 1777"/>
                      <a:gd name="T121" fmla="*/ 507 h 962"/>
                      <a:gd name="T122" fmla="*/ 10 w 1777"/>
                      <a:gd name="T123" fmla="*/ 48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7" h="962">
                        <a:moveTo>
                          <a:pt x="0" y="432"/>
                        </a:moveTo>
                        <a:lnTo>
                          <a:pt x="16" y="418"/>
                        </a:lnTo>
                        <a:lnTo>
                          <a:pt x="26" y="408"/>
                        </a:lnTo>
                        <a:lnTo>
                          <a:pt x="47" y="408"/>
                        </a:lnTo>
                        <a:lnTo>
                          <a:pt x="70" y="411"/>
                        </a:lnTo>
                        <a:lnTo>
                          <a:pt x="86" y="405"/>
                        </a:lnTo>
                        <a:lnTo>
                          <a:pt x="104" y="403"/>
                        </a:lnTo>
                        <a:lnTo>
                          <a:pt x="106" y="385"/>
                        </a:lnTo>
                        <a:lnTo>
                          <a:pt x="115" y="373"/>
                        </a:lnTo>
                        <a:lnTo>
                          <a:pt x="91" y="360"/>
                        </a:lnTo>
                        <a:lnTo>
                          <a:pt x="88" y="349"/>
                        </a:lnTo>
                        <a:lnTo>
                          <a:pt x="89" y="334"/>
                        </a:lnTo>
                        <a:lnTo>
                          <a:pt x="107" y="334"/>
                        </a:lnTo>
                        <a:lnTo>
                          <a:pt x="119" y="333"/>
                        </a:lnTo>
                        <a:lnTo>
                          <a:pt x="120" y="334"/>
                        </a:lnTo>
                        <a:lnTo>
                          <a:pt x="133" y="325"/>
                        </a:lnTo>
                        <a:lnTo>
                          <a:pt x="146" y="321"/>
                        </a:lnTo>
                        <a:lnTo>
                          <a:pt x="151" y="321"/>
                        </a:lnTo>
                        <a:lnTo>
                          <a:pt x="159" y="312"/>
                        </a:lnTo>
                        <a:lnTo>
                          <a:pt x="169" y="309"/>
                        </a:lnTo>
                        <a:lnTo>
                          <a:pt x="179" y="292"/>
                        </a:lnTo>
                        <a:lnTo>
                          <a:pt x="185" y="297"/>
                        </a:lnTo>
                        <a:lnTo>
                          <a:pt x="198" y="286"/>
                        </a:lnTo>
                        <a:lnTo>
                          <a:pt x="200" y="286"/>
                        </a:lnTo>
                        <a:lnTo>
                          <a:pt x="216" y="274"/>
                        </a:lnTo>
                        <a:lnTo>
                          <a:pt x="226" y="273"/>
                        </a:lnTo>
                        <a:lnTo>
                          <a:pt x="239" y="273"/>
                        </a:lnTo>
                        <a:lnTo>
                          <a:pt x="247" y="273"/>
                        </a:lnTo>
                        <a:lnTo>
                          <a:pt x="240" y="258"/>
                        </a:lnTo>
                        <a:lnTo>
                          <a:pt x="237" y="246"/>
                        </a:lnTo>
                        <a:lnTo>
                          <a:pt x="234" y="220"/>
                        </a:lnTo>
                        <a:lnTo>
                          <a:pt x="253" y="219"/>
                        </a:lnTo>
                        <a:lnTo>
                          <a:pt x="263" y="214"/>
                        </a:lnTo>
                        <a:lnTo>
                          <a:pt x="258" y="225"/>
                        </a:lnTo>
                        <a:lnTo>
                          <a:pt x="266" y="232"/>
                        </a:lnTo>
                        <a:lnTo>
                          <a:pt x="275" y="241"/>
                        </a:lnTo>
                        <a:lnTo>
                          <a:pt x="279" y="247"/>
                        </a:lnTo>
                        <a:lnTo>
                          <a:pt x="302" y="246"/>
                        </a:lnTo>
                        <a:lnTo>
                          <a:pt x="322" y="223"/>
                        </a:lnTo>
                        <a:lnTo>
                          <a:pt x="336" y="213"/>
                        </a:lnTo>
                        <a:lnTo>
                          <a:pt x="344" y="205"/>
                        </a:lnTo>
                        <a:lnTo>
                          <a:pt x="354" y="196"/>
                        </a:lnTo>
                        <a:lnTo>
                          <a:pt x="364" y="184"/>
                        </a:lnTo>
                        <a:lnTo>
                          <a:pt x="372" y="189"/>
                        </a:lnTo>
                        <a:lnTo>
                          <a:pt x="372" y="181"/>
                        </a:lnTo>
                        <a:lnTo>
                          <a:pt x="377" y="177"/>
                        </a:lnTo>
                        <a:lnTo>
                          <a:pt x="392" y="180"/>
                        </a:lnTo>
                        <a:lnTo>
                          <a:pt x="416" y="199"/>
                        </a:lnTo>
                        <a:lnTo>
                          <a:pt x="411" y="145"/>
                        </a:lnTo>
                        <a:lnTo>
                          <a:pt x="390" y="169"/>
                        </a:lnTo>
                        <a:lnTo>
                          <a:pt x="374" y="168"/>
                        </a:lnTo>
                        <a:lnTo>
                          <a:pt x="369" y="153"/>
                        </a:lnTo>
                        <a:lnTo>
                          <a:pt x="369" y="145"/>
                        </a:lnTo>
                        <a:lnTo>
                          <a:pt x="364" y="141"/>
                        </a:lnTo>
                        <a:lnTo>
                          <a:pt x="377" y="129"/>
                        </a:lnTo>
                        <a:lnTo>
                          <a:pt x="385" y="120"/>
                        </a:lnTo>
                        <a:lnTo>
                          <a:pt x="393" y="117"/>
                        </a:lnTo>
                        <a:lnTo>
                          <a:pt x="400" y="115"/>
                        </a:lnTo>
                        <a:lnTo>
                          <a:pt x="405" y="108"/>
                        </a:lnTo>
                        <a:lnTo>
                          <a:pt x="411" y="106"/>
                        </a:lnTo>
                        <a:lnTo>
                          <a:pt x="419" y="106"/>
                        </a:lnTo>
                        <a:lnTo>
                          <a:pt x="405" y="93"/>
                        </a:lnTo>
                        <a:lnTo>
                          <a:pt x="390" y="96"/>
                        </a:lnTo>
                        <a:lnTo>
                          <a:pt x="380" y="96"/>
                        </a:lnTo>
                        <a:lnTo>
                          <a:pt x="372" y="91"/>
                        </a:lnTo>
                        <a:lnTo>
                          <a:pt x="372" y="100"/>
                        </a:lnTo>
                        <a:lnTo>
                          <a:pt x="364" y="109"/>
                        </a:lnTo>
                        <a:lnTo>
                          <a:pt x="353" y="124"/>
                        </a:lnTo>
                        <a:lnTo>
                          <a:pt x="341" y="130"/>
                        </a:lnTo>
                        <a:lnTo>
                          <a:pt x="333" y="130"/>
                        </a:lnTo>
                        <a:lnTo>
                          <a:pt x="330" y="141"/>
                        </a:lnTo>
                        <a:lnTo>
                          <a:pt x="330" y="145"/>
                        </a:lnTo>
                        <a:lnTo>
                          <a:pt x="323" y="150"/>
                        </a:lnTo>
                        <a:lnTo>
                          <a:pt x="331" y="168"/>
                        </a:lnTo>
                        <a:lnTo>
                          <a:pt x="336" y="177"/>
                        </a:lnTo>
                        <a:lnTo>
                          <a:pt x="327" y="190"/>
                        </a:lnTo>
                        <a:lnTo>
                          <a:pt x="315" y="199"/>
                        </a:lnTo>
                        <a:lnTo>
                          <a:pt x="312" y="213"/>
                        </a:lnTo>
                        <a:lnTo>
                          <a:pt x="305" y="223"/>
                        </a:lnTo>
                        <a:lnTo>
                          <a:pt x="299" y="223"/>
                        </a:lnTo>
                        <a:lnTo>
                          <a:pt x="289" y="225"/>
                        </a:lnTo>
                        <a:lnTo>
                          <a:pt x="279" y="229"/>
                        </a:lnTo>
                        <a:lnTo>
                          <a:pt x="276" y="228"/>
                        </a:lnTo>
                        <a:lnTo>
                          <a:pt x="276" y="220"/>
                        </a:lnTo>
                        <a:lnTo>
                          <a:pt x="275" y="208"/>
                        </a:lnTo>
                        <a:lnTo>
                          <a:pt x="266" y="208"/>
                        </a:lnTo>
                        <a:lnTo>
                          <a:pt x="262" y="201"/>
                        </a:lnTo>
                        <a:lnTo>
                          <a:pt x="263" y="190"/>
                        </a:lnTo>
                        <a:lnTo>
                          <a:pt x="265" y="184"/>
                        </a:lnTo>
                        <a:lnTo>
                          <a:pt x="263" y="181"/>
                        </a:lnTo>
                        <a:lnTo>
                          <a:pt x="257" y="184"/>
                        </a:lnTo>
                        <a:lnTo>
                          <a:pt x="253" y="184"/>
                        </a:lnTo>
                        <a:lnTo>
                          <a:pt x="249" y="183"/>
                        </a:lnTo>
                        <a:lnTo>
                          <a:pt x="245" y="181"/>
                        </a:lnTo>
                        <a:lnTo>
                          <a:pt x="237" y="187"/>
                        </a:lnTo>
                        <a:lnTo>
                          <a:pt x="229" y="195"/>
                        </a:lnTo>
                        <a:lnTo>
                          <a:pt x="221" y="202"/>
                        </a:lnTo>
                        <a:lnTo>
                          <a:pt x="203" y="201"/>
                        </a:lnTo>
                        <a:lnTo>
                          <a:pt x="192" y="199"/>
                        </a:lnTo>
                        <a:lnTo>
                          <a:pt x="184" y="192"/>
                        </a:lnTo>
                        <a:lnTo>
                          <a:pt x="184" y="187"/>
                        </a:lnTo>
                        <a:lnTo>
                          <a:pt x="188" y="181"/>
                        </a:lnTo>
                        <a:lnTo>
                          <a:pt x="195" y="177"/>
                        </a:lnTo>
                        <a:lnTo>
                          <a:pt x="200" y="171"/>
                        </a:lnTo>
                        <a:lnTo>
                          <a:pt x="188" y="174"/>
                        </a:lnTo>
                        <a:lnTo>
                          <a:pt x="184" y="166"/>
                        </a:lnTo>
                        <a:lnTo>
                          <a:pt x="184" y="162"/>
                        </a:lnTo>
                        <a:lnTo>
                          <a:pt x="200" y="160"/>
                        </a:lnTo>
                        <a:lnTo>
                          <a:pt x="214" y="159"/>
                        </a:lnTo>
                        <a:lnTo>
                          <a:pt x="205" y="154"/>
                        </a:lnTo>
                        <a:lnTo>
                          <a:pt x="190" y="156"/>
                        </a:lnTo>
                        <a:lnTo>
                          <a:pt x="190" y="147"/>
                        </a:lnTo>
                        <a:lnTo>
                          <a:pt x="197" y="141"/>
                        </a:lnTo>
                        <a:lnTo>
                          <a:pt x="211" y="135"/>
                        </a:lnTo>
                        <a:lnTo>
                          <a:pt x="216" y="129"/>
                        </a:lnTo>
                        <a:lnTo>
                          <a:pt x="221" y="126"/>
                        </a:lnTo>
                        <a:lnTo>
                          <a:pt x="232" y="124"/>
                        </a:lnTo>
                        <a:lnTo>
                          <a:pt x="242" y="126"/>
                        </a:lnTo>
                        <a:lnTo>
                          <a:pt x="247" y="129"/>
                        </a:lnTo>
                        <a:lnTo>
                          <a:pt x="255" y="124"/>
                        </a:lnTo>
                        <a:lnTo>
                          <a:pt x="247" y="123"/>
                        </a:lnTo>
                        <a:lnTo>
                          <a:pt x="247" y="111"/>
                        </a:lnTo>
                        <a:lnTo>
                          <a:pt x="268" y="97"/>
                        </a:lnTo>
                        <a:lnTo>
                          <a:pt x="279" y="88"/>
                        </a:lnTo>
                        <a:lnTo>
                          <a:pt x="286" y="87"/>
                        </a:lnTo>
                        <a:lnTo>
                          <a:pt x="284" y="82"/>
                        </a:lnTo>
                        <a:lnTo>
                          <a:pt x="294" y="73"/>
                        </a:lnTo>
                        <a:lnTo>
                          <a:pt x="305" y="60"/>
                        </a:lnTo>
                        <a:lnTo>
                          <a:pt x="318" y="54"/>
                        </a:lnTo>
                        <a:lnTo>
                          <a:pt x="309" y="48"/>
                        </a:lnTo>
                        <a:lnTo>
                          <a:pt x="335" y="34"/>
                        </a:lnTo>
                        <a:lnTo>
                          <a:pt x="346" y="36"/>
                        </a:lnTo>
                        <a:lnTo>
                          <a:pt x="344" y="28"/>
                        </a:lnTo>
                        <a:lnTo>
                          <a:pt x="367" y="27"/>
                        </a:lnTo>
                        <a:lnTo>
                          <a:pt x="409" y="3"/>
                        </a:lnTo>
                        <a:lnTo>
                          <a:pt x="416" y="0"/>
                        </a:lnTo>
                        <a:lnTo>
                          <a:pt x="408" y="18"/>
                        </a:lnTo>
                        <a:lnTo>
                          <a:pt x="418" y="9"/>
                        </a:lnTo>
                        <a:lnTo>
                          <a:pt x="429" y="6"/>
                        </a:lnTo>
                        <a:lnTo>
                          <a:pt x="427" y="13"/>
                        </a:lnTo>
                        <a:lnTo>
                          <a:pt x="460" y="4"/>
                        </a:lnTo>
                        <a:lnTo>
                          <a:pt x="474" y="12"/>
                        </a:lnTo>
                        <a:lnTo>
                          <a:pt x="453" y="19"/>
                        </a:lnTo>
                        <a:lnTo>
                          <a:pt x="461" y="28"/>
                        </a:lnTo>
                        <a:lnTo>
                          <a:pt x="492" y="27"/>
                        </a:lnTo>
                        <a:lnTo>
                          <a:pt x="539" y="40"/>
                        </a:lnTo>
                        <a:lnTo>
                          <a:pt x="536" y="55"/>
                        </a:lnTo>
                        <a:lnTo>
                          <a:pt x="517" y="69"/>
                        </a:lnTo>
                        <a:lnTo>
                          <a:pt x="487" y="76"/>
                        </a:lnTo>
                        <a:lnTo>
                          <a:pt x="483" y="91"/>
                        </a:lnTo>
                        <a:lnTo>
                          <a:pt x="484" y="106"/>
                        </a:lnTo>
                        <a:lnTo>
                          <a:pt x="492" y="109"/>
                        </a:lnTo>
                        <a:lnTo>
                          <a:pt x="494" y="117"/>
                        </a:lnTo>
                        <a:lnTo>
                          <a:pt x="497" y="120"/>
                        </a:lnTo>
                        <a:lnTo>
                          <a:pt x="504" y="123"/>
                        </a:lnTo>
                        <a:lnTo>
                          <a:pt x="505" y="132"/>
                        </a:lnTo>
                        <a:lnTo>
                          <a:pt x="515" y="142"/>
                        </a:lnTo>
                        <a:lnTo>
                          <a:pt x="515" y="147"/>
                        </a:lnTo>
                        <a:lnTo>
                          <a:pt x="525" y="147"/>
                        </a:lnTo>
                        <a:lnTo>
                          <a:pt x="528" y="150"/>
                        </a:lnTo>
                        <a:lnTo>
                          <a:pt x="536" y="153"/>
                        </a:lnTo>
                        <a:lnTo>
                          <a:pt x="541" y="148"/>
                        </a:lnTo>
                        <a:lnTo>
                          <a:pt x="546" y="141"/>
                        </a:lnTo>
                        <a:lnTo>
                          <a:pt x="549" y="136"/>
                        </a:lnTo>
                        <a:lnTo>
                          <a:pt x="557" y="139"/>
                        </a:lnTo>
                        <a:lnTo>
                          <a:pt x="567" y="129"/>
                        </a:lnTo>
                        <a:lnTo>
                          <a:pt x="567" y="121"/>
                        </a:lnTo>
                        <a:lnTo>
                          <a:pt x="570" y="115"/>
                        </a:lnTo>
                        <a:lnTo>
                          <a:pt x="572" y="111"/>
                        </a:lnTo>
                        <a:lnTo>
                          <a:pt x="591" y="106"/>
                        </a:lnTo>
                        <a:lnTo>
                          <a:pt x="608" y="102"/>
                        </a:lnTo>
                        <a:lnTo>
                          <a:pt x="629" y="96"/>
                        </a:lnTo>
                        <a:lnTo>
                          <a:pt x="653" y="100"/>
                        </a:lnTo>
                        <a:lnTo>
                          <a:pt x="678" y="100"/>
                        </a:lnTo>
                        <a:lnTo>
                          <a:pt x="718" y="100"/>
                        </a:lnTo>
                        <a:lnTo>
                          <a:pt x="725" y="64"/>
                        </a:lnTo>
                        <a:lnTo>
                          <a:pt x="747" y="66"/>
                        </a:lnTo>
                        <a:lnTo>
                          <a:pt x="764" y="93"/>
                        </a:lnTo>
                        <a:lnTo>
                          <a:pt x="767" y="70"/>
                        </a:lnTo>
                        <a:lnTo>
                          <a:pt x="842" y="4"/>
                        </a:lnTo>
                        <a:lnTo>
                          <a:pt x="871" y="4"/>
                        </a:lnTo>
                        <a:lnTo>
                          <a:pt x="897" y="18"/>
                        </a:lnTo>
                        <a:lnTo>
                          <a:pt x="931" y="16"/>
                        </a:lnTo>
                        <a:lnTo>
                          <a:pt x="977" y="40"/>
                        </a:lnTo>
                        <a:lnTo>
                          <a:pt x="1029" y="54"/>
                        </a:lnTo>
                        <a:lnTo>
                          <a:pt x="1066" y="51"/>
                        </a:lnTo>
                        <a:lnTo>
                          <a:pt x="1115" y="66"/>
                        </a:lnTo>
                        <a:lnTo>
                          <a:pt x="1155" y="66"/>
                        </a:lnTo>
                        <a:lnTo>
                          <a:pt x="1175" y="55"/>
                        </a:lnTo>
                        <a:lnTo>
                          <a:pt x="1220" y="55"/>
                        </a:lnTo>
                        <a:lnTo>
                          <a:pt x="1245" y="67"/>
                        </a:lnTo>
                        <a:lnTo>
                          <a:pt x="1306" y="67"/>
                        </a:lnTo>
                        <a:lnTo>
                          <a:pt x="1358" y="87"/>
                        </a:lnTo>
                        <a:lnTo>
                          <a:pt x="1451" y="84"/>
                        </a:lnTo>
                        <a:lnTo>
                          <a:pt x="1602" y="93"/>
                        </a:lnTo>
                        <a:lnTo>
                          <a:pt x="1675" y="121"/>
                        </a:lnTo>
                        <a:lnTo>
                          <a:pt x="1737" y="139"/>
                        </a:lnTo>
                        <a:lnTo>
                          <a:pt x="1776" y="154"/>
                        </a:lnTo>
                        <a:lnTo>
                          <a:pt x="1765" y="159"/>
                        </a:lnTo>
                        <a:lnTo>
                          <a:pt x="1737" y="147"/>
                        </a:lnTo>
                        <a:lnTo>
                          <a:pt x="1674" y="142"/>
                        </a:lnTo>
                        <a:lnTo>
                          <a:pt x="1692" y="154"/>
                        </a:lnTo>
                        <a:lnTo>
                          <a:pt x="1719" y="160"/>
                        </a:lnTo>
                        <a:lnTo>
                          <a:pt x="1711" y="180"/>
                        </a:lnTo>
                        <a:lnTo>
                          <a:pt x="1682" y="192"/>
                        </a:lnTo>
                        <a:lnTo>
                          <a:pt x="1672" y="211"/>
                        </a:lnTo>
                        <a:lnTo>
                          <a:pt x="1711" y="229"/>
                        </a:lnTo>
                        <a:lnTo>
                          <a:pt x="1739" y="253"/>
                        </a:lnTo>
                        <a:lnTo>
                          <a:pt x="1753" y="288"/>
                        </a:lnTo>
                        <a:lnTo>
                          <a:pt x="1735" y="291"/>
                        </a:lnTo>
                        <a:lnTo>
                          <a:pt x="1696" y="280"/>
                        </a:lnTo>
                        <a:lnTo>
                          <a:pt x="1656" y="255"/>
                        </a:lnTo>
                        <a:lnTo>
                          <a:pt x="1640" y="241"/>
                        </a:lnTo>
                        <a:lnTo>
                          <a:pt x="1630" y="223"/>
                        </a:lnTo>
                        <a:lnTo>
                          <a:pt x="1620" y="196"/>
                        </a:lnTo>
                        <a:lnTo>
                          <a:pt x="1604" y="187"/>
                        </a:lnTo>
                        <a:lnTo>
                          <a:pt x="1589" y="186"/>
                        </a:lnTo>
                        <a:lnTo>
                          <a:pt x="1576" y="189"/>
                        </a:lnTo>
                        <a:lnTo>
                          <a:pt x="1591" y="210"/>
                        </a:lnTo>
                        <a:lnTo>
                          <a:pt x="1552" y="213"/>
                        </a:lnTo>
                        <a:lnTo>
                          <a:pt x="1534" y="202"/>
                        </a:lnTo>
                        <a:lnTo>
                          <a:pt x="1500" y="208"/>
                        </a:lnTo>
                        <a:lnTo>
                          <a:pt x="1474" y="225"/>
                        </a:lnTo>
                        <a:lnTo>
                          <a:pt x="1474" y="234"/>
                        </a:lnTo>
                        <a:lnTo>
                          <a:pt x="1484" y="249"/>
                        </a:lnTo>
                        <a:lnTo>
                          <a:pt x="1524" y="253"/>
                        </a:lnTo>
                        <a:lnTo>
                          <a:pt x="1557" y="271"/>
                        </a:lnTo>
                        <a:lnTo>
                          <a:pt x="1612" y="321"/>
                        </a:lnTo>
                        <a:lnTo>
                          <a:pt x="1635" y="354"/>
                        </a:lnTo>
                        <a:lnTo>
                          <a:pt x="1638" y="388"/>
                        </a:lnTo>
                        <a:lnTo>
                          <a:pt x="1633" y="417"/>
                        </a:lnTo>
                        <a:lnTo>
                          <a:pt x="1620" y="417"/>
                        </a:lnTo>
                        <a:lnTo>
                          <a:pt x="1605" y="406"/>
                        </a:lnTo>
                        <a:lnTo>
                          <a:pt x="1584" y="420"/>
                        </a:lnTo>
                        <a:lnTo>
                          <a:pt x="1563" y="432"/>
                        </a:lnTo>
                        <a:lnTo>
                          <a:pt x="1560" y="451"/>
                        </a:lnTo>
                        <a:lnTo>
                          <a:pt x="1583" y="475"/>
                        </a:lnTo>
                        <a:lnTo>
                          <a:pt x="1568" y="495"/>
                        </a:lnTo>
                        <a:lnTo>
                          <a:pt x="1563" y="528"/>
                        </a:lnTo>
                        <a:lnTo>
                          <a:pt x="1591" y="549"/>
                        </a:lnTo>
                        <a:lnTo>
                          <a:pt x="1622" y="555"/>
                        </a:lnTo>
                        <a:lnTo>
                          <a:pt x="1654" y="577"/>
                        </a:lnTo>
                        <a:lnTo>
                          <a:pt x="1682" y="607"/>
                        </a:lnTo>
                        <a:lnTo>
                          <a:pt x="1683" y="652"/>
                        </a:lnTo>
                        <a:lnTo>
                          <a:pt x="1674" y="673"/>
                        </a:lnTo>
                        <a:lnTo>
                          <a:pt x="1644" y="691"/>
                        </a:lnTo>
                        <a:lnTo>
                          <a:pt x="1609" y="700"/>
                        </a:lnTo>
                        <a:lnTo>
                          <a:pt x="1586" y="714"/>
                        </a:lnTo>
                        <a:lnTo>
                          <a:pt x="1573" y="706"/>
                        </a:lnTo>
                        <a:lnTo>
                          <a:pt x="1562" y="714"/>
                        </a:lnTo>
                        <a:lnTo>
                          <a:pt x="1558" y="747"/>
                        </a:lnTo>
                        <a:lnTo>
                          <a:pt x="1566" y="766"/>
                        </a:lnTo>
                        <a:lnTo>
                          <a:pt x="1602" y="789"/>
                        </a:lnTo>
                        <a:lnTo>
                          <a:pt x="1617" y="811"/>
                        </a:lnTo>
                        <a:lnTo>
                          <a:pt x="1628" y="823"/>
                        </a:lnTo>
                        <a:lnTo>
                          <a:pt x="1625" y="847"/>
                        </a:lnTo>
                        <a:lnTo>
                          <a:pt x="1602" y="867"/>
                        </a:lnTo>
                        <a:lnTo>
                          <a:pt x="1578" y="867"/>
                        </a:lnTo>
                        <a:lnTo>
                          <a:pt x="1539" y="838"/>
                        </a:lnTo>
                        <a:lnTo>
                          <a:pt x="1511" y="828"/>
                        </a:lnTo>
                        <a:lnTo>
                          <a:pt x="1500" y="822"/>
                        </a:lnTo>
                        <a:lnTo>
                          <a:pt x="1488" y="837"/>
                        </a:lnTo>
                        <a:lnTo>
                          <a:pt x="1492" y="858"/>
                        </a:lnTo>
                        <a:lnTo>
                          <a:pt x="1501" y="874"/>
                        </a:lnTo>
                        <a:lnTo>
                          <a:pt x="1508" y="900"/>
                        </a:lnTo>
                        <a:lnTo>
                          <a:pt x="1532" y="909"/>
                        </a:lnTo>
                        <a:lnTo>
                          <a:pt x="1524" y="922"/>
                        </a:lnTo>
                        <a:lnTo>
                          <a:pt x="1526" y="942"/>
                        </a:lnTo>
                        <a:lnTo>
                          <a:pt x="1534" y="961"/>
                        </a:lnTo>
                        <a:lnTo>
                          <a:pt x="1518" y="960"/>
                        </a:lnTo>
                        <a:lnTo>
                          <a:pt x="1500" y="937"/>
                        </a:lnTo>
                        <a:lnTo>
                          <a:pt x="1501" y="913"/>
                        </a:lnTo>
                        <a:lnTo>
                          <a:pt x="1495" y="906"/>
                        </a:lnTo>
                        <a:lnTo>
                          <a:pt x="1488" y="879"/>
                        </a:lnTo>
                        <a:lnTo>
                          <a:pt x="1480" y="871"/>
                        </a:lnTo>
                        <a:lnTo>
                          <a:pt x="1477" y="834"/>
                        </a:lnTo>
                        <a:lnTo>
                          <a:pt x="1466" y="811"/>
                        </a:lnTo>
                        <a:lnTo>
                          <a:pt x="1446" y="790"/>
                        </a:lnTo>
                        <a:lnTo>
                          <a:pt x="1410" y="778"/>
                        </a:lnTo>
                        <a:lnTo>
                          <a:pt x="1386" y="759"/>
                        </a:lnTo>
                        <a:lnTo>
                          <a:pt x="1376" y="744"/>
                        </a:lnTo>
                        <a:lnTo>
                          <a:pt x="1358" y="727"/>
                        </a:lnTo>
                        <a:lnTo>
                          <a:pt x="1331" y="690"/>
                        </a:lnTo>
                        <a:lnTo>
                          <a:pt x="1306" y="693"/>
                        </a:lnTo>
                        <a:lnTo>
                          <a:pt x="1274" y="711"/>
                        </a:lnTo>
                        <a:lnTo>
                          <a:pt x="1259" y="726"/>
                        </a:lnTo>
                        <a:lnTo>
                          <a:pt x="1230" y="754"/>
                        </a:lnTo>
                        <a:lnTo>
                          <a:pt x="1209" y="784"/>
                        </a:lnTo>
                        <a:lnTo>
                          <a:pt x="1201" y="795"/>
                        </a:lnTo>
                        <a:lnTo>
                          <a:pt x="1209" y="829"/>
                        </a:lnTo>
                        <a:lnTo>
                          <a:pt x="1207" y="864"/>
                        </a:lnTo>
                        <a:lnTo>
                          <a:pt x="1181" y="888"/>
                        </a:lnTo>
                        <a:lnTo>
                          <a:pt x="1167" y="889"/>
                        </a:lnTo>
                        <a:lnTo>
                          <a:pt x="1136" y="840"/>
                        </a:lnTo>
                        <a:lnTo>
                          <a:pt x="1111" y="805"/>
                        </a:lnTo>
                        <a:lnTo>
                          <a:pt x="1063" y="739"/>
                        </a:lnTo>
                        <a:lnTo>
                          <a:pt x="1061" y="714"/>
                        </a:lnTo>
                        <a:lnTo>
                          <a:pt x="1050" y="702"/>
                        </a:lnTo>
                        <a:lnTo>
                          <a:pt x="1042" y="718"/>
                        </a:lnTo>
                        <a:lnTo>
                          <a:pt x="999" y="681"/>
                        </a:lnTo>
                        <a:lnTo>
                          <a:pt x="942" y="652"/>
                        </a:lnTo>
                        <a:lnTo>
                          <a:pt x="907" y="658"/>
                        </a:lnTo>
                        <a:lnTo>
                          <a:pt x="855" y="655"/>
                        </a:lnTo>
                        <a:lnTo>
                          <a:pt x="830" y="634"/>
                        </a:lnTo>
                        <a:lnTo>
                          <a:pt x="803" y="637"/>
                        </a:lnTo>
                        <a:lnTo>
                          <a:pt x="764" y="628"/>
                        </a:lnTo>
                        <a:lnTo>
                          <a:pt x="682" y="558"/>
                        </a:lnTo>
                        <a:lnTo>
                          <a:pt x="687" y="586"/>
                        </a:lnTo>
                        <a:lnTo>
                          <a:pt x="712" y="627"/>
                        </a:lnTo>
                        <a:lnTo>
                          <a:pt x="739" y="655"/>
                        </a:lnTo>
                        <a:lnTo>
                          <a:pt x="769" y="670"/>
                        </a:lnTo>
                        <a:lnTo>
                          <a:pt x="801" y="658"/>
                        </a:lnTo>
                        <a:lnTo>
                          <a:pt x="827" y="658"/>
                        </a:lnTo>
                        <a:lnTo>
                          <a:pt x="861" y="684"/>
                        </a:lnTo>
                        <a:lnTo>
                          <a:pt x="881" y="703"/>
                        </a:lnTo>
                        <a:lnTo>
                          <a:pt x="877" y="715"/>
                        </a:lnTo>
                        <a:lnTo>
                          <a:pt x="819" y="771"/>
                        </a:lnTo>
                        <a:lnTo>
                          <a:pt x="780" y="792"/>
                        </a:lnTo>
                        <a:lnTo>
                          <a:pt x="699" y="819"/>
                        </a:lnTo>
                        <a:lnTo>
                          <a:pt x="674" y="828"/>
                        </a:lnTo>
                        <a:lnTo>
                          <a:pt x="660" y="819"/>
                        </a:lnTo>
                        <a:lnTo>
                          <a:pt x="655" y="808"/>
                        </a:lnTo>
                        <a:lnTo>
                          <a:pt x="653" y="792"/>
                        </a:lnTo>
                        <a:lnTo>
                          <a:pt x="647" y="775"/>
                        </a:lnTo>
                        <a:lnTo>
                          <a:pt x="635" y="762"/>
                        </a:lnTo>
                        <a:lnTo>
                          <a:pt x="626" y="750"/>
                        </a:lnTo>
                        <a:lnTo>
                          <a:pt x="611" y="733"/>
                        </a:lnTo>
                        <a:lnTo>
                          <a:pt x="603" y="723"/>
                        </a:lnTo>
                        <a:lnTo>
                          <a:pt x="596" y="709"/>
                        </a:lnTo>
                        <a:lnTo>
                          <a:pt x="585" y="697"/>
                        </a:lnTo>
                        <a:lnTo>
                          <a:pt x="567" y="667"/>
                        </a:lnTo>
                        <a:lnTo>
                          <a:pt x="557" y="655"/>
                        </a:lnTo>
                        <a:lnTo>
                          <a:pt x="544" y="639"/>
                        </a:lnTo>
                        <a:lnTo>
                          <a:pt x="523" y="616"/>
                        </a:lnTo>
                        <a:lnTo>
                          <a:pt x="512" y="603"/>
                        </a:lnTo>
                        <a:lnTo>
                          <a:pt x="502" y="594"/>
                        </a:lnTo>
                        <a:lnTo>
                          <a:pt x="491" y="574"/>
                        </a:lnTo>
                        <a:lnTo>
                          <a:pt x="525" y="556"/>
                        </a:lnTo>
                        <a:lnTo>
                          <a:pt x="539" y="517"/>
                        </a:lnTo>
                        <a:lnTo>
                          <a:pt x="507" y="507"/>
                        </a:lnTo>
                        <a:lnTo>
                          <a:pt x="463" y="513"/>
                        </a:lnTo>
                        <a:lnTo>
                          <a:pt x="453" y="508"/>
                        </a:lnTo>
                        <a:lnTo>
                          <a:pt x="448" y="508"/>
                        </a:lnTo>
                        <a:lnTo>
                          <a:pt x="442" y="508"/>
                        </a:lnTo>
                        <a:lnTo>
                          <a:pt x="437" y="508"/>
                        </a:lnTo>
                        <a:lnTo>
                          <a:pt x="435" y="501"/>
                        </a:lnTo>
                        <a:lnTo>
                          <a:pt x="432" y="495"/>
                        </a:lnTo>
                        <a:lnTo>
                          <a:pt x="432" y="483"/>
                        </a:lnTo>
                        <a:lnTo>
                          <a:pt x="424" y="477"/>
                        </a:lnTo>
                        <a:lnTo>
                          <a:pt x="422" y="469"/>
                        </a:lnTo>
                        <a:lnTo>
                          <a:pt x="418" y="468"/>
                        </a:lnTo>
                        <a:lnTo>
                          <a:pt x="413" y="462"/>
                        </a:lnTo>
                        <a:lnTo>
                          <a:pt x="411" y="456"/>
                        </a:lnTo>
                        <a:lnTo>
                          <a:pt x="408" y="450"/>
                        </a:lnTo>
                        <a:lnTo>
                          <a:pt x="405" y="447"/>
                        </a:lnTo>
                        <a:lnTo>
                          <a:pt x="395" y="447"/>
                        </a:lnTo>
                        <a:lnTo>
                          <a:pt x="388" y="447"/>
                        </a:lnTo>
                        <a:lnTo>
                          <a:pt x="385" y="447"/>
                        </a:lnTo>
                        <a:lnTo>
                          <a:pt x="383" y="454"/>
                        </a:lnTo>
                        <a:lnTo>
                          <a:pt x="383" y="462"/>
                        </a:lnTo>
                        <a:lnTo>
                          <a:pt x="383" y="471"/>
                        </a:lnTo>
                        <a:lnTo>
                          <a:pt x="383" y="480"/>
                        </a:lnTo>
                        <a:lnTo>
                          <a:pt x="383" y="486"/>
                        </a:lnTo>
                        <a:lnTo>
                          <a:pt x="375" y="489"/>
                        </a:lnTo>
                        <a:lnTo>
                          <a:pt x="369" y="495"/>
                        </a:lnTo>
                        <a:lnTo>
                          <a:pt x="359" y="486"/>
                        </a:lnTo>
                        <a:lnTo>
                          <a:pt x="353" y="474"/>
                        </a:lnTo>
                        <a:lnTo>
                          <a:pt x="354" y="460"/>
                        </a:lnTo>
                        <a:lnTo>
                          <a:pt x="344" y="442"/>
                        </a:lnTo>
                        <a:lnTo>
                          <a:pt x="340" y="430"/>
                        </a:lnTo>
                        <a:lnTo>
                          <a:pt x="328" y="423"/>
                        </a:lnTo>
                        <a:lnTo>
                          <a:pt x="315" y="415"/>
                        </a:lnTo>
                        <a:lnTo>
                          <a:pt x="309" y="405"/>
                        </a:lnTo>
                        <a:lnTo>
                          <a:pt x="304" y="397"/>
                        </a:lnTo>
                        <a:lnTo>
                          <a:pt x="292" y="396"/>
                        </a:lnTo>
                        <a:lnTo>
                          <a:pt x="289" y="391"/>
                        </a:lnTo>
                        <a:lnTo>
                          <a:pt x="281" y="391"/>
                        </a:lnTo>
                        <a:lnTo>
                          <a:pt x="275" y="399"/>
                        </a:lnTo>
                        <a:lnTo>
                          <a:pt x="268" y="405"/>
                        </a:lnTo>
                        <a:lnTo>
                          <a:pt x="283" y="412"/>
                        </a:lnTo>
                        <a:lnTo>
                          <a:pt x="291" y="423"/>
                        </a:lnTo>
                        <a:lnTo>
                          <a:pt x="305" y="436"/>
                        </a:lnTo>
                        <a:lnTo>
                          <a:pt x="312" y="442"/>
                        </a:lnTo>
                        <a:lnTo>
                          <a:pt x="323" y="447"/>
                        </a:lnTo>
                        <a:lnTo>
                          <a:pt x="331" y="456"/>
                        </a:lnTo>
                        <a:lnTo>
                          <a:pt x="322" y="466"/>
                        </a:lnTo>
                        <a:lnTo>
                          <a:pt x="320" y="462"/>
                        </a:lnTo>
                        <a:lnTo>
                          <a:pt x="320" y="456"/>
                        </a:lnTo>
                        <a:lnTo>
                          <a:pt x="315" y="469"/>
                        </a:lnTo>
                        <a:lnTo>
                          <a:pt x="314" y="481"/>
                        </a:lnTo>
                        <a:lnTo>
                          <a:pt x="304" y="484"/>
                        </a:lnTo>
                        <a:lnTo>
                          <a:pt x="307" y="469"/>
                        </a:lnTo>
                        <a:lnTo>
                          <a:pt x="305" y="462"/>
                        </a:lnTo>
                        <a:lnTo>
                          <a:pt x="294" y="457"/>
                        </a:lnTo>
                        <a:lnTo>
                          <a:pt x="289" y="454"/>
                        </a:lnTo>
                        <a:lnTo>
                          <a:pt x="284" y="448"/>
                        </a:lnTo>
                        <a:lnTo>
                          <a:pt x="275" y="445"/>
                        </a:lnTo>
                        <a:lnTo>
                          <a:pt x="268" y="441"/>
                        </a:lnTo>
                        <a:lnTo>
                          <a:pt x="262" y="432"/>
                        </a:lnTo>
                        <a:lnTo>
                          <a:pt x="253" y="427"/>
                        </a:lnTo>
                        <a:lnTo>
                          <a:pt x="249" y="418"/>
                        </a:lnTo>
                        <a:lnTo>
                          <a:pt x="247" y="411"/>
                        </a:lnTo>
                        <a:lnTo>
                          <a:pt x="240" y="408"/>
                        </a:lnTo>
                        <a:lnTo>
                          <a:pt x="234" y="403"/>
                        </a:lnTo>
                        <a:lnTo>
                          <a:pt x="221" y="403"/>
                        </a:lnTo>
                        <a:lnTo>
                          <a:pt x="210" y="405"/>
                        </a:lnTo>
                        <a:lnTo>
                          <a:pt x="197" y="403"/>
                        </a:lnTo>
                        <a:lnTo>
                          <a:pt x="174" y="405"/>
                        </a:lnTo>
                        <a:lnTo>
                          <a:pt x="158" y="406"/>
                        </a:lnTo>
                        <a:lnTo>
                          <a:pt x="153" y="409"/>
                        </a:lnTo>
                        <a:lnTo>
                          <a:pt x="151" y="418"/>
                        </a:lnTo>
                        <a:lnTo>
                          <a:pt x="151" y="429"/>
                        </a:lnTo>
                        <a:lnTo>
                          <a:pt x="141" y="439"/>
                        </a:lnTo>
                        <a:lnTo>
                          <a:pt x="135" y="444"/>
                        </a:lnTo>
                        <a:lnTo>
                          <a:pt x="132" y="447"/>
                        </a:lnTo>
                        <a:lnTo>
                          <a:pt x="127" y="454"/>
                        </a:lnTo>
                        <a:lnTo>
                          <a:pt x="123" y="460"/>
                        </a:lnTo>
                        <a:lnTo>
                          <a:pt x="128" y="465"/>
                        </a:lnTo>
                        <a:lnTo>
                          <a:pt x="128" y="474"/>
                        </a:lnTo>
                        <a:lnTo>
                          <a:pt x="127" y="478"/>
                        </a:lnTo>
                        <a:lnTo>
                          <a:pt x="123" y="484"/>
                        </a:lnTo>
                        <a:lnTo>
                          <a:pt x="115" y="495"/>
                        </a:lnTo>
                        <a:lnTo>
                          <a:pt x="110" y="490"/>
                        </a:lnTo>
                        <a:lnTo>
                          <a:pt x="106" y="493"/>
                        </a:lnTo>
                        <a:lnTo>
                          <a:pt x="99" y="498"/>
                        </a:lnTo>
                        <a:lnTo>
                          <a:pt x="89" y="499"/>
                        </a:lnTo>
                        <a:lnTo>
                          <a:pt x="80" y="507"/>
                        </a:lnTo>
                        <a:lnTo>
                          <a:pt x="70" y="508"/>
                        </a:lnTo>
                        <a:lnTo>
                          <a:pt x="60" y="508"/>
                        </a:lnTo>
                        <a:lnTo>
                          <a:pt x="50" y="508"/>
                        </a:lnTo>
                        <a:lnTo>
                          <a:pt x="29" y="513"/>
                        </a:lnTo>
                        <a:lnTo>
                          <a:pt x="19" y="513"/>
                        </a:lnTo>
                        <a:lnTo>
                          <a:pt x="15" y="502"/>
                        </a:lnTo>
                        <a:lnTo>
                          <a:pt x="10" y="489"/>
                        </a:lnTo>
                        <a:lnTo>
                          <a:pt x="6" y="477"/>
                        </a:lnTo>
                        <a:lnTo>
                          <a:pt x="5" y="465"/>
                        </a:lnTo>
                        <a:lnTo>
                          <a:pt x="5" y="450"/>
                        </a:lnTo>
                        <a:lnTo>
                          <a:pt x="0" y="432"/>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65607" name="Group 39">
                <a:extLst>
                  <a:ext uri="{FF2B5EF4-FFF2-40B4-BE49-F238E27FC236}">
                    <a16:creationId xmlns:a16="http://schemas.microsoft.com/office/drawing/2014/main" id="{921D6CC0-BEFC-42D7-97AE-95FED76B35AD}"/>
                  </a:ext>
                </a:extLst>
              </p:cNvPr>
              <p:cNvGrpSpPr>
                <a:grpSpLocks/>
              </p:cNvGrpSpPr>
              <p:nvPr/>
            </p:nvGrpSpPr>
            <p:grpSpPr bwMode="auto">
              <a:xfrm>
                <a:off x="689" y="1216"/>
                <a:ext cx="1932" cy="2122"/>
                <a:chOff x="689" y="1216"/>
                <a:chExt cx="1932" cy="2122"/>
              </a:xfrm>
            </p:grpSpPr>
            <p:sp>
              <p:nvSpPr>
                <p:cNvPr id="365608" name="Freeform 40">
                  <a:extLst>
                    <a:ext uri="{FF2B5EF4-FFF2-40B4-BE49-F238E27FC236}">
                      <a16:creationId xmlns:a16="http://schemas.microsoft.com/office/drawing/2014/main" id="{D9E8FD21-A299-400D-B34C-84C9160B51C4}"/>
                    </a:ext>
                  </a:extLst>
                </p:cNvPr>
                <p:cNvSpPr>
                  <a:spLocks/>
                </p:cNvSpPr>
                <p:nvPr/>
              </p:nvSpPr>
              <p:spPr bwMode="auto">
                <a:xfrm>
                  <a:off x="689" y="3186"/>
                  <a:ext cx="485" cy="142"/>
                </a:xfrm>
                <a:custGeom>
                  <a:avLst/>
                  <a:gdLst>
                    <a:gd name="T0" fmla="*/ 101 w 485"/>
                    <a:gd name="T1" fmla="*/ 53 h 142"/>
                    <a:gd name="T2" fmla="*/ 125 w 485"/>
                    <a:gd name="T3" fmla="*/ 54 h 142"/>
                    <a:gd name="T4" fmla="*/ 158 w 485"/>
                    <a:gd name="T5" fmla="*/ 45 h 142"/>
                    <a:gd name="T6" fmla="*/ 177 w 485"/>
                    <a:gd name="T7" fmla="*/ 42 h 142"/>
                    <a:gd name="T8" fmla="*/ 197 w 485"/>
                    <a:gd name="T9" fmla="*/ 44 h 142"/>
                    <a:gd name="T10" fmla="*/ 236 w 485"/>
                    <a:gd name="T11" fmla="*/ 27 h 142"/>
                    <a:gd name="T12" fmla="*/ 270 w 485"/>
                    <a:gd name="T13" fmla="*/ 23 h 142"/>
                    <a:gd name="T14" fmla="*/ 309 w 485"/>
                    <a:gd name="T15" fmla="*/ 24 h 142"/>
                    <a:gd name="T16" fmla="*/ 351 w 485"/>
                    <a:gd name="T17" fmla="*/ 24 h 142"/>
                    <a:gd name="T18" fmla="*/ 387 w 485"/>
                    <a:gd name="T19" fmla="*/ 33 h 142"/>
                    <a:gd name="T20" fmla="*/ 424 w 485"/>
                    <a:gd name="T21" fmla="*/ 17 h 142"/>
                    <a:gd name="T22" fmla="*/ 456 w 485"/>
                    <a:gd name="T23" fmla="*/ 2 h 142"/>
                    <a:gd name="T24" fmla="*/ 474 w 485"/>
                    <a:gd name="T25" fmla="*/ 11 h 142"/>
                    <a:gd name="T26" fmla="*/ 455 w 485"/>
                    <a:gd name="T27" fmla="*/ 26 h 142"/>
                    <a:gd name="T28" fmla="*/ 432 w 485"/>
                    <a:gd name="T29" fmla="*/ 44 h 142"/>
                    <a:gd name="T30" fmla="*/ 409 w 485"/>
                    <a:gd name="T31" fmla="*/ 56 h 142"/>
                    <a:gd name="T32" fmla="*/ 391 w 485"/>
                    <a:gd name="T33" fmla="*/ 66 h 142"/>
                    <a:gd name="T34" fmla="*/ 369 w 485"/>
                    <a:gd name="T35" fmla="*/ 72 h 142"/>
                    <a:gd name="T36" fmla="*/ 339 w 485"/>
                    <a:gd name="T37" fmla="*/ 87 h 142"/>
                    <a:gd name="T38" fmla="*/ 309 w 485"/>
                    <a:gd name="T39" fmla="*/ 98 h 142"/>
                    <a:gd name="T40" fmla="*/ 278 w 485"/>
                    <a:gd name="T41" fmla="*/ 108 h 142"/>
                    <a:gd name="T42" fmla="*/ 245 w 485"/>
                    <a:gd name="T43" fmla="*/ 119 h 142"/>
                    <a:gd name="T44" fmla="*/ 216 w 485"/>
                    <a:gd name="T45" fmla="*/ 125 h 142"/>
                    <a:gd name="T46" fmla="*/ 182 w 485"/>
                    <a:gd name="T47" fmla="*/ 132 h 142"/>
                    <a:gd name="T48" fmla="*/ 149 w 485"/>
                    <a:gd name="T49" fmla="*/ 138 h 142"/>
                    <a:gd name="T50" fmla="*/ 112 w 485"/>
                    <a:gd name="T51" fmla="*/ 141 h 142"/>
                    <a:gd name="T52" fmla="*/ 76 w 485"/>
                    <a:gd name="T53" fmla="*/ 141 h 142"/>
                    <a:gd name="T54" fmla="*/ 45 w 485"/>
                    <a:gd name="T55" fmla="*/ 128 h 142"/>
                    <a:gd name="T56" fmla="*/ 15 w 485"/>
                    <a:gd name="T57" fmla="*/ 108 h 142"/>
                    <a:gd name="T58" fmla="*/ 42 w 485"/>
                    <a:gd name="T59" fmla="*/ 95 h 142"/>
                    <a:gd name="T60" fmla="*/ 52 w 485"/>
                    <a:gd name="T61" fmla="*/ 92 h 142"/>
                    <a:gd name="T62" fmla="*/ 78 w 485"/>
                    <a:gd name="T63" fmla="*/ 95 h 142"/>
                    <a:gd name="T64" fmla="*/ 93 w 485"/>
                    <a:gd name="T65" fmla="*/ 102 h 142"/>
                    <a:gd name="T66" fmla="*/ 109 w 485"/>
                    <a:gd name="T67" fmla="*/ 102 h 142"/>
                    <a:gd name="T68" fmla="*/ 115 w 485"/>
                    <a:gd name="T6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5" h="142">
                      <a:moveTo>
                        <a:pt x="102" y="68"/>
                      </a:moveTo>
                      <a:lnTo>
                        <a:pt x="101" y="53"/>
                      </a:lnTo>
                      <a:lnTo>
                        <a:pt x="110" y="50"/>
                      </a:lnTo>
                      <a:lnTo>
                        <a:pt x="125" y="54"/>
                      </a:lnTo>
                      <a:lnTo>
                        <a:pt x="143" y="59"/>
                      </a:lnTo>
                      <a:lnTo>
                        <a:pt x="158" y="45"/>
                      </a:lnTo>
                      <a:lnTo>
                        <a:pt x="156" y="36"/>
                      </a:lnTo>
                      <a:lnTo>
                        <a:pt x="177" y="42"/>
                      </a:lnTo>
                      <a:lnTo>
                        <a:pt x="187" y="42"/>
                      </a:lnTo>
                      <a:lnTo>
                        <a:pt x="197" y="44"/>
                      </a:lnTo>
                      <a:lnTo>
                        <a:pt x="214" y="32"/>
                      </a:lnTo>
                      <a:lnTo>
                        <a:pt x="236" y="27"/>
                      </a:lnTo>
                      <a:lnTo>
                        <a:pt x="257" y="27"/>
                      </a:lnTo>
                      <a:lnTo>
                        <a:pt x="270" y="23"/>
                      </a:lnTo>
                      <a:lnTo>
                        <a:pt x="291" y="24"/>
                      </a:lnTo>
                      <a:lnTo>
                        <a:pt x="309" y="24"/>
                      </a:lnTo>
                      <a:lnTo>
                        <a:pt x="325" y="23"/>
                      </a:lnTo>
                      <a:lnTo>
                        <a:pt x="351" y="24"/>
                      </a:lnTo>
                      <a:lnTo>
                        <a:pt x="362" y="23"/>
                      </a:lnTo>
                      <a:lnTo>
                        <a:pt x="387" y="33"/>
                      </a:lnTo>
                      <a:lnTo>
                        <a:pt x="409" y="30"/>
                      </a:lnTo>
                      <a:lnTo>
                        <a:pt x="424" y="17"/>
                      </a:lnTo>
                      <a:lnTo>
                        <a:pt x="437" y="14"/>
                      </a:lnTo>
                      <a:lnTo>
                        <a:pt x="456" y="2"/>
                      </a:lnTo>
                      <a:lnTo>
                        <a:pt x="484" y="0"/>
                      </a:lnTo>
                      <a:lnTo>
                        <a:pt x="474" y="11"/>
                      </a:lnTo>
                      <a:lnTo>
                        <a:pt x="465" y="17"/>
                      </a:lnTo>
                      <a:lnTo>
                        <a:pt x="455" y="26"/>
                      </a:lnTo>
                      <a:lnTo>
                        <a:pt x="440" y="35"/>
                      </a:lnTo>
                      <a:lnTo>
                        <a:pt x="432" y="44"/>
                      </a:lnTo>
                      <a:lnTo>
                        <a:pt x="419" y="50"/>
                      </a:lnTo>
                      <a:lnTo>
                        <a:pt x="409" y="56"/>
                      </a:lnTo>
                      <a:lnTo>
                        <a:pt x="400" y="60"/>
                      </a:lnTo>
                      <a:lnTo>
                        <a:pt x="391" y="66"/>
                      </a:lnTo>
                      <a:lnTo>
                        <a:pt x="378" y="68"/>
                      </a:lnTo>
                      <a:lnTo>
                        <a:pt x="369" y="72"/>
                      </a:lnTo>
                      <a:lnTo>
                        <a:pt x="359" y="78"/>
                      </a:lnTo>
                      <a:lnTo>
                        <a:pt x="339" y="87"/>
                      </a:lnTo>
                      <a:lnTo>
                        <a:pt x="325" y="90"/>
                      </a:lnTo>
                      <a:lnTo>
                        <a:pt x="309" y="98"/>
                      </a:lnTo>
                      <a:lnTo>
                        <a:pt x="292" y="102"/>
                      </a:lnTo>
                      <a:lnTo>
                        <a:pt x="278" y="108"/>
                      </a:lnTo>
                      <a:lnTo>
                        <a:pt x="261" y="113"/>
                      </a:lnTo>
                      <a:lnTo>
                        <a:pt x="245" y="119"/>
                      </a:lnTo>
                      <a:lnTo>
                        <a:pt x="231" y="122"/>
                      </a:lnTo>
                      <a:lnTo>
                        <a:pt x="216" y="125"/>
                      </a:lnTo>
                      <a:lnTo>
                        <a:pt x="201" y="129"/>
                      </a:lnTo>
                      <a:lnTo>
                        <a:pt x="182" y="132"/>
                      </a:lnTo>
                      <a:lnTo>
                        <a:pt x="166" y="134"/>
                      </a:lnTo>
                      <a:lnTo>
                        <a:pt x="149" y="138"/>
                      </a:lnTo>
                      <a:lnTo>
                        <a:pt x="130" y="141"/>
                      </a:lnTo>
                      <a:lnTo>
                        <a:pt x="112" y="141"/>
                      </a:lnTo>
                      <a:lnTo>
                        <a:pt x="94" y="140"/>
                      </a:lnTo>
                      <a:lnTo>
                        <a:pt x="76" y="141"/>
                      </a:lnTo>
                      <a:lnTo>
                        <a:pt x="60" y="134"/>
                      </a:lnTo>
                      <a:lnTo>
                        <a:pt x="45" y="128"/>
                      </a:lnTo>
                      <a:lnTo>
                        <a:pt x="31" y="120"/>
                      </a:lnTo>
                      <a:lnTo>
                        <a:pt x="15" y="108"/>
                      </a:lnTo>
                      <a:lnTo>
                        <a:pt x="0" y="99"/>
                      </a:lnTo>
                      <a:lnTo>
                        <a:pt x="42" y="95"/>
                      </a:lnTo>
                      <a:lnTo>
                        <a:pt x="49" y="95"/>
                      </a:lnTo>
                      <a:lnTo>
                        <a:pt x="52" y="92"/>
                      </a:lnTo>
                      <a:lnTo>
                        <a:pt x="65" y="90"/>
                      </a:lnTo>
                      <a:lnTo>
                        <a:pt x="78" y="95"/>
                      </a:lnTo>
                      <a:lnTo>
                        <a:pt x="88" y="102"/>
                      </a:lnTo>
                      <a:lnTo>
                        <a:pt x="93" y="102"/>
                      </a:lnTo>
                      <a:lnTo>
                        <a:pt x="99" y="107"/>
                      </a:lnTo>
                      <a:lnTo>
                        <a:pt x="109" y="102"/>
                      </a:lnTo>
                      <a:lnTo>
                        <a:pt x="112" y="90"/>
                      </a:lnTo>
                      <a:lnTo>
                        <a:pt x="115" y="80"/>
                      </a:lnTo>
                      <a:lnTo>
                        <a:pt x="102" y="68"/>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609" name="Freeform 41">
                  <a:extLst>
                    <a:ext uri="{FF2B5EF4-FFF2-40B4-BE49-F238E27FC236}">
                      <a16:creationId xmlns:a16="http://schemas.microsoft.com/office/drawing/2014/main" id="{21CBD3CA-43B8-41BE-9D28-4EE5B42A1A26}"/>
                    </a:ext>
                  </a:extLst>
                </p:cNvPr>
                <p:cNvSpPr>
                  <a:spLocks/>
                </p:cNvSpPr>
                <p:nvPr/>
              </p:nvSpPr>
              <p:spPr bwMode="auto">
                <a:xfrm>
                  <a:off x="2025" y="3090"/>
                  <a:ext cx="497" cy="248"/>
                </a:xfrm>
                <a:custGeom>
                  <a:avLst/>
                  <a:gdLst>
                    <a:gd name="T0" fmla="*/ 242 w 497"/>
                    <a:gd name="T1" fmla="*/ 33 h 248"/>
                    <a:gd name="T2" fmla="*/ 226 w 497"/>
                    <a:gd name="T3" fmla="*/ 48 h 248"/>
                    <a:gd name="T4" fmla="*/ 211 w 497"/>
                    <a:gd name="T5" fmla="*/ 54 h 248"/>
                    <a:gd name="T6" fmla="*/ 228 w 497"/>
                    <a:gd name="T7" fmla="*/ 73 h 248"/>
                    <a:gd name="T8" fmla="*/ 250 w 497"/>
                    <a:gd name="T9" fmla="*/ 109 h 248"/>
                    <a:gd name="T10" fmla="*/ 247 w 497"/>
                    <a:gd name="T11" fmla="*/ 141 h 248"/>
                    <a:gd name="T12" fmla="*/ 208 w 497"/>
                    <a:gd name="T13" fmla="*/ 174 h 248"/>
                    <a:gd name="T14" fmla="*/ 174 w 497"/>
                    <a:gd name="T15" fmla="*/ 175 h 248"/>
                    <a:gd name="T16" fmla="*/ 151 w 497"/>
                    <a:gd name="T17" fmla="*/ 174 h 248"/>
                    <a:gd name="T18" fmla="*/ 158 w 497"/>
                    <a:gd name="T19" fmla="*/ 187 h 248"/>
                    <a:gd name="T20" fmla="*/ 174 w 497"/>
                    <a:gd name="T21" fmla="*/ 195 h 248"/>
                    <a:gd name="T22" fmla="*/ 237 w 497"/>
                    <a:gd name="T23" fmla="*/ 201 h 248"/>
                    <a:gd name="T24" fmla="*/ 314 w 497"/>
                    <a:gd name="T25" fmla="*/ 201 h 248"/>
                    <a:gd name="T26" fmla="*/ 364 w 497"/>
                    <a:gd name="T27" fmla="*/ 184 h 248"/>
                    <a:gd name="T28" fmla="*/ 390 w 497"/>
                    <a:gd name="T29" fmla="*/ 169 h 248"/>
                    <a:gd name="T30" fmla="*/ 411 w 497"/>
                    <a:gd name="T31" fmla="*/ 159 h 248"/>
                    <a:gd name="T32" fmla="*/ 447 w 497"/>
                    <a:gd name="T33" fmla="*/ 145 h 248"/>
                    <a:gd name="T34" fmla="*/ 491 w 497"/>
                    <a:gd name="T35" fmla="*/ 141 h 248"/>
                    <a:gd name="T36" fmla="*/ 472 w 497"/>
                    <a:gd name="T37" fmla="*/ 166 h 248"/>
                    <a:gd name="T38" fmla="*/ 446 w 497"/>
                    <a:gd name="T39" fmla="*/ 187 h 248"/>
                    <a:gd name="T40" fmla="*/ 420 w 497"/>
                    <a:gd name="T41" fmla="*/ 205 h 248"/>
                    <a:gd name="T42" fmla="*/ 379 w 497"/>
                    <a:gd name="T43" fmla="*/ 228 h 248"/>
                    <a:gd name="T44" fmla="*/ 340 w 497"/>
                    <a:gd name="T45" fmla="*/ 240 h 248"/>
                    <a:gd name="T46" fmla="*/ 278 w 497"/>
                    <a:gd name="T47" fmla="*/ 247 h 248"/>
                    <a:gd name="T48" fmla="*/ 215 w 497"/>
                    <a:gd name="T49" fmla="*/ 246 h 248"/>
                    <a:gd name="T50" fmla="*/ 164 w 497"/>
                    <a:gd name="T51" fmla="*/ 238 h 248"/>
                    <a:gd name="T52" fmla="*/ 127 w 497"/>
                    <a:gd name="T53" fmla="*/ 222 h 248"/>
                    <a:gd name="T54" fmla="*/ 94 w 497"/>
                    <a:gd name="T55" fmla="*/ 210 h 248"/>
                    <a:gd name="T56" fmla="*/ 72 w 497"/>
                    <a:gd name="T57" fmla="*/ 201 h 248"/>
                    <a:gd name="T58" fmla="*/ 44 w 497"/>
                    <a:gd name="T59" fmla="*/ 186 h 248"/>
                    <a:gd name="T60" fmla="*/ 26 w 497"/>
                    <a:gd name="T61" fmla="*/ 171 h 248"/>
                    <a:gd name="T62" fmla="*/ 8 w 497"/>
                    <a:gd name="T63" fmla="*/ 157 h 248"/>
                    <a:gd name="T64" fmla="*/ 16 w 497"/>
                    <a:gd name="T65" fmla="*/ 138 h 248"/>
                    <a:gd name="T66" fmla="*/ 33 w 497"/>
                    <a:gd name="T67" fmla="*/ 136 h 248"/>
                    <a:gd name="T68" fmla="*/ 55 w 497"/>
                    <a:gd name="T69" fmla="*/ 130 h 248"/>
                    <a:gd name="T70" fmla="*/ 78 w 497"/>
                    <a:gd name="T71" fmla="*/ 129 h 248"/>
                    <a:gd name="T72" fmla="*/ 106 w 497"/>
                    <a:gd name="T73" fmla="*/ 129 h 248"/>
                    <a:gd name="T74" fmla="*/ 124 w 497"/>
                    <a:gd name="T75" fmla="*/ 130 h 248"/>
                    <a:gd name="T76" fmla="*/ 138 w 497"/>
                    <a:gd name="T77" fmla="*/ 132 h 248"/>
                    <a:gd name="T78" fmla="*/ 164 w 497"/>
                    <a:gd name="T79" fmla="*/ 127 h 248"/>
                    <a:gd name="T80" fmla="*/ 190 w 497"/>
                    <a:gd name="T81" fmla="*/ 127 h 248"/>
                    <a:gd name="T82" fmla="*/ 189 w 497"/>
                    <a:gd name="T83" fmla="*/ 117 h 248"/>
                    <a:gd name="T84" fmla="*/ 184 w 497"/>
                    <a:gd name="T85" fmla="*/ 105 h 248"/>
                    <a:gd name="T86" fmla="*/ 189 w 497"/>
                    <a:gd name="T87" fmla="*/ 91 h 248"/>
                    <a:gd name="T88" fmla="*/ 203 w 497"/>
                    <a:gd name="T89" fmla="*/ 73 h 248"/>
                    <a:gd name="T90" fmla="*/ 194 w 497"/>
                    <a:gd name="T91" fmla="*/ 64 h 248"/>
                    <a:gd name="T92" fmla="*/ 195 w 497"/>
                    <a:gd name="T93" fmla="*/ 49 h 248"/>
                    <a:gd name="T94" fmla="*/ 207 w 497"/>
                    <a:gd name="T95" fmla="*/ 30 h 248"/>
                    <a:gd name="T96" fmla="*/ 218 w 497"/>
                    <a:gd name="T97" fmla="*/ 21 h 248"/>
                    <a:gd name="T98" fmla="*/ 233 w 497"/>
                    <a:gd name="T99" fmla="*/ 7 h 248"/>
                    <a:gd name="T100" fmla="*/ 249 w 497"/>
                    <a:gd name="T101" fmla="*/ 1 h 248"/>
                    <a:gd name="T102" fmla="*/ 265 w 497"/>
                    <a:gd name="T103" fmla="*/ 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248">
                      <a:moveTo>
                        <a:pt x="272" y="19"/>
                      </a:moveTo>
                      <a:lnTo>
                        <a:pt x="242" y="33"/>
                      </a:lnTo>
                      <a:lnTo>
                        <a:pt x="237" y="42"/>
                      </a:lnTo>
                      <a:lnTo>
                        <a:pt x="226" y="48"/>
                      </a:lnTo>
                      <a:lnTo>
                        <a:pt x="221" y="49"/>
                      </a:lnTo>
                      <a:lnTo>
                        <a:pt x="211" y="54"/>
                      </a:lnTo>
                      <a:lnTo>
                        <a:pt x="223" y="67"/>
                      </a:lnTo>
                      <a:lnTo>
                        <a:pt x="228" y="73"/>
                      </a:lnTo>
                      <a:lnTo>
                        <a:pt x="228" y="82"/>
                      </a:lnTo>
                      <a:lnTo>
                        <a:pt x="250" y="109"/>
                      </a:lnTo>
                      <a:lnTo>
                        <a:pt x="250" y="126"/>
                      </a:lnTo>
                      <a:lnTo>
                        <a:pt x="247" y="141"/>
                      </a:lnTo>
                      <a:lnTo>
                        <a:pt x="218" y="165"/>
                      </a:lnTo>
                      <a:lnTo>
                        <a:pt x="208" y="174"/>
                      </a:lnTo>
                      <a:lnTo>
                        <a:pt x="195" y="178"/>
                      </a:lnTo>
                      <a:lnTo>
                        <a:pt x="174" y="175"/>
                      </a:lnTo>
                      <a:lnTo>
                        <a:pt x="169" y="171"/>
                      </a:lnTo>
                      <a:lnTo>
                        <a:pt x="151" y="174"/>
                      </a:lnTo>
                      <a:lnTo>
                        <a:pt x="158" y="178"/>
                      </a:lnTo>
                      <a:lnTo>
                        <a:pt x="158" y="187"/>
                      </a:lnTo>
                      <a:lnTo>
                        <a:pt x="168" y="196"/>
                      </a:lnTo>
                      <a:lnTo>
                        <a:pt x="174" y="195"/>
                      </a:lnTo>
                      <a:lnTo>
                        <a:pt x="195" y="201"/>
                      </a:lnTo>
                      <a:lnTo>
                        <a:pt x="237" y="201"/>
                      </a:lnTo>
                      <a:lnTo>
                        <a:pt x="244" y="205"/>
                      </a:lnTo>
                      <a:lnTo>
                        <a:pt x="314" y="201"/>
                      </a:lnTo>
                      <a:lnTo>
                        <a:pt x="346" y="190"/>
                      </a:lnTo>
                      <a:lnTo>
                        <a:pt x="364" y="184"/>
                      </a:lnTo>
                      <a:lnTo>
                        <a:pt x="384" y="175"/>
                      </a:lnTo>
                      <a:lnTo>
                        <a:pt x="390" y="169"/>
                      </a:lnTo>
                      <a:lnTo>
                        <a:pt x="397" y="165"/>
                      </a:lnTo>
                      <a:lnTo>
                        <a:pt x="411" y="159"/>
                      </a:lnTo>
                      <a:lnTo>
                        <a:pt x="426" y="150"/>
                      </a:lnTo>
                      <a:lnTo>
                        <a:pt x="447" y="145"/>
                      </a:lnTo>
                      <a:lnTo>
                        <a:pt x="496" y="121"/>
                      </a:lnTo>
                      <a:lnTo>
                        <a:pt x="491" y="141"/>
                      </a:lnTo>
                      <a:lnTo>
                        <a:pt x="481" y="154"/>
                      </a:lnTo>
                      <a:lnTo>
                        <a:pt x="472" y="166"/>
                      </a:lnTo>
                      <a:lnTo>
                        <a:pt x="462" y="177"/>
                      </a:lnTo>
                      <a:lnTo>
                        <a:pt x="446" y="187"/>
                      </a:lnTo>
                      <a:lnTo>
                        <a:pt x="433" y="196"/>
                      </a:lnTo>
                      <a:lnTo>
                        <a:pt x="420" y="205"/>
                      </a:lnTo>
                      <a:lnTo>
                        <a:pt x="402" y="216"/>
                      </a:lnTo>
                      <a:lnTo>
                        <a:pt x="379" y="228"/>
                      </a:lnTo>
                      <a:lnTo>
                        <a:pt x="359" y="235"/>
                      </a:lnTo>
                      <a:lnTo>
                        <a:pt x="340" y="240"/>
                      </a:lnTo>
                      <a:lnTo>
                        <a:pt x="311" y="244"/>
                      </a:lnTo>
                      <a:lnTo>
                        <a:pt x="278" y="247"/>
                      </a:lnTo>
                      <a:lnTo>
                        <a:pt x="249" y="247"/>
                      </a:lnTo>
                      <a:lnTo>
                        <a:pt x="215" y="246"/>
                      </a:lnTo>
                      <a:lnTo>
                        <a:pt x="194" y="243"/>
                      </a:lnTo>
                      <a:lnTo>
                        <a:pt x="164" y="238"/>
                      </a:lnTo>
                      <a:lnTo>
                        <a:pt x="146" y="232"/>
                      </a:lnTo>
                      <a:lnTo>
                        <a:pt x="127" y="222"/>
                      </a:lnTo>
                      <a:lnTo>
                        <a:pt x="107" y="216"/>
                      </a:lnTo>
                      <a:lnTo>
                        <a:pt x="94" y="210"/>
                      </a:lnTo>
                      <a:lnTo>
                        <a:pt x="81" y="204"/>
                      </a:lnTo>
                      <a:lnTo>
                        <a:pt x="72" y="201"/>
                      </a:lnTo>
                      <a:lnTo>
                        <a:pt x="55" y="193"/>
                      </a:lnTo>
                      <a:lnTo>
                        <a:pt x="44" y="186"/>
                      </a:lnTo>
                      <a:lnTo>
                        <a:pt x="34" y="180"/>
                      </a:lnTo>
                      <a:lnTo>
                        <a:pt x="26" y="171"/>
                      </a:lnTo>
                      <a:lnTo>
                        <a:pt x="16" y="163"/>
                      </a:lnTo>
                      <a:lnTo>
                        <a:pt x="8" y="157"/>
                      </a:lnTo>
                      <a:lnTo>
                        <a:pt x="0" y="151"/>
                      </a:lnTo>
                      <a:lnTo>
                        <a:pt x="16" y="138"/>
                      </a:lnTo>
                      <a:lnTo>
                        <a:pt x="26" y="136"/>
                      </a:lnTo>
                      <a:lnTo>
                        <a:pt x="33" y="136"/>
                      </a:lnTo>
                      <a:lnTo>
                        <a:pt x="42" y="135"/>
                      </a:lnTo>
                      <a:lnTo>
                        <a:pt x="55" y="130"/>
                      </a:lnTo>
                      <a:lnTo>
                        <a:pt x="65" y="132"/>
                      </a:lnTo>
                      <a:lnTo>
                        <a:pt x="78" y="129"/>
                      </a:lnTo>
                      <a:lnTo>
                        <a:pt x="94" y="127"/>
                      </a:lnTo>
                      <a:lnTo>
                        <a:pt x="106" y="129"/>
                      </a:lnTo>
                      <a:lnTo>
                        <a:pt x="115" y="130"/>
                      </a:lnTo>
                      <a:lnTo>
                        <a:pt x="124" y="130"/>
                      </a:lnTo>
                      <a:lnTo>
                        <a:pt x="128" y="132"/>
                      </a:lnTo>
                      <a:lnTo>
                        <a:pt x="138" y="132"/>
                      </a:lnTo>
                      <a:lnTo>
                        <a:pt x="143" y="130"/>
                      </a:lnTo>
                      <a:lnTo>
                        <a:pt x="164" y="127"/>
                      </a:lnTo>
                      <a:lnTo>
                        <a:pt x="181" y="126"/>
                      </a:lnTo>
                      <a:lnTo>
                        <a:pt x="190" y="127"/>
                      </a:lnTo>
                      <a:lnTo>
                        <a:pt x="192" y="123"/>
                      </a:lnTo>
                      <a:lnTo>
                        <a:pt x="189" y="117"/>
                      </a:lnTo>
                      <a:lnTo>
                        <a:pt x="185" y="109"/>
                      </a:lnTo>
                      <a:lnTo>
                        <a:pt x="184" y="105"/>
                      </a:lnTo>
                      <a:lnTo>
                        <a:pt x="181" y="99"/>
                      </a:lnTo>
                      <a:lnTo>
                        <a:pt x="189" y="91"/>
                      </a:lnTo>
                      <a:lnTo>
                        <a:pt x="195" y="84"/>
                      </a:lnTo>
                      <a:lnTo>
                        <a:pt x="203" y="73"/>
                      </a:lnTo>
                      <a:lnTo>
                        <a:pt x="195" y="69"/>
                      </a:lnTo>
                      <a:lnTo>
                        <a:pt x="194" y="64"/>
                      </a:lnTo>
                      <a:lnTo>
                        <a:pt x="189" y="60"/>
                      </a:lnTo>
                      <a:lnTo>
                        <a:pt x="195" y="49"/>
                      </a:lnTo>
                      <a:lnTo>
                        <a:pt x="202" y="40"/>
                      </a:lnTo>
                      <a:lnTo>
                        <a:pt x="207" y="30"/>
                      </a:lnTo>
                      <a:lnTo>
                        <a:pt x="213" y="22"/>
                      </a:lnTo>
                      <a:lnTo>
                        <a:pt x="218" y="21"/>
                      </a:lnTo>
                      <a:lnTo>
                        <a:pt x="226" y="10"/>
                      </a:lnTo>
                      <a:lnTo>
                        <a:pt x="233" y="7"/>
                      </a:lnTo>
                      <a:lnTo>
                        <a:pt x="237" y="7"/>
                      </a:lnTo>
                      <a:lnTo>
                        <a:pt x="249" y="1"/>
                      </a:lnTo>
                      <a:lnTo>
                        <a:pt x="255" y="0"/>
                      </a:lnTo>
                      <a:lnTo>
                        <a:pt x="265" y="1"/>
                      </a:lnTo>
                      <a:lnTo>
                        <a:pt x="272" y="19"/>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610" name="Freeform 42">
                  <a:extLst>
                    <a:ext uri="{FF2B5EF4-FFF2-40B4-BE49-F238E27FC236}">
                      <a16:creationId xmlns:a16="http://schemas.microsoft.com/office/drawing/2014/main" id="{9E13D425-B643-4FEF-9ACC-13B72872B0A8}"/>
                    </a:ext>
                  </a:extLst>
                </p:cNvPr>
                <p:cNvSpPr>
                  <a:spLocks/>
                </p:cNvSpPr>
                <p:nvPr/>
              </p:nvSpPr>
              <p:spPr bwMode="auto">
                <a:xfrm>
                  <a:off x="1063" y="1296"/>
                  <a:ext cx="1056" cy="835"/>
                </a:xfrm>
                <a:custGeom>
                  <a:avLst/>
                  <a:gdLst>
                    <a:gd name="T0" fmla="*/ 85 w 1056"/>
                    <a:gd name="T1" fmla="*/ 156 h 835"/>
                    <a:gd name="T2" fmla="*/ 68 w 1056"/>
                    <a:gd name="T3" fmla="*/ 110 h 835"/>
                    <a:gd name="T4" fmla="*/ 151 w 1056"/>
                    <a:gd name="T5" fmla="*/ 71 h 835"/>
                    <a:gd name="T6" fmla="*/ 189 w 1056"/>
                    <a:gd name="T7" fmla="*/ 41 h 835"/>
                    <a:gd name="T8" fmla="*/ 254 w 1056"/>
                    <a:gd name="T9" fmla="*/ 35 h 835"/>
                    <a:gd name="T10" fmla="*/ 455 w 1056"/>
                    <a:gd name="T11" fmla="*/ 36 h 835"/>
                    <a:gd name="T12" fmla="*/ 558 w 1056"/>
                    <a:gd name="T13" fmla="*/ 51 h 835"/>
                    <a:gd name="T14" fmla="*/ 519 w 1056"/>
                    <a:gd name="T15" fmla="*/ 50 h 835"/>
                    <a:gd name="T16" fmla="*/ 493 w 1056"/>
                    <a:gd name="T17" fmla="*/ 2 h 835"/>
                    <a:gd name="T18" fmla="*/ 543 w 1056"/>
                    <a:gd name="T19" fmla="*/ 0 h 835"/>
                    <a:gd name="T20" fmla="*/ 582 w 1056"/>
                    <a:gd name="T21" fmla="*/ 21 h 835"/>
                    <a:gd name="T22" fmla="*/ 642 w 1056"/>
                    <a:gd name="T23" fmla="*/ 56 h 835"/>
                    <a:gd name="T24" fmla="*/ 631 w 1056"/>
                    <a:gd name="T25" fmla="*/ 18 h 835"/>
                    <a:gd name="T26" fmla="*/ 740 w 1056"/>
                    <a:gd name="T27" fmla="*/ 54 h 835"/>
                    <a:gd name="T28" fmla="*/ 741 w 1056"/>
                    <a:gd name="T29" fmla="*/ 69 h 835"/>
                    <a:gd name="T30" fmla="*/ 709 w 1056"/>
                    <a:gd name="T31" fmla="*/ 107 h 835"/>
                    <a:gd name="T32" fmla="*/ 681 w 1056"/>
                    <a:gd name="T33" fmla="*/ 168 h 835"/>
                    <a:gd name="T34" fmla="*/ 782 w 1056"/>
                    <a:gd name="T35" fmla="*/ 203 h 835"/>
                    <a:gd name="T36" fmla="*/ 785 w 1056"/>
                    <a:gd name="T37" fmla="*/ 257 h 835"/>
                    <a:gd name="T38" fmla="*/ 800 w 1056"/>
                    <a:gd name="T39" fmla="*/ 215 h 835"/>
                    <a:gd name="T40" fmla="*/ 800 w 1056"/>
                    <a:gd name="T41" fmla="*/ 137 h 835"/>
                    <a:gd name="T42" fmla="*/ 873 w 1056"/>
                    <a:gd name="T43" fmla="*/ 158 h 835"/>
                    <a:gd name="T44" fmla="*/ 918 w 1056"/>
                    <a:gd name="T45" fmla="*/ 135 h 835"/>
                    <a:gd name="T46" fmla="*/ 1000 w 1056"/>
                    <a:gd name="T47" fmla="*/ 192 h 835"/>
                    <a:gd name="T48" fmla="*/ 1055 w 1056"/>
                    <a:gd name="T49" fmla="*/ 242 h 835"/>
                    <a:gd name="T50" fmla="*/ 1011 w 1056"/>
                    <a:gd name="T51" fmla="*/ 261 h 835"/>
                    <a:gd name="T52" fmla="*/ 935 w 1056"/>
                    <a:gd name="T53" fmla="*/ 278 h 835"/>
                    <a:gd name="T54" fmla="*/ 988 w 1056"/>
                    <a:gd name="T55" fmla="*/ 288 h 835"/>
                    <a:gd name="T56" fmla="*/ 1011 w 1056"/>
                    <a:gd name="T57" fmla="*/ 333 h 835"/>
                    <a:gd name="T58" fmla="*/ 990 w 1056"/>
                    <a:gd name="T59" fmla="*/ 336 h 835"/>
                    <a:gd name="T60" fmla="*/ 959 w 1056"/>
                    <a:gd name="T61" fmla="*/ 354 h 835"/>
                    <a:gd name="T62" fmla="*/ 910 w 1056"/>
                    <a:gd name="T63" fmla="*/ 393 h 835"/>
                    <a:gd name="T64" fmla="*/ 905 w 1056"/>
                    <a:gd name="T65" fmla="*/ 452 h 835"/>
                    <a:gd name="T66" fmla="*/ 853 w 1056"/>
                    <a:gd name="T67" fmla="*/ 540 h 835"/>
                    <a:gd name="T68" fmla="*/ 868 w 1056"/>
                    <a:gd name="T69" fmla="*/ 615 h 835"/>
                    <a:gd name="T70" fmla="*/ 839 w 1056"/>
                    <a:gd name="T71" fmla="*/ 564 h 835"/>
                    <a:gd name="T72" fmla="*/ 788 w 1056"/>
                    <a:gd name="T73" fmla="*/ 542 h 835"/>
                    <a:gd name="T74" fmla="*/ 745 w 1056"/>
                    <a:gd name="T75" fmla="*/ 557 h 835"/>
                    <a:gd name="T76" fmla="*/ 673 w 1056"/>
                    <a:gd name="T77" fmla="*/ 564 h 835"/>
                    <a:gd name="T78" fmla="*/ 636 w 1056"/>
                    <a:gd name="T79" fmla="*/ 620 h 835"/>
                    <a:gd name="T80" fmla="*/ 719 w 1056"/>
                    <a:gd name="T81" fmla="*/ 695 h 835"/>
                    <a:gd name="T82" fmla="*/ 732 w 1056"/>
                    <a:gd name="T83" fmla="*/ 653 h 835"/>
                    <a:gd name="T84" fmla="*/ 779 w 1056"/>
                    <a:gd name="T85" fmla="*/ 683 h 835"/>
                    <a:gd name="T86" fmla="*/ 805 w 1056"/>
                    <a:gd name="T87" fmla="*/ 725 h 835"/>
                    <a:gd name="T88" fmla="*/ 826 w 1056"/>
                    <a:gd name="T89" fmla="*/ 762 h 835"/>
                    <a:gd name="T90" fmla="*/ 875 w 1056"/>
                    <a:gd name="T91" fmla="*/ 819 h 835"/>
                    <a:gd name="T92" fmla="*/ 948 w 1056"/>
                    <a:gd name="T93" fmla="*/ 818 h 835"/>
                    <a:gd name="T94" fmla="*/ 904 w 1056"/>
                    <a:gd name="T95" fmla="*/ 825 h 835"/>
                    <a:gd name="T96" fmla="*/ 818 w 1056"/>
                    <a:gd name="T97" fmla="*/ 816 h 835"/>
                    <a:gd name="T98" fmla="*/ 758 w 1056"/>
                    <a:gd name="T99" fmla="*/ 765 h 835"/>
                    <a:gd name="T100" fmla="*/ 714 w 1056"/>
                    <a:gd name="T101" fmla="*/ 746 h 835"/>
                    <a:gd name="T102" fmla="*/ 644 w 1056"/>
                    <a:gd name="T103" fmla="*/ 722 h 835"/>
                    <a:gd name="T104" fmla="*/ 520 w 1056"/>
                    <a:gd name="T105" fmla="*/ 641 h 835"/>
                    <a:gd name="T106" fmla="*/ 419 w 1056"/>
                    <a:gd name="T107" fmla="*/ 522 h 835"/>
                    <a:gd name="T108" fmla="*/ 454 w 1056"/>
                    <a:gd name="T109" fmla="*/ 629 h 835"/>
                    <a:gd name="T110" fmla="*/ 389 w 1056"/>
                    <a:gd name="T111" fmla="*/ 555 h 835"/>
                    <a:gd name="T112" fmla="*/ 328 w 1056"/>
                    <a:gd name="T113" fmla="*/ 411 h 835"/>
                    <a:gd name="T114" fmla="*/ 335 w 1056"/>
                    <a:gd name="T115" fmla="*/ 306 h 835"/>
                    <a:gd name="T116" fmla="*/ 314 w 1056"/>
                    <a:gd name="T117" fmla="*/ 225 h 835"/>
                    <a:gd name="T118" fmla="*/ 296 w 1056"/>
                    <a:gd name="T119" fmla="*/ 177 h 835"/>
                    <a:gd name="T120" fmla="*/ 255 w 1056"/>
                    <a:gd name="T121" fmla="*/ 149 h 835"/>
                    <a:gd name="T122" fmla="*/ 169 w 1056"/>
                    <a:gd name="T123" fmla="*/ 156 h 835"/>
                    <a:gd name="T124" fmla="*/ 104 w 1056"/>
                    <a:gd name="T125" fmla="*/ 1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6" h="835">
                      <a:moveTo>
                        <a:pt x="0" y="215"/>
                      </a:moveTo>
                      <a:lnTo>
                        <a:pt x="50" y="186"/>
                      </a:lnTo>
                      <a:lnTo>
                        <a:pt x="80" y="174"/>
                      </a:lnTo>
                      <a:lnTo>
                        <a:pt x="85" y="156"/>
                      </a:lnTo>
                      <a:lnTo>
                        <a:pt x="62" y="146"/>
                      </a:lnTo>
                      <a:lnTo>
                        <a:pt x="60" y="125"/>
                      </a:lnTo>
                      <a:lnTo>
                        <a:pt x="70" y="119"/>
                      </a:lnTo>
                      <a:lnTo>
                        <a:pt x="68" y="110"/>
                      </a:lnTo>
                      <a:lnTo>
                        <a:pt x="107" y="107"/>
                      </a:lnTo>
                      <a:lnTo>
                        <a:pt x="117" y="90"/>
                      </a:lnTo>
                      <a:lnTo>
                        <a:pt x="119" y="75"/>
                      </a:lnTo>
                      <a:lnTo>
                        <a:pt x="151" y="71"/>
                      </a:lnTo>
                      <a:lnTo>
                        <a:pt x="154" y="56"/>
                      </a:lnTo>
                      <a:lnTo>
                        <a:pt x="124" y="51"/>
                      </a:lnTo>
                      <a:lnTo>
                        <a:pt x="138" y="41"/>
                      </a:lnTo>
                      <a:lnTo>
                        <a:pt x="189" y="41"/>
                      </a:lnTo>
                      <a:lnTo>
                        <a:pt x="203" y="29"/>
                      </a:lnTo>
                      <a:lnTo>
                        <a:pt x="224" y="27"/>
                      </a:lnTo>
                      <a:lnTo>
                        <a:pt x="237" y="18"/>
                      </a:lnTo>
                      <a:lnTo>
                        <a:pt x="254" y="35"/>
                      </a:lnTo>
                      <a:lnTo>
                        <a:pt x="317" y="32"/>
                      </a:lnTo>
                      <a:lnTo>
                        <a:pt x="346" y="50"/>
                      </a:lnTo>
                      <a:lnTo>
                        <a:pt x="441" y="45"/>
                      </a:lnTo>
                      <a:lnTo>
                        <a:pt x="455" y="36"/>
                      </a:lnTo>
                      <a:lnTo>
                        <a:pt x="491" y="51"/>
                      </a:lnTo>
                      <a:lnTo>
                        <a:pt x="528" y="65"/>
                      </a:lnTo>
                      <a:lnTo>
                        <a:pt x="546" y="59"/>
                      </a:lnTo>
                      <a:lnTo>
                        <a:pt x="558" y="51"/>
                      </a:lnTo>
                      <a:lnTo>
                        <a:pt x="588" y="56"/>
                      </a:lnTo>
                      <a:lnTo>
                        <a:pt x="567" y="45"/>
                      </a:lnTo>
                      <a:lnTo>
                        <a:pt x="548" y="47"/>
                      </a:lnTo>
                      <a:lnTo>
                        <a:pt x="519" y="50"/>
                      </a:lnTo>
                      <a:lnTo>
                        <a:pt x="504" y="35"/>
                      </a:lnTo>
                      <a:lnTo>
                        <a:pt x="488" y="27"/>
                      </a:lnTo>
                      <a:lnTo>
                        <a:pt x="488" y="15"/>
                      </a:lnTo>
                      <a:lnTo>
                        <a:pt x="493" y="2"/>
                      </a:lnTo>
                      <a:lnTo>
                        <a:pt x="506" y="0"/>
                      </a:lnTo>
                      <a:lnTo>
                        <a:pt x="523" y="12"/>
                      </a:lnTo>
                      <a:lnTo>
                        <a:pt x="528" y="6"/>
                      </a:lnTo>
                      <a:lnTo>
                        <a:pt x="543" y="0"/>
                      </a:lnTo>
                      <a:lnTo>
                        <a:pt x="561" y="9"/>
                      </a:lnTo>
                      <a:lnTo>
                        <a:pt x="571" y="2"/>
                      </a:lnTo>
                      <a:lnTo>
                        <a:pt x="580" y="14"/>
                      </a:lnTo>
                      <a:lnTo>
                        <a:pt x="582" y="21"/>
                      </a:lnTo>
                      <a:lnTo>
                        <a:pt x="608" y="32"/>
                      </a:lnTo>
                      <a:lnTo>
                        <a:pt x="598" y="41"/>
                      </a:lnTo>
                      <a:lnTo>
                        <a:pt x="598" y="53"/>
                      </a:lnTo>
                      <a:lnTo>
                        <a:pt x="642" y="56"/>
                      </a:lnTo>
                      <a:lnTo>
                        <a:pt x="653" y="41"/>
                      </a:lnTo>
                      <a:lnTo>
                        <a:pt x="645" y="33"/>
                      </a:lnTo>
                      <a:lnTo>
                        <a:pt x="626" y="35"/>
                      </a:lnTo>
                      <a:lnTo>
                        <a:pt x="631" y="18"/>
                      </a:lnTo>
                      <a:lnTo>
                        <a:pt x="670" y="27"/>
                      </a:lnTo>
                      <a:lnTo>
                        <a:pt x="678" y="39"/>
                      </a:lnTo>
                      <a:lnTo>
                        <a:pt x="710" y="39"/>
                      </a:lnTo>
                      <a:lnTo>
                        <a:pt x="740" y="54"/>
                      </a:lnTo>
                      <a:lnTo>
                        <a:pt x="756" y="51"/>
                      </a:lnTo>
                      <a:lnTo>
                        <a:pt x="774" y="65"/>
                      </a:lnTo>
                      <a:lnTo>
                        <a:pt x="756" y="83"/>
                      </a:lnTo>
                      <a:lnTo>
                        <a:pt x="741" y="69"/>
                      </a:lnTo>
                      <a:lnTo>
                        <a:pt x="732" y="74"/>
                      </a:lnTo>
                      <a:lnTo>
                        <a:pt x="719" y="84"/>
                      </a:lnTo>
                      <a:lnTo>
                        <a:pt x="697" y="93"/>
                      </a:lnTo>
                      <a:lnTo>
                        <a:pt x="709" y="107"/>
                      </a:lnTo>
                      <a:lnTo>
                        <a:pt x="689" y="108"/>
                      </a:lnTo>
                      <a:lnTo>
                        <a:pt x="673" y="126"/>
                      </a:lnTo>
                      <a:lnTo>
                        <a:pt x="657" y="149"/>
                      </a:lnTo>
                      <a:lnTo>
                        <a:pt x="681" y="168"/>
                      </a:lnTo>
                      <a:lnTo>
                        <a:pt x="701" y="191"/>
                      </a:lnTo>
                      <a:lnTo>
                        <a:pt x="735" y="194"/>
                      </a:lnTo>
                      <a:lnTo>
                        <a:pt x="767" y="191"/>
                      </a:lnTo>
                      <a:lnTo>
                        <a:pt x="782" y="203"/>
                      </a:lnTo>
                      <a:lnTo>
                        <a:pt x="775" y="209"/>
                      </a:lnTo>
                      <a:lnTo>
                        <a:pt x="766" y="221"/>
                      </a:lnTo>
                      <a:lnTo>
                        <a:pt x="780" y="242"/>
                      </a:lnTo>
                      <a:lnTo>
                        <a:pt x="785" y="257"/>
                      </a:lnTo>
                      <a:lnTo>
                        <a:pt x="803" y="264"/>
                      </a:lnTo>
                      <a:lnTo>
                        <a:pt x="827" y="251"/>
                      </a:lnTo>
                      <a:lnTo>
                        <a:pt x="821" y="231"/>
                      </a:lnTo>
                      <a:lnTo>
                        <a:pt x="800" y="215"/>
                      </a:lnTo>
                      <a:lnTo>
                        <a:pt x="824" y="195"/>
                      </a:lnTo>
                      <a:lnTo>
                        <a:pt x="803" y="162"/>
                      </a:lnTo>
                      <a:lnTo>
                        <a:pt x="784" y="149"/>
                      </a:lnTo>
                      <a:lnTo>
                        <a:pt x="800" y="137"/>
                      </a:lnTo>
                      <a:lnTo>
                        <a:pt x="797" y="119"/>
                      </a:lnTo>
                      <a:lnTo>
                        <a:pt x="808" y="108"/>
                      </a:lnTo>
                      <a:lnTo>
                        <a:pt x="827" y="119"/>
                      </a:lnTo>
                      <a:lnTo>
                        <a:pt x="873" y="158"/>
                      </a:lnTo>
                      <a:lnTo>
                        <a:pt x="901" y="164"/>
                      </a:lnTo>
                      <a:lnTo>
                        <a:pt x="909" y="153"/>
                      </a:lnTo>
                      <a:lnTo>
                        <a:pt x="902" y="132"/>
                      </a:lnTo>
                      <a:lnTo>
                        <a:pt x="918" y="135"/>
                      </a:lnTo>
                      <a:lnTo>
                        <a:pt x="946" y="159"/>
                      </a:lnTo>
                      <a:lnTo>
                        <a:pt x="951" y="173"/>
                      </a:lnTo>
                      <a:lnTo>
                        <a:pt x="967" y="182"/>
                      </a:lnTo>
                      <a:lnTo>
                        <a:pt x="1000" y="192"/>
                      </a:lnTo>
                      <a:lnTo>
                        <a:pt x="1016" y="212"/>
                      </a:lnTo>
                      <a:lnTo>
                        <a:pt x="1040" y="225"/>
                      </a:lnTo>
                      <a:lnTo>
                        <a:pt x="1053" y="230"/>
                      </a:lnTo>
                      <a:lnTo>
                        <a:pt x="1055" y="242"/>
                      </a:lnTo>
                      <a:lnTo>
                        <a:pt x="1035" y="249"/>
                      </a:lnTo>
                      <a:lnTo>
                        <a:pt x="1024" y="240"/>
                      </a:lnTo>
                      <a:lnTo>
                        <a:pt x="1014" y="242"/>
                      </a:lnTo>
                      <a:lnTo>
                        <a:pt x="1011" y="261"/>
                      </a:lnTo>
                      <a:lnTo>
                        <a:pt x="995" y="266"/>
                      </a:lnTo>
                      <a:lnTo>
                        <a:pt x="977" y="255"/>
                      </a:lnTo>
                      <a:lnTo>
                        <a:pt x="940" y="255"/>
                      </a:lnTo>
                      <a:lnTo>
                        <a:pt x="935" y="278"/>
                      </a:lnTo>
                      <a:lnTo>
                        <a:pt x="944" y="291"/>
                      </a:lnTo>
                      <a:lnTo>
                        <a:pt x="959" y="284"/>
                      </a:lnTo>
                      <a:lnTo>
                        <a:pt x="974" y="281"/>
                      </a:lnTo>
                      <a:lnTo>
                        <a:pt x="988" y="288"/>
                      </a:lnTo>
                      <a:lnTo>
                        <a:pt x="969" y="305"/>
                      </a:lnTo>
                      <a:lnTo>
                        <a:pt x="988" y="320"/>
                      </a:lnTo>
                      <a:lnTo>
                        <a:pt x="1014" y="324"/>
                      </a:lnTo>
                      <a:lnTo>
                        <a:pt x="1011" y="333"/>
                      </a:lnTo>
                      <a:lnTo>
                        <a:pt x="1001" y="335"/>
                      </a:lnTo>
                      <a:lnTo>
                        <a:pt x="977" y="386"/>
                      </a:lnTo>
                      <a:lnTo>
                        <a:pt x="979" y="353"/>
                      </a:lnTo>
                      <a:lnTo>
                        <a:pt x="990" y="336"/>
                      </a:lnTo>
                      <a:lnTo>
                        <a:pt x="977" y="329"/>
                      </a:lnTo>
                      <a:lnTo>
                        <a:pt x="962" y="339"/>
                      </a:lnTo>
                      <a:lnTo>
                        <a:pt x="970" y="348"/>
                      </a:lnTo>
                      <a:lnTo>
                        <a:pt x="959" y="354"/>
                      </a:lnTo>
                      <a:lnTo>
                        <a:pt x="948" y="362"/>
                      </a:lnTo>
                      <a:lnTo>
                        <a:pt x="949" y="384"/>
                      </a:lnTo>
                      <a:lnTo>
                        <a:pt x="933" y="392"/>
                      </a:lnTo>
                      <a:lnTo>
                        <a:pt x="910" y="393"/>
                      </a:lnTo>
                      <a:lnTo>
                        <a:pt x="918" y="405"/>
                      </a:lnTo>
                      <a:lnTo>
                        <a:pt x="910" y="419"/>
                      </a:lnTo>
                      <a:lnTo>
                        <a:pt x="918" y="429"/>
                      </a:lnTo>
                      <a:lnTo>
                        <a:pt x="905" y="452"/>
                      </a:lnTo>
                      <a:lnTo>
                        <a:pt x="901" y="473"/>
                      </a:lnTo>
                      <a:lnTo>
                        <a:pt x="881" y="485"/>
                      </a:lnTo>
                      <a:lnTo>
                        <a:pt x="857" y="518"/>
                      </a:lnTo>
                      <a:lnTo>
                        <a:pt x="853" y="540"/>
                      </a:lnTo>
                      <a:lnTo>
                        <a:pt x="862" y="558"/>
                      </a:lnTo>
                      <a:lnTo>
                        <a:pt x="873" y="581"/>
                      </a:lnTo>
                      <a:lnTo>
                        <a:pt x="879" y="605"/>
                      </a:lnTo>
                      <a:lnTo>
                        <a:pt x="868" y="615"/>
                      </a:lnTo>
                      <a:lnTo>
                        <a:pt x="853" y="608"/>
                      </a:lnTo>
                      <a:lnTo>
                        <a:pt x="857" y="596"/>
                      </a:lnTo>
                      <a:lnTo>
                        <a:pt x="849" y="569"/>
                      </a:lnTo>
                      <a:lnTo>
                        <a:pt x="839" y="564"/>
                      </a:lnTo>
                      <a:lnTo>
                        <a:pt x="832" y="548"/>
                      </a:lnTo>
                      <a:lnTo>
                        <a:pt x="819" y="548"/>
                      </a:lnTo>
                      <a:lnTo>
                        <a:pt x="805" y="539"/>
                      </a:lnTo>
                      <a:lnTo>
                        <a:pt x="788" y="542"/>
                      </a:lnTo>
                      <a:lnTo>
                        <a:pt x="774" y="536"/>
                      </a:lnTo>
                      <a:lnTo>
                        <a:pt x="756" y="543"/>
                      </a:lnTo>
                      <a:lnTo>
                        <a:pt x="723" y="537"/>
                      </a:lnTo>
                      <a:lnTo>
                        <a:pt x="745" y="557"/>
                      </a:lnTo>
                      <a:lnTo>
                        <a:pt x="719" y="555"/>
                      </a:lnTo>
                      <a:lnTo>
                        <a:pt x="701" y="540"/>
                      </a:lnTo>
                      <a:lnTo>
                        <a:pt x="668" y="540"/>
                      </a:lnTo>
                      <a:lnTo>
                        <a:pt x="673" y="564"/>
                      </a:lnTo>
                      <a:lnTo>
                        <a:pt x="649" y="557"/>
                      </a:lnTo>
                      <a:lnTo>
                        <a:pt x="636" y="581"/>
                      </a:lnTo>
                      <a:lnTo>
                        <a:pt x="645" y="591"/>
                      </a:lnTo>
                      <a:lnTo>
                        <a:pt x="636" y="620"/>
                      </a:lnTo>
                      <a:lnTo>
                        <a:pt x="647" y="653"/>
                      </a:lnTo>
                      <a:lnTo>
                        <a:pt x="660" y="675"/>
                      </a:lnTo>
                      <a:lnTo>
                        <a:pt x="675" y="696"/>
                      </a:lnTo>
                      <a:lnTo>
                        <a:pt x="719" y="695"/>
                      </a:lnTo>
                      <a:lnTo>
                        <a:pt x="736" y="690"/>
                      </a:lnTo>
                      <a:lnTo>
                        <a:pt x="740" y="675"/>
                      </a:lnTo>
                      <a:lnTo>
                        <a:pt x="730" y="663"/>
                      </a:lnTo>
                      <a:lnTo>
                        <a:pt x="732" y="653"/>
                      </a:lnTo>
                      <a:lnTo>
                        <a:pt x="759" y="656"/>
                      </a:lnTo>
                      <a:lnTo>
                        <a:pt x="787" y="650"/>
                      </a:lnTo>
                      <a:lnTo>
                        <a:pt x="787" y="663"/>
                      </a:lnTo>
                      <a:lnTo>
                        <a:pt x="779" y="683"/>
                      </a:lnTo>
                      <a:lnTo>
                        <a:pt x="766" y="698"/>
                      </a:lnTo>
                      <a:lnTo>
                        <a:pt x="762" y="719"/>
                      </a:lnTo>
                      <a:lnTo>
                        <a:pt x="780" y="728"/>
                      </a:lnTo>
                      <a:lnTo>
                        <a:pt x="805" y="725"/>
                      </a:lnTo>
                      <a:lnTo>
                        <a:pt x="819" y="732"/>
                      </a:lnTo>
                      <a:lnTo>
                        <a:pt x="832" y="729"/>
                      </a:lnTo>
                      <a:lnTo>
                        <a:pt x="837" y="743"/>
                      </a:lnTo>
                      <a:lnTo>
                        <a:pt x="826" y="762"/>
                      </a:lnTo>
                      <a:lnTo>
                        <a:pt x="836" y="774"/>
                      </a:lnTo>
                      <a:lnTo>
                        <a:pt x="837" y="798"/>
                      </a:lnTo>
                      <a:lnTo>
                        <a:pt x="853" y="815"/>
                      </a:lnTo>
                      <a:lnTo>
                        <a:pt x="875" y="819"/>
                      </a:lnTo>
                      <a:lnTo>
                        <a:pt x="889" y="815"/>
                      </a:lnTo>
                      <a:lnTo>
                        <a:pt x="896" y="816"/>
                      </a:lnTo>
                      <a:lnTo>
                        <a:pt x="923" y="816"/>
                      </a:lnTo>
                      <a:lnTo>
                        <a:pt x="948" y="818"/>
                      </a:lnTo>
                      <a:lnTo>
                        <a:pt x="954" y="807"/>
                      </a:lnTo>
                      <a:lnTo>
                        <a:pt x="933" y="825"/>
                      </a:lnTo>
                      <a:lnTo>
                        <a:pt x="918" y="824"/>
                      </a:lnTo>
                      <a:lnTo>
                        <a:pt x="904" y="825"/>
                      </a:lnTo>
                      <a:lnTo>
                        <a:pt x="875" y="834"/>
                      </a:lnTo>
                      <a:lnTo>
                        <a:pt x="850" y="822"/>
                      </a:lnTo>
                      <a:lnTo>
                        <a:pt x="827" y="815"/>
                      </a:lnTo>
                      <a:lnTo>
                        <a:pt x="818" y="816"/>
                      </a:lnTo>
                      <a:lnTo>
                        <a:pt x="819" y="806"/>
                      </a:lnTo>
                      <a:lnTo>
                        <a:pt x="818" y="789"/>
                      </a:lnTo>
                      <a:lnTo>
                        <a:pt x="798" y="774"/>
                      </a:lnTo>
                      <a:lnTo>
                        <a:pt x="758" y="765"/>
                      </a:lnTo>
                      <a:lnTo>
                        <a:pt x="751" y="759"/>
                      </a:lnTo>
                      <a:lnTo>
                        <a:pt x="740" y="761"/>
                      </a:lnTo>
                      <a:lnTo>
                        <a:pt x="728" y="753"/>
                      </a:lnTo>
                      <a:lnTo>
                        <a:pt x="714" y="746"/>
                      </a:lnTo>
                      <a:lnTo>
                        <a:pt x="694" y="725"/>
                      </a:lnTo>
                      <a:lnTo>
                        <a:pt x="671" y="719"/>
                      </a:lnTo>
                      <a:lnTo>
                        <a:pt x="658" y="732"/>
                      </a:lnTo>
                      <a:lnTo>
                        <a:pt x="644" y="722"/>
                      </a:lnTo>
                      <a:lnTo>
                        <a:pt x="626" y="722"/>
                      </a:lnTo>
                      <a:lnTo>
                        <a:pt x="590" y="714"/>
                      </a:lnTo>
                      <a:lnTo>
                        <a:pt x="525" y="678"/>
                      </a:lnTo>
                      <a:lnTo>
                        <a:pt x="520" y="641"/>
                      </a:lnTo>
                      <a:lnTo>
                        <a:pt x="514" y="626"/>
                      </a:lnTo>
                      <a:lnTo>
                        <a:pt x="502" y="615"/>
                      </a:lnTo>
                      <a:lnTo>
                        <a:pt x="488" y="594"/>
                      </a:lnTo>
                      <a:lnTo>
                        <a:pt x="419" y="522"/>
                      </a:lnTo>
                      <a:lnTo>
                        <a:pt x="419" y="549"/>
                      </a:lnTo>
                      <a:lnTo>
                        <a:pt x="462" y="597"/>
                      </a:lnTo>
                      <a:lnTo>
                        <a:pt x="480" y="638"/>
                      </a:lnTo>
                      <a:lnTo>
                        <a:pt x="454" y="629"/>
                      </a:lnTo>
                      <a:lnTo>
                        <a:pt x="449" y="605"/>
                      </a:lnTo>
                      <a:lnTo>
                        <a:pt x="415" y="590"/>
                      </a:lnTo>
                      <a:lnTo>
                        <a:pt x="434" y="581"/>
                      </a:lnTo>
                      <a:lnTo>
                        <a:pt x="389" y="555"/>
                      </a:lnTo>
                      <a:lnTo>
                        <a:pt x="406" y="540"/>
                      </a:lnTo>
                      <a:lnTo>
                        <a:pt x="390" y="510"/>
                      </a:lnTo>
                      <a:lnTo>
                        <a:pt x="335" y="447"/>
                      </a:lnTo>
                      <a:lnTo>
                        <a:pt x="328" y="411"/>
                      </a:lnTo>
                      <a:lnTo>
                        <a:pt x="332" y="384"/>
                      </a:lnTo>
                      <a:lnTo>
                        <a:pt x="346" y="354"/>
                      </a:lnTo>
                      <a:lnTo>
                        <a:pt x="346" y="324"/>
                      </a:lnTo>
                      <a:lnTo>
                        <a:pt x="335" y="306"/>
                      </a:lnTo>
                      <a:lnTo>
                        <a:pt x="366" y="300"/>
                      </a:lnTo>
                      <a:lnTo>
                        <a:pt x="328" y="264"/>
                      </a:lnTo>
                      <a:lnTo>
                        <a:pt x="330" y="248"/>
                      </a:lnTo>
                      <a:lnTo>
                        <a:pt x="314" y="225"/>
                      </a:lnTo>
                      <a:lnTo>
                        <a:pt x="320" y="212"/>
                      </a:lnTo>
                      <a:lnTo>
                        <a:pt x="309" y="204"/>
                      </a:lnTo>
                      <a:lnTo>
                        <a:pt x="307" y="189"/>
                      </a:lnTo>
                      <a:lnTo>
                        <a:pt x="296" y="177"/>
                      </a:lnTo>
                      <a:lnTo>
                        <a:pt x="309" y="167"/>
                      </a:lnTo>
                      <a:lnTo>
                        <a:pt x="291" y="159"/>
                      </a:lnTo>
                      <a:lnTo>
                        <a:pt x="276" y="170"/>
                      </a:lnTo>
                      <a:lnTo>
                        <a:pt x="255" y="149"/>
                      </a:lnTo>
                      <a:lnTo>
                        <a:pt x="232" y="143"/>
                      </a:lnTo>
                      <a:lnTo>
                        <a:pt x="200" y="143"/>
                      </a:lnTo>
                      <a:lnTo>
                        <a:pt x="179" y="162"/>
                      </a:lnTo>
                      <a:lnTo>
                        <a:pt x="169" y="156"/>
                      </a:lnTo>
                      <a:lnTo>
                        <a:pt x="187" y="131"/>
                      </a:lnTo>
                      <a:lnTo>
                        <a:pt x="171" y="135"/>
                      </a:lnTo>
                      <a:lnTo>
                        <a:pt x="138" y="162"/>
                      </a:lnTo>
                      <a:lnTo>
                        <a:pt x="104" y="186"/>
                      </a:lnTo>
                      <a:lnTo>
                        <a:pt x="73" y="192"/>
                      </a:lnTo>
                      <a:lnTo>
                        <a:pt x="21" y="216"/>
                      </a:lnTo>
                      <a:lnTo>
                        <a:pt x="0" y="215"/>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611" name="Freeform 43">
                  <a:extLst>
                    <a:ext uri="{FF2B5EF4-FFF2-40B4-BE49-F238E27FC236}">
                      <a16:creationId xmlns:a16="http://schemas.microsoft.com/office/drawing/2014/main" id="{E0667E14-BC8B-4CBF-B509-5378490A1C55}"/>
                    </a:ext>
                  </a:extLst>
                </p:cNvPr>
                <p:cNvSpPr>
                  <a:spLocks/>
                </p:cNvSpPr>
                <p:nvPr/>
              </p:nvSpPr>
              <p:spPr bwMode="auto">
                <a:xfrm>
                  <a:off x="1817" y="1216"/>
                  <a:ext cx="360" cy="220"/>
                </a:xfrm>
                <a:custGeom>
                  <a:avLst/>
                  <a:gdLst>
                    <a:gd name="T0" fmla="*/ 0 w 360"/>
                    <a:gd name="T1" fmla="*/ 45 h 220"/>
                    <a:gd name="T2" fmla="*/ 8 w 360"/>
                    <a:gd name="T3" fmla="*/ 29 h 220"/>
                    <a:gd name="T4" fmla="*/ 8 w 360"/>
                    <a:gd name="T5" fmla="*/ 17 h 220"/>
                    <a:gd name="T6" fmla="*/ 21 w 360"/>
                    <a:gd name="T7" fmla="*/ 0 h 220"/>
                    <a:gd name="T8" fmla="*/ 86 w 360"/>
                    <a:gd name="T9" fmla="*/ 11 h 220"/>
                    <a:gd name="T10" fmla="*/ 198 w 360"/>
                    <a:gd name="T11" fmla="*/ 30 h 220"/>
                    <a:gd name="T12" fmla="*/ 242 w 360"/>
                    <a:gd name="T13" fmla="*/ 47 h 220"/>
                    <a:gd name="T14" fmla="*/ 301 w 360"/>
                    <a:gd name="T15" fmla="*/ 62 h 220"/>
                    <a:gd name="T16" fmla="*/ 330 w 360"/>
                    <a:gd name="T17" fmla="*/ 90 h 220"/>
                    <a:gd name="T18" fmla="*/ 359 w 360"/>
                    <a:gd name="T19" fmla="*/ 104 h 220"/>
                    <a:gd name="T20" fmla="*/ 348 w 360"/>
                    <a:gd name="T21" fmla="*/ 114 h 220"/>
                    <a:gd name="T22" fmla="*/ 348 w 360"/>
                    <a:gd name="T23" fmla="*/ 128 h 220"/>
                    <a:gd name="T24" fmla="*/ 336 w 360"/>
                    <a:gd name="T25" fmla="*/ 131 h 220"/>
                    <a:gd name="T26" fmla="*/ 327 w 360"/>
                    <a:gd name="T27" fmla="*/ 143 h 220"/>
                    <a:gd name="T28" fmla="*/ 336 w 360"/>
                    <a:gd name="T29" fmla="*/ 155 h 220"/>
                    <a:gd name="T30" fmla="*/ 335 w 360"/>
                    <a:gd name="T31" fmla="*/ 164 h 220"/>
                    <a:gd name="T32" fmla="*/ 323 w 360"/>
                    <a:gd name="T33" fmla="*/ 176 h 220"/>
                    <a:gd name="T34" fmla="*/ 325 w 360"/>
                    <a:gd name="T35" fmla="*/ 188 h 220"/>
                    <a:gd name="T36" fmla="*/ 344 w 360"/>
                    <a:gd name="T37" fmla="*/ 200 h 220"/>
                    <a:gd name="T38" fmla="*/ 346 w 360"/>
                    <a:gd name="T39" fmla="*/ 212 h 220"/>
                    <a:gd name="T40" fmla="*/ 341 w 360"/>
                    <a:gd name="T41" fmla="*/ 218 h 220"/>
                    <a:gd name="T42" fmla="*/ 322 w 360"/>
                    <a:gd name="T43" fmla="*/ 219 h 220"/>
                    <a:gd name="T44" fmla="*/ 307 w 360"/>
                    <a:gd name="T45" fmla="*/ 213 h 220"/>
                    <a:gd name="T46" fmla="*/ 291 w 360"/>
                    <a:gd name="T47" fmla="*/ 198 h 220"/>
                    <a:gd name="T48" fmla="*/ 284 w 360"/>
                    <a:gd name="T49" fmla="*/ 198 h 220"/>
                    <a:gd name="T50" fmla="*/ 276 w 360"/>
                    <a:gd name="T51" fmla="*/ 192 h 220"/>
                    <a:gd name="T52" fmla="*/ 268 w 360"/>
                    <a:gd name="T53" fmla="*/ 174 h 220"/>
                    <a:gd name="T54" fmla="*/ 258 w 360"/>
                    <a:gd name="T55" fmla="*/ 168 h 220"/>
                    <a:gd name="T56" fmla="*/ 237 w 360"/>
                    <a:gd name="T57" fmla="*/ 159 h 220"/>
                    <a:gd name="T58" fmla="*/ 219 w 360"/>
                    <a:gd name="T59" fmla="*/ 153 h 220"/>
                    <a:gd name="T60" fmla="*/ 193 w 360"/>
                    <a:gd name="T61" fmla="*/ 137 h 220"/>
                    <a:gd name="T62" fmla="*/ 182 w 360"/>
                    <a:gd name="T63" fmla="*/ 125 h 220"/>
                    <a:gd name="T64" fmla="*/ 184 w 360"/>
                    <a:gd name="T65" fmla="*/ 116 h 220"/>
                    <a:gd name="T66" fmla="*/ 195 w 360"/>
                    <a:gd name="T67" fmla="*/ 108 h 220"/>
                    <a:gd name="T68" fmla="*/ 185 w 360"/>
                    <a:gd name="T69" fmla="*/ 99 h 220"/>
                    <a:gd name="T70" fmla="*/ 175 w 360"/>
                    <a:gd name="T71" fmla="*/ 104 h 220"/>
                    <a:gd name="T72" fmla="*/ 159 w 360"/>
                    <a:gd name="T73" fmla="*/ 90 h 220"/>
                    <a:gd name="T74" fmla="*/ 156 w 360"/>
                    <a:gd name="T75" fmla="*/ 98 h 220"/>
                    <a:gd name="T76" fmla="*/ 141 w 360"/>
                    <a:gd name="T77" fmla="*/ 98 h 220"/>
                    <a:gd name="T78" fmla="*/ 138 w 360"/>
                    <a:gd name="T79" fmla="*/ 92 h 220"/>
                    <a:gd name="T80" fmla="*/ 138 w 360"/>
                    <a:gd name="T81" fmla="*/ 81 h 220"/>
                    <a:gd name="T82" fmla="*/ 132 w 360"/>
                    <a:gd name="T83" fmla="*/ 75 h 220"/>
                    <a:gd name="T84" fmla="*/ 122 w 360"/>
                    <a:gd name="T85" fmla="*/ 77 h 220"/>
                    <a:gd name="T86" fmla="*/ 109 w 360"/>
                    <a:gd name="T87" fmla="*/ 60 h 220"/>
                    <a:gd name="T88" fmla="*/ 99 w 360"/>
                    <a:gd name="T89" fmla="*/ 59 h 220"/>
                    <a:gd name="T90" fmla="*/ 84 w 360"/>
                    <a:gd name="T91" fmla="*/ 51 h 220"/>
                    <a:gd name="T92" fmla="*/ 54 w 360"/>
                    <a:gd name="T93" fmla="*/ 53 h 220"/>
                    <a:gd name="T94" fmla="*/ 23 w 360"/>
                    <a:gd name="T95" fmla="*/ 51 h 220"/>
                    <a:gd name="T96" fmla="*/ 0 w 360"/>
                    <a:gd name="T97"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20">
                      <a:moveTo>
                        <a:pt x="0" y="45"/>
                      </a:moveTo>
                      <a:lnTo>
                        <a:pt x="8" y="29"/>
                      </a:lnTo>
                      <a:lnTo>
                        <a:pt x="8" y="17"/>
                      </a:lnTo>
                      <a:lnTo>
                        <a:pt x="21" y="0"/>
                      </a:lnTo>
                      <a:lnTo>
                        <a:pt x="86" y="11"/>
                      </a:lnTo>
                      <a:lnTo>
                        <a:pt x="198" y="30"/>
                      </a:lnTo>
                      <a:lnTo>
                        <a:pt x="242" y="47"/>
                      </a:lnTo>
                      <a:lnTo>
                        <a:pt x="301" y="62"/>
                      </a:lnTo>
                      <a:lnTo>
                        <a:pt x="330" y="90"/>
                      </a:lnTo>
                      <a:lnTo>
                        <a:pt x="359" y="104"/>
                      </a:lnTo>
                      <a:lnTo>
                        <a:pt x="348" y="114"/>
                      </a:lnTo>
                      <a:lnTo>
                        <a:pt x="348" y="128"/>
                      </a:lnTo>
                      <a:lnTo>
                        <a:pt x="336" y="131"/>
                      </a:lnTo>
                      <a:lnTo>
                        <a:pt x="327" y="143"/>
                      </a:lnTo>
                      <a:lnTo>
                        <a:pt x="336" y="155"/>
                      </a:lnTo>
                      <a:lnTo>
                        <a:pt x="335" y="164"/>
                      </a:lnTo>
                      <a:lnTo>
                        <a:pt x="323" y="176"/>
                      </a:lnTo>
                      <a:lnTo>
                        <a:pt x="325" y="188"/>
                      </a:lnTo>
                      <a:lnTo>
                        <a:pt x="344" y="200"/>
                      </a:lnTo>
                      <a:lnTo>
                        <a:pt x="346" y="212"/>
                      </a:lnTo>
                      <a:lnTo>
                        <a:pt x="341" y="218"/>
                      </a:lnTo>
                      <a:lnTo>
                        <a:pt x="322" y="219"/>
                      </a:lnTo>
                      <a:lnTo>
                        <a:pt x="307" y="213"/>
                      </a:lnTo>
                      <a:lnTo>
                        <a:pt x="291" y="198"/>
                      </a:lnTo>
                      <a:lnTo>
                        <a:pt x="284" y="198"/>
                      </a:lnTo>
                      <a:lnTo>
                        <a:pt x="276" y="192"/>
                      </a:lnTo>
                      <a:lnTo>
                        <a:pt x="268" y="174"/>
                      </a:lnTo>
                      <a:lnTo>
                        <a:pt x="258" y="168"/>
                      </a:lnTo>
                      <a:lnTo>
                        <a:pt x="237" y="159"/>
                      </a:lnTo>
                      <a:lnTo>
                        <a:pt x="219" y="153"/>
                      </a:lnTo>
                      <a:lnTo>
                        <a:pt x="193" y="137"/>
                      </a:lnTo>
                      <a:lnTo>
                        <a:pt x="182" y="125"/>
                      </a:lnTo>
                      <a:lnTo>
                        <a:pt x="184" y="116"/>
                      </a:lnTo>
                      <a:lnTo>
                        <a:pt x="195" y="108"/>
                      </a:lnTo>
                      <a:lnTo>
                        <a:pt x="185" y="99"/>
                      </a:lnTo>
                      <a:lnTo>
                        <a:pt x="175" y="104"/>
                      </a:lnTo>
                      <a:lnTo>
                        <a:pt x="159" y="90"/>
                      </a:lnTo>
                      <a:lnTo>
                        <a:pt x="156" y="98"/>
                      </a:lnTo>
                      <a:lnTo>
                        <a:pt x="141" y="98"/>
                      </a:lnTo>
                      <a:lnTo>
                        <a:pt x="138" y="92"/>
                      </a:lnTo>
                      <a:lnTo>
                        <a:pt x="138" y="81"/>
                      </a:lnTo>
                      <a:lnTo>
                        <a:pt x="132" y="75"/>
                      </a:lnTo>
                      <a:lnTo>
                        <a:pt x="122" y="77"/>
                      </a:lnTo>
                      <a:lnTo>
                        <a:pt x="109" y="60"/>
                      </a:lnTo>
                      <a:lnTo>
                        <a:pt x="99" y="59"/>
                      </a:lnTo>
                      <a:lnTo>
                        <a:pt x="84" y="51"/>
                      </a:lnTo>
                      <a:lnTo>
                        <a:pt x="54" y="53"/>
                      </a:lnTo>
                      <a:lnTo>
                        <a:pt x="23" y="51"/>
                      </a:lnTo>
                      <a:lnTo>
                        <a:pt x="0" y="45"/>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612" name="Freeform 44">
                  <a:extLst>
                    <a:ext uri="{FF2B5EF4-FFF2-40B4-BE49-F238E27FC236}">
                      <a16:creationId xmlns:a16="http://schemas.microsoft.com/office/drawing/2014/main" id="{EBDA48E1-E63D-4297-90B1-53B8D97A0F82}"/>
                    </a:ext>
                  </a:extLst>
                </p:cNvPr>
                <p:cNvSpPr>
                  <a:spLocks/>
                </p:cNvSpPr>
                <p:nvPr/>
              </p:nvSpPr>
              <p:spPr bwMode="auto">
                <a:xfrm>
                  <a:off x="1744" y="1294"/>
                  <a:ext cx="232" cy="114"/>
                </a:xfrm>
                <a:custGeom>
                  <a:avLst/>
                  <a:gdLst>
                    <a:gd name="T0" fmla="*/ 8 w 232"/>
                    <a:gd name="T1" fmla="*/ 0 h 114"/>
                    <a:gd name="T2" fmla="*/ 0 w 232"/>
                    <a:gd name="T3" fmla="*/ 9 h 114"/>
                    <a:gd name="T4" fmla="*/ 0 w 232"/>
                    <a:gd name="T5" fmla="*/ 20 h 114"/>
                    <a:gd name="T6" fmla="*/ 16 w 232"/>
                    <a:gd name="T7" fmla="*/ 30 h 114"/>
                    <a:gd name="T8" fmla="*/ 26 w 232"/>
                    <a:gd name="T9" fmla="*/ 27 h 114"/>
                    <a:gd name="T10" fmla="*/ 29 w 232"/>
                    <a:gd name="T11" fmla="*/ 32 h 114"/>
                    <a:gd name="T12" fmla="*/ 39 w 232"/>
                    <a:gd name="T13" fmla="*/ 33 h 114"/>
                    <a:gd name="T14" fmla="*/ 46 w 232"/>
                    <a:gd name="T15" fmla="*/ 26 h 114"/>
                    <a:gd name="T16" fmla="*/ 68 w 232"/>
                    <a:gd name="T17" fmla="*/ 27 h 114"/>
                    <a:gd name="T18" fmla="*/ 72 w 232"/>
                    <a:gd name="T19" fmla="*/ 35 h 114"/>
                    <a:gd name="T20" fmla="*/ 80 w 232"/>
                    <a:gd name="T21" fmla="*/ 38 h 114"/>
                    <a:gd name="T22" fmla="*/ 99 w 232"/>
                    <a:gd name="T23" fmla="*/ 36 h 114"/>
                    <a:gd name="T24" fmla="*/ 106 w 232"/>
                    <a:gd name="T25" fmla="*/ 41 h 114"/>
                    <a:gd name="T26" fmla="*/ 116 w 232"/>
                    <a:gd name="T27" fmla="*/ 45 h 114"/>
                    <a:gd name="T28" fmla="*/ 124 w 232"/>
                    <a:gd name="T29" fmla="*/ 54 h 114"/>
                    <a:gd name="T30" fmla="*/ 124 w 232"/>
                    <a:gd name="T31" fmla="*/ 66 h 114"/>
                    <a:gd name="T32" fmla="*/ 117 w 232"/>
                    <a:gd name="T33" fmla="*/ 69 h 114"/>
                    <a:gd name="T34" fmla="*/ 120 w 232"/>
                    <a:gd name="T35" fmla="*/ 74 h 114"/>
                    <a:gd name="T36" fmla="*/ 111 w 232"/>
                    <a:gd name="T37" fmla="*/ 81 h 114"/>
                    <a:gd name="T38" fmla="*/ 111 w 232"/>
                    <a:gd name="T39" fmla="*/ 92 h 114"/>
                    <a:gd name="T40" fmla="*/ 125 w 232"/>
                    <a:gd name="T41" fmla="*/ 93 h 114"/>
                    <a:gd name="T42" fmla="*/ 133 w 232"/>
                    <a:gd name="T43" fmla="*/ 90 h 114"/>
                    <a:gd name="T44" fmla="*/ 137 w 232"/>
                    <a:gd name="T45" fmla="*/ 86 h 114"/>
                    <a:gd name="T46" fmla="*/ 142 w 232"/>
                    <a:gd name="T47" fmla="*/ 90 h 114"/>
                    <a:gd name="T48" fmla="*/ 150 w 232"/>
                    <a:gd name="T49" fmla="*/ 87 h 114"/>
                    <a:gd name="T50" fmla="*/ 168 w 232"/>
                    <a:gd name="T51" fmla="*/ 93 h 114"/>
                    <a:gd name="T52" fmla="*/ 179 w 232"/>
                    <a:gd name="T53" fmla="*/ 104 h 114"/>
                    <a:gd name="T54" fmla="*/ 182 w 232"/>
                    <a:gd name="T55" fmla="*/ 104 h 114"/>
                    <a:gd name="T56" fmla="*/ 184 w 232"/>
                    <a:gd name="T57" fmla="*/ 110 h 114"/>
                    <a:gd name="T58" fmla="*/ 195 w 232"/>
                    <a:gd name="T59" fmla="*/ 113 h 114"/>
                    <a:gd name="T60" fmla="*/ 208 w 232"/>
                    <a:gd name="T61" fmla="*/ 113 h 114"/>
                    <a:gd name="T62" fmla="*/ 200 w 232"/>
                    <a:gd name="T63" fmla="*/ 107 h 114"/>
                    <a:gd name="T64" fmla="*/ 203 w 232"/>
                    <a:gd name="T65" fmla="*/ 101 h 114"/>
                    <a:gd name="T66" fmla="*/ 213 w 232"/>
                    <a:gd name="T67" fmla="*/ 107 h 114"/>
                    <a:gd name="T68" fmla="*/ 224 w 232"/>
                    <a:gd name="T69" fmla="*/ 108 h 114"/>
                    <a:gd name="T70" fmla="*/ 226 w 232"/>
                    <a:gd name="T71" fmla="*/ 99 h 114"/>
                    <a:gd name="T72" fmla="*/ 215 w 232"/>
                    <a:gd name="T73" fmla="*/ 92 h 114"/>
                    <a:gd name="T74" fmla="*/ 207 w 232"/>
                    <a:gd name="T75" fmla="*/ 92 h 114"/>
                    <a:gd name="T76" fmla="*/ 195 w 232"/>
                    <a:gd name="T77" fmla="*/ 84 h 114"/>
                    <a:gd name="T78" fmla="*/ 207 w 232"/>
                    <a:gd name="T79" fmla="*/ 84 h 114"/>
                    <a:gd name="T80" fmla="*/ 215 w 232"/>
                    <a:gd name="T81" fmla="*/ 89 h 114"/>
                    <a:gd name="T82" fmla="*/ 231 w 232"/>
                    <a:gd name="T83" fmla="*/ 89 h 114"/>
                    <a:gd name="T84" fmla="*/ 228 w 232"/>
                    <a:gd name="T85" fmla="*/ 80 h 114"/>
                    <a:gd name="T86" fmla="*/ 213 w 232"/>
                    <a:gd name="T87" fmla="*/ 71 h 114"/>
                    <a:gd name="T88" fmla="*/ 203 w 232"/>
                    <a:gd name="T89" fmla="*/ 69 h 114"/>
                    <a:gd name="T90" fmla="*/ 189 w 232"/>
                    <a:gd name="T91" fmla="*/ 59 h 114"/>
                    <a:gd name="T92" fmla="*/ 171 w 232"/>
                    <a:gd name="T93" fmla="*/ 56 h 114"/>
                    <a:gd name="T94" fmla="*/ 156 w 232"/>
                    <a:gd name="T95" fmla="*/ 51 h 114"/>
                    <a:gd name="T96" fmla="*/ 145 w 232"/>
                    <a:gd name="T97" fmla="*/ 38 h 114"/>
                    <a:gd name="T98" fmla="*/ 137 w 232"/>
                    <a:gd name="T99" fmla="*/ 21 h 114"/>
                    <a:gd name="T100" fmla="*/ 125 w 232"/>
                    <a:gd name="T101" fmla="*/ 21 h 114"/>
                    <a:gd name="T102" fmla="*/ 122 w 232"/>
                    <a:gd name="T103" fmla="*/ 17 h 114"/>
                    <a:gd name="T104" fmla="*/ 116 w 232"/>
                    <a:gd name="T105" fmla="*/ 18 h 114"/>
                    <a:gd name="T106" fmla="*/ 104 w 232"/>
                    <a:gd name="T107" fmla="*/ 11 h 114"/>
                    <a:gd name="T108" fmla="*/ 85 w 232"/>
                    <a:gd name="T109" fmla="*/ 8 h 114"/>
                    <a:gd name="T110" fmla="*/ 76 w 232"/>
                    <a:gd name="T111" fmla="*/ 12 h 114"/>
                    <a:gd name="T112" fmla="*/ 59 w 232"/>
                    <a:gd name="T113" fmla="*/ 8 h 114"/>
                    <a:gd name="T114" fmla="*/ 47 w 232"/>
                    <a:gd name="T115" fmla="*/ 8 h 114"/>
                    <a:gd name="T116" fmla="*/ 42 w 232"/>
                    <a:gd name="T117" fmla="*/ 2 h 114"/>
                    <a:gd name="T118" fmla="*/ 37 w 232"/>
                    <a:gd name="T119" fmla="*/ 0 h 114"/>
                    <a:gd name="T120" fmla="*/ 29 w 232"/>
                    <a:gd name="T121" fmla="*/ 2 h 114"/>
                    <a:gd name="T122" fmla="*/ 8 w 232"/>
                    <a:gd name="T1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14">
                      <a:moveTo>
                        <a:pt x="8" y="0"/>
                      </a:moveTo>
                      <a:lnTo>
                        <a:pt x="0" y="9"/>
                      </a:lnTo>
                      <a:lnTo>
                        <a:pt x="0" y="20"/>
                      </a:lnTo>
                      <a:lnTo>
                        <a:pt x="16" y="30"/>
                      </a:lnTo>
                      <a:lnTo>
                        <a:pt x="26" y="27"/>
                      </a:lnTo>
                      <a:lnTo>
                        <a:pt x="29" y="32"/>
                      </a:lnTo>
                      <a:lnTo>
                        <a:pt x="39" y="33"/>
                      </a:lnTo>
                      <a:lnTo>
                        <a:pt x="46" y="26"/>
                      </a:lnTo>
                      <a:lnTo>
                        <a:pt x="68" y="27"/>
                      </a:lnTo>
                      <a:lnTo>
                        <a:pt x="72" y="35"/>
                      </a:lnTo>
                      <a:lnTo>
                        <a:pt x="80" y="38"/>
                      </a:lnTo>
                      <a:lnTo>
                        <a:pt x="99" y="36"/>
                      </a:lnTo>
                      <a:lnTo>
                        <a:pt x="106" y="41"/>
                      </a:lnTo>
                      <a:lnTo>
                        <a:pt x="116" y="45"/>
                      </a:lnTo>
                      <a:lnTo>
                        <a:pt x="124" y="54"/>
                      </a:lnTo>
                      <a:lnTo>
                        <a:pt x="124" y="66"/>
                      </a:lnTo>
                      <a:lnTo>
                        <a:pt x="117" y="69"/>
                      </a:lnTo>
                      <a:lnTo>
                        <a:pt x="120" y="74"/>
                      </a:lnTo>
                      <a:lnTo>
                        <a:pt x="111" y="81"/>
                      </a:lnTo>
                      <a:lnTo>
                        <a:pt x="111" y="92"/>
                      </a:lnTo>
                      <a:lnTo>
                        <a:pt x="125" y="93"/>
                      </a:lnTo>
                      <a:lnTo>
                        <a:pt x="133" y="90"/>
                      </a:lnTo>
                      <a:lnTo>
                        <a:pt x="137" y="86"/>
                      </a:lnTo>
                      <a:lnTo>
                        <a:pt x="142" y="90"/>
                      </a:lnTo>
                      <a:lnTo>
                        <a:pt x="150" y="87"/>
                      </a:lnTo>
                      <a:lnTo>
                        <a:pt x="168" y="93"/>
                      </a:lnTo>
                      <a:lnTo>
                        <a:pt x="179" y="104"/>
                      </a:lnTo>
                      <a:lnTo>
                        <a:pt x="182" y="104"/>
                      </a:lnTo>
                      <a:lnTo>
                        <a:pt x="184" y="110"/>
                      </a:lnTo>
                      <a:lnTo>
                        <a:pt x="195" y="113"/>
                      </a:lnTo>
                      <a:lnTo>
                        <a:pt x="208" y="113"/>
                      </a:lnTo>
                      <a:lnTo>
                        <a:pt x="200" y="107"/>
                      </a:lnTo>
                      <a:lnTo>
                        <a:pt x="203" y="101"/>
                      </a:lnTo>
                      <a:lnTo>
                        <a:pt x="213" y="107"/>
                      </a:lnTo>
                      <a:lnTo>
                        <a:pt x="224" y="108"/>
                      </a:lnTo>
                      <a:lnTo>
                        <a:pt x="226" y="99"/>
                      </a:lnTo>
                      <a:lnTo>
                        <a:pt x="215" y="92"/>
                      </a:lnTo>
                      <a:lnTo>
                        <a:pt x="207" y="92"/>
                      </a:lnTo>
                      <a:lnTo>
                        <a:pt x="195" y="84"/>
                      </a:lnTo>
                      <a:lnTo>
                        <a:pt x="207" y="84"/>
                      </a:lnTo>
                      <a:lnTo>
                        <a:pt x="215" y="89"/>
                      </a:lnTo>
                      <a:lnTo>
                        <a:pt x="231" y="89"/>
                      </a:lnTo>
                      <a:lnTo>
                        <a:pt x="228" y="80"/>
                      </a:lnTo>
                      <a:lnTo>
                        <a:pt x="213" y="71"/>
                      </a:lnTo>
                      <a:lnTo>
                        <a:pt x="203" y="69"/>
                      </a:lnTo>
                      <a:lnTo>
                        <a:pt x="189" y="59"/>
                      </a:lnTo>
                      <a:lnTo>
                        <a:pt x="171" y="56"/>
                      </a:lnTo>
                      <a:lnTo>
                        <a:pt x="156" y="51"/>
                      </a:lnTo>
                      <a:lnTo>
                        <a:pt x="145" y="38"/>
                      </a:lnTo>
                      <a:lnTo>
                        <a:pt x="137" y="21"/>
                      </a:lnTo>
                      <a:lnTo>
                        <a:pt x="125" y="21"/>
                      </a:lnTo>
                      <a:lnTo>
                        <a:pt x="122" y="17"/>
                      </a:lnTo>
                      <a:lnTo>
                        <a:pt x="116" y="18"/>
                      </a:lnTo>
                      <a:lnTo>
                        <a:pt x="104" y="11"/>
                      </a:lnTo>
                      <a:lnTo>
                        <a:pt x="85" y="8"/>
                      </a:lnTo>
                      <a:lnTo>
                        <a:pt x="76" y="12"/>
                      </a:lnTo>
                      <a:lnTo>
                        <a:pt x="59" y="8"/>
                      </a:lnTo>
                      <a:lnTo>
                        <a:pt x="47" y="8"/>
                      </a:lnTo>
                      <a:lnTo>
                        <a:pt x="42" y="2"/>
                      </a:lnTo>
                      <a:lnTo>
                        <a:pt x="37" y="0"/>
                      </a:lnTo>
                      <a:lnTo>
                        <a:pt x="29" y="2"/>
                      </a:lnTo>
                      <a:lnTo>
                        <a:pt x="8"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613" name="Freeform 45">
                  <a:extLst>
                    <a:ext uri="{FF2B5EF4-FFF2-40B4-BE49-F238E27FC236}">
                      <a16:creationId xmlns:a16="http://schemas.microsoft.com/office/drawing/2014/main" id="{AEC49E7B-B5AF-417D-BCBF-E7341045010E}"/>
                    </a:ext>
                  </a:extLst>
                </p:cNvPr>
                <p:cNvSpPr>
                  <a:spLocks/>
                </p:cNvSpPr>
                <p:nvPr/>
              </p:nvSpPr>
              <p:spPr bwMode="auto">
                <a:xfrm>
                  <a:off x="1874" y="1923"/>
                  <a:ext cx="165" cy="52"/>
                </a:xfrm>
                <a:custGeom>
                  <a:avLst/>
                  <a:gdLst>
                    <a:gd name="T0" fmla="*/ 0 w 165"/>
                    <a:gd name="T1" fmla="*/ 26 h 52"/>
                    <a:gd name="T2" fmla="*/ 15 w 165"/>
                    <a:gd name="T3" fmla="*/ 11 h 52"/>
                    <a:gd name="T4" fmla="*/ 21 w 165"/>
                    <a:gd name="T5" fmla="*/ 11 h 52"/>
                    <a:gd name="T6" fmla="*/ 32 w 165"/>
                    <a:gd name="T7" fmla="*/ 3 h 52"/>
                    <a:gd name="T8" fmla="*/ 45 w 165"/>
                    <a:gd name="T9" fmla="*/ 3 h 52"/>
                    <a:gd name="T10" fmla="*/ 49 w 165"/>
                    <a:gd name="T11" fmla="*/ 2 h 52"/>
                    <a:gd name="T12" fmla="*/ 54 w 165"/>
                    <a:gd name="T13" fmla="*/ 0 h 52"/>
                    <a:gd name="T14" fmla="*/ 70 w 165"/>
                    <a:gd name="T15" fmla="*/ 9 h 52"/>
                    <a:gd name="T16" fmla="*/ 75 w 165"/>
                    <a:gd name="T17" fmla="*/ 15 h 52"/>
                    <a:gd name="T18" fmla="*/ 78 w 165"/>
                    <a:gd name="T19" fmla="*/ 12 h 52"/>
                    <a:gd name="T20" fmla="*/ 91 w 165"/>
                    <a:gd name="T21" fmla="*/ 18 h 52"/>
                    <a:gd name="T22" fmla="*/ 99 w 165"/>
                    <a:gd name="T23" fmla="*/ 18 h 52"/>
                    <a:gd name="T24" fmla="*/ 106 w 165"/>
                    <a:gd name="T25" fmla="*/ 23 h 52"/>
                    <a:gd name="T26" fmla="*/ 117 w 165"/>
                    <a:gd name="T27" fmla="*/ 26 h 52"/>
                    <a:gd name="T28" fmla="*/ 117 w 165"/>
                    <a:gd name="T29" fmla="*/ 33 h 52"/>
                    <a:gd name="T30" fmla="*/ 138 w 165"/>
                    <a:gd name="T31" fmla="*/ 33 h 52"/>
                    <a:gd name="T32" fmla="*/ 143 w 165"/>
                    <a:gd name="T33" fmla="*/ 41 h 52"/>
                    <a:gd name="T34" fmla="*/ 156 w 165"/>
                    <a:gd name="T35" fmla="*/ 41 h 52"/>
                    <a:gd name="T36" fmla="*/ 164 w 165"/>
                    <a:gd name="T37" fmla="*/ 50 h 52"/>
                    <a:gd name="T38" fmla="*/ 159 w 165"/>
                    <a:gd name="T39" fmla="*/ 51 h 52"/>
                    <a:gd name="T40" fmla="*/ 156 w 165"/>
                    <a:gd name="T41" fmla="*/ 48 h 52"/>
                    <a:gd name="T42" fmla="*/ 154 w 165"/>
                    <a:gd name="T43" fmla="*/ 47 h 52"/>
                    <a:gd name="T44" fmla="*/ 143 w 165"/>
                    <a:gd name="T45" fmla="*/ 48 h 52"/>
                    <a:gd name="T46" fmla="*/ 140 w 165"/>
                    <a:gd name="T47" fmla="*/ 50 h 52"/>
                    <a:gd name="T48" fmla="*/ 130 w 165"/>
                    <a:gd name="T49" fmla="*/ 51 h 52"/>
                    <a:gd name="T50" fmla="*/ 115 w 165"/>
                    <a:gd name="T51" fmla="*/ 51 h 52"/>
                    <a:gd name="T52" fmla="*/ 106 w 165"/>
                    <a:gd name="T53" fmla="*/ 51 h 52"/>
                    <a:gd name="T54" fmla="*/ 106 w 165"/>
                    <a:gd name="T55" fmla="*/ 47 h 52"/>
                    <a:gd name="T56" fmla="*/ 91 w 165"/>
                    <a:gd name="T57" fmla="*/ 35 h 52"/>
                    <a:gd name="T58" fmla="*/ 91 w 165"/>
                    <a:gd name="T59" fmla="*/ 27 h 52"/>
                    <a:gd name="T60" fmla="*/ 75 w 165"/>
                    <a:gd name="T61" fmla="*/ 27 h 52"/>
                    <a:gd name="T62" fmla="*/ 68 w 165"/>
                    <a:gd name="T63" fmla="*/ 23 h 52"/>
                    <a:gd name="T64" fmla="*/ 63 w 165"/>
                    <a:gd name="T65" fmla="*/ 27 h 52"/>
                    <a:gd name="T66" fmla="*/ 58 w 165"/>
                    <a:gd name="T67" fmla="*/ 21 h 52"/>
                    <a:gd name="T68" fmla="*/ 54 w 165"/>
                    <a:gd name="T69" fmla="*/ 21 h 52"/>
                    <a:gd name="T70" fmla="*/ 54 w 165"/>
                    <a:gd name="T71" fmla="*/ 14 h 52"/>
                    <a:gd name="T72" fmla="*/ 49 w 165"/>
                    <a:gd name="T73" fmla="*/ 11 h 52"/>
                    <a:gd name="T74" fmla="*/ 34 w 165"/>
                    <a:gd name="T75" fmla="*/ 12 h 52"/>
                    <a:gd name="T76" fmla="*/ 24 w 165"/>
                    <a:gd name="T77" fmla="*/ 21 h 52"/>
                    <a:gd name="T78" fmla="*/ 13 w 165"/>
                    <a:gd name="T79" fmla="*/ 23 h 52"/>
                    <a:gd name="T80" fmla="*/ 0 w 165"/>
                    <a:gd name="T8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52">
                      <a:moveTo>
                        <a:pt x="0" y="26"/>
                      </a:moveTo>
                      <a:lnTo>
                        <a:pt x="15" y="11"/>
                      </a:lnTo>
                      <a:lnTo>
                        <a:pt x="21" y="11"/>
                      </a:lnTo>
                      <a:lnTo>
                        <a:pt x="32" y="3"/>
                      </a:lnTo>
                      <a:lnTo>
                        <a:pt x="45" y="3"/>
                      </a:lnTo>
                      <a:lnTo>
                        <a:pt x="49" y="2"/>
                      </a:lnTo>
                      <a:lnTo>
                        <a:pt x="54" y="0"/>
                      </a:lnTo>
                      <a:lnTo>
                        <a:pt x="70" y="9"/>
                      </a:lnTo>
                      <a:lnTo>
                        <a:pt x="75" y="15"/>
                      </a:lnTo>
                      <a:lnTo>
                        <a:pt x="78" y="12"/>
                      </a:lnTo>
                      <a:lnTo>
                        <a:pt x="91" y="18"/>
                      </a:lnTo>
                      <a:lnTo>
                        <a:pt x="99" y="18"/>
                      </a:lnTo>
                      <a:lnTo>
                        <a:pt x="106" y="23"/>
                      </a:lnTo>
                      <a:lnTo>
                        <a:pt x="117" y="26"/>
                      </a:lnTo>
                      <a:lnTo>
                        <a:pt x="117" y="33"/>
                      </a:lnTo>
                      <a:lnTo>
                        <a:pt x="138" y="33"/>
                      </a:lnTo>
                      <a:lnTo>
                        <a:pt x="143" y="41"/>
                      </a:lnTo>
                      <a:lnTo>
                        <a:pt x="156" y="41"/>
                      </a:lnTo>
                      <a:lnTo>
                        <a:pt x="164" y="50"/>
                      </a:lnTo>
                      <a:lnTo>
                        <a:pt x="159" y="51"/>
                      </a:lnTo>
                      <a:lnTo>
                        <a:pt x="156" y="48"/>
                      </a:lnTo>
                      <a:lnTo>
                        <a:pt x="154" y="47"/>
                      </a:lnTo>
                      <a:lnTo>
                        <a:pt x="143" y="48"/>
                      </a:lnTo>
                      <a:lnTo>
                        <a:pt x="140" y="50"/>
                      </a:lnTo>
                      <a:lnTo>
                        <a:pt x="130" y="51"/>
                      </a:lnTo>
                      <a:lnTo>
                        <a:pt x="115" y="51"/>
                      </a:lnTo>
                      <a:lnTo>
                        <a:pt x="106" y="51"/>
                      </a:lnTo>
                      <a:lnTo>
                        <a:pt x="106" y="47"/>
                      </a:lnTo>
                      <a:lnTo>
                        <a:pt x="91" y="35"/>
                      </a:lnTo>
                      <a:lnTo>
                        <a:pt x="91" y="27"/>
                      </a:lnTo>
                      <a:lnTo>
                        <a:pt x="75" y="27"/>
                      </a:lnTo>
                      <a:lnTo>
                        <a:pt x="68" y="23"/>
                      </a:lnTo>
                      <a:lnTo>
                        <a:pt x="63" y="27"/>
                      </a:lnTo>
                      <a:lnTo>
                        <a:pt x="58" y="21"/>
                      </a:lnTo>
                      <a:lnTo>
                        <a:pt x="54" y="21"/>
                      </a:lnTo>
                      <a:lnTo>
                        <a:pt x="54" y="14"/>
                      </a:lnTo>
                      <a:lnTo>
                        <a:pt x="49" y="11"/>
                      </a:lnTo>
                      <a:lnTo>
                        <a:pt x="34" y="12"/>
                      </a:lnTo>
                      <a:lnTo>
                        <a:pt x="24" y="21"/>
                      </a:lnTo>
                      <a:lnTo>
                        <a:pt x="13" y="23"/>
                      </a:lnTo>
                      <a:lnTo>
                        <a:pt x="0" y="26"/>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614" name="Freeform 46">
                  <a:extLst>
                    <a:ext uri="{FF2B5EF4-FFF2-40B4-BE49-F238E27FC236}">
                      <a16:creationId xmlns:a16="http://schemas.microsoft.com/office/drawing/2014/main" id="{B944FB0C-139C-48AB-BF3F-2F09468178B5}"/>
                    </a:ext>
                  </a:extLst>
                </p:cNvPr>
                <p:cNvSpPr>
                  <a:spLocks/>
                </p:cNvSpPr>
                <p:nvPr/>
              </p:nvSpPr>
              <p:spPr bwMode="auto">
                <a:xfrm>
                  <a:off x="2018" y="1960"/>
                  <a:ext cx="105" cy="45"/>
                </a:xfrm>
                <a:custGeom>
                  <a:avLst/>
                  <a:gdLst>
                    <a:gd name="T0" fmla="*/ 0 w 105"/>
                    <a:gd name="T1" fmla="*/ 33 h 45"/>
                    <a:gd name="T2" fmla="*/ 10 w 105"/>
                    <a:gd name="T3" fmla="*/ 35 h 45"/>
                    <a:gd name="T4" fmla="*/ 33 w 105"/>
                    <a:gd name="T5" fmla="*/ 33 h 45"/>
                    <a:gd name="T6" fmla="*/ 42 w 105"/>
                    <a:gd name="T7" fmla="*/ 42 h 45"/>
                    <a:gd name="T8" fmla="*/ 55 w 105"/>
                    <a:gd name="T9" fmla="*/ 44 h 45"/>
                    <a:gd name="T10" fmla="*/ 62 w 105"/>
                    <a:gd name="T11" fmla="*/ 33 h 45"/>
                    <a:gd name="T12" fmla="*/ 59 w 105"/>
                    <a:gd name="T13" fmla="*/ 30 h 45"/>
                    <a:gd name="T14" fmla="*/ 65 w 105"/>
                    <a:gd name="T15" fmla="*/ 26 h 45"/>
                    <a:gd name="T16" fmla="*/ 78 w 105"/>
                    <a:gd name="T17" fmla="*/ 33 h 45"/>
                    <a:gd name="T18" fmla="*/ 88 w 105"/>
                    <a:gd name="T19" fmla="*/ 33 h 45"/>
                    <a:gd name="T20" fmla="*/ 88 w 105"/>
                    <a:gd name="T21" fmla="*/ 29 h 45"/>
                    <a:gd name="T22" fmla="*/ 94 w 105"/>
                    <a:gd name="T23" fmla="*/ 29 h 45"/>
                    <a:gd name="T24" fmla="*/ 104 w 105"/>
                    <a:gd name="T25" fmla="*/ 21 h 45"/>
                    <a:gd name="T26" fmla="*/ 98 w 105"/>
                    <a:gd name="T27" fmla="*/ 20 h 45"/>
                    <a:gd name="T28" fmla="*/ 98 w 105"/>
                    <a:gd name="T29" fmla="*/ 12 h 45"/>
                    <a:gd name="T30" fmla="*/ 98 w 105"/>
                    <a:gd name="T31" fmla="*/ 6 h 45"/>
                    <a:gd name="T32" fmla="*/ 83 w 105"/>
                    <a:gd name="T33" fmla="*/ 5 h 45"/>
                    <a:gd name="T34" fmla="*/ 72 w 105"/>
                    <a:gd name="T35" fmla="*/ 6 h 45"/>
                    <a:gd name="T36" fmla="*/ 62 w 105"/>
                    <a:gd name="T37" fmla="*/ 6 h 45"/>
                    <a:gd name="T38" fmla="*/ 47 w 105"/>
                    <a:gd name="T39" fmla="*/ 5 h 45"/>
                    <a:gd name="T40" fmla="*/ 36 w 105"/>
                    <a:gd name="T41" fmla="*/ 0 h 45"/>
                    <a:gd name="T42" fmla="*/ 33 w 105"/>
                    <a:gd name="T43" fmla="*/ 5 h 45"/>
                    <a:gd name="T44" fmla="*/ 31 w 105"/>
                    <a:gd name="T45" fmla="*/ 14 h 45"/>
                    <a:gd name="T46" fmla="*/ 20 w 105"/>
                    <a:gd name="T47" fmla="*/ 14 h 45"/>
                    <a:gd name="T48" fmla="*/ 16 w 105"/>
                    <a:gd name="T49" fmla="*/ 21 h 45"/>
                    <a:gd name="T50" fmla="*/ 10 w 105"/>
                    <a:gd name="T51" fmla="*/ 24 h 45"/>
                    <a:gd name="T52" fmla="*/ 0 w 105"/>
                    <a:gd name="T5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45">
                      <a:moveTo>
                        <a:pt x="0" y="33"/>
                      </a:moveTo>
                      <a:lnTo>
                        <a:pt x="10" y="35"/>
                      </a:lnTo>
                      <a:lnTo>
                        <a:pt x="33" y="33"/>
                      </a:lnTo>
                      <a:lnTo>
                        <a:pt x="42" y="42"/>
                      </a:lnTo>
                      <a:lnTo>
                        <a:pt x="55" y="44"/>
                      </a:lnTo>
                      <a:lnTo>
                        <a:pt x="62" y="33"/>
                      </a:lnTo>
                      <a:lnTo>
                        <a:pt x="59" y="30"/>
                      </a:lnTo>
                      <a:lnTo>
                        <a:pt x="65" y="26"/>
                      </a:lnTo>
                      <a:lnTo>
                        <a:pt x="78" y="33"/>
                      </a:lnTo>
                      <a:lnTo>
                        <a:pt x="88" y="33"/>
                      </a:lnTo>
                      <a:lnTo>
                        <a:pt x="88" y="29"/>
                      </a:lnTo>
                      <a:lnTo>
                        <a:pt x="94" y="29"/>
                      </a:lnTo>
                      <a:lnTo>
                        <a:pt x="104" y="21"/>
                      </a:lnTo>
                      <a:lnTo>
                        <a:pt x="98" y="20"/>
                      </a:lnTo>
                      <a:lnTo>
                        <a:pt x="98" y="12"/>
                      </a:lnTo>
                      <a:lnTo>
                        <a:pt x="98" y="6"/>
                      </a:lnTo>
                      <a:lnTo>
                        <a:pt x="83" y="5"/>
                      </a:lnTo>
                      <a:lnTo>
                        <a:pt x="72" y="6"/>
                      </a:lnTo>
                      <a:lnTo>
                        <a:pt x="62" y="6"/>
                      </a:lnTo>
                      <a:lnTo>
                        <a:pt x="47" y="5"/>
                      </a:lnTo>
                      <a:lnTo>
                        <a:pt x="36" y="0"/>
                      </a:lnTo>
                      <a:lnTo>
                        <a:pt x="33" y="5"/>
                      </a:lnTo>
                      <a:lnTo>
                        <a:pt x="31" y="14"/>
                      </a:lnTo>
                      <a:lnTo>
                        <a:pt x="20" y="14"/>
                      </a:lnTo>
                      <a:lnTo>
                        <a:pt x="16" y="21"/>
                      </a:lnTo>
                      <a:lnTo>
                        <a:pt x="10" y="24"/>
                      </a:lnTo>
                      <a:lnTo>
                        <a:pt x="0" y="33"/>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5615" name="Freeform 47">
                  <a:extLst>
                    <a:ext uri="{FF2B5EF4-FFF2-40B4-BE49-F238E27FC236}">
                      <a16:creationId xmlns:a16="http://schemas.microsoft.com/office/drawing/2014/main" id="{84AF0C7E-260E-4FE9-911F-7B10CF015F28}"/>
                    </a:ext>
                  </a:extLst>
                </p:cNvPr>
                <p:cNvSpPr>
                  <a:spLocks/>
                </p:cNvSpPr>
                <p:nvPr/>
              </p:nvSpPr>
              <p:spPr bwMode="auto">
                <a:xfrm>
                  <a:off x="1952" y="2086"/>
                  <a:ext cx="669" cy="913"/>
                </a:xfrm>
                <a:custGeom>
                  <a:avLst/>
                  <a:gdLst>
                    <a:gd name="T0" fmla="*/ 76 w 669"/>
                    <a:gd name="T1" fmla="*/ 15 h 913"/>
                    <a:gd name="T2" fmla="*/ 127 w 669"/>
                    <a:gd name="T3" fmla="*/ 2 h 913"/>
                    <a:gd name="T4" fmla="*/ 106 w 669"/>
                    <a:gd name="T5" fmla="*/ 32 h 913"/>
                    <a:gd name="T6" fmla="*/ 127 w 669"/>
                    <a:gd name="T7" fmla="*/ 30 h 913"/>
                    <a:gd name="T8" fmla="*/ 148 w 669"/>
                    <a:gd name="T9" fmla="*/ 29 h 913"/>
                    <a:gd name="T10" fmla="*/ 177 w 669"/>
                    <a:gd name="T11" fmla="*/ 39 h 913"/>
                    <a:gd name="T12" fmla="*/ 268 w 669"/>
                    <a:gd name="T13" fmla="*/ 56 h 913"/>
                    <a:gd name="T14" fmla="*/ 310 w 669"/>
                    <a:gd name="T15" fmla="*/ 72 h 913"/>
                    <a:gd name="T16" fmla="*/ 364 w 669"/>
                    <a:gd name="T17" fmla="*/ 81 h 913"/>
                    <a:gd name="T18" fmla="*/ 442 w 669"/>
                    <a:gd name="T19" fmla="*/ 126 h 913"/>
                    <a:gd name="T20" fmla="*/ 484 w 669"/>
                    <a:gd name="T21" fmla="*/ 182 h 913"/>
                    <a:gd name="T22" fmla="*/ 650 w 669"/>
                    <a:gd name="T23" fmla="*/ 228 h 913"/>
                    <a:gd name="T24" fmla="*/ 652 w 669"/>
                    <a:gd name="T25" fmla="*/ 305 h 913"/>
                    <a:gd name="T26" fmla="*/ 609 w 669"/>
                    <a:gd name="T27" fmla="*/ 345 h 913"/>
                    <a:gd name="T28" fmla="*/ 603 w 669"/>
                    <a:gd name="T29" fmla="*/ 404 h 913"/>
                    <a:gd name="T30" fmla="*/ 579 w 669"/>
                    <a:gd name="T31" fmla="*/ 429 h 913"/>
                    <a:gd name="T32" fmla="*/ 540 w 669"/>
                    <a:gd name="T33" fmla="*/ 473 h 913"/>
                    <a:gd name="T34" fmla="*/ 483 w 669"/>
                    <a:gd name="T35" fmla="*/ 488 h 913"/>
                    <a:gd name="T36" fmla="*/ 453 w 669"/>
                    <a:gd name="T37" fmla="*/ 533 h 913"/>
                    <a:gd name="T38" fmla="*/ 447 w 669"/>
                    <a:gd name="T39" fmla="*/ 570 h 913"/>
                    <a:gd name="T40" fmla="*/ 401 w 669"/>
                    <a:gd name="T41" fmla="*/ 605 h 913"/>
                    <a:gd name="T42" fmla="*/ 374 w 669"/>
                    <a:gd name="T43" fmla="*/ 632 h 913"/>
                    <a:gd name="T44" fmla="*/ 356 w 669"/>
                    <a:gd name="T45" fmla="*/ 645 h 913"/>
                    <a:gd name="T46" fmla="*/ 346 w 669"/>
                    <a:gd name="T47" fmla="*/ 681 h 913"/>
                    <a:gd name="T48" fmla="*/ 301 w 669"/>
                    <a:gd name="T49" fmla="*/ 696 h 913"/>
                    <a:gd name="T50" fmla="*/ 265 w 669"/>
                    <a:gd name="T51" fmla="*/ 711 h 913"/>
                    <a:gd name="T52" fmla="*/ 263 w 669"/>
                    <a:gd name="T53" fmla="*/ 746 h 913"/>
                    <a:gd name="T54" fmla="*/ 229 w 669"/>
                    <a:gd name="T55" fmla="*/ 773 h 913"/>
                    <a:gd name="T56" fmla="*/ 250 w 669"/>
                    <a:gd name="T57" fmla="*/ 797 h 913"/>
                    <a:gd name="T58" fmla="*/ 216 w 669"/>
                    <a:gd name="T59" fmla="*/ 819 h 913"/>
                    <a:gd name="T60" fmla="*/ 198 w 669"/>
                    <a:gd name="T61" fmla="*/ 858 h 913"/>
                    <a:gd name="T62" fmla="*/ 244 w 669"/>
                    <a:gd name="T63" fmla="*/ 912 h 913"/>
                    <a:gd name="T64" fmla="*/ 190 w 669"/>
                    <a:gd name="T65" fmla="*/ 885 h 913"/>
                    <a:gd name="T66" fmla="*/ 156 w 669"/>
                    <a:gd name="T67" fmla="*/ 837 h 913"/>
                    <a:gd name="T68" fmla="*/ 153 w 669"/>
                    <a:gd name="T69" fmla="*/ 711 h 913"/>
                    <a:gd name="T70" fmla="*/ 148 w 669"/>
                    <a:gd name="T71" fmla="*/ 657 h 913"/>
                    <a:gd name="T72" fmla="*/ 151 w 669"/>
                    <a:gd name="T73" fmla="*/ 599 h 913"/>
                    <a:gd name="T74" fmla="*/ 158 w 669"/>
                    <a:gd name="T75" fmla="*/ 552 h 913"/>
                    <a:gd name="T76" fmla="*/ 154 w 669"/>
                    <a:gd name="T77" fmla="*/ 477 h 913"/>
                    <a:gd name="T78" fmla="*/ 159 w 669"/>
                    <a:gd name="T79" fmla="*/ 416 h 913"/>
                    <a:gd name="T80" fmla="*/ 120 w 669"/>
                    <a:gd name="T81" fmla="*/ 374 h 913"/>
                    <a:gd name="T82" fmla="*/ 60 w 669"/>
                    <a:gd name="T83" fmla="*/ 341 h 913"/>
                    <a:gd name="T84" fmla="*/ 39 w 669"/>
                    <a:gd name="T85" fmla="*/ 290 h 913"/>
                    <a:gd name="T86" fmla="*/ 11 w 669"/>
                    <a:gd name="T87" fmla="*/ 261 h 913"/>
                    <a:gd name="T88" fmla="*/ 13 w 669"/>
                    <a:gd name="T89" fmla="*/ 213 h 913"/>
                    <a:gd name="T90" fmla="*/ 7 w 669"/>
                    <a:gd name="T91" fmla="*/ 167 h 913"/>
                    <a:gd name="T92" fmla="*/ 49 w 669"/>
                    <a:gd name="T93" fmla="*/ 7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913">
                      <a:moveTo>
                        <a:pt x="52" y="41"/>
                      </a:moveTo>
                      <a:lnTo>
                        <a:pt x="60" y="30"/>
                      </a:lnTo>
                      <a:lnTo>
                        <a:pt x="76" y="15"/>
                      </a:lnTo>
                      <a:lnTo>
                        <a:pt x="101" y="6"/>
                      </a:lnTo>
                      <a:lnTo>
                        <a:pt x="114" y="0"/>
                      </a:lnTo>
                      <a:lnTo>
                        <a:pt x="127" y="2"/>
                      </a:lnTo>
                      <a:lnTo>
                        <a:pt x="124" y="9"/>
                      </a:lnTo>
                      <a:lnTo>
                        <a:pt x="109" y="17"/>
                      </a:lnTo>
                      <a:lnTo>
                        <a:pt x="106" y="32"/>
                      </a:lnTo>
                      <a:lnTo>
                        <a:pt x="109" y="44"/>
                      </a:lnTo>
                      <a:lnTo>
                        <a:pt x="122" y="44"/>
                      </a:lnTo>
                      <a:lnTo>
                        <a:pt x="127" y="30"/>
                      </a:lnTo>
                      <a:lnTo>
                        <a:pt x="130" y="17"/>
                      </a:lnTo>
                      <a:lnTo>
                        <a:pt x="138" y="21"/>
                      </a:lnTo>
                      <a:lnTo>
                        <a:pt x="148" y="29"/>
                      </a:lnTo>
                      <a:lnTo>
                        <a:pt x="164" y="26"/>
                      </a:lnTo>
                      <a:lnTo>
                        <a:pt x="174" y="32"/>
                      </a:lnTo>
                      <a:lnTo>
                        <a:pt x="177" y="39"/>
                      </a:lnTo>
                      <a:lnTo>
                        <a:pt x="202" y="36"/>
                      </a:lnTo>
                      <a:lnTo>
                        <a:pt x="250" y="32"/>
                      </a:lnTo>
                      <a:lnTo>
                        <a:pt x="268" y="56"/>
                      </a:lnTo>
                      <a:lnTo>
                        <a:pt x="299" y="68"/>
                      </a:lnTo>
                      <a:lnTo>
                        <a:pt x="297" y="78"/>
                      </a:lnTo>
                      <a:lnTo>
                        <a:pt x="310" y="72"/>
                      </a:lnTo>
                      <a:lnTo>
                        <a:pt x="325" y="72"/>
                      </a:lnTo>
                      <a:lnTo>
                        <a:pt x="343" y="83"/>
                      </a:lnTo>
                      <a:lnTo>
                        <a:pt x="364" y="81"/>
                      </a:lnTo>
                      <a:lnTo>
                        <a:pt x="382" y="83"/>
                      </a:lnTo>
                      <a:lnTo>
                        <a:pt x="411" y="102"/>
                      </a:lnTo>
                      <a:lnTo>
                        <a:pt x="442" y="126"/>
                      </a:lnTo>
                      <a:lnTo>
                        <a:pt x="455" y="153"/>
                      </a:lnTo>
                      <a:lnTo>
                        <a:pt x="447" y="174"/>
                      </a:lnTo>
                      <a:lnTo>
                        <a:pt x="484" y="182"/>
                      </a:lnTo>
                      <a:lnTo>
                        <a:pt x="546" y="192"/>
                      </a:lnTo>
                      <a:lnTo>
                        <a:pt x="609" y="204"/>
                      </a:lnTo>
                      <a:lnTo>
                        <a:pt x="650" y="228"/>
                      </a:lnTo>
                      <a:lnTo>
                        <a:pt x="668" y="251"/>
                      </a:lnTo>
                      <a:lnTo>
                        <a:pt x="668" y="279"/>
                      </a:lnTo>
                      <a:lnTo>
                        <a:pt x="652" y="305"/>
                      </a:lnTo>
                      <a:lnTo>
                        <a:pt x="634" y="318"/>
                      </a:lnTo>
                      <a:lnTo>
                        <a:pt x="622" y="327"/>
                      </a:lnTo>
                      <a:lnTo>
                        <a:pt x="609" y="345"/>
                      </a:lnTo>
                      <a:lnTo>
                        <a:pt x="608" y="362"/>
                      </a:lnTo>
                      <a:lnTo>
                        <a:pt x="609" y="383"/>
                      </a:lnTo>
                      <a:lnTo>
                        <a:pt x="603" y="404"/>
                      </a:lnTo>
                      <a:lnTo>
                        <a:pt x="593" y="408"/>
                      </a:lnTo>
                      <a:lnTo>
                        <a:pt x="590" y="420"/>
                      </a:lnTo>
                      <a:lnTo>
                        <a:pt x="579" y="429"/>
                      </a:lnTo>
                      <a:lnTo>
                        <a:pt x="577" y="440"/>
                      </a:lnTo>
                      <a:lnTo>
                        <a:pt x="562" y="452"/>
                      </a:lnTo>
                      <a:lnTo>
                        <a:pt x="540" y="473"/>
                      </a:lnTo>
                      <a:lnTo>
                        <a:pt x="520" y="479"/>
                      </a:lnTo>
                      <a:lnTo>
                        <a:pt x="507" y="477"/>
                      </a:lnTo>
                      <a:lnTo>
                        <a:pt x="483" y="488"/>
                      </a:lnTo>
                      <a:lnTo>
                        <a:pt x="458" y="512"/>
                      </a:lnTo>
                      <a:lnTo>
                        <a:pt x="453" y="521"/>
                      </a:lnTo>
                      <a:lnTo>
                        <a:pt x="453" y="533"/>
                      </a:lnTo>
                      <a:lnTo>
                        <a:pt x="458" y="546"/>
                      </a:lnTo>
                      <a:lnTo>
                        <a:pt x="447" y="560"/>
                      </a:lnTo>
                      <a:lnTo>
                        <a:pt x="447" y="570"/>
                      </a:lnTo>
                      <a:lnTo>
                        <a:pt x="427" y="582"/>
                      </a:lnTo>
                      <a:lnTo>
                        <a:pt x="413" y="591"/>
                      </a:lnTo>
                      <a:lnTo>
                        <a:pt x="401" y="605"/>
                      </a:lnTo>
                      <a:lnTo>
                        <a:pt x="397" y="618"/>
                      </a:lnTo>
                      <a:lnTo>
                        <a:pt x="380" y="635"/>
                      </a:lnTo>
                      <a:lnTo>
                        <a:pt x="374" y="632"/>
                      </a:lnTo>
                      <a:lnTo>
                        <a:pt x="361" y="632"/>
                      </a:lnTo>
                      <a:lnTo>
                        <a:pt x="345" y="638"/>
                      </a:lnTo>
                      <a:lnTo>
                        <a:pt x="356" y="645"/>
                      </a:lnTo>
                      <a:lnTo>
                        <a:pt x="356" y="660"/>
                      </a:lnTo>
                      <a:lnTo>
                        <a:pt x="354" y="672"/>
                      </a:lnTo>
                      <a:lnTo>
                        <a:pt x="346" y="681"/>
                      </a:lnTo>
                      <a:lnTo>
                        <a:pt x="325" y="683"/>
                      </a:lnTo>
                      <a:lnTo>
                        <a:pt x="309" y="687"/>
                      </a:lnTo>
                      <a:lnTo>
                        <a:pt x="301" y="696"/>
                      </a:lnTo>
                      <a:lnTo>
                        <a:pt x="301" y="711"/>
                      </a:lnTo>
                      <a:lnTo>
                        <a:pt x="281" y="713"/>
                      </a:lnTo>
                      <a:lnTo>
                        <a:pt x="265" y="711"/>
                      </a:lnTo>
                      <a:lnTo>
                        <a:pt x="260" y="717"/>
                      </a:lnTo>
                      <a:lnTo>
                        <a:pt x="268" y="723"/>
                      </a:lnTo>
                      <a:lnTo>
                        <a:pt x="263" y="746"/>
                      </a:lnTo>
                      <a:lnTo>
                        <a:pt x="257" y="765"/>
                      </a:lnTo>
                      <a:lnTo>
                        <a:pt x="236" y="765"/>
                      </a:lnTo>
                      <a:lnTo>
                        <a:pt x="229" y="773"/>
                      </a:lnTo>
                      <a:lnTo>
                        <a:pt x="231" y="788"/>
                      </a:lnTo>
                      <a:lnTo>
                        <a:pt x="242" y="788"/>
                      </a:lnTo>
                      <a:lnTo>
                        <a:pt x="250" y="797"/>
                      </a:lnTo>
                      <a:lnTo>
                        <a:pt x="245" y="812"/>
                      </a:lnTo>
                      <a:lnTo>
                        <a:pt x="234" y="813"/>
                      </a:lnTo>
                      <a:lnTo>
                        <a:pt x="216" y="819"/>
                      </a:lnTo>
                      <a:lnTo>
                        <a:pt x="211" y="831"/>
                      </a:lnTo>
                      <a:lnTo>
                        <a:pt x="210" y="849"/>
                      </a:lnTo>
                      <a:lnTo>
                        <a:pt x="198" y="858"/>
                      </a:lnTo>
                      <a:lnTo>
                        <a:pt x="239" y="888"/>
                      </a:lnTo>
                      <a:lnTo>
                        <a:pt x="250" y="903"/>
                      </a:lnTo>
                      <a:lnTo>
                        <a:pt x="244" y="912"/>
                      </a:lnTo>
                      <a:lnTo>
                        <a:pt x="226" y="906"/>
                      </a:lnTo>
                      <a:lnTo>
                        <a:pt x="211" y="894"/>
                      </a:lnTo>
                      <a:lnTo>
                        <a:pt x="190" y="885"/>
                      </a:lnTo>
                      <a:lnTo>
                        <a:pt x="171" y="870"/>
                      </a:lnTo>
                      <a:lnTo>
                        <a:pt x="158" y="852"/>
                      </a:lnTo>
                      <a:lnTo>
                        <a:pt x="156" y="837"/>
                      </a:lnTo>
                      <a:lnTo>
                        <a:pt x="159" y="825"/>
                      </a:lnTo>
                      <a:lnTo>
                        <a:pt x="158" y="728"/>
                      </a:lnTo>
                      <a:lnTo>
                        <a:pt x="153" y="711"/>
                      </a:lnTo>
                      <a:lnTo>
                        <a:pt x="138" y="693"/>
                      </a:lnTo>
                      <a:lnTo>
                        <a:pt x="138" y="677"/>
                      </a:lnTo>
                      <a:lnTo>
                        <a:pt x="148" y="657"/>
                      </a:lnTo>
                      <a:lnTo>
                        <a:pt x="156" y="633"/>
                      </a:lnTo>
                      <a:lnTo>
                        <a:pt x="153" y="609"/>
                      </a:lnTo>
                      <a:lnTo>
                        <a:pt x="151" y="599"/>
                      </a:lnTo>
                      <a:lnTo>
                        <a:pt x="150" y="585"/>
                      </a:lnTo>
                      <a:lnTo>
                        <a:pt x="154" y="579"/>
                      </a:lnTo>
                      <a:lnTo>
                        <a:pt x="158" y="552"/>
                      </a:lnTo>
                      <a:lnTo>
                        <a:pt x="154" y="539"/>
                      </a:lnTo>
                      <a:lnTo>
                        <a:pt x="161" y="506"/>
                      </a:lnTo>
                      <a:lnTo>
                        <a:pt x="154" y="477"/>
                      </a:lnTo>
                      <a:lnTo>
                        <a:pt x="159" y="462"/>
                      </a:lnTo>
                      <a:lnTo>
                        <a:pt x="167" y="434"/>
                      </a:lnTo>
                      <a:lnTo>
                        <a:pt x="159" y="416"/>
                      </a:lnTo>
                      <a:lnTo>
                        <a:pt x="143" y="402"/>
                      </a:lnTo>
                      <a:lnTo>
                        <a:pt x="138" y="387"/>
                      </a:lnTo>
                      <a:lnTo>
                        <a:pt x="120" y="374"/>
                      </a:lnTo>
                      <a:lnTo>
                        <a:pt x="101" y="365"/>
                      </a:lnTo>
                      <a:lnTo>
                        <a:pt x="73" y="360"/>
                      </a:lnTo>
                      <a:lnTo>
                        <a:pt x="60" y="341"/>
                      </a:lnTo>
                      <a:lnTo>
                        <a:pt x="42" y="321"/>
                      </a:lnTo>
                      <a:lnTo>
                        <a:pt x="41" y="305"/>
                      </a:lnTo>
                      <a:lnTo>
                        <a:pt x="39" y="290"/>
                      </a:lnTo>
                      <a:lnTo>
                        <a:pt x="34" y="279"/>
                      </a:lnTo>
                      <a:lnTo>
                        <a:pt x="24" y="267"/>
                      </a:lnTo>
                      <a:lnTo>
                        <a:pt x="11" y="261"/>
                      </a:lnTo>
                      <a:lnTo>
                        <a:pt x="2" y="249"/>
                      </a:lnTo>
                      <a:lnTo>
                        <a:pt x="13" y="239"/>
                      </a:lnTo>
                      <a:lnTo>
                        <a:pt x="13" y="213"/>
                      </a:lnTo>
                      <a:lnTo>
                        <a:pt x="7" y="200"/>
                      </a:lnTo>
                      <a:lnTo>
                        <a:pt x="0" y="186"/>
                      </a:lnTo>
                      <a:lnTo>
                        <a:pt x="7" y="167"/>
                      </a:lnTo>
                      <a:lnTo>
                        <a:pt x="33" y="119"/>
                      </a:lnTo>
                      <a:lnTo>
                        <a:pt x="34" y="98"/>
                      </a:lnTo>
                      <a:lnTo>
                        <a:pt x="49" y="75"/>
                      </a:lnTo>
                      <a:lnTo>
                        <a:pt x="49" y="63"/>
                      </a:lnTo>
                      <a:lnTo>
                        <a:pt x="52" y="41"/>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365616" name="Rectangle 48">
            <a:extLst>
              <a:ext uri="{FF2B5EF4-FFF2-40B4-BE49-F238E27FC236}">
                <a16:creationId xmlns:a16="http://schemas.microsoft.com/office/drawing/2014/main" id="{7EC5EFE7-2464-44BE-BD60-8246EF96EF32}"/>
              </a:ext>
            </a:extLst>
          </p:cNvPr>
          <p:cNvSpPr>
            <a:spLocks noChangeArrowheads="1"/>
          </p:cNvSpPr>
          <p:nvPr/>
        </p:nvSpPr>
        <p:spPr bwMode="auto">
          <a:xfrm>
            <a:off x="0" y="53975"/>
            <a:ext cx="9144000" cy="828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4800" b="1">
                <a:solidFill>
                  <a:srgbClr val="FAFD00"/>
                </a:solidFill>
                <a:effectLst>
                  <a:outerShdw blurRad="38100" dist="38100" dir="2700000" algn="tl">
                    <a:srgbClr val="000000"/>
                  </a:outerShdw>
                </a:effectLst>
                <a:latin typeface="Tahoma" panose="020B0604030504040204" pitchFamily="34" charset="0"/>
              </a:rPr>
              <a:t>The Way Forward: </a:t>
            </a:r>
            <a:r>
              <a:rPr lang="en-US" altLang="en-US" sz="2800" b="1">
                <a:solidFill>
                  <a:srgbClr val="FF9900"/>
                </a:solidFill>
                <a:effectLst>
                  <a:outerShdw blurRad="38100" dist="38100" dir="2700000" algn="tl">
                    <a:srgbClr val="000000"/>
                  </a:outerShdw>
                </a:effectLst>
                <a:latin typeface="Tahoma" panose="020B0604030504040204" pitchFamily="34" charset="0"/>
              </a:rPr>
              <a:t>The Market</a:t>
            </a:r>
          </a:p>
        </p:txBody>
      </p:sp>
      <p:sp>
        <p:nvSpPr>
          <p:cNvPr id="365617" name="Text Box 49">
            <a:extLst>
              <a:ext uri="{FF2B5EF4-FFF2-40B4-BE49-F238E27FC236}">
                <a16:creationId xmlns:a16="http://schemas.microsoft.com/office/drawing/2014/main" id="{97F232AD-05EA-403C-B001-98D09145BD64}"/>
              </a:ext>
            </a:extLst>
          </p:cNvPr>
          <p:cNvSpPr txBox="1">
            <a:spLocks noChangeArrowheads="1"/>
          </p:cNvSpPr>
          <p:nvPr/>
        </p:nvSpPr>
        <p:spPr bwMode="auto">
          <a:xfrm>
            <a:off x="112713" y="1012825"/>
            <a:ext cx="9144000" cy="572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lvl1pPr marL="363538" indent="-363538" algn="l">
              <a:defRPr>
                <a:solidFill>
                  <a:schemeClr val="tx1"/>
                </a:solidFill>
                <a:latin typeface="Arial" panose="020B0604020202020204" pitchFamily="34" charset="0"/>
              </a:defRPr>
            </a:lvl1pPr>
            <a:lvl2pPr marL="812800" indent="-269875" algn="l">
              <a:defRPr>
                <a:solidFill>
                  <a:schemeClr val="tx1"/>
                </a:solidFill>
                <a:latin typeface="Arial" panose="020B0604020202020204" pitchFamily="34" charset="0"/>
              </a:defRPr>
            </a:lvl2pPr>
            <a:lvl3pPr marL="1254125" indent="-261938" algn="l">
              <a:defRPr>
                <a:solidFill>
                  <a:schemeClr val="tx1"/>
                </a:solidFill>
                <a:latin typeface="Arial" panose="020B0604020202020204" pitchFamily="34" charset="0"/>
              </a:defRPr>
            </a:lvl3pPr>
            <a:lvl4pPr marL="1611313" indent="-177800" algn="l">
              <a:defRPr>
                <a:solidFill>
                  <a:schemeClr val="tx1"/>
                </a:solidFill>
                <a:latin typeface="Arial" panose="020B0604020202020204" pitchFamily="34" charset="0"/>
              </a:defRPr>
            </a:lvl4pPr>
            <a:lvl5pPr marL="2066925" algn="l">
              <a:defRPr>
                <a:solidFill>
                  <a:schemeClr val="tx1"/>
                </a:solidFill>
                <a:latin typeface="Arial" panose="020B0604020202020204" pitchFamily="34" charset="0"/>
              </a:defRPr>
            </a:lvl5pPr>
            <a:lvl6pPr marL="2524125" fontAlgn="base">
              <a:spcBef>
                <a:spcPct val="0"/>
              </a:spcBef>
              <a:spcAft>
                <a:spcPct val="0"/>
              </a:spcAft>
              <a:defRPr>
                <a:solidFill>
                  <a:schemeClr val="tx1"/>
                </a:solidFill>
                <a:latin typeface="Arial" panose="020B0604020202020204" pitchFamily="34" charset="0"/>
              </a:defRPr>
            </a:lvl6pPr>
            <a:lvl7pPr marL="2981325" fontAlgn="base">
              <a:spcBef>
                <a:spcPct val="0"/>
              </a:spcBef>
              <a:spcAft>
                <a:spcPct val="0"/>
              </a:spcAft>
              <a:defRPr>
                <a:solidFill>
                  <a:schemeClr val="tx1"/>
                </a:solidFill>
                <a:latin typeface="Arial" panose="020B0604020202020204" pitchFamily="34" charset="0"/>
              </a:defRPr>
            </a:lvl7pPr>
            <a:lvl8pPr marL="3438525" fontAlgn="base">
              <a:spcBef>
                <a:spcPct val="0"/>
              </a:spcBef>
              <a:spcAft>
                <a:spcPct val="0"/>
              </a:spcAft>
              <a:defRPr>
                <a:solidFill>
                  <a:schemeClr val="tx1"/>
                </a:solidFill>
                <a:latin typeface="Arial" panose="020B0604020202020204" pitchFamily="34" charset="0"/>
              </a:defRPr>
            </a:lvl8pPr>
            <a:lvl9pPr marL="3895725" fontAlgn="base">
              <a:spcBef>
                <a:spcPct val="0"/>
              </a:spcBef>
              <a:spcAft>
                <a:spcPct val="0"/>
              </a:spcAft>
              <a:defRPr>
                <a:solidFill>
                  <a:schemeClr val="tx1"/>
                </a:solidFill>
                <a:latin typeface="Arial" panose="020B0604020202020204" pitchFamily="34" charset="0"/>
              </a:defRPr>
            </a:lvl9pPr>
          </a:lstStyle>
          <a:p>
            <a:pPr>
              <a:lnSpc>
                <a:spcPct val="95000"/>
              </a:lnSpc>
              <a:spcBef>
                <a:spcPct val="20000"/>
              </a:spcBef>
              <a:buClr>
                <a:srgbClr val="FF0000"/>
              </a:buClr>
              <a:buFont typeface="Wingdings" panose="05000000000000000000" pitchFamily="2" charset="2"/>
              <a:buChar char="("/>
            </a:pPr>
            <a:r>
              <a:rPr lang="en-GB" altLang="en-US" sz="2800" b="1">
                <a:solidFill>
                  <a:srgbClr val="00FFFF"/>
                </a:solidFill>
                <a:effectLst>
                  <a:outerShdw blurRad="38100" dist="38100" dir="2700000" algn="tl">
                    <a:srgbClr val="000000"/>
                  </a:outerShdw>
                </a:effectLst>
              </a:rPr>
              <a:t>Find “The Fortune at the Bottom of the Pyramid”</a:t>
            </a:r>
          </a:p>
          <a:p>
            <a:pPr lvl="1">
              <a:lnSpc>
                <a:spcPct val="95000"/>
              </a:lnSpc>
              <a:spcBef>
                <a:spcPct val="20000"/>
              </a:spcBef>
              <a:buClr>
                <a:srgbClr val="FF0000"/>
              </a:buClr>
              <a:buFont typeface="Wingdings" panose="05000000000000000000" pitchFamily="2" charset="2"/>
              <a:buChar char="("/>
            </a:pPr>
            <a:r>
              <a:rPr lang="en-GB" altLang="en-US" sz="2400" b="1">
                <a:solidFill>
                  <a:schemeClr val="bg1"/>
                </a:solidFill>
                <a:effectLst>
                  <a:outerShdw blurRad="38100" dist="38100" dir="2700000" algn="tl">
                    <a:srgbClr val="000000"/>
                  </a:outerShdw>
                </a:effectLst>
              </a:rPr>
              <a:t>The Range of ICT Services required by Urban Poor:</a:t>
            </a:r>
          </a:p>
          <a:p>
            <a:pPr lvl="2">
              <a:lnSpc>
                <a:spcPct val="95000"/>
              </a:lnSpc>
              <a:spcBef>
                <a:spcPct val="20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Affordability for Users: Profitability for Providers</a:t>
            </a:r>
          </a:p>
          <a:p>
            <a:pPr lvl="2">
              <a:lnSpc>
                <a:spcPct val="95000"/>
              </a:lnSpc>
              <a:spcBef>
                <a:spcPct val="20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Focus on Usability: </a:t>
            </a:r>
            <a:r>
              <a:rPr lang="en-GB" altLang="en-US" b="1">
                <a:solidFill>
                  <a:srgbClr val="FF9900"/>
                </a:solidFill>
                <a:effectLst>
                  <a:outerShdw blurRad="38100" dist="38100" dir="2700000" algn="tl">
                    <a:srgbClr val="000000"/>
                  </a:outerShdw>
                </a:effectLst>
              </a:rPr>
              <a:t>The Full Range of Maslow’s Hierarchy of Needs</a:t>
            </a:r>
          </a:p>
          <a:p>
            <a:pPr lvl="2">
              <a:lnSpc>
                <a:spcPct val="95000"/>
              </a:lnSpc>
              <a:spcBef>
                <a:spcPct val="20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The Full Range of Top-down &amp; Bottom-up E-Governance</a:t>
            </a:r>
            <a:endParaRPr lang="en-GB" altLang="en-US" b="1">
              <a:solidFill>
                <a:srgbClr val="FF9900"/>
              </a:solidFill>
              <a:effectLst>
                <a:outerShdw blurRad="38100" dist="38100" dir="2700000" algn="tl">
                  <a:srgbClr val="000000"/>
                </a:outerShdw>
              </a:effectLst>
            </a:endParaRPr>
          </a:p>
          <a:p>
            <a:pPr lvl="1">
              <a:lnSpc>
                <a:spcPct val="95000"/>
              </a:lnSpc>
              <a:spcBef>
                <a:spcPct val="20000"/>
              </a:spcBef>
              <a:buClr>
                <a:srgbClr val="FF0000"/>
              </a:buClr>
              <a:buFont typeface="Wingdings" panose="05000000000000000000" pitchFamily="2" charset="2"/>
              <a:buChar char="("/>
            </a:pPr>
            <a:r>
              <a:rPr lang="en-GB" altLang="en-US" sz="2400" b="1">
                <a:solidFill>
                  <a:schemeClr val="bg1"/>
                </a:solidFill>
                <a:effectLst>
                  <a:outerShdw blurRad="38100" dist="38100" dir="2700000" algn="tl">
                    <a:srgbClr val="000000"/>
                  </a:outerShdw>
                </a:effectLst>
              </a:rPr>
              <a:t>Small Business Support</a:t>
            </a:r>
          </a:p>
          <a:p>
            <a:pPr lvl="2">
              <a:lnSpc>
                <a:spcPct val="95000"/>
              </a:lnSpc>
              <a:spcBef>
                <a:spcPct val="20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Promotion &amp; Sustainability of SMMEs &amp; Community Enterprises</a:t>
            </a:r>
          </a:p>
          <a:p>
            <a:pPr lvl="2">
              <a:lnSpc>
                <a:spcPct val="95000"/>
              </a:lnSpc>
              <a:spcBef>
                <a:spcPct val="20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SMMEs as Users &amp; Community Providers</a:t>
            </a:r>
            <a:endParaRPr lang="en-GB" altLang="en-US" sz="2800" b="1">
              <a:solidFill>
                <a:schemeClr val="bg1"/>
              </a:solidFill>
              <a:effectLst>
                <a:outerShdw blurRad="38100" dist="38100" dir="2700000" algn="tl">
                  <a:srgbClr val="000000"/>
                </a:outerShdw>
              </a:effectLst>
            </a:endParaRPr>
          </a:p>
          <a:p>
            <a:pPr lvl="1">
              <a:lnSpc>
                <a:spcPct val="95000"/>
              </a:lnSpc>
              <a:spcBef>
                <a:spcPct val="20000"/>
              </a:spcBef>
              <a:buClr>
                <a:srgbClr val="FF0000"/>
              </a:buClr>
              <a:buFont typeface="Wingdings" panose="05000000000000000000" pitchFamily="2" charset="2"/>
              <a:buChar char="("/>
            </a:pPr>
            <a:r>
              <a:rPr lang="en-GB" altLang="en-US" sz="2400" b="1">
                <a:solidFill>
                  <a:schemeClr val="bg1"/>
                </a:solidFill>
                <a:effectLst>
                  <a:outerShdw blurRad="38100" dist="38100" dir="2700000" algn="tl">
                    <a:srgbClr val="000000"/>
                  </a:outerShdw>
                </a:effectLst>
              </a:rPr>
              <a:t>Appropriate Scalable Architectures using Open Source Software</a:t>
            </a:r>
          </a:p>
          <a:p>
            <a:pPr lvl="1">
              <a:lnSpc>
                <a:spcPct val="95000"/>
              </a:lnSpc>
              <a:spcBef>
                <a:spcPct val="20000"/>
              </a:spcBef>
              <a:buClr>
                <a:srgbClr val="FF0000"/>
              </a:buClr>
              <a:buFont typeface="Wingdings" panose="05000000000000000000" pitchFamily="2" charset="2"/>
              <a:buChar char="("/>
            </a:pPr>
            <a:r>
              <a:rPr lang="en-GB" altLang="en-US" sz="2400" b="1">
                <a:solidFill>
                  <a:schemeClr val="bg1"/>
                </a:solidFill>
                <a:effectLst>
                  <a:outerShdw blurRad="38100" dist="38100" dir="2700000" algn="tl">
                    <a:srgbClr val="000000"/>
                  </a:outerShdw>
                </a:effectLst>
              </a:rPr>
              <a:t>Ease of Use &amp; Assimilation: Demystify &amp; Dejargonize</a:t>
            </a:r>
          </a:p>
          <a:p>
            <a:pPr lvl="1">
              <a:lnSpc>
                <a:spcPct val="95000"/>
              </a:lnSpc>
              <a:spcBef>
                <a:spcPct val="20000"/>
              </a:spcBef>
              <a:buClr>
                <a:srgbClr val="FF0000"/>
              </a:buClr>
              <a:buFont typeface="Wingdings" panose="05000000000000000000" pitchFamily="2" charset="2"/>
              <a:buChar char="("/>
            </a:pPr>
            <a:r>
              <a:rPr lang="en-GB" altLang="en-US" sz="2400" b="1">
                <a:solidFill>
                  <a:schemeClr val="bg1"/>
                </a:solidFill>
                <a:effectLst>
                  <a:outerShdw blurRad="38100" dist="38100" dir="2700000" algn="tl">
                    <a:srgbClr val="000000"/>
                  </a:outerShdw>
                </a:effectLst>
              </a:rPr>
              <a:t>Effective Profitable Business Models</a:t>
            </a:r>
          </a:p>
          <a:p>
            <a:pPr>
              <a:lnSpc>
                <a:spcPct val="95000"/>
              </a:lnSpc>
              <a:spcBef>
                <a:spcPct val="20000"/>
              </a:spcBef>
              <a:buClr>
                <a:srgbClr val="FF0000"/>
              </a:buClr>
              <a:buFont typeface="Wingdings" panose="05000000000000000000" pitchFamily="2" charset="2"/>
              <a:buChar char="("/>
            </a:pPr>
            <a:r>
              <a:rPr lang="en-GB" altLang="en-US" sz="2600" b="1">
                <a:solidFill>
                  <a:srgbClr val="00FFFF"/>
                </a:solidFill>
                <a:effectLst>
                  <a:outerShdw blurRad="38100" dist="38100" dir="2700000" algn="tl">
                    <a:srgbClr val="000000"/>
                  </a:outerShdw>
                </a:effectLst>
              </a:rPr>
              <a:t>Full scale Market Studies Possible, Necessary, Academically Attractive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5617"/>
                                        </p:tgtEl>
                                        <p:attrNameLst>
                                          <p:attrName>style.visibility</p:attrName>
                                        </p:attrNameLst>
                                      </p:cBhvr>
                                      <p:to>
                                        <p:strVal val="visible"/>
                                      </p:to>
                                    </p:set>
                                    <p:animEffect transition="in" filter="fade">
                                      <p:cBhvr>
                                        <p:cTn id="7" dur="500"/>
                                        <p:tgtEl>
                                          <p:spTgt spid="36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6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C1D56558-66B1-41F9-ABFE-1CF490E8D0DA}"/>
              </a:ext>
            </a:extLst>
          </p:cNvPr>
          <p:cNvSpPr>
            <a:spLocks noChangeArrowheads="1"/>
          </p:cNvSpPr>
          <p:nvPr/>
        </p:nvSpPr>
        <p:spPr bwMode="auto">
          <a:xfrm>
            <a:off x="-9525" y="0"/>
            <a:ext cx="9144000" cy="971550"/>
          </a:xfrm>
          <a:prstGeom prst="rect">
            <a:avLst/>
          </a:prstGeom>
          <a:gradFill rotWithShape="1">
            <a:gsLst>
              <a:gs pos="0">
                <a:srgbClr val="000099">
                  <a:gamma/>
                  <a:shade val="46275"/>
                  <a:invGamma/>
                </a:srgbClr>
              </a:gs>
              <a:gs pos="50000">
                <a:srgbClr val="000099"/>
              </a:gs>
              <a:gs pos="100000">
                <a:srgbClr val="000099">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66595" name="Group 3">
            <a:extLst>
              <a:ext uri="{FF2B5EF4-FFF2-40B4-BE49-F238E27FC236}">
                <a16:creationId xmlns:a16="http://schemas.microsoft.com/office/drawing/2014/main" id="{5640D406-0D3F-4766-9202-8B40211BA965}"/>
              </a:ext>
            </a:extLst>
          </p:cNvPr>
          <p:cNvGrpSpPr>
            <a:grpSpLocks/>
          </p:cNvGrpSpPr>
          <p:nvPr/>
        </p:nvGrpSpPr>
        <p:grpSpPr bwMode="auto">
          <a:xfrm>
            <a:off x="539750" y="1844675"/>
            <a:ext cx="7983538" cy="3368675"/>
            <a:chOff x="689" y="1216"/>
            <a:chExt cx="5029" cy="2122"/>
          </a:xfrm>
        </p:grpSpPr>
        <p:sp>
          <p:nvSpPr>
            <p:cNvPr id="366596" name="Freeform 4">
              <a:extLst>
                <a:ext uri="{FF2B5EF4-FFF2-40B4-BE49-F238E27FC236}">
                  <a16:creationId xmlns:a16="http://schemas.microsoft.com/office/drawing/2014/main" id="{0270E870-69D2-4410-B835-CB7583BC39D7}"/>
                </a:ext>
              </a:extLst>
            </p:cNvPr>
            <p:cNvSpPr>
              <a:spLocks/>
            </p:cNvSpPr>
            <p:nvPr/>
          </p:nvSpPr>
          <p:spPr bwMode="auto">
            <a:xfrm>
              <a:off x="3408" y="1716"/>
              <a:ext cx="25" cy="23"/>
            </a:xfrm>
            <a:custGeom>
              <a:avLst/>
              <a:gdLst>
                <a:gd name="T0" fmla="*/ 24 w 25"/>
                <a:gd name="T1" fmla="*/ 1 h 23"/>
                <a:gd name="T2" fmla="*/ 24 w 25"/>
                <a:gd name="T3" fmla="*/ 21 h 23"/>
                <a:gd name="T4" fmla="*/ 16 w 25"/>
                <a:gd name="T5" fmla="*/ 22 h 23"/>
                <a:gd name="T6" fmla="*/ 0 w 25"/>
                <a:gd name="T7" fmla="*/ 4 h 23"/>
                <a:gd name="T8" fmla="*/ 10 w 25"/>
                <a:gd name="T9" fmla="*/ 0 h 23"/>
                <a:gd name="T10" fmla="*/ 24 w 25"/>
                <a:gd name="T11" fmla="*/ 1 h 23"/>
              </a:gdLst>
              <a:ahLst/>
              <a:cxnLst>
                <a:cxn ang="0">
                  <a:pos x="T0" y="T1"/>
                </a:cxn>
                <a:cxn ang="0">
                  <a:pos x="T2" y="T3"/>
                </a:cxn>
                <a:cxn ang="0">
                  <a:pos x="T4" y="T5"/>
                </a:cxn>
                <a:cxn ang="0">
                  <a:pos x="T6" y="T7"/>
                </a:cxn>
                <a:cxn ang="0">
                  <a:pos x="T8" y="T9"/>
                </a:cxn>
                <a:cxn ang="0">
                  <a:pos x="T10" y="T11"/>
                </a:cxn>
              </a:cxnLst>
              <a:rect l="0" t="0" r="r" b="b"/>
              <a:pathLst>
                <a:path w="25" h="23">
                  <a:moveTo>
                    <a:pt x="24" y="1"/>
                  </a:moveTo>
                  <a:lnTo>
                    <a:pt x="24" y="21"/>
                  </a:lnTo>
                  <a:lnTo>
                    <a:pt x="16" y="22"/>
                  </a:lnTo>
                  <a:lnTo>
                    <a:pt x="0" y="4"/>
                  </a:lnTo>
                  <a:lnTo>
                    <a:pt x="10" y="0"/>
                  </a:lnTo>
                  <a:lnTo>
                    <a:pt x="24" y="1"/>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597" name="Freeform 5">
              <a:extLst>
                <a:ext uri="{FF2B5EF4-FFF2-40B4-BE49-F238E27FC236}">
                  <a16:creationId xmlns:a16="http://schemas.microsoft.com/office/drawing/2014/main" id="{7D8A047F-0FF1-41EA-9F1B-FB0852CEFAD9}"/>
                </a:ext>
              </a:extLst>
            </p:cNvPr>
            <p:cNvSpPr>
              <a:spLocks/>
            </p:cNvSpPr>
            <p:nvPr/>
          </p:nvSpPr>
          <p:spPr bwMode="auto">
            <a:xfrm>
              <a:off x="3363" y="1680"/>
              <a:ext cx="21" cy="31"/>
            </a:xfrm>
            <a:custGeom>
              <a:avLst/>
              <a:gdLst>
                <a:gd name="T0" fmla="*/ 20 w 21"/>
                <a:gd name="T1" fmla="*/ 0 h 31"/>
                <a:gd name="T2" fmla="*/ 0 w 21"/>
                <a:gd name="T3" fmla="*/ 6 h 31"/>
                <a:gd name="T4" fmla="*/ 3 w 21"/>
                <a:gd name="T5" fmla="*/ 30 h 31"/>
                <a:gd name="T6" fmla="*/ 17 w 21"/>
                <a:gd name="T7" fmla="*/ 27 h 31"/>
                <a:gd name="T8" fmla="*/ 20 w 21"/>
                <a:gd name="T9" fmla="*/ 0 h 31"/>
              </a:gdLst>
              <a:ahLst/>
              <a:cxnLst>
                <a:cxn ang="0">
                  <a:pos x="T0" y="T1"/>
                </a:cxn>
                <a:cxn ang="0">
                  <a:pos x="T2" y="T3"/>
                </a:cxn>
                <a:cxn ang="0">
                  <a:pos x="T4" y="T5"/>
                </a:cxn>
                <a:cxn ang="0">
                  <a:pos x="T6" y="T7"/>
                </a:cxn>
                <a:cxn ang="0">
                  <a:pos x="T8" y="T9"/>
                </a:cxn>
              </a:cxnLst>
              <a:rect l="0" t="0" r="r" b="b"/>
              <a:pathLst>
                <a:path w="21" h="31">
                  <a:moveTo>
                    <a:pt x="20" y="0"/>
                  </a:moveTo>
                  <a:lnTo>
                    <a:pt x="0" y="6"/>
                  </a:lnTo>
                  <a:lnTo>
                    <a:pt x="3" y="30"/>
                  </a:lnTo>
                  <a:lnTo>
                    <a:pt x="17" y="27"/>
                  </a:lnTo>
                  <a:lnTo>
                    <a:pt x="2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6598" name="Group 6">
              <a:extLst>
                <a:ext uri="{FF2B5EF4-FFF2-40B4-BE49-F238E27FC236}">
                  <a16:creationId xmlns:a16="http://schemas.microsoft.com/office/drawing/2014/main" id="{586D1A2A-2A5C-473C-8E6F-EE869EDE41B9}"/>
                </a:ext>
              </a:extLst>
            </p:cNvPr>
            <p:cNvGrpSpPr>
              <a:grpSpLocks/>
            </p:cNvGrpSpPr>
            <p:nvPr/>
          </p:nvGrpSpPr>
          <p:grpSpPr bwMode="auto">
            <a:xfrm>
              <a:off x="689" y="1216"/>
              <a:ext cx="5029" cy="2122"/>
              <a:chOff x="689" y="1216"/>
              <a:chExt cx="5029" cy="2122"/>
            </a:xfrm>
          </p:grpSpPr>
          <p:grpSp>
            <p:nvGrpSpPr>
              <p:cNvPr id="366599" name="Group 7">
                <a:extLst>
                  <a:ext uri="{FF2B5EF4-FFF2-40B4-BE49-F238E27FC236}">
                    <a16:creationId xmlns:a16="http://schemas.microsoft.com/office/drawing/2014/main" id="{167D18D8-2FDF-49DC-91FD-B18D5E9D5161}"/>
                  </a:ext>
                </a:extLst>
              </p:cNvPr>
              <p:cNvGrpSpPr>
                <a:grpSpLocks/>
              </p:cNvGrpSpPr>
              <p:nvPr/>
            </p:nvGrpSpPr>
            <p:grpSpPr bwMode="auto">
              <a:xfrm>
                <a:off x="2922" y="1219"/>
                <a:ext cx="2796" cy="2112"/>
                <a:chOff x="2922" y="1219"/>
                <a:chExt cx="2796" cy="2112"/>
              </a:xfrm>
            </p:grpSpPr>
            <p:grpSp>
              <p:nvGrpSpPr>
                <p:cNvPr id="366600" name="Group 8">
                  <a:extLst>
                    <a:ext uri="{FF2B5EF4-FFF2-40B4-BE49-F238E27FC236}">
                      <a16:creationId xmlns:a16="http://schemas.microsoft.com/office/drawing/2014/main" id="{7B22A78E-8DE8-4A54-A593-EE9E01661E99}"/>
                    </a:ext>
                  </a:extLst>
                </p:cNvPr>
                <p:cNvGrpSpPr>
                  <a:grpSpLocks/>
                </p:cNvGrpSpPr>
                <p:nvPr/>
              </p:nvGrpSpPr>
              <p:grpSpPr bwMode="auto">
                <a:xfrm>
                  <a:off x="4845" y="2272"/>
                  <a:ext cx="873" cy="1059"/>
                  <a:chOff x="4845" y="2272"/>
                  <a:chExt cx="873" cy="1059"/>
                </a:xfrm>
              </p:grpSpPr>
              <p:sp>
                <p:nvSpPr>
                  <p:cNvPr id="366601" name="Freeform 9">
                    <a:extLst>
                      <a:ext uri="{FF2B5EF4-FFF2-40B4-BE49-F238E27FC236}">
                        <a16:creationId xmlns:a16="http://schemas.microsoft.com/office/drawing/2014/main" id="{49B49F38-FD1E-4EFF-BCF3-41D8D59315CD}"/>
                      </a:ext>
                    </a:extLst>
                  </p:cNvPr>
                  <p:cNvSpPr>
                    <a:spLocks/>
                  </p:cNvSpPr>
                  <p:nvPr/>
                </p:nvSpPr>
                <p:spPr bwMode="auto">
                  <a:xfrm>
                    <a:off x="4845" y="3130"/>
                    <a:ext cx="621" cy="201"/>
                  </a:xfrm>
                  <a:custGeom>
                    <a:avLst/>
                    <a:gdLst>
                      <a:gd name="T0" fmla="*/ 122 w 621"/>
                      <a:gd name="T1" fmla="*/ 8 h 201"/>
                      <a:gd name="T2" fmla="*/ 167 w 621"/>
                      <a:gd name="T3" fmla="*/ 12 h 201"/>
                      <a:gd name="T4" fmla="*/ 187 w 621"/>
                      <a:gd name="T5" fmla="*/ 11 h 201"/>
                      <a:gd name="T6" fmla="*/ 209 w 621"/>
                      <a:gd name="T7" fmla="*/ 3 h 201"/>
                      <a:gd name="T8" fmla="*/ 232 w 621"/>
                      <a:gd name="T9" fmla="*/ 2 h 201"/>
                      <a:gd name="T10" fmla="*/ 247 w 621"/>
                      <a:gd name="T11" fmla="*/ 0 h 201"/>
                      <a:gd name="T12" fmla="*/ 266 w 621"/>
                      <a:gd name="T13" fmla="*/ 11 h 201"/>
                      <a:gd name="T14" fmla="*/ 274 w 621"/>
                      <a:gd name="T15" fmla="*/ 18 h 201"/>
                      <a:gd name="T16" fmla="*/ 297 w 621"/>
                      <a:gd name="T17" fmla="*/ 17 h 201"/>
                      <a:gd name="T18" fmla="*/ 315 w 621"/>
                      <a:gd name="T19" fmla="*/ 17 h 201"/>
                      <a:gd name="T20" fmla="*/ 331 w 621"/>
                      <a:gd name="T21" fmla="*/ 11 h 201"/>
                      <a:gd name="T22" fmla="*/ 347 w 621"/>
                      <a:gd name="T23" fmla="*/ 6 h 201"/>
                      <a:gd name="T24" fmla="*/ 359 w 621"/>
                      <a:gd name="T25" fmla="*/ 5 h 201"/>
                      <a:gd name="T26" fmla="*/ 383 w 621"/>
                      <a:gd name="T27" fmla="*/ 9 h 201"/>
                      <a:gd name="T28" fmla="*/ 419 w 621"/>
                      <a:gd name="T29" fmla="*/ 14 h 201"/>
                      <a:gd name="T30" fmla="*/ 456 w 621"/>
                      <a:gd name="T31" fmla="*/ 23 h 201"/>
                      <a:gd name="T32" fmla="*/ 482 w 621"/>
                      <a:gd name="T33" fmla="*/ 27 h 201"/>
                      <a:gd name="T34" fmla="*/ 498 w 621"/>
                      <a:gd name="T35" fmla="*/ 33 h 201"/>
                      <a:gd name="T36" fmla="*/ 519 w 621"/>
                      <a:gd name="T37" fmla="*/ 26 h 201"/>
                      <a:gd name="T38" fmla="*/ 544 w 621"/>
                      <a:gd name="T39" fmla="*/ 30 h 201"/>
                      <a:gd name="T40" fmla="*/ 562 w 621"/>
                      <a:gd name="T41" fmla="*/ 33 h 201"/>
                      <a:gd name="T42" fmla="*/ 575 w 621"/>
                      <a:gd name="T43" fmla="*/ 39 h 201"/>
                      <a:gd name="T44" fmla="*/ 594 w 621"/>
                      <a:gd name="T45" fmla="*/ 45 h 201"/>
                      <a:gd name="T46" fmla="*/ 607 w 621"/>
                      <a:gd name="T47" fmla="*/ 54 h 201"/>
                      <a:gd name="T48" fmla="*/ 617 w 621"/>
                      <a:gd name="T49" fmla="*/ 63 h 201"/>
                      <a:gd name="T50" fmla="*/ 620 w 621"/>
                      <a:gd name="T51" fmla="*/ 72 h 201"/>
                      <a:gd name="T52" fmla="*/ 601 w 621"/>
                      <a:gd name="T53" fmla="*/ 81 h 201"/>
                      <a:gd name="T54" fmla="*/ 576 w 621"/>
                      <a:gd name="T55" fmla="*/ 92 h 201"/>
                      <a:gd name="T56" fmla="*/ 562 w 621"/>
                      <a:gd name="T57" fmla="*/ 105 h 201"/>
                      <a:gd name="T58" fmla="*/ 566 w 621"/>
                      <a:gd name="T59" fmla="*/ 114 h 201"/>
                      <a:gd name="T60" fmla="*/ 555 w 621"/>
                      <a:gd name="T61" fmla="*/ 125 h 201"/>
                      <a:gd name="T62" fmla="*/ 540 w 621"/>
                      <a:gd name="T63" fmla="*/ 137 h 201"/>
                      <a:gd name="T64" fmla="*/ 529 w 621"/>
                      <a:gd name="T65" fmla="*/ 138 h 201"/>
                      <a:gd name="T66" fmla="*/ 511 w 621"/>
                      <a:gd name="T67" fmla="*/ 150 h 201"/>
                      <a:gd name="T68" fmla="*/ 545 w 621"/>
                      <a:gd name="T69" fmla="*/ 162 h 201"/>
                      <a:gd name="T70" fmla="*/ 521 w 621"/>
                      <a:gd name="T71" fmla="*/ 173 h 201"/>
                      <a:gd name="T72" fmla="*/ 471 w 621"/>
                      <a:gd name="T73" fmla="*/ 173 h 201"/>
                      <a:gd name="T74" fmla="*/ 440 w 621"/>
                      <a:gd name="T75" fmla="*/ 186 h 201"/>
                      <a:gd name="T76" fmla="*/ 415 w 621"/>
                      <a:gd name="T77" fmla="*/ 200 h 201"/>
                      <a:gd name="T78" fmla="*/ 362 w 621"/>
                      <a:gd name="T79" fmla="*/ 194 h 201"/>
                      <a:gd name="T80" fmla="*/ 323 w 621"/>
                      <a:gd name="T81" fmla="*/ 185 h 201"/>
                      <a:gd name="T82" fmla="*/ 286 w 621"/>
                      <a:gd name="T83" fmla="*/ 179 h 201"/>
                      <a:gd name="T84" fmla="*/ 245 w 621"/>
                      <a:gd name="T85" fmla="*/ 168 h 201"/>
                      <a:gd name="T86" fmla="*/ 226 w 621"/>
                      <a:gd name="T87" fmla="*/ 164 h 201"/>
                      <a:gd name="T88" fmla="*/ 174 w 621"/>
                      <a:gd name="T89" fmla="*/ 147 h 201"/>
                      <a:gd name="T90" fmla="*/ 140 w 621"/>
                      <a:gd name="T91" fmla="*/ 134 h 201"/>
                      <a:gd name="T92" fmla="*/ 110 w 621"/>
                      <a:gd name="T93" fmla="*/ 122 h 201"/>
                      <a:gd name="T94" fmla="*/ 83 w 621"/>
                      <a:gd name="T95" fmla="*/ 108 h 201"/>
                      <a:gd name="T96" fmla="*/ 58 w 621"/>
                      <a:gd name="T97" fmla="*/ 90 h 201"/>
                      <a:gd name="T98" fmla="*/ 29 w 621"/>
                      <a:gd name="T99" fmla="*/ 71 h 201"/>
                      <a:gd name="T100" fmla="*/ 5 w 621"/>
                      <a:gd name="T101" fmla="*/ 56 h 201"/>
                      <a:gd name="T102" fmla="*/ 18 w 621"/>
                      <a:gd name="T103" fmla="*/ 44 h 201"/>
                      <a:gd name="T104" fmla="*/ 32 w 621"/>
                      <a:gd name="T105" fmla="*/ 23 h 201"/>
                      <a:gd name="T106" fmla="*/ 49 w 621"/>
                      <a:gd name="T107" fmla="*/ 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1" h="201">
                        <a:moveTo>
                          <a:pt x="58" y="8"/>
                        </a:moveTo>
                        <a:lnTo>
                          <a:pt x="122" y="8"/>
                        </a:lnTo>
                        <a:lnTo>
                          <a:pt x="143" y="9"/>
                        </a:lnTo>
                        <a:lnTo>
                          <a:pt x="167" y="12"/>
                        </a:lnTo>
                        <a:lnTo>
                          <a:pt x="177" y="17"/>
                        </a:lnTo>
                        <a:lnTo>
                          <a:pt x="187" y="11"/>
                        </a:lnTo>
                        <a:lnTo>
                          <a:pt x="200" y="6"/>
                        </a:lnTo>
                        <a:lnTo>
                          <a:pt x="209" y="3"/>
                        </a:lnTo>
                        <a:lnTo>
                          <a:pt x="224" y="2"/>
                        </a:lnTo>
                        <a:lnTo>
                          <a:pt x="232" y="2"/>
                        </a:lnTo>
                        <a:lnTo>
                          <a:pt x="239" y="2"/>
                        </a:lnTo>
                        <a:lnTo>
                          <a:pt x="247" y="0"/>
                        </a:lnTo>
                        <a:lnTo>
                          <a:pt x="261" y="11"/>
                        </a:lnTo>
                        <a:lnTo>
                          <a:pt x="266" y="11"/>
                        </a:lnTo>
                        <a:lnTo>
                          <a:pt x="271" y="17"/>
                        </a:lnTo>
                        <a:lnTo>
                          <a:pt x="274" y="18"/>
                        </a:lnTo>
                        <a:lnTo>
                          <a:pt x="287" y="17"/>
                        </a:lnTo>
                        <a:lnTo>
                          <a:pt x="297" y="17"/>
                        </a:lnTo>
                        <a:lnTo>
                          <a:pt x="308" y="17"/>
                        </a:lnTo>
                        <a:lnTo>
                          <a:pt x="315" y="17"/>
                        </a:lnTo>
                        <a:lnTo>
                          <a:pt x="325" y="17"/>
                        </a:lnTo>
                        <a:lnTo>
                          <a:pt x="331" y="11"/>
                        </a:lnTo>
                        <a:lnTo>
                          <a:pt x="338" y="8"/>
                        </a:lnTo>
                        <a:lnTo>
                          <a:pt x="347" y="6"/>
                        </a:lnTo>
                        <a:lnTo>
                          <a:pt x="351" y="6"/>
                        </a:lnTo>
                        <a:lnTo>
                          <a:pt x="359" y="5"/>
                        </a:lnTo>
                        <a:lnTo>
                          <a:pt x="372" y="8"/>
                        </a:lnTo>
                        <a:lnTo>
                          <a:pt x="383" y="9"/>
                        </a:lnTo>
                        <a:lnTo>
                          <a:pt x="396" y="11"/>
                        </a:lnTo>
                        <a:lnTo>
                          <a:pt x="419" y="14"/>
                        </a:lnTo>
                        <a:lnTo>
                          <a:pt x="446" y="21"/>
                        </a:lnTo>
                        <a:lnTo>
                          <a:pt x="456" y="23"/>
                        </a:lnTo>
                        <a:lnTo>
                          <a:pt x="469" y="26"/>
                        </a:lnTo>
                        <a:lnTo>
                          <a:pt x="482" y="27"/>
                        </a:lnTo>
                        <a:lnTo>
                          <a:pt x="492" y="32"/>
                        </a:lnTo>
                        <a:lnTo>
                          <a:pt x="498" y="33"/>
                        </a:lnTo>
                        <a:lnTo>
                          <a:pt x="513" y="30"/>
                        </a:lnTo>
                        <a:lnTo>
                          <a:pt x="519" y="26"/>
                        </a:lnTo>
                        <a:lnTo>
                          <a:pt x="531" y="26"/>
                        </a:lnTo>
                        <a:lnTo>
                          <a:pt x="544" y="30"/>
                        </a:lnTo>
                        <a:lnTo>
                          <a:pt x="549" y="32"/>
                        </a:lnTo>
                        <a:lnTo>
                          <a:pt x="562" y="33"/>
                        </a:lnTo>
                        <a:lnTo>
                          <a:pt x="566" y="36"/>
                        </a:lnTo>
                        <a:lnTo>
                          <a:pt x="575" y="39"/>
                        </a:lnTo>
                        <a:lnTo>
                          <a:pt x="586" y="44"/>
                        </a:lnTo>
                        <a:lnTo>
                          <a:pt x="594" y="45"/>
                        </a:lnTo>
                        <a:lnTo>
                          <a:pt x="599" y="50"/>
                        </a:lnTo>
                        <a:lnTo>
                          <a:pt x="607" y="54"/>
                        </a:lnTo>
                        <a:lnTo>
                          <a:pt x="612" y="57"/>
                        </a:lnTo>
                        <a:lnTo>
                          <a:pt x="617" y="63"/>
                        </a:lnTo>
                        <a:lnTo>
                          <a:pt x="617" y="68"/>
                        </a:lnTo>
                        <a:lnTo>
                          <a:pt x="620" y="72"/>
                        </a:lnTo>
                        <a:lnTo>
                          <a:pt x="612" y="78"/>
                        </a:lnTo>
                        <a:lnTo>
                          <a:pt x="601" y="81"/>
                        </a:lnTo>
                        <a:lnTo>
                          <a:pt x="591" y="90"/>
                        </a:lnTo>
                        <a:lnTo>
                          <a:pt x="576" y="92"/>
                        </a:lnTo>
                        <a:lnTo>
                          <a:pt x="566" y="99"/>
                        </a:lnTo>
                        <a:lnTo>
                          <a:pt x="562" y="105"/>
                        </a:lnTo>
                        <a:lnTo>
                          <a:pt x="557" y="110"/>
                        </a:lnTo>
                        <a:lnTo>
                          <a:pt x="566" y="114"/>
                        </a:lnTo>
                        <a:lnTo>
                          <a:pt x="566" y="119"/>
                        </a:lnTo>
                        <a:lnTo>
                          <a:pt x="555" y="125"/>
                        </a:lnTo>
                        <a:lnTo>
                          <a:pt x="547" y="131"/>
                        </a:lnTo>
                        <a:lnTo>
                          <a:pt x="540" y="137"/>
                        </a:lnTo>
                        <a:lnTo>
                          <a:pt x="534" y="138"/>
                        </a:lnTo>
                        <a:lnTo>
                          <a:pt x="529" y="138"/>
                        </a:lnTo>
                        <a:lnTo>
                          <a:pt x="516" y="141"/>
                        </a:lnTo>
                        <a:lnTo>
                          <a:pt x="511" y="150"/>
                        </a:lnTo>
                        <a:lnTo>
                          <a:pt x="503" y="156"/>
                        </a:lnTo>
                        <a:lnTo>
                          <a:pt x="545" y="162"/>
                        </a:lnTo>
                        <a:lnTo>
                          <a:pt x="540" y="168"/>
                        </a:lnTo>
                        <a:lnTo>
                          <a:pt x="521" y="173"/>
                        </a:lnTo>
                        <a:lnTo>
                          <a:pt x="493" y="170"/>
                        </a:lnTo>
                        <a:lnTo>
                          <a:pt x="471" y="173"/>
                        </a:lnTo>
                        <a:lnTo>
                          <a:pt x="450" y="179"/>
                        </a:lnTo>
                        <a:lnTo>
                          <a:pt x="440" y="186"/>
                        </a:lnTo>
                        <a:lnTo>
                          <a:pt x="437" y="198"/>
                        </a:lnTo>
                        <a:lnTo>
                          <a:pt x="415" y="200"/>
                        </a:lnTo>
                        <a:lnTo>
                          <a:pt x="394" y="197"/>
                        </a:lnTo>
                        <a:lnTo>
                          <a:pt x="362" y="194"/>
                        </a:lnTo>
                        <a:lnTo>
                          <a:pt x="347" y="189"/>
                        </a:lnTo>
                        <a:lnTo>
                          <a:pt x="323" y="185"/>
                        </a:lnTo>
                        <a:lnTo>
                          <a:pt x="305" y="182"/>
                        </a:lnTo>
                        <a:lnTo>
                          <a:pt x="286" y="179"/>
                        </a:lnTo>
                        <a:lnTo>
                          <a:pt x="261" y="176"/>
                        </a:lnTo>
                        <a:lnTo>
                          <a:pt x="245" y="168"/>
                        </a:lnTo>
                        <a:lnTo>
                          <a:pt x="230" y="165"/>
                        </a:lnTo>
                        <a:lnTo>
                          <a:pt x="226" y="164"/>
                        </a:lnTo>
                        <a:lnTo>
                          <a:pt x="200" y="158"/>
                        </a:lnTo>
                        <a:lnTo>
                          <a:pt x="174" y="147"/>
                        </a:lnTo>
                        <a:lnTo>
                          <a:pt x="151" y="140"/>
                        </a:lnTo>
                        <a:lnTo>
                          <a:pt x="140" y="134"/>
                        </a:lnTo>
                        <a:lnTo>
                          <a:pt x="123" y="128"/>
                        </a:lnTo>
                        <a:lnTo>
                          <a:pt x="110" y="122"/>
                        </a:lnTo>
                        <a:lnTo>
                          <a:pt x="96" y="116"/>
                        </a:lnTo>
                        <a:lnTo>
                          <a:pt x="83" y="108"/>
                        </a:lnTo>
                        <a:lnTo>
                          <a:pt x="71" y="99"/>
                        </a:lnTo>
                        <a:lnTo>
                          <a:pt x="58" y="90"/>
                        </a:lnTo>
                        <a:lnTo>
                          <a:pt x="45" y="83"/>
                        </a:lnTo>
                        <a:lnTo>
                          <a:pt x="29" y="71"/>
                        </a:lnTo>
                        <a:lnTo>
                          <a:pt x="16" y="63"/>
                        </a:lnTo>
                        <a:lnTo>
                          <a:pt x="5" y="56"/>
                        </a:lnTo>
                        <a:lnTo>
                          <a:pt x="0" y="48"/>
                        </a:lnTo>
                        <a:lnTo>
                          <a:pt x="18" y="44"/>
                        </a:lnTo>
                        <a:lnTo>
                          <a:pt x="8" y="29"/>
                        </a:lnTo>
                        <a:lnTo>
                          <a:pt x="32" y="23"/>
                        </a:lnTo>
                        <a:lnTo>
                          <a:pt x="23" y="17"/>
                        </a:lnTo>
                        <a:lnTo>
                          <a:pt x="49" y="14"/>
                        </a:lnTo>
                        <a:lnTo>
                          <a:pt x="58" y="8"/>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6602" name="Group 10">
                    <a:extLst>
                      <a:ext uri="{FF2B5EF4-FFF2-40B4-BE49-F238E27FC236}">
                        <a16:creationId xmlns:a16="http://schemas.microsoft.com/office/drawing/2014/main" id="{8495B7A7-305D-493F-95C1-01DEECF00E26}"/>
                      </a:ext>
                    </a:extLst>
                  </p:cNvPr>
                  <p:cNvGrpSpPr>
                    <a:grpSpLocks/>
                  </p:cNvGrpSpPr>
                  <p:nvPr/>
                </p:nvGrpSpPr>
                <p:grpSpPr bwMode="auto">
                  <a:xfrm>
                    <a:off x="5307" y="2697"/>
                    <a:ext cx="411" cy="179"/>
                    <a:chOff x="5307" y="2697"/>
                    <a:chExt cx="411" cy="179"/>
                  </a:xfrm>
                </p:grpSpPr>
                <p:sp>
                  <p:nvSpPr>
                    <p:cNvPr id="366603" name="Freeform 11">
                      <a:extLst>
                        <a:ext uri="{FF2B5EF4-FFF2-40B4-BE49-F238E27FC236}">
                          <a16:creationId xmlns:a16="http://schemas.microsoft.com/office/drawing/2014/main" id="{3084390A-D0DD-410C-BFE1-64D67C6D6688}"/>
                        </a:ext>
                      </a:extLst>
                    </p:cNvPr>
                    <p:cNvSpPr>
                      <a:spLocks/>
                    </p:cNvSpPr>
                    <p:nvPr/>
                  </p:nvSpPr>
                  <p:spPr bwMode="auto">
                    <a:xfrm>
                      <a:off x="5652" y="2697"/>
                      <a:ext cx="66" cy="109"/>
                    </a:xfrm>
                    <a:custGeom>
                      <a:avLst/>
                      <a:gdLst>
                        <a:gd name="T0" fmla="*/ 21 w 66"/>
                        <a:gd name="T1" fmla="*/ 2 h 109"/>
                        <a:gd name="T2" fmla="*/ 28 w 66"/>
                        <a:gd name="T3" fmla="*/ 0 h 109"/>
                        <a:gd name="T4" fmla="*/ 39 w 66"/>
                        <a:gd name="T5" fmla="*/ 12 h 109"/>
                        <a:gd name="T6" fmla="*/ 37 w 66"/>
                        <a:gd name="T7" fmla="*/ 47 h 109"/>
                        <a:gd name="T8" fmla="*/ 46 w 66"/>
                        <a:gd name="T9" fmla="*/ 47 h 109"/>
                        <a:gd name="T10" fmla="*/ 47 w 66"/>
                        <a:gd name="T11" fmla="*/ 51 h 109"/>
                        <a:gd name="T12" fmla="*/ 50 w 66"/>
                        <a:gd name="T13" fmla="*/ 59 h 109"/>
                        <a:gd name="T14" fmla="*/ 52 w 66"/>
                        <a:gd name="T15" fmla="*/ 63 h 109"/>
                        <a:gd name="T16" fmla="*/ 59 w 66"/>
                        <a:gd name="T17" fmla="*/ 62 h 109"/>
                        <a:gd name="T18" fmla="*/ 63 w 66"/>
                        <a:gd name="T19" fmla="*/ 54 h 109"/>
                        <a:gd name="T20" fmla="*/ 65 w 66"/>
                        <a:gd name="T21" fmla="*/ 59 h 109"/>
                        <a:gd name="T22" fmla="*/ 62 w 66"/>
                        <a:gd name="T23" fmla="*/ 65 h 109"/>
                        <a:gd name="T24" fmla="*/ 59 w 66"/>
                        <a:gd name="T25" fmla="*/ 69 h 109"/>
                        <a:gd name="T26" fmla="*/ 57 w 66"/>
                        <a:gd name="T27" fmla="*/ 78 h 109"/>
                        <a:gd name="T28" fmla="*/ 49 w 66"/>
                        <a:gd name="T29" fmla="*/ 83 h 109"/>
                        <a:gd name="T30" fmla="*/ 44 w 66"/>
                        <a:gd name="T31" fmla="*/ 84 h 109"/>
                        <a:gd name="T32" fmla="*/ 37 w 66"/>
                        <a:gd name="T33" fmla="*/ 89 h 109"/>
                        <a:gd name="T34" fmla="*/ 36 w 66"/>
                        <a:gd name="T35" fmla="*/ 93 h 109"/>
                        <a:gd name="T36" fmla="*/ 37 w 66"/>
                        <a:gd name="T37" fmla="*/ 98 h 109"/>
                        <a:gd name="T38" fmla="*/ 39 w 66"/>
                        <a:gd name="T39" fmla="*/ 102 h 109"/>
                        <a:gd name="T40" fmla="*/ 31 w 66"/>
                        <a:gd name="T41" fmla="*/ 105 h 109"/>
                        <a:gd name="T42" fmla="*/ 26 w 66"/>
                        <a:gd name="T43" fmla="*/ 107 h 109"/>
                        <a:gd name="T44" fmla="*/ 21 w 66"/>
                        <a:gd name="T45" fmla="*/ 108 h 109"/>
                        <a:gd name="T46" fmla="*/ 18 w 66"/>
                        <a:gd name="T47" fmla="*/ 107 h 109"/>
                        <a:gd name="T48" fmla="*/ 10 w 66"/>
                        <a:gd name="T49" fmla="*/ 105 h 109"/>
                        <a:gd name="T50" fmla="*/ 7 w 66"/>
                        <a:gd name="T51" fmla="*/ 102 h 109"/>
                        <a:gd name="T52" fmla="*/ 10 w 66"/>
                        <a:gd name="T53" fmla="*/ 99 h 109"/>
                        <a:gd name="T54" fmla="*/ 16 w 66"/>
                        <a:gd name="T55" fmla="*/ 98 h 109"/>
                        <a:gd name="T56" fmla="*/ 21 w 66"/>
                        <a:gd name="T57" fmla="*/ 90 h 109"/>
                        <a:gd name="T58" fmla="*/ 21 w 66"/>
                        <a:gd name="T59" fmla="*/ 87 h 109"/>
                        <a:gd name="T60" fmla="*/ 16 w 66"/>
                        <a:gd name="T61" fmla="*/ 84 h 109"/>
                        <a:gd name="T62" fmla="*/ 10 w 66"/>
                        <a:gd name="T63" fmla="*/ 80 h 109"/>
                        <a:gd name="T64" fmla="*/ 5 w 66"/>
                        <a:gd name="T65" fmla="*/ 80 h 109"/>
                        <a:gd name="T66" fmla="*/ 2 w 66"/>
                        <a:gd name="T67" fmla="*/ 78 h 109"/>
                        <a:gd name="T68" fmla="*/ 0 w 66"/>
                        <a:gd name="T69" fmla="*/ 74 h 109"/>
                        <a:gd name="T70" fmla="*/ 2 w 66"/>
                        <a:gd name="T71" fmla="*/ 71 h 109"/>
                        <a:gd name="T72" fmla="*/ 5 w 66"/>
                        <a:gd name="T73" fmla="*/ 71 h 109"/>
                        <a:gd name="T74" fmla="*/ 10 w 66"/>
                        <a:gd name="T75" fmla="*/ 69 h 109"/>
                        <a:gd name="T76" fmla="*/ 16 w 66"/>
                        <a:gd name="T77" fmla="*/ 65 h 109"/>
                        <a:gd name="T78" fmla="*/ 20 w 66"/>
                        <a:gd name="T79" fmla="*/ 63 h 109"/>
                        <a:gd name="T80" fmla="*/ 23 w 66"/>
                        <a:gd name="T81" fmla="*/ 47 h 109"/>
                        <a:gd name="T82" fmla="*/ 20 w 66"/>
                        <a:gd name="T83" fmla="*/ 42 h 109"/>
                        <a:gd name="T84" fmla="*/ 15 w 66"/>
                        <a:gd name="T85" fmla="*/ 39 h 109"/>
                        <a:gd name="T86" fmla="*/ 13 w 66"/>
                        <a:gd name="T87" fmla="*/ 30 h 109"/>
                        <a:gd name="T88" fmla="*/ 15 w 66"/>
                        <a:gd name="T89" fmla="*/ 21 h 109"/>
                        <a:gd name="T90" fmla="*/ 16 w 66"/>
                        <a:gd name="T91" fmla="*/ 15 h 109"/>
                        <a:gd name="T92" fmla="*/ 21 w 66"/>
                        <a:gd name="T93"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109">
                          <a:moveTo>
                            <a:pt x="21" y="2"/>
                          </a:moveTo>
                          <a:lnTo>
                            <a:pt x="28" y="0"/>
                          </a:lnTo>
                          <a:lnTo>
                            <a:pt x="39" y="12"/>
                          </a:lnTo>
                          <a:lnTo>
                            <a:pt x="37" y="47"/>
                          </a:lnTo>
                          <a:lnTo>
                            <a:pt x="46" y="47"/>
                          </a:lnTo>
                          <a:lnTo>
                            <a:pt x="47" y="51"/>
                          </a:lnTo>
                          <a:lnTo>
                            <a:pt x="50" y="59"/>
                          </a:lnTo>
                          <a:lnTo>
                            <a:pt x="52" y="63"/>
                          </a:lnTo>
                          <a:lnTo>
                            <a:pt x="59" y="62"/>
                          </a:lnTo>
                          <a:lnTo>
                            <a:pt x="63" y="54"/>
                          </a:lnTo>
                          <a:lnTo>
                            <a:pt x="65" y="59"/>
                          </a:lnTo>
                          <a:lnTo>
                            <a:pt x="62" y="65"/>
                          </a:lnTo>
                          <a:lnTo>
                            <a:pt x="59" y="69"/>
                          </a:lnTo>
                          <a:lnTo>
                            <a:pt x="57" y="78"/>
                          </a:lnTo>
                          <a:lnTo>
                            <a:pt x="49" y="83"/>
                          </a:lnTo>
                          <a:lnTo>
                            <a:pt x="44" y="84"/>
                          </a:lnTo>
                          <a:lnTo>
                            <a:pt x="37" y="89"/>
                          </a:lnTo>
                          <a:lnTo>
                            <a:pt x="36" y="93"/>
                          </a:lnTo>
                          <a:lnTo>
                            <a:pt x="37" y="98"/>
                          </a:lnTo>
                          <a:lnTo>
                            <a:pt x="39" y="102"/>
                          </a:lnTo>
                          <a:lnTo>
                            <a:pt x="31" y="105"/>
                          </a:lnTo>
                          <a:lnTo>
                            <a:pt x="26" y="107"/>
                          </a:lnTo>
                          <a:lnTo>
                            <a:pt x="21" y="108"/>
                          </a:lnTo>
                          <a:lnTo>
                            <a:pt x="18" y="107"/>
                          </a:lnTo>
                          <a:lnTo>
                            <a:pt x="10" y="105"/>
                          </a:lnTo>
                          <a:lnTo>
                            <a:pt x="7" y="102"/>
                          </a:lnTo>
                          <a:lnTo>
                            <a:pt x="10" y="99"/>
                          </a:lnTo>
                          <a:lnTo>
                            <a:pt x="16" y="98"/>
                          </a:lnTo>
                          <a:lnTo>
                            <a:pt x="21" y="90"/>
                          </a:lnTo>
                          <a:lnTo>
                            <a:pt x="21" y="87"/>
                          </a:lnTo>
                          <a:lnTo>
                            <a:pt x="16" y="84"/>
                          </a:lnTo>
                          <a:lnTo>
                            <a:pt x="10" y="80"/>
                          </a:lnTo>
                          <a:lnTo>
                            <a:pt x="5" y="80"/>
                          </a:lnTo>
                          <a:lnTo>
                            <a:pt x="2" y="78"/>
                          </a:lnTo>
                          <a:lnTo>
                            <a:pt x="0" y="74"/>
                          </a:lnTo>
                          <a:lnTo>
                            <a:pt x="2" y="71"/>
                          </a:lnTo>
                          <a:lnTo>
                            <a:pt x="5" y="71"/>
                          </a:lnTo>
                          <a:lnTo>
                            <a:pt x="10" y="69"/>
                          </a:lnTo>
                          <a:lnTo>
                            <a:pt x="16" y="65"/>
                          </a:lnTo>
                          <a:lnTo>
                            <a:pt x="20" y="63"/>
                          </a:lnTo>
                          <a:lnTo>
                            <a:pt x="23" y="47"/>
                          </a:lnTo>
                          <a:lnTo>
                            <a:pt x="20" y="42"/>
                          </a:lnTo>
                          <a:lnTo>
                            <a:pt x="15" y="39"/>
                          </a:lnTo>
                          <a:lnTo>
                            <a:pt x="13" y="30"/>
                          </a:lnTo>
                          <a:lnTo>
                            <a:pt x="15" y="21"/>
                          </a:lnTo>
                          <a:lnTo>
                            <a:pt x="16" y="15"/>
                          </a:lnTo>
                          <a:lnTo>
                            <a:pt x="21" y="2"/>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04" name="Freeform 12">
                      <a:extLst>
                        <a:ext uri="{FF2B5EF4-FFF2-40B4-BE49-F238E27FC236}">
                          <a16:creationId xmlns:a16="http://schemas.microsoft.com/office/drawing/2014/main" id="{3AFA38CF-17FA-4612-AE85-06473F49D997}"/>
                        </a:ext>
                      </a:extLst>
                    </p:cNvPr>
                    <p:cNvSpPr>
                      <a:spLocks/>
                    </p:cNvSpPr>
                    <p:nvPr/>
                  </p:nvSpPr>
                  <p:spPr bwMode="auto">
                    <a:xfrm>
                      <a:off x="5527" y="2784"/>
                      <a:ext cx="121" cy="92"/>
                    </a:xfrm>
                    <a:custGeom>
                      <a:avLst/>
                      <a:gdLst>
                        <a:gd name="T0" fmla="*/ 84 w 121"/>
                        <a:gd name="T1" fmla="*/ 0 h 92"/>
                        <a:gd name="T2" fmla="*/ 99 w 121"/>
                        <a:gd name="T3" fmla="*/ 0 h 92"/>
                        <a:gd name="T4" fmla="*/ 120 w 121"/>
                        <a:gd name="T5" fmla="*/ 24 h 92"/>
                        <a:gd name="T6" fmla="*/ 97 w 121"/>
                        <a:gd name="T7" fmla="*/ 45 h 92"/>
                        <a:gd name="T8" fmla="*/ 97 w 121"/>
                        <a:gd name="T9" fmla="*/ 54 h 92"/>
                        <a:gd name="T10" fmla="*/ 92 w 121"/>
                        <a:gd name="T11" fmla="*/ 57 h 92"/>
                        <a:gd name="T12" fmla="*/ 79 w 121"/>
                        <a:gd name="T13" fmla="*/ 57 h 92"/>
                        <a:gd name="T14" fmla="*/ 63 w 121"/>
                        <a:gd name="T15" fmla="*/ 69 h 92"/>
                        <a:gd name="T16" fmla="*/ 49 w 121"/>
                        <a:gd name="T17" fmla="*/ 81 h 92"/>
                        <a:gd name="T18" fmla="*/ 39 w 121"/>
                        <a:gd name="T19" fmla="*/ 91 h 92"/>
                        <a:gd name="T20" fmla="*/ 39 w 121"/>
                        <a:gd name="T21" fmla="*/ 82 h 92"/>
                        <a:gd name="T22" fmla="*/ 21 w 121"/>
                        <a:gd name="T23" fmla="*/ 84 h 92"/>
                        <a:gd name="T24" fmla="*/ 13 w 121"/>
                        <a:gd name="T25" fmla="*/ 84 h 92"/>
                        <a:gd name="T26" fmla="*/ 0 w 121"/>
                        <a:gd name="T27" fmla="*/ 84 h 92"/>
                        <a:gd name="T28" fmla="*/ 18 w 121"/>
                        <a:gd name="T29" fmla="*/ 69 h 92"/>
                        <a:gd name="T30" fmla="*/ 24 w 121"/>
                        <a:gd name="T31" fmla="*/ 61 h 92"/>
                        <a:gd name="T32" fmla="*/ 31 w 121"/>
                        <a:gd name="T33" fmla="*/ 61 h 92"/>
                        <a:gd name="T34" fmla="*/ 44 w 121"/>
                        <a:gd name="T35" fmla="*/ 49 h 92"/>
                        <a:gd name="T36" fmla="*/ 49 w 121"/>
                        <a:gd name="T37" fmla="*/ 49 h 92"/>
                        <a:gd name="T38" fmla="*/ 49 w 121"/>
                        <a:gd name="T39" fmla="*/ 48 h 92"/>
                        <a:gd name="T40" fmla="*/ 55 w 121"/>
                        <a:gd name="T41" fmla="*/ 43 h 92"/>
                        <a:gd name="T42" fmla="*/ 63 w 121"/>
                        <a:gd name="T43" fmla="*/ 43 h 92"/>
                        <a:gd name="T44" fmla="*/ 60 w 121"/>
                        <a:gd name="T45" fmla="*/ 30 h 92"/>
                        <a:gd name="T46" fmla="*/ 62 w 121"/>
                        <a:gd name="T47" fmla="*/ 30 h 92"/>
                        <a:gd name="T48" fmla="*/ 70 w 121"/>
                        <a:gd name="T49" fmla="*/ 22 h 92"/>
                        <a:gd name="T50" fmla="*/ 73 w 121"/>
                        <a:gd name="T51" fmla="*/ 28 h 92"/>
                        <a:gd name="T52" fmla="*/ 86 w 121"/>
                        <a:gd name="T53" fmla="*/ 18 h 92"/>
                        <a:gd name="T54" fmla="*/ 84 w 12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92">
                          <a:moveTo>
                            <a:pt x="84" y="0"/>
                          </a:moveTo>
                          <a:lnTo>
                            <a:pt x="99" y="0"/>
                          </a:lnTo>
                          <a:lnTo>
                            <a:pt x="120" y="24"/>
                          </a:lnTo>
                          <a:lnTo>
                            <a:pt x="97" y="45"/>
                          </a:lnTo>
                          <a:lnTo>
                            <a:pt x="97" y="54"/>
                          </a:lnTo>
                          <a:lnTo>
                            <a:pt x="92" y="57"/>
                          </a:lnTo>
                          <a:lnTo>
                            <a:pt x="79" y="57"/>
                          </a:lnTo>
                          <a:lnTo>
                            <a:pt x="63" y="69"/>
                          </a:lnTo>
                          <a:lnTo>
                            <a:pt x="49" y="81"/>
                          </a:lnTo>
                          <a:lnTo>
                            <a:pt x="39" y="91"/>
                          </a:lnTo>
                          <a:lnTo>
                            <a:pt x="39" y="82"/>
                          </a:lnTo>
                          <a:lnTo>
                            <a:pt x="21" y="84"/>
                          </a:lnTo>
                          <a:lnTo>
                            <a:pt x="13" y="84"/>
                          </a:lnTo>
                          <a:lnTo>
                            <a:pt x="0" y="84"/>
                          </a:lnTo>
                          <a:lnTo>
                            <a:pt x="18" y="69"/>
                          </a:lnTo>
                          <a:lnTo>
                            <a:pt x="24" y="61"/>
                          </a:lnTo>
                          <a:lnTo>
                            <a:pt x="31" y="61"/>
                          </a:lnTo>
                          <a:lnTo>
                            <a:pt x="44" y="49"/>
                          </a:lnTo>
                          <a:lnTo>
                            <a:pt x="49" y="49"/>
                          </a:lnTo>
                          <a:lnTo>
                            <a:pt x="49" y="48"/>
                          </a:lnTo>
                          <a:lnTo>
                            <a:pt x="55" y="43"/>
                          </a:lnTo>
                          <a:lnTo>
                            <a:pt x="63" y="43"/>
                          </a:lnTo>
                          <a:lnTo>
                            <a:pt x="60" y="30"/>
                          </a:lnTo>
                          <a:lnTo>
                            <a:pt x="62" y="30"/>
                          </a:lnTo>
                          <a:lnTo>
                            <a:pt x="70" y="22"/>
                          </a:lnTo>
                          <a:lnTo>
                            <a:pt x="73" y="28"/>
                          </a:lnTo>
                          <a:lnTo>
                            <a:pt x="86" y="18"/>
                          </a:lnTo>
                          <a:lnTo>
                            <a:pt x="84"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05" name="Freeform 13">
                      <a:extLst>
                        <a:ext uri="{FF2B5EF4-FFF2-40B4-BE49-F238E27FC236}">
                          <a16:creationId xmlns:a16="http://schemas.microsoft.com/office/drawing/2014/main" id="{9A9D4A34-3E03-49D4-8569-0A6B7934CEE9}"/>
                        </a:ext>
                      </a:extLst>
                    </p:cNvPr>
                    <p:cNvSpPr>
                      <a:spLocks/>
                    </p:cNvSpPr>
                    <p:nvPr/>
                  </p:nvSpPr>
                  <p:spPr bwMode="auto">
                    <a:xfrm>
                      <a:off x="5307" y="2790"/>
                      <a:ext cx="47" cy="49"/>
                    </a:xfrm>
                    <a:custGeom>
                      <a:avLst/>
                      <a:gdLst>
                        <a:gd name="T0" fmla="*/ 0 w 47"/>
                        <a:gd name="T1" fmla="*/ 0 h 49"/>
                        <a:gd name="T2" fmla="*/ 10 w 47"/>
                        <a:gd name="T3" fmla="*/ 0 h 49"/>
                        <a:gd name="T4" fmla="*/ 21 w 47"/>
                        <a:gd name="T5" fmla="*/ 6 h 49"/>
                        <a:gd name="T6" fmla="*/ 46 w 47"/>
                        <a:gd name="T7" fmla="*/ 6 h 49"/>
                        <a:gd name="T8" fmla="*/ 43 w 47"/>
                        <a:gd name="T9" fmla="*/ 14 h 49"/>
                        <a:gd name="T10" fmla="*/ 46 w 47"/>
                        <a:gd name="T11" fmla="*/ 23 h 49"/>
                        <a:gd name="T12" fmla="*/ 38 w 47"/>
                        <a:gd name="T13" fmla="*/ 23 h 49"/>
                        <a:gd name="T14" fmla="*/ 36 w 47"/>
                        <a:gd name="T15" fmla="*/ 24 h 49"/>
                        <a:gd name="T16" fmla="*/ 31 w 47"/>
                        <a:gd name="T17" fmla="*/ 26 h 49"/>
                        <a:gd name="T18" fmla="*/ 36 w 47"/>
                        <a:gd name="T19" fmla="*/ 48 h 49"/>
                        <a:gd name="T20" fmla="*/ 21 w 47"/>
                        <a:gd name="T21" fmla="*/ 47 h 49"/>
                        <a:gd name="T22" fmla="*/ 8 w 47"/>
                        <a:gd name="T23" fmla="*/ 39 h 49"/>
                        <a:gd name="T24" fmla="*/ 8 w 47"/>
                        <a:gd name="T25" fmla="*/ 24 h 49"/>
                        <a:gd name="T26" fmla="*/ 8 w 47"/>
                        <a:gd name="T27" fmla="*/ 18 h 49"/>
                        <a:gd name="T28" fmla="*/ 0 w 47"/>
                        <a:gd name="T29" fmla="*/ 14 h 49"/>
                        <a:gd name="T30" fmla="*/ 0 w 47"/>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9">
                          <a:moveTo>
                            <a:pt x="0" y="0"/>
                          </a:moveTo>
                          <a:lnTo>
                            <a:pt x="10" y="0"/>
                          </a:lnTo>
                          <a:lnTo>
                            <a:pt x="21" y="6"/>
                          </a:lnTo>
                          <a:lnTo>
                            <a:pt x="46" y="6"/>
                          </a:lnTo>
                          <a:lnTo>
                            <a:pt x="43" y="14"/>
                          </a:lnTo>
                          <a:lnTo>
                            <a:pt x="46" y="23"/>
                          </a:lnTo>
                          <a:lnTo>
                            <a:pt x="38" y="23"/>
                          </a:lnTo>
                          <a:lnTo>
                            <a:pt x="36" y="24"/>
                          </a:lnTo>
                          <a:lnTo>
                            <a:pt x="31" y="26"/>
                          </a:lnTo>
                          <a:lnTo>
                            <a:pt x="36" y="48"/>
                          </a:lnTo>
                          <a:lnTo>
                            <a:pt x="21" y="47"/>
                          </a:lnTo>
                          <a:lnTo>
                            <a:pt x="8" y="39"/>
                          </a:lnTo>
                          <a:lnTo>
                            <a:pt x="8" y="24"/>
                          </a:lnTo>
                          <a:lnTo>
                            <a:pt x="8" y="18"/>
                          </a:lnTo>
                          <a:lnTo>
                            <a:pt x="0" y="14"/>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6606" name="Freeform 14">
                    <a:extLst>
                      <a:ext uri="{FF2B5EF4-FFF2-40B4-BE49-F238E27FC236}">
                        <a16:creationId xmlns:a16="http://schemas.microsoft.com/office/drawing/2014/main" id="{858A4A61-590A-4D52-9AD1-826A32FFDE8B}"/>
                      </a:ext>
                    </a:extLst>
                  </p:cNvPr>
                  <p:cNvSpPr>
                    <a:spLocks/>
                  </p:cNvSpPr>
                  <p:nvPr/>
                </p:nvSpPr>
                <p:spPr bwMode="auto">
                  <a:xfrm>
                    <a:off x="5391" y="2272"/>
                    <a:ext cx="73" cy="54"/>
                  </a:xfrm>
                  <a:custGeom>
                    <a:avLst/>
                    <a:gdLst>
                      <a:gd name="T0" fmla="*/ 13 w 73"/>
                      <a:gd name="T1" fmla="*/ 20 h 54"/>
                      <a:gd name="T2" fmla="*/ 0 w 73"/>
                      <a:gd name="T3" fmla="*/ 42 h 54"/>
                      <a:gd name="T4" fmla="*/ 5 w 73"/>
                      <a:gd name="T5" fmla="*/ 51 h 54"/>
                      <a:gd name="T6" fmla="*/ 26 w 73"/>
                      <a:gd name="T7" fmla="*/ 53 h 54"/>
                      <a:gd name="T8" fmla="*/ 43 w 73"/>
                      <a:gd name="T9" fmla="*/ 53 h 54"/>
                      <a:gd name="T10" fmla="*/ 50 w 73"/>
                      <a:gd name="T11" fmla="*/ 44 h 54"/>
                      <a:gd name="T12" fmla="*/ 53 w 73"/>
                      <a:gd name="T13" fmla="*/ 35 h 54"/>
                      <a:gd name="T14" fmla="*/ 72 w 73"/>
                      <a:gd name="T15" fmla="*/ 35 h 54"/>
                      <a:gd name="T16" fmla="*/ 69 w 73"/>
                      <a:gd name="T17" fmla="*/ 21 h 54"/>
                      <a:gd name="T18" fmla="*/ 69 w 73"/>
                      <a:gd name="T19" fmla="*/ 8 h 54"/>
                      <a:gd name="T20" fmla="*/ 50 w 73"/>
                      <a:gd name="T21" fmla="*/ 0 h 54"/>
                      <a:gd name="T22" fmla="*/ 48 w 73"/>
                      <a:gd name="T23" fmla="*/ 15 h 54"/>
                      <a:gd name="T24" fmla="*/ 59 w 73"/>
                      <a:gd name="T25" fmla="*/ 24 h 54"/>
                      <a:gd name="T26" fmla="*/ 42 w 73"/>
                      <a:gd name="T27" fmla="*/ 24 h 54"/>
                      <a:gd name="T28" fmla="*/ 35 w 73"/>
                      <a:gd name="T29" fmla="*/ 30 h 54"/>
                      <a:gd name="T30" fmla="*/ 13 w 73"/>
                      <a:gd name="T31"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54">
                        <a:moveTo>
                          <a:pt x="13" y="20"/>
                        </a:moveTo>
                        <a:lnTo>
                          <a:pt x="0" y="42"/>
                        </a:lnTo>
                        <a:lnTo>
                          <a:pt x="5" y="51"/>
                        </a:lnTo>
                        <a:lnTo>
                          <a:pt x="26" y="53"/>
                        </a:lnTo>
                        <a:lnTo>
                          <a:pt x="43" y="53"/>
                        </a:lnTo>
                        <a:lnTo>
                          <a:pt x="50" y="44"/>
                        </a:lnTo>
                        <a:lnTo>
                          <a:pt x="53" y="35"/>
                        </a:lnTo>
                        <a:lnTo>
                          <a:pt x="72" y="35"/>
                        </a:lnTo>
                        <a:lnTo>
                          <a:pt x="69" y="21"/>
                        </a:lnTo>
                        <a:lnTo>
                          <a:pt x="69" y="8"/>
                        </a:lnTo>
                        <a:lnTo>
                          <a:pt x="50" y="0"/>
                        </a:lnTo>
                        <a:lnTo>
                          <a:pt x="48" y="15"/>
                        </a:lnTo>
                        <a:lnTo>
                          <a:pt x="59" y="24"/>
                        </a:lnTo>
                        <a:lnTo>
                          <a:pt x="42" y="24"/>
                        </a:lnTo>
                        <a:lnTo>
                          <a:pt x="35" y="30"/>
                        </a:lnTo>
                        <a:lnTo>
                          <a:pt x="13" y="2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66607" name="Group 15">
                  <a:extLst>
                    <a:ext uri="{FF2B5EF4-FFF2-40B4-BE49-F238E27FC236}">
                      <a16:creationId xmlns:a16="http://schemas.microsoft.com/office/drawing/2014/main" id="{FB9D84F6-0EB2-4022-8310-4A1598C351AF}"/>
                    </a:ext>
                  </a:extLst>
                </p:cNvPr>
                <p:cNvGrpSpPr>
                  <a:grpSpLocks/>
                </p:cNvGrpSpPr>
                <p:nvPr/>
              </p:nvGrpSpPr>
              <p:grpSpPr bwMode="auto">
                <a:xfrm>
                  <a:off x="4576" y="1480"/>
                  <a:ext cx="869" cy="1288"/>
                  <a:chOff x="4576" y="1480"/>
                  <a:chExt cx="869" cy="1288"/>
                </a:xfrm>
              </p:grpSpPr>
              <p:grpSp>
                <p:nvGrpSpPr>
                  <p:cNvPr id="366608" name="Group 16">
                    <a:extLst>
                      <a:ext uri="{FF2B5EF4-FFF2-40B4-BE49-F238E27FC236}">
                        <a16:creationId xmlns:a16="http://schemas.microsoft.com/office/drawing/2014/main" id="{728FE169-70CA-4B75-9965-AD4810938751}"/>
                      </a:ext>
                    </a:extLst>
                  </p:cNvPr>
                  <p:cNvGrpSpPr>
                    <a:grpSpLocks/>
                  </p:cNvGrpSpPr>
                  <p:nvPr/>
                </p:nvGrpSpPr>
                <p:grpSpPr bwMode="auto">
                  <a:xfrm>
                    <a:off x="4716" y="1612"/>
                    <a:ext cx="195" cy="387"/>
                    <a:chOff x="4716" y="1612"/>
                    <a:chExt cx="195" cy="387"/>
                  </a:xfrm>
                </p:grpSpPr>
                <p:sp>
                  <p:nvSpPr>
                    <p:cNvPr id="366609" name="Freeform 17">
                      <a:extLst>
                        <a:ext uri="{FF2B5EF4-FFF2-40B4-BE49-F238E27FC236}">
                          <a16:creationId xmlns:a16="http://schemas.microsoft.com/office/drawing/2014/main" id="{EBEDDBC8-3159-4C8A-B282-160B98E5C1C8}"/>
                        </a:ext>
                      </a:extLst>
                    </p:cNvPr>
                    <p:cNvSpPr>
                      <a:spLocks/>
                    </p:cNvSpPr>
                    <p:nvPr/>
                  </p:nvSpPr>
                  <p:spPr bwMode="auto">
                    <a:xfrm>
                      <a:off x="4716" y="1959"/>
                      <a:ext cx="46" cy="40"/>
                    </a:xfrm>
                    <a:custGeom>
                      <a:avLst/>
                      <a:gdLst>
                        <a:gd name="T0" fmla="*/ 0 w 46"/>
                        <a:gd name="T1" fmla="*/ 30 h 40"/>
                        <a:gd name="T2" fmla="*/ 8 w 46"/>
                        <a:gd name="T3" fmla="*/ 38 h 40"/>
                        <a:gd name="T4" fmla="*/ 18 w 46"/>
                        <a:gd name="T5" fmla="*/ 36 h 40"/>
                        <a:gd name="T6" fmla="*/ 32 w 46"/>
                        <a:gd name="T7" fmla="*/ 39 h 40"/>
                        <a:gd name="T8" fmla="*/ 43 w 46"/>
                        <a:gd name="T9" fmla="*/ 39 h 40"/>
                        <a:gd name="T10" fmla="*/ 45 w 46"/>
                        <a:gd name="T11" fmla="*/ 26 h 40"/>
                        <a:gd name="T12" fmla="*/ 42 w 46"/>
                        <a:gd name="T13" fmla="*/ 17 h 40"/>
                        <a:gd name="T14" fmla="*/ 34 w 46"/>
                        <a:gd name="T15" fmla="*/ 6 h 40"/>
                        <a:gd name="T16" fmla="*/ 26 w 46"/>
                        <a:gd name="T17" fmla="*/ 6 h 40"/>
                        <a:gd name="T18" fmla="*/ 23 w 46"/>
                        <a:gd name="T19" fmla="*/ 0 h 40"/>
                        <a:gd name="T20" fmla="*/ 11 w 46"/>
                        <a:gd name="T21" fmla="*/ 0 h 40"/>
                        <a:gd name="T22" fmla="*/ 11 w 46"/>
                        <a:gd name="T23" fmla="*/ 12 h 40"/>
                        <a:gd name="T24" fmla="*/ 0 w 46"/>
                        <a:gd name="T2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0">
                          <a:moveTo>
                            <a:pt x="0" y="30"/>
                          </a:moveTo>
                          <a:lnTo>
                            <a:pt x="8" y="38"/>
                          </a:lnTo>
                          <a:lnTo>
                            <a:pt x="18" y="36"/>
                          </a:lnTo>
                          <a:lnTo>
                            <a:pt x="32" y="39"/>
                          </a:lnTo>
                          <a:lnTo>
                            <a:pt x="43" y="39"/>
                          </a:lnTo>
                          <a:lnTo>
                            <a:pt x="45" y="26"/>
                          </a:lnTo>
                          <a:lnTo>
                            <a:pt x="42" y="17"/>
                          </a:lnTo>
                          <a:lnTo>
                            <a:pt x="34" y="6"/>
                          </a:lnTo>
                          <a:lnTo>
                            <a:pt x="26" y="6"/>
                          </a:lnTo>
                          <a:lnTo>
                            <a:pt x="23" y="0"/>
                          </a:lnTo>
                          <a:lnTo>
                            <a:pt x="11" y="0"/>
                          </a:lnTo>
                          <a:lnTo>
                            <a:pt x="11" y="12"/>
                          </a:lnTo>
                          <a:lnTo>
                            <a:pt x="0" y="3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10" name="Freeform 18">
                      <a:extLst>
                        <a:ext uri="{FF2B5EF4-FFF2-40B4-BE49-F238E27FC236}">
                          <a16:creationId xmlns:a16="http://schemas.microsoft.com/office/drawing/2014/main" id="{3601C6BA-1878-40BF-B252-0ECC707493C5}"/>
                        </a:ext>
                      </a:extLst>
                    </p:cNvPr>
                    <p:cNvSpPr>
                      <a:spLocks/>
                    </p:cNvSpPr>
                    <p:nvPr/>
                  </p:nvSpPr>
                  <p:spPr bwMode="auto">
                    <a:xfrm>
                      <a:off x="4839" y="1890"/>
                      <a:ext cx="46" cy="50"/>
                    </a:xfrm>
                    <a:custGeom>
                      <a:avLst/>
                      <a:gdLst>
                        <a:gd name="T0" fmla="*/ 10 w 46"/>
                        <a:gd name="T1" fmla="*/ 0 h 50"/>
                        <a:gd name="T2" fmla="*/ 30 w 46"/>
                        <a:gd name="T3" fmla="*/ 1 h 50"/>
                        <a:gd name="T4" fmla="*/ 37 w 46"/>
                        <a:gd name="T5" fmla="*/ 15 h 50"/>
                        <a:gd name="T6" fmla="*/ 45 w 46"/>
                        <a:gd name="T7" fmla="*/ 22 h 50"/>
                        <a:gd name="T8" fmla="*/ 38 w 46"/>
                        <a:gd name="T9" fmla="*/ 28 h 50"/>
                        <a:gd name="T10" fmla="*/ 45 w 46"/>
                        <a:gd name="T11" fmla="*/ 36 h 50"/>
                        <a:gd name="T12" fmla="*/ 42 w 46"/>
                        <a:gd name="T13" fmla="*/ 45 h 50"/>
                        <a:gd name="T14" fmla="*/ 35 w 46"/>
                        <a:gd name="T15" fmla="*/ 49 h 50"/>
                        <a:gd name="T16" fmla="*/ 22 w 46"/>
                        <a:gd name="T17" fmla="*/ 48 h 50"/>
                        <a:gd name="T18" fmla="*/ 13 w 46"/>
                        <a:gd name="T19" fmla="*/ 48 h 50"/>
                        <a:gd name="T20" fmla="*/ 8 w 46"/>
                        <a:gd name="T21" fmla="*/ 42 h 50"/>
                        <a:gd name="T22" fmla="*/ 3 w 46"/>
                        <a:gd name="T23" fmla="*/ 34 h 50"/>
                        <a:gd name="T24" fmla="*/ 3 w 46"/>
                        <a:gd name="T25" fmla="*/ 27 h 50"/>
                        <a:gd name="T26" fmla="*/ 0 w 46"/>
                        <a:gd name="T27" fmla="*/ 16 h 50"/>
                        <a:gd name="T28" fmla="*/ 10 w 46"/>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10" y="0"/>
                          </a:moveTo>
                          <a:lnTo>
                            <a:pt x="30" y="1"/>
                          </a:lnTo>
                          <a:lnTo>
                            <a:pt x="37" y="15"/>
                          </a:lnTo>
                          <a:lnTo>
                            <a:pt x="45" y="22"/>
                          </a:lnTo>
                          <a:lnTo>
                            <a:pt x="38" y="28"/>
                          </a:lnTo>
                          <a:lnTo>
                            <a:pt x="45" y="36"/>
                          </a:lnTo>
                          <a:lnTo>
                            <a:pt x="42" y="45"/>
                          </a:lnTo>
                          <a:lnTo>
                            <a:pt x="35" y="49"/>
                          </a:lnTo>
                          <a:lnTo>
                            <a:pt x="22" y="48"/>
                          </a:lnTo>
                          <a:lnTo>
                            <a:pt x="13" y="48"/>
                          </a:lnTo>
                          <a:lnTo>
                            <a:pt x="8" y="42"/>
                          </a:lnTo>
                          <a:lnTo>
                            <a:pt x="3" y="34"/>
                          </a:lnTo>
                          <a:lnTo>
                            <a:pt x="3" y="27"/>
                          </a:lnTo>
                          <a:lnTo>
                            <a:pt x="0" y="16"/>
                          </a:lnTo>
                          <a:lnTo>
                            <a:pt x="1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11" name="Freeform 19">
                      <a:extLst>
                        <a:ext uri="{FF2B5EF4-FFF2-40B4-BE49-F238E27FC236}">
                          <a16:creationId xmlns:a16="http://schemas.microsoft.com/office/drawing/2014/main" id="{B57EDCBF-0095-42E2-97B9-38FC6F642629}"/>
                        </a:ext>
                      </a:extLst>
                    </p:cNvPr>
                    <p:cNvSpPr>
                      <a:spLocks/>
                    </p:cNvSpPr>
                    <p:nvPr/>
                  </p:nvSpPr>
                  <p:spPr bwMode="auto">
                    <a:xfrm>
                      <a:off x="4832" y="1612"/>
                      <a:ext cx="79" cy="48"/>
                    </a:xfrm>
                    <a:custGeom>
                      <a:avLst/>
                      <a:gdLst>
                        <a:gd name="T0" fmla="*/ 11 w 79"/>
                        <a:gd name="T1" fmla="*/ 0 h 48"/>
                        <a:gd name="T2" fmla="*/ 21 w 79"/>
                        <a:gd name="T3" fmla="*/ 8 h 48"/>
                        <a:gd name="T4" fmla="*/ 31 w 79"/>
                        <a:gd name="T5" fmla="*/ 6 h 48"/>
                        <a:gd name="T6" fmla="*/ 46 w 79"/>
                        <a:gd name="T7" fmla="*/ 8 h 48"/>
                        <a:gd name="T8" fmla="*/ 59 w 79"/>
                        <a:gd name="T9" fmla="*/ 8 h 48"/>
                        <a:gd name="T10" fmla="*/ 65 w 79"/>
                        <a:gd name="T11" fmla="*/ 12 h 48"/>
                        <a:gd name="T12" fmla="*/ 73 w 79"/>
                        <a:gd name="T13" fmla="*/ 23 h 48"/>
                        <a:gd name="T14" fmla="*/ 78 w 79"/>
                        <a:gd name="T15" fmla="*/ 27 h 48"/>
                        <a:gd name="T16" fmla="*/ 60 w 79"/>
                        <a:gd name="T17" fmla="*/ 30 h 48"/>
                        <a:gd name="T18" fmla="*/ 55 w 79"/>
                        <a:gd name="T19" fmla="*/ 33 h 48"/>
                        <a:gd name="T20" fmla="*/ 60 w 79"/>
                        <a:gd name="T21" fmla="*/ 39 h 48"/>
                        <a:gd name="T22" fmla="*/ 60 w 79"/>
                        <a:gd name="T23" fmla="*/ 45 h 48"/>
                        <a:gd name="T24" fmla="*/ 42 w 79"/>
                        <a:gd name="T25" fmla="*/ 39 h 48"/>
                        <a:gd name="T26" fmla="*/ 28 w 79"/>
                        <a:gd name="T27" fmla="*/ 35 h 48"/>
                        <a:gd name="T28" fmla="*/ 21 w 79"/>
                        <a:gd name="T29" fmla="*/ 36 h 48"/>
                        <a:gd name="T30" fmla="*/ 21 w 79"/>
                        <a:gd name="T31" fmla="*/ 45 h 48"/>
                        <a:gd name="T32" fmla="*/ 11 w 79"/>
                        <a:gd name="T33" fmla="*/ 47 h 48"/>
                        <a:gd name="T34" fmla="*/ 7 w 79"/>
                        <a:gd name="T35" fmla="*/ 39 h 48"/>
                        <a:gd name="T36" fmla="*/ 5 w 79"/>
                        <a:gd name="T37" fmla="*/ 30 h 48"/>
                        <a:gd name="T38" fmla="*/ 0 w 79"/>
                        <a:gd name="T39" fmla="*/ 29 h 48"/>
                        <a:gd name="T40" fmla="*/ 5 w 79"/>
                        <a:gd name="T41" fmla="*/ 20 h 48"/>
                        <a:gd name="T42" fmla="*/ 13 w 79"/>
                        <a:gd name="T43" fmla="*/ 17 h 48"/>
                        <a:gd name="T44" fmla="*/ 11 w 79"/>
                        <a:gd name="T4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8">
                          <a:moveTo>
                            <a:pt x="11" y="0"/>
                          </a:moveTo>
                          <a:lnTo>
                            <a:pt x="21" y="8"/>
                          </a:lnTo>
                          <a:lnTo>
                            <a:pt x="31" y="6"/>
                          </a:lnTo>
                          <a:lnTo>
                            <a:pt x="46" y="8"/>
                          </a:lnTo>
                          <a:lnTo>
                            <a:pt x="59" y="8"/>
                          </a:lnTo>
                          <a:lnTo>
                            <a:pt x="65" y="12"/>
                          </a:lnTo>
                          <a:lnTo>
                            <a:pt x="73" y="23"/>
                          </a:lnTo>
                          <a:lnTo>
                            <a:pt x="78" y="27"/>
                          </a:lnTo>
                          <a:lnTo>
                            <a:pt x="60" y="30"/>
                          </a:lnTo>
                          <a:lnTo>
                            <a:pt x="55" y="33"/>
                          </a:lnTo>
                          <a:lnTo>
                            <a:pt x="60" y="39"/>
                          </a:lnTo>
                          <a:lnTo>
                            <a:pt x="60" y="45"/>
                          </a:lnTo>
                          <a:lnTo>
                            <a:pt x="42" y="39"/>
                          </a:lnTo>
                          <a:lnTo>
                            <a:pt x="28" y="35"/>
                          </a:lnTo>
                          <a:lnTo>
                            <a:pt x="21" y="36"/>
                          </a:lnTo>
                          <a:lnTo>
                            <a:pt x="21" y="45"/>
                          </a:lnTo>
                          <a:lnTo>
                            <a:pt x="11" y="47"/>
                          </a:lnTo>
                          <a:lnTo>
                            <a:pt x="7" y="39"/>
                          </a:lnTo>
                          <a:lnTo>
                            <a:pt x="5" y="30"/>
                          </a:lnTo>
                          <a:lnTo>
                            <a:pt x="0" y="29"/>
                          </a:lnTo>
                          <a:lnTo>
                            <a:pt x="5" y="20"/>
                          </a:lnTo>
                          <a:lnTo>
                            <a:pt x="13" y="17"/>
                          </a:lnTo>
                          <a:lnTo>
                            <a:pt x="11"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6612" name="Freeform 20">
                    <a:extLst>
                      <a:ext uri="{FF2B5EF4-FFF2-40B4-BE49-F238E27FC236}">
                        <a16:creationId xmlns:a16="http://schemas.microsoft.com/office/drawing/2014/main" id="{FBE8CC91-9883-4C52-9718-6ADA72A15953}"/>
                      </a:ext>
                    </a:extLst>
                  </p:cNvPr>
                  <p:cNvSpPr>
                    <a:spLocks/>
                  </p:cNvSpPr>
                  <p:nvPr/>
                </p:nvSpPr>
                <p:spPr bwMode="auto">
                  <a:xfrm>
                    <a:off x="4898" y="2394"/>
                    <a:ext cx="547" cy="374"/>
                  </a:xfrm>
                  <a:custGeom>
                    <a:avLst/>
                    <a:gdLst>
                      <a:gd name="T0" fmla="*/ 423 w 547"/>
                      <a:gd name="T1" fmla="*/ 30 h 374"/>
                      <a:gd name="T2" fmla="*/ 444 w 547"/>
                      <a:gd name="T3" fmla="*/ 42 h 374"/>
                      <a:gd name="T4" fmla="*/ 466 w 547"/>
                      <a:gd name="T5" fmla="*/ 97 h 374"/>
                      <a:gd name="T6" fmla="*/ 517 w 547"/>
                      <a:gd name="T7" fmla="*/ 154 h 374"/>
                      <a:gd name="T8" fmla="*/ 546 w 547"/>
                      <a:gd name="T9" fmla="*/ 213 h 374"/>
                      <a:gd name="T10" fmla="*/ 525 w 547"/>
                      <a:gd name="T11" fmla="*/ 267 h 374"/>
                      <a:gd name="T12" fmla="*/ 504 w 547"/>
                      <a:gd name="T13" fmla="*/ 301 h 374"/>
                      <a:gd name="T14" fmla="*/ 491 w 547"/>
                      <a:gd name="T15" fmla="*/ 334 h 374"/>
                      <a:gd name="T16" fmla="*/ 478 w 547"/>
                      <a:gd name="T17" fmla="*/ 354 h 374"/>
                      <a:gd name="T18" fmla="*/ 452 w 547"/>
                      <a:gd name="T19" fmla="*/ 367 h 374"/>
                      <a:gd name="T20" fmla="*/ 410 w 547"/>
                      <a:gd name="T21" fmla="*/ 363 h 374"/>
                      <a:gd name="T22" fmla="*/ 367 w 547"/>
                      <a:gd name="T23" fmla="*/ 354 h 374"/>
                      <a:gd name="T24" fmla="*/ 345 w 547"/>
                      <a:gd name="T25" fmla="*/ 333 h 374"/>
                      <a:gd name="T26" fmla="*/ 338 w 547"/>
                      <a:gd name="T27" fmla="*/ 306 h 374"/>
                      <a:gd name="T28" fmla="*/ 323 w 547"/>
                      <a:gd name="T29" fmla="*/ 294 h 374"/>
                      <a:gd name="T30" fmla="*/ 301 w 547"/>
                      <a:gd name="T31" fmla="*/ 295 h 374"/>
                      <a:gd name="T32" fmla="*/ 280 w 547"/>
                      <a:gd name="T33" fmla="*/ 274 h 374"/>
                      <a:gd name="T34" fmla="*/ 262 w 547"/>
                      <a:gd name="T35" fmla="*/ 271 h 374"/>
                      <a:gd name="T36" fmla="*/ 232 w 547"/>
                      <a:gd name="T37" fmla="*/ 274 h 374"/>
                      <a:gd name="T38" fmla="*/ 208 w 547"/>
                      <a:gd name="T39" fmla="*/ 277 h 374"/>
                      <a:gd name="T40" fmla="*/ 187 w 547"/>
                      <a:gd name="T41" fmla="*/ 289 h 374"/>
                      <a:gd name="T42" fmla="*/ 156 w 547"/>
                      <a:gd name="T43" fmla="*/ 298 h 374"/>
                      <a:gd name="T44" fmla="*/ 125 w 547"/>
                      <a:gd name="T45" fmla="*/ 312 h 374"/>
                      <a:gd name="T46" fmla="*/ 109 w 547"/>
                      <a:gd name="T47" fmla="*/ 318 h 374"/>
                      <a:gd name="T48" fmla="*/ 63 w 547"/>
                      <a:gd name="T49" fmla="*/ 315 h 374"/>
                      <a:gd name="T50" fmla="*/ 54 w 547"/>
                      <a:gd name="T51" fmla="*/ 307 h 374"/>
                      <a:gd name="T52" fmla="*/ 54 w 547"/>
                      <a:gd name="T53" fmla="*/ 267 h 374"/>
                      <a:gd name="T54" fmla="*/ 39 w 547"/>
                      <a:gd name="T55" fmla="*/ 243 h 374"/>
                      <a:gd name="T56" fmla="*/ 24 w 547"/>
                      <a:gd name="T57" fmla="*/ 223 h 374"/>
                      <a:gd name="T58" fmla="*/ 5 w 547"/>
                      <a:gd name="T59" fmla="*/ 154 h 374"/>
                      <a:gd name="T60" fmla="*/ 7 w 547"/>
                      <a:gd name="T61" fmla="*/ 132 h 374"/>
                      <a:gd name="T62" fmla="*/ 46 w 547"/>
                      <a:gd name="T63" fmla="*/ 120 h 374"/>
                      <a:gd name="T64" fmla="*/ 75 w 547"/>
                      <a:gd name="T65" fmla="*/ 117 h 374"/>
                      <a:gd name="T66" fmla="*/ 91 w 547"/>
                      <a:gd name="T67" fmla="*/ 111 h 374"/>
                      <a:gd name="T68" fmla="*/ 101 w 547"/>
                      <a:gd name="T69" fmla="*/ 91 h 374"/>
                      <a:gd name="T70" fmla="*/ 98 w 547"/>
                      <a:gd name="T71" fmla="*/ 81 h 374"/>
                      <a:gd name="T72" fmla="*/ 137 w 547"/>
                      <a:gd name="T73" fmla="*/ 54 h 374"/>
                      <a:gd name="T74" fmla="*/ 167 w 547"/>
                      <a:gd name="T75" fmla="*/ 34 h 374"/>
                      <a:gd name="T76" fmla="*/ 195 w 547"/>
                      <a:gd name="T77" fmla="*/ 48 h 374"/>
                      <a:gd name="T78" fmla="*/ 216 w 547"/>
                      <a:gd name="T79" fmla="*/ 33 h 374"/>
                      <a:gd name="T80" fmla="*/ 237 w 547"/>
                      <a:gd name="T81" fmla="*/ 15 h 374"/>
                      <a:gd name="T82" fmla="*/ 260 w 547"/>
                      <a:gd name="T83" fmla="*/ 4 h 374"/>
                      <a:gd name="T84" fmla="*/ 296 w 547"/>
                      <a:gd name="T85" fmla="*/ 7 h 374"/>
                      <a:gd name="T86" fmla="*/ 309 w 547"/>
                      <a:gd name="T87" fmla="*/ 21 h 374"/>
                      <a:gd name="T88" fmla="*/ 309 w 547"/>
                      <a:gd name="T89" fmla="*/ 37 h 374"/>
                      <a:gd name="T90" fmla="*/ 340 w 547"/>
                      <a:gd name="T91" fmla="*/ 67 h 374"/>
                      <a:gd name="T92" fmla="*/ 366 w 547"/>
                      <a:gd name="T93" fmla="*/ 76 h 374"/>
                      <a:gd name="T94" fmla="*/ 387 w 547"/>
                      <a:gd name="T95" fmla="*/ 48 h 374"/>
                      <a:gd name="T96" fmla="*/ 393 w 547"/>
                      <a:gd name="T9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7" h="374">
                        <a:moveTo>
                          <a:pt x="393" y="0"/>
                        </a:moveTo>
                        <a:lnTo>
                          <a:pt x="423" y="0"/>
                        </a:lnTo>
                        <a:lnTo>
                          <a:pt x="423" y="30"/>
                        </a:lnTo>
                        <a:lnTo>
                          <a:pt x="434" y="37"/>
                        </a:lnTo>
                        <a:lnTo>
                          <a:pt x="437" y="42"/>
                        </a:lnTo>
                        <a:lnTo>
                          <a:pt x="444" y="42"/>
                        </a:lnTo>
                        <a:lnTo>
                          <a:pt x="447" y="48"/>
                        </a:lnTo>
                        <a:lnTo>
                          <a:pt x="450" y="78"/>
                        </a:lnTo>
                        <a:lnTo>
                          <a:pt x="466" y="97"/>
                        </a:lnTo>
                        <a:lnTo>
                          <a:pt x="491" y="126"/>
                        </a:lnTo>
                        <a:lnTo>
                          <a:pt x="491" y="130"/>
                        </a:lnTo>
                        <a:lnTo>
                          <a:pt x="517" y="154"/>
                        </a:lnTo>
                        <a:lnTo>
                          <a:pt x="517" y="159"/>
                        </a:lnTo>
                        <a:lnTo>
                          <a:pt x="543" y="178"/>
                        </a:lnTo>
                        <a:lnTo>
                          <a:pt x="546" y="213"/>
                        </a:lnTo>
                        <a:lnTo>
                          <a:pt x="543" y="244"/>
                        </a:lnTo>
                        <a:lnTo>
                          <a:pt x="535" y="259"/>
                        </a:lnTo>
                        <a:lnTo>
                          <a:pt x="525" y="267"/>
                        </a:lnTo>
                        <a:lnTo>
                          <a:pt x="522" y="282"/>
                        </a:lnTo>
                        <a:lnTo>
                          <a:pt x="512" y="295"/>
                        </a:lnTo>
                        <a:lnTo>
                          <a:pt x="504" y="301"/>
                        </a:lnTo>
                        <a:lnTo>
                          <a:pt x="505" y="306"/>
                        </a:lnTo>
                        <a:lnTo>
                          <a:pt x="496" y="315"/>
                        </a:lnTo>
                        <a:lnTo>
                          <a:pt x="491" y="334"/>
                        </a:lnTo>
                        <a:lnTo>
                          <a:pt x="489" y="345"/>
                        </a:lnTo>
                        <a:lnTo>
                          <a:pt x="479" y="349"/>
                        </a:lnTo>
                        <a:lnTo>
                          <a:pt x="478" y="354"/>
                        </a:lnTo>
                        <a:lnTo>
                          <a:pt x="471" y="363"/>
                        </a:lnTo>
                        <a:lnTo>
                          <a:pt x="460" y="364"/>
                        </a:lnTo>
                        <a:lnTo>
                          <a:pt x="452" y="367"/>
                        </a:lnTo>
                        <a:lnTo>
                          <a:pt x="440" y="373"/>
                        </a:lnTo>
                        <a:lnTo>
                          <a:pt x="426" y="361"/>
                        </a:lnTo>
                        <a:lnTo>
                          <a:pt x="410" y="363"/>
                        </a:lnTo>
                        <a:lnTo>
                          <a:pt x="405" y="363"/>
                        </a:lnTo>
                        <a:lnTo>
                          <a:pt x="382" y="366"/>
                        </a:lnTo>
                        <a:lnTo>
                          <a:pt x="367" y="354"/>
                        </a:lnTo>
                        <a:lnTo>
                          <a:pt x="358" y="342"/>
                        </a:lnTo>
                        <a:lnTo>
                          <a:pt x="351" y="343"/>
                        </a:lnTo>
                        <a:lnTo>
                          <a:pt x="345" y="333"/>
                        </a:lnTo>
                        <a:lnTo>
                          <a:pt x="341" y="324"/>
                        </a:lnTo>
                        <a:lnTo>
                          <a:pt x="338" y="321"/>
                        </a:lnTo>
                        <a:lnTo>
                          <a:pt x="338" y="306"/>
                        </a:lnTo>
                        <a:lnTo>
                          <a:pt x="340" y="297"/>
                        </a:lnTo>
                        <a:lnTo>
                          <a:pt x="336" y="291"/>
                        </a:lnTo>
                        <a:lnTo>
                          <a:pt x="323" y="294"/>
                        </a:lnTo>
                        <a:lnTo>
                          <a:pt x="317" y="295"/>
                        </a:lnTo>
                        <a:lnTo>
                          <a:pt x="306" y="295"/>
                        </a:lnTo>
                        <a:lnTo>
                          <a:pt x="301" y="295"/>
                        </a:lnTo>
                        <a:lnTo>
                          <a:pt x="296" y="295"/>
                        </a:lnTo>
                        <a:lnTo>
                          <a:pt x="288" y="286"/>
                        </a:lnTo>
                        <a:lnTo>
                          <a:pt x="280" y="274"/>
                        </a:lnTo>
                        <a:lnTo>
                          <a:pt x="278" y="276"/>
                        </a:lnTo>
                        <a:lnTo>
                          <a:pt x="263" y="276"/>
                        </a:lnTo>
                        <a:lnTo>
                          <a:pt x="262" y="271"/>
                        </a:lnTo>
                        <a:lnTo>
                          <a:pt x="254" y="276"/>
                        </a:lnTo>
                        <a:lnTo>
                          <a:pt x="245" y="274"/>
                        </a:lnTo>
                        <a:lnTo>
                          <a:pt x="232" y="274"/>
                        </a:lnTo>
                        <a:lnTo>
                          <a:pt x="224" y="271"/>
                        </a:lnTo>
                        <a:lnTo>
                          <a:pt x="221" y="276"/>
                        </a:lnTo>
                        <a:lnTo>
                          <a:pt x="208" y="277"/>
                        </a:lnTo>
                        <a:lnTo>
                          <a:pt x="205" y="274"/>
                        </a:lnTo>
                        <a:lnTo>
                          <a:pt x="197" y="282"/>
                        </a:lnTo>
                        <a:lnTo>
                          <a:pt x="187" y="289"/>
                        </a:lnTo>
                        <a:lnTo>
                          <a:pt x="180" y="289"/>
                        </a:lnTo>
                        <a:lnTo>
                          <a:pt x="171" y="298"/>
                        </a:lnTo>
                        <a:lnTo>
                          <a:pt x="156" y="298"/>
                        </a:lnTo>
                        <a:lnTo>
                          <a:pt x="145" y="301"/>
                        </a:lnTo>
                        <a:lnTo>
                          <a:pt x="132" y="306"/>
                        </a:lnTo>
                        <a:lnTo>
                          <a:pt x="125" y="312"/>
                        </a:lnTo>
                        <a:lnTo>
                          <a:pt x="120" y="310"/>
                        </a:lnTo>
                        <a:lnTo>
                          <a:pt x="115" y="316"/>
                        </a:lnTo>
                        <a:lnTo>
                          <a:pt x="109" y="318"/>
                        </a:lnTo>
                        <a:lnTo>
                          <a:pt x="101" y="325"/>
                        </a:lnTo>
                        <a:lnTo>
                          <a:pt x="75" y="325"/>
                        </a:lnTo>
                        <a:lnTo>
                          <a:pt x="63" y="315"/>
                        </a:lnTo>
                        <a:lnTo>
                          <a:pt x="62" y="310"/>
                        </a:lnTo>
                        <a:lnTo>
                          <a:pt x="59" y="315"/>
                        </a:lnTo>
                        <a:lnTo>
                          <a:pt x="54" y="307"/>
                        </a:lnTo>
                        <a:lnTo>
                          <a:pt x="55" y="288"/>
                        </a:lnTo>
                        <a:lnTo>
                          <a:pt x="59" y="276"/>
                        </a:lnTo>
                        <a:lnTo>
                          <a:pt x="54" y="267"/>
                        </a:lnTo>
                        <a:lnTo>
                          <a:pt x="49" y="258"/>
                        </a:lnTo>
                        <a:lnTo>
                          <a:pt x="47" y="247"/>
                        </a:lnTo>
                        <a:lnTo>
                          <a:pt x="39" y="243"/>
                        </a:lnTo>
                        <a:lnTo>
                          <a:pt x="37" y="241"/>
                        </a:lnTo>
                        <a:lnTo>
                          <a:pt x="36" y="237"/>
                        </a:lnTo>
                        <a:lnTo>
                          <a:pt x="24" y="223"/>
                        </a:lnTo>
                        <a:lnTo>
                          <a:pt x="10" y="190"/>
                        </a:lnTo>
                        <a:lnTo>
                          <a:pt x="5" y="168"/>
                        </a:lnTo>
                        <a:lnTo>
                          <a:pt x="5" y="154"/>
                        </a:lnTo>
                        <a:lnTo>
                          <a:pt x="0" y="150"/>
                        </a:lnTo>
                        <a:lnTo>
                          <a:pt x="2" y="138"/>
                        </a:lnTo>
                        <a:lnTo>
                          <a:pt x="7" y="132"/>
                        </a:lnTo>
                        <a:lnTo>
                          <a:pt x="24" y="115"/>
                        </a:lnTo>
                        <a:lnTo>
                          <a:pt x="42" y="117"/>
                        </a:lnTo>
                        <a:lnTo>
                          <a:pt x="46" y="120"/>
                        </a:lnTo>
                        <a:lnTo>
                          <a:pt x="68" y="120"/>
                        </a:lnTo>
                        <a:lnTo>
                          <a:pt x="70" y="115"/>
                        </a:lnTo>
                        <a:lnTo>
                          <a:pt x="75" y="117"/>
                        </a:lnTo>
                        <a:lnTo>
                          <a:pt x="81" y="112"/>
                        </a:lnTo>
                        <a:lnTo>
                          <a:pt x="86" y="114"/>
                        </a:lnTo>
                        <a:lnTo>
                          <a:pt x="91" y="111"/>
                        </a:lnTo>
                        <a:lnTo>
                          <a:pt x="89" y="106"/>
                        </a:lnTo>
                        <a:lnTo>
                          <a:pt x="94" y="96"/>
                        </a:lnTo>
                        <a:lnTo>
                          <a:pt x="101" y="91"/>
                        </a:lnTo>
                        <a:lnTo>
                          <a:pt x="98" y="88"/>
                        </a:lnTo>
                        <a:lnTo>
                          <a:pt x="101" y="85"/>
                        </a:lnTo>
                        <a:lnTo>
                          <a:pt x="98" y="81"/>
                        </a:lnTo>
                        <a:lnTo>
                          <a:pt x="107" y="73"/>
                        </a:lnTo>
                        <a:lnTo>
                          <a:pt x="122" y="72"/>
                        </a:lnTo>
                        <a:lnTo>
                          <a:pt x="137" y="54"/>
                        </a:lnTo>
                        <a:lnTo>
                          <a:pt x="154" y="39"/>
                        </a:lnTo>
                        <a:lnTo>
                          <a:pt x="163" y="37"/>
                        </a:lnTo>
                        <a:lnTo>
                          <a:pt x="167" y="34"/>
                        </a:lnTo>
                        <a:lnTo>
                          <a:pt x="176" y="34"/>
                        </a:lnTo>
                        <a:lnTo>
                          <a:pt x="190" y="46"/>
                        </a:lnTo>
                        <a:lnTo>
                          <a:pt x="195" y="48"/>
                        </a:lnTo>
                        <a:lnTo>
                          <a:pt x="200" y="42"/>
                        </a:lnTo>
                        <a:lnTo>
                          <a:pt x="210" y="34"/>
                        </a:lnTo>
                        <a:lnTo>
                          <a:pt x="216" y="33"/>
                        </a:lnTo>
                        <a:lnTo>
                          <a:pt x="223" y="21"/>
                        </a:lnTo>
                        <a:lnTo>
                          <a:pt x="229" y="19"/>
                        </a:lnTo>
                        <a:lnTo>
                          <a:pt x="237" y="15"/>
                        </a:lnTo>
                        <a:lnTo>
                          <a:pt x="245" y="10"/>
                        </a:lnTo>
                        <a:lnTo>
                          <a:pt x="254" y="10"/>
                        </a:lnTo>
                        <a:lnTo>
                          <a:pt x="260" y="4"/>
                        </a:lnTo>
                        <a:lnTo>
                          <a:pt x="270" y="4"/>
                        </a:lnTo>
                        <a:lnTo>
                          <a:pt x="281" y="4"/>
                        </a:lnTo>
                        <a:lnTo>
                          <a:pt x="296" y="7"/>
                        </a:lnTo>
                        <a:lnTo>
                          <a:pt x="306" y="13"/>
                        </a:lnTo>
                        <a:lnTo>
                          <a:pt x="307" y="18"/>
                        </a:lnTo>
                        <a:lnTo>
                          <a:pt x="309" y="21"/>
                        </a:lnTo>
                        <a:lnTo>
                          <a:pt x="310" y="28"/>
                        </a:lnTo>
                        <a:lnTo>
                          <a:pt x="309" y="31"/>
                        </a:lnTo>
                        <a:lnTo>
                          <a:pt x="309" y="37"/>
                        </a:lnTo>
                        <a:lnTo>
                          <a:pt x="307" y="42"/>
                        </a:lnTo>
                        <a:lnTo>
                          <a:pt x="332" y="58"/>
                        </a:lnTo>
                        <a:lnTo>
                          <a:pt x="340" y="67"/>
                        </a:lnTo>
                        <a:lnTo>
                          <a:pt x="349" y="70"/>
                        </a:lnTo>
                        <a:lnTo>
                          <a:pt x="359" y="75"/>
                        </a:lnTo>
                        <a:lnTo>
                          <a:pt x="366" y="76"/>
                        </a:lnTo>
                        <a:lnTo>
                          <a:pt x="375" y="72"/>
                        </a:lnTo>
                        <a:lnTo>
                          <a:pt x="384" y="58"/>
                        </a:lnTo>
                        <a:lnTo>
                          <a:pt x="387" y="48"/>
                        </a:lnTo>
                        <a:lnTo>
                          <a:pt x="390" y="28"/>
                        </a:lnTo>
                        <a:lnTo>
                          <a:pt x="393" y="19"/>
                        </a:lnTo>
                        <a:lnTo>
                          <a:pt x="393"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13" name="Freeform 21">
                    <a:extLst>
                      <a:ext uri="{FF2B5EF4-FFF2-40B4-BE49-F238E27FC236}">
                        <a16:creationId xmlns:a16="http://schemas.microsoft.com/office/drawing/2014/main" id="{0A499D48-A88A-429A-826F-8FD643B59A71}"/>
                      </a:ext>
                    </a:extLst>
                  </p:cNvPr>
                  <p:cNvSpPr>
                    <a:spLocks/>
                  </p:cNvSpPr>
                  <p:nvPr/>
                </p:nvSpPr>
                <p:spPr bwMode="auto">
                  <a:xfrm>
                    <a:off x="4770" y="2314"/>
                    <a:ext cx="303" cy="52"/>
                  </a:xfrm>
                  <a:custGeom>
                    <a:avLst/>
                    <a:gdLst>
                      <a:gd name="T0" fmla="*/ 23 w 303"/>
                      <a:gd name="T1" fmla="*/ 8 h 52"/>
                      <a:gd name="T2" fmla="*/ 60 w 303"/>
                      <a:gd name="T3" fmla="*/ 8 h 52"/>
                      <a:gd name="T4" fmla="*/ 83 w 303"/>
                      <a:gd name="T5" fmla="*/ 9 h 52"/>
                      <a:gd name="T6" fmla="*/ 102 w 303"/>
                      <a:gd name="T7" fmla="*/ 24 h 52"/>
                      <a:gd name="T8" fmla="*/ 120 w 303"/>
                      <a:gd name="T9" fmla="*/ 27 h 52"/>
                      <a:gd name="T10" fmla="*/ 148 w 303"/>
                      <a:gd name="T11" fmla="*/ 33 h 52"/>
                      <a:gd name="T12" fmla="*/ 164 w 303"/>
                      <a:gd name="T13" fmla="*/ 36 h 52"/>
                      <a:gd name="T14" fmla="*/ 170 w 303"/>
                      <a:gd name="T15" fmla="*/ 24 h 52"/>
                      <a:gd name="T16" fmla="*/ 206 w 303"/>
                      <a:gd name="T17" fmla="*/ 27 h 52"/>
                      <a:gd name="T18" fmla="*/ 232 w 303"/>
                      <a:gd name="T19" fmla="*/ 32 h 52"/>
                      <a:gd name="T20" fmla="*/ 250 w 303"/>
                      <a:gd name="T21" fmla="*/ 33 h 52"/>
                      <a:gd name="T22" fmla="*/ 263 w 303"/>
                      <a:gd name="T23" fmla="*/ 27 h 52"/>
                      <a:gd name="T24" fmla="*/ 284 w 303"/>
                      <a:gd name="T25" fmla="*/ 24 h 52"/>
                      <a:gd name="T26" fmla="*/ 302 w 303"/>
                      <a:gd name="T27" fmla="*/ 21 h 52"/>
                      <a:gd name="T28" fmla="*/ 297 w 303"/>
                      <a:gd name="T29" fmla="*/ 36 h 52"/>
                      <a:gd name="T30" fmla="*/ 284 w 303"/>
                      <a:gd name="T31" fmla="*/ 41 h 52"/>
                      <a:gd name="T32" fmla="*/ 274 w 303"/>
                      <a:gd name="T33" fmla="*/ 42 h 52"/>
                      <a:gd name="T34" fmla="*/ 261 w 303"/>
                      <a:gd name="T35" fmla="*/ 47 h 52"/>
                      <a:gd name="T36" fmla="*/ 248 w 303"/>
                      <a:gd name="T37" fmla="*/ 47 h 52"/>
                      <a:gd name="T38" fmla="*/ 237 w 303"/>
                      <a:gd name="T39" fmla="*/ 48 h 52"/>
                      <a:gd name="T40" fmla="*/ 219 w 303"/>
                      <a:gd name="T41" fmla="*/ 51 h 52"/>
                      <a:gd name="T42" fmla="*/ 208 w 303"/>
                      <a:gd name="T43" fmla="*/ 41 h 52"/>
                      <a:gd name="T44" fmla="*/ 195 w 303"/>
                      <a:gd name="T45" fmla="*/ 51 h 52"/>
                      <a:gd name="T46" fmla="*/ 177 w 303"/>
                      <a:gd name="T47" fmla="*/ 41 h 52"/>
                      <a:gd name="T48" fmla="*/ 167 w 303"/>
                      <a:gd name="T49" fmla="*/ 42 h 52"/>
                      <a:gd name="T50" fmla="*/ 153 w 303"/>
                      <a:gd name="T51" fmla="*/ 47 h 52"/>
                      <a:gd name="T52" fmla="*/ 138 w 303"/>
                      <a:gd name="T53" fmla="*/ 44 h 52"/>
                      <a:gd name="T54" fmla="*/ 122 w 303"/>
                      <a:gd name="T55" fmla="*/ 42 h 52"/>
                      <a:gd name="T56" fmla="*/ 106 w 303"/>
                      <a:gd name="T57" fmla="*/ 47 h 52"/>
                      <a:gd name="T58" fmla="*/ 84 w 303"/>
                      <a:gd name="T59" fmla="*/ 39 h 52"/>
                      <a:gd name="T60" fmla="*/ 55 w 303"/>
                      <a:gd name="T61" fmla="*/ 35 h 52"/>
                      <a:gd name="T62" fmla="*/ 34 w 303"/>
                      <a:gd name="T63" fmla="*/ 30 h 52"/>
                      <a:gd name="T64" fmla="*/ 13 w 303"/>
                      <a:gd name="T65" fmla="*/ 23 h 52"/>
                      <a:gd name="T66" fmla="*/ 2 w 303"/>
                      <a:gd name="T67" fmla="*/ 20 h 52"/>
                      <a:gd name="T68" fmla="*/ 0 w 303"/>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52">
                        <a:moveTo>
                          <a:pt x="0" y="0"/>
                        </a:moveTo>
                        <a:lnTo>
                          <a:pt x="23" y="8"/>
                        </a:lnTo>
                        <a:lnTo>
                          <a:pt x="42" y="8"/>
                        </a:lnTo>
                        <a:lnTo>
                          <a:pt x="60" y="8"/>
                        </a:lnTo>
                        <a:lnTo>
                          <a:pt x="73" y="8"/>
                        </a:lnTo>
                        <a:lnTo>
                          <a:pt x="83" y="9"/>
                        </a:lnTo>
                        <a:lnTo>
                          <a:pt x="96" y="14"/>
                        </a:lnTo>
                        <a:lnTo>
                          <a:pt x="102" y="24"/>
                        </a:lnTo>
                        <a:lnTo>
                          <a:pt x="109" y="29"/>
                        </a:lnTo>
                        <a:lnTo>
                          <a:pt x="120" y="27"/>
                        </a:lnTo>
                        <a:lnTo>
                          <a:pt x="133" y="27"/>
                        </a:lnTo>
                        <a:lnTo>
                          <a:pt x="148" y="33"/>
                        </a:lnTo>
                        <a:lnTo>
                          <a:pt x="157" y="36"/>
                        </a:lnTo>
                        <a:lnTo>
                          <a:pt x="164" y="36"/>
                        </a:lnTo>
                        <a:lnTo>
                          <a:pt x="166" y="29"/>
                        </a:lnTo>
                        <a:lnTo>
                          <a:pt x="170" y="24"/>
                        </a:lnTo>
                        <a:lnTo>
                          <a:pt x="190" y="27"/>
                        </a:lnTo>
                        <a:lnTo>
                          <a:pt x="206" y="27"/>
                        </a:lnTo>
                        <a:lnTo>
                          <a:pt x="221" y="27"/>
                        </a:lnTo>
                        <a:lnTo>
                          <a:pt x="232" y="32"/>
                        </a:lnTo>
                        <a:lnTo>
                          <a:pt x="239" y="35"/>
                        </a:lnTo>
                        <a:lnTo>
                          <a:pt x="250" y="33"/>
                        </a:lnTo>
                        <a:lnTo>
                          <a:pt x="258" y="30"/>
                        </a:lnTo>
                        <a:lnTo>
                          <a:pt x="263" y="27"/>
                        </a:lnTo>
                        <a:lnTo>
                          <a:pt x="276" y="27"/>
                        </a:lnTo>
                        <a:lnTo>
                          <a:pt x="284" y="24"/>
                        </a:lnTo>
                        <a:lnTo>
                          <a:pt x="296" y="21"/>
                        </a:lnTo>
                        <a:lnTo>
                          <a:pt x="302" y="21"/>
                        </a:lnTo>
                        <a:lnTo>
                          <a:pt x="300" y="32"/>
                        </a:lnTo>
                        <a:lnTo>
                          <a:pt x="297" y="36"/>
                        </a:lnTo>
                        <a:lnTo>
                          <a:pt x="291" y="41"/>
                        </a:lnTo>
                        <a:lnTo>
                          <a:pt x="284" y="41"/>
                        </a:lnTo>
                        <a:lnTo>
                          <a:pt x="283" y="41"/>
                        </a:lnTo>
                        <a:lnTo>
                          <a:pt x="274" y="42"/>
                        </a:lnTo>
                        <a:lnTo>
                          <a:pt x="268" y="48"/>
                        </a:lnTo>
                        <a:lnTo>
                          <a:pt x="261" y="47"/>
                        </a:lnTo>
                        <a:lnTo>
                          <a:pt x="255" y="44"/>
                        </a:lnTo>
                        <a:lnTo>
                          <a:pt x="248" y="47"/>
                        </a:lnTo>
                        <a:lnTo>
                          <a:pt x="242" y="48"/>
                        </a:lnTo>
                        <a:lnTo>
                          <a:pt x="237" y="48"/>
                        </a:lnTo>
                        <a:lnTo>
                          <a:pt x="232" y="51"/>
                        </a:lnTo>
                        <a:lnTo>
                          <a:pt x="219" y="51"/>
                        </a:lnTo>
                        <a:lnTo>
                          <a:pt x="214" y="47"/>
                        </a:lnTo>
                        <a:lnTo>
                          <a:pt x="208" y="41"/>
                        </a:lnTo>
                        <a:lnTo>
                          <a:pt x="200" y="47"/>
                        </a:lnTo>
                        <a:lnTo>
                          <a:pt x="195" y="51"/>
                        </a:lnTo>
                        <a:lnTo>
                          <a:pt x="188" y="51"/>
                        </a:lnTo>
                        <a:lnTo>
                          <a:pt x="177" y="41"/>
                        </a:lnTo>
                        <a:lnTo>
                          <a:pt x="174" y="42"/>
                        </a:lnTo>
                        <a:lnTo>
                          <a:pt x="167" y="42"/>
                        </a:lnTo>
                        <a:lnTo>
                          <a:pt x="162" y="48"/>
                        </a:lnTo>
                        <a:lnTo>
                          <a:pt x="153" y="47"/>
                        </a:lnTo>
                        <a:lnTo>
                          <a:pt x="143" y="47"/>
                        </a:lnTo>
                        <a:lnTo>
                          <a:pt x="138" y="44"/>
                        </a:lnTo>
                        <a:lnTo>
                          <a:pt x="132" y="41"/>
                        </a:lnTo>
                        <a:lnTo>
                          <a:pt x="122" y="42"/>
                        </a:lnTo>
                        <a:lnTo>
                          <a:pt x="112" y="48"/>
                        </a:lnTo>
                        <a:lnTo>
                          <a:pt x="106" y="47"/>
                        </a:lnTo>
                        <a:lnTo>
                          <a:pt x="96" y="44"/>
                        </a:lnTo>
                        <a:lnTo>
                          <a:pt x="84" y="39"/>
                        </a:lnTo>
                        <a:lnTo>
                          <a:pt x="75" y="39"/>
                        </a:lnTo>
                        <a:lnTo>
                          <a:pt x="55" y="35"/>
                        </a:lnTo>
                        <a:lnTo>
                          <a:pt x="42" y="32"/>
                        </a:lnTo>
                        <a:lnTo>
                          <a:pt x="34" y="30"/>
                        </a:lnTo>
                        <a:lnTo>
                          <a:pt x="21" y="29"/>
                        </a:lnTo>
                        <a:lnTo>
                          <a:pt x="13" y="23"/>
                        </a:lnTo>
                        <a:lnTo>
                          <a:pt x="5" y="21"/>
                        </a:lnTo>
                        <a:lnTo>
                          <a:pt x="2" y="20"/>
                        </a:lnTo>
                        <a:lnTo>
                          <a:pt x="0" y="17"/>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14" name="Freeform 22">
                    <a:extLst>
                      <a:ext uri="{FF2B5EF4-FFF2-40B4-BE49-F238E27FC236}">
                        <a16:creationId xmlns:a16="http://schemas.microsoft.com/office/drawing/2014/main" id="{F03A98AB-BF45-4548-A0F8-94C55F9937B7}"/>
                      </a:ext>
                    </a:extLst>
                  </p:cNvPr>
                  <p:cNvSpPr>
                    <a:spLocks/>
                  </p:cNvSpPr>
                  <p:nvPr/>
                </p:nvSpPr>
                <p:spPr bwMode="auto">
                  <a:xfrm>
                    <a:off x="4936" y="2214"/>
                    <a:ext cx="137" cy="98"/>
                  </a:xfrm>
                  <a:custGeom>
                    <a:avLst/>
                    <a:gdLst>
                      <a:gd name="T0" fmla="*/ 66 w 137"/>
                      <a:gd name="T1" fmla="*/ 1 h 98"/>
                      <a:gd name="T2" fmla="*/ 113 w 137"/>
                      <a:gd name="T3" fmla="*/ 0 h 98"/>
                      <a:gd name="T4" fmla="*/ 121 w 137"/>
                      <a:gd name="T5" fmla="*/ 12 h 98"/>
                      <a:gd name="T6" fmla="*/ 108 w 137"/>
                      <a:gd name="T7" fmla="*/ 19 h 98"/>
                      <a:gd name="T8" fmla="*/ 105 w 137"/>
                      <a:gd name="T9" fmla="*/ 25 h 98"/>
                      <a:gd name="T10" fmla="*/ 96 w 137"/>
                      <a:gd name="T11" fmla="*/ 33 h 98"/>
                      <a:gd name="T12" fmla="*/ 84 w 137"/>
                      <a:gd name="T13" fmla="*/ 34 h 98"/>
                      <a:gd name="T14" fmla="*/ 73 w 137"/>
                      <a:gd name="T15" fmla="*/ 30 h 98"/>
                      <a:gd name="T16" fmla="*/ 60 w 137"/>
                      <a:gd name="T17" fmla="*/ 19 h 98"/>
                      <a:gd name="T18" fmla="*/ 44 w 137"/>
                      <a:gd name="T19" fmla="*/ 19 h 98"/>
                      <a:gd name="T20" fmla="*/ 42 w 137"/>
                      <a:gd name="T21" fmla="*/ 34 h 98"/>
                      <a:gd name="T22" fmla="*/ 44 w 137"/>
                      <a:gd name="T23" fmla="*/ 43 h 98"/>
                      <a:gd name="T24" fmla="*/ 60 w 137"/>
                      <a:gd name="T25" fmla="*/ 37 h 98"/>
                      <a:gd name="T26" fmla="*/ 71 w 137"/>
                      <a:gd name="T27" fmla="*/ 40 h 98"/>
                      <a:gd name="T28" fmla="*/ 68 w 137"/>
                      <a:gd name="T29" fmla="*/ 49 h 98"/>
                      <a:gd name="T30" fmla="*/ 66 w 137"/>
                      <a:gd name="T31" fmla="*/ 55 h 98"/>
                      <a:gd name="T32" fmla="*/ 68 w 137"/>
                      <a:gd name="T33" fmla="*/ 64 h 98"/>
                      <a:gd name="T34" fmla="*/ 76 w 137"/>
                      <a:gd name="T35" fmla="*/ 69 h 98"/>
                      <a:gd name="T36" fmla="*/ 73 w 137"/>
                      <a:gd name="T37" fmla="*/ 79 h 98"/>
                      <a:gd name="T38" fmla="*/ 68 w 137"/>
                      <a:gd name="T39" fmla="*/ 91 h 98"/>
                      <a:gd name="T40" fmla="*/ 57 w 137"/>
                      <a:gd name="T41" fmla="*/ 94 h 98"/>
                      <a:gd name="T42" fmla="*/ 52 w 137"/>
                      <a:gd name="T43" fmla="*/ 88 h 98"/>
                      <a:gd name="T44" fmla="*/ 45 w 137"/>
                      <a:gd name="T45" fmla="*/ 75 h 98"/>
                      <a:gd name="T46" fmla="*/ 45 w 137"/>
                      <a:gd name="T47" fmla="*/ 61 h 98"/>
                      <a:gd name="T48" fmla="*/ 29 w 137"/>
                      <a:gd name="T49" fmla="*/ 61 h 98"/>
                      <a:gd name="T50" fmla="*/ 19 w 137"/>
                      <a:gd name="T51" fmla="*/ 63 h 98"/>
                      <a:gd name="T52" fmla="*/ 32 w 137"/>
                      <a:gd name="T53" fmla="*/ 69 h 98"/>
                      <a:gd name="T54" fmla="*/ 39 w 137"/>
                      <a:gd name="T55" fmla="*/ 78 h 98"/>
                      <a:gd name="T56" fmla="*/ 34 w 137"/>
                      <a:gd name="T57" fmla="*/ 90 h 98"/>
                      <a:gd name="T58" fmla="*/ 24 w 137"/>
                      <a:gd name="T59" fmla="*/ 97 h 98"/>
                      <a:gd name="T60" fmla="*/ 24 w 137"/>
                      <a:gd name="T61" fmla="*/ 88 h 98"/>
                      <a:gd name="T62" fmla="*/ 18 w 137"/>
                      <a:gd name="T63" fmla="*/ 78 h 98"/>
                      <a:gd name="T64" fmla="*/ 8 w 137"/>
                      <a:gd name="T65" fmla="*/ 69 h 98"/>
                      <a:gd name="T66" fmla="*/ 2 w 137"/>
                      <a:gd name="T67" fmla="*/ 58 h 98"/>
                      <a:gd name="T68" fmla="*/ 13 w 137"/>
                      <a:gd name="T69" fmla="*/ 46 h 98"/>
                      <a:gd name="T70" fmla="*/ 19 w 137"/>
                      <a:gd name="T71" fmla="*/ 31 h 98"/>
                      <a:gd name="T72" fmla="*/ 21 w 137"/>
                      <a:gd name="T73" fmla="*/ 21 h 98"/>
                      <a:gd name="T74" fmla="*/ 19 w 137"/>
                      <a:gd name="T7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98">
                        <a:moveTo>
                          <a:pt x="34" y="0"/>
                        </a:moveTo>
                        <a:lnTo>
                          <a:pt x="66" y="1"/>
                        </a:lnTo>
                        <a:lnTo>
                          <a:pt x="97" y="1"/>
                        </a:lnTo>
                        <a:lnTo>
                          <a:pt x="113" y="0"/>
                        </a:lnTo>
                        <a:lnTo>
                          <a:pt x="136" y="9"/>
                        </a:lnTo>
                        <a:lnTo>
                          <a:pt x="121" y="12"/>
                        </a:lnTo>
                        <a:lnTo>
                          <a:pt x="113" y="16"/>
                        </a:lnTo>
                        <a:lnTo>
                          <a:pt x="108" y="19"/>
                        </a:lnTo>
                        <a:lnTo>
                          <a:pt x="105" y="22"/>
                        </a:lnTo>
                        <a:lnTo>
                          <a:pt x="105" y="25"/>
                        </a:lnTo>
                        <a:lnTo>
                          <a:pt x="105" y="30"/>
                        </a:lnTo>
                        <a:lnTo>
                          <a:pt x="96" y="33"/>
                        </a:lnTo>
                        <a:lnTo>
                          <a:pt x="87" y="33"/>
                        </a:lnTo>
                        <a:lnTo>
                          <a:pt x="84" y="34"/>
                        </a:lnTo>
                        <a:lnTo>
                          <a:pt x="76" y="34"/>
                        </a:lnTo>
                        <a:lnTo>
                          <a:pt x="73" y="30"/>
                        </a:lnTo>
                        <a:lnTo>
                          <a:pt x="66" y="24"/>
                        </a:lnTo>
                        <a:lnTo>
                          <a:pt x="60" y="19"/>
                        </a:lnTo>
                        <a:lnTo>
                          <a:pt x="47" y="19"/>
                        </a:lnTo>
                        <a:lnTo>
                          <a:pt x="44" y="19"/>
                        </a:lnTo>
                        <a:lnTo>
                          <a:pt x="40" y="27"/>
                        </a:lnTo>
                        <a:lnTo>
                          <a:pt x="42" y="34"/>
                        </a:lnTo>
                        <a:lnTo>
                          <a:pt x="42" y="39"/>
                        </a:lnTo>
                        <a:lnTo>
                          <a:pt x="44" y="43"/>
                        </a:lnTo>
                        <a:lnTo>
                          <a:pt x="50" y="42"/>
                        </a:lnTo>
                        <a:lnTo>
                          <a:pt x="60" y="37"/>
                        </a:lnTo>
                        <a:lnTo>
                          <a:pt x="66" y="37"/>
                        </a:lnTo>
                        <a:lnTo>
                          <a:pt x="71" y="40"/>
                        </a:lnTo>
                        <a:lnTo>
                          <a:pt x="71" y="43"/>
                        </a:lnTo>
                        <a:lnTo>
                          <a:pt x="68" y="49"/>
                        </a:lnTo>
                        <a:lnTo>
                          <a:pt x="66" y="52"/>
                        </a:lnTo>
                        <a:lnTo>
                          <a:pt x="66" y="55"/>
                        </a:lnTo>
                        <a:lnTo>
                          <a:pt x="65" y="60"/>
                        </a:lnTo>
                        <a:lnTo>
                          <a:pt x="68" y="64"/>
                        </a:lnTo>
                        <a:lnTo>
                          <a:pt x="74" y="70"/>
                        </a:lnTo>
                        <a:lnTo>
                          <a:pt x="76" y="69"/>
                        </a:lnTo>
                        <a:lnTo>
                          <a:pt x="76" y="75"/>
                        </a:lnTo>
                        <a:lnTo>
                          <a:pt x="73" y="79"/>
                        </a:lnTo>
                        <a:lnTo>
                          <a:pt x="70" y="84"/>
                        </a:lnTo>
                        <a:lnTo>
                          <a:pt x="68" y="91"/>
                        </a:lnTo>
                        <a:lnTo>
                          <a:pt x="62" y="94"/>
                        </a:lnTo>
                        <a:lnTo>
                          <a:pt x="57" y="94"/>
                        </a:lnTo>
                        <a:lnTo>
                          <a:pt x="52" y="94"/>
                        </a:lnTo>
                        <a:lnTo>
                          <a:pt x="52" y="88"/>
                        </a:lnTo>
                        <a:lnTo>
                          <a:pt x="50" y="78"/>
                        </a:lnTo>
                        <a:lnTo>
                          <a:pt x="45" y="75"/>
                        </a:lnTo>
                        <a:lnTo>
                          <a:pt x="44" y="70"/>
                        </a:lnTo>
                        <a:lnTo>
                          <a:pt x="45" y="61"/>
                        </a:lnTo>
                        <a:lnTo>
                          <a:pt x="40" y="58"/>
                        </a:lnTo>
                        <a:lnTo>
                          <a:pt x="29" y="61"/>
                        </a:lnTo>
                        <a:lnTo>
                          <a:pt x="24" y="58"/>
                        </a:lnTo>
                        <a:lnTo>
                          <a:pt x="19" y="63"/>
                        </a:lnTo>
                        <a:lnTo>
                          <a:pt x="24" y="66"/>
                        </a:lnTo>
                        <a:lnTo>
                          <a:pt x="32" y="69"/>
                        </a:lnTo>
                        <a:lnTo>
                          <a:pt x="34" y="72"/>
                        </a:lnTo>
                        <a:lnTo>
                          <a:pt x="39" y="78"/>
                        </a:lnTo>
                        <a:lnTo>
                          <a:pt x="39" y="82"/>
                        </a:lnTo>
                        <a:lnTo>
                          <a:pt x="34" y="90"/>
                        </a:lnTo>
                        <a:lnTo>
                          <a:pt x="28" y="96"/>
                        </a:lnTo>
                        <a:lnTo>
                          <a:pt x="24" y="97"/>
                        </a:lnTo>
                        <a:lnTo>
                          <a:pt x="24" y="93"/>
                        </a:lnTo>
                        <a:lnTo>
                          <a:pt x="24" y="88"/>
                        </a:lnTo>
                        <a:lnTo>
                          <a:pt x="26" y="82"/>
                        </a:lnTo>
                        <a:lnTo>
                          <a:pt x="18" y="78"/>
                        </a:lnTo>
                        <a:lnTo>
                          <a:pt x="10" y="73"/>
                        </a:lnTo>
                        <a:lnTo>
                          <a:pt x="8" y="69"/>
                        </a:lnTo>
                        <a:lnTo>
                          <a:pt x="0" y="66"/>
                        </a:lnTo>
                        <a:lnTo>
                          <a:pt x="2" y="58"/>
                        </a:lnTo>
                        <a:lnTo>
                          <a:pt x="8" y="54"/>
                        </a:lnTo>
                        <a:lnTo>
                          <a:pt x="13" y="46"/>
                        </a:lnTo>
                        <a:lnTo>
                          <a:pt x="18" y="39"/>
                        </a:lnTo>
                        <a:lnTo>
                          <a:pt x="19" y="31"/>
                        </a:lnTo>
                        <a:lnTo>
                          <a:pt x="18" y="24"/>
                        </a:lnTo>
                        <a:lnTo>
                          <a:pt x="21" y="21"/>
                        </a:lnTo>
                        <a:lnTo>
                          <a:pt x="24" y="18"/>
                        </a:lnTo>
                        <a:lnTo>
                          <a:pt x="19" y="12"/>
                        </a:lnTo>
                        <a:lnTo>
                          <a:pt x="34"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15" name="Freeform 23">
                    <a:extLst>
                      <a:ext uri="{FF2B5EF4-FFF2-40B4-BE49-F238E27FC236}">
                        <a16:creationId xmlns:a16="http://schemas.microsoft.com/office/drawing/2014/main" id="{1FBBD5AF-795D-4B1D-A7B6-80817CDD22EE}"/>
                      </a:ext>
                    </a:extLst>
                  </p:cNvPr>
                  <p:cNvSpPr>
                    <a:spLocks/>
                  </p:cNvSpPr>
                  <p:nvPr/>
                </p:nvSpPr>
                <p:spPr bwMode="auto">
                  <a:xfrm>
                    <a:off x="4791" y="2170"/>
                    <a:ext cx="152" cy="136"/>
                  </a:xfrm>
                  <a:custGeom>
                    <a:avLst/>
                    <a:gdLst>
                      <a:gd name="T0" fmla="*/ 0 w 152"/>
                      <a:gd name="T1" fmla="*/ 45 h 136"/>
                      <a:gd name="T2" fmla="*/ 31 w 152"/>
                      <a:gd name="T3" fmla="*/ 24 h 136"/>
                      <a:gd name="T4" fmla="*/ 47 w 152"/>
                      <a:gd name="T5" fmla="*/ 15 h 136"/>
                      <a:gd name="T6" fmla="*/ 55 w 152"/>
                      <a:gd name="T7" fmla="*/ 8 h 136"/>
                      <a:gd name="T8" fmla="*/ 80 w 152"/>
                      <a:gd name="T9" fmla="*/ 0 h 136"/>
                      <a:gd name="T10" fmla="*/ 93 w 152"/>
                      <a:gd name="T11" fmla="*/ 17 h 136"/>
                      <a:gd name="T12" fmla="*/ 106 w 152"/>
                      <a:gd name="T13" fmla="*/ 9 h 136"/>
                      <a:gd name="T14" fmla="*/ 110 w 152"/>
                      <a:gd name="T15" fmla="*/ 5 h 136"/>
                      <a:gd name="T16" fmla="*/ 122 w 152"/>
                      <a:gd name="T17" fmla="*/ 0 h 136"/>
                      <a:gd name="T18" fmla="*/ 128 w 152"/>
                      <a:gd name="T19" fmla="*/ 0 h 136"/>
                      <a:gd name="T20" fmla="*/ 130 w 152"/>
                      <a:gd name="T21" fmla="*/ 6 h 136"/>
                      <a:gd name="T22" fmla="*/ 130 w 152"/>
                      <a:gd name="T23" fmla="*/ 11 h 136"/>
                      <a:gd name="T24" fmla="*/ 123 w 152"/>
                      <a:gd name="T25" fmla="*/ 18 h 136"/>
                      <a:gd name="T26" fmla="*/ 123 w 152"/>
                      <a:gd name="T27" fmla="*/ 23 h 136"/>
                      <a:gd name="T28" fmla="*/ 141 w 152"/>
                      <a:gd name="T29" fmla="*/ 42 h 136"/>
                      <a:gd name="T30" fmla="*/ 145 w 152"/>
                      <a:gd name="T31" fmla="*/ 54 h 136"/>
                      <a:gd name="T32" fmla="*/ 149 w 152"/>
                      <a:gd name="T33" fmla="*/ 54 h 136"/>
                      <a:gd name="T34" fmla="*/ 151 w 152"/>
                      <a:gd name="T35" fmla="*/ 60 h 136"/>
                      <a:gd name="T36" fmla="*/ 145 w 152"/>
                      <a:gd name="T37" fmla="*/ 66 h 136"/>
                      <a:gd name="T38" fmla="*/ 140 w 152"/>
                      <a:gd name="T39" fmla="*/ 63 h 136"/>
                      <a:gd name="T40" fmla="*/ 128 w 152"/>
                      <a:gd name="T41" fmla="*/ 68 h 136"/>
                      <a:gd name="T42" fmla="*/ 130 w 152"/>
                      <a:gd name="T43" fmla="*/ 80 h 136"/>
                      <a:gd name="T44" fmla="*/ 117 w 152"/>
                      <a:gd name="T45" fmla="*/ 87 h 136"/>
                      <a:gd name="T46" fmla="*/ 117 w 152"/>
                      <a:gd name="T47" fmla="*/ 107 h 136"/>
                      <a:gd name="T48" fmla="*/ 117 w 152"/>
                      <a:gd name="T49" fmla="*/ 120 h 136"/>
                      <a:gd name="T50" fmla="*/ 110 w 152"/>
                      <a:gd name="T51" fmla="*/ 126 h 136"/>
                      <a:gd name="T52" fmla="*/ 106 w 152"/>
                      <a:gd name="T53" fmla="*/ 135 h 136"/>
                      <a:gd name="T54" fmla="*/ 99 w 152"/>
                      <a:gd name="T55" fmla="*/ 134 h 136"/>
                      <a:gd name="T56" fmla="*/ 89 w 152"/>
                      <a:gd name="T57" fmla="*/ 129 h 136"/>
                      <a:gd name="T58" fmla="*/ 81 w 152"/>
                      <a:gd name="T59" fmla="*/ 125 h 136"/>
                      <a:gd name="T60" fmla="*/ 75 w 152"/>
                      <a:gd name="T61" fmla="*/ 117 h 136"/>
                      <a:gd name="T62" fmla="*/ 52 w 152"/>
                      <a:gd name="T63" fmla="*/ 119 h 136"/>
                      <a:gd name="T64" fmla="*/ 32 w 152"/>
                      <a:gd name="T65" fmla="*/ 114 h 136"/>
                      <a:gd name="T66" fmla="*/ 19 w 152"/>
                      <a:gd name="T67" fmla="*/ 102 h 136"/>
                      <a:gd name="T68" fmla="*/ 11 w 152"/>
                      <a:gd name="T69" fmla="*/ 93 h 136"/>
                      <a:gd name="T70" fmla="*/ 5 w 152"/>
                      <a:gd name="T71" fmla="*/ 86 h 136"/>
                      <a:gd name="T72" fmla="*/ 5 w 152"/>
                      <a:gd name="T73" fmla="*/ 71 h 136"/>
                      <a:gd name="T74" fmla="*/ 0 w 152"/>
                      <a:gd name="T75" fmla="*/ 4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36">
                        <a:moveTo>
                          <a:pt x="0" y="45"/>
                        </a:moveTo>
                        <a:lnTo>
                          <a:pt x="31" y="24"/>
                        </a:lnTo>
                        <a:lnTo>
                          <a:pt x="47" y="15"/>
                        </a:lnTo>
                        <a:lnTo>
                          <a:pt x="55" y="8"/>
                        </a:lnTo>
                        <a:lnTo>
                          <a:pt x="80" y="0"/>
                        </a:lnTo>
                        <a:lnTo>
                          <a:pt x="93" y="17"/>
                        </a:lnTo>
                        <a:lnTo>
                          <a:pt x="106" y="9"/>
                        </a:lnTo>
                        <a:lnTo>
                          <a:pt x="110" y="5"/>
                        </a:lnTo>
                        <a:lnTo>
                          <a:pt x="122" y="0"/>
                        </a:lnTo>
                        <a:lnTo>
                          <a:pt x="128" y="0"/>
                        </a:lnTo>
                        <a:lnTo>
                          <a:pt x="130" y="6"/>
                        </a:lnTo>
                        <a:lnTo>
                          <a:pt x="130" y="11"/>
                        </a:lnTo>
                        <a:lnTo>
                          <a:pt x="123" y="18"/>
                        </a:lnTo>
                        <a:lnTo>
                          <a:pt x="123" y="23"/>
                        </a:lnTo>
                        <a:lnTo>
                          <a:pt x="141" y="42"/>
                        </a:lnTo>
                        <a:lnTo>
                          <a:pt x="145" y="54"/>
                        </a:lnTo>
                        <a:lnTo>
                          <a:pt x="149" y="54"/>
                        </a:lnTo>
                        <a:lnTo>
                          <a:pt x="151" y="60"/>
                        </a:lnTo>
                        <a:lnTo>
                          <a:pt x="145" y="66"/>
                        </a:lnTo>
                        <a:lnTo>
                          <a:pt x="140" y="63"/>
                        </a:lnTo>
                        <a:lnTo>
                          <a:pt x="128" y="68"/>
                        </a:lnTo>
                        <a:lnTo>
                          <a:pt x="130" y="80"/>
                        </a:lnTo>
                        <a:lnTo>
                          <a:pt x="117" y="87"/>
                        </a:lnTo>
                        <a:lnTo>
                          <a:pt x="117" y="107"/>
                        </a:lnTo>
                        <a:lnTo>
                          <a:pt x="117" y="120"/>
                        </a:lnTo>
                        <a:lnTo>
                          <a:pt x="110" y="126"/>
                        </a:lnTo>
                        <a:lnTo>
                          <a:pt x="106" y="135"/>
                        </a:lnTo>
                        <a:lnTo>
                          <a:pt x="99" y="134"/>
                        </a:lnTo>
                        <a:lnTo>
                          <a:pt x="89" y="129"/>
                        </a:lnTo>
                        <a:lnTo>
                          <a:pt x="81" y="125"/>
                        </a:lnTo>
                        <a:lnTo>
                          <a:pt x="75" y="117"/>
                        </a:lnTo>
                        <a:lnTo>
                          <a:pt x="52" y="119"/>
                        </a:lnTo>
                        <a:lnTo>
                          <a:pt x="32" y="114"/>
                        </a:lnTo>
                        <a:lnTo>
                          <a:pt x="19" y="102"/>
                        </a:lnTo>
                        <a:lnTo>
                          <a:pt x="11" y="93"/>
                        </a:lnTo>
                        <a:lnTo>
                          <a:pt x="5" y="86"/>
                        </a:lnTo>
                        <a:lnTo>
                          <a:pt x="5" y="71"/>
                        </a:lnTo>
                        <a:lnTo>
                          <a:pt x="0" y="45"/>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16" name="Freeform 24">
                    <a:extLst>
                      <a:ext uri="{FF2B5EF4-FFF2-40B4-BE49-F238E27FC236}">
                        <a16:creationId xmlns:a16="http://schemas.microsoft.com/office/drawing/2014/main" id="{ABEC4221-8643-4391-BD44-BB603536BC1D}"/>
                      </a:ext>
                    </a:extLst>
                  </p:cNvPr>
                  <p:cNvSpPr>
                    <a:spLocks/>
                  </p:cNvSpPr>
                  <p:nvPr/>
                </p:nvSpPr>
                <p:spPr bwMode="auto">
                  <a:xfrm>
                    <a:off x="5112" y="2247"/>
                    <a:ext cx="291" cy="127"/>
                  </a:xfrm>
                  <a:custGeom>
                    <a:avLst/>
                    <a:gdLst>
                      <a:gd name="T0" fmla="*/ 26 w 291"/>
                      <a:gd name="T1" fmla="*/ 2 h 127"/>
                      <a:gd name="T2" fmla="*/ 57 w 291"/>
                      <a:gd name="T3" fmla="*/ 21 h 127"/>
                      <a:gd name="T4" fmla="*/ 62 w 291"/>
                      <a:gd name="T5" fmla="*/ 30 h 127"/>
                      <a:gd name="T6" fmla="*/ 80 w 291"/>
                      <a:gd name="T7" fmla="*/ 26 h 127"/>
                      <a:gd name="T8" fmla="*/ 90 w 291"/>
                      <a:gd name="T9" fmla="*/ 29 h 127"/>
                      <a:gd name="T10" fmla="*/ 101 w 291"/>
                      <a:gd name="T11" fmla="*/ 21 h 127"/>
                      <a:gd name="T12" fmla="*/ 117 w 291"/>
                      <a:gd name="T13" fmla="*/ 17 h 127"/>
                      <a:gd name="T14" fmla="*/ 155 w 291"/>
                      <a:gd name="T15" fmla="*/ 26 h 127"/>
                      <a:gd name="T16" fmla="*/ 178 w 291"/>
                      <a:gd name="T17" fmla="*/ 36 h 127"/>
                      <a:gd name="T18" fmla="*/ 196 w 291"/>
                      <a:gd name="T19" fmla="*/ 44 h 127"/>
                      <a:gd name="T20" fmla="*/ 226 w 291"/>
                      <a:gd name="T21" fmla="*/ 60 h 127"/>
                      <a:gd name="T22" fmla="*/ 230 w 291"/>
                      <a:gd name="T23" fmla="*/ 69 h 127"/>
                      <a:gd name="T24" fmla="*/ 244 w 291"/>
                      <a:gd name="T25" fmla="*/ 77 h 127"/>
                      <a:gd name="T26" fmla="*/ 256 w 291"/>
                      <a:gd name="T27" fmla="*/ 80 h 127"/>
                      <a:gd name="T28" fmla="*/ 269 w 291"/>
                      <a:gd name="T29" fmla="*/ 95 h 127"/>
                      <a:gd name="T30" fmla="*/ 279 w 291"/>
                      <a:gd name="T31" fmla="*/ 104 h 127"/>
                      <a:gd name="T32" fmla="*/ 280 w 291"/>
                      <a:gd name="T33" fmla="*/ 126 h 127"/>
                      <a:gd name="T34" fmla="*/ 267 w 291"/>
                      <a:gd name="T35" fmla="*/ 126 h 127"/>
                      <a:gd name="T36" fmla="*/ 259 w 291"/>
                      <a:gd name="T37" fmla="*/ 122 h 127"/>
                      <a:gd name="T38" fmla="*/ 230 w 291"/>
                      <a:gd name="T39" fmla="*/ 99 h 127"/>
                      <a:gd name="T40" fmla="*/ 200 w 291"/>
                      <a:gd name="T41" fmla="*/ 99 h 127"/>
                      <a:gd name="T42" fmla="*/ 191 w 291"/>
                      <a:gd name="T43" fmla="*/ 107 h 127"/>
                      <a:gd name="T44" fmla="*/ 182 w 291"/>
                      <a:gd name="T45" fmla="*/ 111 h 127"/>
                      <a:gd name="T46" fmla="*/ 165 w 291"/>
                      <a:gd name="T47" fmla="*/ 117 h 127"/>
                      <a:gd name="T48" fmla="*/ 148 w 291"/>
                      <a:gd name="T49" fmla="*/ 114 h 127"/>
                      <a:gd name="T50" fmla="*/ 134 w 291"/>
                      <a:gd name="T51" fmla="*/ 114 h 127"/>
                      <a:gd name="T52" fmla="*/ 116 w 291"/>
                      <a:gd name="T53" fmla="*/ 86 h 127"/>
                      <a:gd name="T54" fmla="*/ 94 w 291"/>
                      <a:gd name="T55" fmla="*/ 60 h 127"/>
                      <a:gd name="T56" fmla="*/ 68 w 291"/>
                      <a:gd name="T57" fmla="*/ 51 h 127"/>
                      <a:gd name="T58" fmla="*/ 44 w 291"/>
                      <a:gd name="T59" fmla="*/ 50 h 127"/>
                      <a:gd name="T60" fmla="*/ 20 w 291"/>
                      <a:gd name="T61" fmla="*/ 41 h 127"/>
                      <a:gd name="T62" fmla="*/ 21 w 291"/>
                      <a:gd name="T63"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127">
                        <a:moveTo>
                          <a:pt x="0" y="0"/>
                        </a:moveTo>
                        <a:lnTo>
                          <a:pt x="26" y="2"/>
                        </a:lnTo>
                        <a:lnTo>
                          <a:pt x="47" y="3"/>
                        </a:lnTo>
                        <a:lnTo>
                          <a:pt x="57" y="21"/>
                        </a:lnTo>
                        <a:lnTo>
                          <a:pt x="59" y="27"/>
                        </a:lnTo>
                        <a:lnTo>
                          <a:pt x="62" y="30"/>
                        </a:lnTo>
                        <a:lnTo>
                          <a:pt x="68" y="26"/>
                        </a:lnTo>
                        <a:lnTo>
                          <a:pt x="80" y="26"/>
                        </a:lnTo>
                        <a:lnTo>
                          <a:pt x="86" y="30"/>
                        </a:lnTo>
                        <a:lnTo>
                          <a:pt x="90" y="29"/>
                        </a:lnTo>
                        <a:lnTo>
                          <a:pt x="99" y="21"/>
                        </a:lnTo>
                        <a:lnTo>
                          <a:pt x="101" y="21"/>
                        </a:lnTo>
                        <a:lnTo>
                          <a:pt x="109" y="17"/>
                        </a:lnTo>
                        <a:lnTo>
                          <a:pt x="117" y="17"/>
                        </a:lnTo>
                        <a:lnTo>
                          <a:pt x="143" y="26"/>
                        </a:lnTo>
                        <a:lnTo>
                          <a:pt x="155" y="26"/>
                        </a:lnTo>
                        <a:lnTo>
                          <a:pt x="166" y="33"/>
                        </a:lnTo>
                        <a:lnTo>
                          <a:pt x="178" y="36"/>
                        </a:lnTo>
                        <a:lnTo>
                          <a:pt x="187" y="42"/>
                        </a:lnTo>
                        <a:lnTo>
                          <a:pt x="196" y="44"/>
                        </a:lnTo>
                        <a:lnTo>
                          <a:pt x="217" y="50"/>
                        </a:lnTo>
                        <a:lnTo>
                          <a:pt x="226" y="60"/>
                        </a:lnTo>
                        <a:lnTo>
                          <a:pt x="231" y="66"/>
                        </a:lnTo>
                        <a:lnTo>
                          <a:pt x="230" y="69"/>
                        </a:lnTo>
                        <a:lnTo>
                          <a:pt x="238" y="75"/>
                        </a:lnTo>
                        <a:lnTo>
                          <a:pt x="244" y="77"/>
                        </a:lnTo>
                        <a:lnTo>
                          <a:pt x="248" y="78"/>
                        </a:lnTo>
                        <a:lnTo>
                          <a:pt x="256" y="80"/>
                        </a:lnTo>
                        <a:lnTo>
                          <a:pt x="269" y="89"/>
                        </a:lnTo>
                        <a:lnTo>
                          <a:pt x="269" y="95"/>
                        </a:lnTo>
                        <a:lnTo>
                          <a:pt x="277" y="101"/>
                        </a:lnTo>
                        <a:lnTo>
                          <a:pt x="279" y="104"/>
                        </a:lnTo>
                        <a:lnTo>
                          <a:pt x="290" y="116"/>
                        </a:lnTo>
                        <a:lnTo>
                          <a:pt x="280" y="126"/>
                        </a:lnTo>
                        <a:lnTo>
                          <a:pt x="277" y="126"/>
                        </a:lnTo>
                        <a:lnTo>
                          <a:pt x="267" y="126"/>
                        </a:lnTo>
                        <a:lnTo>
                          <a:pt x="264" y="122"/>
                        </a:lnTo>
                        <a:lnTo>
                          <a:pt x="259" y="122"/>
                        </a:lnTo>
                        <a:lnTo>
                          <a:pt x="254" y="123"/>
                        </a:lnTo>
                        <a:lnTo>
                          <a:pt x="230" y="99"/>
                        </a:lnTo>
                        <a:lnTo>
                          <a:pt x="215" y="101"/>
                        </a:lnTo>
                        <a:lnTo>
                          <a:pt x="200" y="99"/>
                        </a:lnTo>
                        <a:lnTo>
                          <a:pt x="196" y="102"/>
                        </a:lnTo>
                        <a:lnTo>
                          <a:pt x="191" y="107"/>
                        </a:lnTo>
                        <a:lnTo>
                          <a:pt x="189" y="104"/>
                        </a:lnTo>
                        <a:lnTo>
                          <a:pt x="182" y="111"/>
                        </a:lnTo>
                        <a:lnTo>
                          <a:pt x="173" y="122"/>
                        </a:lnTo>
                        <a:lnTo>
                          <a:pt x="165" y="117"/>
                        </a:lnTo>
                        <a:lnTo>
                          <a:pt x="155" y="114"/>
                        </a:lnTo>
                        <a:lnTo>
                          <a:pt x="148" y="114"/>
                        </a:lnTo>
                        <a:lnTo>
                          <a:pt x="138" y="111"/>
                        </a:lnTo>
                        <a:lnTo>
                          <a:pt x="134" y="114"/>
                        </a:lnTo>
                        <a:lnTo>
                          <a:pt x="127" y="99"/>
                        </a:lnTo>
                        <a:lnTo>
                          <a:pt x="116" y="86"/>
                        </a:lnTo>
                        <a:lnTo>
                          <a:pt x="104" y="69"/>
                        </a:lnTo>
                        <a:lnTo>
                          <a:pt x="94" y="60"/>
                        </a:lnTo>
                        <a:lnTo>
                          <a:pt x="86" y="51"/>
                        </a:lnTo>
                        <a:lnTo>
                          <a:pt x="68" y="51"/>
                        </a:lnTo>
                        <a:lnTo>
                          <a:pt x="52" y="56"/>
                        </a:lnTo>
                        <a:lnTo>
                          <a:pt x="44" y="50"/>
                        </a:lnTo>
                        <a:lnTo>
                          <a:pt x="28" y="45"/>
                        </a:lnTo>
                        <a:lnTo>
                          <a:pt x="20" y="41"/>
                        </a:lnTo>
                        <a:lnTo>
                          <a:pt x="20" y="23"/>
                        </a:lnTo>
                        <a:lnTo>
                          <a:pt x="21" y="14"/>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17" name="Freeform 25">
                    <a:extLst>
                      <a:ext uri="{FF2B5EF4-FFF2-40B4-BE49-F238E27FC236}">
                        <a16:creationId xmlns:a16="http://schemas.microsoft.com/office/drawing/2014/main" id="{F4F98BE3-E434-4AFF-B93E-E14F0325C7A8}"/>
                      </a:ext>
                    </a:extLst>
                  </p:cNvPr>
                  <p:cNvSpPr>
                    <a:spLocks/>
                  </p:cNvSpPr>
                  <p:nvPr/>
                </p:nvSpPr>
                <p:spPr bwMode="auto">
                  <a:xfrm>
                    <a:off x="4576" y="2157"/>
                    <a:ext cx="177" cy="167"/>
                  </a:xfrm>
                  <a:custGeom>
                    <a:avLst/>
                    <a:gdLst>
                      <a:gd name="T0" fmla="*/ 0 w 177"/>
                      <a:gd name="T1" fmla="*/ 4 h 167"/>
                      <a:gd name="T2" fmla="*/ 18 w 177"/>
                      <a:gd name="T3" fmla="*/ 0 h 167"/>
                      <a:gd name="T4" fmla="*/ 39 w 177"/>
                      <a:gd name="T5" fmla="*/ 7 h 167"/>
                      <a:gd name="T6" fmla="*/ 42 w 177"/>
                      <a:gd name="T7" fmla="*/ 15 h 167"/>
                      <a:gd name="T8" fmla="*/ 42 w 177"/>
                      <a:gd name="T9" fmla="*/ 18 h 167"/>
                      <a:gd name="T10" fmla="*/ 47 w 177"/>
                      <a:gd name="T11" fmla="*/ 19 h 167"/>
                      <a:gd name="T12" fmla="*/ 47 w 177"/>
                      <a:gd name="T13" fmla="*/ 22 h 167"/>
                      <a:gd name="T14" fmla="*/ 54 w 177"/>
                      <a:gd name="T15" fmla="*/ 24 h 167"/>
                      <a:gd name="T16" fmla="*/ 54 w 177"/>
                      <a:gd name="T17" fmla="*/ 30 h 167"/>
                      <a:gd name="T18" fmla="*/ 75 w 177"/>
                      <a:gd name="T19" fmla="*/ 48 h 167"/>
                      <a:gd name="T20" fmla="*/ 78 w 177"/>
                      <a:gd name="T21" fmla="*/ 48 h 167"/>
                      <a:gd name="T22" fmla="*/ 81 w 177"/>
                      <a:gd name="T23" fmla="*/ 52 h 167"/>
                      <a:gd name="T24" fmla="*/ 85 w 177"/>
                      <a:gd name="T25" fmla="*/ 57 h 167"/>
                      <a:gd name="T26" fmla="*/ 88 w 177"/>
                      <a:gd name="T27" fmla="*/ 57 h 167"/>
                      <a:gd name="T28" fmla="*/ 103 w 177"/>
                      <a:gd name="T29" fmla="*/ 63 h 167"/>
                      <a:gd name="T30" fmla="*/ 130 w 177"/>
                      <a:gd name="T31" fmla="*/ 66 h 167"/>
                      <a:gd name="T32" fmla="*/ 132 w 177"/>
                      <a:gd name="T33" fmla="*/ 87 h 167"/>
                      <a:gd name="T34" fmla="*/ 139 w 177"/>
                      <a:gd name="T35" fmla="*/ 90 h 167"/>
                      <a:gd name="T36" fmla="*/ 137 w 177"/>
                      <a:gd name="T37" fmla="*/ 97 h 167"/>
                      <a:gd name="T38" fmla="*/ 153 w 177"/>
                      <a:gd name="T39" fmla="*/ 108 h 167"/>
                      <a:gd name="T40" fmla="*/ 168 w 177"/>
                      <a:gd name="T41" fmla="*/ 112 h 167"/>
                      <a:gd name="T42" fmla="*/ 168 w 177"/>
                      <a:gd name="T43" fmla="*/ 147 h 167"/>
                      <a:gd name="T44" fmla="*/ 176 w 177"/>
                      <a:gd name="T45" fmla="*/ 160 h 167"/>
                      <a:gd name="T46" fmla="*/ 171 w 177"/>
                      <a:gd name="T47" fmla="*/ 165 h 167"/>
                      <a:gd name="T48" fmla="*/ 161 w 177"/>
                      <a:gd name="T49" fmla="*/ 166 h 167"/>
                      <a:gd name="T50" fmla="*/ 160 w 177"/>
                      <a:gd name="T51" fmla="*/ 154 h 167"/>
                      <a:gd name="T52" fmla="*/ 143 w 177"/>
                      <a:gd name="T53" fmla="*/ 166 h 167"/>
                      <a:gd name="T54" fmla="*/ 132 w 177"/>
                      <a:gd name="T55" fmla="*/ 148 h 167"/>
                      <a:gd name="T56" fmla="*/ 125 w 177"/>
                      <a:gd name="T57" fmla="*/ 136 h 167"/>
                      <a:gd name="T58" fmla="*/ 106 w 177"/>
                      <a:gd name="T59" fmla="*/ 120 h 167"/>
                      <a:gd name="T60" fmla="*/ 101 w 177"/>
                      <a:gd name="T61" fmla="*/ 120 h 167"/>
                      <a:gd name="T62" fmla="*/ 83 w 177"/>
                      <a:gd name="T63" fmla="*/ 111 h 167"/>
                      <a:gd name="T64" fmla="*/ 80 w 177"/>
                      <a:gd name="T65" fmla="*/ 102 h 167"/>
                      <a:gd name="T66" fmla="*/ 80 w 177"/>
                      <a:gd name="T67" fmla="*/ 96 h 167"/>
                      <a:gd name="T68" fmla="*/ 65 w 177"/>
                      <a:gd name="T69" fmla="*/ 72 h 167"/>
                      <a:gd name="T70" fmla="*/ 59 w 177"/>
                      <a:gd name="T71" fmla="*/ 57 h 167"/>
                      <a:gd name="T72" fmla="*/ 41 w 177"/>
                      <a:gd name="T73" fmla="*/ 43 h 167"/>
                      <a:gd name="T74" fmla="*/ 16 w 177"/>
                      <a:gd name="T75" fmla="*/ 22 h 167"/>
                      <a:gd name="T76" fmla="*/ 0 w 177"/>
                      <a:gd name="T77" fmla="*/ 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67">
                        <a:moveTo>
                          <a:pt x="0" y="4"/>
                        </a:moveTo>
                        <a:lnTo>
                          <a:pt x="18" y="0"/>
                        </a:lnTo>
                        <a:lnTo>
                          <a:pt x="39" y="7"/>
                        </a:lnTo>
                        <a:lnTo>
                          <a:pt x="42" y="15"/>
                        </a:lnTo>
                        <a:lnTo>
                          <a:pt x="42" y="18"/>
                        </a:lnTo>
                        <a:lnTo>
                          <a:pt x="47" y="19"/>
                        </a:lnTo>
                        <a:lnTo>
                          <a:pt x="47" y="22"/>
                        </a:lnTo>
                        <a:lnTo>
                          <a:pt x="54" y="24"/>
                        </a:lnTo>
                        <a:lnTo>
                          <a:pt x="54" y="30"/>
                        </a:lnTo>
                        <a:lnTo>
                          <a:pt x="75" y="48"/>
                        </a:lnTo>
                        <a:lnTo>
                          <a:pt x="78" y="48"/>
                        </a:lnTo>
                        <a:lnTo>
                          <a:pt x="81" y="52"/>
                        </a:lnTo>
                        <a:lnTo>
                          <a:pt x="85" y="57"/>
                        </a:lnTo>
                        <a:lnTo>
                          <a:pt x="88" y="57"/>
                        </a:lnTo>
                        <a:lnTo>
                          <a:pt x="103" y="63"/>
                        </a:lnTo>
                        <a:lnTo>
                          <a:pt x="130" y="66"/>
                        </a:lnTo>
                        <a:lnTo>
                          <a:pt x="132" y="87"/>
                        </a:lnTo>
                        <a:lnTo>
                          <a:pt x="139" y="90"/>
                        </a:lnTo>
                        <a:lnTo>
                          <a:pt x="137" y="97"/>
                        </a:lnTo>
                        <a:lnTo>
                          <a:pt x="153" y="108"/>
                        </a:lnTo>
                        <a:lnTo>
                          <a:pt x="168" y="112"/>
                        </a:lnTo>
                        <a:lnTo>
                          <a:pt x="168" y="147"/>
                        </a:lnTo>
                        <a:lnTo>
                          <a:pt x="176" y="160"/>
                        </a:lnTo>
                        <a:lnTo>
                          <a:pt x="171" y="165"/>
                        </a:lnTo>
                        <a:lnTo>
                          <a:pt x="161" y="166"/>
                        </a:lnTo>
                        <a:lnTo>
                          <a:pt x="160" y="154"/>
                        </a:lnTo>
                        <a:lnTo>
                          <a:pt x="143" y="166"/>
                        </a:lnTo>
                        <a:lnTo>
                          <a:pt x="132" y="148"/>
                        </a:lnTo>
                        <a:lnTo>
                          <a:pt x="125" y="136"/>
                        </a:lnTo>
                        <a:lnTo>
                          <a:pt x="106" y="120"/>
                        </a:lnTo>
                        <a:lnTo>
                          <a:pt x="101" y="120"/>
                        </a:lnTo>
                        <a:lnTo>
                          <a:pt x="83" y="111"/>
                        </a:lnTo>
                        <a:lnTo>
                          <a:pt x="80" y="102"/>
                        </a:lnTo>
                        <a:lnTo>
                          <a:pt x="80" y="96"/>
                        </a:lnTo>
                        <a:lnTo>
                          <a:pt x="65" y="72"/>
                        </a:lnTo>
                        <a:lnTo>
                          <a:pt x="59" y="57"/>
                        </a:lnTo>
                        <a:lnTo>
                          <a:pt x="41" y="43"/>
                        </a:lnTo>
                        <a:lnTo>
                          <a:pt x="16" y="22"/>
                        </a:lnTo>
                        <a:lnTo>
                          <a:pt x="0" y="4"/>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18" name="Freeform 26">
                    <a:extLst>
                      <a:ext uri="{FF2B5EF4-FFF2-40B4-BE49-F238E27FC236}">
                        <a16:creationId xmlns:a16="http://schemas.microsoft.com/office/drawing/2014/main" id="{88A09927-7077-48BA-9818-4BBD51A275AE}"/>
                      </a:ext>
                    </a:extLst>
                  </p:cNvPr>
                  <p:cNvSpPr>
                    <a:spLocks/>
                  </p:cNvSpPr>
                  <p:nvPr/>
                </p:nvSpPr>
                <p:spPr bwMode="auto">
                  <a:xfrm>
                    <a:off x="4888" y="1978"/>
                    <a:ext cx="170" cy="184"/>
                  </a:xfrm>
                  <a:custGeom>
                    <a:avLst/>
                    <a:gdLst>
                      <a:gd name="T0" fmla="*/ 11 w 170"/>
                      <a:gd name="T1" fmla="*/ 0 h 184"/>
                      <a:gd name="T2" fmla="*/ 26 w 170"/>
                      <a:gd name="T3" fmla="*/ 0 h 184"/>
                      <a:gd name="T4" fmla="*/ 42 w 170"/>
                      <a:gd name="T5" fmla="*/ 20 h 184"/>
                      <a:gd name="T6" fmla="*/ 39 w 170"/>
                      <a:gd name="T7" fmla="*/ 38 h 184"/>
                      <a:gd name="T8" fmla="*/ 49 w 170"/>
                      <a:gd name="T9" fmla="*/ 44 h 184"/>
                      <a:gd name="T10" fmla="*/ 54 w 170"/>
                      <a:gd name="T11" fmla="*/ 56 h 184"/>
                      <a:gd name="T12" fmla="*/ 65 w 170"/>
                      <a:gd name="T13" fmla="*/ 62 h 184"/>
                      <a:gd name="T14" fmla="*/ 78 w 170"/>
                      <a:gd name="T15" fmla="*/ 63 h 184"/>
                      <a:gd name="T16" fmla="*/ 98 w 170"/>
                      <a:gd name="T17" fmla="*/ 72 h 184"/>
                      <a:gd name="T18" fmla="*/ 111 w 170"/>
                      <a:gd name="T19" fmla="*/ 83 h 184"/>
                      <a:gd name="T20" fmla="*/ 114 w 170"/>
                      <a:gd name="T21" fmla="*/ 83 h 184"/>
                      <a:gd name="T22" fmla="*/ 130 w 170"/>
                      <a:gd name="T23" fmla="*/ 92 h 184"/>
                      <a:gd name="T24" fmla="*/ 130 w 170"/>
                      <a:gd name="T25" fmla="*/ 114 h 184"/>
                      <a:gd name="T26" fmla="*/ 135 w 170"/>
                      <a:gd name="T27" fmla="*/ 125 h 184"/>
                      <a:gd name="T28" fmla="*/ 140 w 170"/>
                      <a:gd name="T29" fmla="*/ 131 h 184"/>
                      <a:gd name="T30" fmla="*/ 146 w 170"/>
                      <a:gd name="T31" fmla="*/ 137 h 184"/>
                      <a:gd name="T32" fmla="*/ 153 w 170"/>
                      <a:gd name="T33" fmla="*/ 144 h 184"/>
                      <a:gd name="T34" fmla="*/ 156 w 170"/>
                      <a:gd name="T35" fmla="*/ 153 h 184"/>
                      <a:gd name="T36" fmla="*/ 169 w 170"/>
                      <a:gd name="T37" fmla="*/ 161 h 184"/>
                      <a:gd name="T38" fmla="*/ 167 w 170"/>
                      <a:gd name="T39" fmla="*/ 170 h 184"/>
                      <a:gd name="T40" fmla="*/ 154 w 170"/>
                      <a:gd name="T41" fmla="*/ 171 h 184"/>
                      <a:gd name="T42" fmla="*/ 150 w 170"/>
                      <a:gd name="T43" fmla="*/ 164 h 184"/>
                      <a:gd name="T44" fmla="*/ 140 w 170"/>
                      <a:gd name="T45" fmla="*/ 164 h 184"/>
                      <a:gd name="T46" fmla="*/ 140 w 170"/>
                      <a:gd name="T47" fmla="*/ 183 h 184"/>
                      <a:gd name="T48" fmla="*/ 132 w 170"/>
                      <a:gd name="T49" fmla="*/ 183 h 184"/>
                      <a:gd name="T50" fmla="*/ 122 w 170"/>
                      <a:gd name="T51" fmla="*/ 174 h 184"/>
                      <a:gd name="T52" fmla="*/ 115 w 170"/>
                      <a:gd name="T53" fmla="*/ 170 h 184"/>
                      <a:gd name="T54" fmla="*/ 115 w 170"/>
                      <a:gd name="T55" fmla="*/ 159 h 184"/>
                      <a:gd name="T56" fmla="*/ 101 w 170"/>
                      <a:gd name="T57" fmla="*/ 159 h 184"/>
                      <a:gd name="T58" fmla="*/ 96 w 170"/>
                      <a:gd name="T59" fmla="*/ 170 h 184"/>
                      <a:gd name="T60" fmla="*/ 91 w 170"/>
                      <a:gd name="T61" fmla="*/ 159 h 184"/>
                      <a:gd name="T62" fmla="*/ 89 w 170"/>
                      <a:gd name="T63" fmla="*/ 149 h 184"/>
                      <a:gd name="T64" fmla="*/ 107 w 170"/>
                      <a:gd name="T65" fmla="*/ 144 h 184"/>
                      <a:gd name="T66" fmla="*/ 117 w 170"/>
                      <a:gd name="T67" fmla="*/ 147 h 184"/>
                      <a:gd name="T68" fmla="*/ 119 w 170"/>
                      <a:gd name="T69" fmla="*/ 129 h 184"/>
                      <a:gd name="T70" fmla="*/ 109 w 170"/>
                      <a:gd name="T71" fmla="*/ 123 h 184"/>
                      <a:gd name="T72" fmla="*/ 102 w 170"/>
                      <a:gd name="T73" fmla="*/ 108 h 184"/>
                      <a:gd name="T74" fmla="*/ 98 w 170"/>
                      <a:gd name="T75" fmla="*/ 90 h 184"/>
                      <a:gd name="T76" fmla="*/ 80 w 170"/>
                      <a:gd name="T77" fmla="*/ 84 h 184"/>
                      <a:gd name="T78" fmla="*/ 72 w 170"/>
                      <a:gd name="T79" fmla="*/ 77 h 184"/>
                      <a:gd name="T80" fmla="*/ 57 w 170"/>
                      <a:gd name="T81" fmla="*/ 72 h 184"/>
                      <a:gd name="T82" fmla="*/ 65 w 170"/>
                      <a:gd name="T83" fmla="*/ 89 h 184"/>
                      <a:gd name="T84" fmla="*/ 49 w 170"/>
                      <a:gd name="T85" fmla="*/ 96 h 184"/>
                      <a:gd name="T86" fmla="*/ 39 w 170"/>
                      <a:gd name="T87" fmla="*/ 78 h 184"/>
                      <a:gd name="T88" fmla="*/ 31 w 170"/>
                      <a:gd name="T89" fmla="*/ 74 h 184"/>
                      <a:gd name="T90" fmla="*/ 31 w 170"/>
                      <a:gd name="T91" fmla="*/ 63 h 184"/>
                      <a:gd name="T92" fmla="*/ 20 w 170"/>
                      <a:gd name="T93" fmla="*/ 51 h 184"/>
                      <a:gd name="T94" fmla="*/ 7 w 170"/>
                      <a:gd name="T95" fmla="*/ 44 h 184"/>
                      <a:gd name="T96" fmla="*/ 0 w 170"/>
                      <a:gd name="T97" fmla="*/ 36 h 184"/>
                      <a:gd name="T98" fmla="*/ 3 w 170"/>
                      <a:gd name="T99" fmla="*/ 30 h 184"/>
                      <a:gd name="T100" fmla="*/ 13 w 170"/>
                      <a:gd name="T101" fmla="*/ 33 h 184"/>
                      <a:gd name="T102" fmla="*/ 16 w 170"/>
                      <a:gd name="T103" fmla="*/ 26 h 184"/>
                      <a:gd name="T104" fmla="*/ 13 w 170"/>
                      <a:gd name="T105" fmla="*/ 15 h 184"/>
                      <a:gd name="T106" fmla="*/ 11 w 170"/>
                      <a:gd name="T10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84">
                        <a:moveTo>
                          <a:pt x="11" y="0"/>
                        </a:moveTo>
                        <a:lnTo>
                          <a:pt x="26" y="0"/>
                        </a:lnTo>
                        <a:lnTo>
                          <a:pt x="42" y="20"/>
                        </a:lnTo>
                        <a:lnTo>
                          <a:pt x="39" y="38"/>
                        </a:lnTo>
                        <a:lnTo>
                          <a:pt x="49" y="44"/>
                        </a:lnTo>
                        <a:lnTo>
                          <a:pt x="54" y="56"/>
                        </a:lnTo>
                        <a:lnTo>
                          <a:pt x="65" y="62"/>
                        </a:lnTo>
                        <a:lnTo>
                          <a:pt x="78" y="63"/>
                        </a:lnTo>
                        <a:lnTo>
                          <a:pt x="98" y="72"/>
                        </a:lnTo>
                        <a:lnTo>
                          <a:pt x="111" y="83"/>
                        </a:lnTo>
                        <a:lnTo>
                          <a:pt x="114" y="83"/>
                        </a:lnTo>
                        <a:lnTo>
                          <a:pt x="130" y="92"/>
                        </a:lnTo>
                        <a:lnTo>
                          <a:pt x="130" y="114"/>
                        </a:lnTo>
                        <a:lnTo>
                          <a:pt x="135" y="125"/>
                        </a:lnTo>
                        <a:lnTo>
                          <a:pt x="140" y="131"/>
                        </a:lnTo>
                        <a:lnTo>
                          <a:pt x="146" y="137"/>
                        </a:lnTo>
                        <a:lnTo>
                          <a:pt x="153" y="144"/>
                        </a:lnTo>
                        <a:lnTo>
                          <a:pt x="156" y="153"/>
                        </a:lnTo>
                        <a:lnTo>
                          <a:pt x="169" y="161"/>
                        </a:lnTo>
                        <a:lnTo>
                          <a:pt x="167" y="170"/>
                        </a:lnTo>
                        <a:lnTo>
                          <a:pt x="154" y="171"/>
                        </a:lnTo>
                        <a:lnTo>
                          <a:pt x="150" y="164"/>
                        </a:lnTo>
                        <a:lnTo>
                          <a:pt x="140" y="164"/>
                        </a:lnTo>
                        <a:lnTo>
                          <a:pt x="140" y="183"/>
                        </a:lnTo>
                        <a:lnTo>
                          <a:pt x="132" y="183"/>
                        </a:lnTo>
                        <a:lnTo>
                          <a:pt x="122" y="174"/>
                        </a:lnTo>
                        <a:lnTo>
                          <a:pt x="115" y="170"/>
                        </a:lnTo>
                        <a:lnTo>
                          <a:pt x="115" y="159"/>
                        </a:lnTo>
                        <a:lnTo>
                          <a:pt x="101" y="159"/>
                        </a:lnTo>
                        <a:lnTo>
                          <a:pt x="96" y="170"/>
                        </a:lnTo>
                        <a:lnTo>
                          <a:pt x="91" y="159"/>
                        </a:lnTo>
                        <a:lnTo>
                          <a:pt x="89" y="149"/>
                        </a:lnTo>
                        <a:lnTo>
                          <a:pt x="107" y="144"/>
                        </a:lnTo>
                        <a:lnTo>
                          <a:pt x="117" y="147"/>
                        </a:lnTo>
                        <a:lnTo>
                          <a:pt x="119" y="129"/>
                        </a:lnTo>
                        <a:lnTo>
                          <a:pt x="109" y="123"/>
                        </a:lnTo>
                        <a:lnTo>
                          <a:pt x="102" y="108"/>
                        </a:lnTo>
                        <a:lnTo>
                          <a:pt x="98" y="90"/>
                        </a:lnTo>
                        <a:lnTo>
                          <a:pt x="80" y="84"/>
                        </a:lnTo>
                        <a:lnTo>
                          <a:pt x="72" y="77"/>
                        </a:lnTo>
                        <a:lnTo>
                          <a:pt x="57" y="72"/>
                        </a:lnTo>
                        <a:lnTo>
                          <a:pt x="65" y="89"/>
                        </a:lnTo>
                        <a:lnTo>
                          <a:pt x="49" y="96"/>
                        </a:lnTo>
                        <a:lnTo>
                          <a:pt x="39" y="78"/>
                        </a:lnTo>
                        <a:lnTo>
                          <a:pt x="31" y="74"/>
                        </a:lnTo>
                        <a:lnTo>
                          <a:pt x="31" y="63"/>
                        </a:lnTo>
                        <a:lnTo>
                          <a:pt x="20" y="51"/>
                        </a:lnTo>
                        <a:lnTo>
                          <a:pt x="7" y="44"/>
                        </a:lnTo>
                        <a:lnTo>
                          <a:pt x="0" y="36"/>
                        </a:lnTo>
                        <a:lnTo>
                          <a:pt x="3" y="30"/>
                        </a:lnTo>
                        <a:lnTo>
                          <a:pt x="13" y="33"/>
                        </a:lnTo>
                        <a:lnTo>
                          <a:pt x="16" y="26"/>
                        </a:lnTo>
                        <a:lnTo>
                          <a:pt x="13" y="15"/>
                        </a:lnTo>
                        <a:lnTo>
                          <a:pt x="11"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19" name="Freeform 27">
                    <a:extLst>
                      <a:ext uri="{FF2B5EF4-FFF2-40B4-BE49-F238E27FC236}">
                        <a16:creationId xmlns:a16="http://schemas.microsoft.com/office/drawing/2014/main" id="{2B364323-D846-42C4-BB3D-A014123E90C3}"/>
                      </a:ext>
                    </a:extLst>
                  </p:cNvPr>
                  <p:cNvSpPr>
                    <a:spLocks/>
                  </p:cNvSpPr>
                  <p:nvPr/>
                </p:nvSpPr>
                <p:spPr bwMode="auto">
                  <a:xfrm>
                    <a:off x="4849" y="1668"/>
                    <a:ext cx="127" cy="155"/>
                  </a:xfrm>
                  <a:custGeom>
                    <a:avLst/>
                    <a:gdLst>
                      <a:gd name="T0" fmla="*/ 26 w 127"/>
                      <a:gd name="T1" fmla="*/ 0 h 155"/>
                      <a:gd name="T2" fmla="*/ 51 w 127"/>
                      <a:gd name="T3" fmla="*/ 10 h 155"/>
                      <a:gd name="T4" fmla="*/ 65 w 127"/>
                      <a:gd name="T5" fmla="*/ 19 h 155"/>
                      <a:gd name="T6" fmla="*/ 75 w 127"/>
                      <a:gd name="T7" fmla="*/ 33 h 155"/>
                      <a:gd name="T8" fmla="*/ 83 w 127"/>
                      <a:gd name="T9" fmla="*/ 33 h 155"/>
                      <a:gd name="T10" fmla="*/ 82 w 127"/>
                      <a:gd name="T11" fmla="*/ 42 h 155"/>
                      <a:gd name="T12" fmla="*/ 92 w 127"/>
                      <a:gd name="T13" fmla="*/ 48 h 155"/>
                      <a:gd name="T14" fmla="*/ 98 w 127"/>
                      <a:gd name="T15" fmla="*/ 57 h 155"/>
                      <a:gd name="T16" fmla="*/ 115 w 127"/>
                      <a:gd name="T17" fmla="*/ 75 h 155"/>
                      <a:gd name="T18" fmla="*/ 126 w 127"/>
                      <a:gd name="T19" fmla="*/ 96 h 155"/>
                      <a:gd name="T20" fmla="*/ 105 w 127"/>
                      <a:gd name="T21" fmla="*/ 94 h 155"/>
                      <a:gd name="T22" fmla="*/ 88 w 127"/>
                      <a:gd name="T23" fmla="*/ 91 h 155"/>
                      <a:gd name="T24" fmla="*/ 100 w 127"/>
                      <a:gd name="T25" fmla="*/ 106 h 155"/>
                      <a:gd name="T26" fmla="*/ 100 w 127"/>
                      <a:gd name="T27" fmla="*/ 115 h 155"/>
                      <a:gd name="T28" fmla="*/ 100 w 127"/>
                      <a:gd name="T29" fmla="*/ 124 h 155"/>
                      <a:gd name="T30" fmla="*/ 93 w 127"/>
                      <a:gd name="T31" fmla="*/ 120 h 155"/>
                      <a:gd name="T32" fmla="*/ 85 w 127"/>
                      <a:gd name="T33" fmla="*/ 112 h 155"/>
                      <a:gd name="T34" fmla="*/ 70 w 127"/>
                      <a:gd name="T35" fmla="*/ 103 h 155"/>
                      <a:gd name="T36" fmla="*/ 62 w 127"/>
                      <a:gd name="T37" fmla="*/ 99 h 155"/>
                      <a:gd name="T38" fmla="*/ 49 w 127"/>
                      <a:gd name="T39" fmla="*/ 103 h 155"/>
                      <a:gd name="T40" fmla="*/ 41 w 127"/>
                      <a:gd name="T41" fmla="*/ 106 h 155"/>
                      <a:gd name="T42" fmla="*/ 46 w 127"/>
                      <a:gd name="T43" fmla="*/ 114 h 155"/>
                      <a:gd name="T44" fmla="*/ 59 w 127"/>
                      <a:gd name="T45" fmla="*/ 120 h 155"/>
                      <a:gd name="T46" fmla="*/ 72 w 127"/>
                      <a:gd name="T47" fmla="*/ 126 h 155"/>
                      <a:gd name="T48" fmla="*/ 77 w 127"/>
                      <a:gd name="T49" fmla="*/ 136 h 155"/>
                      <a:gd name="T50" fmla="*/ 75 w 127"/>
                      <a:gd name="T51" fmla="*/ 150 h 155"/>
                      <a:gd name="T52" fmla="*/ 75 w 127"/>
                      <a:gd name="T53" fmla="*/ 154 h 155"/>
                      <a:gd name="T54" fmla="*/ 70 w 127"/>
                      <a:gd name="T55" fmla="*/ 154 h 155"/>
                      <a:gd name="T56" fmla="*/ 62 w 127"/>
                      <a:gd name="T57" fmla="*/ 150 h 155"/>
                      <a:gd name="T58" fmla="*/ 59 w 127"/>
                      <a:gd name="T59" fmla="*/ 148 h 155"/>
                      <a:gd name="T60" fmla="*/ 54 w 127"/>
                      <a:gd name="T61" fmla="*/ 145 h 155"/>
                      <a:gd name="T62" fmla="*/ 49 w 127"/>
                      <a:gd name="T63" fmla="*/ 153 h 155"/>
                      <a:gd name="T64" fmla="*/ 41 w 127"/>
                      <a:gd name="T65" fmla="*/ 154 h 155"/>
                      <a:gd name="T66" fmla="*/ 34 w 127"/>
                      <a:gd name="T67" fmla="*/ 148 h 155"/>
                      <a:gd name="T68" fmla="*/ 34 w 127"/>
                      <a:gd name="T69" fmla="*/ 135 h 155"/>
                      <a:gd name="T70" fmla="*/ 33 w 127"/>
                      <a:gd name="T71" fmla="*/ 127 h 155"/>
                      <a:gd name="T72" fmla="*/ 25 w 127"/>
                      <a:gd name="T73" fmla="*/ 123 h 155"/>
                      <a:gd name="T74" fmla="*/ 16 w 127"/>
                      <a:gd name="T75" fmla="*/ 130 h 155"/>
                      <a:gd name="T76" fmla="*/ 3 w 127"/>
                      <a:gd name="T77" fmla="*/ 130 h 155"/>
                      <a:gd name="T78" fmla="*/ 0 w 127"/>
                      <a:gd name="T79" fmla="*/ 124 h 155"/>
                      <a:gd name="T80" fmla="*/ 3 w 127"/>
                      <a:gd name="T81" fmla="*/ 109 h 155"/>
                      <a:gd name="T82" fmla="*/ 13 w 127"/>
                      <a:gd name="T83" fmla="*/ 100 h 155"/>
                      <a:gd name="T84" fmla="*/ 11 w 127"/>
                      <a:gd name="T85" fmla="*/ 76 h 155"/>
                      <a:gd name="T86" fmla="*/ 11 w 127"/>
                      <a:gd name="T87" fmla="*/ 70 h 155"/>
                      <a:gd name="T88" fmla="*/ 21 w 127"/>
                      <a:gd name="T89" fmla="*/ 69 h 155"/>
                      <a:gd name="T90" fmla="*/ 29 w 127"/>
                      <a:gd name="T91" fmla="*/ 75 h 155"/>
                      <a:gd name="T92" fmla="*/ 44 w 127"/>
                      <a:gd name="T93" fmla="*/ 78 h 155"/>
                      <a:gd name="T94" fmla="*/ 44 w 127"/>
                      <a:gd name="T95" fmla="*/ 67 h 155"/>
                      <a:gd name="T96" fmla="*/ 38 w 127"/>
                      <a:gd name="T97" fmla="*/ 61 h 155"/>
                      <a:gd name="T98" fmla="*/ 34 w 127"/>
                      <a:gd name="T99" fmla="*/ 57 h 155"/>
                      <a:gd name="T100" fmla="*/ 39 w 127"/>
                      <a:gd name="T101" fmla="*/ 57 h 155"/>
                      <a:gd name="T102" fmla="*/ 43 w 127"/>
                      <a:gd name="T103" fmla="*/ 57 h 155"/>
                      <a:gd name="T104" fmla="*/ 46 w 127"/>
                      <a:gd name="T105" fmla="*/ 57 h 155"/>
                      <a:gd name="T106" fmla="*/ 49 w 127"/>
                      <a:gd name="T107" fmla="*/ 57 h 155"/>
                      <a:gd name="T108" fmla="*/ 54 w 127"/>
                      <a:gd name="T109" fmla="*/ 52 h 155"/>
                      <a:gd name="T110" fmla="*/ 52 w 127"/>
                      <a:gd name="T111" fmla="*/ 48 h 155"/>
                      <a:gd name="T112" fmla="*/ 47 w 127"/>
                      <a:gd name="T113" fmla="*/ 37 h 155"/>
                      <a:gd name="T114" fmla="*/ 38 w 127"/>
                      <a:gd name="T115" fmla="*/ 27 h 155"/>
                      <a:gd name="T116" fmla="*/ 25 w 127"/>
                      <a:gd name="T117" fmla="*/ 21 h 155"/>
                      <a:gd name="T118" fmla="*/ 20 w 127"/>
                      <a:gd name="T119" fmla="*/ 15 h 155"/>
                      <a:gd name="T120" fmla="*/ 26 w 127"/>
                      <a:gd name="T12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55">
                        <a:moveTo>
                          <a:pt x="26" y="0"/>
                        </a:moveTo>
                        <a:lnTo>
                          <a:pt x="51" y="10"/>
                        </a:lnTo>
                        <a:lnTo>
                          <a:pt x="65" y="19"/>
                        </a:lnTo>
                        <a:lnTo>
                          <a:pt x="75" y="33"/>
                        </a:lnTo>
                        <a:lnTo>
                          <a:pt x="83" y="33"/>
                        </a:lnTo>
                        <a:lnTo>
                          <a:pt x="82" y="42"/>
                        </a:lnTo>
                        <a:lnTo>
                          <a:pt x="92" y="48"/>
                        </a:lnTo>
                        <a:lnTo>
                          <a:pt x="98" y="57"/>
                        </a:lnTo>
                        <a:lnTo>
                          <a:pt x="115" y="75"/>
                        </a:lnTo>
                        <a:lnTo>
                          <a:pt x="126" y="96"/>
                        </a:lnTo>
                        <a:lnTo>
                          <a:pt x="105" y="94"/>
                        </a:lnTo>
                        <a:lnTo>
                          <a:pt x="88" y="91"/>
                        </a:lnTo>
                        <a:lnTo>
                          <a:pt x="100" y="106"/>
                        </a:lnTo>
                        <a:lnTo>
                          <a:pt x="100" y="115"/>
                        </a:lnTo>
                        <a:lnTo>
                          <a:pt x="100" y="124"/>
                        </a:lnTo>
                        <a:lnTo>
                          <a:pt x="93" y="120"/>
                        </a:lnTo>
                        <a:lnTo>
                          <a:pt x="85" y="112"/>
                        </a:lnTo>
                        <a:lnTo>
                          <a:pt x="70" y="103"/>
                        </a:lnTo>
                        <a:lnTo>
                          <a:pt x="62" y="99"/>
                        </a:lnTo>
                        <a:lnTo>
                          <a:pt x="49" y="103"/>
                        </a:lnTo>
                        <a:lnTo>
                          <a:pt x="41" y="106"/>
                        </a:lnTo>
                        <a:lnTo>
                          <a:pt x="46" y="114"/>
                        </a:lnTo>
                        <a:lnTo>
                          <a:pt x="59" y="120"/>
                        </a:lnTo>
                        <a:lnTo>
                          <a:pt x="72" y="126"/>
                        </a:lnTo>
                        <a:lnTo>
                          <a:pt x="77" y="136"/>
                        </a:lnTo>
                        <a:lnTo>
                          <a:pt x="75" y="150"/>
                        </a:lnTo>
                        <a:lnTo>
                          <a:pt x="75" y="154"/>
                        </a:lnTo>
                        <a:lnTo>
                          <a:pt x="70" y="154"/>
                        </a:lnTo>
                        <a:lnTo>
                          <a:pt x="62" y="150"/>
                        </a:lnTo>
                        <a:lnTo>
                          <a:pt x="59" y="148"/>
                        </a:lnTo>
                        <a:lnTo>
                          <a:pt x="54" y="145"/>
                        </a:lnTo>
                        <a:lnTo>
                          <a:pt x="49" y="153"/>
                        </a:lnTo>
                        <a:lnTo>
                          <a:pt x="41" y="154"/>
                        </a:lnTo>
                        <a:lnTo>
                          <a:pt x="34" y="148"/>
                        </a:lnTo>
                        <a:lnTo>
                          <a:pt x="34" y="135"/>
                        </a:lnTo>
                        <a:lnTo>
                          <a:pt x="33" y="127"/>
                        </a:lnTo>
                        <a:lnTo>
                          <a:pt x="25" y="123"/>
                        </a:lnTo>
                        <a:lnTo>
                          <a:pt x="16" y="130"/>
                        </a:lnTo>
                        <a:lnTo>
                          <a:pt x="3" y="130"/>
                        </a:lnTo>
                        <a:lnTo>
                          <a:pt x="0" y="124"/>
                        </a:lnTo>
                        <a:lnTo>
                          <a:pt x="3" y="109"/>
                        </a:lnTo>
                        <a:lnTo>
                          <a:pt x="13" y="100"/>
                        </a:lnTo>
                        <a:lnTo>
                          <a:pt x="11" y="76"/>
                        </a:lnTo>
                        <a:lnTo>
                          <a:pt x="11" y="70"/>
                        </a:lnTo>
                        <a:lnTo>
                          <a:pt x="21" y="69"/>
                        </a:lnTo>
                        <a:lnTo>
                          <a:pt x="29" y="75"/>
                        </a:lnTo>
                        <a:lnTo>
                          <a:pt x="44" y="78"/>
                        </a:lnTo>
                        <a:lnTo>
                          <a:pt x="44" y="67"/>
                        </a:lnTo>
                        <a:lnTo>
                          <a:pt x="38" y="61"/>
                        </a:lnTo>
                        <a:lnTo>
                          <a:pt x="34" y="57"/>
                        </a:lnTo>
                        <a:lnTo>
                          <a:pt x="39" y="57"/>
                        </a:lnTo>
                        <a:lnTo>
                          <a:pt x="43" y="57"/>
                        </a:lnTo>
                        <a:lnTo>
                          <a:pt x="46" y="57"/>
                        </a:lnTo>
                        <a:lnTo>
                          <a:pt x="49" y="57"/>
                        </a:lnTo>
                        <a:lnTo>
                          <a:pt x="54" y="52"/>
                        </a:lnTo>
                        <a:lnTo>
                          <a:pt x="52" y="48"/>
                        </a:lnTo>
                        <a:lnTo>
                          <a:pt x="47" y="37"/>
                        </a:lnTo>
                        <a:lnTo>
                          <a:pt x="38" y="27"/>
                        </a:lnTo>
                        <a:lnTo>
                          <a:pt x="25" y="21"/>
                        </a:lnTo>
                        <a:lnTo>
                          <a:pt x="20" y="15"/>
                        </a:lnTo>
                        <a:lnTo>
                          <a:pt x="26"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20" name="Freeform 28">
                    <a:extLst>
                      <a:ext uri="{FF2B5EF4-FFF2-40B4-BE49-F238E27FC236}">
                        <a16:creationId xmlns:a16="http://schemas.microsoft.com/office/drawing/2014/main" id="{1BC4303D-1A8A-4BFF-9BA7-701085072EED}"/>
                      </a:ext>
                    </a:extLst>
                  </p:cNvPr>
                  <p:cNvSpPr>
                    <a:spLocks/>
                  </p:cNvSpPr>
                  <p:nvPr/>
                </p:nvSpPr>
                <p:spPr bwMode="auto">
                  <a:xfrm>
                    <a:off x="4706" y="1480"/>
                    <a:ext cx="138" cy="129"/>
                  </a:xfrm>
                  <a:custGeom>
                    <a:avLst/>
                    <a:gdLst>
                      <a:gd name="T0" fmla="*/ 0 w 138"/>
                      <a:gd name="T1" fmla="*/ 0 h 129"/>
                      <a:gd name="T2" fmla="*/ 13 w 138"/>
                      <a:gd name="T3" fmla="*/ 0 h 129"/>
                      <a:gd name="T4" fmla="*/ 18 w 138"/>
                      <a:gd name="T5" fmla="*/ 9 h 129"/>
                      <a:gd name="T6" fmla="*/ 36 w 138"/>
                      <a:gd name="T7" fmla="*/ 23 h 129"/>
                      <a:gd name="T8" fmla="*/ 44 w 138"/>
                      <a:gd name="T9" fmla="*/ 38 h 129"/>
                      <a:gd name="T10" fmla="*/ 57 w 138"/>
                      <a:gd name="T11" fmla="*/ 39 h 129"/>
                      <a:gd name="T12" fmla="*/ 67 w 138"/>
                      <a:gd name="T13" fmla="*/ 42 h 129"/>
                      <a:gd name="T14" fmla="*/ 75 w 138"/>
                      <a:gd name="T15" fmla="*/ 48 h 129"/>
                      <a:gd name="T16" fmla="*/ 85 w 138"/>
                      <a:gd name="T17" fmla="*/ 48 h 129"/>
                      <a:gd name="T18" fmla="*/ 96 w 138"/>
                      <a:gd name="T19" fmla="*/ 57 h 129"/>
                      <a:gd name="T20" fmla="*/ 106 w 138"/>
                      <a:gd name="T21" fmla="*/ 65 h 129"/>
                      <a:gd name="T22" fmla="*/ 117 w 138"/>
                      <a:gd name="T23" fmla="*/ 69 h 129"/>
                      <a:gd name="T24" fmla="*/ 116 w 138"/>
                      <a:gd name="T25" fmla="*/ 74 h 129"/>
                      <a:gd name="T26" fmla="*/ 109 w 138"/>
                      <a:gd name="T27" fmla="*/ 77 h 129"/>
                      <a:gd name="T28" fmla="*/ 103 w 138"/>
                      <a:gd name="T29" fmla="*/ 77 h 129"/>
                      <a:gd name="T30" fmla="*/ 99 w 138"/>
                      <a:gd name="T31" fmla="*/ 81 h 129"/>
                      <a:gd name="T32" fmla="*/ 113 w 138"/>
                      <a:gd name="T33" fmla="*/ 90 h 129"/>
                      <a:gd name="T34" fmla="*/ 122 w 138"/>
                      <a:gd name="T35" fmla="*/ 99 h 129"/>
                      <a:gd name="T36" fmla="*/ 137 w 138"/>
                      <a:gd name="T37" fmla="*/ 108 h 129"/>
                      <a:gd name="T38" fmla="*/ 127 w 138"/>
                      <a:gd name="T39" fmla="*/ 119 h 129"/>
                      <a:gd name="T40" fmla="*/ 119 w 138"/>
                      <a:gd name="T41" fmla="*/ 122 h 129"/>
                      <a:gd name="T42" fmla="*/ 121 w 138"/>
                      <a:gd name="T43" fmla="*/ 128 h 129"/>
                      <a:gd name="T44" fmla="*/ 106 w 138"/>
                      <a:gd name="T45" fmla="*/ 128 h 129"/>
                      <a:gd name="T46" fmla="*/ 101 w 138"/>
                      <a:gd name="T47" fmla="*/ 123 h 129"/>
                      <a:gd name="T48" fmla="*/ 90 w 138"/>
                      <a:gd name="T49" fmla="*/ 111 h 129"/>
                      <a:gd name="T50" fmla="*/ 82 w 138"/>
                      <a:gd name="T51" fmla="*/ 101 h 129"/>
                      <a:gd name="T52" fmla="*/ 69 w 138"/>
                      <a:gd name="T53" fmla="*/ 83 h 129"/>
                      <a:gd name="T54" fmla="*/ 54 w 138"/>
                      <a:gd name="T55" fmla="*/ 69 h 129"/>
                      <a:gd name="T56" fmla="*/ 38 w 138"/>
                      <a:gd name="T57" fmla="*/ 50 h 129"/>
                      <a:gd name="T58" fmla="*/ 28 w 138"/>
                      <a:gd name="T59" fmla="*/ 44 h 129"/>
                      <a:gd name="T60" fmla="*/ 20 w 138"/>
                      <a:gd name="T61" fmla="*/ 39 h 129"/>
                      <a:gd name="T62" fmla="*/ 16 w 138"/>
                      <a:gd name="T63" fmla="*/ 29 h 129"/>
                      <a:gd name="T64" fmla="*/ 2 w 138"/>
                      <a:gd name="T65" fmla="*/ 20 h 129"/>
                      <a:gd name="T66" fmla="*/ 2 w 138"/>
                      <a:gd name="T67" fmla="*/ 14 h 129"/>
                      <a:gd name="T68" fmla="*/ 0 w 138"/>
                      <a:gd name="T6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29">
                        <a:moveTo>
                          <a:pt x="0" y="0"/>
                        </a:moveTo>
                        <a:lnTo>
                          <a:pt x="13" y="0"/>
                        </a:lnTo>
                        <a:lnTo>
                          <a:pt x="18" y="9"/>
                        </a:lnTo>
                        <a:lnTo>
                          <a:pt x="36" y="23"/>
                        </a:lnTo>
                        <a:lnTo>
                          <a:pt x="44" y="38"/>
                        </a:lnTo>
                        <a:lnTo>
                          <a:pt x="57" y="39"/>
                        </a:lnTo>
                        <a:lnTo>
                          <a:pt x="67" y="42"/>
                        </a:lnTo>
                        <a:lnTo>
                          <a:pt x="75" y="48"/>
                        </a:lnTo>
                        <a:lnTo>
                          <a:pt x="85" y="48"/>
                        </a:lnTo>
                        <a:lnTo>
                          <a:pt x="96" y="57"/>
                        </a:lnTo>
                        <a:lnTo>
                          <a:pt x="106" y="65"/>
                        </a:lnTo>
                        <a:lnTo>
                          <a:pt x="117" y="69"/>
                        </a:lnTo>
                        <a:lnTo>
                          <a:pt x="116" y="74"/>
                        </a:lnTo>
                        <a:lnTo>
                          <a:pt x="109" y="77"/>
                        </a:lnTo>
                        <a:lnTo>
                          <a:pt x="103" y="77"/>
                        </a:lnTo>
                        <a:lnTo>
                          <a:pt x="99" y="81"/>
                        </a:lnTo>
                        <a:lnTo>
                          <a:pt x="113" y="90"/>
                        </a:lnTo>
                        <a:lnTo>
                          <a:pt x="122" y="99"/>
                        </a:lnTo>
                        <a:lnTo>
                          <a:pt x="137" y="108"/>
                        </a:lnTo>
                        <a:lnTo>
                          <a:pt x="127" y="119"/>
                        </a:lnTo>
                        <a:lnTo>
                          <a:pt x="119" y="122"/>
                        </a:lnTo>
                        <a:lnTo>
                          <a:pt x="121" y="128"/>
                        </a:lnTo>
                        <a:lnTo>
                          <a:pt x="106" y="128"/>
                        </a:lnTo>
                        <a:lnTo>
                          <a:pt x="101" y="123"/>
                        </a:lnTo>
                        <a:lnTo>
                          <a:pt x="90" y="111"/>
                        </a:lnTo>
                        <a:lnTo>
                          <a:pt x="82" y="101"/>
                        </a:lnTo>
                        <a:lnTo>
                          <a:pt x="69" y="83"/>
                        </a:lnTo>
                        <a:lnTo>
                          <a:pt x="54" y="69"/>
                        </a:lnTo>
                        <a:lnTo>
                          <a:pt x="38" y="50"/>
                        </a:lnTo>
                        <a:lnTo>
                          <a:pt x="28" y="44"/>
                        </a:lnTo>
                        <a:lnTo>
                          <a:pt x="20" y="39"/>
                        </a:lnTo>
                        <a:lnTo>
                          <a:pt x="16" y="29"/>
                        </a:lnTo>
                        <a:lnTo>
                          <a:pt x="2" y="20"/>
                        </a:lnTo>
                        <a:lnTo>
                          <a:pt x="2" y="14"/>
                        </a:lnTo>
                        <a:lnTo>
                          <a:pt x="0"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66621" name="Group 29">
                  <a:extLst>
                    <a:ext uri="{FF2B5EF4-FFF2-40B4-BE49-F238E27FC236}">
                      <a16:creationId xmlns:a16="http://schemas.microsoft.com/office/drawing/2014/main" id="{80476239-2B98-4F3D-838D-A9BA50E4737F}"/>
                    </a:ext>
                  </a:extLst>
                </p:cNvPr>
                <p:cNvGrpSpPr>
                  <a:grpSpLocks/>
                </p:cNvGrpSpPr>
                <p:nvPr/>
              </p:nvGrpSpPr>
              <p:grpSpPr bwMode="auto">
                <a:xfrm>
                  <a:off x="2922" y="1219"/>
                  <a:ext cx="1995" cy="2104"/>
                  <a:chOff x="2922" y="1219"/>
                  <a:chExt cx="1995" cy="2104"/>
                </a:xfrm>
              </p:grpSpPr>
              <p:sp>
                <p:nvSpPr>
                  <p:cNvPr id="366622" name="Freeform 30">
                    <a:extLst>
                      <a:ext uri="{FF2B5EF4-FFF2-40B4-BE49-F238E27FC236}">
                        <a16:creationId xmlns:a16="http://schemas.microsoft.com/office/drawing/2014/main" id="{5D64E8C7-6B97-412A-BE10-E0B4371CF8A9}"/>
                      </a:ext>
                    </a:extLst>
                  </p:cNvPr>
                  <p:cNvSpPr>
                    <a:spLocks/>
                  </p:cNvSpPr>
                  <p:nvPr/>
                </p:nvSpPr>
                <p:spPr bwMode="auto">
                  <a:xfrm>
                    <a:off x="2922" y="1740"/>
                    <a:ext cx="992" cy="967"/>
                  </a:xfrm>
                  <a:custGeom>
                    <a:avLst/>
                    <a:gdLst>
                      <a:gd name="T0" fmla="*/ 757 w 992"/>
                      <a:gd name="T1" fmla="*/ 156 h 967"/>
                      <a:gd name="T2" fmla="*/ 850 w 992"/>
                      <a:gd name="T3" fmla="*/ 317 h 967"/>
                      <a:gd name="T4" fmla="*/ 887 w 992"/>
                      <a:gd name="T5" fmla="*/ 357 h 967"/>
                      <a:gd name="T6" fmla="*/ 968 w 992"/>
                      <a:gd name="T7" fmla="*/ 347 h 967"/>
                      <a:gd name="T8" fmla="*/ 989 w 992"/>
                      <a:gd name="T9" fmla="*/ 386 h 967"/>
                      <a:gd name="T10" fmla="*/ 892 w 992"/>
                      <a:gd name="T11" fmla="*/ 494 h 967"/>
                      <a:gd name="T12" fmla="*/ 812 w 992"/>
                      <a:gd name="T13" fmla="*/ 618 h 967"/>
                      <a:gd name="T14" fmla="*/ 824 w 992"/>
                      <a:gd name="T15" fmla="*/ 663 h 967"/>
                      <a:gd name="T16" fmla="*/ 824 w 992"/>
                      <a:gd name="T17" fmla="*/ 708 h 967"/>
                      <a:gd name="T18" fmla="*/ 788 w 992"/>
                      <a:gd name="T19" fmla="*/ 725 h 967"/>
                      <a:gd name="T20" fmla="*/ 736 w 992"/>
                      <a:gd name="T21" fmla="*/ 786 h 967"/>
                      <a:gd name="T22" fmla="*/ 716 w 992"/>
                      <a:gd name="T23" fmla="*/ 839 h 967"/>
                      <a:gd name="T24" fmla="*/ 668 w 992"/>
                      <a:gd name="T25" fmla="*/ 911 h 967"/>
                      <a:gd name="T26" fmla="*/ 640 w 992"/>
                      <a:gd name="T27" fmla="*/ 927 h 967"/>
                      <a:gd name="T28" fmla="*/ 580 w 992"/>
                      <a:gd name="T29" fmla="*/ 963 h 967"/>
                      <a:gd name="T30" fmla="*/ 507 w 992"/>
                      <a:gd name="T31" fmla="*/ 951 h 967"/>
                      <a:gd name="T32" fmla="*/ 499 w 992"/>
                      <a:gd name="T33" fmla="*/ 917 h 967"/>
                      <a:gd name="T34" fmla="*/ 466 w 992"/>
                      <a:gd name="T35" fmla="*/ 869 h 967"/>
                      <a:gd name="T36" fmla="*/ 460 w 992"/>
                      <a:gd name="T37" fmla="*/ 828 h 967"/>
                      <a:gd name="T38" fmla="*/ 450 w 992"/>
                      <a:gd name="T39" fmla="*/ 801 h 967"/>
                      <a:gd name="T40" fmla="*/ 419 w 992"/>
                      <a:gd name="T41" fmla="*/ 771 h 967"/>
                      <a:gd name="T42" fmla="*/ 400 w 992"/>
                      <a:gd name="T43" fmla="*/ 732 h 967"/>
                      <a:gd name="T44" fmla="*/ 427 w 992"/>
                      <a:gd name="T45" fmla="*/ 666 h 967"/>
                      <a:gd name="T46" fmla="*/ 414 w 992"/>
                      <a:gd name="T47" fmla="*/ 573 h 967"/>
                      <a:gd name="T48" fmla="*/ 370 w 992"/>
                      <a:gd name="T49" fmla="*/ 527 h 967"/>
                      <a:gd name="T50" fmla="*/ 364 w 992"/>
                      <a:gd name="T51" fmla="*/ 453 h 967"/>
                      <a:gd name="T52" fmla="*/ 301 w 992"/>
                      <a:gd name="T53" fmla="*/ 426 h 967"/>
                      <a:gd name="T54" fmla="*/ 218 w 992"/>
                      <a:gd name="T55" fmla="*/ 434 h 967"/>
                      <a:gd name="T56" fmla="*/ 47 w 992"/>
                      <a:gd name="T57" fmla="*/ 375 h 967"/>
                      <a:gd name="T58" fmla="*/ 8 w 992"/>
                      <a:gd name="T59" fmla="*/ 281 h 967"/>
                      <a:gd name="T60" fmla="*/ 39 w 992"/>
                      <a:gd name="T61" fmla="*/ 213 h 967"/>
                      <a:gd name="T62" fmla="*/ 96 w 992"/>
                      <a:gd name="T63" fmla="*/ 140 h 967"/>
                      <a:gd name="T64" fmla="*/ 180 w 992"/>
                      <a:gd name="T65" fmla="*/ 84 h 967"/>
                      <a:gd name="T66" fmla="*/ 244 w 992"/>
                      <a:gd name="T67" fmla="*/ 26 h 967"/>
                      <a:gd name="T68" fmla="*/ 302 w 992"/>
                      <a:gd name="T69" fmla="*/ 41 h 967"/>
                      <a:gd name="T70" fmla="*/ 366 w 992"/>
                      <a:gd name="T71" fmla="*/ 15 h 967"/>
                      <a:gd name="T72" fmla="*/ 409 w 992"/>
                      <a:gd name="T73" fmla="*/ 3 h 967"/>
                      <a:gd name="T74" fmla="*/ 444 w 992"/>
                      <a:gd name="T75" fmla="*/ 33 h 967"/>
                      <a:gd name="T76" fmla="*/ 512 w 992"/>
                      <a:gd name="T77" fmla="*/ 81 h 967"/>
                      <a:gd name="T78" fmla="*/ 559 w 992"/>
                      <a:gd name="T79" fmla="*/ 59 h 967"/>
                      <a:gd name="T80" fmla="*/ 630 w 992"/>
                      <a:gd name="T81" fmla="*/ 75 h 967"/>
                      <a:gd name="T82" fmla="*/ 708 w 992"/>
                      <a:gd name="T83" fmla="*/ 7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2" h="967">
                        <a:moveTo>
                          <a:pt x="741" y="116"/>
                        </a:moveTo>
                        <a:lnTo>
                          <a:pt x="757" y="156"/>
                        </a:lnTo>
                        <a:lnTo>
                          <a:pt x="788" y="218"/>
                        </a:lnTo>
                        <a:lnTo>
                          <a:pt x="850" y="317"/>
                        </a:lnTo>
                        <a:lnTo>
                          <a:pt x="872" y="329"/>
                        </a:lnTo>
                        <a:lnTo>
                          <a:pt x="887" y="357"/>
                        </a:lnTo>
                        <a:lnTo>
                          <a:pt x="936" y="356"/>
                        </a:lnTo>
                        <a:lnTo>
                          <a:pt x="968" y="347"/>
                        </a:lnTo>
                        <a:lnTo>
                          <a:pt x="991" y="347"/>
                        </a:lnTo>
                        <a:lnTo>
                          <a:pt x="989" y="386"/>
                        </a:lnTo>
                        <a:lnTo>
                          <a:pt x="981" y="407"/>
                        </a:lnTo>
                        <a:lnTo>
                          <a:pt x="892" y="494"/>
                        </a:lnTo>
                        <a:lnTo>
                          <a:pt x="811" y="584"/>
                        </a:lnTo>
                        <a:lnTo>
                          <a:pt x="812" y="618"/>
                        </a:lnTo>
                        <a:lnTo>
                          <a:pt x="835" y="644"/>
                        </a:lnTo>
                        <a:lnTo>
                          <a:pt x="824" y="663"/>
                        </a:lnTo>
                        <a:lnTo>
                          <a:pt x="830" y="689"/>
                        </a:lnTo>
                        <a:lnTo>
                          <a:pt x="824" y="708"/>
                        </a:lnTo>
                        <a:lnTo>
                          <a:pt x="804" y="725"/>
                        </a:lnTo>
                        <a:lnTo>
                          <a:pt x="788" y="725"/>
                        </a:lnTo>
                        <a:lnTo>
                          <a:pt x="760" y="753"/>
                        </a:lnTo>
                        <a:lnTo>
                          <a:pt x="736" y="786"/>
                        </a:lnTo>
                        <a:lnTo>
                          <a:pt x="741" y="822"/>
                        </a:lnTo>
                        <a:lnTo>
                          <a:pt x="716" y="839"/>
                        </a:lnTo>
                        <a:lnTo>
                          <a:pt x="694" y="876"/>
                        </a:lnTo>
                        <a:lnTo>
                          <a:pt x="668" y="911"/>
                        </a:lnTo>
                        <a:lnTo>
                          <a:pt x="653" y="924"/>
                        </a:lnTo>
                        <a:lnTo>
                          <a:pt x="640" y="927"/>
                        </a:lnTo>
                        <a:lnTo>
                          <a:pt x="617" y="950"/>
                        </a:lnTo>
                        <a:lnTo>
                          <a:pt x="580" y="963"/>
                        </a:lnTo>
                        <a:lnTo>
                          <a:pt x="533" y="966"/>
                        </a:lnTo>
                        <a:lnTo>
                          <a:pt x="507" y="951"/>
                        </a:lnTo>
                        <a:lnTo>
                          <a:pt x="504" y="936"/>
                        </a:lnTo>
                        <a:lnTo>
                          <a:pt x="499" y="917"/>
                        </a:lnTo>
                        <a:lnTo>
                          <a:pt x="481" y="906"/>
                        </a:lnTo>
                        <a:lnTo>
                          <a:pt x="466" y="869"/>
                        </a:lnTo>
                        <a:lnTo>
                          <a:pt x="461" y="851"/>
                        </a:lnTo>
                        <a:lnTo>
                          <a:pt x="460" y="828"/>
                        </a:lnTo>
                        <a:lnTo>
                          <a:pt x="452" y="812"/>
                        </a:lnTo>
                        <a:lnTo>
                          <a:pt x="450" y="801"/>
                        </a:lnTo>
                        <a:lnTo>
                          <a:pt x="435" y="785"/>
                        </a:lnTo>
                        <a:lnTo>
                          <a:pt x="419" y="771"/>
                        </a:lnTo>
                        <a:lnTo>
                          <a:pt x="408" y="749"/>
                        </a:lnTo>
                        <a:lnTo>
                          <a:pt x="400" y="732"/>
                        </a:lnTo>
                        <a:lnTo>
                          <a:pt x="403" y="705"/>
                        </a:lnTo>
                        <a:lnTo>
                          <a:pt x="427" y="666"/>
                        </a:lnTo>
                        <a:lnTo>
                          <a:pt x="432" y="623"/>
                        </a:lnTo>
                        <a:lnTo>
                          <a:pt x="414" y="573"/>
                        </a:lnTo>
                        <a:lnTo>
                          <a:pt x="388" y="554"/>
                        </a:lnTo>
                        <a:lnTo>
                          <a:pt x="370" y="527"/>
                        </a:lnTo>
                        <a:lnTo>
                          <a:pt x="377" y="485"/>
                        </a:lnTo>
                        <a:lnTo>
                          <a:pt x="364" y="453"/>
                        </a:lnTo>
                        <a:lnTo>
                          <a:pt x="333" y="450"/>
                        </a:lnTo>
                        <a:lnTo>
                          <a:pt x="301" y="426"/>
                        </a:lnTo>
                        <a:lnTo>
                          <a:pt x="260" y="413"/>
                        </a:lnTo>
                        <a:lnTo>
                          <a:pt x="218" y="434"/>
                        </a:lnTo>
                        <a:lnTo>
                          <a:pt x="107" y="428"/>
                        </a:lnTo>
                        <a:lnTo>
                          <a:pt x="47" y="375"/>
                        </a:lnTo>
                        <a:lnTo>
                          <a:pt x="0" y="305"/>
                        </a:lnTo>
                        <a:lnTo>
                          <a:pt x="8" y="281"/>
                        </a:lnTo>
                        <a:lnTo>
                          <a:pt x="29" y="263"/>
                        </a:lnTo>
                        <a:lnTo>
                          <a:pt x="39" y="213"/>
                        </a:lnTo>
                        <a:lnTo>
                          <a:pt x="54" y="177"/>
                        </a:lnTo>
                        <a:lnTo>
                          <a:pt x="96" y="140"/>
                        </a:lnTo>
                        <a:lnTo>
                          <a:pt x="140" y="123"/>
                        </a:lnTo>
                        <a:lnTo>
                          <a:pt x="180" y="84"/>
                        </a:lnTo>
                        <a:lnTo>
                          <a:pt x="190" y="68"/>
                        </a:lnTo>
                        <a:lnTo>
                          <a:pt x="244" y="26"/>
                        </a:lnTo>
                        <a:lnTo>
                          <a:pt x="278" y="42"/>
                        </a:lnTo>
                        <a:lnTo>
                          <a:pt x="302" y="41"/>
                        </a:lnTo>
                        <a:lnTo>
                          <a:pt x="331" y="18"/>
                        </a:lnTo>
                        <a:lnTo>
                          <a:pt x="366" y="15"/>
                        </a:lnTo>
                        <a:lnTo>
                          <a:pt x="388" y="21"/>
                        </a:lnTo>
                        <a:lnTo>
                          <a:pt x="409" y="3"/>
                        </a:lnTo>
                        <a:lnTo>
                          <a:pt x="437" y="0"/>
                        </a:lnTo>
                        <a:lnTo>
                          <a:pt x="444" y="33"/>
                        </a:lnTo>
                        <a:lnTo>
                          <a:pt x="461" y="57"/>
                        </a:lnTo>
                        <a:lnTo>
                          <a:pt x="512" y="81"/>
                        </a:lnTo>
                        <a:lnTo>
                          <a:pt x="554" y="86"/>
                        </a:lnTo>
                        <a:lnTo>
                          <a:pt x="559" y="59"/>
                        </a:lnTo>
                        <a:lnTo>
                          <a:pt x="591" y="59"/>
                        </a:lnTo>
                        <a:lnTo>
                          <a:pt x="630" y="75"/>
                        </a:lnTo>
                        <a:lnTo>
                          <a:pt x="673" y="84"/>
                        </a:lnTo>
                        <a:lnTo>
                          <a:pt x="708" y="74"/>
                        </a:lnTo>
                        <a:lnTo>
                          <a:pt x="741" y="116"/>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66623" name="Group 31">
                    <a:extLst>
                      <a:ext uri="{FF2B5EF4-FFF2-40B4-BE49-F238E27FC236}">
                        <a16:creationId xmlns:a16="http://schemas.microsoft.com/office/drawing/2014/main" id="{4B0D7A2A-76EC-49BF-A3DA-87C48B49D09F}"/>
                      </a:ext>
                    </a:extLst>
                  </p:cNvPr>
                  <p:cNvGrpSpPr>
                    <a:grpSpLocks/>
                  </p:cNvGrpSpPr>
                  <p:nvPr/>
                </p:nvGrpSpPr>
                <p:grpSpPr bwMode="auto">
                  <a:xfrm>
                    <a:off x="2989" y="1219"/>
                    <a:ext cx="440" cy="333"/>
                    <a:chOff x="2989" y="1219"/>
                    <a:chExt cx="440" cy="333"/>
                  </a:xfrm>
                </p:grpSpPr>
                <p:grpSp>
                  <p:nvGrpSpPr>
                    <p:cNvPr id="366624" name="Group 32">
                      <a:extLst>
                        <a:ext uri="{FF2B5EF4-FFF2-40B4-BE49-F238E27FC236}">
                          <a16:creationId xmlns:a16="http://schemas.microsoft.com/office/drawing/2014/main" id="{8BCC5718-5D1C-45E8-BB3A-C2AA05D512B0}"/>
                        </a:ext>
                      </a:extLst>
                    </p:cNvPr>
                    <p:cNvGrpSpPr>
                      <a:grpSpLocks/>
                    </p:cNvGrpSpPr>
                    <p:nvPr/>
                  </p:nvGrpSpPr>
                  <p:grpSpPr bwMode="auto">
                    <a:xfrm>
                      <a:off x="3164" y="1426"/>
                      <a:ext cx="136" cy="126"/>
                      <a:chOff x="3164" y="1426"/>
                      <a:chExt cx="136" cy="126"/>
                    </a:xfrm>
                  </p:grpSpPr>
                  <p:sp>
                    <p:nvSpPr>
                      <p:cNvPr id="366625" name="Freeform 33">
                        <a:extLst>
                          <a:ext uri="{FF2B5EF4-FFF2-40B4-BE49-F238E27FC236}">
                            <a16:creationId xmlns:a16="http://schemas.microsoft.com/office/drawing/2014/main" id="{E7052958-4404-4B3D-BD5A-07159DA3798C}"/>
                          </a:ext>
                        </a:extLst>
                      </p:cNvPr>
                      <p:cNvSpPr>
                        <a:spLocks/>
                      </p:cNvSpPr>
                      <p:nvPr/>
                    </p:nvSpPr>
                    <p:spPr bwMode="auto">
                      <a:xfrm>
                        <a:off x="3164" y="1473"/>
                        <a:ext cx="64" cy="70"/>
                      </a:xfrm>
                      <a:custGeom>
                        <a:avLst/>
                        <a:gdLst>
                          <a:gd name="T0" fmla="*/ 15 w 64"/>
                          <a:gd name="T1" fmla="*/ 21 h 70"/>
                          <a:gd name="T2" fmla="*/ 19 w 64"/>
                          <a:gd name="T3" fmla="*/ 14 h 70"/>
                          <a:gd name="T4" fmla="*/ 31 w 64"/>
                          <a:gd name="T5" fmla="*/ 14 h 70"/>
                          <a:gd name="T6" fmla="*/ 47 w 64"/>
                          <a:gd name="T7" fmla="*/ 0 h 70"/>
                          <a:gd name="T8" fmla="*/ 52 w 64"/>
                          <a:gd name="T9" fmla="*/ 9 h 70"/>
                          <a:gd name="T10" fmla="*/ 60 w 64"/>
                          <a:gd name="T11" fmla="*/ 9 h 70"/>
                          <a:gd name="T12" fmla="*/ 63 w 64"/>
                          <a:gd name="T13" fmla="*/ 14 h 70"/>
                          <a:gd name="T14" fmla="*/ 58 w 64"/>
                          <a:gd name="T15" fmla="*/ 21 h 70"/>
                          <a:gd name="T16" fmla="*/ 52 w 64"/>
                          <a:gd name="T17" fmla="*/ 24 h 70"/>
                          <a:gd name="T18" fmla="*/ 52 w 64"/>
                          <a:gd name="T19" fmla="*/ 30 h 70"/>
                          <a:gd name="T20" fmla="*/ 50 w 64"/>
                          <a:gd name="T21" fmla="*/ 33 h 70"/>
                          <a:gd name="T22" fmla="*/ 48 w 64"/>
                          <a:gd name="T23" fmla="*/ 38 h 70"/>
                          <a:gd name="T24" fmla="*/ 52 w 64"/>
                          <a:gd name="T25" fmla="*/ 44 h 70"/>
                          <a:gd name="T26" fmla="*/ 47 w 64"/>
                          <a:gd name="T27" fmla="*/ 50 h 70"/>
                          <a:gd name="T28" fmla="*/ 42 w 64"/>
                          <a:gd name="T29" fmla="*/ 53 h 70"/>
                          <a:gd name="T30" fmla="*/ 37 w 64"/>
                          <a:gd name="T31" fmla="*/ 53 h 70"/>
                          <a:gd name="T32" fmla="*/ 36 w 64"/>
                          <a:gd name="T33" fmla="*/ 54 h 70"/>
                          <a:gd name="T34" fmla="*/ 34 w 64"/>
                          <a:gd name="T35" fmla="*/ 59 h 70"/>
                          <a:gd name="T36" fmla="*/ 26 w 64"/>
                          <a:gd name="T37" fmla="*/ 60 h 70"/>
                          <a:gd name="T38" fmla="*/ 24 w 64"/>
                          <a:gd name="T39" fmla="*/ 59 h 70"/>
                          <a:gd name="T40" fmla="*/ 18 w 64"/>
                          <a:gd name="T41" fmla="*/ 63 h 70"/>
                          <a:gd name="T42" fmla="*/ 16 w 64"/>
                          <a:gd name="T43" fmla="*/ 65 h 70"/>
                          <a:gd name="T44" fmla="*/ 8 w 64"/>
                          <a:gd name="T45" fmla="*/ 69 h 70"/>
                          <a:gd name="T46" fmla="*/ 5 w 64"/>
                          <a:gd name="T47" fmla="*/ 69 h 70"/>
                          <a:gd name="T48" fmla="*/ 3 w 64"/>
                          <a:gd name="T49" fmla="*/ 66 h 70"/>
                          <a:gd name="T50" fmla="*/ 2 w 64"/>
                          <a:gd name="T51" fmla="*/ 59 h 70"/>
                          <a:gd name="T52" fmla="*/ 0 w 64"/>
                          <a:gd name="T53" fmla="*/ 57 h 70"/>
                          <a:gd name="T54" fmla="*/ 0 w 64"/>
                          <a:gd name="T55" fmla="*/ 51 h 70"/>
                          <a:gd name="T56" fmla="*/ 5 w 64"/>
                          <a:gd name="T57" fmla="*/ 48 h 70"/>
                          <a:gd name="T58" fmla="*/ 10 w 64"/>
                          <a:gd name="T59" fmla="*/ 45 h 70"/>
                          <a:gd name="T60" fmla="*/ 13 w 64"/>
                          <a:gd name="T61" fmla="*/ 39 h 70"/>
                          <a:gd name="T62" fmla="*/ 18 w 64"/>
                          <a:gd name="T63" fmla="*/ 39 h 70"/>
                          <a:gd name="T64" fmla="*/ 21 w 64"/>
                          <a:gd name="T65" fmla="*/ 41 h 70"/>
                          <a:gd name="T66" fmla="*/ 26 w 64"/>
                          <a:gd name="T67" fmla="*/ 39 h 70"/>
                          <a:gd name="T68" fmla="*/ 21 w 64"/>
                          <a:gd name="T69" fmla="*/ 38 h 70"/>
                          <a:gd name="T70" fmla="*/ 15 w 64"/>
                          <a:gd name="T71"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70">
                            <a:moveTo>
                              <a:pt x="15" y="21"/>
                            </a:moveTo>
                            <a:lnTo>
                              <a:pt x="19" y="14"/>
                            </a:lnTo>
                            <a:lnTo>
                              <a:pt x="31" y="14"/>
                            </a:lnTo>
                            <a:lnTo>
                              <a:pt x="47" y="0"/>
                            </a:lnTo>
                            <a:lnTo>
                              <a:pt x="52" y="9"/>
                            </a:lnTo>
                            <a:lnTo>
                              <a:pt x="60" y="9"/>
                            </a:lnTo>
                            <a:lnTo>
                              <a:pt x="63" y="14"/>
                            </a:lnTo>
                            <a:lnTo>
                              <a:pt x="58" y="21"/>
                            </a:lnTo>
                            <a:lnTo>
                              <a:pt x="52" y="24"/>
                            </a:lnTo>
                            <a:lnTo>
                              <a:pt x="52" y="30"/>
                            </a:lnTo>
                            <a:lnTo>
                              <a:pt x="50" y="33"/>
                            </a:lnTo>
                            <a:lnTo>
                              <a:pt x="48" y="38"/>
                            </a:lnTo>
                            <a:lnTo>
                              <a:pt x="52" y="44"/>
                            </a:lnTo>
                            <a:lnTo>
                              <a:pt x="47" y="50"/>
                            </a:lnTo>
                            <a:lnTo>
                              <a:pt x="42" y="53"/>
                            </a:lnTo>
                            <a:lnTo>
                              <a:pt x="37" y="53"/>
                            </a:lnTo>
                            <a:lnTo>
                              <a:pt x="36" y="54"/>
                            </a:lnTo>
                            <a:lnTo>
                              <a:pt x="34" y="59"/>
                            </a:lnTo>
                            <a:lnTo>
                              <a:pt x="26" y="60"/>
                            </a:lnTo>
                            <a:lnTo>
                              <a:pt x="24" y="59"/>
                            </a:lnTo>
                            <a:lnTo>
                              <a:pt x="18" y="63"/>
                            </a:lnTo>
                            <a:lnTo>
                              <a:pt x="16" y="65"/>
                            </a:lnTo>
                            <a:lnTo>
                              <a:pt x="8" y="69"/>
                            </a:lnTo>
                            <a:lnTo>
                              <a:pt x="5" y="69"/>
                            </a:lnTo>
                            <a:lnTo>
                              <a:pt x="3" y="66"/>
                            </a:lnTo>
                            <a:lnTo>
                              <a:pt x="2" y="59"/>
                            </a:lnTo>
                            <a:lnTo>
                              <a:pt x="0" y="57"/>
                            </a:lnTo>
                            <a:lnTo>
                              <a:pt x="0" y="51"/>
                            </a:lnTo>
                            <a:lnTo>
                              <a:pt x="5" y="48"/>
                            </a:lnTo>
                            <a:lnTo>
                              <a:pt x="10" y="45"/>
                            </a:lnTo>
                            <a:lnTo>
                              <a:pt x="13" y="39"/>
                            </a:lnTo>
                            <a:lnTo>
                              <a:pt x="18" y="39"/>
                            </a:lnTo>
                            <a:lnTo>
                              <a:pt x="21" y="41"/>
                            </a:lnTo>
                            <a:lnTo>
                              <a:pt x="26" y="39"/>
                            </a:lnTo>
                            <a:lnTo>
                              <a:pt x="21" y="38"/>
                            </a:lnTo>
                            <a:lnTo>
                              <a:pt x="15" y="21"/>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26" name="Freeform 34">
                        <a:extLst>
                          <a:ext uri="{FF2B5EF4-FFF2-40B4-BE49-F238E27FC236}">
                            <a16:creationId xmlns:a16="http://schemas.microsoft.com/office/drawing/2014/main" id="{A0EEFBE4-16AA-4CEC-8479-725550E36417}"/>
                          </a:ext>
                        </a:extLst>
                      </p:cNvPr>
                      <p:cNvSpPr>
                        <a:spLocks/>
                      </p:cNvSpPr>
                      <p:nvPr/>
                    </p:nvSpPr>
                    <p:spPr bwMode="auto">
                      <a:xfrm>
                        <a:off x="3223" y="1426"/>
                        <a:ext cx="77" cy="126"/>
                      </a:xfrm>
                      <a:custGeom>
                        <a:avLst/>
                        <a:gdLst>
                          <a:gd name="T0" fmla="*/ 29 w 77"/>
                          <a:gd name="T1" fmla="*/ 14 h 126"/>
                          <a:gd name="T2" fmla="*/ 47 w 77"/>
                          <a:gd name="T3" fmla="*/ 12 h 126"/>
                          <a:gd name="T4" fmla="*/ 53 w 77"/>
                          <a:gd name="T5" fmla="*/ 8 h 126"/>
                          <a:gd name="T6" fmla="*/ 61 w 77"/>
                          <a:gd name="T7" fmla="*/ 3 h 126"/>
                          <a:gd name="T8" fmla="*/ 76 w 77"/>
                          <a:gd name="T9" fmla="*/ 2 h 126"/>
                          <a:gd name="T10" fmla="*/ 71 w 77"/>
                          <a:gd name="T11" fmla="*/ 12 h 126"/>
                          <a:gd name="T12" fmla="*/ 65 w 77"/>
                          <a:gd name="T13" fmla="*/ 15 h 126"/>
                          <a:gd name="T14" fmla="*/ 55 w 77"/>
                          <a:gd name="T15" fmla="*/ 24 h 126"/>
                          <a:gd name="T16" fmla="*/ 66 w 77"/>
                          <a:gd name="T17" fmla="*/ 24 h 126"/>
                          <a:gd name="T18" fmla="*/ 76 w 77"/>
                          <a:gd name="T19" fmla="*/ 24 h 126"/>
                          <a:gd name="T20" fmla="*/ 70 w 77"/>
                          <a:gd name="T21" fmla="*/ 35 h 126"/>
                          <a:gd name="T22" fmla="*/ 58 w 77"/>
                          <a:gd name="T23" fmla="*/ 39 h 126"/>
                          <a:gd name="T24" fmla="*/ 57 w 77"/>
                          <a:gd name="T25" fmla="*/ 47 h 126"/>
                          <a:gd name="T26" fmla="*/ 66 w 77"/>
                          <a:gd name="T27" fmla="*/ 57 h 126"/>
                          <a:gd name="T28" fmla="*/ 71 w 77"/>
                          <a:gd name="T29" fmla="*/ 68 h 126"/>
                          <a:gd name="T30" fmla="*/ 76 w 77"/>
                          <a:gd name="T31" fmla="*/ 81 h 126"/>
                          <a:gd name="T32" fmla="*/ 73 w 77"/>
                          <a:gd name="T33" fmla="*/ 98 h 126"/>
                          <a:gd name="T34" fmla="*/ 65 w 77"/>
                          <a:gd name="T35" fmla="*/ 105 h 126"/>
                          <a:gd name="T36" fmla="*/ 71 w 77"/>
                          <a:gd name="T37" fmla="*/ 117 h 126"/>
                          <a:gd name="T38" fmla="*/ 53 w 77"/>
                          <a:gd name="T39" fmla="*/ 117 h 126"/>
                          <a:gd name="T40" fmla="*/ 44 w 77"/>
                          <a:gd name="T41" fmla="*/ 116 h 126"/>
                          <a:gd name="T42" fmla="*/ 29 w 77"/>
                          <a:gd name="T43" fmla="*/ 120 h 126"/>
                          <a:gd name="T44" fmla="*/ 21 w 77"/>
                          <a:gd name="T45" fmla="*/ 122 h 126"/>
                          <a:gd name="T46" fmla="*/ 11 w 77"/>
                          <a:gd name="T47" fmla="*/ 123 h 126"/>
                          <a:gd name="T48" fmla="*/ 3 w 77"/>
                          <a:gd name="T49" fmla="*/ 119 h 126"/>
                          <a:gd name="T50" fmla="*/ 0 w 77"/>
                          <a:gd name="T51" fmla="*/ 111 h 126"/>
                          <a:gd name="T52" fmla="*/ 8 w 77"/>
                          <a:gd name="T53" fmla="*/ 104 h 126"/>
                          <a:gd name="T54" fmla="*/ 19 w 77"/>
                          <a:gd name="T55" fmla="*/ 102 h 126"/>
                          <a:gd name="T56" fmla="*/ 13 w 77"/>
                          <a:gd name="T57" fmla="*/ 98 h 126"/>
                          <a:gd name="T58" fmla="*/ 13 w 77"/>
                          <a:gd name="T59" fmla="*/ 90 h 126"/>
                          <a:gd name="T60" fmla="*/ 23 w 77"/>
                          <a:gd name="T61" fmla="*/ 86 h 126"/>
                          <a:gd name="T62" fmla="*/ 31 w 77"/>
                          <a:gd name="T63" fmla="*/ 84 h 126"/>
                          <a:gd name="T64" fmla="*/ 36 w 77"/>
                          <a:gd name="T65" fmla="*/ 71 h 126"/>
                          <a:gd name="T66" fmla="*/ 40 w 77"/>
                          <a:gd name="T67" fmla="*/ 57 h 126"/>
                          <a:gd name="T68" fmla="*/ 32 w 77"/>
                          <a:gd name="T69" fmla="*/ 48 h 126"/>
                          <a:gd name="T70" fmla="*/ 16 w 77"/>
                          <a:gd name="T71" fmla="*/ 45 h 126"/>
                          <a:gd name="T72" fmla="*/ 24 w 77"/>
                          <a:gd name="T73"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6">
                            <a:moveTo>
                              <a:pt x="24" y="18"/>
                            </a:moveTo>
                            <a:lnTo>
                              <a:pt x="29" y="14"/>
                            </a:lnTo>
                            <a:lnTo>
                              <a:pt x="44" y="15"/>
                            </a:lnTo>
                            <a:lnTo>
                              <a:pt x="47" y="12"/>
                            </a:lnTo>
                            <a:lnTo>
                              <a:pt x="50" y="8"/>
                            </a:lnTo>
                            <a:lnTo>
                              <a:pt x="53" y="8"/>
                            </a:lnTo>
                            <a:lnTo>
                              <a:pt x="57" y="6"/>
                            </a:lnTo>
                            <a:lnTo>
                              <a:pt x="61" y="3"/>
                            </a:lnTo>
                            <a:lnTo>
                              <a:pt x="68" y="0"/>
                            </a:lnTo>
                            <a:lnTo>
                              <a:pt x="76" y="2"/>
                            </a:lnTo>
                            <a:lnTo>
                              <a:pt x="74" y="8"/>
                            </a:lnTo>
                            <a:lnTo>
                              <a:pt x="71" y="12"/>
                            </a:lnTo>
                            <a:lnTo>
                              <a:pt x="68" y="14"/>
                            </a:lnTo>
                            <a:lnTo>
                              <a:pt x="65" y="15"/>
                            </a:lnTo>
                            <a:lnTo>
                              <a:pt x="55" y="18"/>
                            </a:lnTo>
                            <a:lnTo>
                              <a:pt x="55" y="24"/>
                            </a:lnTo>
                            <a:lnTo>
                              <a:pt x="57" y="27"/>
                            </a:lnTo>
                            <a:lnTo>
                              <a:pt x="66" y="24"/>
                            </a:lnTo>
                            <a:lnTo>
                              <a:pt x="74" y="21"/>
                            </a:lnTo>
                            <a:lnTo>
                              <a:pt x="76" y="24"/>
                            </a:lnTo>
                            <a:lnTo>
                              <a:pt x="76" y="33"/>
                            </a:lnTo>
                            <a:lnTo>
                              <a:pt x="70" y="35"/>
                            </a:lnTo>
                            <a:lnTo>
                              <a:pt x="63" y="35"/>
                            </a:lnTo>
                            <a:lnTo>
                              <a:pt x="58" y="39"/>
                            </a:lnTo>
                            <a:lnTo>
                              <a:pt x="57" y="42"/>
                            </a:lnTo>
                            <a:lnTo>
                              <a:pt x="57" y="47"/>
                            </a:lnTo>
                            <a:lnTo>
                              <a:pt x="61" y="53"/>
                            </a:lnTo>
                            <a:lnTo>
                              <a:pt x="66" y="57"/>
                            </a:lnTo>
                            <a:lnTo>
                              <a:pt x="70" y="62"/>
                            </a:lnTo>
                            <a:lnTo>
                              <a:pt x="71" y="68"/>
                            </a:lnTo>
                            <a:lnTo>
                              <a:pt x="73" y="74"/>
                            </a:lnTo>
                            <a:lnTo>
                              <a:pt x="76" y="81"/>
                            </a:lnTo>
                            <a:lnTo>
                              <a:pt x="76" y="92"/>
                            </a:lnTo>
                            <a:lnTo>
                              <a:pt x="73" y="98"/>
                            </a:lnTo>
                            <a:lnTo>
                              <a:pt x="66" y="102"/>
                            </a:lnTo>
                            <a:lnTo>
                              <a:pt x="65" y="105"/>
                            </a:lnTo>
                            <a:lnTo>
                              <a:pt x="68" y="111"/>
                            </a:lnTo>
                            <a:lnTo>
                              <a:pt x="71" y="117"/>
                            </a:lnTo>
                            <a:lnTo>
                              <a:pt x="61" y="117"/>
                            </a:lnTo>
                            <a:lnTo>
                              <a:pt x="53" y="117"/>
                            </a:lnTo>
                            <a:lnTo>
                              <a:pt x="50" y="116"/>
                            </a:lnTo>
                            <a:lnTo>
                              <a:pt x="44" y="116"/>
                            </a:lnTo>
                            <a:lnTo>
                              <a:pt x="36" y="117"/>
                            </a:lnTo>
                            <a:lnTo>
                              <a:pt x="29" y="120"/>
                            </a:lnTo>
                            <a:lnTo>
                              <a:pt x="24" y="120"/>
                            </a:lnTo>
                            <a:lnTo>
                              <a:pt x="21" y="122"/>
                            </a:lnTo>
                            <a:lnTo>
                              <a:pt x="13" y="125"/>
                            </a:lnTo>
                            <a:lnTo>
                              <a:pt x="11" y="123"/>
                            </a:lnTo>
                            <a:lnTo>
                              <a:pt x="8" y="120"/>
                            </a:lnTo>
                            <a:lnTo>
                              <a:pt x="3" y="119"/>
                            </a:lnTo>
                            <a:lnTo>
                              <a:pt x="0" y="117"/>
                            </a:lnTo>
                            <a:lnTo>
                              <a:pt x="0" y="111"/>
                            </a:lnTo>
                            <a:lnTo>
                              <a:pt x="3" y="104"/>
                            </a:lnTo>
                            <a:lnTo>
                              <a:pt x="8" y="104"/>
                            </a:lnTo>
                            <a:lnTo>
                              <a:pt x="13" y="102"/>
                            </a:lnTo>
                            <a:lnTo>
                              <a:pt x="19" y="102"/>
                            </a:lnTo>
                            <a:lnTo>
                              <a:pt x="19" y="101"/>
                            </a:lnTo>
                            <a:lnTo>
                              <a:pt x="13" y="98"/>
                            </a:lnTo>
                            <a:lnTo>
                              <a:pt x="13" y="93"/>
                            </a:lnTo>
                            <a:lnTo>
                              <a:pt x="13" y="90"/>
                            </a:lnTo>
                            <a:lnTo>
                              <a:pt x="19" y="87"/>
                            </a:lnTo>
                            <a:lnTo>
                              <a:pt x="23" y="86"/>
                            </a:lnTo>
                            <a:lnTo>
                              <a:pt x="26" y="84"/>
                            </a:lnTo>
                            <a:lnTo>
                              <a:pt x="31" y="84"/>
                            </a:lnTo>
                            <a:lnTo>
                              <a:pt x="34" y="83"/>
                            </a:lnTo>
                            <a:lnTo>
                              <a:pt x="36" y="71"/>
                            </a:lnTo>
                            <a:lnTo>
                              <a:pt x="40" y="62"/>
                            </a:lnTo>
                            <a:lnTo>
                              <a:pt x="40" y="57"/>
                            </a:lnTo>
                            <a:lnTo>
                              <a:pt x="29" y="56"/>
                            </a:lnTo>
                            <a:lnTo>
                              <a:pt x="32" y="48"/>
                            </a:lnTo>
                            <a:lnTo>
                              <a:pt x="24" y="44"/>
                            </a:lnTo>
                            <a:lnTo>
                              <a:pt x="16" y="45"/>
                            </a:lnTo>
                            <a:lnTo>
                              <a:pt x="26" y="35"/>
                            </a:lnTo>
                            <a:lnTo>
                              <a:pt x="24" y="18"/>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6627" name="Freeform 35">
                      <a:extLst>
                        <a:ext uri="{FF2B5EF4-FFF2-40B4-BE49-F238E27FC236}">
                          <a16:creationId xmlns:a16="http://schemas.microsoft.com/office/drawing/2014/main" id="{0D50C1AD-5957-49DC-942C-F30C19D832AC}"/>
                        </a:ext>
                      </a:extLst>
                    </p:cNvPr>
                    <p:cNvSpPr>
                      <a:spLocks/>
                    </p:cNvSpPr>
                    <p:nvPr/>
                  </p:nvSpPr>
                  <p:spPr bwMode="auto">
                    <a:xfrm>
                      <a:off x="2989" y="1219"/>
                      <a:ext cx="440" cy="210"/>
                    </a:xfrm>
                    <a:custGeom>
                      <a:avLst/>
                      <a:gdLst>
                        <a:gd name="T0" fmla="*/ 28 w 440"/>
                        <a:gd name="T1" fmla="*/ 204 h 210"/>
                        <a:gd name="T2" fmla="*/ 44 w 440"/>
                        <a:gd name="T3" fmla="*/ 189 h 210"/>
                        <a:gd name="T4" fmla="*/ 54 w 440"/>
                        <a:gd name="T5" fmla="*/ 185 h 210"/>
                        <a:gd name="T6" fmla="*/ 68 w 440"/>
                        <a:gd name="T7" fmla="*/ 180 h 210"/>
                        <a:gd name="T8" fmla="*/ 80 w 440"/>
                        <a:gd name="T9" fmla="*/ 180 h 210"/>
                        <a:gd name="T10" fmla="*/ 89 w 440"/>
                        <a:gd name="T11" fmla="*/ 174 h 210"/>
                        <a:gd name="T12" fmla="*/ 101 w 440"/>
                        <a:gd name="T13" fmla="*/ 165 h 210"/>
                        <a:gd name="T14" fmla="*/ 112 w 440"/>
                        <a:gd name="T15" fmla="*/ 161 h 210"/>
                        <a:gd name="T16" fmla="*/ 124 w 440"/>
                        <a:gd name="T17" fmla="*/ 156 h 210"/>
                        <a:gd name="T18" fmla="*/ 137 w 440"/>
                        <a:gd name="T19" fmla="*/ 150 h 210"/>
                        <a:gd name="T20" fmla="*/ 153 w 440"/>
                        <a:gd name="T21" fmla="*/ 147 h 210"/>
                        <a:gd name="T22" fmla="*/ 179 w 440"/>
                        <a:gd name="T23" fmla="*/ 150 h 210"/>
                        <a:gd name="T24" fmla="*/ 200 w 440"/>
                        <a:gd name="T25" fmla="*/ 144 h 210"/>
                        <a:gd name="T26" fmla="*/ 211 w 440"/>
                        <a:gd name="T27" fmla="*/ 129 h 210"/>
                        <a:gd name="T28" fmla="*/ 226 w 440"/>
                        <a:gd name="T29" fmla="*/ 117 h 210"/>
                        <a:gd name="T30" fmla="*/ 236 w 440"/>
                        <a:gd name="T31" fmla="*/ 107 h 210"/>
                        <a:gd name="T32" fmla="*/ 244 w 440"/>
                        <a:gd name="T33" fmla="*/ 98 h 210"/>
                        <a:gd name="T34" fmla="*/ 263 w 440"/>
                        <a:gd name="T35" fmla="*/ 89 h 210"/>
                        <a:gd name="T36" fmla="*/ 260 w 440"/>
                        <a:gd name="T37" fmla="*/ 101 h 210"/>
                        <a:gd name="T38" fmla="*/ 275 w 440"/>
                        <a:gd name="T39" fmla="*/ 107 h 210"/>
                        <a:gd name="T40" fmla="*/ 288 w 440"/>
                        <a:gd name="T41" fmla="*/ 102 h 210"/>
                        <a:gd name="T42" fmla="*/ 293 w 440"/>
                        <a:gd name="T43" fmla="*/ 93 h 210"/>
                        <a:gd name="T44" fmla="*/ 298 w 440"/>
                        <a:gd name="T45" fmla="*/ 84 h 210"/>
                        <a:gd name="T46" fmla="*/ 306 w 440"/>
                        <a:gd name="T47" fmla="*/ 75 h 210"/>
                        <a:gd name="T48" fmla="*/ 330 w 440"/>
                        <a:gd name="T49" fmla="*/ 75 h 210"/>
                        <a:gd name="T50" fmla="*/ 354 w 440"/>
                        <a:gd name="T51" fmla="*/ 60 h 210"/>
                        <a:gd name="T52" fmla="*/ 379 w 440"/>
                        <a:gd name="T53" fmla="*/ 50 h 210"/>
                        <a:gd name="T54" fmla="*/ 405 w 440"/>
                        <a:gd name="T55" fmla="*/ 24 h 210"/>
                        <a:gd name="T56" fmla="*/ 428 w 440"/>
                        <a:gd name="T57" fmla="*/ 12 h 210"/>
                        <a:gd name="T58" fmla="*/ 419 w 440"/>
                        <a:gd name="T59" fmla="*/ 0 h 210"/>
                        <a:gd name="T60" fmla="*/ 380 w 440"/>
                        <a:gd name="T61" fmla="*/ 8 h 210"/>
                        <a:gd name="T62" fmla="*/ 354 w 440"/>
                        <a:gd name="T63" fmla="*/ 15 h 210"/>
                        <a:gd name="T64" fmla="*/ 327 w 440"/>
                        <a:gd name="T65" fmla="*/ 20 h 210"/>
                        <a:gd name="T66" fmla="*/ 293 w 440"/>
                        <a:gd name="T67" fmla="*/ 32 h 210"/>
                        <a:gd name="T68" fmla="*/ 263 w 440"/>
                        <a:gd name="T69" fmla="*/ 39 h 210"/>
                        <a:gd name="T70" fmla="*/ 233 w 440"/>
                        <a:gd name="T71" fmla="*/ 50 h 210"/>
                        <a:gd name="T72" fmla="*/ 211 w 440"/>
                        <a:gd name="T73" fmla="*/ 65 h 210"/>
                        <a:gd name="T74" fmla="*/ 193 w 440"/>
                        <a:gd name="T75" fmla="*/ 75 h 210"/>
                        <a:gd name="T76" fmla="*/ 158 w 440"/>
                        <a:gd name="T77" fmla="*/ 93 h 210"/>
                        <a:gd name="T78" fmla="*/ 122 w 440"/>
                        <a:gd name="T79" fmla="*/ 116 h 210"/>
                        <a:gd name="T80" fmla="*/ 91 w 440"/>
                        <a:gd name="T81" fmla="*/ 132 h 210"/>
                        <a:gd name="T82" fmla="*/ 67 w 440"/>
                        <a:gd name="T83" fmla="*/ 155 h 210"/>
                        <a:gd name="T84" fmla="*/ 41 w 440"/>
                        <a:gd name="T85" fmla="*/ 170 h 210"/>
                        <a:gd name="T86" fmla="*/ 0 w 440"/>
                        <a:gd name="T8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210">
                          <a:moveTo>
                            <a:pt x="0" y="209"/>
                          </a:moveTo>
                          <a:lnTo>
                            <a:pt x="28" y="204"/>
                          </a:lnTo>
                          <a:lnTo>
                            <a:pt x="37" y="195"/>
                          </a:lnTo>
                          <a:lnTo>
                            <a:pt x="44" y="189"/>
                          </a:lnTo>
                          <a:lnTo>
                            <a:pt x="47" y="185"/>
                          </a:lnTo>
                          <a:lnTo>
                            <a:pt x="54" y="185"/>
                          </a:lnTo>
                          <a:lnTo>
                            <a:pt x="60" y="180"/>
                          </a:lnTo>
                          <a:lnTo>
                            <a:pt x="68" y="180"/>
                          </a:lnTo>
                          <a:lnTo>
                            <a:pt x="73" y="180"/>
                          </a:lnTo>
                          <a:lnTo>
                            <a:pt x="80" y="180"/>
                          </a:lnTo>
                          <a:lnTo>
                            <a:pt x="83" y="180"/>
                          </a:lnTo>
                          <a:lnTo>
                            <a:pt x="89" y="174"/>
                          </a:lnTo>
                          <a:lnTo>
                            <a:pt x="93" y="170"/>
                          </a:lnTo>
                          <a:lnTo>
                            <a:pt x="101" y="165"/>
                          </a:lnTo>
                          <a:lnTo>
                            <a:pt x="107" y="164"/>
                          </a:lnTo>
                          <a:lnTo>
                            <a:pt x="112" y="161"/>
                          </a:lnTo>
                          <a:lnTo>
                            <a:pt x="119" y="159"/>
                          </a:lnTo>
                          <a:lnTo>
                            <a:pt x="124" y="156"/>
                          </a:lnTo>
                          <a:lnTo>
                            <a:pt x="130" y="153"/>
                          </a:lnTo>
                          <a:lnTo>
                            <a:pt x="137" y="150"/>
                          </a:lnTo>
                          <a:lnTo>
                            <a:pt x="145" y="146"/>
                          </a:lnTo>
                          <a:lnTo>
                            <a:pt x="153" y="147"/>
                          </a:lnTo>
                          <a:lnTo>
                            <a:pt x="166" y="150"/>
                          </a:lnTo>
                          <a:lnTo>
                            <a:pt x="179" y="150"/>
                          </a:lnTo>
                          <a:lnTo>
                            <a:pt x="193" y="146"/>
                          </a:lnTo>
                          <a:lnTo>
                            <a:pt x="200" y="144"/>
                          </a:lnTo>
                          <a:lnTo>
                            <a:pt x="205" y="135"/>
                          </a:lnTo>
                          <a:lnTo>
                            <a:pt x="211" y="129"/>
                          </a:lnTo>
                          <a:lnTo>
                            <a:pt x="223" y="122"/>
                          </a:lnTo>
                          <a:lnTo>
                            <a:pt x="226" y="117"/>
                          </a:lnTo>
                          <a:lnTo>
                            <a:pt x="226" y="111"/>
                          </a:lnTo>
                          <a:lnTo>
                            <a:pt x="236" y="107"/>
                          </a:lnTo>
                          <a:lnTo>
                            <a:pt x="241" y="102"/>
                          </a:lnTo>
                          <a:lnTo>
                            <a:pt x="244" y="98"/>
                          </a:lnTo>
                          <a:lnTo>
                            <a:pt x="247" y="98"/>
                          </a:lnTo>
                          <a:lnTo>
                            <a:pt x="263" y="89"/>
                          </a:lnTo>
                          <a:lnTo>
                            <a:pt x="263" y="98"/>
                          </a:lnTo>
                          <a:lnTo>
                            <a:pt x="260" y="101"/>
                          </a:lnTo>
                          <a:lnTo>
                            <a:pt x="263" y="105"/>
                          </a:lnTo>
                          <a:lnTo>
                            <a:pt x="275" y="107"/>
                          </a:lnTo>
                          <a:lnTo>
                            <a:pt x="281" y="107"/>
                          </a:lnTo>
                          <a:lnTo>
                            <a:pt x="288" y="102"/>
                          </a:lnTo>
                          <a:lnTo>
                            <a:pt x="293" y="98"/>
                          </a:lnTo>
                          <a:lnTo>
                            <a:pt x="293" y="93"/>
                          </a:lnTo>
                          <a:lnTo>
                            <a:pt x="298" y="89"/>
                          </a:lnTo>
                          <a:lnTo>
                            <a:pt x="298" y="84"/>
                          </a:lnTo>
                          <a:lnTo>
                            <a:pt x="302" y="78"/>
                          </a:lnTo>
                          <a:lnTo>
                            <a:pt x="306" y="75"/>
                          </a:lnTo>
                          <a:lnTo>
                            <a:pt x="314" y="75"/>
                          </a:lnTo>
                          <a:lnTo>
                            <a:pt x="330" y="75"/>
                          </a:lnTo>
                          <a:lnTo>
                            <a:pt x="343" y="69"/>
                          </a:lnTo>
                          <a:lnTo>
                            <a:pt x="354" y="60"/>
                          </a:lnTo>
                          <a:lnTo>
                            <a:pt x="367" y="57"/>
                          </a:lnTo>
                          <a:lnTo>
                            <a:pt x="379" y="50"/>
                          </a:lnTo>
                          <a:lnTo>
                            <a:pt x="387" y="38"/>
                          </a:lnTo>
                          <a:lnTo>
                            <a:pt x="405" y="24"/>
                          </a:lnTo>
                          <a:lnTo>
                            <a:pt x="416" y="18"/>
                          </a:lnTo>
                          <a:lnTo>
                            <a:pt x="428" y="12"/>
                          </a:lnTo>
                          <a:lnTo>
                            <a:pt x="439" y="5"/>
                          </a:lnTo>
                          <a:lnTo>
                            <a:pt x="419" y="0"/>
                          </a:lnTo>
                          <a:lnTo>
                            <a:pt x="400" y="0"/>
                          </a:lnTo>
                          <a:lnTo>
                            <a:pt x="380" y="8"/>
                          </a:lnTo>
                          <a:lnTo>
                            <a:pt x="371" y="12"/>
                          </a:lnTo>
                          <a:lnTo>
                            <a:pt x="354" y="15"/>
                          </a:lnTo>
                          <a:lnTo>
                            <a:pt x="337" y="17"/>
                          </a:lnTo>
                          <a:lnTo>
                            <a:pt x="327" y="20"/>
                          </a:lnTo>
                          <a:lnTo>
                            <a:pt x="306" y="27"/>
                          </a:lnTo>
                          <a:lnTo>
                            <a:pt x="293" y="32"/>
                          </a:lnTo>
                          <a:lnTo>
                            <a:pt x="280" y="36"/>
                          </a:lnTo>
                          <a:lnTo>
                            <a:pt x="263" y="39"/>
                          </a:lnTo>
                          <a:lnTo>
                            <a:pt x="247" y="44"/>
                          </a:lnTo>
                          <a:lnTo>
                            <a:pt x="233" y="50"/>
                          </a:lnTo>
                          <a:lnTo>
                            <a:pt x="221" y="57"/>
                          </a:lnTo>
                          <a:lnTo>
                            <a:pt x="211" y="65"/>
                          </a:lnTo>
                          <a:lnTo>
                            <a:pt x="202" y="71"/>
                          </a:lnTo>
                          <a:lnTo>
                            <a:pt x="193" y="75"/>
                          </a:lnTo>
                          <a:lnTo>
                            <a:pt x="176" y="84"/>
                          </a:lnTo>
                          <a:lnTo>
                            <a:pt x="158" y="93"/>
                          </a:lnTo>
                          <a:lnTo>
                            <a:pt x="137" y="102"/>
                          </a:lnTo>
                          <a:lnTo>
                            <a:pt x="122" y="116"/>
                          </a:lnTo>
                          <a:lnTo>
                            <a:pt x="106" y="126"/>
                          </a:lnTo>
                          <a:lnTo>
                            <a:pt x="91" y="132"/>
                          </a:lnTo>
                          <a:lnTo>
                            <a:pt x="76" y="146"/>
                          </a:lnTo>
                          <a:lnTo>
                            <a:pt x="67" y="155"/>
                          </a:lnTo>
                          <a:lnTo>
                            <a:pt x="54" y="164"/>
                          </a:lnTo>
                          <a:lnTo>
                            <a:pt x="41" y="170"/>
                          </a:lnTo>
                          <a:lnTo>
                            <a:pt x="28" y="176"/>
                          </a:lnTo>
                          <a:lnTo>
                            <a:pt x="0" y="209"/>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66628" name="Freeform 36">
                    <a:extLst>
                      <a:ext uri="{FF2B5EF4-FFF2-40B4-BE49-F238E27FC236}">
                        <a16:creationId xmlns:a16="http://schemas.microsoft.com/office/drawing/2014/main" id="{F72A88F2-1AA1-4974-BC40-ECB3196EC896}"/>
                      </a:ext>
                    </a:extLst>
                  </p:cNvPr>
                  <p:cNvSpPr>
                    <a:spLocks/>
                  </p:cNvSpPr>
                  <p:nvPr/>
                </p:nvSpPr>
                <p:spPr bwMode="auto">
                  <a:xfrm>
                    <a:off x="3192" y="3129"/>
                    <a:ext cx="653" cy="194"/>
                  </a:xfrm>
                  <a:custGeom>
                    <a:avLst/>
                    <a:gdLst>
                      <a:gd name="T0" fmla="*/ 63 w 653"/>
                      <a:gd name="T1" fmla="*/ 58 h 194"/>
                      <a:gd name="T2" fmla="*/ 89 w 653"/>
                      <a:gd name="T3" fmla="*/ 52 h 194"/>
                      <a:gd name="T4" fmla="*/ 166 w 653"/>
                      <a:gd name="T5" fmla="*/ 49 h 194"/>
                      <a:gd name="T6" fmla="*/ 189 w 653"/>
                      <a:gd name="T7" fmla="*/ 42 h 194"/>
                      <a:gd name="T8" fmla="*/ 208 w 653"/>
                      <a:gd name="T9" fmla="*/ 37 h 194"/>
                      <a:gd name="T10" fmla="*/ 215 w 653"/>
                      <a:gd name="T11" fmla="*/ 37 h 194"/>
                      <a:gd name="T12" fmla="*/ 241 w 653"/>
                      <a:gd name="T13" fmla="*/ 42 h 194"/>
                      <a:gd name="T14" fmla="*/ 254 w 653"/>
                      <a:gd name="T15" fmla="*/ 49 h 194"/>
                      <a:gd name="T16" fmla="*/ 275 w 653"/>
                      <a:gd name="T17" fmla="*/ 55 h 194"/>
                      <a:gd name="T18" fmla="*/ 301 w 653"/>
                      <a:gd name="T19" fmla="*/ 49 h 194"/>
                      <a:gd name="T20" fmla="*/ 325 w 653"/>
                      <a:gd name="T21" fmla="*/ 40 h 194"/>
                      <a:gd name="T22" fmla="*/ 345 w 653"/>
                      <a:gd name="T23" fmla="*/ 39 h 194"/>
                      <a:gd name="T24" fmla="*/ 361 w 653"/>
                      <a:gd name="T25" fmla="*/ 39 h 194"/>
                      <a:gd name="T26" fmla="*/ 400 w 653"/>
                      <a:gd name="T27" fmla="*/ 45 h 194"/>
                      <a:gd name="T28" fmla="*/ 426 w 653"/>
                      <a:gd name="T29" fmla="*/ 39 h 194"/>
                      <a:gd name="T30" fmla="*/ 436 w 653"/>
                      <a:gd name="T31" fmla="*/ 34 h 194"/>
                      <a:gd name="T32" fmla="*/ 468 w 653"/>
                      <a:gd name="T33" fmla="*/ 24 h 194"/>
                      <a:gd name="T34" fmla="*/ 493 w 653"/>
                      <a:gd name="T35" fmla="*/ 19 h 194"/>
                      <a:gd name="T36" fmla="*/ 515 w 653"/>
                      <a:gd name="T37" fmla="*/ 9 h 194"/>
                      <a:gd name="T38" fmla="*/ 525 w 653"/>
                      <a:gd name="T39" fmla="*/ 4 h 194"/>
                      <a:gd name="T40" fmla="*/ 537 w 653"/>
                      <a:gd name="T41" fmla="*/ 0 h 194"/>
                      <a:gd name="T42" fmla="*/ 543 w 653"/>
                      <a:gd name="T43" fmla="*/ 13 h 194"/>
                      <a:gd name="T44" fmla="*/ 553 w 653"/>
                      <a:gd name="T45" fmla="*/ 25 h 194"/>
                      <a:gd name="T46" fmla="*/ 563 w 653"/>
                      <a:gd name="T47" fmla="*/ 28 h 194"/>
                      <a:gd name="T48" fmla="*/ 569 w 653"/>
                      <a:gd name="T49" fmla="*/ 31 h 194"/>
                      <a:gd name="T50" fmla="*/ 615 w 653"/>
                      <a:gd name="T51" fmla="*/ 40 h 194"/>
                      <a:gd name="T52" fmla="*/ 621 w 653"/>
                      <a:gd name="T53" fmla="*/ 45 h 194"/>
                      <a:gd name="T54" fmla="*/ 650 w 653"/>
                      <a:gd name="T55" fmla="*/ 46 h 194"/>
                      <a:gd name="T56" fmla="*/ 652 w 653"/>
                      <a:gd name="T57" fmla="*/ 63 h 194"/>
                      <a:gd name="T58" fmla="*/ 608 w 653"/>
                      <a:gd name="T59" fmla="*/ 93 h 194"/>
                      <a:gd name="T60" fmla="*/ 541 w 653"/>
                      <a:gd name="T61" fmla="*/ 138 h 194"/>
                      <a:gd name="T62" fmla="*/ 468 w 653"/>
                      <a:gd name="T63" fmla="*/ 169 h 194"/>
                      <a:gd name="T64" fmla="*/ 421 w 653"/>
                      <a:gd name="T65" fmla="*/ 180 h 194"/>
                      <a:gd name="T66" fmla="*/ 389 w 653"/>
                      <a:gd name="T67" fmla="*/ 184 h 194"/>
                      <a:gd name="T68" fmla="*/ 356 w 653"/>
                      <a:gd name="T69" fmla="*/ 187 h 194"/>
                      <a:gd name="T70" fmla="*/ 315 w 653"/>
                      <a:gd name="T71" fmla="*/ 189 h 194"/>
                      <a:gd name="T72" fmla="*/ 275 w 653"/>
                      <a:gd name="T73" fmla="*/ 193 h 194"/>
                      <a:gd name="T74" fmla="*/ 239 w 653"/>
                      <a:gd name="T75" fmla="*/ 186 h 194"/>
                      <a:gd name="T76" fmla="*/ 198 w 653"/>
                      <a:gd name="T77" fmla="*/ 186 h 194"/>
                      <a:gd name="T78" fmla="*/ 164 w 653"/>
                      <a:gd name="T79" fmla="*/ 181 h 194"/>
                      <a:gd name="T80" fmla="*/ 137 w 653"/>
                      <a:gd name="T81" fmla="*/ 174 h 194"/>
                      <a:gd name="T82" fmla="*/ 98 w 653"/>
                      <a:gd name="T83" fmla="*/ 156 h 194"/>
                      <a:gd name="T84" fmla="*/ 59 w 653"/>
                      <a:gd name="T85" fmla="*/ 135 h 194"/>
                      <a:gd name="T86" fmla="*/ 28 w 653"/>
                      <a:gd name="T87" fmla="*/ 111 h 194"/>
                      <a:gd name="T88" fmla="*/ 0 w 653"/>
                      <a:gd name="T8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3" h="194">
                        <a:moveTo>
                          <a:pt x="0" y="84"/>
                        </a:moveTo>
                        <a:lnTo>
                          <a:pt x="63" y="58"/>
                        </a:lnTo>
                        <a:lnTo>
                          <a:pt x="80" y="57"/>
                        </a:lnTo>
                        <a:lnTo>
                          <a:pt x="89" y="52"/>
                        </a:lnTo>
                        <a:lnTo>
                          <a:pt x="161" y="55"/>
                        </a:lnTo>
                        <a:lnTo>
                          <a:pt x="166" y="49"/>
                        </a:lnTo>
                        <a:lnTo>
                          <a:pt x="174" y="46"/>
                        </a:lnTo>
                        <a:lnTo>
                          <a:pt x="189" y="42"/>
                        </a:lnTo>
                        <a:lnTo>
                          <a:pt x="198" y="37"/>
                        </a:lnTo>
                        <a:lnTo>
                          <a:pt x="208" y="37"/>
                        </a:lnTo>
                        <a:lnTo>
                          <a:pt x="211" y="37"/>
                        </a:lnTo>
                        <a:lnTo>
                          <a:pt x="215" y="37"/>
                        </a:lnTo>
                        <a:lnTo>
                          <a:pt x="228" y="39"/>
                        </a:lnTo>
                        <a:lnTo>
                          <a:pt x="241" y="42"/>
                        </a:lnTo>
                        <a:lnTo>
                          <a:pt x="249" y="51"/>
                        </a:lnTo>
                        <a:lnTo>
                          <a:pt x="254" y="49"/>
                        </a:lnTo>
                        <a:lnTo>
                          <a:pt x="257" y="57"/>
                        </a:lnTo>
                        <a:lnTo>
                          <a:pt x="275" y="55"/>
                        </a:lnTo>
                        <a:lnTo>
                          <a:pt x="291" y="51"/>
                        </a:lnTo>
                        <a:lnTo>
                          <a:pt x="301" y="49"/>
                        </a:lnTo>
                        <a:lnTo>
                          <a:pt x="312" y="45"/>
                        </a:lnTo>
                        <a:lnTo>
                          <a:pt x="325" y="40"/>
                        </a:lnTo>
                        <a:lnTo>
                          <a:pt x="337" y="40"/>
                        </a:lnTo>
                        <a:lnTo>
                          <a:pt x="345" y="39"/>
                        </a:lnTo>
                        <a:lnTo>
                          <a:pt x="354" y="34"/>
                        </a:lnTo>
                        <a:lnTo>
                          <a:pt x="361" y="39"/>
                        </a:lnTo>
                        <a:lnTo>
                          <a:pt x="380" y="42"/>
                        </a:lnTo>
                        <a:lnTo>
                          <a:pt x="400" y="45"/>
                        </a:lnTo>
                        <a:lnTo>
                          <a:pt x="419" y="45"/>
                        </a:lnTo>
                        <a:lnTo>
                          <a:pt x="426" y="39"/>
                        </a:lnTo>
                        <a:lnTo>
                          <a:pt x="431" y="39"/>
                        </a:lnTo>
                        <a:lnTo>
                          <a:pt x="436" y="34"/>
                        </a:lnTo>
                        <a:lnTo>
                          <a:pt x="450" y="27"/>
                        </a:lnTo>
                        <a:lnTo>
                          <a:pt x="468" y="24"/>
                        </a:lnTo>
                        <a:lnTo>
                          <a:pt x="478" y="24"/>
                        </a:lnTo>
                        <a:lnTo>
                          <a:pt x="493" y="19"/>
                        </a:lnTo>
                        <a:lnTo>
                          <a:pt x="499" y="19"/>
                        </a:lnTo>
                        <a:lnTo>
                          <a:pt x="515" y="9"/>
                        </a:lnTo>
                        <a:lnTo>
                          <a:pt x="520" y="10"/>
                        </a:lnTo>
                        <a:lnTo>
                          <a:pt x="525" y="4"/>
                        </a:lnTo>
                        <a:lnTo>
                          <a:pt x="530" y="3"/>
                        </a:lnTo>
                        <a:lnTo>
                          <a:pt x="537" y="0"/>
                        </a:lnTo>
                        <a:lnTo>
                          <a:pt x="537" y="7"/>
                        </a:lnTo>
                        <a:lnTo>
                          <a:pt x="543" y="13"/>
                        </a:lnTo>
                        <a:lnTo>
                          <a:pt x="548" y="21"/>
                        </a:lnTo>
                        <a:lnTo>
                          <a:pt x="553" y="25"/>
                        </a:lnTo>
                        <a:lnTo>
                          <a:pt x="558" y="25"/>
                        </a:lnTo>
                        <a:lnTo>
                          <a:pt x="563" y="28"/>
                        </a:lnTo>
                        <a:lnTo>
                          <a:pt x="569" y="28"/>
                        </a:lnTo>
                        <a:lnTo>
                          <a:pt x="569" y="31"/>
                        </a:lnTo>
                        <a:lnTo>
                          <a:pt x="602" y="31"/>
                        </a:lnTo>
                        <a:lnTo>
                          <a:pt x="615" y="40"/>
                        </a:lnTo>
                        <a:lnTo>
                          <a:pt x="618" y="40"/>
                        </a:lnTo>
                        <a:lnTo>
                          <a:pt x="621" y="45"/>
                        </a:lnTo>
                        <a:lnTo>
                          <a:pt x="629" y="42"/>
                        </a:lnTo>
                        <a:lnTo>
                          <a:pt x="650" y="46"/>
                        </a:lnTo>
                        <a:lnTo>
                          <a:pt x="645" y="55"/>
                        </a:lnTo>
                        <a:lnTo>
                          <a:pt x="652" y="63"/>
                        </a:lnTo>
                        <a:lnTo>
                          <a:pt x="628" y="79"/>
                        </a:lnTo>
                        <a:lnTo>
                          <a:pt x="608" y="93"/>
                        </a:lnTo>
                        <a:lnTo>
                          <a:pt x="584" y="112"/>
                        </a:lnTo>
                        <a:lnTo>
                          <a:pt x="541" y="138"/>
                        </a:lnTo>
                        <a:lnTo>
                          <a:pt x="501" y="154"/>
                        </a:lnTo>
                        <a:lnTo>
                          <a:pt x="468" y="169"/>
                        </a:lnTo>
                        <a:lnTo>
                          <a:pt x="447" y="174"/>
                        </a:lnTo>
                        <a:lnTo>
                          <a:pt x="421" y="180"/>
                        </a:lnTo>
                        <a:lnTo>
                          <a:pt x="402" y="184"/>
                        </a:lnTo>
                        <a:lnTo>
                          <a:pt x="389" y="184"/>
                        </a:lnTo>
                        <a:lnTo>
                          <a:pt x="367" y="189"/>
                        </a:lnTo>
                        <a:lnTo>
                          <a:pt x="356" y="187"/>
                        </a:lnTo>
                        <a:lnTo>
                          <a:pt x="337" y="190"/>
                        </a:lnTo>
                        <a:lnTo>
                          <a:pt x="315" y="189"/>
                        </a:lnTo>
                        <a:lnTo>
                          <a:pt x="289" y="190"/>
                        </a:lnTo>
                        <a:lnTo>
                          <a:pt x="275" y="193"/>
                        </a:lnTo>
                        <a:lnTo>
                          <a:pt x="259" y="189"/>
                        </a:lnTo>
                        <a:lnTo>
                          <a:pt x="239" y="186"/>
                        </a:lnTo>
                        <a:lnTo>
                          <a:pt x="220" y="187"/>
                        </a:lnTo>
                        <a:lnTo>
                          <a:pt x="198" y="186"/>
                        </a:lnTo>
                        <a:lnTo>
                          <a:pt x="180" y="183"/>
                        </a:lnTo>
                        <a:lnTo>
                          <a:pt x="164" y="181"/>
                        </a:lnTo>
                        <a:lnTo>
                          <a:pt x="151" y="181"/>
                        </a:lnTo>
                        <a:lnTo>
                          <a:pt x="137" y="174"/>
                        </a:lnTo>
                        <a:lnTo>
                          <a:pt x="115" y="166"/>
                        </a:lnTo>
                        <a:lnTo>
                          <a:pt x="98" y="156"/>
                        </a:lnTo>
                        <a:lnTo>
                          <a:pt x="80" y="147"/>
                        </a:lnTo>
                        <a:lnTo>
                          <a:pt x="59" y="135"/>
                        </a:lnTo>
                        <a:lnTo>
                          <a:pt x="41" y="123"/>
                        </a:lnTo>
                        <a:lnTo>
                          <a:pt x="28" y="111"/>
                        </a:lnTo>
                        <a:lnTo>
                          <a:pt x="15" y="100"/>
                        </a:lnTo>
                        <a:lnTo>
                          <a:pt x="0" y="84"/>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29" name="Freeform 37">
                    <a:extLst>
                      <a:ext uri="{FF2B5EF4-FFF2-40B4-BE49-F238E27FC236}">
                        <a16:creationId xmlns:a16="http://schemas.microsoft.com/office/drawing/2014/main" id="{E4845D62-BAFB-4ABB-A690-459FEBA55BA1}"/>
                      </a:ext>
                    </a:extLst>
                  </p:cNvPr>
                  <p:cNvSpPr>
                    <a:spLocks/>
                  </p:cNvSpPr>
                  <p:nvPr/>
                </p:nvSpPr>
                <p:spPr bwMode="auto">
                  <a:xfrm>
                    <a:off x="3767" y="2401"/>
                    <a:ext cx="131" cy="204"/>
                  </a:xfrm>
                  <a:custGeom>
                    <a:avLst/>
                    <a:gdLst>
                      <a:gd name="T0" fmla="*/ 24 w 131"/>
                      <a:gd name="T1" fmla="*/ 63 h 204"/>
                      <a:gd name="T2" fmla="*/ 21 w 131"/>
                      <a:gd name="T3" fmla="*/ 104 h 204"/>
                      <a:gd name="T4" fmla="*/ 10 w 131"/>
                      <a:gd name="T5" fmla="*/ 129 h 204"/>
                      <a:gd name="T6" fmla="*/ 0 w 131"/>
                      <a:gd name="T7" fmla="*/ 153 h 204"/>
                      <a:gd name="T8" fmla="*/ 0 w 131"/>
                      <a:gd name="T9" fmla="*/ 171 h 204"/>
                      <a:gd name="T10" fmla="*/ 3 w 131"/>
                      <a:gd name="T11" fmla="*/ 186 h 204"/>
                      <a:gd name="T12" fmla="*/ 15 w 131"/>
                      <a:gd name="T13" fmla="*/ 200 h 204"/>
                      <a:gd name="T14" fmla="*/ 24 w 131"/>
                      <a:gd name="T15" fmla="*/ 201 h 204"/>
                      <a:gd name="T16" fmla="*/ 33 w 131"/>
                      <a:gd name="T17" fmla="*/ 201 h 204"/>
                      <a:gd name="T18" fmla="*/ 42 w 131"/>
                      <a:gd name="T19" fmla="*/ 203 h 204"/>
                      <a:gd name="T20" fmla="*/ 47 w 131"/>
                      <a:gd name="T21" fmla="*/ 192 h 204"/>
                      <a:gd name="T22" fmla="*/ 52 w 131"/>
                      <a:gd name="T23" fmla="*/ 165 h 204"/>
                      <a:gd name="T24" fmla="*/ 67 w 131"/>
                      <a:gd name="T25" fmla="*/ 147 h 204"/>
                      <a:gd name="T26" fmla="*/ 70 w 131"/>
                      <a:gd name="T27" fmla="*/ 120 h 204"/>
                      <a:gd name="T28" fmla="*/ 76 w 131"/>
                      <a:gd name="T29" fmla="*/ 110 h 204"/>
                      <a:gd name="T30" fmla="*/ 83 w 131"/>
                      <a:gd name="T31" fmla="*/ 102 h 204"/>
                      <a:gd name="T32" fmla="*/ 88 w 131"/>
                      <a:gd name="T33" fmla="*/ 83 h 204"/>
                      <a:gd name="T34" fmla="*/ 98 w 131"/>
                      <a:gd name="T35" fmla="*/ 71 h 204"/>
                      <a:gd name="T36" fmla="*/ 104 w 131"/>
                      <a:gd name="T37" fmla="*/ 62 h 204"/>
                      <a:gd name="T38" fmla="*/ 111 w 131"/>
                      <a:gd name="T39" fmla="*/ 54 h 204"/>
                      <a:gd name="T40" fmla="*/ 111 w 131"/>
                      <a:gd name="T41" fmla="*/ 50 h 204"/>
                      <a:gd name="T42" fmla="*/ 125 w 131"/>
                      <a:gd name="T43" fmla="*/ 39 h 204"/>
                      <a:gd name="T44" fmla="*/ 127 w 131"/>
                      <a:gd name="T45" fmla="*/ 23 h 204"/>
                      <a:gd name="T46" fmla="*/ 130 w 131"/>
                      <a:gd name="T47" fmla="*/ 12 h 204"/>
                      <a:gd name="T48" fmla="*/ 117 w 131"/>
                      <a:gd name="T49" fmla="*/ 8 h 204"/>
                      <a:gd name="T50" fmla="*/ 109 w 131"/>
                      <a:gd name="T51" fmla="*/ 0 h 204"/>
                      <a:gd name="T52" fmla="*/ 98 w 131"/>
                      <a:gd name="T53" fmla="*/ 8 h 204"/>
                      <a:gd name="T54" fmla="*/ 88 w 131"/>
                      <a:gd name="T55" fmla="*/ 26 h 204"/>
                      <a:gd name="T56" fmla="*/ 76 w 131"/>
                      <a:gd name="T57" fmla="*/ 38 h 204"/>
                      <a:gd name="T58" fmla="*/ 67 w 131"/>
                      <a:gd name="T59" fmla="*/ 48 h 204"/>
                      <a:gd name="T60" fmla="*/ 62 w 131"/>
                      <a:gd name="T61" fmla="*/ 48 h 204"/>
                      <a:gd name="T62" fmla="*/ 52 w 131"/>
                      <a:gd name="T63" fmla="*/ 54 h 204"/>
                      <a:gd name="T64" fmla="*/ 47 w 131"/>
                      <a:gd name="T65" fmla="*/ 60 h 204"/>
                      <a:gd name="T66" fmla="*/ 24 w 131"/>
                      <a:gd name="T67" fmla="*/ 6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204">
                        <a:moveTo>
                          <a:pt x="24" y="63"/>
                        </a:moveTo>
                        <a:lnTo>
                          <a:pt x="21" y="104"/>
                        </a:lnTo>
                        <a:lnTo>
                          <a:pt x="10" y="129"/>
                        </a:lnTo>
                        <a:lnTo>
                          <a:pt x="0" y="153"/>
                        </a:lnTo>
                        <a:lnTo>
                          <a:pt x="0" y="171"/>
                        </a:lnTo>
                        <a:lnTo>
                          <a:pt x="3" y="186"/>
                        </a:lnTo>
                        <a:lnTo>
                          <a:pt x="15" y="200"/>
                        </a:lnTo>
                        <a:lnTo>
                          <a:pt x="24" y="201"/>
                        </a:lnTo>
                        <a:lnTo>
                          <a:pt x="33" y="201"/>
                        </a:lnTo>
                        <a:lnTo>
                          <a:pt x="42" y="203"/>
                        </a:lnTo>
                        <a:lnTo>
                          <a:pt x="47" y="192"/>
                        </a:lnTo>
                        <a:lnTo>
                          <a:pt x="52" y="165"/>
                        </a:lnTo>
                        <a:lnTo>
                          <a:pt x="67" y="147"/>
                        </a:lnTo>
                        <a:lnTo>
                          <a:pt x="70" y="120"/>
                        </a:lnTo>
                        <a:lnTo>
                          <a:pt x="76" y="110"/>
                        </a:lnTo>
                        <a:lnTo>
                          <a:pt x="83" y="102"/>
                        </a:lnTo>
                        <a:lnTo>
                          <a:pt x="88" y="83"/>
                        </a:lnTo>
                        <a:lnTo>
                          <a:pt x="98" y="71"/>
                        </a:lnTo>
                        <a:lnTo>
                          <a:pt x="104" y="62"/>
                        </a:lnTo>
                        <a:lnTo>
                          <a:pt x="111" y="54"/>
                        </a:lnTo>
                        <a:lnTo>
                          <a:pt x="111" y="50"/>
                        </a:lnTo>
                        <a:lnTo>
                          <a:pt x="125" y="39"/>
                        </a:lnTo>
                        <a:lnTo>
                          <a:pt x="127" y="23"/>
                        </a:lnTo>
                        <a:lnTo>
                          <a:pt x="130" y="12"/>
                        </a:lnTo>
                        <a:lnTo>
                          <a:pt x="117" y="8"/>
                        </a:lnTo>
                        <a:lnTo>
                          <a:pt x="109" y="0"/>
                        </a:lnTo>
                        <a:lnTo>
                          <a:pt x="98" y="8"/>
                        </a:lnTo>
                        <a:lnTo>
                          <a:pt x="88" y="26"/>
                        </a:lnTo>
                        <a:lnTo>
                          <a:pt x="76" y="38"/>
                        </a:lnTo>
                        <a:lnTo>
                          <a:pt x="67" y="48"/>
                        </a:lnTo>
                        <a:lnTo>
                          <a:pt x="62" y="48"/>
                        </a:lnTo>
                        <a:lnTo>
                          <a:pt x="52" y="54"/>
                        </a:lnTo>
                        <a:lnTo>
                          <a:pt x="47" y="60"/>
                        </a:lnTo>
                        <a:lnTo>
                          <a:pt x="24" y="63"/>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30" name="Freeform 38">
                    <a:extLst>
                      <a:ext uri="{FF2B5EF4-FFF2-40B4-BE49-F238E27FC236}">
                        <a16:creationId xmlns:a16="http://schemas.microsoft.com/office/drawing/2014/main" id="{329EAD6D-20BD-4A81-8C3F-75225633105F}"/>
                      </a:ext>
                    </a:extLst>
                  </p:cNvPr>
                  <p:cNvSpPr>
                    <a:spLocks/>
                  </p:cNvSpPr>
                  <p:nvPr/>
                </p:nvSpPr>
                <p:spPr bwMode="auto">
                  <a:xfrm>
                    <a:off x="3140" y="1239"/>
                    <a:ext cx="1777" cy="962"/>
                  </a:xfrm>
                  <a:custGeom>
                    <a:avLst/>
                    <a:gdLst>
                      <a:gd name="T0" fmla="*/ 104 w 1777"/>
                      <a:gd name="T1" fmla="*/ 403 h 962"/>
                      <a:gd name="T2" fmla="*/ 119 w 1777"/>
                      <a:gd name="T3" fmla="*/ 333 h 962"/>
                      <a:gd name="T4" fmla="*/ 179 w 1777"/>
                      <a:gd name="T5" fmla="*/ 292 h 962"/>
                      <a:gd name="T6" fmla="*/ 247 w 1777"/>
                      <a:gd name="T7" fmla="*/ 273 h 962"/>
                      <a:gd name="T8" fmla="*/ 266 w 1777"/>
                      <a:gd name="T9" fmla="*/ 232 h 962"/>
                      <a:gd name="T10" fmla="*/ 354 w 1777"/>
                      <a:gd name="T11" fmla="*/ 196 h 962"/>
                      <a:gd name="T12" fmla="*/ 411 w 1777"/>
                      <a:gd name="T13" fmla="*/ 145 h 962"/>
                      <a:gd name="T14" fmla="*/ 385 w 1777"/>
                      <a:gd name="T15" fmla="*/ 120 h 962"/>
                      <a:gd name="T16" fmla="*/ 390 w 1777"/>
                      <a:gd name="T17" fmla="*/ 96 h 962"/>
                      <a:gd name="T18" fmla="*/ 333 w 1777"/>
                      <a:gd name="T19" fmla="*/ 130 h 962"/>
                      <a:gd name="T20" fmla="*/ 315 w 1777"/>
                      <a:gd name="T21" fmla="*/ 199 h 962"/>
                      <a:gd name="T22" fmla="*/ 276 w 1777"/>
                      <a:gd name="T23" fmla="*/ 220 h 962"/>
                      <a:gd name="T24" fmla="*/ 257 w 1777"/>
                      <a:gd name="T25" fmla="*/ 184 h 962"/>
                      <a:gd name="T26" fmla="*/ 203 w 1777"/>
                      <a:gd name="T27" fmla="*/ 201 h 962"/>
                      <a:gd name="T28" fmla="*/ 188 w 1777"/>
                      <a:gd name="T29" fmla="*/ 174 h 962"/>
                      <a:gd name="T30" fmla="*/ 190 w 1777"/>
                      <a:gd name="T31" fmla="*/ 147 h 962"/>
                      <a:gd name="T32" fmla="*/ 247 w 1777"/>
                      <a:gd name="T33" fmla="*/ 129 h 962"/>
                      <a:gd name="T34" fmla="*/ 284 w 1777"/>
                      <a:gd name="T35" fmla="*/ 82 h 962"/>
                      <a:gd name="T36" fmla="*/ 344 w 1777"/>
                      <a:gd name="T37" fmla="*/ 28 h 962"/>
                      <a:gd name="T38" fmla="*/ 427 w 1777"/>
                      <a:gd name="T39" fmla="*/ 13 h 962"/>
                      <a:gd name="T40" fmla="*/ 536 w 1777"/>
                      <a:gd name="T41" fmla="*/ 55 h 962"/>
                      <a:gd name="T42" fmla="*/ 497 w 1777"/>
                      <a:gd name="T43" fmla="*/ 120 h 962"/>
                      <a:gd name="T44" fmla="*/ 536 w 1777"/>
                      <a:gd name="T45" fmla="*/ 153 h 962"/>
                      <a:gd name="T46" fmla="*/ 570 w 1777"/>
                      <a:gd name="T47" fmla="*/ 115 h 962"/>
                      <a:gd name="T48" fmla="*/ 718 w 1777"/>
                      <a:gd name="T49" fmla="*/ 100 h 962"/>
                      <a:gd name="T50" fmla="*/ 897 w 1777"/>
                      <a:gd name="T51" fmla="*/ 18 h 962"/>
                      <a:gd name="T52" fmla="*/ 1175 w 1777"/>
                      <a:gd name="T53" fmla="*/ 55 h 962"/>
                      <a:gd name="T54" fmla="*/ 1675 w 1777"/>
                      <a:gd name="T55" fmla="*/ 121 h 962"/>
                      <a:gd name="T56" fmla="*/ 1719 w 1777"/>
                      <a:gd name="T57" fmla="*/ 160 h 962"/>
                      <a:gd name="T58" fmla="*/ 1735 w 1777"/>
                      <a:gd name="T59" fmla="*/ 291 h 962"/>
                      <a:gd name="T60" fmla="*/ 1589 w 1777"/>
                      <a:gd name="T61" fmla="*/ 186 h 962"/>
                      <a:gd name="T62" fmla="*/ 1474 w 1777"/>
                      <a:gd name="T63" fmla="*/ 234 h 962"/>
                      <a:gd name="T64" fmla="*/ 1633 w 1777"/>
                      <a:gd name="T65" fmla="*/ 417 h 962"/>
                      <a:gd name="T66" fmla="*/ 1568 w 1777"/>
                      <a:gd name="T67" fmla="*/ 495 h 962"/>
                      <a:gd name="T68" fmla="*/ 1674 w 1777"/>
                      <a:gd name="T69" fmla="*/ 673 h 962"/>
                      <a:gd name="T70" fmla="*/ 1566 w 1777"/>
                      <a:gd name="T71" fmla="*/ 766 h 962"/>
                      <a:gd name="T72" fmla="*/ 1539 w 1777"/>
                      <a:gd name="T73" fmla="*/ 838 h 962"/>
                      <a:gd name="T74" fmla="*/ 1532 w 1777"/>
                      <a:gd name="T75" fmla="*/ 909 h 962"/>
                      <a:gd name="T76" fmla="*/ 1495 w 1777"/>
                      <a:gd name="T77" fmla="*/ 906 h 962"/>
                      <a:gd name="T78" fmla="*/ 1386 w 1777"/>
                      <a:gd name="T79" fmla="*/ 759 h 962"/>
                      <a:gd name="T80" fmla="*/ 1230 w 1777"/>
                      <a:gd name="T81" fmla="*/ 754 h 962"/>
                      <a:gd name="T82" fmla="*/ 1136 w 1777"/>
                      <a:gd name="T83" fmla="*/ 840 h 962"/>
                      <a:gd name="T84" fmla="*/ 942 w 1777"/>
                      <a:gd name="T85" fmla="*/ 652 h 962"/>
                      <a:gd name="T86" fmla="*/ 687 w 1777"/>
                      <a:gd name="T87" fmla="*/ 586 h 962"/>
                      <a:gd name="T88" fmla="*/ 881 w 1777"/>
                      <a:gd name="T89" fmla="*/ 703 h 962"/>
                      <a:gd name="T90" fmla="*/ 655 w 1777"/>
                      <a:gd name="T91" fmla="*/ 808 h 962"/>
                      <a:gd name="T92" fmla="*/ 596 w 1777"/>
                      <a:gd name="T93" fmla="*/ 709 h 962"/>
                      <a:gd name="T94" fmla="*/ 502 w 1777"/>
                      <a:gd name="T95" fmla="*/ 594 h 962"/>
                      <a:gd name="T96" fmla="*/ 448 w 1777"/>
                      <a:gd name="T97" fmla="*/ 508 h 962"/>
                      <a:gd name="T98" fmla="*/ 422 w 1777"/>
                      <a:gd name="T99" fmla="*/ 469 h 962"/>
                      <a:gd name="T100" fmla="*/ 388 w 1777"/>
                      <a:gd name="T101" fmla="*/ 447 h 962"/>
                      <a:gd name="T102" fmla="*/ 375 w 1777"/>
                      <a:gd name="T103" fmla="*/ 489 h 962"/>
                      <a:gd name="T104" fmla="*/ 328 w 1777"/>
                      <a:gd name="T105" fmla="*/ 423 h 962"/>
                      <a:gd name="T106" fmla="*/ 275 w 1777"/>
                      <a:gd name="T107" fmla="*/ 399 h 962"/>
                      <a:gd name="T108" fmla="*/ 331 w 1777"/>
                      <a:gd name="T109" fmla="*/ 456 h 962"/>
                      <a:gd name="T110" fmla="*/ 307 w 1777"/>
                      <a:gd name="T111" fmla="*/ 469 h 962"/>
                      <a:gd name="T112" fmla="*/ 262 w 1777"/>
                      <a:gd name="T113" fmla="*/ 432 h 962"/>
                      <a:gd name="T114" fmla="*/ 210 w 1777"/>
                      <a:gd name="T115" fmla="*/ 405 h 962"/>
                      <a:gd name="T116" fmla="*/ 141 w 1777"/>
                      <a:gd name="T117" fmla="*/ 439 h 962"/>
                      <a:gd name="T118" fmla="*/ 127 w 1777"/>
                      <a:gd name="T119" fmla="*/ 478 h 962"/>
                      <a:gd name="T120" fmla="*/ 80 w 1777"/>
                      <a:gd name="T121" fmla="*/ 507 h 962"/>
                      <a:gd name="T122" fmla="*/ 10 w 1777"/>
                      <a:gd name="T123" fmla="*/ 48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7" h="962">
                        <a:moveTo>
                          <a:pt x="0" y="432"/>
                        </a:moveTo>
                        <a:lnTo>
                          <a:pt x="16" y="418"/>
                        </a:lnTo>
                        <a:lnTo>
                          <a:pt x="26" y="408"/>
                        </a:lnTo>
                        <a:lnTo>
                          <a:pt x="47" y="408"/>
                        </a:lnTo>
                        <a:lnTo>
                          <a:pt x="70" y="411"/>
                        </a:lnTo>
                        <a:lnTo>
                          <a:pt x="86" y="405"/>
                        </a:lnTo>
                        <a:lnTo>
                          <a:pt x="104" y="403"/>
                        </a:lnTo>
                        <a:lnTo>
                          <a:pt x="106" y="385"/>
                        </a:lnTo>
                        <a:lnTo>
                          <a:pt x="115" y="373"/>
                        </a:lnTo>
                        <a:lnTo>
                          <a:pt x="91" y="360"/>
                        </a:lnTo>
                        <a:lnTo>
                          <a:pt x="88" y="349"/>
                        </a:lnTo>
                        <a:lnTo>
                          <a:pt x="89" y="334"/>
                        </a:lnTo>
                        <a:lnTo>
                          <a:pt x="107" y="334"/>
                        </a:lnTo>
                        <a:lnTo>
                          <a:pt x="119" y="333"/>
                        </a:lnTo>
                        <a:lnTo>
                          <a:pt x="120" y="334"/>
                        </a:lnTo>
                        <a:lnTo>
                          <a:pt x="133" y="325"/>
                        </a:lnTo>
                        <a:lnTo>
                          <a:pt x="146" y="321"/>
                        </a:lnTo>
                        <a:lnTo>
                          <a:pt x="151" y="321"/>
                        </a:lnTo>
                        <a:lnTo>
                          <a:pt x="159" y="312"/>
                        </a:lnTo>
                        <a:lnTo>
                          <a:pt x="169" y="309"/>
                        </a:lnTo>
                        <a:lnTo>
                          <a:pt x="179" y="292"/>
                        </a:lnTo>
                        <a:lnTo>
                          <a:pt x="185" y="297"/>
                        </a:lnTo>
                        <a:lnTo>
                          <a:pt x="198" y="286"/>
                        </a:lnTo>
                        <a:lnTo>
                          <a:pt x="200" y="286"/>
                        </a:lnTo>
                        <a:lnTo>
                          <a:pt x="216" y="274"/>
                        </a:lnTo>
                        <a:lnTo>
                          <a:pt x="226" y="273"/>
                        </a:lnTo>
                        <a:lnTo>
                          <a:pt x="239" y="273"/>
                        </a:lnTo>
                        <a:lnTo>
                          <a:pt x="247" y="273"/>
                        </a:lnTo>
                        <a:lnTo>
                          <a:pt x="240" y="258"/>
                        </a:lnTo>
                        <a:lnTo>
                          <a:pt x="237" y="246"/>
                        </a:lnTo>
                        <a:lnTo>
                          <a:pt x="234" y="220"/>
                        </a:lnTo>
                        <a:lnTo>
                          <a:pt x="253" y="219"/>
                        </a:lnTo>
                        <a:lnTo>
                          <a:pt x="263" y="214"/>
                        </a:lnTo>
                        <a:lnTo>
                          <a:pt x="258" y="225"/>
                        </a:lnTo>
                        <a:lnTo>
                          <a:pt x="266" y="232"/>
                        </a:lnTo>
                        <a:lnTo>
                          <a:pt x="275" y="241"/>
                        </a:lnTo>
                        <a:lnTo>
                          <a:pt x="279" y="247"/>
                        </a:lnTo>
                        <a:lnTo>
                          <a:pt x="302" y="246"/>
                        </a:lnTo>
                        <a:lnTo>
                          <a:pt x="322" y="223"/>
                        </a:lnTo>
                        <a:lnTo>
                          <a:pt x="336" y="213"/>
                        </a:lnTo>
                        <a:lnTo>
                          <a:pt x="344" y="205"/>
                        </a:lnTo>
                        <a:lnTo>
                          <a:pt x="354" y="196"/>
                        </a:lnTo>
                        <a:lnTo>
                          <a:pt x="364" y="184"/>
                        </a:lnTo>
                        <a:lnTo>
                          <a:pt x="372" y="189"/>
                        </a:lnTo>
                        <a:lnTo>
                          <a:pt x="372" y="181"/>
                        </a:lnTo>
                        <a:lnTo>
                          <a:pt x="377" y="177"/>
                        </a:lnTo>
                        <a:lnTo>
                          <a:pt x="392" y="180"/>
                        </a:lnTo>
                        <a:lnTo>
                          <a:pt x="416" y="199"/>
                        </a:lnTo>
                        <a:lnTo>
                          <a:pt x="411" y="145"/>
                        </a:lnTo>
                        <a:lnTo>
                          <a:pt x="390" y="169"/>
                        </a:lnTo>
                        <a:lnTo>
                          <a:pt x="374" y="168"/>
                        </a:lnTo>
                        <a:lnTo>
                          <a:pt x="369" y="153"/>
                        </a:lnTo>
                        <a:lnTo>
                          <a:pt x="369" y="145"/>
                        </a:lnTo>
                        <a:lnTo>
                          <a:pt x="364" y="141"/>
                        </a:lnTo>
                        <a:lnTo>
                          <a:pt x="377" y="129"/>
                        </a:lnTo>
                        <a:lnTo>
                          <a:pt x="385" y="120"/>
                        </a:lnTo>
                        <a:lnTo>
                          <a:pt x="393" y="117"/>
                        </a:lnTo>
                        <a:lnTo>
                          <a:pt x="400" y="115"/>
                        </a:lnTo>
                        <a:lnTo>
                          <a:pt x="405" y="108"/>
                        </a:lnTo>
                        <a:lnTo>
                          <a:pt x="411" y="106"/>
                        </a:lnTo>
                        <a:lnTo>
                          <a:pt x="419" y="106"/>
                        </a:lnTo>
                        <a:lnTo>
                          <a:pt x="405" y="93"/>
                        </a:lnTo>
                        <a:lnTo>
                          <a:pt x="390" y="96"/>
                        </a:lnTo>
                        <a:lnTo>
                          <a:pt x="380" y="96"/>
                        </a:lnTo>
                        <a:lnTo>
                          <a:pt x="372" y="91"/>
                        </a:lnTo>
                        <a:lnTo>
                          <a:pt x="372" y="100"/>
                        </a:lnTo>
                        <a:lnTo>
                          <a:pt x="364" y="109"/>
                        </a:lnTo>
                        <a:lnTo>
                          <a:pt x="353" y="124"/>
                        </a:lnTo>
                        <a:lnTo>
                          <a:pt x="341" y="130"/>
                        </a:lnTo>
                        <a:lnTo>
                          <a:pt x="333" y="130"/>
                        </a:lnTo>
                        <a:lnTo>
                          <a:pt x="330" y="141"/>
                        </a:lnTo>
                        <a:lnTo>
                          <a:pt x="330" y="145"/>
                        </a:lnTo>
                        <a:lnTo>
                          <a:pt x="323" y="150"/>
                        </a:lnTo>
                        <a:lnTo>
                          <a:pt x="331" y="168"/>
                        </a:lnTo>
                        <a:lnTo>
                          <a:pt x="336" y="177"/>
                        </a:lnTo>
                        <a:lnTo>
                          <a:pt x="327" y="190"/>
                        </a:lnTo>
                        <a:lnTo>
                          <a:pt x="315" y="199"/>
                        </a:lnTo>
                        <a:lnTo>
                          <a:pt x="312" y="213"/>
                        </a:lnTo>
                        <a:lnTo>
                          <a:pt x="305" y="223"/>
                        </a:lnTo>
                        <a:lnTo>
                          <a:pt x="299" y="223"/>
                        </a:lnTo>
                        <a:lnTo>
                          <a:pt x="289" y="225"/>
                        </a:lnTo>
                        <a:lnTo>
                          <a:pt x="279" y="229"/>
                        </a:lnTo>
                        <a:lnTo>
                          <a:pt x="276" y="228"/>
                        </a:lnTo>
                        <a:lnTo>
                          <a:pt x="276" y="220"/>
                        </a:lnTo>
                        <a:lnTo>
                          <a:pt x="275" y="208"/>
                        </a:lnTo>
                        <a:lnTo>
                          <a:pt x="266" y="208"/>
                        </a:lnTo>
                        <a:lnTo>
                          <a:pt x="262" y="201"/>
                        </a:lnTo>
                        <a:lnTo>
                          <a:pt x="263" y="190"/>
                        </a:lnTo>
                        <a:lnTo>
                          <a:pt x="265" y="184"/>
                        </a:lnTo>
                        <a:lnTo>
                          <a:pt x="263" y="181"/>
                        </a:lnTo>
                        <a:lnTo>
                          <a:pt x="257" y="184"/>
                        </a:lnTo>
                        <a:lnTo>
                          <a:pt x="253" y="184"/>
                        </a:lnTo>
                        <a:lnTo>
                          <a:pt x="249" y="183"/>
                        </a:lnTo>
                        <a:lnTo>
                          <a:pt x="245" y="181"/>
                        </a:lnTo>
                        <a:lnTo>
                          <a:pt x="237" y="187"/>
                        </a:lnTo>
                        <a:lnTo>
                          <a:pt x="229" y="195"/>
                        </a:lnTo>
                        <a:lnTo>
                          <a:pt x="221" y="202"/>
                        </a:lnTo>
                        <a:lnTo>
                          <a:pt x="203" y="201"/>
                        </a:lnTo>
                        <a:lnTo>
                          <a:pt x="192" y="199"/>
                        </a:lnTo>
                        <a:lnTo>
                          <a:pt x="184" y="192"/>
                        </a:lnTo>
                        <a:lnTo>
                          <a:pt x="184" y="187"/>
                        </a:lnTo>
                        <a:lnTo>
                          <a:pt x="188" y="181"/>
                        </a:lnTo>
                        <a:lnTo>
                          <a:pt x="195" y="177"/>
                        </a:lnTo>
                        <a:lnTo>
                          <a:pt x="200" y="171"/>
                        </a:lnTo>
                        <a:lnTo>
                          <a:pt x="188" y="174"/>
                        </a:lnTo>
                        <a:lnTo>
                          <a:pt x="184" y="166"/>
                        </a:lnTo>
                        <a:lnTo>
                          <a:pt x="184" y="162"/>
                        </a:lnTo>
                        <a:lnTo>
                          <a:pt x="200" y="160"/>
                        </a:lnTo>
                        <a:lnTo>
                          <a:pt x="214" y="159"/>
                        </a:lnTo>
                        <a:lnTo>
                          <a:pt x="205" y="154"/>
                        </a:lnTo>
                        <a:lnTo>
                          <a:pt x="190" y="156"/>
                        </a:lnTo>
                        <a:lnTo>
                          <a:pt x="190" y="147"/>
                        </a:lnTo>
                        <a:lnTo>
                          <a:pt x="197" y="141"/>
                        </a:lnTo>
                        <a:lnTo>
                          <a:pt x="211" y="135"/>
                        </a:lnTo>
                        <a:lnTo>
                          <a:pt x="216" y="129"/>
                        </a:lnTo>
                        <a:lnTo>
                          <a:pt x="221" y="126"/>
                        </a:lnTo>
                        <a:lnTo>
                          <a:pt x="232" y="124"/>
                        </a:lnTo>
                        <a:lnTo>
                          <a:pt x="242" y="126"/>
                        </a:lnTo>
                        <a:lnTo>
                          <a:pt x="247" y="129"/>
                        </a:lnTo>
                        <a:lnTo>
                          <a:pt x="255" y="124"/>
                        </a:lnTo>
                        <a:lnTo>
                          <a:pt x="247" y="123"/>
                        </a:lnTo>
                        <a:lnTo>
                          <a:pt x="247" y="111"/>
                        </a:lnTo>
                        <a:lnTo>
                          <a:pt x="268" y="97"/>
                        </a:lnTo>
                        <a:lnTo>
                          <a:pt x="279" y="88"/>
                        </a:lnTo>
                        <a:lnTo>
                          <a:pt x="286" y="87"/>
                        </a:lnTo>
                        <a:lnTo>
                          <a:pt x="284" y="82"/>
                        </a:lnTo>
                        <a:lnTo>
                          <a:pt x="294" y="73"/>
                        </a:lnTo>
                        <a:lnTo>
                          <a:pt x="305" y="60"/>
                        </a:lnTo>
                        <a:lnTo>
                          <a:pt x="318" y="54"/>
                        </a:lnTo>
                        <a:lnTo>
                          <a:pt x="309" y="48"/>
                        </a:lnTo>
                        <a:lnTo>
                          <a:pt x="335" y="34"/>
                        </a:lnTo>
                        <a:lnTo>
                          <a:pt x="346" y="36"/>
                        </a:lnTo>
                        <a:lnTo>
                          <a:pt x="344" y="28"/>
                        </a:lnTo>
                        <a:lnTo>
                          <a:pt x="367" y="27"/>
                        </a:lnTo>
                        <a:lnTo>
                          <a:pt x="409" y="3"/>
                        </a:lnTo>
                        <a:lnTo>
                          <a:pt x="416" y="0"/>
                        </a:lnTo>
                        <a:lnTo>
                          <a:pt x="408" y="18"/>
                        </a:lnTo>
                        <a:lnTo>
                          <a:pt x="418" y="9"/>
                        </a:lnTo>
                        <a:lnTo>
                          <a:pt x="429" y="6"/>
                        </a:lnTo>
                        <a:lnTo>
                          <a:pt x="427" y="13"/>
                        </a:lnTo>
                        <a:lnTo>
                          <a:pt x="460" y="4"/>
                        </a:lnTo>
                        <a:lnTo>
                          <a:pt x="474" y="12"/>
                        </a:lnTo>
                        <a:lnTo>
                          <a:pt x="453" y="19"/>
                        </a:lnTo>
                        <a:lnTo>
                          <a:pt x="461" y="28"/>
                        </a:lnTo>
                        <a:lnTo>
                          <a:pt x="492" y="27"/>
                        </a:lnTo>
                        <a:lnTo>
                          <a:pt x="539" y="40"/>
                        </a:lnTo>
                        <a:lnTo>
                          <a:pt x="536" y="55"/>
                        </a:lnTo>
                        <a:lnTo>
                          <a:pt x="517" y="69"/>
                        </a:lnTo>
                        <a:lnTo>
                          <a:pt x="487" y="76"/>
                        </a:lnTo>
                        <a:lnTo>
                          <a:pt x="483" y="91"/>
                        </a:lnTo>
                        <a:lnTo>
                          <a:pt x="484" y="106"/>
                        </a:lnTo>
                        <a:lnTo>
                          <a:pt x="492" y="109"/>
                        </a:lnTo>
                        <a:lnTo>
                          <a:pt x="494" y="117"/>
                        </a:lnTo>
                        <a:lnTo>
                          <a:pt x="497" y="120"/>
                        </a:lnTo>
                        <a:lnTo>
                          <a:pt x="504" y="123"/>
                        </a:lnTo>
                        <a:lnTo>
                          <a:pt x="505" y="132"/>
                        </a:lnTo>
                        <a:lnTo>
                          <a:pt x="515" y="142"/>
                        </a:lnTo>
                        <a:lnTo>
                          <a:pt x="515" y="147"/>
                        </a:lnTo>
                        <a:lnTo>
                          <a:pt x="525" y="147"/>
                        </a:lnTo>
                        <a:lnTo>
                          <a:pt x="528" y="150"/>
                        </a:lnTo>
                        <a:lnTo>
                          <a:pt x="536" y="153"/>
                        </a:lnTo>
                        <a:lnTo>
                          <a:pt x="541" y="148"/>
                        </a:lnTo>
                        <a:lnTo>
                          <a:pt x="546" y="141"/>
                        </a:lnTo>
                        <a:lnTo>
                          <a:pt x="549" y="136"/>
                        </a:lnTo>
                        <a:lnTo>
                          <a:pt x="557" y="139"/>
                        </a:lnTo>
                        <a:lnTo>
                          <a:pt x="567" y="129"/>
                        </a:lnTo>
                        <a:lnTo>
                          <a:pt x="567" y="121"/>
                        </a:lnTo>
                        <a:lnTo>
                          <a:pt x="570" y="115"/>
                        </a:lnTo>
                        <a:lnTo>
                          <a:pt x="572" y="111"/>
                        </a:lnTo>
                        <a:lnTo>
                          <a:pt x="591" y="106"/>
                        </a:lnTo>
                        <a:lnTo>
                          <a:pt x="608" y="102"/>
                        </a:lnTo>
                        <a:lnTo>
                          <a:pt x="629" y="96"/>
                        </a:lnTo>
                        <a:lnTo>
                          <a:pt x="653" y="100"/>
                        </a:lnTo>
                        <a:lnTo>
                          <a:pt x="678" y="100"/>
                        </a:lnTo>
                        <a:lnTo>
                          <a:pt x="718" y="100"/>
                        </a:lnTo>
                        <a:lnTo>
                          <a:pt x="725" y="64"/>
                        </a:lnTo>
                        <a:lnTo>
                          <a:pt x="747" y="66"/>
                        </a:lnTo>
                        <a:lnTo>
                          <a:pt x="764" y="93"/>
                        </a:lnTo>
                        <a:lnTo>
                          <a:pt x="767" y="70"/>
                        </a:lnTo>
                        <a:lnTo>
                          <a:pt x="842" y="4"/>
                        </a:lnTo>
                        <a:lnTo>
                          <a:pt x="871" y="4"/>
                        </a:lnTo>
                        <a:lnTo>
                          <a:pt x="897" y="18"/>
                        </a:lnTo>
                        <a:lnTo>
                          <a:pt x="931" y="16"/>
                        </a:lnTo>
                        <a:lnTo>
                          <a:pt x="977" y="40"/>
                        </a:lnTo>
                        <a:lnTo>
                          <a:pt x="1029" y="54"/>
                        </a:lnTo>
                        <a:lnTo>
                          <a:pt x="1066" y="51"/>
                        </a:lnTo>
                        <a:lnTo>
                          <a:pt x="1115" y="66"/>
                        </a:lnTo>
                        <a:lnTo>
                          <a:pt x="1155" y="66"/>
                        </a:lnTo>
                        <a:lnTo>
                          <a:pt x="1175" y="55"/>
                        </a:lnTo>
                        <a:lnTo>
                          <a:pt x="1220" y="55"/>
                        </a:lnTo>
                        <a:lnTo>
                          <a:pt x="1245" y="67"/>
                        </a:lnTo>
                        <a:lnTo>
                          <a:pt x="1306" y="67"/>
                        </a:lnTo>
                        <a:lnTo>
                          <a:pt x="1358" y="87"/>
                        </a:lnTo>
                        <a:lnTo>
                          <a:pt x="1451" y="84"/>
                        </a:lnTo>
                        <a:lnTo>
                          <a:pt x="1602" y="93"/>
                        </a:lnTo>
                        <a:lnTo>
                          <a:pt x="1675" y="121"/>
                        </a:lnTo>
                        <a:lnTo>
                          <a:pt x="1737" y="139"/>
                        </a:lnTo>
                        <a:lnTo>
                          <a:pt x="1776" y="154"/>
                        </a:lnTo>
                        <a:lnTo>
                          <a:pt x="1765" y="159"/>
                        </a:lnTo>
                        <a:lnTo>
                          <a:pt x="1737" y="147"/>
                        </a:lnTo>
                        <a:lnTo>
                          <a:pt x="1674" y="142"/>
                        </a:lnTo>
                        <a:lnTo>
                          <a:pt x="1692" y="154"/>
                        </a:lnTo>
                        <a:lnTo>
                          <a:pt x="1719" y="160"/>
                        </a:lnTo>
                        <a:lnTo>
                          <a:pt x="1711" y="180"/>
                        </a:lnTo>
                        <a:lnTo>
                          <a:pt x="1682" y="192"/>
                        </a:lnTo>
                        <a:lnTo>
                          <a:pt x="1672" y="211"/>
                        </a:lnTo>
                        <a:lnTo>
                          <a:pt x="1711" y="229"/>
                        </a:lnTo>
                        <a:lnTo>
                          <a:pt x="1739" y="253"/>
                        </a:lnTo>
                        <a:lnTo>
                          <a:pt x="1753" y="288"/>
                        </a:lnTo>
                        <a:lnTo>
                          <a:pt x="1735" y="291"/>
                        </a:lnTo>
                        <a:lnTo>
                          <a:pt x="1696" y="280"/>
                        </a:lnTo>
                        <a:lnTo>
                          <a:pt x="1656" y="255"/>
                        </a:lnTo>
                        <a:lnTo>
                          <a:pt x="1640" y="241"/>
                        </a:lnTo>
                        <a:lnTo>
                          <a:pt x="1630" y="223"/>
                        </a:lnTo>
                        <a:lnTo>
                          <a:pt x="1620" y="196"/>
                        </a:lnTo>
                        <a:lnTo>
                          <a:pt x="1604" y="187"/>
                        </a:lnTo>
                        <a:lnTo>
                          <a:pt x="1589" y="186"/>
                        </a:lnTo>
                        <a:lnTo>
                          <a:pt x="1576" y="189"/>
                        </a:lnTo>
                        <a:lnTo>
                          <a:pt x="1591" y="210"/>
                        </a:lnTo>
                        <a:lnTo>
                          <a:pt x="1552" y="213"/>
                        </a:lnTo>
                        <a:lnTo>
                          <a:pt x="1534" y="202"/>
                        </a:lnTo>
                        <a:lnTo>
                          <a:pt x="1500" y="208"/>
                        </a:lnTo>
                        <a:lnTo>
                          <a:pt x="1474" y="225"/>
                        </a:lnTo>
                        <a:lnTo>
                          <a:pt x="1474" y="234"/>
                        </a:lnTo>
                        <a:lnTo>
                          <a:pt x="1484" y="249"/>
                        </a:lnTo>
                        <a:lnTo>
                          <a:pt x="1524" y="253"/>
                        </a:lnTo>
                        <a:lnTo>
                          <a:pt x="1557" y="271"/>
                        </a:lnTo>
                        <a:lnTo>
                          <a:pt x="1612" y="321"/>
                        </a:lnTo>
                        <a:lnTo>
                          <a:pt x="1635" y="354"/>
                        </a:lnTo>
                        <a:lnTo>
                          <a:pt x="1638" y="388"/>
                        </a:lnTo>
                        <a:lnTo>
                          <a:pt x="1633" y="417"/>
                        </a:lnTo>
                        <a:lnTo>
                          <a:pt x="1620" y="417"/>
                        </a:lnTo>
                        <a:lnTo>
                          <a:pt x="1605" y="406"/>
                        </a:lnTo>
                        <a:lnTo>
                          <a:pt x="1584" y="420"/>
                        </a:lnTo>
                        <a:lnTo>
                          <a:pt x="1563" y="432"/>
                        </a:lnTo>
                        <a:lnTo>
                          <a:pt x="1560" y="451"/>
                        </a:lnTo>
                        <a:lnTo>
                          <a:pt x="1583" y="475"/>
                        </a:lnTo>
                        <a:lnTo>
                          <a:pt x="1568" y="495"/>
                        </a:lnTo>
                        <a:lnTo>
                          <a:pt x="1563" y="528"/>
                        </a:lnTo>
                        <a:lnTo>
                          <a:pt x="1591" y="549"/>
                        </a:lnTo>
                        <a:lnTo>
                          <a:pt x="1622" y="555"/>
                        </a:lnTo>
                        <a:lnTo>
                          <a:pt x="1654" y="577"/>
                        </a:lnTo>
                        <a:lnTo>
                          <a:pt x="1682" y="607"/>
                        </a:lnTo>
                        <a:lnTo>
                          <a:pt x="1683" y="652"/>
                        </a:lnTo>
                        <a:lnTo>
                          <a:pt x="1674" y="673"/>
                        </a:lnTo>
                        <a:lnTo>
                          <a:pt x="1644" y="691"/>
                        </a:lnTo>
                        <a:lnTo>
                          <a:pt x="1609" y="700"/>
                        </a:lnTo>
                        <a:lnTo>
                          <a:pt x="1586" y="714"/>
                        </a:lnTo>
                        <a:lnTo>
                          <a:pt x="1573" y="706"/>
                        </a:lnTo>
                        <a:lnTo>
                          <a:pt x="1562" y="714"/>
                        </a:lnTo>
                        <a:lnTo>
                          <a:pt x="1558" y="747"/>
                        </a:lnTo>
                        <a:lnTo>
                          <a:pt x="1566" y="766"/>
                        </a:lnTo>
                        <a:lnTo>
                          <a:pt x="1602" y="789"/>
                        </a:lnTo>
                        <a:lnTo>
                          <a:pt x="1617" y="811"/>
                        </a:lnTo>
                        <a:lnTo>
                          <a:pt x="1628" y="823"/>
                        </a:lnTo>
                        <a:lnTo>
                          <a:pt x="1625" y="847"/>
                        </a:lnTo>
                        <a:lnTo>
                          <a:pt x="1602" y="867"/>
                        </a:lnTo>
                        <a:lnTo>
                          <a:pt x="1578" y="867"/>
                        </a:lnTo>
                        <a:lnTo>
                          <a:pt x="1539" y="838"/>
                        </a:lnTo>
                        <a:lnTo>
                          <a:pt x="1511" y="828"/>
                        </a:lnTo>
                        <a:lnTo>
                          <a:pt x="1500" y="822"/>
                        </a:lnTo>
                        <a:lnTo>
                          <a:pt x="1488" y="837"/>
                        </a:lnTo>
                        <a:lnTo>
                          <a:pt x="1492" y="858"/>
                        </a:lnTo>
                        <a:lnTo>
                          <a:pt x="1501" y="874"/>
                        </a:lnTo>
                        <a:lnTo>
                          <a:pt x="1508" y="900"/>
                        </a:lnTo>
                        <a:lnTo>
                          <a:pt x="1532" y="909"/>
                        </a:lnTo>
                        <a:lnTo>
                          <a:pt x="1524" y="922"/>
                        </a:lnTo>
                        <a:lnTo>
                          <a:pt x="1526" y="942"/>
                        </a:lnTo>
                        <a:lnTo>
                          <a:pt x="1534" y="961"/>
                        </a:lnTo>
                        <a:lnTo>
                          <a:pt x="1518" y="960"/>
                        </a:lnTo>
                        <a:lnTo>
                          <a:pt x="1500" y="937"/>
                        </a:lnTo>
                        <a:lnTo>
                          <a:pt x="1501" y="913"/>
                        </a:lnTo>
                        <a:lnTo>
                          <a:pt x="1495" y="906"/>
                        </a:lnTo>
                        <a:lnTo>
                          <a:pt x="1488" y="879"/>
                        </a:lnTo>
                        <a:lnTo>
                          <a:pt x="1480" y="871"/>
                        </a:lnTo>
                        <a:lnTo>
                          <a:pt x="1477" y="834"/>
                        </a:lnTo>
                        <a:lnTo>
                          <a:pt x="1466" y="811"/>
                        </a:lnTo>
                        <a:lnTo>
                          <a:pt x="1446" y="790"/>
                        </a:lnTo>
                        <a:lnTo>
                          <a:pt x="1410" y="778"/>
                        </a:lnTo>
                        <a:lnTo>
                          <a:pt x="1386" y="759"/>
                        </a:lnTo>
                        <a:lnTo>
                          <a:pt x="1376" y="744"/>
                        </a:lnTo>
                        <a:lnTo>
                          <a:pt x="1358" y="727"/>
                        </a:lnTo>
                        <a:lnTo>
                          <a:pt x="1331" y="690"/>
                        </a:lnTo>
                        <a:lnTo>
                          <a:pt x="1306" y="693"/>
                        </a:lnTo>
                        <a:lnTo>
                          <a:pt x="1274" y="711"/>
                        </a:lnTo>
                        <a:lnTo>
                          <a:pt x="1259" y="726"/>
                        </a:lnTo>
                        <a:lnTo>
                          <a:pt x="1230" y="754"/>
                        </a:lnTo>
                        <a:lnTo>
                          <a:pt x="1209" y="784"/>
                        </a:lnTo>
                        <a:lnTo>
                          <a:pt x="1201" y="795"/>
                        </a:lnTo>
                        <a:lnTo>
                          <a:pt x="1209" y="829"/>
                        </a:lnTo>
                        <a:lnTo>
                          <a:pt x="1207" y="864"/>
                        </a:lnTo>
                        <a:lnTo>
                          <a:pt x="1181" y="888"/>
                        </a:lnTo>
                        <a:lnTo>
                          <a:pt x="1167" y="889"/>
                        </a:lnTo>
                        <a:lnTo>
                          <a:pt x="1136" y="840"/>
                        </a:lnTo>
                        <a:lnTo>
                          <a:pt x="1111" y="805"/>
                        </a:lnTo>
                        <a:lnTo>
                          <a:pt x="1063" y="739"/>
                        </a:lnTo>
                        <a:lnTo>
                          <a:pt x="1061" y="714"/>
                        </a:lnTo>
                        <a:lnTo>
                          <a:pt x="1050" y="702"/>
                        </a:lnTo>
                        <a:lnTo>
                          <a:pt x="1042" y="718"/>
                        </a:lnTo>
                        <a:lnTo>
                          <a:pt x="999" y="681"/>
                        </a:lnTo>
                        <a:lnTo>
                          <a:pt x="942" y="652"/>
                        </a:lnTo>
                        <a:lnTo>
                          <a:pt x="907" y="658"/>
                        </a:lnTo>
                        <a:lnTo>
                          <a:pt x="855" y="655"/>
                        </a:lnTo>
                        <a:lnTo>
                          <a:pt x="830" y="634"/>
                        </a:lnTo>
                        <a:lnTo>
                          <a:pt x="803" y="637"/>
                        </a:lnTo>
                        <a:lnTo>
                          <a:pt x="764" y="628"/>
                        </a:lnTo>
                        <a:lnTo>
                          <a:pt x="682" y="558"/>
                        </a:lnTo>
                        <a:lnTo>
                          <a:pt x="687" y="586"/>
                        </a:lnTo>
                        <a:lnTo>
                          <a:pt x="712" y="627"/>
                        </a:lnTo>
                        <a:lnTo>
                          <a:pt x="739" y="655"/>
                        </a:lnTo>
                        <a:lnTo>
                          <a:pt x="769" y="670"/>
                        </a:lnTo>
                        <a:lnTo>
                          <a:pt x="801" y="658"/>
                        </a:lnTo>
                        <a:lnTo>
                          <a:pt x="827" y="658"/>
                        </a:lnTo>
                        <a:lnTo>
                          <a:pt x="861" y="684"/>
                        </a:lnTo>
                        <a:lnTo>
                          <a:pt x="881" y="703"/>
                        </a:lnTo>
                        <a:lnTo>
                          <a:pt x="877" y="715"/>
                        </a:lnTo>
                        <a:lnTo>
                          <a:pt x="819" y="771"/>
                        </a:lnTo>
                        <a:lnTo>
                          <a:pt x="780" y="792"/>
                        </a:lnTo>
                        <a:lnTo>
                          <a:pt x="699" y="819"/>
                        </a:lnTo>
                        <a:lnTo>
                          <a:pt x="674" y="828"/>
                        </a:lnTo>
                        <a:lnTo>
                          <a:pt x="660" y="819"/>
                        </a:lnTo>
                        <a:lnTo>
                          <a:pt x="655" y="808"/>
                        </a:lnTo>
                        <a:lnTo>
                          <a:pt x="653" y="792"/>
                        </a:lnTo>
                        <a:lnTo>
                          <a:pt x="647" y="775"/>
                        </a:lnTo>
                        <a:lnTo>
                          <a:pt x="635" y="762"/>
                        </a:lnTo>
                        <a:lnTo>
                          <a:pt x="626" y="750"/>
                        </a:lnTo>
                        <a:lnTo>
                          <a:pt x="611" y="733"/>
                        </a:lnTo>
                        <a:lnTo>
                          <a:pt x="603" y="723"/>
                        </a:lnTo>
                        <a:lnTo>
                          <a:pt x="596" y="709"/>
                        </a:lnTo>
                        <a:lnTo>
                          <a:pt x="585" y="697"/>
                        </a:lnTo>
                        <a:lnTo>
                          <a:pt x="567" y="667"/>
                        </a:lnTo>
                        <a:lnTo>
                          <a:pt x="557" y="655"/>
                        </a:lnTo>
                        <a:lnTo>
                          <a:pt x="544" y="639"/>
                        </a:lnTo>
                        <a:lnTo>
                          <a:pt x="523" y="616"/>
                        </a:lnTo>
                        <a:lnTo>
                          <a:pt x="512" y="603"/>
                        </a:lnTo>
                        <a:lnTo>
                          <a:pt x="502" y="594"/>
                        </a:lnTo>
                        <a:lnTo>
                          <a:pt x="491" y="574"/>
                        </a:lnTo>
                        <a:lnTo>
                          <a:pt x="525" y="556"/>
                        </a:lnTo>
                        <a:lnTo>
                          <a:pt x="539" y="517"/>
                        </a:lnTo>
                        <a:lnTo>
                          <a:pt x="507" y="507"/>
                        </a:lnTo>
                        <a:lnTo>
                          <a:pt x="463" y="513"/>
                        </a:lnTo>
                        <a:lnTo>
                          <a:pt x="453" y="508"/>
                        </a:lnTo>
                        <a:lnTo>
                          <a:pt x="448" y="508"/>
                        </a:lnTo>
                        <a:lnTo>
                          <a:pt x="442" y="508"/>
                        </a:lnTo>
                        <a:lnTo>
                          <a:pt x="437" y="508"/>
                        </a:lnTo>
                        <a:lnTo>
                          <a:pt x="435" y="501"/>
                        </a:lnTo>
                        <a:lnTo>
                          <a:pt x="432" y="495"/>
                        </a:lnTo>
                        <a:lnTo>
                          <a:pt x="432" y="483"/>
                        </a:lnTo>
                        <a:lnTo>
                          <a:pt x="424" y="477"/>
                        </a:lnTo>
                        <a:lnTo>
                          <a:pt x="422" y="469"/>
                        </a:lnTo>
                        <a:lnTo>
                          <a:pt x="418" y="468"/>
                        </a:lnTo>
                        <a:lnTo>
                          <a:pt x="413" y="462"/>
                        </a:lnTo>
                        <a:lnTo>
                          <a:pt x="411" y="456"/>
                        </a:lnTo>
                        <a:lnTo>
                          <a:pt x="408" y="450"/>
                        </a:lnTo>
                        <a:lnTo>
                          <a:pt x="405" y="447"/>
                        </a:lnTo>
                        <a:lnTo>
                          <a:pt x="395" y="447"/>
                        </a:lnTo>
                        <a:lnTo>
                          <a:pt x="388" y="447"/>
                        </a:lnTo>
                        <a:lnTo>
                          <a:pt x="385" y="447"/>
                        </a:lnTo>
                        <a:lnTo>
                          <a:pt x="383" y="454"/>
                        </a:lnTo>
                        <a:lnTo>
                          <a:pt x="383" y="462"/>
                        </a:lnTo>
                        <a:lnTo>
                          <a:pt x="383" y="471"/>
                        </a:lnTo>
                        <a:lnTo>
                          <a:pt x="383" y="480"/>
                        </a:lnTo>
                        <a:lnTo>
                          <a:pt x="383" y="486"/>
                        </a:lnTo>
                        <a:lnTo>
                          <a:pt x="375" y="489"/>
                        </a:lnTo>
                        <a:lnTo>
                          <a:pt x="369" y="495"/>
                        </a:lnTo>
                        <a:lnTo>
                          <a:pt x="359" y="486"/>
                        </a:lnTo>
                        <a:lnTo>
                          <a:pt x="353" y="474"/>
                        </a:lnTo>
                        <a:lnTo>
                          <a:pt x="354" y="460"/>
                        </a:lnTo>
                        <a:lnTo>
                          <a:pt x="344" y="442"/>
                        </a:lnTo>
                        <a:lnTo>
                          <a:pt x="340" y="430"/>
                        </a:lnTo>
                        <a:lnTo>
                          <a:pt x="328" y="423"/>
                        </a:lnTo>
                        <a:lnTo>
                          <a:pt x="315" y="415"/>
                        </a:lnTo>
                        <a:lnTo>
                          <a:pt x="309" y="405"/>
                        </a:lnTo>
                        <a:lnTo>
                          <a:pt x="304" y="397"/>
                        </a:lnTo>
                        <a:lnTo>
                          <a:pt x="292" y="396"/>
                        </a:lnTo>
                        <a:lnTo>
                          <a:pt x="289" y="391"/>
                        </a:lnTo>
                        <a:lnTo>
                          <a:pt x="281" y="391"/>
                        </a:lnTo>
                        <a:lnTo>
                          <a:pt x="275" y="399"/>
                        </a:lnTo>
                        <a:lnTo>
                          <a:pt x="268" y="405"/>
                        </a:lnTo>
                        <a:lnTo>
                          <a:pt x="283" y="412"/>
                        </a:lnTo>
                        <a:lnTo>
                          <a:pt x="291" y="423"/>
                        </a:lnTo>
                        <a:lnTo>
                          <a:pt x="305" y="436"/>
                        </a:lnTo>
                        <a:lnTo>
                          <a:pt x="312" y="442"/>
                        </a:lnTo>
                        <a:lnTo>
                          <a:pt x="323" y="447"/>
                        </a:lnTo>
                        <a:lnTo>
                          <a:pt x="331" y="456"/>
                        </a:lnTo>
                        <a:lnTo>
                          <a:pt x="322" y="466"/>
                        </a:lnTo>
                        <a:lnTo>
                          <a:pt x="320" y="462"/>
                        </a:lnTo>
                        <a:lnTo>
                          <a:pt x="320" y="456"/>
                        </a:lnTo>
                        <a:lnTo>
                          <a:pt x="315" y="469"/>
                        </a:lnTo>
                        <a:lnTo>
                          <a:pt x="314" y="481"/>
                        </a:lnTo>
                        <a:lnTo>
                          <a:pt x="304" y="484"/>
                        </a:lnTo>
                        <a:lnTo>
                          <a:pt x="307" y="469"/>
                        </a:lnTo>
                        <a:lnTo>
                          <a:pt x="305" y="462"/>
                        </a:lnTo>
                        <a:lnTo>
                          <a:pt x="294" y="457"/>
                        </a:lnTo>
                        <a:lnTo>
                          <a:pt x="289" y="454"/>
                        </a:lnTo>
                        <a:lnTo>
                          <a:pt x="284" y="448"/>
                        </a:lnTo>
                        <a:lnTo>
                          <a:pt x="275" y="445"/>
                        </a:lnTo>
                        <a:lnTo>
                          <a:pt x="268" y="441"/>
                        </a:lnTo>
                        <a:lnTo>
                          <a:pt x="262" y="432"/>
                        </a:lnTo>
                        <a:lnTo>
                          <a:pt x="253" y="427"/>
                        </a:lnTo>
                        <a:lnTo>
                          <a:pt x="249" y="418"/>
                        </a:lnTo>
                        <a:lnTo>
                          <a:pt x="247" y="411"/>
                        </a:lnTo>
                        <a:lnTo>
                          <a:pt x="240" y="408"/>
                        </a:lnTo>
                        <a:lnTo>
                          <a:pt x="234" y="403"/>
                        </a:lnTo>
                        <a:lnTo>
                          <a:pt x="221" y="403"/>
                        </a:lnTo>
                        <a:lnTo>
                          <a:pt x="210" y="405"/>
                        </a:lnTo>
                        <a:lnTo>
                          <a:pt x="197" y="403"/>
                        </a:lnTo>
                        <a:lnTo>
                          <a:pt x="174" y="405"/>
                        </a:lnTo>
                        <a:lnTo>
                          <a:pt x="158" y="406"/>
                        </a:lnTo>
                        <a:lnTo>
                          <a:pt x="153" y="409"/>
                        </a:lnTo>
                        <a:lnTo>
                          <a:pt x="151" y="418"/>
                        </a:lnTo>
                        <a:lnTo>
                          <a:pt x="151" y="429"/>
                        </a:lnTo>
                        <a:lnTo>
                          <a:pt x="141" y="439"/>
                        </a:lnTo>
                        <a:lnTo>
                          <a:pt x="135" y="444"/>
                        </a:lnTo>
                        <a:lnTo>
                          <a:pt x="132" y="447"/>
                        </a:lnTo>
                        <a:lnTo>
                          <a:pt x="127" y="454"/>
                        </a:lnTo>
                        <a:lnTo>
                          <a:pt x="123" y="460"/>
                        </a:lnTo>
                        <a:lnTo>
                          <a:pt x="128" y="465"/>
                        </a:lnTo>
                        <a:lnTo>
                          <a:pt x="128" y="474"/>
                        </a:lnTo>
                        <a:lnTo>
                          <a:pt x="127" y="478"/>
                        </a:lnTo>
                        <a:lnTo>
                          <a:pt x="123" y="484"/>
                        </a:lnTo>
                        <a:lnTo>
                          <a:pt x="115" y="495"/>
                        </a:lnTo>
                        <a:lnTo>
                          <a:pt x="110" y="490"/>
                        </a:lnTo>
                        <a:lnTo>
                          <a:pt x="106" y="493"/>
                        </a:lnTo>
                        <a:lnTo>
                          <a:pt x="99" y="498"/>
                        </a:lnTo>
                        <a:lnTo>
                          <a:pt x="89" y="499"/>
                        </a:lnTo>
                        <a:lnTo>
                          <a:pt x="80" y="507"/>
                        </a:lnTo>
                        <a:lnTo>
                          <a:pt x="70" y="508"/>
                        </a:lnTo>
                        <a:lnTo>
                          <a:pt x="60" y="508"/>
                        </a:lnTo>
                        <a:lnTo>
                          <a:pt x="50" y="508"/>
                        </a:lnTo>
                        <a:lnTo>
                          <a:pt x="29" y="513"/>
                        </a:lnTo>
                        <a:lnTo>
                          <a:pt x="19" y="513"/>
                        </a:lnTo>
                        <a:lnTo>
                          <a:pt x="15" y="502"/>
                        </a:lnTo>
                        <a:lnTo>
                          <a:pt x="10" y="489"/>
                        </a:lnTo>
                        <a:lnTo>
                          <a:pt x="6" y="477"/>
                        </a:lnTo>
                        <a:lnTo>
                          <a:pt x="5" y="465"/>
                        </a:lnTo>
                        <a:lnTo>
                          <a:pt x="5" y="450"/>
                        </a:lnTo>
                        <a:lnTo>
                          <a:pt x="0" y="432"/>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66631" name="Group 39">
                <a:extLst>
                  <a:ext uri="{FF2B5EF4-FFF2-40B4-BE49-F238E27FC236}">
                    <a16:creationId xmlns:a16="http://schemas.microsoft.com/office/drawing/2014/main" id="{13F544DA-50C5-4501-A090-720FAE67D4D3}"/>
                  </a:ext>
                </a:extLst>
              </p:cNvPr>
              <p:cNvGrpSpPr>
                <a:grpSpLocks/>
              </p:cNvGrpSpPr>
              <p:nvPr/>
            </p:nvGrpSpPr>
            <p:grpSpPr bwMode="auto">
              <a:xfrm>
                <a:off x="689" y="1216"/>
                <a:ext cx="1932" cy="2122"/>
                <a:chOff x="689" y="1216"/>
                <a:chExt cx="1932" cy="2122"/>
              </a:xfrm>
            </p:grpSpPr>
            <p:sp>
              <p:nvSpPr>
                <p:cNvPr id="366632" name="Freeform 40">
                  <a:extLst>
                    <a:ext uri="{FF2B5EF4-FFF2-40B4-BE49-F238E27FC236}">
                      <a16:creationId xmlns:a16="http://schemas.microsoft.com/office/drawing/2014/main" id="{99480D38-9430-402B-8222-5EDE1BDECB7E}"/>
                    </a:ext>
                  </a:extLst>
                </p:cNvPr>
                <p:cNvSpPr>
                  <a:spLocks/>
                </p:cNvSpPr>
                <p:nvPr/>
              </p:nvSpPr>
              <p:spPr bwMode="auto">
                <a:xfrm>
                  <a:off x="689" y="3186"/>
                  <a:ext cx="485" cy="142"/>
                </a:xfrm>
                <a:custGeom>
                  <a:avLst/>
                  <a:gdLst>
                    <a:gd name="T0" fmla="*/ 101 w 485"/>
                    <a:gd name="T1" fmla="*/ 53 h 142"/>
                    <a:gd name="T2" fmla="*/ 125 w 485"/>
                    <a:gd name="T3" fmla="*/ 54 h 142"/>
                    <a:gd name="T4" fmla="*/ 158 w 485"/>
                    <a:gd name="T5" fmla="*/ 45 h 142"/>
                    <a:gd name="T6" fmla="*/ 177 w 485"/>
                    <a:gd name="T7" fmla="*/ 42 h 142"/>
                    <a:gd name="T8" fmla="*/ 197 w 485"/>
                    <a:gd name="T9" fmla="*/ 44 h 142"/>
                    <a:gd name="T10" fmla="*/ 236 w 485"/>
                    <a:gd name="T11" fmla="*/ 27 h 142"/>
                    <a:gd name="T12" fmla="*/ 270 w 485"/>
                    <a:gd name="T13" fmla="*/ 23 h 142"/>
                    <a:gd name="T14" fmla="*/ 309 w 485"/>
                    <a:gd name="T15" fmla="*/ 24 h 142"/>
                    <a:gd name="T16" fmla="*/ 351 w 485"/>
                    <a:gd name="T17" fmla="*/ 24 h 142"/>
                    <a:gd name="T18" fmla="*/ 387 w 485"/>
                    <a:gd name="T19" fmla="*/ 33 h 142"/>
                    <a:gd name="T20" fmla="*/ 424 w 485"/>
                    <a:gd name="T21" fmla="*/ 17 h 142"/>
                    <a:gd name="T22" fmla="*/ 456 w 485"/>
                    <a:gd name="T23" fmla="*/ 2 h 142"/>
                    <a:gd name="T24" fmla="*/ 474 w 485"/>
                    <a:gd name="T25" fmla="*/ 11 h 142"/>
                    <a:gd name="T26" fmla="*/ 455 w 485"/>
                    <a:gd name="T27" fmla="*/ 26 h 142"/>
                    <a:gd name="T28" fmla="*/ 432 w 485"/>
                    <a:gd name="T29" fmla="*/ 44 h 142"/>
                    <a:gd name="T30" fmla="*/ 409 w 485"/>
                    <a:gd name="T31" fmla="*/ 56 h 142"/>
                    <a:gd name="T32" fmla="*/ 391 w 485"/>
                    <a:gd name="T33" fmla="*/ 66 h 142"/>
                    <a:gd name="T34" fmla="*/ 369 w 485"/>
                    <a:gd name="T35" fmla="*/ 72 h 142"/>
                    <a:gd name="T36" fmla="*/ 339 w 485"/>
                    <a:gd name="T37" fmla="*/ 87 h 142"/>
                    <a:gd name="T38" fmla="*/ 309 w 485"/>
                    <a:gd name="T39" fmla="*/ 98 h 142"/>
                    <a:gd name="T40" fmla="*/ 278 w 485"/>
                    <a:gd name="T41" fmla="*/ 108 h 142"/>
                    <a:gd name="T42" fmla="*/ 245 w 485"/>
                    <a:gd name="T43" fmla="*/ 119 h 142"/>
                    <a:gd name="T44" fmla="*/ 216 w 485"/>
                    <a:gd name="T45" fmla="*/ 125 h 142"/>
                    <a:gd name="T46" fmla="*/ 182 w 485"/>
                    <a:gd name="T47" fmla="*/ 132 h 142"/>
                    <a:gd name="T48" fmla="*/ 149 w 485"/>
                    <a:gd name="T49" fmla="*/ 138 h 142"/>
                    <a:gd name="T50" fmla="*/ 112 w 485"/>
                    <a:gd name="T51" fmla="*/ 141 h 142"/>
                    <a:gd name="T52" fmla="*/ 76 w 485"/>
                    <a:gd name="T53" fmla="*/ 141 h 142"/>
                    <a:gd name="T54" fmla="*/ 45 w 485"/>
                    <a:gd name="T55" fmla="*/ 128 h 142"/>
                    <a:gd name="T56" fmla="*/ 15 w 485"/>
                    <a:gd name="T57" fmla="*/ 108 h 142"/>
                    <a:gd name="T58" fmla="*/ 42 w 485"/>
                    <a:gd name="T59" fmla="*/ 95 h 142"/>
                    <a:gd name="T60" fmla="*/ 52 w 485"/>
                    <a:gd name="T61" fmla="*/ 92 h 142"/>
                    <a:gd name="T62" fmla="*/ 78 w 485"/>
                    <a:gd name="T63" fmla="*/ 95 h 142"/>
                    <a:gd name="T64" fmla="*/ 93 w 485"/>
                    <a:gd name="T65" fmla="*/ 102 h 142"/>
                    <a:gd name="T66" fmla="*/ 109 w 485"/>
                    <a:gd name="T67" fmla="*/ 102 h 142"/>
                    <a:gd name="T68" fmla="*/ 115 w 485"/>
                    <a:gd name="T69"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5" h="142">
                      <a:moveTo>
                        <a:pt x="102" y="68"/>
                      </a:moveTo>
                      <a:lnTo>
                        <a:pt x="101" y="53"/>
                      </a:lnTo>
                      <a:lnTo>
                        <a:pt x="110" y="50"/>
                      </a:lnTo>
                      <a:lnTo>
                        <a:pt x="125" y="54"/>
                      </a:lnTo>
                      <a:lnTo>
                        <a:pt x="143" y="59"/>
                      </a:lnTo>
                      <a:lnTo>
                        <a:pt x="158" y="45"/>
                      </a:lnTo>
                      <a:lnTo>
                        <a:pt x="156" y="36"/>
                      </a:lnTo>
                      <a:lnTo>
                        <a:pt x="177" y="42"/>
                      </a:lnTo>
                      <a:lnTo>
                        <a:pt x="187" y="42"/>
                      </a:lnTo>
                      <a:lnTo>
                        <a:pt x="197" y="44"/>
                      </a:lnTo>
                      <a:lnTo>
                        <a:pt x="214" y="32"/>
                      </a:lnTo>
                      <a:lnTo>
                        <a:pt x="236" y="27"/>
                      </a:lnTo>
                      <a:lnTo>
                        <a:pt x="257" y="27"/>
                      </a:lnTo>
                      <a:lnTo>
                        <a:pt x="270" y="23"/>
                      </a:lnTo>
                      <a:lnTo>
                        <a:pt x="291" y="24"/>
                      </a:lnTo>
                      <a:lnTo>
                        <a:pt x="309" y="24"/>
                      </a:lnTo>
                      <a:lnTo>
                        <a:pt x="325" y="23"/>
                      </a:lnTo>
                      <a:lnTo>
                        <a:pt x="351" y="24"/>
                      </a:lnTo>
                      <a:lnTo>
                        <a:pt x="362" y="23"/>
                      </a:lnTo>
                      <a:lnTo>
                        <a:pt x="387" y="33"/>
                      </a:lnTo>
                      <a:lnTo>
                        <a:pt x="409" y="30"/>
                      </a:lnTo>
                      <a:lnTo>
                        <a:pt x="424" y="17"/>
                      </a:lnTo>
                      <a:lnTo>
                        <a:pt x="437" y="14"/>
                      </a:lnTo>
                      <a:lnTo>
                        <a:pt x="456" y="2"/>
                      </a:lnTo>
                      <a:lnTo>
                        <a:pt x="484" y="0"/>
                      </a:lnTo>
                      <a:lnTo>
                        <a:pt x="474" y="11"/>
                      </a:lnTo>
                      <a:lnTo>
                        <a:pt x="465" y="17"/>
                      </a:lnTo>
                      <a:lnTo>
                        <a:pt x="455" y="26"/>
                      </a:lnTo>
                      <a:lnTo>
                        <a:pt x="440" y="35"/>
                      </a:lnTo>
                      <a:lnTo>
                        <a:pt x="432" y="44"/>
                      </a:lnTo>
                      <a:lnTo>
                        <a:pt x="419" y="50"/>
                      </a:lnTo>
                      <a:lnTo>
                        <a:pt x="409" y="56"/>
                      </a:lnTo>
                      <a:lnTo>
                        <a:pt x="400" y="60"/>
                      </a:lnTo>
                      <a:lnTo>
                        <a:pt x="391" y="66"/>
                      </a:lnTo>
                      <a:lnTo>
                        <a:pt x="378" y="68"/>
                      </a:lnTo>
                      <a:lnTo>
                        <a:pt x="369" y="72"/>
                      </a:lnTo>
                      <a:lnTo>
                        <a:pt x="359" y="78"/>
                      </a:lnTo>
                      <a:lnTo>
                        <a:pt x="339" y="87"/>
                      </a:lnTo>
                      <a:lnTo>
                        <a:pt x="325" y="90"/>
                      </a:lnTo>
                      <a:lnTo>
                        <a:pt x="309" y="98"/>
                      </a:lnTo>
                      <a:lnTo>
                        <a:pt x="292" y="102"/>
                      </a:lnTo>
                      <a:lnTo>
                        <a:pt x="278" y="108"/>
                      </a:lnTo>
                      <a:lnTo>
                        <a:pt x="261" y="113"/>
                      </a:lnTo>
                      <a:lnTo>
                        <a:pt x="245" y="119"/>
                      </a:lnTo>
                      <a:lnTo>
                        <a:pt x="231" y="122"/>
                      </a:lnTo>
                      <a:lnTo>
                        <a:pt x="216" y="125"/>
                      </a:lnTo>
                      <a:lnTo>
                        <a:pt x="201" y="129"/>
                      </a:lnTo>
                      <a:lnTo>
                        <a:pt x="182" y="132"/>
                      </a:lnTo>
                      <a:lnTo>
                        <a:pt x="166" y="134"/>
                      </a:lnTo>
                      <a:lnTo>
                        <a:pt x="149" y="138"/>
                      </a:lnTo>
                      <a:lnTo>
                        <a:pt x="130" y="141"/>
                      </a:lnTo>
                      <a:lnTo>
                        <a:pt x="112" y="141"/>
                      </a:lnTo>
                      <a:lnTo>
                        <a:pt x="94" y="140"/>
                      </a:lnTo>
                      <a:lnTo>
                        <a:pt x="76" y="141"/>
                      </a:lnTo>
                      <a:lnTo>
                        <a:pt x="60" y="134"/>
                      </a:lnTo>
                      <a:lnTo>
                        <a:pt x="45" y="128"/>
                      </a:lnTo>
                      <a:lnTo>
                        <a:pt x="31" y="120"/>
                      </a:lnTo>
                      <a:lnTo>
                        <a:pt x="15" y="108"/>
                      </a:lnTo>
                      <a:lnTo>
                        <a:pt x="0" y="99"/>
                      </a:lnTo>
                      <a:lnTo>
                        <a:pt x="42" y="95"/>
                      </a:lnTo>
                      <a:lnTo>
                        <a:pt x="49" y="95"/>
                      </a:lnTo>
                      <a:lnTo>
                        <a:pt x="52" y="92"/>
                      </a:lnTo>
                      <a:lnTo>
                        <a:pt x="65" y="90"/>
                      </a:lnTo>
                      <a:lnTo>
                        <a:pt x="78" y="95"/>
                      </a:lnTo>
                      <a:lnTo>
                        <a:pt x="88" y="102"/>
                      </a:lnTo>
                      <a:lnTo>
                        <a:pt x="93" y="102"/>
                      </a:lnTo>
                      <a:lnTo>
                        <a:pt x="99" y="107"/>
                      </a:lnTo>
                      <a:lnTo>
                        <a:pt x="109" y="102"/>
                      </a:lnTo>
                      <a:lnTo>
                        <a:pt x="112" y="90"/>
                      </a:lnTo>
                      <a:lnTo>
                        <a:pt x="115" y="80"/>
                      </a:lnTo>
                      <a:lnTo>
                        <a:pt x="102" y="68"/>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33" name="Freeform 41">
                  <a:extLst>
                    <a:ext uri="{FF2B5EF4-FFF2-40B4-BE49-F238E27FC236}">
                      <a16:creationId xmlns:a16="http://schemas.microsoft.com/office/drawing/2014/main" id="{9510F6B8-C4D8-4371-BD63-BEFBBE736628}"/>
                    </a:ext>
                  </a:extLst>
                </p:cNvPr>
                <p:cNvSpPr>
                  <a:spLocks/>
                </p:cNvSpPr>
                <p:nvPr/>
              </p:nvSpPr>
              <p:spPr bwMode="auto">
                <a:xfrm>
                  <a:off x="2025" y="3090"/>
                  <a:ext cx="497" cy="248"/>
                </a:xfrm>
                <a:custGeom>
                  <a:avLst/>
                  <a:gdLst>
                    <a:gd name="T0" fmla="*/ 242 w 497"/>
                    <a:gd name="T1" fmla="*/ 33 h 248"/>
                    <a:gd name="T2" fmla="*/ 226 w 497"/>
                    <a:gd name="T3" fmla="*/ 48 h 248"/>
                    <a:gd name="T4" fmla="*/ 211 w 497"/>
                    <a:gd name="T5" fmla="*/ 54 h 248"/>
                    <a:gd name="T6" fmla="*/ 228 w 497"/>
                    <a:gd name="T7" fmla="*/ 73 h 248"/>
                    <a:gd name="T8" fmla="*/ 250 w 497"/>
                    <a:gd name="T9" fmla="*/ 109 h 248"/>
                    <a:gd name="T10" fmla="*/ 247 w 497"/>
                    <a:gd name="T11" fmla="*/ 141 h 248"/>
                    <a:gd name="T12" fmla="*/ 208 w 497"/>
                    <a:gd name="T13" fmla="*/ 174 h 248"/>
                    <a:gd name="T14" fmla="*/ 174 w 497"/>
                    <a:gd name="T15" fmla="*/ 175 h 248"/>
                    <a:gd name="T16" fmla="*/ 151 w 497"/>
                    <a:gd name="T17" fmla="*/ 174 h 248"/>
                    <a:gd name="T18" fmla="*/ 158 w 497"/>
                    <a:gd name="T19" fmla="*/ 187 h 248"/>
                    <a:gd name="T20" fmla="*/ 174 w 497"/>
                    <a:gd name="T21" fmla="*/ 195 h 248"/>
                    <a:gd name="T22" fmla="*/ 237 w 497"/>
                    <a:gd name="T23" fmla="*/ 201 h 248"/>
                    <a:gd name="T24" fmla="*/ 314 w 497"/>
                    <a:gd name="T25" fmla="*/ 201 h 248"/>
                    <a:gd name="T26" fmla="*/ 364 w 497"/>
                    <a:gd name="T27" fmla="*/ 184 h 248"/>
                    <a:gd name="T28" fmla="*/ 390 w 497"/>
                    <a:gd name="T29" fmla="*/ 169 h 248"/>
                    <a:gd name="T30" fmla="*/ 411 w 497"/>
                    <a:gd name="T31" fmla="*/ 159 h 248"/>
                    <a:gd name="T32" fmla="*/ 447 w 497"/>
                    <a:gd name="T33" fmla="*/ 145 h 248"/>
                    <a:gd name="T34" fmla="*/ 491 w 497"/>
                    <a:gd name="T35" fmla="*/ 141 h 248"/>
                    <a:gd name="T36" fmla="*/ 472 w 497"/>
                    <a:gd name="T37" fmla="*/ 166 h 248"/>
                    <a:gd name="T38" fmla="*/ 446 w 497"/>
                    <a:gd name="T39" fmla="*/ 187 h 248"/>
                    <a:gd name="T40" fmla="*/ 420 w 497"/>
                    <a:gd name="T41" fmla="*/ 205 h 248"/>
                    <a:gd name="T42" fmla="*/ 379 w 497"/>
                    <a:gd name="T43" fmla="*/ 228 h 248"/>
                    <a:gd name="T44" fmla="*/ 340 w 497"/>
                    <a:gd name="T45" fmla="*/ 240 h 248"/>
                    <a:gd name="T46" fmla="*/ 278 w 497"/>
                    <a:gd name="T47" fmla="*/ 247 h 248"/>
                    <a:gd name="T48" fmla="*/ 215 w 497"/>
                    <a:gd name="T49" fmla="*/ 246 h 248"/>
                    <a:gd name="T50" fmla="*/ 164 w 497"/>
                    <a:gd name="T51" fmla="*/ 238 h 248"/>
                    <a:gd name="T52" fmla="*/ 127 w 497"/>
                    <a:gd name="T53" fmla="*/ 222 h 248"/>
                    <a:gd name="T54" fmla="*/ 94 w 497"/>
                    <a:gd name="T55" fmla="*/ 210 h 248"/>
                    <a:gd name="T56" fmla="*/ 72 w 497"/>
                    <a:gd name="T57" fmla="*/ 201 h 248"/>
                    <a:gd name="T58" fmla="*/ 44 w 497"/>
                    <a:gd name="T59" fmla="*/ 186 h 248"/>
                    <a:gd name="T60" fmla="*/ 26 w 497"/>
                    <a:gd name="T61" fmla="*/ 171 h 248"/>
                    <a:gd name="T62" fmla="*/ 8 w 497"/>
                    <a:gd name="T63" fmla="*/ 157 h 248"/>
                    <a:gd name="T64" fmla="*/ 16 w 497"/>
                    <a:gd name="T65" fmla="*/ 138 h 248"/>
                    <a:gd name="T66" fmla="*/ 33 w 497"/>
                    <a:gd name="T67" fmla="*/ 136 h 248"/>
                    <a:gd name="T68" fmla="*/ 55 w 497"/>
                    <a:gd name="T69" fmla="*/ 130 h 248"/>
                    <a:gd name="T70" fmla="*/ 78 w 497"/>
                    <a:gd name="T71" fmla="*/ 129 h 248"/>
                    <a:gd name="T72" fmla="*/ 106 w 497"/>
                    <a:gd name="T73" fmla="*/ 129 h 248"/>
                    <a:gd name="T74" fmla="*/ 124 w 497"/>
                    <a:gd name="T75" fmla="*/ 130 h 248"/>
                    <a:gd name="T76" fmla="*/ 138 w 497"/>
                    <a:gd name="T77" fmla="*/ 132 h 248"/>
                    <a:gd name="T78" fmla="*/ 164 w 497"/>
                    <a:gd name="T79" fmla="*/ 127 h 248"/>
                    <a:gd name="T80" fmla="*/ 190 w 497"/>
                    <a:gd name="T81" fmla="*/ 127 h 248"/>
                    <a:gd name="T82" fmla="*/ 189 w 497"/>
                    <a:gd name="T83" fmla="*/ 117 h 248"/>
                    <a:gd name="T84" fmla="*/ 184 w 497"/>
                    <a:gd name="T85" fmla="*/ 105 h 248"/>
                    <a:gd name="T86" fmla="*/ 189 w 497"/>
                    <a:gd name="T87" fmla="*/ 91 h 248"/>
                    <a:gd name="T88" fmla="*/ 203 w 497"/>
                    <a:gd name="T89" fmla="*/ 73 h 248"/>
                    <a:gd name="T90" fmla="*/ 194 w 497"/>
                    <a:gd name="T91" fmla="*/ 64 h 248"/>
                    <a:gd name="T92" fmla="*/ 195 w 497"/>
                    <a:gd name="T93" fmla="*/ 49 h 248"/>
                    <a:gd name="T94" fmla="*/ 207 w 497"/>
                    <a:gd name="T95" fmla="*/ 30 h 248"/>
                    <a:gd name="T96" fmla="*/ 218 w 497"/>
                    <a:gd name="T97" fmla="*/ 21 h 248"/>
                    <a:gd name="T98" fmla="*/ 233 w 497"/>
                    <a:gd name="T99" fmla="*/ 7 h 248"/>
                    <a:gd name="T100" fmla="*/ 249 w 497"/>
                    <a:gd name="T101" fmla="*/ 1 h 248"/>
                    <a:gd name="T102" fmla="*/ 265 w 497"/>
                    <a:gd name="T103" fmla="*/ 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7" h="248">
                      <a:moveTo>
                        <a:pt x="272" y="19"/>
                      </a:moveTo>
                      <a:lnTo>
                        <a:pt x="242" y="33"/>
                      </a:lnTo>
                      <a:lnTo>
                        <a:pt x="237" y="42"/>
                      </a:lnTo>
                      <a:lnTo>
                        <a:pt x="226" y="48"/>
                      </a:lnTo>
                      <a:lnTo>
                        <a:pt x="221" y="49"/>
                      </a:lnTo>
                      <a:lnTo>
                        <a:pt x="211" y="54"/>
                      </a:lnTo>
                      <a:lnTo>
                        <a:pt x="223" y="67"/>
                      </a:lnTo>
                      <a:lnTo>
                        <a:pt x="228" y="73"/>
                      </a:lnTo>
                      <a:lnTo>
                        <a:pt x="228" y="82"/>
                      </a:lnTo>
                      <a:lnTo>
                        <a:pt x="250" y="109"/>
                      </a:lnTo>
                      <a:lnTo>
                        <a:pt x="250" y="126"/>
                      </a:lnTo>
                      <a:lnTo>
                        <a:pt x="247" y="141"/>
                      </a:lnTo>
                      <a:lnTo>
                        <a:pt x="218" y="165"/>
                      </a:lnTo>
                      <a:lnTo>
                        <a:pt x="208" y="174"/>
                      </a:lnTo>
                      <a:lnTo>
                        <a:pt x="195" y="178"/>
                      </a:lnTo>
                      <a:lnTo>
                        <a:pt x="174" y="175"/>
                      </a:lnTo>
                      <a:lnTo>
                        <a:pt x="169" y="171"/>
                      </a:lnTo>
                      <a:lnTo>
                        <a:pt x="151" y="174"/>
                      </a:lnTo>
                      <a:lnTo>
                        <a:pt x="158" y="178"/>
                      </a:lnTo>
                      <a:lnTo>
                        <a:pt x="158" y="187"/>
                      </a:lnTo>
                      <a:lnTo>
                        <a:pt x="168" y="196"/>
                      </a:lnTo>
                      <a:lnTo>
                        <a:pt x="174" y="195"/>
                      </a:lnTo>
                      <a:lnTo>
                        <a:pt x="195" y="201"/>
                      </a:lnTo>
                      <a:lnTo>
                        <a:pt x="237" y="201"/>
                      </a:lnTo>
                      <a:lnTo>
                        <a:pt x="244" y="205"/>
                      </a:lnTo>
                      <a:lnTo>
                        <a:pt x="314" y="201"/>
                      </a:lnTo>
                      <a:lnTo>
                        <a:pt x="346" y="190"/>
                      </a:lnTo>
                      <a:lnTo>
                        <a:pt x="364" y="184"/>
                      </a:lnTo>
                      <a:lnTo>
                        <a:pt x="384" y="175"/>
                      </a:lnTo>
                      <a:lnTo>
                        <a:pt x="390" y="169"/>
                      </a:lnTo>
                      <a:lnTo>
                        <a:pt x="397" y="165"/>
                      </a:lnTo>
                      <a:lnTo>
                        <a:pt x="411" y="159"/>
                      </a:lnTo>
                      <a:lnTo>
                        <a:pt x="426" y="150"/>
                      </a:lnTo>
                      <a:lnTo>
                        <a:pt x="447" y="145"/>
                      </a:lnTo>
                      <a:lnTo>
                        <a:pt x="496" y="121"/>
                      </a:lnTo>
                      <a:lnTo>
                        <a:pt x="491" y="141"/>
                      </a:lnTo>
                      <a:lnTo>
                        <a:pt x="481" y="154"/>
                      </a:lnTo>
                      <a:lnTo>
                        <a:pt x="472" y="166"/>
                      </a:lnTo>
                      <a:lnTo>
                        <a:pt x="462" y="177"/>
                      </a:lnTo>
                      <a:lnTo>
                        <a:pt x="446" y="187"/>
                      </a:lnTo>
                      <a:lnTo>
                        <a:pt x="433" y="196"/>
                      </a:lnTo>
                      <a:lnTo>
                        <a:pt x="420" y="205"/>
                      </a:lnTo>
                      <a:lnTo>
                        <a:pt x="402" y="216"/>
                      </a:lnTo>
                      <a:lnTo>
                        <a:pt x="379" y="228"/>
                      </a:lnTo>
                      <a:lnTo>
                        <a:pt x="359" y="235"/>
                      </a:lnTo>
                      <a:lnTo>
                        <a:pt x="340" y="240"/>
                      </a:lnTo>
                      <a:lnTo>
                        <a:pt x="311" y="244"/>
                      </a:lnTo>
                      <a:lnTo>
                        <a:pt x="278" y="247"/>
                      </a:lnTo>
                      <a:lnTo>
                        <a:pt x="249" y="247"/>
                      </a:lnTo>
                      <a:lnTo>
                        <a:pt x="215" y="246"/>
                      </a:lnTo>
                      <a:lnTo>
                        <a:pt x="194" y="243"/>
                      </a:lnTo>
                      <a:lnTo>
                        <a:pt x="164" y="238"/>
                      </a:lnTo>
                      <a:lnTo>
                        <a:pt x="146" y="232"/>
                      </a:lnTo>
                      <a:lnTo>
                        <a:pt x="127" y="222"/>
                      </a:lnTo>
                      <a:lnTo>
                        <a:pt x="107" y="216"/>
                      </a:lnTo>
                      <a:lnTo>
                        <a:pt x="94" y="210"/>
                      </a:lnTo>
                      <a:lnTo>
                        <a:pt x="81" y="204"/>
                      </a:lnTo>
                      <a:lnTo>
                        <a:pt x="72" y="201"/>
                      </a:lnTo>
                      <a:lnTo>
                        <a:pt x="55" y="193"/>
                      </a:lnTo>
                      <a:lnTo>
                        <a:pt x="44" y="186"/>
                      </a:lnTo>
                      <a:lnTo>
                        <a:pt x="34" y="180"/>
                      </a:lnTo>
                      <a:lnTo>
                        <a:pt x="26" y="171"/>
                      </a:lnTo>
                      <a:lnTo>
                        <a:pt x="16" y="163"/>
                      </a:lnTo>
                      <a:lnTo>
                        <a:pt x="8" y="157"/>
                      </a:lnTo>
                      <a:lnTo>
                        <a:pt x="0" y="151"/>
                      </a:lnTo>
                      <a:lnTo>
                        <a:pt x="16" y="138"/>
                      </a:lnTo>
                      <a:lnTo>
                        <a:pt x="26" y="136"/>
                      </a:lnTo>
                      <a:lnTo>
                        <a:pt x="33" y="136"/>
                      </a:lnTo>
                      <a:lnTo>
                        <a:pt x="42" y="135"/>
                      </a:lnTo>
                      <a:lnTo>
                        <a:pt x="55" y="130"/>
                      </a:lnTo>
                      <a:lnTo>
                        <a:pt x="65" y="132"/>
                      </a:lnTo>
                      <a:lnTo>
                        <a:pt x="78" y="129"/>
                      </a:lnTo>
                      <a:lnTo>
                        <a:pt x="94" y="127"/>
                      </a:lnTo>
                      <a:lnTo>
                        <a:pt x="106" y="129"/>
                      </a:lnTo>
                      <a:lnTo>
                        <a:pt x="115" y="130"/>
                      </a:lnTo>
                      <a:lnTo>
                        <a:pt x="124" y="130"/>
                      </a:lnTo>
                      <a:lnTo>
                        <a:pt x="128" y="132"/>
                      </a:lnTo>
                      <a:lnTo>
                        <a:pt x="138" y="132"/>
                      </a:lnTo>
                      <a:lnTo>
                        <a:pt x="143" y="130"/>
                      </a:lnTo>
                      <a:lnTo>
                        <a:pt x="164" y="127"/>
                      </a:lnTo>
                      <a:lnTo>
                        <a:pt x="181" y="126"/>
                      </a:lnTo>
                      <a:lnTo>
                        <a:pt x="190" y="127"/>
                      </a:lnTo>
                      <a:lnTo>
                        <a:pt x="192" y="123"/>
                      </a:lnTo>
                      <a:lnTo>
                        <a:pt x="189" y="117"/>
                      </a:lnTo>
                      <a:lnTo>
                        <a:pt x="185" y="109"/>
                      </a:lnTo>
                      <a:lnTo>
                        <a:pt x="184" y="105"/>
                      </a:lnTo>
                      <a:lnTo>
                        <a:pt x="181" y="99"/>
                      </a:lnTo>
                      <a:lnTo>
                        <a:pt x="189" y="91"/>
                      </a:lnTo>
                      <a:lnTo>
                        <a:pt x="195" y="84"/>
                      </a:lnTo>
                      <a:lnTo>
                        <a:pt x="203" y="73"/>
                      </a:lnTo>
                      <a:lnTo>
                        <a:pt x="195" y="69"/>
                      </a:lnTo>
                      <a:lnTo>
                        <a:pt x="194" y="64"/>
                      </a:lnTo>
                      <a:lnTo>
                        <a:pt x="189" y="60"/>
                      </a:lnTo>
                      <a:lnTo>
                        <a:pt x="195" y="49"/>
                      </a:lnTo>
                      <a:lnTo>
                        <a:pt x="202" y="40"/>
                      </a:lnTo>
                      <a:lnTo>
                        <a:pt x="207" y="30"/>
                      </a:lnTo>
                      <a:lnTo>
                        <a:pt x="213" y="22"/>
                      </a:lnTo>
                      <a:lnTo>
                        <a:pt x="218" y="21"/>
                      </a:lnTo>
                      <a:lnTo>
                        <a:pt x="226" y="10"/>
                      </a:lnTo>
                      <a:lnTo>
                        <a:pt x="233" y="7"/>
                      </a:lnTo>
                      <a:lnTo>
                        <a:pt x="237" y="7"/>
                      </a:lnTo>
                      <a:lnTo>
                        <a:pt x="249" y="1"/>
                      </a:lnTo>
                      <a:lnTo>
                        <a:pt x="255" y="0"/>
                      </a:lnTo>
                      <a:lnTo>
                        <a:pt x="265" y="1"/>
                      </a:lnTo>
                      <a:lnTo>
                        <a:pt x="272" y="19"/>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34" name="Freeform 42">
                  <a:extLst>
                    <a:ext uri="{FF2B5EF4-FFF2-40B4-BE49-F238E27FC236}">
                      <a16:creationId xmlns:a16="http://schemas.microsoft.com/office/drawing/2014/main" id="{190D69FE-5F09-4CC7-867C-73B9F201A4FA}"/>
                    </a:ext>
                  </a:extLst>
                </p:cNvPr>
                <p:cNvSpPr>
                  <a:spLocks/>
                </p:cNvSpPr>
                <p:nvPr/>
              </p:nvSpPr>
              <p:spPr bwMode="auto">
                <a:xfrm>
                  <a:off x="1063" y="1296"/>
                  <a:ext cx="1056" cy="835"/>
                </a:xfrm>
                <a:custGeom>
                  <a:avLst/>
                  <a:gdLst>
                    <a:gd name="T0" fmla="*/ 85 w 1056"/>
                    <a:gd name="T1" fmla="*/ 156 h 835"/>
                    <a:gd name="T2" fmla="*/ 68 w 1056"/>
                    <a:gd name="T3" fmla="*/ 110 h 835"/>
                    <a:gd name="T4" fmla="*/ 151 w 1056"/>
                    <a:gd name="T5" fmla="*/ 71 h 835"/>
                    <a:gd name="T6" fmla="*/ 189 w 1056"/>
                    <a:gd name="T7" fmla="*/ 41 h 835"/>
                    <a:gd name="T8" fmla="*/ 254 w 1056"/>
                    <a:gd name="T9" fmla="*/ 35 h 835"/>
                    <a:gd name="T10" fmla="*/ 455 w 1056"/>
                    <a:gd name="T11" fmla="*/ 36 h 835"/>
                    <a:gd name="T12" fmla="*/ 558 w 1056"/>
                    <a:gd name="T13" fmla="*/ 51 h 835"/>
                    <a:gd name="T14" fmla="*/ 519 w 1056"/>
                    <a:gd name="T15" fmla="*/ 50 h 835"/>
                    <a:gd name="T16" fmla="*/ 493 w 1056"/>
                    <a:gd name="T17" fmla="*/ 2 h 835"/>
                    <a:gd name="T18" fmla="*/ 543 w 1056"/>
                    <a:gd name="T19" fmla="*/ 0 h 835"/>
                    <a:gd name="T20" fmla="*/ 582 w 1056"/>
                    <a:gd name="T21" fmla="*/ 21 h 835"/>
                    <a:gd name="T22" fmla="*/ 642 w 1056"/>
                    <a:gd name="T23" fmla="*/ 56 h 835"/>
                    <a:gd name="T24" fmla="*/ 631 w 1056"/>
                    <a:gd name="T25" fmla="*/ 18 h 835"/>
                    <a:gd name="T26" fmla="*/ 740 w 1056"/>
                    <a:gd name="T27" fmla="*/ 54 h 835"/>
                    <a:gd name="T28" fmla="*/ 741 w 1056"/>
                    <a:gd name="T29" fmla="*/ 69 h 835"/>
                    <a:gd name="T30" fmla="*/ 709 w 1056"/>
                    <a:gd name="T31" fmla="*/ 107 h 835"/>
                    <a:gd name="T32" fmla="*/ 681 w 1056"/>
                    <a:gd name="T33" fmla="*/ 168 h 835"/>
                    <a:gd name="T34" fmla="*/ 782 w 1056"/>
                    <a:gd name="T35" fmla="*/ 203 h 835"/>
                    <a:gd name="T36" fmla="*/ 785 w 1056"/>
                    <a:gd name="T37" fmla="*/ 257 h 835"/>
                    <a:gd name="T38" fmla="*/ 800 w 1056"/>
                    <a:gd name="T39" fmla="*/ 215 h 835"/>
                    <a:gd name="T40" fmla="*/ 800 w 1056"/>
                    <a:gd name="T41" fmla="*/ 137 h 835"/>
                    <a:gd name="T42" fmla="*/ 873 w 1056"/>
                    <a:gd name="T43" fmla="*/ 158 h 835"/>
                    <a:gd name="T44" fmla="*/ 918 w 1056"/>
                    <a:gd name="T45" fmla="*/ 135 h 835"/>
                    <a:gd name="T46" fmla="*/ 1000 w 1056"/>
                    <a:gd name="T47" fmla="*/ 192 h 835"/>
                    <a:gd name="T48" fmla="*/ 1055 w 1056"/>
                    <a:gd name="T49" fmla="*/ 242 h 835"/>
                    <a:gd name="T50" fmla="*/ 1011 w 1056"/>
                    <a:gd name="T51" fmla="*/ 261 h 835"/>
                    <a:gd name="T52" fmla="*/ 935 w 1056"/>
                    <a:gd name="T53" fmla="*/ 278 h 835"/>
                    <a:gd name="T54" fmla="*/ 988 w 1056"/>
                    <a:gd name="T55" fmla="*/ 288 h 835"/>
                    <a:gd name="T56" fmla="*/ 1011 w 1056"/>
                    <a:gd name="T57" fmla="*/ 333 h 835"/>
                    <a:gd name="T58" fmla="*/ 990 w 1056"/>
                    <a:gd name="T59" fmla="*/ 336 h 835"/>
                    <a:gd name="T60" fmla="*/ 959 w 1056"/>
                    <a:gd name="T61" fmla="*/ 354 h 835"/>
                    <a:gd name="T62" fmla="*/ 910 w 1056"/>
                    <a:gd name="T63" fmla="*/ 393 h 835"/>
                    <a:gd name="T64" fmla="*/ 905 w 1056"/>
                    <a:gd name="T65" fmla="*/ 452 h 835"/>
                    <a:gd name="T66" fmla="*/ 853 w 1056"/>
                    <a:gd name="T67" fmla="*/ 540 h 835"/>
                    <a:gd name="T68" fmla="*/ 868 w 1056"/>
                    <a:gd name="T69" fmla="*/ 615 h 835"/>
                    <a:gd name="T70" fmla="*/ 839 w 1056"/>
                    <a:gd name="T71" fmla="*/ 564 h 835"/>
                    <a:gd name="T72" fmla="*/ 788 w 1056"/>
                    <a:gd name="T73" fmla="*/ 542 h 835"/>
                    <a:gd name="T74" fmla="*/ 745 w 1056"/>
                    <a:gd name="T75" fmla="*/ 557 h 835"/>
                    <a:gd name="T76" fmla="*/ 673 w 1056"/>
                    <a:gd name="T77" fmla="*/ 564 h 835"/>
                    <a:gd name="T78" fmla="*/ 636 w 1056"/>
                    <a:gd name="T79" fmla="*/ 620 h 835"/>
                    <a:gd name="T80" fmla="*/ 719 w 1056"/>
                    <a:gd name="T81" fmla="*/ 695 h 835"/>
                    <a:gd name="T82" fmla="*/ 732 w 1056"/>
                    <a:gd name="T83" fmla="*/ 653 h 835"/>
                    <a:gd name="T84" fmla="*/ 779 w 1056"/>
                    <a:gd name="T85" fmla="*/ 683 h 835"/>
                    <a:gd name="T86" fmla="*/ 805 w 1056"/>
                    <a:gd name="T87" fmla="*/ 725 h 835"/>
                    <a:gd name="T88" fmla="*/ 826 w 1056"/>
                    <a:gd name="T89" fmla="*/ 762 h 835"/>
                    <a:gd name="T90" fmla="*/ 875 w 1056"/>
                    <a:gd name="T91" fmla="*/ 819 h 835"/>
                    <a:gd name="T92" fmla="*/ 948 w 1056"/>
                    <a:gd name="T93" fmla="*/ 818 h 835"/>
                    <a:gd name="T94" fmla="*/ 904 w 1056"/>
                    <a:gd name="T95" fmla="*/ 825 h 835"/>
                    <a:gd name="T96" fmla="*/ 818 w 1056"/>
                    <a:gd name="T97" fmla="*/ 816 h 835"/>
                    <a:gd name="T98" fmla="*/ 758 w 1056"/>
                    <a:gd name="T99" fmla="*/ 765 h 835"/>
                    <a:gd name="T100" fmla="*/ 714 w 1056"/>
                    <a:gd name="T101" fmla="*/ 746 h 835"/>
                    <a:gd name="T102" fmla="*/ 644 w 1056"/>
                    <a:gd name="T103" fmla="*/ 722 h 835"/>
                    <a:gd name="T104" fmla="*/ 520 w 1056"/>
                    <a:gd name="T105" fmla="*/ 641 h 835"/>
                    <a:gd name="T106" fmla="*/ 419 w 1056"/>
                    <a:gd name="T107" fmla="*/ 522 h 835"/>
                    <a:gd name="T108" fmla="*/ 454 w 1056"/>
                    <a:gd name="T109" fmla="*/ 629 h 835"/>
                    <a:gd name="T110" fmla="*/ 389 w 1056"/>
                    <a:gd name="T111" fmla="*/ 555 h 835"/>
                    <a:gd name="T112" fmla="*/ 328 w 1056"/>
                    <a:gd name="T113" fmla="*/ 411 h 835"/>
                    <a:gd name="T114" fmla="*/ 335 w 1056"/>
                    <a:gd name="T115" fmla="*/ 306 h 835"/>
                    <a:gd name="T116" fmla="*/ 314 w 1056"/>
                    <a:gd name="T117" fmla="*/ 225 h 835"/>
                    <a:gd name="T118" fmla="*/ 296 w 1056"/>
                    <a:gd name="T119" fmla="*/ 177 h 835"/>
                    <a:gd name="T120" fmla="*/ 255 w 1056"/>
                    <a:gd name="T121" fmla="*/ 149 h 835"/>
                    <a:gd name="T122" fmla="*/ 169 w 1056"/>
                    <a:gd name="T123" fmla="*/ 156 h 835"/>
                    <a:gd name="T124" fmla="*/ 104 w 1056"/>
                    <a:gd name="T125" fmla="*/ 1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6" h="835">
                      <a:moveTo>
                        <a:pt x="0" y="215"/>
                      </a:moveTo>
                      <a:lnTo>
                        <a:pt x="50" y="186"/>
                      </a:lnTo>
                      <a:lnTo>
                        <a:pt x="80" y="174"/>
                      </a:lnTo>
                      <a:lnTo>
                        <a:pt x="85" y="156"/>
                      </a:lnTo>
                      <a:lnTo>
                        <a:pt x="62" y="146"/>
                      </a:lnTo>
                      <a:lnTo>
                        <a:pt x="60" y="125"/>
                      </a:lnTo>
                      <a:lnTo>
                        <a:pt x="70" y="119"/>
                      </a:lnTo>
                      <a:lnTo>
                        <a:pt x="68" y="110"/>
                      </a:lnTo>
                      <a:lnTo>
                        <a:pt x="107" y="107"/>
                      </a:lnTo>
                      <a:lnTo>
                        <a:pt x="117" y="90"/>
                      </a:lnTo>
                      <a:lnTo>
                        <a:pt x="119" y="75"/>
                      </a:lnTo>
                      <a:lnTo>
                        <a:pt x="151" y="71"/>
                      </a:lnTo>
                      <a:lnTo>
                        <a:pt x="154" y="56"/>
                      </a:lnTo>
                      <a:lnTo>
                        <a:pt x="124" y="51"/>
                      </a:lnTo>
                      <a:lnTo>
                        <a:pt x="138" y="41"/>
                      </a:lnTo>
                      <a:lnTo>
                        <a:pt x="189" y="41"/>
                      </a:lnTo>
                      <a:lnTo>
                        <a:pt x="203" y="29"/>
                      </a:lnTo>
                      <a:lnTo>
                        <a:pt x="224" y="27"/>
                      </a:lnTo>
                      <a:lnTo>
                        <a:pt x="237" y="18"/>
                      </a:lnTo>
                      <a:lnTo>
                        <a:pt x="254" y="35"/>
                      </a:lnTo>
                      <a:lnTo>
                        <a:pt x="317" y="32"/>
                      </a:lnTo>
                      <a:lnTo>
                        <a:pt x="346" y="50"/>
                      </a:lnTo>
                      <a:lnTo>
                        <a:pt x="441" y="45"/>
                      </a:lnTo>
                      <a:lnTo>
                        <a:pt x="455" y="36"/>
                      </a:lnTo>
                      <a:lnTo>
                        <a:pt x="491" y="51"/>
                      </a:lnTo>
                      <a:lnTo>
                        <a:pt x="528" y="65"/>
                      </a:lnTo>
                      <a:lnTo>
                        <a:pt x="546" y="59"/>
                      </a:lnTo>
                      <a:lnTo>
                        <a:pt x="558" y="51"/>
                      </a:lnTo>
                      <a:lnTo>
                        <a:pt x="588" y="56"/>
                      </a:lnTo>
                      <a:lnTo>
                        <a:pt x="567" y="45"/>
                      </a:lnTo>
                      <a:lnTo>
                        <a:pt x="548" y="47"/>
                      </a:lnTo>
                      <a:lnTo>
                        <a:pt x="519" y="50"/>
                      </a:lnTo>
                      <a:lnTo>
                        <a:pt x="504" y="35"/>
                      </a:lnTo>
                      <a:lnTo>
                        <a:pt x="488" y="27"/>
                      </a:lnTo>
                      <a:lnTo>
                        <a:pt x="488" y="15"/>
                      </a:lnTo>
                      <a:lnTo>
                        <a:pt x="493" y="2"/>
                      </a:lnTo>
                      <a:lnTo>
                        <a:pt x="506" y="0"/>
                      </a:lnTo>
                      <a:lnTo>
                        <a:pt x="523" y="12"/>
                      </a:lnTo>
                      <a:lnTo>
                        <a:pt x="528" y="6"/>
                      </a:lnTo>
                      <a:lnTo>
                        <a:pt x="543" y="0"/>
                      </a:lnTo>
                      <a:lnTo>
                        <a:pt x="561" y="9"/>
                      </a:lnTo>
                      <a:lnTo>
                        <a:pt x="571" y="2"/>
                      </a:lnTo>
                      <a:lnTo>
                        <a:pt x="580" y="14"/>
                      </a:lnTo>
                      <a:lnTo>
                        <a:pt x="582" y="21"/>
                      </a:lnTo>
                      <a:lnTo>
                        <a:pt x="608" y="32"/>
                      </a:lnTo>
                      <a:lnTo>
                        <a:pt x="598" y="41"/>
                      </a:lnTo>
                      <a:lnTo>
                        <a:pt x="598" y="53"/>
                      </a:lnTo>
                      <a:lnTo>
                        <a:pt x="642" y="56"/>
                      </a:lnTo>
                      <a:lnTo>
                        <a:pt x="653" y="41"/>
                      </a:lnTo>
                      <a:lnTo>
                        <a:pt x="645" y="33"/>
                      </a:lnTo>
                      <a:lnTo>
                        <a:pt x="626" y="35"/>
                      </a:lnTo>
                      <a:lnTo>
                        <a:pt x="631" y="18"/>
                      </a:lnTo>
                      <a:lnTo>
                        <a:pt x="670" y="27"/>
                      </a:lnTo>
                      <a:lnTo>
                        <a:pt x="678" y="39"/>
                      </a:lnTo>
                      <a:lnTo>
                        <a:pt x="710" y="39"/>
                      </a:lnTo>
                      <a:lnTo>
                        <a:pt x="740" y="54"/>
                      </a:lnTo>
                      <a:lnTo>
                        <a:pt x="756" y="51"/>
                      </a:lnTo>
                      <a:lnTo>
                        <a:pt x="774" y="65"/>
                      </a:lnTo>
                      <a:lnTo>
                        <a:pt x="756" y="83"/>
                      </a:lnTo>
                      <a:lnTo>
                        <a:pt x="741" y="69"/>
                      </a:lnTo>
                      <a:lnTo>
                        <a:pt x="732" y="74"/>
                      </a:lnTo>
                      <a:lnTo>
                        <a:pt x="719" y="84"/>
                      </a:lnTo>
                      <a:lnTo>
                        <a:pt x="697" y="93"/>
                      </a:lnTo>
                      <a:lnTo>
                        <a:pt x="709" y="107"/>
                      </a:lnTo>
                      <a:lnTo>
                        <a:pt x="689" y="108"/>
                      </a:lnTo>
                      <a:lnTo>
                        <a:pt x="673" y="126"/>
                      </a:lnTo>
                      <a:lnTo>
                        <a:pt x="657" y="149"/>
                      </a:lnTo>
                      <a:lnTo>
                        <a:pt x="681" y="168"/>
                      </a:lnTo>
                      <a:lnTo>
                        <a:pt x="701" y="191"/>
                      </a:lnTo>
                      <a:lnTo>
                        <a:pt x="735" y="194"/>
                      </a:lnTo>
                      <a:lnTo>
                        <a:pt x="767" y="191"/>
                      </a:lnTo>
                      <a:lnTo>
                        <a:pt x="782" y="203"/>
                      </a:lnTo>
                      <a:lnTo>
                        <a:pt x="775" y="209"/>
                      </a:lnTo>
                      <a:lnTo>
                        <a:pt x="766" y="221"/>
                      </a:lnTo>
                      <a:lnTo>
                        <a:pt x="780" y="242"/>
                      </a:lnTo>
                      <a:lnTo>
                        <a:pt x="785" y="257"/>
                      </a:lnTo>
                      <a:lnTo>
                        <a:pt x="803" y="264"/>
                      </a:lnTo>
                      <a:lnTo>
                        <a:pt x="827" y="251"/>
                      </a:lnTo>
                      <a:lnTo>
                        <a:pt x="821" y="231"/>
                      </a:lnTo>
                      <a:lnTo>
                        <a:pt x="800" y="215"/>
                      </a:lnTo>
                      <a:lnTo>
                        <a:pt x="824" y="195"/>
                      </a:lnTo>
                      <a:lnTo>
                        <a:pt x="803" y="162"/>
                      </a:lnTo>
                      <a:lnTo>
                        <a:pt x="784" y="149"/>
                      </a:lnTo>
                      <a:lnTo>
                        <a:pt x="800" y="137"/>
                      </a:lnTo>
                      <a:lnTo>
                        <a:pt x="797" y="119"/>
                      </a:lnTo>
                      <a:lnTo>
                        <a:pt x="808" y="108"/>
                      </a:lnTo>
                      <a:lnTo>
                        <a:pt x="827" y="119"/>
                      </a:lnTo>
                      <a:lnTo>
                        <a:pt x="873" y="158"/>
                      </a:lnTo>
                      <a:lnTo>
                        <a:pt x="901" y="164"/>
                      </a:lnTo>
                      <a:lnTo>
                        <a:pt x="909" y="153"/>
                      </a:lnTo>
                      <a:lnTo>
                        <a:pt x="902" y="132"/>
                      </a:lnTo>
                      <a:lnTo>
                        <a:pt x="918" y="135"/>
                      </a:lnTo>
                      <a:lnTo>
                        <a:pt x="946" y="159"/>
                      </a:lnTo>
                      <a:lnTo>
                        <a:pt x="951" y="173"/>
                      </a:lnTo>
                      <a:lnTo>
                        <a:pt x="967" y="182"/>
                      </a:lnTo>
                      <a:lnTo>
                        <a:pt x="1000" y="192"/>
                      </a:lnTo>
                      <a:lnTo>
                        <a:pt x="1016" y="212"/>
                      </a:lnTo>
                      <a:lnTo>
                        <a:pt x="1040" y="225"/>
                      </a:lnTo>
                      <a:lnTo>
                        <a:pt x="1053" y="230"/>
                      </a:lnTo>
                      <a:lnTo>
                        <a:pt x="1055" y="242"/>
                      </a:lnTo>
                      <a:lnTo>
                        <a:pt x="1035" y="249"/>
                      </a:lnTo>
                      <a:lnTo>
                        <a:pt x="1024" y="240"/>
                      </a:lnTo>
                      <a:lnTo>
                        <a:pt x="1014" y="242"/>
                      </a:lnTo>
                      <a:lnTo>
                        <a:pt x="1011" y="261"/>
                      </a:lnTo>
                      <a:lnTo>
                        <a:pt x="995" y="266"/>
                      </a:lnTo>
                      <a:lnTo>
                        <a:pt x="977" y="255"/>
                      </a:lnTo>
                      <a:lnTo>
                        <a:pt x="940" y="255"/>
                      </a:lnTo>
                      <a:lnTo>
                        <a:pt x="935" y="278"/>
                      </a:lnTo>
                      <a:lnTo>
                        <a:pt x="944" y="291"/>
                      </a:lnTo>
                      <a:lnTo>
                        <a:pt x="959" y="284"/>
                      </a:lnTo>
                      <a:lnTo>
                        <a:pt x="974" y="281"/>
                      </a:lnTo>
                      <a:lnTo>
                        <a:pt x="988" y="288"/>
                      </a:lnTo>
                      <a:lnTo>
                        <a:pt x="969" y="305"/>
                      </a:lnTo>
                      <a:lnTo>
                        <a:pt x="988" y="320"/>
                      </a:lnTo>
                      <a:lnTo>
                        <a:pt x="1014" y="324"/>
                      </a:lnTo>
                      <a:lnTo>
                        <a:pt x="1011" y="333"/>
                      </a:lnTo>
                      <a:lnTo>
                        <a:pt x="1001" y="335"/>
                      </a:lnTo>
                      <a:lnTo>
                        <a:pt x="977" y="386"/>
                      </a:lnTo>
                      <a:lnTo>
                        <a:pt x="979" y="353"/>
                      </a:lnTo>
                      <a:lnTo>
                        <a:pt x="990" y="336"/>
                      </a:lnTo>
                      <a:lnTo>
                        <a:pt x="977" y="329"/>
                      </a:lnTo>
                      <a:lnTo>
                        <a:pt x="962" y="339"/>
                      </a:lnTo>
                      <a:lnTo>
                        <a:pt x="970" y="348"/>
                      </a:lnTo>
                      <a:lnTo>
                        <a:pt x="959" y="354"/>
                      </a:lnTo>
                      <a:lnTo>
                        <a:pt x="948" y="362"/>
                      </a:lnTo>
                      <a:lnTo>
                        <a:pt x="949" y="384"/>
                      </a:lnTo>
                      <a:lnTo>
                        <a:pt x="933" y="392"/>
                      </a:lnTo>
                      <a:lnTo>
                        <a:pt x="910" y="393"/>
                      </a:lnTo>
                      <a:lnTo>
                        <a:pt x="918" y="405"/>
                      </a:lnTo>
                      <a:lnTo>
                        <a:pt x="910" y="419"/>
                      </a:lnTo>
                      <a:lnTo>
                        <a:pt x="918" y="429"/>
                      </a:lnTo>
                      <a:lnTo>
                        <a:pt x="905" y="452"/>
                      </a:lnTo>
                      <a:lnTo>
                        <a:pt x="901" y="473"/>
                      </a:lnTo>
                      <a:lnTo>
                        <a:pt x="881" y="485"/>
                      </a:lnTo>
                      <a:lnTo>
                        <a:pt x="857" y="518"/>
                      </a:lnTo>
                      <a:lnTo>
                        <a:pt x="853" y="540"/>
                      </a:lnTo>
                      <a:lnTo>
                        <a:pt x="862" y="558"/>
                      </a:lnTo>
                      <a:lnTo>
                        <a:pt x="873" y="581"/>
                      </a:lnTo>
                      <a:lnTo>
                        <a:pt x="879" y="605"/>
                      </a:lnTo>
                      <a:lnTo>
                        <a:pt x="868" y="615"/>
                      </a:lnTo>
                      <a:lnTo>
                        <a:pt x="853" y="608"/>
                      </a:lnTo>
                      <a:lnTo>
                        <a:pt x="857" y="596"/>
                      </a:lnTo>
                      <a:lnTo>
                        <a:pt x="849" y="569"/>
                      </a:lnTo>
                      <a:lnTo>
                        <a:pt x="839" y="564"/>
                      </a:lnTo>
                      <a:lnTo>
                        <a:pt x="832" y="548"/>
                      </a:lnTo>
                      <a:lnTo>
                        <a:pt x="819" y="548"/>
                      </a:lnTo>
                      <a:lnTo>
                        <a:pt x="805" y="539"/>
                      </a:lnTo>
                      <a:lnTo>
                        <a:pt x="788" y="542"/>
                      </a:lnTo>
                      <a:lnTo>
                        <a:pt x="774" y="536"/>
                      </a:lnTo>
                      <a:lnTo>
                        <a:pt x="756" y="543"/>
                      </a:lnTo>
                      <a:lnTo>
                        <a:pt x="723" y="537"/>
                      </a:lnTo>
                      <a:lnTo>
                        <a:pt x="745" y="557"/>
                      </a:lnTo>
                      <a:lnTo>
                        <a:pt x="719" y="555"/>
                      </a:lnTo>
                      <a:lnTo>
                        <a:pt x="701" y="540"/>
                      </a:lnTo>
                      <a:lnTo>
                        <a:pt x="668" y="540"/>
                      </a:lnTo>
                      <a:lnTo>
                        <a:pt x="673" y="564"/>
                      </a:lnTo>
                      <a:lnTo>
                        <a:pt x="649" y="557"/>
                      </a:lnTo>
                      <a:lnTo>
                        <a:pt x="636" y="581"/>
                      </a:lnTo>
                      <a:lnTo>
                        <a:pt x="645" y="591"/>
                      </a:lnTo>
                      <a:lnTo>
                        <a:pt x="636" y="620"/>
                      </a:lnTo>
                      <a:lnTo>
                        <a:pt x="647" y="653"/>
                      </a:lnTo>
                      <a:lnTo>
                        <a:pt x="660" y="675"/>
                      </a:lnTo>
                      <a:lnTo>
                        <a:pt x="675" y="696"/>
                      </a:lnTo>
                      <a:lnTo>
                        <a:pt x="719" y="695"/>
                      </a:lnTo>
                      <a:lnTo>
                        <a:pt x="736" y="690"/>
                      </a:lnTo>
                      <a:lnTo>
                        <a:pt x="740" y="675"/>
                      </a:lnTo>
                      <a:lnTo>
                        <a:pt x="730" y="663"/>
                      </a:lnTo>
                      <a:lnTo>
                        <a:pt x="732" y="653"/>
                      </a:lnTo>
                      <a:lnTo>
                        <a:pt x="759" y="656"/>
                      </a:lnTo>
                      <a:lnTo>
                        <a:pt x="787" y="650"/>
                      </a:lnTo>
                      <a:lnTo>
                        <a:pt x="787" y="663"/>
                      </a:lnTo>
                      <a:lnTo>
                        <a:pt x="779" y="683"/>
                      </a:lnTo>
                      <a:lnTo>
                        <a:pt x="766" y="698"/>
                      </a:lnTo>
                      <a:lnTo>
                        <a:pt x="762" y="719"/>
                      </a:lnTo>
                      <a:lnTo>
                        <a:pt x="780" y="728"/>
                      </a:lnTo>
                      <a:lnTo>
                        <a:pt x="805" y="725"/>
                      </a:lnTo>
                      <a:lnTo>
                        <a:pt x="819" y="732"/>
                      </a:lnTo>
                      <a:lnTo>
                        <a:pt x="832" y="729"/>
                      </a:lnTo>
                      <a:lnTo>
                        <a:pt x="837" y="743"/>
                      </a:lnTo>
                      <a:lnTo>
                        <a:pt x="826" y="762"/>
                      </a:lnTo>
                      <a:lnTo>
                        <a:pt x="836" y="774"/>
                      </a:lnTo>
                      <a:lnTo>
                        <a:pt x="837" y="798"/>
                      </a:lnTo>
                      <a:lnTo>
                        <a:pt x="853" y="815"/>
                      </a:lnTo>
                      <a:lnTo>
                        <a:pt x="875" y="819"/>
                      </a:lnTo>
                      <a:lnTo>
                        <a:pt x="889" y="815"/>
                      </a:lnTo>
                      <a:lnTo>
                        <a:pt x="896" y="816"/>
                      </a:lnTo>
                      <a:lnTo>
                        <a:pt x="923" y="816"/>
                      </a:lnTo>
                      <a:lnTo>
                        <a:pt x="948" y="818"/>
                      </a:lnTo>
                      <a:lnTo>
                        <a:pt x="954" y="807"/>
                      </a:lnTo>
                      <a:lnTo>
                        <a:pt x="933" y="825"/>
                      </a:lnTo>
                      <a:lnTo>
                        <a:pt x="918" y="824"/>
                      </a:lnTo>
                      <a:lnTo>
                        <a:pt x="904" y="825"/>
                      </a:lnTo>
                      <a:lnTo>
                        <a:pt x="875" y="834"/>
                      </a:lnTo>
                      <a:lnTo>
                        <a:pt x="850" y="822"/>
                      </a:lnTo>
                      <a:lnTo>
                        <a:pt x="827" y="815"/>
                      </a:lnTo>
                      <a:lnTo>
                        <a:pt x="818" y="816"/>
                      </a:lnTo>
                      <a:lnTo>
                        <a:pt x="819" y="806"/>
                      </a:lnTo>
                      <a:lnTo>
                        <a:pt x="818" y="789"/>
                      </a:lnTo>
                      <a:lnTo>
                        <a:pt x="798" y="774"/>
                      </a:lnTo>
                      <a:lnTo>
                        <a:pt x="758" y="765"/>
                      </a:lnTo>
                      <a:lnTo>
                        <a:pt x="751" y="759"/>
                      </a:lnTo>
                      <a:lnTo>
                        <a:pt x="740" y="761"/>
                      </a:lnTo>
                      <a:lnTo>
                        <a:pt x="728" y="753"/>
                      </a:lnTo>
                      <a:lnTo>
                        <a:pt x="714" y="746"/>
                      </a:lnTo>
                      <a:lnTo>
                        <a:pt x="694" y="725"/>
                      </a:lnTo>
                      <a:lnTo>
                        <a:pt x="671" y="719"/>
                      </a:lnTo>
                      <a:lnTo>
                        <a:pt x="658" y="732"/>
                      </a:lnTo>
                      <a:lnTo>
                        <a:pt x="644" y="722"/>
                      </a:lnTo>
                      <a:lnTo>
                        <a:pt x="626" y="722"/>
                      </a:lnTo>
                      <a:lnTo>
                        <a:pt x="590" y="714"/>
                      </a:lnTo>
                      <a:lnTo>
                        <a:pt x="525" y="678"/>
                      </a:lnTo>
                      <a:lnTo>
                        <a:pt x="520" y="641"/>
                      </a:lnTo>
                      <a:lnTo>
                        <a:pt x="514" y="626"/>
                      </a:lnTo>
                      <a:lnTo>
                        <a:pt x="502" y="615"/>
                      </a:lnTo>
                      <a:lnTo>
                        <a:pt x="488" y="594"/>
                      </a:lnTo>
                      <a:lnTo>
                        <a:pt x="419" y="522"/>
                      </a:lnTo>
                      <a:lnTo>
                        <a:pt x="419" y="549"/>
                      </a:lnTo>
                      <a:lnTo>
                        <a:pt x="462" y="597"/>
                      </a:lnTo>
                      <a:lnTo>
                        <a:pt x="480" y="638"/>
                      </a:lnTo>
                      <a:lnTo>
                        <a:pt x="454" y="629"/>
                      </a:lnTo>
                      <a:lnTo>
                        <a:pt x="449" y="605"/>
                      </a:lnTo>
                      <a:lnTo>
                        <a:pt x="415" y="590"/>
                      </a:lnTo>
                      <a:lnTo>
                        <a:pt x="434" y="581"/>
                      </a:lnTo>
                      <a:lnTo>
                        <a:pt x="389" y="555"/>
                      </a:lnTo>
                      <a:lnTo>
                        <a:pt x="406" y="540"/>
                      </a:lnTo>
                      <a:lnTo>
                        <a:pt x="390" y="510"/>
                      </a:lnTo>
                      <a:lnTo>
                        <a:pt x="335" y="447"/>
                      </a:lnTo>
                      <a:lnTo>
                        <a:pt x="328" y="411"/>
                      </a:lnTo>
                      <a:lnTo>
                        <a:pt x="332" y="384"/>
                      </a:lnTo>
                      <a:lnTo>
                        <a:pt x="346" y="354"/>
                      </a:lnTo>
                      <a:lnTo>
                        <a:pt x="346" y="324"/>
                      </a:lnTo>
                      <a:lnTo>
                        <a:pt x="335" y="306"/>
                      </a:lnTo>
                      <a:lnTo>
                        <a:pt x="366" y="300"/>
                      </a:lnTo>
                      <a:lnTo>
                        <a:pt x="328" y="264"/>
                      </a:lnTo>
                      <a:lnTo>
                        <a:pt x="330" y="248"/>
                      </a:lnTo>
                      <a:lnTo>
                        <a:pt x="314" y="225"/>
                      </a:lnTo>
                      <a:lnTo>
                        <a:pt x="320" y="212"/>
                      </a:lnTo>
                      <a:lnTo>
                        <a:pt x="309" y="204"/>
                      </a:lnTo>
                      <a:lnTo>
                        <a:pt x="307" y="189"/>
                      </a:lnTo>
                      <a:lnTo>
                        <a:pt x="296" y="177"/>
                      </a:lnTo>
                      <a:lnTo>
                        <a:pt x="309" y="167"/>
                      </a:lnTo>
                      <a:lnTo>
                        <a:pt x="291" y="159"/>
                      </a:lnTo>
                      <a:lnTo>
                        <a:pt x="276" y="170"/>
                      </a:lnTo>
                      <a:lnTo>
                        <a:pt x="255" y="149"/>
                      </a:lnTo>
                      <a:lnTo>
                        <a:pt x="232" y="143"/>
                      </a:lnTo>
                      <a:lnTo>
                        <a:pt x="200" y="143"/>
                      </a:lnTo>
                      <a:lnTo>
                        <a:pt x="179" y="162"/>
                      </a:lnTo>
                      <a:lnTo>
                        <a:pt x="169" y="156"/>
                      </a:lnTo>
                      <a:lnTo>
                        <a:pt x="187" y="131"/>
                      </a:lnTo>
                      <a:lnTo>
                        <a:pt x="171" y="135"/>
                      </a:lnTo>
                      <a:lnTo>
                        <a:pt x="138" y="162"/>
                      </a:lnTo>
                      <a:lnTo>
                        <a:pt x="104" y="186"/>
                      </a:lnTo>
                      <a:lnTo>
                        <a:pt x="73" y="192"/>
                      </a:lnTo>
                      <a:lnTo>
                        <a:pt x="21" y="216"/>
                      </a:lnTo>
                      <a:lnTo>
                        <a:pt x="0" y="215"/>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35" name="Freeform 43">
                  <a:extLst>
                    <a:ext uri="{FF2B5EF4-FFF2-40B4-BE49-F238E27FC236}">
                      <a16:creationId xmlns:a16="http://schemas.microsoft.com/office/drawing/2014/main" id="{F512F775-D706-4595-89FB-26E05132F40C}"/>
                    </a:ext>
                  </a:extLst>
                </p:cNvPr>
                <p:cNvSpPr>
                  <a:spLocks/>
                </p:cNvSpPr>
                <p:nvPr/>
              </p:nvSpPr>
              <p:spPr bwMode="auto">
                <a:xfrm>
                  <a:off x="1817" y="1216"/>
                  <a:ext cx="360" cy="220"/>
                </a:xfrm>
                <a:custGeom>
                  <a:avLst/>
                  <a:gdLst>
                    <a:gd name="T0" fmla="*/ 0 w 360"/>
                    <a:gd name="T1" fmla="*/ 45 h 220"/>
                    <a:gd name="T2" fmla="*/ 8 w 360"/>
                    <a:gd name="T3" fmla="*/ 29 h 220"/>
                    <a:gd name="T4" fmla="*/ 8 w 360"/>
                    <a:gd name="T5" fmla="*/ 17 h 220"/>
                    <a:gd name="T6" fmla="*/ 21 w 360"/>
                    <a:gd name="T7" fmla="*/ 0 h 220"/>
                    <a:gd name="T8" fmla="*/ 86 w 360"/>
                    <a:gd name="T9" fmla="*/ 11 h 220"/>
                    <a:gd name="T10" fmla="*/ 198 w 360"/>
                    <a:gd name="T11" fmla="*/ 30 h 220"/>
                    <a:gd name="T12" fmla="*/ 242 w 360"/>
                    <a:gd name="T13" fmla="*/ 47 h 220"/>
                    <a:gd name="T14" fmla="*/ 301 w 360"/>
                    <a:gd name="T15" fmla="*/ 62 h 220"/>
                    <a:gd name="T16" fmla="*/ 330 w 360"/>
                    <a:gd name="T17" fmla="*/ 90 h 220"/>
                    <a:gd name="T18" fmla="*/ 359 w 360"/>
                    <a:gd name="T19" fmla="*/ 104 h 220"/>
                    <a:gd name="T20" fmla="*/ 348 w 360"/>
                    <a:gd name="T21" fmla="*/ 114 h 220"/>
                    <a:gd name="T22" fmla="*/ 348 w 360"/>
                    <a:gd name="T23" fmla="*/ 128 h 220"/>
                    <a:gd name="T24" fmla="*/ 336 w 360"/>
                    <a:gd name="T25" fmla="*/ 131 h 220"/>
                    <a:gd name="T26" fmla="*/ 327 w 360"/>
                    <a:gd name="T27" fmla="*/ 143 h 220"/>
                    <a:gd name="T28" fmla="*/ 336 w 360"/>
                    <a:gd name="T29" fmla="*/ 155 h 220"/>
                    <a:gd name="T30" fmla="*/ 335 w 360"/>
                    <a:gd name="T31" fmla="*/ 164 h 220"/>
                    <a:gd name="T32" fmla="*/ 323 w 360"/>
                    <a:gd name="T33" fmla="*/ 176 h 220"/>
                    <a:gd name="T34" fmla="*/ 325 w 360"/>
                    <a:gd name="T35" fmla="*/ 188 h 220"/>
                    <a:gd name="T36" fmla="*/ 344 w 360"/>
                    <a:gd name="T37" fmla="*/ 200 h 220"/>
                    <a:gd name="T38" fmla="*/ 346 w 360"/>
                    <a:gd name="T39" fmla="*/ 212 h 220"/>
                    <a:gd name="T40" fmla="*/ 341 w 360"/>
                    <a:gd name="T41" fmla="*/ 218 h 220"/>
                    <a:gd name="T42" fmla="*/ 322 w 360"/>
                    <a:gd name="T43" fmla="*/ 219 h 220"/>
                    <a:gd name="T44" fmla="*/ 307 w 360"/>
                    <a:gd name="T45" fmla="*/ 213 h 220"/>
                    <a:gd name="T46" fmla="*/ 291 w 360"/>
                    <a:gd name="T47" fmla="*/ 198 h 220"/>
                    <a:gd name="T48" fmla="*/ 284 w 360"/>
                    <a:gd name="T49" fmla="*/ 198 h 220"/>
                    <a:gd name="T50" fmla="*/ 276 w 360"/>
                    <a:gd name="T51" fmla="*/ 192 h 220"/>
                    <a:gd name="T52" fmla="*/ 268 w 360"/>
                    <a:gd name="T53" fmla="*/ 174 h 220"/>
                    <a:gd name="T54" fmla="*/ 258 w 360"/>
                    <a:gd name="T55" fmla="*/ 168 h 220"/>
                    <a:gd name="T56" fmla="*/ 237 w 360"/>
                    <a:gd name="T57" fmla="*/ 159 h 220"/>
                    <a:gd name="T58" fmla="*/ 219 w 360"/>
                    <a:gd name="T59" fmla="*/ 153 h 220"/>
                    <a:gd name="T60" fmla="*/ 193 w 360"/>
                    <a:gd name="T61" fmla="*/ 137 h 220"/>
                    <a:gd name="T62" fmla="*/ 182 w 360"/>
                    <a:gd name="T63" fmla="*/ 125 h 220"/>
                    <a:gd name="T64" fmla="*/ 184 w 360"/>
                    <a:gd name="T65" fmla="*/ 116 h 220"/>
                    <a:gd name="T66" fmla="*/ 195 w 360"/>
                    <a:gd name="T67" fmla="*/ 108 h 220"/>
                    <a:gd name="T68" fmla="*/ 185 w 360"/>
                    <a:gd name="T69" fmla="*/ 99 h 220"/>
                    <a:gd name="T70" fmla="*/ 175 w 360"/>
                    <a:gd name="T71" fmla="*/ 104 h 220"/>
                    <a:gd name="T72" fmla="*/ 159 w 360"/>
                    <a:gd name="T73" fmla="*/ 90 h 220"/>
                    <a:gd name="T74" fmla="*/ 156 w 360"/>
                    <a:gd name="T75" fmla="*/ 98 h 220"/>
                    <a:gd name="T76" fmla="*/ 141 w 360"/>
                    <a:gd name="T77" fmla="*/ 98 h 220"/>
                    <a:gd name="T78" fmla="*/ 138 w 360"/>
                    <a:gd name="T79" fmla="*/ 92 h 220"/>
                    <a:gd name="T80" fmla="*/ 138 w 360"/>
                    <a:gd name="T81" fmla="*/ 81 h 220"/>
                    <a:gd name="T82" fmla="*/ 132 w 360"/>
                    <a:gd name="T83" fmla="*/ 75 h 220"/>
                    <a:gd name="T84" fmla="*/ 122 w 360"/>
                    <a:gd name="T85" fmla="*/ 77 h 220"/>
                    <a:gd name="T86" fmla="*/ 109 w 360"/>
                    <a:gd name="T87" fmla="*/ 60 h 220"/>
                    <a:gd name="T88" fmla="*/ 99 w 360"/>
                    <a:gd name="T89" fmla="*/ 59 h 220"/>
                    <a:gd name="T90" fmla="*/ 84 w 360"/>
                    <a:gd name="T91" fmla="*/ 51 h 220"/>
                    <a:gd name="T92" fmla="*/ 54 w 360"/>
                    <a:gd name="T93" fmla="*/ 53 h 220"/>
                    <a:gd name="T94" fmla="*/ 23 w 360"/>
                    <a:gd name="T95" fmla="*/ 51 h 220"/>
                    <a:gd name="T96" fmla="*/ 0 w 360"/>
                    <a:gd name="T97"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20">
                      <a:moveTo>
                        <a:pt x="0" y="45"/>
                      </a:moveTo>
                      <a:lnTo>
                        <a:pt x="8" y="29"/>
                      </a:lnTo>
                      <a:lnTo>
                        <a:pt x="8" y="17"/>
                      </a:lnTo>
                      <a:lnTo>
                        <a:pt x="21" y="0"/>
                      </a:lnTo>
                      <a:lnTo>
                        <a:pt x="86" y="11"/>
                      </a:lnTo>
                      <a:lnTo>
                        <a:pt x="198" y="30"/>
                      </a:lnTo>
                      <a:lnTo>
                        <a:pt x="242" y="47"/>
                      </a:lnTo>
                      <a:lnTo>
                        <a:pt x="301" y="62"/>
                      </a:lnTo>
                      <a:lnTo>
                        <a:pt x="330" y="90"/>
                      </a:lnTo>
                      <a:lnTo>
                        <a:pt x="359" y="104"/>
                      </a:lnTo>
                      <a:lnTo>
                        <a:pt x="348" y="114"/>
                      </a:lnTo>
                      <a:lnTo>
                        <a:pt x="348" y="128"/>
                      </a:lnTo>
                      <a:lnTo>
                        <a:pt x="336" y="131"/>
                      </a:lnTo>
                      <a:lnTo>
                        <a:pt x="327" y="143"/>
                      </a:lnTo>
                      <a:lnTo>
                        <a:pt x="336" y="155"/>
                      </a:lnTo>
                      <a:lnTo>
                        <a:pt x="335" y="164"/>
                      </a:lnTo>
                      <a:lnTo>
                        <a:pt x="323" y="176"/>
                      </a:lnTo>
                      <a:lnTo>
                        <a:pt x="325" y="188"/>
                      </a:lnTo>
                      <a:lnTo>
                        <a:pt x="344" y="200"/>
                      </a:lnTo>
                      <a:lnTo>
                        <a:pt x="346" y="212"/>
                      </a:lnTo>
                      <a:lnTo>
                        <a:pt x="341" y="218"/>
                      </a:lnTo>
                      <a:lnTo>
                        <a:pt x="322" y="219"/>
                      </a:lnTo>
                      <a:lnTo>
                        <a:pt x="307" y="213"/>
                      </a:lnTo>
                      <a:lnTo>
                        <a:pt x="291" y="198"/>
                      </a:lnTo>
                      <a:lnTo>
                        <a:pt x="284" y="198"/>
                      </a:lnTo>
                      <a:lnTo>
                        <a:pt x="276" y="192"/>
                      </a:lnTo>
                      <a:lnTo>
                        <a:pt x="268" y="174"/>
                      </a:lnTo>
                      <a:lnTo>
                        <a:pt x="258" y="168"/>
                      </a:lnTo>
                      <a:lnTo>
                        <a:pt x="237" y="159"/>
                      </a:lnTo>
                      <a:lnTo>
                        <a:pt x="219" y="153"/>
                      </a:lnTo>
                      <a:lnTo>
                        <a:pt x="193" y="137"/>
                      </a:lnTo>
                      <a:lnTo>
                        <a:pt x="182" y="125"/>
                      </a:lnTo>
                      <a:lnTo>
                        <a:pt x="184" y="116"/>
                      </a:lnTo>
                      <a:lnTo>
                        <a:pt x="195" y="108"/>
                      </a:lnTo>
                      <a:lnTo>
                        <a:pt x="185" y="99"/>
                      </a:lnTo>
                      <a:lnTo>
                        <a:pt x="175" y="104"/>
                      </a:lnTo>
                      <a:lnTo>
                        <a:pt x="159" y="90"/>
                      </a:lnTo>
                      <a:lnTo>
                        <a:pt x="156" y="98"/>
                      </a:lnTo>
                      <a:lnTo>
                        <a:pt x="141" y="98"/>
                      </a:lnTo>
                      <a:lnTo>
                        <a:pt x="138" y="92"/>
                      </a:lnTo>
                      <a:lnTo>
                        <a:pt x="138" y="81"/>
                      </a:lnTo>
                      <a:lnTo>
                        <a:pt x="132" y="75"/>
                      </a:lnTo>
                      <a:lnTo>
                        <a:pt x="122" y="77"/>
                      </a:lnTo>
                      <a:lnTo>
                        <a:pt x="109" y="60"/>
                      </a:lnTo>
                      <a:lnTo>
                        <a:pt x="99" y="59"/>
                      </a:lnTo>
                      <a:lnTo>
                        <a:pt x="84" y="51"/>
                      </a:lnTo>
                      <a:lnTo>
                        <a:pt x="54" y="53"/>
                      </a:lnTo>
                      <a:lnTo>
                        <a:pt x="23" y="51"/>
                      </a:lnTo>
                      <a:lnTo>
                        <a:pt x="0" y="45"/>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36" name="Freeform 44">
                  <a:extLst>
                    <a:ext uri="{FF2B5EF4-FFF2-40B4-BE49-F238E27FC236}">
                      <a16:creationId xmlns:a16="http://schemas.microsoft.com/office/drawing/2014/main" id="{7A3AA52A-BE0F-43B0-80B6-F1905284C3E0}"/>
                    </a:ext>
                  </a:extLst>
                </p:cNvPr>
                <p:cNvSpPr>
                  <a:spLocks/>
                </p:cNvSpPr>
                <p:nvPr/>
              </p:nvSpPr>
              <p:spPr bwMode="auto">
                <a:xfrm>
                  <a:off x="1744" y="1294"/>
                  <a:ext cx="232" cy="114"/>
                </a:xfrm>
                <a:custGeom>
                  <a:avLst/>
                  <a:gdLst>
                    <a:gd name="T0" fmla="*/ 8 w 232"/>
                    <a:gd name="T1" fmla="*/ 0 h 114"/>
                    <a:gd name="T2" fmla="*/ 0 w 232"/>
                    <a:gd name="T3" fmla="*/ 9 h 114"/>
                    <a:gd name="T4" fmla="*/ 0 w 232"/>
                    <a:gd name="T5" fmla="*/ 20 h 114"/>
                    <a:gd name="T6" fmla="*/ 16 w 232"/>
                    <a:gd name="T7" fmla="*/ 30 h 114"/>
                    <a:gd name="T8" fmla="*/ 26 w 232"/>
                    <a:gd name="T9" fmla="*/ 27 h 114"/>
                    <a:gd name="T10" fmla="*/ 29 w 232"/>
                    <a:gd name="T11" fmla="*/ 32 h 114"/>
                    <a:gd name="T12" fmla="*/ 39 w 232"/>
                    <a:gd name="T13" fmla="*/ 33 h 114"/>
                    <a:gd name="T14" fmla="*/ 46 w 232"/>
                    <a:gd name="T15" fmla="*/ 26 h 114"/>
                    <a:gd name="T16" fmla="*/ 68 w 232"/>
                    <a:gd name="T17" fmla="*/ 27 h 114"/>
                    <a:gd name="T18" fmla="*/ 72 w 232"/>
                    <a:gd name="T19" fmla="*/ 35 h 114"/>
                    <a:gd name="T20" fmla="*/ 80 w 232"/>
                    <a:gd name="T21" fmla="*/ 38 h 114"/>
                    <a:gd name="T22" fmla="*/ 99 w 232"/>
                    <a:gd name="T23" fmla="*/ 36 h 114"/>
                    <a:gd name="T24" fmla="*/ 106 w 232"/>
                    <a:gd name="T25" fmla="*/ 41 h 114"/>
                    <a:gd name="T26" fmla="*/ 116 w 232"/>
                    <a:gd name="T27" fmla="*/ 45 h 114"/>
                    <a:gd name="T28" fmla="*/ 124 w 232"/>
                    <a:gd name="T29" fmla="*/ 54 h 114"/>
                    <a:gd name="T30" fmla="*/ 124 w 232"/>
                    <a:gd name="T31" fmla="*/ 66 h 114"/>
                    <a:gd name="T32" fmla="*/ 117 w 232"/>
                    <a:gd name="T33" fmla="*/ 69 h 114"/>
                    <a:gd name="T34" fmla="*/ 120 w 232"/>
                    <a:gd name="T35" fmla="*/ 74 h 114"/>
                    <a:gd name="T36" fmla="*/ 111 w 232"/>
                    <a:gd name="T37" fmla="*/ 81 h 114"/>
                    <a:gd name="T38" fmla="*/ 111 w 232"/>
                    <a:gd name="T39" fmla="*/ 92 h 114"/>
                    <a:gd name="T40" fmla="*/ 125 w 232"/>
                    <a:gd name="T41" fmla="*/ 93 h 114"/>
                    <a:gd name="T42" fmla="*/ 133 w 232"/>
                    <a:gd name="T43" fmla="*/ 90 h 114"/>
                    <a:gd name="T44" fmla="*/ 137 w 232"/>
                    <a:gd name="T45" fmla="*/ 86 h 114"/>
                    <a:gd name="T46" fmla="*/ 142 w 232"/>
                    <a:gd name="T47" fmla="*/ 90 h 114"/>
                    <a:gd name="T48" fmla="*/ 150 w 232"/>
                    <a:gd name="T49" fmla="*/ 87 h 114"/>
                    <a:gd name="T50" fmla="*/ 168 w 232"/>
                    <a:gd name="T51" fmla="*/ 93 h 114"/>
                    <a:gd name="T52" fmla="*/ 179 w 232"/>
                    <a:gd name="T53" fmla="*/ 104 h 114"/>
                    <a:gd name="T54" fmla="*/ 182 w 232"/>
                    <a:gd name="T55" fmla="*/ 104 h 114"/>
                    <a:gd name="T56" fmla="*/ 184 w 232"/>
                    <a:gd name="T57" fmla="*/ 110 h 114"/>
                    <a:gd name="T58" fmla="*/ 195 w 232"/>
                    <a:gd name="T59" fmla="*/ 113 h 114"/>
                    <a:gd name="T60" fmla="*/ 208 w 232"/>
                    <a:gd name="T61" fmla="*/ 113 h 114"/>
                    <a:gd name="T62" fmla="*/ 200 w 232"/>
                    <a:gd name="T63" fmla="*/ 107 h 114"/>
                    <a:gd name="T64" fmla="*/ 203 w 232"/>
                    <a:gd name="T65" fmla="*/ 101 h 114"/>
                    <a:gd name="T66" fmla="*/ 213 w 232"/>
                    <a:gd name="T67" fmla="*/ 107 h 114"/>
                    <a:gd name="T68" fmla="*/ 224 w 232"/>
                    <a:gd name="T69" fmla="*/ 108 h 114"/>
                    <a:gd name="T70" fmla="*/ 226 w 232"/>
                    <a:gd name="T71" fmla="*/ 99 h 114"/>
                    <a:gd name="T72" fmla="*/ 215 w 232"/>
                    <a:gd name="T73" fmla="*/ 92 h 114"/>
                    <a:gd name="T74" fmla="*/ 207 w 232"/>
                    <a:gd name="T75" fmla="*/ 92 h 114"/>
                    <a:gd name="T76" fmla="*/ 195 w 232"/>
                    <a:gd name="T77" fmla="*/ 84 h 114"/>
                    <a:gd name="T78" fmla="*/ 207 w 232"/>
                    <a:gd name="T79" fmla="*/ 84 h 114"/>
                    <a:gd name="T80" fmla="*/ 215 w 232"/>
                    <a:gd name="T81" fmla="*/ 89 h 114"/>
                    <a:gd name="T82" fmla="*/ 231 w 232"/>
                    <a:gd name="T83" fmla="*/ 89 h 114"/>
                    <a:gd name="T84" fmla="*/ 228 w 232"/>
                    <a:gd name="T85" fmla="*/ 80 h 114"/>
                    <a:gd name="T86" fmla="*/ 213 w 232"/>
                    <a:gd name="T87" fmla="*/ 71 h 114"/>
                    <a:gd name="T88" fmla="*/ 203 w 232"/>
                    <a:gd name="T89" fmla="*/ 69 h 114"/>
                    <a:gd name="T90" fmla="*/ 189 w 232"/>
                    <a:gd name="T91" fmla="*/ 59 h 114"/>
                    <a:gd name="T92" fmla="*/ 171 w 232"/>
                    <a:gd name="T93" fmla="*/ 56 h 114"/>
                    <a:gd name="T94" fmla="*/ 156 w 232"/>
                    <a:gd name="T95" fmla="*/ 51 h 114"/>
                    <a:gd name="T96" fmla="*/ 145 w 232"/>
                    <a:gd name="T97" fmla="*/ 38 h 114"/>
                    <a:gd name="T98" fmla="*/ 137 w 232"/>
                    <a:gd name="T99" fmla="*/ 21 h 114"/>
                    <a:gd name="T100" fmla="*/ 125 w 232"/>
                    <a:gd name="T101" fmla="*/ 21 h 114"/>
                    <a:gd name="T102" fmla="*/ 122 w 232"/>
                    <a:gd name="T103" fmla="*/ 17 h 114"/>
                    <a:gd name="T104" fmla="*/ 116 w 232"/>
                    <a:gd name="T105" fmla="*/ 18 h 114"/>
                    <a:gd name="T106" fmla="*/ 104 w 232"/>
                    <a:gd name="T107" fmla="*/ 11 h 114"/>
                    <a:gd name="T108" fmla="*/ 85 w 232"/>
                    <a:gd name="T109" fmla="*/ 8 h 114"/>
                    <a:gd name="T110" fmla="*/ 76 w 232"/>
                    <a:gd name="T111" fmla="*/ 12 h 114"/>
                    <a:gd name="T112" fmla="*/ 59 w 232"/>
                    <a:gd name="T113" fmla="*/ 8 h 114"/>
                    <a:gd name="T114" fmla="*/ 47 w 232"/>
                    <a:gd name="T115" fmla="*/ 8 h 114"/>
                    <a:gd name="T116" fmla="*/ 42 w 232"/>
                    <a:gd name="T117" fmla="*/ 2 h 114"/>
                    <a:gd name="T118" fmla="*/ 37 w 232"/>
                    <a:gd name="T119" fmla="*/ 0 h 114"/>
                    <a:gd name="T120" fmla="*/ 29 w 232"/>
                    <a:gd name="T121" fmla="*/ 2 h 114"/>
                    <a:gd name="T122" fmla="*/ 8 w 232"/>
                    <a:gd name="T1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14">
                      <a:moveTo>
                        <a:pt x="8" y="0"/>
                      </a:moveTo>
                      <a:lnTo>
                        <a:pt x="0" y="9"/>
                      </a:lnTo>
                      <a:lnTo>
                        <a:pt x="0" y="20"/>
                      </a:lnTo>
                      <a:lnTo>
                        <a:pt x="16" y="30"/>
                      </a:lnTo>
                      <a:lnTo>
                        <a:pt x="26" y="27"/>
                      </a:lnTo>
                      <a:lnTo>
                        <a:pt x="29" y="32"/>
                      </a:lnTo>
                      <a:lnTo>
                        <a:pt x="39" y="33"/>
                      </a:lnTo>
                      <a:lnTo>
                        <a:pt x="46" y="26"/>
                      </a:lnTo>
                      <a:lnTo>
                        <a:pt x="68" y="27"/>
                      </a:lnTo>
                      <a:lnTo>
                        <a:pt x="72" y="35"/>
                      </a:lnTo>
                      <a:lnTo>
                        <a:pt x="80" y="38"/>
                      </a:lnTo>
                      <a:lnTo>
                        <a:pt x="99" y="36"/>
                      </a:lnTo>
                      <a:lnTo>
                        <a:pt x="106" y="41"/>
                      </a:lnTo>
                      <a:lnTo>
                        <a:pt x="116" y="45"/>
                      </a:lnTo>
                      <a:lnTo>
                        <a:pt x="124" y="54"/>
                      </a:lnTo>
                      <a:lnTo>
                        <a:pt x="124" y="66"/>
                      </a:lnTo>
                      <a:lnTo>
                        <a:pt x="117" y="69"/>
                      </a:lnTo>
                      <a:lnTo>
                        <a:pt x="120" y="74"/>
                      </a:lnTo>
                      <a:lnTo>
                        <a:pt x="111" y="81"/>
                      </a:lnTo>
                      <a:lnTo>
                        <a:pt x="111" y="92"/>
                      </a:lnTo>
                      <a:lnTo>
                        <a:pt x="125" y="93"/>
                      </a:lnTo>
                      <a:lnTo>
                        <a:pt x="133" y="90"/>
                      </a:lnTo>
                      <a:lnTo>
                        <a:pt x="137" y="86"/>
                      </a:lnTo>
                      <a:lnTo>
                        <a:pt x="142" y="90"/>
                      </a:lnTo>
                      <a:lnTo>
                        <a:pt x="150" y="87"/>
                      </a:lnTo>
                      <a:lnTo>
                        <a:pt x="168" y="93"/>
                      </a:lnTo>
                      <a:lnTo>
                        <a:pt x="179" y="104"/>
                      </a:lnTo>
                      <a:lnTo>
                        <a:pt x="182" y="104"/>
                      </a:lnTo>
                      <a:lnTo>
                        <a:pt x="184" y="110"/>
                      </a:lnTo>
                      <a:lnTo>
                        <a:pt x="195" y="113"/>
                      </a:lnTo>
                      <a:lnTo>
                        <a:pt x="208" y="113"/>
                      </a:lnTo>
                      <a:lnTo>
                        <a:pt x="200" y="107"/>
                      </a:lnTo>
                      <a:lnTo>
                        <a:pt x="203" y="101"/>
                      </a:lnTo>
                      <a:lnTo>
                        <a:pt x="213" y="107"/>
                      </a:lnTo>
                      <a:lnTo>
                        <a:pt x="224" y="108"/>
                      </a:lnTo>
                      <a:lnTo>
                        <a:pt x="226" y="99"/>
                      </a:lnTo>
                      <a:lnTo>
                        <a:pt x="215" y="92"/>
                      </a:lnTo>
                      <a:lnTo>
                        <a:pt x="207" y="92"/>
                      </a:lnTo>
                      <a:lnTo>
                        <a:pt x="195" y="84"/>
                      </a:lnTo>
                      <a:lnTo>
                        <a:pt x="207" y="84"/>
                      </a:lnTo>
                      <a:lnTo>
                        <a:pt x="215" y="89"/>
                      </a:lnTo>
                      <a:lnTo>
                        <a:pt x="231" y="89"/>
                      </a:lnTo>
                      <a:lnTo>
                        <a:pt x="228" y="80"/>
                      </a:lnTo>
                      <a:lnTo>
                        <a:pt x="213" y="71"/>
                      </a:lnTo>
                      <a:lnTo>
                        <a:pt x="203" y="69"/>
                      </a:lnTo>
                      <a:lnTo>
                        <a:pt x="189" y="59"/>
                      </a:lnTo>
                      <a:lnTo>
                        <a:pt x="171" y="56"/>
                      </a:lnTo>
                      <a:lnTo>
                        <a:pt x="156" y="51"/>
                      </a:lnTo>
                      <a:lnTo>
                        <a:pt x="145" y="38"/>
                      </a:lnTo>
                      <a:lnTo>
                        <a:pt x="137" y="21"/>
                      </a:lnTo>
                      <a:lnTo>
                        <a:pt x="125" y="21"/>
                      </a:lnTo>
                      <a:lnTo>
                        <a:pt x="122" y="17"/>
                      </a:lnTo>
                      <a:lnTo>
                        <a:pt x="116" y="18"/>
                      </a:lnTo>
                      <a:lnTo>
                        <a:pt x="104" y="11"/>
                      </a:lnTo>
                      <a:lnTo>
                        <a:pt x="85" y="8"/>
                      </a:lnTo>
                      <a:lnTo>
                        <a:pt x="76" y="12"/>
                      </a:lnTo>
                      <a:lnTo>
                        <a:pt x="59" y="8"/>
                      </a:lnTo>
                      <a:lnTo>
                        <a:pt x="47" y="8"/>
                      </a:lnTo>
                      <a:lnTo>
                        <a:pt x="42" y="2"/>
                      </a:lnTo>
                      <a:lnTo>
                        <a:pt x="37" y="0"/>
                      </a:lnTo>
                      <a:lnTo>
                        <a:pt x="29" y="2"/>
                      </a:lnTo>
                      <a:lnTo>
                        <a:pt x="8" y="0"/>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37" name="Freeform 45">
                  <a:extLst>
                    <a:ext uri="{FF2B5EF4-FFF2-40B4-BE49-F238E27FC236}">
                      <a16:creationId xmlns:a16="http://schemas.microsoft.com/office/drawing/2014/main" id="{AFCF7761-EF20-40B7-80AD-F29D91EDAE98}"/>
                    </a:ext>
                  </a:extLst>
                </p:cNvPr>
                <p:cNvSpPr>
                  <a:spLocks/>
                </p:cNvSpPr>
                <p:nvPr/>
              </p:nvSpPr>
              <p:spPr bwMode="auto">
                <a:xfrm>
                  <a:off x="1874" y="1923"/>
                  <a:ext cx="165" cy="52"/>
                </a:xfrm>
                <a:custGeom>
                  <a:avLst/>
                  <a:gdLst>
                    <a:gd name="T0" fmla="*/ 0 w 165"/>
                    <a:gd name="T1" fmla="*/ 26 h 52"/>
                    <a:gd name="T2" fmla="*/ 15 w 165"/>
                    <a:gd name="T3" fmla="*/ 11 h 52"/>
                    <a:gd name="T4" fmla="*/ 21 w 165"/>
                    <a:gd name="T5" fmla="*/ 11 h 52"/>
                    <a:gd name="T6" fmla="*/ 32 w 165"/>
                    <a:gd name="T7" fmla="*/ 3 h 52"/>
                    <a:gd name="T8" fmla="*/ 45 w 165"/>
                    <a:gd name="T9" fmla="*/ 3 h 52"/>
                    <a:gd name="T10" fmla="*/ 49 w 165"/>
                    <a:gd name="T11" fmla="*/ 2 h 52"/>
                    <a:gd name="T12" fmla="*/ 54 w 165"/>
                    <a:gd name="T13" fmla="*/ 0 h 52"/>
                    <a:gd name="T14" fmla="*/ 70 w 165"/>
                    <a:gd name="T15" fmla="*/ 9 h 52"/>
                    <a:gd name="T16" fmla="*/ 75 w 165"/>
                    <a:gd name="T17" fmla="*/ 15 h 52"/>
                    <a:gd name="T18" fmla="*/ 78 w 165"/>
                    <a:gd name="T19" fmla="*/ 12 h 52"/>
                    <a:gd name="T20" fmla="*/ 91 w 165"/>
                    <a:gd name="T21" fmla="*/ 18 h 52"/>
                    <a:gd name="T22" fmla="*/ 99 w 165"/>
                    <a:gd name="T23" fmla="*/ 18 h 52"/>
                    <a:gd name="T24" fmla="*/ 106 w 165"/>
                    <a:gd name="T25" fmla="*/ 23 h 52"/>
                    <a:gd name="T26" fmla="*/ 117 w 165"/>
                    <a:gd name="T27" fmla="*/ 26 h 52"/>
                    <a:gd name="T28" fmla="*/ 117 w 165"/>
                    <a:gd name="T29" fmla="*/ 33 h 52"/>
                    <a:gd name="T30" fmla="*/ 138 w 165"/>
                    <a:gd name="T31" fmla="*/ 33 h 52"/>
                    <a:gd name="T32" fmla="*/ 143 w 165"/>
                    <a:gd name="T33" fmla="*/ 41 h 52"/>
                    <a:gd name="T34" fmla="*/ 156 w 165"/>
                    <a:gd name="T35" fmla="*/ 41 h 52"/>
                    <a:gd name="T36" fmla="*/ 164 w 165"/>
                    <a:gd name="T37" fmla="*/ 50 h 52"/>
                    <a:gd name="T38" fmla="*/ 159 w 165"/>
                    <a:gd name="T39" fmla="*/ 51 h 52"/>
                    <a:gd name="T40" fmla="*/ 156 w 165"/>
                    <a:gd name="T41" fmla="*/ 48 h 52"/>
                    <a:gd name="T42" fmla="*/ 154 w 165"/>
                    <a:gd name="T43" fmla="*/ 47 h 52"/>
                    <a:gd name="T44" fmla="*/ 143 w 165"/>
                    <a:gd name="T45" fmla="*/ 48 h 52"/>
                    <a:gd name="T46" fmla="*/ 140 w 165"/>
                    <a:gd name="T47" fmla="*/ 50 h 52"/>
                    <a:gd name="T48" fmla="*/ 130 w 165"/>
                    <a:gd name="T49" fmla="*/ 51 h 52"/>
                    <a:gd name="T50" fmla="*/ 115 w 165"/>
                    <a:gd name="T51" fmla="*/ 51 h 52"/>
                    <a:gd name="T52" fmla="*/ 106 w 165"/>
                    <a:gd name="T53" fmla="*/ 51 h 52"/>
                    <a:gd name="T54" fmla="*/ 106 w 165"/>
                    <a:gd name="T55" fmla="*/ 47 h 52"/>
                    <a:gd name="T56" fmla="*/ 91 w 165"/>
                    <a:gd name="T57" fmla="*/ 35 h 52"/>
                    <a:gd name="T58" fmla="*/ 91 w 165"/>
                    <a:gd name="T59" fmla="*/ 27 h 52"/>
                    <a:gd name="T60" fmla="*/ 75 w 165"/>
                    <a:gd name="T61" fmla="*/ 27 h 52"/>
                    <a:gd name="T62" fmla="*/ 68 w 165"/>
                    <a:gd name="T63" fmla="*/ 23 h 52"/>
                    <a:gd name="T64" fmla="*/ 63 w 165"/>
                    <a:gd name="T65" fmla="*/ 27 h 52"/>
                    <a:gd name="T66" fmla="*/ 58 w 165"/>
                    <a:gd name="T67" fmla="*/ 21 h 52"/>
                    <a:gd name="T68" fmla="*/ 54 w 165"/>
                    <a:gd name="T69" fmla="*/ 21 h 52"/>
                    <a:gd name="T70" fmla="*/ 54 w 165"/>
                    <a:gd name="T71" fmla="*/ 14 h 52"/>
                    <a:gd name="T72" fmla="*/ 49 w 165"/>
                    <a:gd name="T73" fmla="*/ 11 h 52"/>
                    <a:gd name="T74" fmla="*/ 34 w 165"/>
                    <a:gd name="T75" fmla="*/ 12 h 52"/>
                    <a:gd name="T76" fmla="*/ 24 w 165"/>
                    <a:gd name="T77" fmla="*/ 21 h 52"/>
                    <a:gd name="T78" fmla="*/ 13 w 165"/>
                    <a:gd name="T79" fmla="*/ 23 h 52"/>
                    <a:gd name="T80" fmla="*/ 0 w 165"/>
                    <a:gd name="T8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52">
                      <a:moveTo>
                        <a:pt x="0" y="26"/>
                      </a:moveTo>
                      <a:lnTo>
                        <a:pt x="15" y="11"/>
                      </a:lnTo>
                      <a:lnTo>
                        <a:pt x="21" y="11"/>
                      </a:lnTo>
                      <a:lnTo>
                        <a:pt x="32" y="3"/>
                      </a:lnTo>
                      <a:lnTo>
                        <a:pt x="45" y="3"/>
                      </a:lnTo>
                      <a:lnTo>
                        <a:pt x="49" y="2"/>
                      </a:lnTo>
                      <a:lnTo>
                        <a:pt x="54" y="0"/>
                      </a:lnTo>
                      <a:lnTo>
                        <a:pt x="70" y="9"/>
                      </a:lnTo>
                      <a:lnTo>
                        <a:pt x="75" y="15"/>
                      </a:lnTo>
                      <a:lnTo>
                        <a:pt x="78" y="12"/>
                      </a:lnTo>
                      <a:lnTo>
                        <a:pt x="91" y="18"/>
                      </a:lnTo>
                      <a:lnTo>
                        <a:pt x="99" y="18"/>
                      </a:lnTo>
                      <a:lnTo>
                        <a:pt x="106" y="23"/>
                      </a:lnTo>
                      <a:lnTo>
                        <a:pt x="117" y="26"/>
                      </a:lnTo>
                      <a:lnTo>
                        <a:pt x="117" y="33"/>
                      </a:lnTo>
                      <a:lnTo>
                        <a:pt x="138" y="33"/>
                      </a:lnTo>
                      <a:lnTo>
                        <a:pt x="143" y="41"/>
                      </a:lnTo>
                      <a:lnTo>
                        <a:pt x="156" y="41"/>
                      </a:lnTo>
                      <a:lnTo>
                        <a:pt x="164" y="50"/>
                      </a:lnTo>
                      <a:lnTo>
                        <a:pt x="159" y="51"/>
                      </a:lnTo>
                      <a:lnTo>
                        <a:pt x="156" y="48"/>
                      </a:lnTo>
                      <a:lnTo>
                        <a:pt x="154" y="47"/>
                      </a:lnTo>
                      <a:lnTo>
                        <a:pt x="143" y="48"/>
                      </a:lnTo>
                      <a:lnTo>
                        <a:pt x="140" y="50"/>
                      </a:lnTo>
                      <a:lnTo>
                        <a:pt x="130" y="51"/>
                      </a:lnTo>
                      <a:lnTo>
                        <a:pt x="115" y="51"/>
                      </a:lnTo>
                      <a:lnTo>
                        <a:pt x="106" y="51"/>
                      </a:lnTo>
                      <a:lnTo>
                        <a:pt x="106" y="47"/>
                      </a:lnTo>
                      <a:lnTo>
                        <a:pt x="91" y="35"/>
                      </a:lnTo>
                      <a:lnTo>
                        <a:pt x="91" y="27"/>
                      </a:lnTo>
                      <a:lnTo>
                        <a:pt x="75" y="27"/>
                      </a:lnTo>
                      <a:lnTo>
                        <a:pt x="68" y="23"/>
                      </a:lnTo>
                      <a:lnTo>
                        <a:pt x="63" y="27"/>
                      </a:lnTo>
                      <a:lnTo>
                        <a:pt x="58" y="21"/>
                      </a:lnTo>
                      <a:lnTo>
                        <a:pt x="54" y="21"/>
                      </a:lnTo>
                      <a:lnTo>
                        <a:pt x="54" y="14"/>
                      </a:lnTo>
                      <a:lnTo>
                        <a:pt x="49" y="11"/>
                      </a:lnTo>
                      <a:lnTo>
                        <a:pt x="34" y="12"/>
                      </a:lnTo>
                      <a:lnTo>
                        <a:pt x="24" y="21"/>
                      </a:lnTo>
                      <a:lnTo>
                        <a:pt x="13" y="23"/>
                      </a:lnTo>
                      <a:lnTo>
                        <a:pt x="0" y="26"/>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38" name="Freeform 46">
                  <a:extLst>
                    <a:ext uri="{FF2B5EF4-FFF2-40B4-BE49-F238E27FC236}">
                      <a16:creationId xmlns:a16="http://schemas.microsoft.com/office/drawing/2014/main" id="{4A820417-386E-4A92-98AD-812AE0B263D5}"/>
                    </a:ext>
                  </a:extLst>
                </p:cNvPr>
                <p:cNvSpPr>
                  <a:spLocks/>
                </p:cNvSpPr>
                <p:nvPr/>
              </p:nvSpPr>
              <p:spPr bwMode="auto">
                <a:xfrm>
                  <a:off x="2018" y="1960"/>
                  <a:ext cx="105" cy="45"/>
                </a:xfrm>
                <a:custGeom>
                  <a:avLst/>
                  <a:gdLst>
                    <a:gd name="T0" fmla="*/ 0 w 105"/>
                    <a:gd name="T1" fmla="*/ 33 h 45"/>
                    <a:gd name="T2" fmla="*/ 10 w 105"/>
                    <a:gd name="T3" fmla="*/ 35 h 45"/>
                    <a:gd name="T4" fmla="*/ 33 w 105"/>
                    <a:gd name="T5" fmla="*/ 33 h 45"/>
                    <a:gd name="T6" fmla="*/ 42 w 105"/>
                    <a:gd name="T7" fmla="*/ 42 h 45"/>
                    <a:gd name="T8" fmla="*/ 55 w 105"/>
                    <a:gd name="T9" fmla="*/ 44 h 45"/>
                    <a:gd name="T10" fmla="*/ 62 w 105"/>
                    <a:gd name="T11" fmla="*/ 33 h 45"/>
                    <a:gd name="T12" fmla="*/ 59 w 105"/>
                    <a:gd name="T13" fmla="*/ 30 h 45"/>
                    <a:gd name="T14" fmla="*/ 65 w 105"/>
                    <a:gd name="T15" fmla="*/ 26 h 45"/>
                    <a:gd name="T16" fmla="*/ 78 w 105"/>
                    <a:gd name="T17" fmla="*/ 33 h 45"/>
                    <a:gd name="T18" fmla="*/ 88 w 105"/>
                    <a:gd name="T19" fmla="*/ 33 h 45"/>
                    <a:gd name="T20" fmla="*/ 88 w 105"/>
                    <a:gd name="T21" fmla="*/ 29 h 45"/>
                    <a:gd name="T22" fmla="*/ 94 w 105"/>
                    <a:gd name="T23" fmla="*/ 29 h 45"/>
                    <a:gd name="T24" fmla="*/ 104 w 105"/>
                    <a:gd name="T25" fmla="*/ 21 h 45"/>
                    <a:gd name="T26" fmla="*/ 98 w 105"/>
                    <a:gd name="T27" fmla="*/ 20 h 45"/>
                    <a:gd name="T28" fmla="*/ 98 w 105"/>
                    <a:gd name="T29" fmla="*/ 12 h 45"/>
                    <a:gd name="T30" fmla="*/ 98 w 105"/>
                    <a:gd name="T31" fmla="*/ 6 h 45"/>
                    <a:gd name="T32" fmla="*/ 83 w 105"/>
                    <a:gd name="T33" fmla="*/ 5 h 45"/>
                    <a:gd name="T34" fmla="*/ 72 w 105"/>
                    <a:gd name="T35" fmla="*/ 6 h 45"/>
                    <a:gd name="T36" fmla="*/ 62 w 105"/>
                    <a:gd name="T37" fmla="*/ 6 h 45"/>
                    <a:gd name="T38" fmla="*/ 47 w 105"/>
                    <a:gd name="T39" fmla="*/ 5 h 45"/>
                    <a:gd name="T40" fmla="*/ 36 w 105"/>
                    <a:gd name="T41" fmla="*/ 0 h 45"/>
                    <a:gd name="T42" fmla="*/ 33 w 105"/>
                    <a:gd name="T43" fmla="*/ 5 h 45"/>
                    <a:gd name="T44" fmla="*/ 31 w 105"/>
                    <a:gd name="T45" fmla="*/ 14 h 45"/>
                    <a:gd name="T46" fmla="*/ 20 w 105"/>
                    <a:gd name="T47" fmla="*/ 14 h 45"/>
                    <a:gd name="T48" fmla="*/ 16 w 105"/>
                    <a:gd name="T49" fmla="*/ 21 h 45"/>
                    <a:gd name="T50" fmla="*/ 10 w 105"/>
                    <a:gd name="T51" fmla="*/ 24 h 45"/>
                    <a:gd name="T52" fmla="*/ 0 w 105"/>
                    <a:gd name="T5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45">
                      <a:moveTo>
                        <a:pt x="0" y="33"/>
                      </a:moveTo>
                      <a:lnTo>
                        <a:pt x="10" y="35"/>
                      </a:lnTo>
                      <a:lnTo>
                        <a:pt x="33" y="33"/>
                      </a:lnTo>
                      <a:lnTo>
                        <a:pt x="42" y="42"/>
                      </a:lnTo>
                      <a:lnTo>
                        <a:pt x="55" y="44"/>
                      </a:lnTo>
                      <a:lnTo>
                        <a:pt x="62" y="33"/>
                      </a:lnTo>
                      <a:lnTo>
                        <a:pt x="59" y="30"/>
                      </a:lnTo>
                      <a:lnTo>
                        <a:pt x="65" y="26"/>
                      </a:lnTo>
                      <a:lnTo>
                        <a:pt x="78" y="33"/>
                      </a:lnTo>
                      <a:lnTo>
                        <a:pt x="88" y="33"/>
                      </a:lnTo>
                      <a:lnTo>
                        <a:pt x="88" y="29"/>
                      </a:lnTo>
                      <a:lnTo>
                        <a:pt x="94" y="29"/>
                      </a:lnTo>
                      <a:lnTo>
                        <a:pt x="104" y="21"/>
                      </a:lnTo>
                      <a:lnTo>
                        <a:pt x="98" y="20"/>
                      </a:lnTo>
                      <a:lnTo>
                        <a:pt x="98" y="12"/>
                      </a:lnTo>
                      <a:lnTo>
                        <a:pt x="98" y="6"/>
                      </a:lnTo>
                      <a:lnTo>
                        <a:pt x="83" y="5"/>
                      </a:lnTo>
                      <a:lnTo>
                        <a:pt x="72" y="6"/>
                      </a:lnTo>
                      <a:lnTo>
                        <a:pt x="62" y="6"/>
                      </a:lnTo>
                      <a:lnTo>
                        <a:pt x="47" y="5"/>
                      </a:lnTo>
                      <a:lnTo>
                        <a:pt x="36" y="0"/>
                      </a:lnTo>
                      <a:lnTo>
                        <a:pt x="33" y="5"/>
                      </a:lnTo>
                      <a:lnTo>
                        <a:pt x="31" y="14"/>
                      </a:lnTo>
                      <a:lnTo>
                        <a:pt x="20" y="14"/>
                      </a:lnTo>
                      <a:lnTo>
                        <a:pt x="16" y="21"/>
                      </a:lnTo>
                      <a:lnTo>
                        <a:pt x="10" y="24"/>
                      </a:lnTo>
                      <a:lnTo>
                        <a:pt x="0" y="33"/>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6639" name="Freeform 47">
                  <a:extLst>
                    <a:ext uri="{FF2B5EF4-FFF2-40B4-BE49-F238E27FC236}">
                      <a16:creationId xmlns:a16="http://schemas.microsoft.com/office/drawing/2014/main" id="{0E3DC121-3A33-40A2-A3C5-01BD23BDC8E4}"/>
                    </a:ext>
                  </a:extLst>
                </p:cNvPr>
                <p:cNvSpPr>
                  <a:spLocks/>
                </p:cNvSpPr>
                <p:nvPr/>
              </p:nvSpPr>
              <p:spPr bwMode="auto">
                <a:xfrm>
                  <a:off x="1952" y="2086"/>
                  <a:ext cx="669" cy="913"/>
                </a:xfrm>
                <a:custGeom>
                  <a:avLst/>
                  <a:gdLst>
                    <a:gd name="T0" fmla="*/ 76 w 669"/>
                    <a:gd name="T1" fmla="*/ 15 h 913"/>
                    <a:gd name="T2" fmla="*/ 127 w 669"/>
                    <a:gd name="T3" fmla="*/ 2 h 913"/>
                    <a:gd name="T4" fmla="*/ 106 w 669"/>
                    <a:gd name="T5" fmla="*/ 32 h 913"/>
                    <a:gd name="T6" fmla="*/ 127 w 669"/>
                    <a:gd name="T7" fmla="*/ 30 h 913"/>
                    <a:gd name="T8" fmla="*/ 148 w 669"/>
                    <a:gd name="T9" fmla="*/ 29 h 913"/>
                    <a:gd name="T10" fmla="*/ 177 w 669"/>
                    <a:gd name="T11" fmla="*/ 39 h 913"/>
                    <a:gd name="T12" fmla="*/ 268 w 669"/>
                    <a:gd name="T13" fmla="*/ 56 h 913"/>
                    <a:gd name="T14" fmla="*/ 310 w 669"/>
                    <a:gd name="T15" fmla="*/ 72 h 913"/>
                    <a:gd name="T16" fmla="*/ 364 w 669"/>
                    <a:gd name="T17" fmla="*/ 81 h 913"/>
                    <a:gd name="T18" fmla="*/ 442 w 669"/>
                    <a:gd name="T19" fmla="*/ 126 h 913"/>
                    <a:gd name="T20" fmla="*/ 484 w 669"/>
                    <a:gd name="T21" fmla="*/ 182 h 913"/>
                    <a:gd name="T22" fmla="*/ 650 w 669"/>
                    <a:gd name="T23" fmla="*/ 228 h 913"/>
                    <a:gd name="T24" fmla="*/ 652 w 669"/>
                    <a:gd name="T25" fmla="*/ 305 h 913"/>
                    <a:gd name="T26" fmla="*/ 609 w 669"/>
                    <a:gd name="T27" fmla="*/ 345 h 913"/>
                    <a:gd name="T28" fmla="*/ 603 w 669"/>
                    <a:gd name="T29" fmla="*/ 404 h 913"/>
                    <a:gd name="T30" fmla="*/ 579 w 669"/>
                    <a:gd name="T31" fmla="*/ 429 h 913"/>
                    <a:gd name="T32" fmla="*/ 540 w 669"/>
                    <a:gd name="T33" fmla="*/ 473 h 913"/>
                    <a:gd name="T34" fmla="*/ 483 w 669"/>
                    <a:gd name="T35" fmla="*/ 488 h 913"/>
                    <a:gd name="T36" fmla="*/ 453 w 669"/>
                    <a:gd name="T37" fmla="*/ 533 h 913"/>
                    <a:gd name="T38" fmla="*/ 447 w 669"/>
                    <a:gd name="T39" fmla="*/ 570 h 913"/>
                    <a:gd name="T40" fmla="*/ 401 w 669"/>
                    <a:gd name="T41" fmla="*/ 605 h 913"/>
                    <a:gd name="T42" fmla="*/ 374 w 669"/>
                    <a:gd name="T43" fmla="*/ 632 h 913"/>
                    <a:gd name="T44" fmla="*/ 356 w 669"/>
                    <a:gd name="T45" fmla="*/ 645 h 913"/>
                    <a:gd name="T46" fmla="*/ 346 w 669"/>
                    <a:gd name="T47" fmla="*/ 681 h 913"/>
                    <a:gd name="T48" fmla="*/ 301 w 669"/>
                    <a:gd name="T49" fmla="*/ 696 h 913"/>
                    <a:gd name="T50" fmla="*/ 265 w 669"/>
                    <a:gd name="T51" fmla="*/ 711 h 913"/>
                    <a:gd name="T52" fmla="*/ 263 w 669"/>
                    <a:gd name="T53" fmla="*/ 746 h 913"/>
                    <a:gd name="T54" fmla="*/ 229 w 669"/>
                    <a:gd name="T55" fmla="*/ 773 h 913"/>
                    <a:gd name="T56" fmla="*/ 250 w 669"/>
                    <a:gd name="T57" fmla="*/ 797 h 913"/>
                    <a:gd name="T58" fmla="*/ 216 w 669"/>
                    <a:gd name="T59" fmla="*/ 819 h 913"/>
                    <a:gd name="T60" fmla="*/ 198 w 669"/>
                    <a:gd name="T61" fmla="*/ 858 h 913"/>
                    <a:gd name="T62" fmla="*/ 244 w 669"/>
                    <a:gd name="T63" fmla="*/ 912 h 913"/>
                    <a:gd name="T64" fmla="*/ 190 w 669"/>
                    <a:gd name="T65" fmla="*/ 885 h 913"/>
                    <a:gd name="T66" fmla="*/ 156 w 669"/>
                    <a:gd name="T67" fmla="*/ 837 h 913"/>
                    <a:gd name="T68" fmla="*/ 153 w 669"/>
                    <a:gd name="T69" fmla="*/ 711 h 913"/>
                    <a:gd name="T70" fmla="*/ 148 w 669"/>
                    <a:gd name="T71" fmla="*/ 657 h 913"/>
                    <a:gd name="T72" fmla="*/ 151 w 669"/>
                    <a:gd name="T73" fmla="*/ 599 h 913"/>
                    <a:gd name="T74" fmla="*/ 158 w 669"/>
                    <a:gd name="T75" fmla="*/ 552 h 913"/>
                    <a:gd name="T76" fmla="*/ 154 w 669"/>
                    <a:gd name="T77" fmla="*/ 477 h 913"/>
                    <a:gd name="T78" fmla="*/ 159 w 669"/>
                    <a:gd name="T79" fmla="*/ 416 h 913"/>
                    <a:gd name="T80" fmla="*/ 120 w 669"/>
                    <a:gd name="T81" fmla="*/ 374 h 913"/>
                    <a:gd name="T82" fmla="*/ 60 w 669"/>
                    <a:gd name="T83" fmla="*/ 341 h 913"/>
                    <a:gd name="T84" fmla="*/ 39 w 669"/>
                    <a:gd name="T85" fmla="*/ 290 h 913"/>
                    <a:gd name="T86" fmla="*/ 11 w 669"/>
                    <a:gd name="T87" fmla="*/ 261 h 913"/>
                    <a:gd name="T88" fmla="*/ 13 w 669"/>
                    <a:gd name="T89" fmla="*/ 213 h 913"/>
                    <a:gd name="T90" fmla="*/ 7 w 669"/>
                    <a:gd name="T91" fmla="*/ 167 h 913"/>
                    <a:gd name="T92" fmla="*/ 49 w 669"/>
                    <a:gd name="T93" fmla="*/ 75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9" h="913">
                      <a:moveTo>
                        <a:pt x="52" y="41"/>
                      </a:moveTo>
                      <a:lnTo>
                        <a:pt x="60" y="30"/>
                      </a:lnTo>
                      <a:lnTo>
                        <a:pt x="76" y="15"/>
                      </a:lnTo>
                      <a:lnTo>
                        <a:pt x="101" y="6"/>
                      </a:lnTo>
                      <a:lnTo>
                        <a:pt x="114" y="0"/>
                      </a:lnTo>
                      <a:lnTo>
                        <a:pt x="127" y="2"/>
                      </a:lnTo>
                      <a:lnTo>
                        <a:pt x="124" y="9"/>
                      </a:lnTo>
                      <a:lnTo>
                        <a:pt x="109" y="17"/>
                      </a:lnTo>
                      <a:lnTo>
                        <a:pt x="106" y="32"/>
                      </a:lnTo>
                      <a:lnTo>
                        <a:pt x="109" y="44"/>
                      </a:lnTo>
                      <a:lnTo>
                        <a:pt x="122" y="44"/>
                      </a:lnTo>
                      <a:lnTo>
                        <a:pt x="127" y="30"/>
                      </a:lnTo>
                      <a:lnTo>
                        <a:pt x="130" y="17"/>
                      </a:lnTo>
                      <a:lnTo>
                        <a:pt x="138" y="21"/>
                      </a:lnTo>
                      <a:lnTo>
                        <a:pt x="148" y="29"/>
                      </a:lnTo>
                      <a:lnTo>
                        <a:pt x="164" y="26"/>
                      </a:lnTo>
                      <a:lnTo>
                        <a:pt x="174" y="32"/>
                      </a:lnTo>
                      <a:lnTo>
                        <a:pt x="177" y="39"/>
                      </a:lnTo>
                      <a:lnTo>
                        <a:pt x="202" y="36"/>
                      </a:lnTo>
                      <a:lnTo>
                        <a:pt x="250" y="32"/>
                      </a:lnTo>
                      <a:lnTo>
                        <a:pt x="268" y="56"/>
                      </a:lnTo>
                      <a:lnTo>
                        <a:pt x="299" y="68"/>
                      </a:lnTo>
                      <a:lnTo>
                        <a:pt x="297" y="78"/>
                      </a:lnTo>
                      <a:lnTo>
                        <a:pt x="310" y="72"/>
                      </a:lnTo>
                      <a:lnTo>
                        <a:pt x="325" y="72"/>
                      </a:lnTo>
                      <a:lnTo>
                        <a:pt x="343" y="83"/>
                      </a:lnTo>
                      <a:lnTo>
                        <a:pt x="364" y="81"/>
                      </a:lnTo>
                      <a:lnTo>
                        <a:pt x="382" y="83"/>
                      </a:lnTo>
                      <a:lnTo>
                        <a:pt x="411" y="102"/>
                      </a:lnTo>
                      <a:lnTo>
                        <a:pt x="442" y="126"/>
                      </a:lnTo>
                      <a:lnTo>
                        <a:pt x="455" y="153"/>
                      </a:lnTo>
                      <a:lnTo>
                        <a:pt x="447" y="174"/>
                      </a:lnTo>
                      <a:lnTo>
                        <a:pt x="484" y="182"/>
                      </a:lnTo>
                      <a:lnTo>
                        <a:pt x="546" y="192"/>
                      </a:lnTo>
                      <a:lnTo>
                        <a:pt x="609" y="204"/>
                      </a:lnTo>
                      <a:lnTo>
                        <a:pt x="650" y="228"/>
                      </a:lnTo>
                      <a:lnTo>
                        <a:pt x="668" y="251"/>
                      </a:lnTo>
                      <a:lnTo>
                        <a:pt x="668" y="279"/>
                      </a:lnTo>
                      <a:lnTo>
                        <a:pt x="652" y="305"/>
                      </a:lnTo>
                      <a:lnTo>
                        <a:pt x="634" y="318"/>
                      </a:lnTo>
                      <a:lnTo>
                        <a:pt x="622" y="327"/>
                      </a:lnTo>
                      <a:lnTo>
                        <a:pt x="609" y="345"/>
                      </a:lnTo>
                      <a:lnTo>
                        <a:pt x="608" y="362"/>
                      </a:lnTo>
                      <a:lnTo>
                        <a:pt x="609" y="383"/>
                      </a:lnTo>
                      <a:lnTo>
                        <a:pt x="603" y="404"/>
                      </a:lnTo>
                      <a:lnTo>
                        <a:pt x="593" y="408"/>
                      </a:lnTo>
                      <a:lnTo>
                        <a:pt x="590" y="420"/>
                      </a:lnTo>
                      <a:lnTo>
                        <a:pt x="579" y="429"/>
                      </a:lnTo>
                      <a:lnTo>
                        <a:pt x="577" y="440"/>
                      </a:lnTo>
                      <a:lnTo>
                        <a:pt x="562" y="452"/>
                      </a:lnTo>
                      <a:lnTo>
                        <a:pt x="540" y="473"/>
                      </a:lnTo>
                      <a:lnTo>
                        <a:pt x="520" y="479"/>
                      </a:lnTo>
                      <a:lnTo>
                        <a:pt x="507" y="477"/>
                      </a:lnTo>
                      <a:lnTo>
                        <a:pt x="483" y="488"/>
                      </a:lnTo>
                      <a:lnTo>
                        <a:pt x="458" y="512"/>
                      </a:lnTo>
                      <a:lnTo>
                        <a:pt x="453" y="521"/>
                      </a:lnTo>
                      <a:lnTo>
                        <a:pt x="453" y="533"/>
                      </a:lnTo>
                      <a:lnTo>
                        <a:pt x="458" y="546"/>
                      </a:lnTo>
                      <a:lnTo>
                        <a:pt x="447" y="560"/>
                      </a:lnTo>
                      <a:lnTo>
                        <a:pt x="447" y="570"/>
                      </a:lnTo>
                      <a:lnTo>
                        <a:pt x="427" y="582"/>
                      </a:lnTo>
                      <a:lnTo>
                        <a:pt x="413" y="591"/>
                      </a:lnTo>
                      <a:lnTo>
                        <a:pt x="401" y="605"/>
                      </a:lnTo>
                      <a:lnTo>
                        <a:pt x="397" y="618"/>
                      </a:lnTo>
                      <a:lnTo>
                        <a:pt x="380" y="635"/>
                      </a:lnTo>
                      <a:lnTo>
                        <a:pt x="374" y="632"/>
                      </a:lnTo>
                      <a:lnTo>
                        <a:pt x="361" y="632"/>
                      </a:lnTo>
                      <a:lnTo>
                        <a:pt x="345" y="638"/>
                      </a:lnTo>
                      <a:lnTo>
                        <a:pt x="356" y="645"/>
                      </a:lnTo>
                      <a:lnTo>
                        <a:pt x="356" y="660"/>
                      </a:lnTo>
                      <a:lnTo>
                        <a:pt x="354" y="672"/>
                      </a:lnTo>
                      <a:lnTo>
                        <a:pt x="346" y="681"/>
                      </a:lnTo>
                      <a:lnTo>
                        <a:pt x="325" y="683"/>
                      </a:lnTo>
                      <a:lnTo>
                        <a:pt x="309" y="687"/>
                      </a:lnTo>
                      <a:lnTo>
                        <a:pt x="301" y="696"/>
                      </a:lnTo>
                      <a:lnTo>
                        <a:pt x="301" y="711"/>
                      </a:lnTo>
                      <a:lnTo>
                        <a:pt x="281" y="713"/>
                      </a:lnTo>
                      <a:lnTo>
                        <a:pt x="265" y="711"/>
                      </a:lnTo>
                      <a:lnTo>
                        <a:pt x="260" y="717"/>
                      </a:lnTo>
                      <a:lnTo>
                        <a:pt x="268" y="723"/>
                      </a:lnTo>
                      <a:lnTo>
                        <a:pt x="263" y="746"/>
                      </a:lnTo>
                      <a:lnTo>
                        <a:pt x="257" y="765"/>
                      </a:lnTo>
                      <a:lnTo>
                        <a:pt x="236" y="765"/>
                      </a:lnTo>
                      <a:lnTo>
                        <a:pt x="229" y="773"/>
                      </a:lnTo>
                      <a:lnTo>
                        <a:pt x="231" y="788"/>
                      </a:lnTo>
                      <a:lnTo>
                        <a:pt x="242" y="788"/>
                      </a:lnTo>
                      <a:lnTo>
                        <a:pt x="250" y="797"/>
                      </a:lnTo>
                      <a:lnTo>
                        <a:pt x="245" y="812"/>
                      </a:lnTo>
                      <a:lnTo>
                        <a:pt x="234" y="813"/>
                      </a:lnTo>
                      <a:lnTo>
                        <a:pt x="216" y="819"/>
                      </a:lnTo>
                      <a:lnTo>
                        <a:pt x="211" y="831"/>
                      </a:lnTo>
                      <a:lnTo>
                        <a:pt x="210" y="849"/>
                      </a:lnTo>
                      <a:lnTo>
                        <a:pt x="198" y="858"/>
                      </a:lnTo>
                      <a:lnTo>
                        <a:pt x="239" y="888"/>
                      </a:lnTo>
                      <a:lnTo>
                        <a:pt x="250" y="903"/>
                      </a:lnTo>
                      <a:lnTo>
                        <a:pt x="244" y="912"/>
                      </a:lnTo>
                      <a:lnTo>
                        <a:pt x="226" y="906"/>
                      </a:lnTo>
                      <a:lnTo>
                        <a:pt x="211" y="894"/>
                      </a:lnTo>
                      <a:lnTo>
                        <a:pt x="190" y="885"/>
                      </a:lnTo>
                      <a:lnTo>
                        <a:pt x="171" y="870"/>
                      </a:lnTo>
                      <a:lnTo>
                        <a:pt x="158" y="852"/>
                      </a:lnTo>
                      <a:lnTo>
                        <a:pt x="156" y="837"/>
                      </a:lnTo>
                      <a:lnTo>
                        <a:pt x="159" y="825"/>
                      </a:lnTo>
                      <a:lnTo>
                        <a:pt x="158" y="728"/>
                      </a:lnTo>
                      <a:lnTo>
                        <a:pt x="153" y="711"/>
                      </a:lnTo>
                      <a:lnTo>
                        <a:pt x="138" y="693"/>
                      </a:lnTo>
                      <a:lnTo>
                        <a:pt x="138" y="677"/>
                      </a:lnTo>
                      <a:lnTo>
                        <a:pt x="148" y="657"/>
                      </a:lnTo>
                      <a:lnTo>
                        <a:pt x="156" y="633"/>
                      </a:lnTo>
                      <a:lnTo>
                        <a:pt x="153" y="609"/>
                      </a:lnTo>
                      <a:lnTo>
                        <a:pt x="151" y="599"/>
                      </a:lnTo>
                      <a:lnTo>
                        <a:pt x="150" y="585"/>
                      </a:lnTo>
                      <a:lnTo>
                        <a:pt x="154" y="579"/>
                      </a:lnTo>
                      <a:lnTo>
                        <a:pt x="158" y="552"/>
                      </a:lnTo>
                      <a:lnTo>
                        <a:pt x="154" y="539"/>
                      </a:lnTo>
                      <a:lnTo>
                        <a:pt x="161" y="506"/>
                      </a:lnTo>
                      <a:lnTo>
                        <a:pt x="154" y="477"/>
                      </a:lnTo>
                      <a:lnTo>
                        <a:pt x="159" y="462"/>
                      </a:lnTo>
                      <a:lnTo>
                        <a:pt x="167" y="434"/>
                      </a:lnTo>
                      <a:lnTo>
                        <a:pt x="159" y="416"/>
                      </a:lnTo>
                      <a:lnTo>
                        <a:pt x="143" y="402"/>
                      </a:lnTo>
                      <a:lnTo>
                        <a:pt x="138" y="387"/>
                      </a:lnTo>
                      <a:lnTo>
                        <a:pt x="120" y="374"/>
                      </a:lnTo>
                      <a:lnTo>
                        <a:pt x="101" y="365"/>
                      </a:lnTo>
                      <a:lnTo>
                        <a:pt x="73" y="360"/>
                      </a:lnTo>
                      <a:lnTo>
                        <a:pt x="60" y="341"/>
                      </a:lnTo>
                      <a:lnTo>
                        <a:pt x="42" y="321"/>
                      </a:lnTo>
                      <a:lnTo>
                        <a:pt x="41" y="305"/>
                      </a:lnTo>
                      <a:lnTo>
                        <a:pt x="39" y="290"/>
                      </a:lnTo>
                      <a:lnTo>
                        <a:pt x="34" y="279"/>
                      </a:lnTo>
                      <a:lnTo>
                        <a:pt x="24" y="267"/>
                      </a:lnTo>
                      <a:lnTo>
                        <a:pt x="11" y="261"/>
                      </a:lnTo>
                      <a:lnTo>
                        <a:pt x="2" y="249"/>
                      </a:lnTo>
                      <a:lnTo>
                        <a:pt x="13" y="239"/>
                      </a:lnTo>
                      <a:lnTo>
                        <a:pt x="13" y="213"/>
                      </a:lnTo>
                      <a:lnTo>
                        <a:pt x="7" y="200"/>
                      </a:lnTo>
                      <a:lnTo>
                        <a:pt x="0" y="186"/>
                      </a:lnTo>
                      <a:lnTo>
                        <a:pt x="7" y="167"/>
                      </a:lnTo>
                      <a:lnTo>
                        <a:pt x="33" y="119"/>
                      </a:lnTo>
                      <a:lnTo>
                        <a:pt x="34" y="98"/>
                      </a:lnTo>
                      <a:lnTo>
                        <a:pt x="49" y="75"/>
                      </a:lnTo>
                      <a:lnTo>
                        <a:pt x="49" y="63"/>
                      </a:lnTo>
                      <a:lnTo>
                        <a:pt x="52" y="41"/>
                      </a:lnTo>
                    </a:path>
                  </a:pathLst>
                </a:custGeom>
                <a:solidFill>
                  <a:srgbClr val="000080">
                    <a:alpha val="71001"/>
                  </a:srgbClr>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sp>
        <p:nvSpPr>
          <p:cNvPr id="366640" name="Rectangle 48">
            <a:extLst>
              <a:ext uri="{FF2B5EF4-FFF2-40B4-BE49-F238E27FC236}">
                <a16:creationId xmlns:a16="http://schemas.microsoft.com/office/drawing/2014/main" id="{7B7C251C-87D7-4531-BF9C-748964450C37}"/>
              </a:ext>
            </a:extLst>
          </p:cNvPr>
          <p:cNvSpPr>
            <a:spLocks noChangeArrowheads="1"/>
          </p:cNvSpPr>
          <p:nvPr/>
        </p:nvSpPr>
        <p:spPr bwMode="auto">
          <a:xfrm>
            <a:off x="0" y="53975"/>
            <a:ext cx="9144000" cy="828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4800" b="1">
                <a:solidFill>
                  <a:srgbClr val="FAFD00"/>
                </a:solidFill>
                <a:effectLst>
                  <a:outerShdw blurRad="38100" dist="38100" dir="2700000" algn="tl">
                    <a:srgbClr val="000000"/>
                  </a:outerShdw>
                </a:effectLst>
                <a:latin typeface="Tahoma" panose="020B0604030504040204" pitchFamily="34" charset="0"/>
              </a:rPr>
              <a:t>The Way Forward: </a:t>
            </a:r>
            <a:r>
              <a:rPr lang="en-US" altLang="en-US" sz="3200" b="1">
                <a:solidFill>
                  <a:srgbClr val="FF9900"/>
                </a:solidFill>
                <a:effectLst>
                  <a:outerShdw blurRad="38100" dist="38100" dir="2700000" algn="tl">
                    <a:srgbClr val="000000"/>
                  </a:outerShdw>
                </a:effectLst>
                <a:latin typeface="Tahoma" panose="020B0604030504040204" pitchFamily="34" charset="0"/>
              </a:rPr>
              <a:t>How to Do It</a:t>
            </a:r>
          </a:p>
        </p:txBody>
      </p:sp>
      <p:sp>
        <p:nvSpPr>
          <p:cNvPr id="366641" name="Text Box 49">
            <a:extLst>
              <a:ext uri="{FF2B5EF4-FFF2-40B4-BE49-F238E27FC236}">
                <a16:creationId xmlns:a16="http://schemas.microsoft.com/office/drawing/2014/main" id="{6784E5E6-BF5C-4731-A50F-5DFCB6E94188}"/>
              </a:ext>
            </a:extLst>
          </p:cNvPr>
          <p:cNvSpPr txBox="1">
            <a:spLocks noChangeArrowheads="1"/>
          </p:cNvSpPr>
          <p:nvPr/>
        </p:nvSpPr>
        <p:spPr bwMode="auto">
          <a:xfrm>
            <a:off x="112713" y="1012825"/>
            <a:ext cx="9144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lvl1pPr marL="363538" indent="-363538" algn="l">
              <a:defRPr>
                <a:solidFill>
                  <a:schemeClr val="tx1"/>
                </a:solidFill>
                <a:latin typeface="Arial" panose="020B0604020202020204" pitchFamily="34" charset="0"/>
              </a:defRPr>
            </a:lvl1pPr>
            <a:lvl2pPr marL="812800" indent="-269875" algn="l">
              <a:defRPr>
                <a:solidFill>
                  <a:schemeClr val="tx1"/>
                </a:solidFill>
                <a:latin typeface="Arial" panose="020B0604020202020204" pitchFamily="34" charset="0"/>
              </a:defRPr>
            </a:lvl2pPr>
            <a:lvl3pPr marL="1254125" indent="-261938" algn="l">
              <a:defRPr>
                <a:solidFill>
                  <a:schemeClr val="tx1"/>
                </a:solidFill>
                <a:latin typeface="Arial" panose="020B0604020202020204" pitchFamily="34" charset="0"/>
              </a:defRPr>
            </a:lvl3pPr>
            <a:lvl4pPr marL="1611313" indent="-177800" algn="l">
              <a:defRPr>
                <a:solidFill>
                  <a:schemeClr val="tx1"/>
                </a:solidFill>
                <a:latin typeface="Arial" panose="020B0604020202020204" pitchFamily="34" charset="0"/>
              </a:defRPr>
            </a:lvl4pPr>
            <a:lvl5pPr marL="2066925" algn="l">
              <a:defRPr>
                <a:solidFill>
                  <a:schemeClr val="tx1"/>
                </a:solidFill>
                <a:latin typeface="Arial" panose="020B0604020202020204" pitchFamily="34" charset="0"/>
              </a:defRPr>
            </a:lvl5pPr>
            <a:lvl6pPr marL="2524125" fontAlgn="base">
              <a:spcBef>
                <a:spcPct val="0"/>
              </a:spcBef>
              <a:spcAft>
                <a:spcPct val="0"/>
              </a:spcAft>
              <a:defRPr>
                <a:solidFill>
                  <a:schemeClr val="tx1"/>
                </a:solidFill>
                <a:latin typeface="Arial" panose="020B0604020202020204" pitchFamily="34" charset="0"/>
              </a:defRPr>
            </a:lvl6pPr>
            <a:lvl7pPr marL="2981325" fontAlgn="base">
              <a:spcBef>
                <a:spcPct val="0"/>
              </a:spcBef>
              <a:spcAft>
                <a:spcPct val="0"/>
              </a:spcAft>
              <a:defRPr>
                <a:solidFill>
                  <a:schemeClr val="tx1"/>
                </a:solidFill>
                <a:latin typeface="Arial" panose="020B0604020202020204" pitchFamily="34" charset="0"/>
              </a:defRPr>
            </a:lvl7pPr>
            <a:lvl8pPr marL="3438525" fontAlgn="base">
              <a:spcBef>
                <a:spcPct val="0"/>
              </a:spcBef>
              <a:spcAft>
                <a:spcPct val="0"/>
              </a:spcAft>
              <a:defRPr>
                <a:solidFill>
                  <a:schemeClr val="tx1"/>
                </a:solidFill>
                <a:latin typeface="Arial" panose="020B0604020202020204" pitchFamily="34" charset="0"/>
              </a:defRPr>
            </a:lvl8pPr>
            <a:lvl9pPr marL="3895725" fontAlgn="base">
              <a:spcBef>
                <a:spcPct val="0"/>
              </a:spcBef>
              <a:spcAft>
                <a:spcPct val="0"/>
              </a:spcAft>
              <a:defRPr>
                <a:solidFill>
                  <a:schemeClr val="tx1"/>
                </a:solidFill>
                <a:latin typeface="Arial" panose="020B0604020202020204" pitchFamily="34" charset="0"/>
              </a:defRPr>
            </a:lvl9pPr>
          </a:lstStyle>
          <a:p>
            <a:pPr>
              <a:lnSpc>
                <a:spcPct val="95000"/>
              </a:lnSpc>
              <a:spcBef>
                <a:spcPct val="20000"/>
              </a:spcBef>
              <a:buClr>
                <a:srgbClr val="FF0000"/>
              </a:buClr>
              <a:buFont typeface="Wingdings" panose="05000000000000000000" pitchFamily="2" charset="2"/>
              <a:buNone/>
            </a:pPr>
            <a:endParaRPr lang="en-US" altLang="en-US" sz="2600" b="1">
              <a:solidFill>
                <a:srgbClr val="00FFFF"/>
              </a:solidFill>
              <a:effectLst>
                <a:outerShdw blurRad="38100" dist="38100" dir="2700000" algn="tl">
                  <a:srgbClr val="000000"/>
                </a:outerShdw>
              </a:effectLst>
            </a:endParaRPr>
          </a:p>
        </p:txBody>
      </p:sp>
      <p:sp>
        <p:nvSpPr>
          <p:cNvPr id="366642" name="Text Box 50">
            <a:extLst>
              <a:ext uri="{FF2B5EF4-FFF2-40B4-BE49-F238E27FC236}">
                <a16:creationId xmlns:a16="http://schemas.microsoft.com/office/drawing/2014/main" id="{EF755574-9C13-4C51-90D6-9D7AA8A78136}"/>
              </a:ext>
            </a:extLst>
          </p:cNvPr>
          <p:cNvSpPr txBox="1">
            <a:spLocks noChangeArrowheads="1"/>
          </p:cNvSpPr>
          <p:nvPr/>
        </p:nvSpPr>
        <p:spPr bwMode="auto">
          <a:xfrm>
            <a:off x="112713" y="1012825"/>
            <a:ext cx="9021762" cy="555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lgn="l">
              <a:defRPr>
                <a:solidFill>
                  <a:schemeClr val="tx1"/>
                </a:solidFill>
                <a:latin typeface="Arial" panose="020B0604020202020204" pitchFamily="34" charset="0"/>
              </a:defRPr>
            </a:lvl1pPr>
            <a:lvl2pPr marL="542925"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25000"/>
              </a:spcBef>
            </a:pPr>
            <a:r>
              <a:rPr lang="en-GB" altLang="en-US" sz="3600" b="1">
                <a:solidFill>
                  <a:srgbClr val="FF9900"/>
                </a:solidFill>
                <a:effectLst>
                  <a:outerShdw blurRad="38100" dist="38100" dir="2700000" algn="tl">
                    <a:srgbClr val="000000"/>
                  </a:outerShdw>
                </a:effectLst>
              </a:rPr>
              <a:t>Get Low Down and Dirty:</a:t>
            </a:r>
          </a:p>
          <a:p>
            <a:pPr>
              <a:lnSpc>
                <a:spcPct val="95000"/>
              </a:lnSpc>
              <a:spcBef>
                <a:spcPct val="25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Survey the Circumstances and Needs of South Africa’s Urban Poor</a:t>
            </a:r>
          </a:p>
          <a:p>
            <a:pPr>
              <a:lnSpc>
                <a:spcPct val="95000"/>
              </a:lnSpc>
              <a:spcBef>
                <a:spcPct val="25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Define the Range of Technological Options to Connect Them to the Broadband Digital World</a:t>
            </a:r>
          </a:p>
          <a:p>
            <a:pPr>
              <a:lnSpc>
                <a:spcPct val="95000"/>
              </a:lnSpc>
              <a:spcBef>
                <a:spcPct val="25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Determine their Affordability Levels and Develop a range of Business Models</a:t>
            </a:r>
          </a:p>
          <a:p>
            <a:pPr>
              <a:lnSpc>
                <a:spcPct val="95000"/>
              </a:lnSpc>
              <a:spcBef>
                <a:spcPct val="25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Determine the Legal/Regulatory/Policy Barriers and Develop Corrosive/Erosive Strategies</a:t>
            </a:r>
          </a:p>
          <a:p>
            <a:pPr>
              <a:lnSpc>
                <a:spcPct val="95000"/>
              </a:lnSpc>
              <a:spcBef>
                <a:spcPct val="25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Develop Strategies for Rapid Assimilation and Progressive Use of ICT Products by Mass Second Economy</a:t>
            </a:r>
          </a:p>
          <a:p>
            <a:pPr>
              <a:lnSpc>
                <a:spcPct val="95000"/>
              </a:lnSpc>
              <a:spcBef>
                <a:spcPct val="25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Actively Seek Productive Applications for SMMEs, Community based Graduates, Intellectuals, Professionals and Artists</a:t>
            </a:r>
          </a:p>
          <a:p>
            <a:pPr>
              <a:lnSpc>
                <a:spcPct val="95000"/>
              </a:lnSpc>
              <a:spcBef>
                <a:spcPct val="25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Publish Results for Global Dissemination and </a:t>
            </a:r>
            <a:r>
              <a:rPr lang="en-GB" altLang="en-US" b="1">
                <a:solidFill>
                  <a:srgbClr val="FF9900"/>
                </a:solidFill>
                <a:effectLst>
                  <a:outerShdw blurRad="38100" dist="38100" dir="2700000" algn="tl">
                    <a:srgbClr val="000000"/>
                  </a:outerShdw>
                </a:effectLst>
              </a:rPr>
              <a:t>Access to International Development Resources</a:t>
            </a:r>
          </a:p>
          <a:p>
            <a:pPr>
              <a:lnSpc>
                <a:spcPct val="95000"/>
              </a:lnSpc>
              <a:spcBef>
                <a:spcPct val="25000"/>
              </a:spcBef>
              <a:buClr>
                <a:srgbClr val="FF0000"/>
              </a:buClr>
              <a:buFont typeface="Wingdings" panose="05000000000000000000" pitchFamily="2" charset="2"/>
              <a:buChar char="("/>
            </a:pPr>
            <a:r>
              <a:rPr lang="en-GB" altLang="en-US" b="1">
                <a:solidFill>
                  <a:schemeClr val="bg1"/>
                </a:solidFill>
                <a:effectLst>
                  <a:outerShdw blurRad="38100" dist="38100" dir="2700000" algn="tl">
                    <a:srgbClr val="000000"/>
                  </a:outerShdw>
                </a:effectLst>
              </a:rPr>
              <a:t>Ensure Maximum Public, Community, Industry &amp; Student Participation: Build Partnerships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66641"/>
                                        </p:tgtEl>
                                        <p:attrNameLst>
                                          <p:attrName>style.visibility</p:attrName>
                                        </p:attrNameLst>
                                      </p:cBhvr>
                                      <p:to>
                                        <p:strVal val="visible"/>
                                      </p:to>
                                    </p:set>
                                    <p:animEffect transition="in" filter="fade">
                                      <p:cBhvr>
                                        <p:cTn id="7" dur="2000"/>
                                        <p:tgtEl>
                                          <p:spTgt spid="36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4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618" name="Group 2">
            <a:extLst>
              <a:ext uri="{FF2B5EF4-FFF2-40B4-BE49-F238E27FC236}">
                <a16:creationId xmlns:a16="http://schemas.microsoft.com/office/drawing/2014/main" id="{0E758960-49F5-44C4-9653-2DA83F7DDCD1}"/>
              </a:ext>
            </a:extLst>
          </p:cNvPr>
          <p:cNvGrpSpPr>
            <a:grpSpLocks/>
          </p:cNvGrpSpPr>
          <p:nvPr/>
        </p:nvGrpSpPr>
        <p:grpSpPr bwMode="auto">
          <a:xfrm>
            <a:off x="179388" y="1042988"/>
            <a:ext cx="8785225" cy="1584325"/>
            <a:chOff x="113" y="436"/>
            <a:chExt cx="5534" cy="998"/>
          </a:xfrm>
        </p:grpSpPr>
        <p:pic>
          <p:nvPicPr>
            <p:cNvPr id="367619" name="Picture 3" descr="franklin%20roosevelt">
              <a:extLst>
                <a:ext uri="{FF2B5EF4-FFF2-40B4-BE49-F238E27FC236}">
                  <a16:creationId xmlns:a16="http://schemas.microsoft.com/office/drawing/2014/main" id="{26CEE499-330E-46CE-B51B-B48AD4415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436"/>
              <a:ext cx="865" cy="998"/>
            </a:xfrm>
            <a:prstGeom prst="rect">
              <a:avLst/>
            </a:prstGeom>
            <a:noFill/>
            <a:extLst>
              <a:ext uri="{909E8E84-426E-40DD-AFC4-6F175D3DCCD1}">
                <a14:hiddenFill xmlns:a14="http://schemas.microsoft.com/office/drawing/2010/main">
                  <a:solidFill>
                    <a:srgbClr val="FFFFFF"/>
                  </a:solidFill>
                </a14:hiddenFill>
              </a:ext>
            </a:extLst>
          </p:spPr>
        </p:pic>
        <p:sp>
          <p:nvSpPr>
            <p:cNvPr id="367620" name="Rectangle 4">
              <a:extLst>
                <a:ext uri="{FF2B5EF4-FFF2-40B4-BE49-F238E27FC236}">
                  <a16:creationId xmlns:a16="http://schemas.microsoft.com/office/drawing/2014/main" id="{87C93927-313C-4A8E-AB2E-EBB14B59C3E1}"/>
                </a:ext>
              </a:extLst>
            </p:cNvPr>
            <p:cNvSpPr>
              <a:spLocks noChangeArrowheads="1"/>
            </p:cNvSpPr>
            <p:nvPr/>
          </p:nvSpPr>
          <p:spPr bwMode="auto">
            <a:xfrm>
              <a:off x="1066" y="481"/>
              <a:ext cx="4581" cy="898"/>
            </a:xfrm>
            <a:prstGeom prst="rect">
              <a:avLst/>
            </a:prstGeom>
            <a:noFill/>
            <a:ln>
              <a:noFill/>
            </a:ln>
            <a:effectLst>
              <a:outerShdw dist="17961" dir="2700000" algn="ctr" rotWithShape="0">
                <a:srgbClr val="5F5F5F">
                  <a:alpha val="50000"/>
                </a:srgbClr>
              </a:outerShdw>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38100" cmpd="dbl">
                  <a:solidFill>
                    <a:schemeClr val="tx1"/>
                  </a:solidFill>
                  <a:miter lim="800000"/>
                  <a:headEnd/>
                  <a:tailEnd/>
                </a14:hiddenLine>
              </a:ext>
            </a:extLst>
          </p:spPr>
          <p:txBody>
            <a:bodyPr>
              <a:spAutoFit/>
            </a:bodyPr>
            <a:lstStyle>
              <a:lvl1pPr algn="l" defTabSz="327025">
                <a:tabLst>
                  <a:tab pos="809625" algn="l"/>
                </a:tabLst>
                <a:defRPr>
                  <a:solidFill>
                    <a:schemeClr val="tx1"/>
                  </a:solidFill>
                  <a:latin typeface="Arial" panose="020B0604020202020204" pitchFamily="34" charset="0"/>
                </a:defRPr>
              </a:lvl1pPr>
              <a:lvl2pPr algn="l" defTabSz="327025">
                <a:tabLst>
                  <a:tab pos="809625" algn="l"/>
                </a:tabLst>
                <a:defRPr>
                  <a:solidFill>
                    <a:schemeClr val="tx1"/>
                  </a:solidFill>
                  <a:latin typeface="Arial" panose="020B0604020202020204" pitchFamily="34" charset="0"/>
                </a:defRPr>
              </a:lvl2pPr>
              <a:lvl3pPr algn="l" defTabSz="327025">
                <a:tabLst>
                  <a:tab pos="809625" algn="l"/>
                </a:tabLst>
                <a:defRPr>
                  <a:solidFill>
                    <a:schemeClr val="tx1"/>
                  </a:solidFill>
                  <a:latin typeface="Arial" panose="020B0604020202020204" pitchFamily="34" charset="0"/>
                </a:defRPr>
              </a:lvl3pPr>
              <a:lvl4pPr algn="l" defTabSz="327025">
                <a:tabLst>
                  <a:tab pos="809625" algn="l"/>
                </a:tabLst>
                <a:defRPr>
                  <a:solidFill>
                    <a:schemeClr val="tx1"/>
                  </a:solidFill>
                  <a:latin typeface="Arial" panose="020B0604020202020204" pitchFamily="34" charset="0"/>
                </a:defRPr>
              </a:lvl4pPr>
              <a:lvl5pPr algn="l" defTabSz="327025">
                <a:tabLst>
                  <a:tab pos="809625" algn="l"/>
                </a:tabLst>
                <a:defRPr>
                  <a:solidFill>
                    <a:schemeClr val="tx1"/>
                  </a:solidFill>
                  <a:latin typeface="Arial" panose="020B0604020202020204" pitchFamily="34" charset="0"/>
                </a:defRPr>
              </a:lvl5pPr>
              <a:lvl6pPr defTabSz="327025" fontAlgn="base">
                <a:spcBef>
                  <a:spcPct val="0"/>
                </a:spcBef>
                <a:spcAft>
                  <a:spcPct val="0"/>
                </a:spcAft>
                <a:tabLst>
                  <a:tab pos="809625" algn="l"/>
                </a:tabLst>
                <a:defRPr>
                  <a:solidFill>
                    <a:schemeClr val="tx1"/>
                  </a:solidFill>
                  <a:latin typeface="Arial" panose="020B0604020202020204" pitchFamily="34" charset="0"/>
                </a:defRPr>
              </a:lvl6pPr>
              <a:lvl7pPr defTabSz="327025" fontAlgn="base">
                <a:spcBef>
                  <a:spcPct val="0"/>
                </a:spcBef>
                <a:spcAft>
                  <a:spcPct val="0"/>
                </a:spcAft>
                <a:tabLst>
                  <a:tab pos="809625" algn="l"/>
                </a:tabLst>
                <a:defRPr>
                  <a:solidFill>
                    <a:schemeClr val="tx1"/>
                  </a:solidFill>
                  <a:latin typeface="Arial" panose="020B0604020202020204" pitchFamily="34" charset="0"/>
                </a:defRPr>
              </a:lvl7pPr>
              <a:lvl8pPr defTabSz="327025" fontAlgn="base">
                <a:spcBef>
                  <a:spcPct val="0"/>
                </a:spcBef>
                <a:spcAft>
                  <a:spcPct val="0"/>
                </a:spcAft>
                <a:tabLst>
                  <a:tab pos="809625" algn="l"/>
                </a:tabLst>
                <a:defRPr>
                  <a:solidFill>
                    <a:schemeClr val="tx1"/>
                  </a:solidFill>
                  <a:latin typeface="Arial" panose="020B0604020202020204" pitchFamily="34" charset="0"/>
                </a:defRPr>
              </a:lvl8pPr>
              <a:lvl9pPr defTabSz="327025" fontAlgn="base">
                <a:spcBef>
                  <a:spcPct val="0"/>
                </a:spcBef>
                <a:spcAft>
                  <a:spcPct val="0"/>
                </a:spcAft>
                <a:tabLst>
                  <a:tab pos="809625" algn="l"/>
                </a:tabLst>
                <a:defRPr>
                  <a:solidFill>
                    <a:schemeClr val="tx1"/>
                  </a:solidFill>
                  <a:latin typeface="Arial" panose="020B0604020202020204" pitchFamily="34" charset="0"/>
                </a:defRPr>
              </a:lvl9pPr>
            </a:lstStyle>
            <a:p>
              <a:pPr>
                <a:lnSpc>
                  <a:spcPct val="95000"/>
                </a:lnSpc>
              </a:pPr>
              <a:r>
                <a:rPr lang="en-GB" altLang="en-US" sz="2300">
                  <a:solidFill>
                    <a:schemeClr val="bg1"/>
                  </a:solidFill>
                  <a:effectLst>
                    <a:outerShdw blurRad="38100" dist="38100" dir="2700000" algn="tl">
                      <a:srgbClr val="000000"/>
                    </a:outerShdw>
                  </a:effectLst>
                  <a:latin typeface="Tahoma" panose="020B0604030504040204" pitchFamily="34" charset="0"/>
                </a:rPr>
                <a:t>“</a:t>
              </a:r>
              <a:r>
                <a:rPr lang="en-GB" altLang="en-US" sz="2300">
                  <a:solidFill>
                    <a:srgbClr val="00FFCC"/>
                  </a:solidFill>
                  <a:effectLst>
                    <a:outerShdw blurRad="38100" dist="38100" dir="2700000" algn="tl">
                      <a:srgbClr val="000000"/>
                    </a:outerShdw>
                  </a:effectLst>
                  <a:latin typeface="Tahoma" panose="020B0604030504040204" pitchFamily="34" charset="0"/>
                </a:rPr>
                <a:t>The test of our progress</a:t>
              </a:r>
              <a:r>
                <a:rPr lang="en-GB" altLang="en-US" sz="2300">
                  <a:solidFill>
                    <a:schemeClr val="bg1"/>
                  </a:solidFill>
                  <a:effectLst>
                    <a:outerShdw blurRad="38100" dist="38100" dir="2700000" algn="tl">
                      <a:srgbClr val="000000"/>
                    </a:outerShdw>
                  </a:effectLst>
                  <a:latin typeface="Tahoma" panose="020B0604030504040204" pitchFamily="34" charset="0"/>
                </a:rPr>
                <a:t> is not whether we add more to the abundance of those who have much;</a:t>
              </a:r>
            </a:p>
            <a:p>
              <a:pPr>
                <a:lnSpc>
                  <a:spcPct val="95000"/>
                </a:lnSpc>
              </a:pPr>
              <a:r>
                <a:rPr lang="en-GB" altLang="en-US" sz="2300">
                  <a:solidFill>
                    <a:schemeClr val="bg1"/>
                  </a:solidFill>
                  <a:effectLst>
                    <a:outerShdw blurRad="38100" dist="38100" dir="2700000" algn="tl">
                      <a:srgbClr val="000000"/>
                    </a:outerShdw>
                  </a:effectLst>
                  <a:latin typeface="Tahoma" panose="020B0604030504040204" pitchFamily="34" charset="0"/>
                </a:rPr>
                <a:t>it is whether we provide enough for those who have too little.”</a:t>
              </a:r>
              <a:r>
                <a:rPr lang="en-GB" altLang="en-US">
                  <a:solidFill>
                    <a:schemeClr val="bg1"/>
                  </a:solidFill>
                  <a:effectLst>
                    <a:outerShdw blurRad="38100" dist="38100" dir="2700000" algn="tl">
                      <a:srgbClr val="000000"/>
                    </a:outerShdw>
                  </a:effectLst>
                  <a:latin typeface="Tahoma" panose="020B0604030504040204" pitchFamily="34" charset="0"/>
                </a:rPr>
                <a:t>	</a:t>
              </a:r>
              <a:r>
                <a:rPr lang="en-GB" altLang="en-US" sz="1200" b="1" i="1">
                  <a:solidFill>
                    <a:srgbClr val="00FFCC"/>
                  </a:solidFill>
                  <a:latin typeface="Tahoma" panose="020B0604030504040204" pitchFamily="34" charset="0"/>
                </a:rPr>
                <a:t>US President Franklin D. Roosevelt, second inaugural address, 1937</a:t>
              </a:r>
            </a:p>
          </p:txBody>
        </p:sp>
      </p:grpSp>
      <p:grpSp>
        <p:nvGrpSpPr>
          <p:cNvPr id="367621" name="Group 5">
            <a:extLst>
              <a:ext uri="{FF2B5EF4-FFF2-40B4-BE49-F238E27FC236}">
                <a16:creationId xmlns:a16="http://schemas.microsoft.com/office/drawing/2014/main" id="{0343F8A4-5F2E-43EE-B880-985A9AB9BBA8}"/>
              </a:ext>
            </a:extLst>
          </p:cNvPr>
          <p:cNvGrpSpPr>
            <a:grpSpLocks/>
          </p:cNvGrpSpPr>
          <p:nvPr/>
        </p:nvGrpSpPr>
        <p:grpSpPr bwMode="auto">
          <a:xfrm>
            <a:off x="179388" y="2555875"/>
            <a:ext cx="8963025" cy="2447925"/>
            <a:chOff x="113" y="1389"/>
            <a:chExt cx="5646" cy="1542"/>
          </a:xfrm>
        </p:grpSpPr>
        <p:pic>
          <p:nvPicPr>
            <p:cNvPr id="367622" name="Picture 6" descr="img_home1">
              <a:extLst>
                <a:ext uri="{FF2B5EF4-FFF2-40B4-BE49-F238E27FC236}">
                  <a16:creationId xmlns:a16="http://schemas.microsoft.com/office/drawing/2014/main" id="{20B8FAB2-6863-4D7D-978C-0696E3D5B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 y="1570"/>
              <a:ext cx="1176" cy="1361"/>
            </a:xfrm>
            <a:prstGeom prst="rect">
              <a:avLst/>
            </a:prstGeom>
            <a:noFill/>
            <a:extLst>
              <a:ext uri="{909E8E84-426E-40DD-AFC4-6F175D3DCCD1}">
                <a14:hiddenFill xmlns:a14="http://schemas.microsoft.com/office/drawing/2010/main">
                  <a:solidFill>
                    <a:srgbClr val="FFFFFF"/>
                  </a:solidFill>
                </a14:hiddenFill>
              </a:ext>
            </a:extLst>
          </p:spPr>
        </p:pic>
        <p:sp>
          <p:nvSpPr>
            <p:cNvPr id="367623" name="Rectangle 7">
              <a:extLst>
                <a:ext uri="{FF2B5EF4-FFF2-40B4-BE49-F238E27FC236}">
                  <a16:creationId xmlns:a16="http://schemas.microsoft.com/office/drawing/2014/main" id="{0B19CFA4-D616-4022-9949-28DA288D48D2}"/>
                </a:ext>
              </a:extLst>
            </p:cNvPr>
            <p:cNvSpPr>
              <a:spLocks noChangeArrowheads="1"/>
            </p:cNvSpPr>
            <p:nvPr/>
          </p:nvSpPr>
          <p:spPr bwMode="auto">
            <a:xfrm>
              <a:off x="113" y="1573"/>
              <a:ext cx="4128" cy="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534988">
                <a:defRPr>
                  <a:solidFill>
                    <a:schemeClr val="tx1"/>
                  </a:solidFill>
                  <a:latin typeface="Arial" panose="020B0604020202020204" pitchFamily="34" charset="0"/>
                </a:defRPr>
              </a:lvl1pPr>
              <a:lvl2pPr algn="l" defTabSz="534988">
                <a:defRPr>
                  <a:solidFill>
                    <a:schemeClr val="tx1"/>
                  </a:solidFill>
                  <a:latin typeface="Arial" panose="020B0604020202020204" pitchFamily="34" charset="0"/>
                </a:defRPr>
              </a:lvl2pPr>
              <a:lvl3pPr algn="l" defTabSz="534988">
                <a:defRPr>
                  <a:solidFill>
                    <a:schemeClr val="tx1"/>
                  </a:solidFill>
                  <a:latin typeface="Arial" panose="020B0604020202020204" pitchFamily="34" charset="0"/>
                </a:defRPr>
              </a:lvl3pPr>
              <a:lvl4pPr algn="l" defTabSz="534988">
                <a:defRPr>
                  <a:solidFill>
                    <a:schemeClr val="tx1"/>
                  </a:solidFill>
                  <a:latin typeface="Arial" panose="020B0604020202020204" pitchFamily="34" charset="0"/>
                </a:defRPr>
              </a:lvl4pPr>
              <a:lvl5pPr algn="l" defTabSz="534988">
                <a:defRPr>
                  <a:solidFill>
                    <a:schemeClr val="tx1"/>
                  </a:solidFill>
                  <a:latin typeface="Arial" panose="020B0604020202020204" pitchFamily="34" charset="0"/>
                </a:defRPr>
              </a:lvl5pPr>
              <a:lvl6pPr defTabSz="534988" fontAlgn="base">
                <a:spcBef>
                  <a:spcPct val="0"/>
                </a:spcBef>
                <a:spcAft>
                  <a:spcPct val="0"/>
                </a:spcAft>
                <a:defRPr>
                  <a:solidFill>
                    <a:schemeClr val="tx1"/>
                  </a:solidFill>
                  <a:latin typeface="Arial" panose="020B0604020202020204" pitchFamily="34" charset="0"/>
                </a:defRPr>
              </a:lvl6pPr>
              <a:lvl7pPr defTabSz="534988" fontAlgn="base">
                <a:spcBef>
                  <a:spcPct val="0"/>
                </a:spcBef>
                <a:spcAft>
                  <a:spcPct val="0"/>
                </a:spcAft>
                <a:defRPr>
                  <a:solidFill>
                    <a:schemeClr val="tx1"/>
                  </a:solidFill>
                  <a:latin typeface="Arial" panose="020B0604020202020204" pitchFamily="34" charset="0"/>
                </a:defRPr>
              </a:lvl7pPr>
              <a:lvl8pPr defTabSz="534988" fontAlgn="base">
                <a:spcBef>
                  <a:spcPct val="0"/>
                </a:spcBef>
                <a:spcAft>
                  <a:spcPct val="0"/>
                </a:spcAft>
                <a:defRPr>
                  <a:solidFill>
                    <a:schemeClr val="tx1"/>
                  </a:solidFill>
                  <a:latin typeface="Arial" panose="020B0604020202020204" pitchFamily="34" charset="0"/>
                </a:defRPr>
              </a:lvl8pPr>
              <a:lvl9pPr defTabSz="534988" fontAlgn="base">
                <a:spcBef>
                  <a:spcPct val="0"/>
                </a:spcBef>
                <a:spcAft>
                  <a:spcPct val="0"/>
                </a:spcAft>
                <a:defRPr>
                  <a:solidFill>
                    <a:schemeClr val="tx1"/>
                  </a:solidFill>
                  <a:latin typeface="Arial" panose="020B0604020202020204" pitchFamily="34" charset="0"/>
                </a:defRPr>
              </a:lvl9pPr>
            </a:lstStyle>
            <a:p>
              <a:pPr>
                <a:lnSpc>
                  <a:spcPct val="90000"/>
                </a:lnSpc>
              </a:pPr>
              <a:r>
                <a:rPr lang="en-GB" altLang="en-US">
                  <a:solidFill>
                    <a:schemeClr val="bg1"/>
                  </a:solidFill>
                  <a:effectLst>
                    <a:outerShdw blurRad="38100" dist="38100" dir="2700000" algn="tl">
                      <a:srgbClr val="000000"/>
                    </a:outerShdw>
                  </a:effectLst>
                </a:rPr>
                <a:t>“</a:t>
              </a:r>
              <a:r>
                <a:rPr lang="en-GB" altLang="en-US" sz="2400">
                  <a:solidFill>
                    <a:srgbClr val="00FFCC"/>
                  </a:solidFill>
                  <a:effectLst>
                    <a:outerShdw blurRad="38100" dist="38100" dir="2700000" algn="tl">
                      <a:srgbClr val="000000"/>
                    </a:outerShdw>
                  </a:effectLst>
                </a:rPr>
                <a:t>Massive poverty and obscene inequality</a:t>
              </a:r>
              <a:r>
                <a:rPr lang="en-GB" altLang="en-US">
                  <a:solidFill>
                    <a:schemeClr val="tx2"/>
                  </a:solidFill>
                  <a:effectLst>
                    <a:outerShdw blurRad="38100" dist="38100" dir="2700000" algn="tl">
                      <a:srgbClr val="FFFFFF"/>
                    </a:outerShdw>
                  </a:effectLst>
                </a:rPr>
                <a:t> </a:t>
              </a:r>
              <a:r>
                <a:rPr lang="en-GB" altLang="en-US">
                  <a:solidFill>
                    <a:schemeClr val="bg1"/>
                  </a:solidFill>
                  <a:effectLst>
                    <a:outerShdw blurRad="38100" dist="38100" dir="2700000" algn="tl">
                      <a:srgbClr val="000000"/>
                    </a:outerShdw>
                  </a:effectLst>
                </a:rPr>
                <a:t>are such terrible scourges of our times - times in which the world boasts breathtaking advances in science, technology, industry and wealth accumulation— that they have to rank alongside slavery and apartheid as social evils.”	</a:t>
              </a:r>
              <a:r>
                <a:rPr lang="en-GB" altLang="en-US" sz="1200" b="1" i="1">
                  <a:solidFill>
                    <a:srgbClr val="00FFCC"/>
                  </a:solidFill>
                  <a:effectLst>
                    <a:outerShdw blurRad="38100" dist="38100" dir="2700000" algn="tl">
                      <a:srgbClr val="000000"/>
                    </a:outerShdw>
                  </a:effectLst>
                  <a:latin typeface="Tahoma" panose="020B0604030504040204" pitchFamily="34" charset="0"/>
                </a:rPr>
                <a:t>Nelson Rolihlahla Mandela – Quoted in the United 				Nations Human Development Report for 2005</a:t>
              </a:r>
            </a:p>
          </p:txBody>
        </p:sp>
        <p:pic>
          <p:nvPicPr>
            <p:cNvPr id="367624" name="Picture 8" descr="ELEGLINE">
              <a:extLst>
                <a:ext uri="{FF2B5EF4-FFF2-40B4-BE49-F238E27FC236}">
                  <a16:creationId xmlns:a16="http://schemas.microsoft.com/office/drawing/2014/main" id="{176B562F-100D-49D8-ADDC-139664816341}"/>
                </a:ext>
              </a:extLst>
            </p:cNvPr>
            <p:cNvPicPr>
              <a:picLocks noChangeAspect="1" noChangeArrowheads="1"/>
            </p:cNvPicPr>
            <p:nvPr/>
          </p:nvPicPr>
          <p:blipFill>
            <a:blip r:embed="rId4">
              <a:lum bright="6000" contrast="-70000"/>
              <a:extLst>
                <a:ext uri="{28A0092B-C50C-407E-A947-70E740481C1C}">
                  <a14:useLocalDpi xmlns:a14="http://schemas.microsoft.com/office/drawing/2010/main" val="0"/>
                </a:ext>
              </a:extLst>
            </a:blip>
            <a:srcRect/>
            <a:stretch>
              <a:fillRect/>
            </a:stretch>
          </p:blipFill>
          <p:spPr bwMode="auto">
            <a:xfrm>
              <a:off x="2109" y="1389"/>
              <a:ext cx="3650" cy="108"/>
            </a:xfrm>
            <a:prstGeom prst="rect">
              <a:avLst/>
            </a:prstGeom>
            <a:gradFill rotWithShape="1">
              <a:gsLst>
                <a:gs pos="0">
                  <a:srgbClr val="A603AB"/>
                </a:gs>
                <a:gs pos="6000">
                  <a:srgbClr val="E81766"/>
                </a:gs>
                <a:gs pos="13500">
                  <a:srgbClr val="EE3F17"/>
                </a:gs>
                <a:gs pos="24000">
                  <a:srgbClr val="FFFF00"/>
                </a:gs>
                <a:gs pos="32499">
                  <a:srgbClr val="1A8D48"/>
                </a:gs>
                <a:gs pos="39500">
                  <a:srgbClr val="0819FB"/>
                </a:gs>
                <a:gs pos="50000">
                  <a:srgbClr val="A603AB"/>
                </a:gs>
                <a:gs pos="60501">
                  <a:srgbClr val="0819FB"/>
                </a:gs>
                <a:gs pos="67501">
                  <a:srgbClr val="1A8D48"/>
                </a:gs>
                <a:gs pos="76000">
                  <a:srgbClr val="FFFF00"/>
                </a:gs>
                <a:gs pos="86500">
                  <a:srgbClr val="EE3F17"/>
                </a:gs>
                <a:gs pos="94000">
                  <a:srgbClr val="E81766"/>
                </a:gs>
                <a:gs pos="100000">
                  <a:srgbClr val="A603A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67625" name="Group 9">
            <a:extLst>
              <a:ext uri="{FF2B5EF4-FFF2-40B4-BE49-F238E27FC236}">
                <a16:creationId xmlns:a16="http://schemas.microsoft.com/office/drawing/2014/main" id="{6159139A-2EC7-48A3-B955-E79E8044B518}"/>
              </a:ext>
            </a:extLst>
          </p:cNvPr>
          <p:cNvGrpSpPr>
            <a:grpSpLocks/>
          </p:cNvGrpSpPr>
          <p:nvPr/>
        </p:nvGrpSpPr>
        <p:grpSpPr bwMode="auto">
          <a:xfrm>
            <a:off x="0" y="4932363"/>
            <a:ext cx="8748713" cy="1681162"/>
            <a:chOff x="0" y="2886"/>
            <a:chExt cx="5511" cy="1059"/>
          </a:xfrm>
        </p:grpSpPr>
        <p:pic>
          <p:nvPicPr>
            <p:cNvPr id="367626" name="Picture 10" descr="ELEGLINE">
              <a:extLst>
                <a:ext uri="{FF2B5EF4-FFF2-40B4-BE49-F238E27FC236}">
                  <a16:creationId xmlns:a16="http://schemas.microsoft.com/office/drawing/2014/main" id="{973D803F-E6D1-4246-9B66-2C5CB1684464}"/>
                </a:ext>
              </a:extLst>
            </p:cNvPr>
            <p:cNvPicPr>
              <a:picLocks noChangeAspect="1" noChangeArrowheads="1"/>
            </p:cNvPicPr>
            <p:nvPr/>
          </p:nvPicPr>
          <p:blipFill>
            <a:blip r:embed="rId4">
              <a:lum bright="6000" contrast="-70000"/>
              <a:extLst>
                <a:ext uri="{28A0092B-C50C-407E-A947-70E740481C1C}">
                  <a14:useLocalDpi xmlns:a14="http://schemas.microsoft.com/office/drawing/2010/main" val="0"/>
                </a:ext>
              </a:extLst>
            </a:blip>
            <a:srcRect/>
            <a:stretch>
              <a:fillRect/>
            </a:stretch>
          </p:blipFill>
          <p:spPr bwMode="auto">
            <a:xfrm>
              <a:off x="0" y="2886"/>
              <a:ext cx="3288" cy="116"/>
            </a:xfrm>
            <a:prstGeom prst="rect">
              <a:avLst/>
            </a:prstGeom>
            <a:gradFill rotWithShape="1">
              <a:gsLst>
                <a:gs pos="0">
                  <a:srgbClr val="A603AB"/>
                </a:gs>
                <a:gs pos="6000">
                  <a:srgbClr val="E81766"/>
                </a:gs>
                <a:gs pos="13500">
                  <a:srgbClr val="EE3F17"/>
                </a:gs>
                <a:gs pos="24000">
                  <a:srgbClr val="FFFF00"/>
                </a:gs>
                <a:gs pos="32499">
                  <a:srgbClr val="1A8D48"/>
                </a:gs>
                <a:gs pos="39500">
                  <a:srgbClr val="0819FB"/>
                </a:gs>
                <a:gs pos="50000">
                  <a:srgbClr val="A603AB"/>
                </a:gs>
                <a:gs pos="60501">
                  <a:srgbClr val="0819FB"/>
                </a:gs>
                <a:gs pos="67501">
                  <a:srgbClr val="1A8D48"/>
                </a:gs>
                <a:gs pos="76000">
                  <a:srgbClr val="FFFF00"/>
                </a:gs>
                <a:gs pos="86500">
                  <a:srgbClr val="EE3F17"/>
                </a:gs>
                <a:gs pos="94000">
                  <a:srgbClr val="E81766"/>
                </a:gs>
                <a:gs pos="100000">
                  <a:srgbClr val="A603A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7627" name="Text Box 11">
              <a:extLst>
                <a:ext uri="{FF2B5EF4-FFF2-40B4-BE49-F238E27FC236}">
                  <a16:creationId xmlns:a16="http://schemas.microsoft.com/office/drawing/2014/main" id="{12AA9874-BB8D-4065-B4C3-A72DA4CC0CD0}"/>
                </a:ext>
              </a:extLst>
            </p:cNvPr>
            <p:cNvSpPr txBox="1">
              <a:spLocks noChangeArrowheads="1"/>
            </p:cNvSpPr>
            <p:nvPr/>
          </p:nvSpPr>
          <p:spPr bwMode="auto">
            <a:xfrm>
              <a:off x="158" y="3022"/>
              <a:ext cx="5353"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31800">
                <a:defRPr>
                  <a:solidFill>
                    <a:schemeClr val="tx1"/>
                  </a:solidFill>
                  <a:latin typeface="Arial" panose="020B0604020202020204" pitchFamily="34" charset="0"/>
                </a:defRPr>
              </a:lvl1pPr>
              <a:lvl2pPr algn="l" defTabSz="431800">
                <a:defRPr>
                  <a:solidFill>
                    <a:schemeClr val="tx1"/>
                  </a:solidFill>
                  <a:latin typeface="Arial" panose="020B0604020202020204" pitchFamily="34" charset="0"/>
                </a:defRPr>
              </a:lvl2pPr>
              <a:lvl3pPr marL="1071563" indent="-169863" algn="l" defTabSz="431800">
                <a:defRPr>
                  <a:solidFill>
                    <a:schemeClr val="tx1"/>
                  </a:solidFill>
                  <a:latin typeface="Arial" panose="020B0604020202020204" pitchFamily="34" charset="0"/>
                </a:defRPr>
              </a:lvl3pPr>
              <a:lvl4pPr algn="l" defTabSz="431800">
                <a:defRPr>
                  <a:solidFill>
                    <a:schemeClr val="tx1"/>
                  </a:solidFill>
                  <a:latin typeface="Arial" panose="020B0604020202020204" pitchFamily="34" charset="0"/>
                </a:defRPr>
              </a:lvl4pPr>
              <a:lvl5pPr algn="l" defTabSz="431800">
                <a:defRPr>
                  <a:solidFill>
                    <a:schemeClr val="tx1"/>
                  </a:solidFill>
                  <a:latin typeface="Arial" panose="020B0604020202020204" pitchFamily="34" charset="0"/>
                </a:defRPr>
              </a:lvl5pPr>
              <a:lvl6pPr defTabSz="431800" fontAlgn="base">
                <a:spcBef>
                  <a:spcPct val="0"/>
                </a:spcBef>
                <a:spcAft>
                  <a:spcPct val="0"/>
                </a:spcAft>
                <a:defRPr>
                  <a:solidFill>
                    <a:schemeClr val="tx1"/>
                  </a:solidFill>
                  <a:latin typeface="Arial" panose="020B0604020202020204" pitchFamily="34" charset="0"/>
                </a:defRPr>
              </a:lvl6pPr>
              <a:lvl7pPr defTabSz="431800" fontAlgn="base">
                <a:spcBef>
                  <a:spcPct val="0"/>
                </a:spcBef>
                <a:spcAft>
                  <a:spcPct val="0"/>
                </a:spcAft>
                <a:defRPr>
                  <a:solidFill>
                    <a:schemeClr val="tx1"/>
                  </a:solidFill>
                  <a:latin typeface="Arial" panose="020B0604020202020204" pitchFamily="34" charset="0"/>
                </a:defRPr>
              </a:lvl7pPr>
              <a:lvl8pPr defTabSz="431800" fontAlgn="base">
                <a:spcBef>
                  <a:spcPct val="0"/>
                </a:spcBef>
                <a:spcAft>
                  <a:spcPct val="0"/>
                </a:spcAft>
                <a:defRPr>
                  <a:solidFill>
                    <a:schemeClr val="tx1"/>
                  </a:solidFill>
                  <a:latin typeface="Arial" panose="020B0604020202020204" pitchFamily="34" charset="0"/>
                </a:defRPr>
              </a:lvl8pPr>
              <a:lvl9pPr defTabSz="431800" fontAlgn="base">
                <a:spcBef>
                  <a:spcPct val="0"/>
                </a:spcBef>
                <a:spcAft>
                  <a:spcPct val="0"/>
                </a:spcAft>
                <a:defRPr>
                  <a:solidFill>
                    <a:schemeClr val="tx1"/>
                  </a:solidFill>
                  <a:latin typeface="Arial" panose="020B0604020202020204" pitchFamily="34" charset="0"/>
                </a:defRPr>
              </a:lvl9pPr>
            </a:lstStyle>
            <a:p>
              <a:r>
                <a:rPr lang="en-GB" altLang="en-US" sz="2400" b="1">
                  <a:solidFill>
                    <a:srgbClr val="FF9900"/>
                  </a:solidFill>
                  <a:effectLst>
                    <a:outerShdw blurRad="38100" dist="38100" dir="2700000" algn="tl">
                      <a:srgbClr val="000000"/>
                    </a:outerShdw>
                  </a:effectLst>
                </a:rPr>
                <a:t>Next Generation Networks = Next Generation Africa</a:t>
              </a:r>
            </a:p>
            <a:p>
              <a:r>
                <a:rPr lang="en-GB" altLang="en-US" sz="1600" b="1">
                  <a:effectLst>
                    <a:outerShdw blurRad="38100" dist="38100" dir="2700000" algn="tl">
                      <a:srgbClr val="FFFFFF"/>
                    </a:outerShdw>
                  </a:effectLst>
                </a:rPr>
                <a:t>	</a:t>
              </a:r>
              <a:r>
                <a:rPr lang="en-GB" altLang="en-US" sz="1800" b="1">
                  <a:solidFill>
                    <a:srgbClr val="33CCFF"/>
                  </a:solidFill>
                  <a:effectLst>
                    <a:outerShdw blurRad="38100" dist="38100" dir="2700000" algn="tl">
                      <a:srgbClr val="000000"/>
                    </a:outerShdw>
                  </a:effectLst>
                </a:rPr>
                <a:t>An Opportunity to build a Knowledge-based Society of Equals:</a:t>
              </a:r>
            </a:p>
            <a:p>
              <a:pPr lvl="2">
                <a:buClr>
                  <a:srgbClr val="FF3300"/>
                </a:buClr>
                <a:buFont typeface="Wingdings" panose="05000000000000000000" pitchFamily="2" charset="2"/>
                <a:buChar char="Ø"/>
              </a:pPr>
              <a:r>
                <a:rPr lang="en-GB" altLang="en-US" sz="1600" b="1">
                  <a:solidFill>
                    <a:schemeClr val="bg1"/>
                  </a:solidFill>
                  <a:effectLst>
                    <a:outerShdw blurRad="38100" dist="38100" dir="2700000" algn="tl">
                      <a:srgbClr val="000000"/>
                    </a:outerShdw>
                  </a:effectLst>
                </a:rPr>
                <a:t>Rapid Economic and Social Development and Growth </a:t>
              </a:r>
            </a:p>
            <a:p>
              <a:pPr lvl="2">
                <a:buClr>
                  <a:srgbClr val="FF3300"/>
                </a:buClr>
                <a:buFont typeface="Wingdings" panose="05000000000000000000" pitchFamily="2" charset="2"/>
                <a:buChar char="Ø"/>
              </a:pPr>
              <a:r>
                <a:rPr lang="en-GB" altLang="en-US" sz="1600" b="1">
                  <a:solidFill>
                    <a:schemeClr val="bg1"/>
                  </a:solidFill>
                  <a:effectLst>
                    <a:outerShdw blurRad="38100" dist="38100" dir="2700000" algn="tl">
                      <a:srgbClr val="000000"/>
                    </a:outerShdw>
                  </a:effectLst>
                </a:rPr>
                <a:t>Rapid Reduction of Poverty, Inequality, Ignorance, Disease,  Civil Strife</a:t>
              </a:r>
            </a:p>
            <a:p>
              <a:pPr lvl="2">
                <a:buClr>
                  <a:srgbClr val="FF3300"/>
                </a:buClr>
                <a:buFont typeface="Wingdings" panose="05000000000000000000" pitchFamily="2" charset="2"/>
                <a:buChar char="Ø"/>
              </a:pPr>
              <a:r>
                <a:rPr lang="en-GB" altLang="en-US" sz="1600" b="1">
                  <a:solidFill>
                    <a:schemeClr val="bg1"/>
                  </a:solidFill>
                  <a:effectLst>
                    <a:outerShdw blurRad="38100" dist="38100" dir="2700000" algn="tl">
                      <a:srgbClr val="000000"/>
                    </a:outerShdw>
                  </a:effectLst>
                </a:rPr>
                <a:t>Through Effective Knowledge Delivery: Delivering on the MDGs</a:t>
              </a:r>
            </a:p>
          </p:txBody>
        </p:sp>
      </p:grpSp>
      <p:sp>
        <p:nvSpPr>
          <p:cNvPr id="367628" name="Rectangle 12">
            <a:extLst>
              <a:ext uri="{FF2B5EF4-FFF2-40B4-BE49-F238E27FC236}">
                <a16:creationId xmlns:a16="http://schemas.microsoft.com/office/drawing/2014/main" id="{C6538AE6-D168-45DB-84F6-D31773FBF125}"/>
              </a:ext>
            </a:extLst>
          </p:cNvPr>
          <p:cNvSpPr>
            <a:spLocks noChangeArrowheads="1"/>
          </p:cNvSpPr>
          <p:nvPr/>
        </p:nvSpPr>
        <p:spPr bwMode="auto">
          <a:xfrm>
            <a:off x="0" y="0"/>
            <a:ext cx="9144000" cy="828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b="1">
                <a:solidFill>
                  <a:srgbClr val="FAFD00"/>
                </a:solidFill>
                <a:effectLst>
                  <a:outerShdw blurRad="38100" dist="38100" dir="2700000" algn="tl">
                    <a:srgbClr val="000000"/>
                  </a:outerShdw>
                </a:effectLst>
                <a:latin typeface="Tahoma" panose="020B0604030504040204" pitchFamily="34" charset="0"/>
              </a:rPr>
              <a:t>Concluding Quotations</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67621"/>
                                        </p:tgtEl>
                                        <p:attrNameLst>
                                          <p:attrName>style.visibility</p:attrName>
                                        </p:attrNameLst>
                                      </p:cBhvr>
                                      <p:to>
                                        <p:strVal val="visible"/>
                                      </p:to>
                                    </p:set>
                                    <p:anim calcmode="lin" valueType="num">
                                      <p:cBhvr>
                                        <p:cTn id="7" dur="500" fill="hold"/>
                                        <p:tgtEl>
                                          <p:spTgt spid="367621"/>
                                        </p:tgtEl>
                                        <p:attrNameLst>
                                          <p:attrName>ppt_x</p:attrName>
                                        </p:attrNameLst>
                                      </p:cBhvr>
                                      <p:tavLst>
                                        <p:tav tm="0">
                                          <p:val>
                                            <p:strVal val="#ppt_x-.2"/>
                                          </p:val>
                                        </p:tav>
                                        <p:tav tm="100000">
                                          <p:val>
                                            <p:strVal val="#ppt_x"/>
                                          </p:val>
                                        </p:tav>
                                      </p:tavLst>
                                    </p:anim>
                                    <p:anim calcmode="lin" valueType="num">
                                      <p:cBhvr>
                                        <p:cTn id="8" dur="500" fill="hold"/>
                                        <p:tgtEl>
                                          <p:spTgt spid="367621"/>
                                        </p:tgtEl>
                                        <p:attrNameLst>
                                          <p:attrName>ppt_y</p:attrName>
                                        </p:attrNameLst>
                                      </p:cBhvr>
                                      <p:tavLst>
                                        <p:tav tm="0">
                                          <p:val>
                                            <p:strVal val="#ppt_y"/>
                                          </p:val>
                                        </p:tav>
                                        <p:tav tm="100000">
                                          <p:val>
                                            <p:strVal val="#ppt_y"/>
                                          </p:val>
                                        </p:tav>
                                      </p:tavLst>
                                    </p:anim>
                                    <p:animEffect transition="in" filter="wipe(right)" prLst="gradientSize: 0.1">
                                      <p:cBhvr>
                                        <p:cTn id="9" dur="500"/>
                                        <p:tgtEl>
                                          <p:spTgt spid="3676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67625"/>
                                        </p:tgtEl>
                                        <p:attrNameLst>
                                          <p:attrName>style.visibility</p:attrName>
                                        </p:attrNameLst>
                                      </p:cBhvr>
                                      <p:to>
                                        <p:strVal val="visible"/>
                                      </p:to>
                                    </p:set>
                                    <p:animEffect transition="in" filter="fade">
                                      <p:cBhvr>
                                        <p:cTn id="14" dur="500"/>
                                        <p:tgtEl>
                                          <p:spTgt spid="367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4A5AA63A-F097-45CF-AD02-3415D1D98126}"/>
              </a:ext>
            </a:extLst>
          </p:cNvPr>
          <p:cNvSpPr>
            <a:spLocks noChangeArrowheads="1"/>
          </p:cNvSpPr>
          <p:nvPr/>
        </p:nvSpPr>
        <p:spPr bwMode="auto">
          <a:xfrm>
            <a:off x="0" y="260350"/>
            <a:ext cx="9144000" cy="5048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solidFill>
                  <a:srgbClr val="FAFD00"/>
                </a:solidFill>
                <a:effectLst>
                  <a:outerShdw blurRad="38100" dist="38100" dir="2700000" algn="tl">
                    <a:srgbClr val="000000"/>
                  </a:outerShdw>
                </a:effectLst>
                <a:latin typeface="Tahoma" panose="020B0604030504040204" pitchFamily="34" charset="0"/>
              </a:rPr>
              <a:t>The Wisdom of Peter F. Drucker</a:t>
            </a:r>
          </a:p>
        </p:txBody>
      </p:sp>
      <p:pic>
        <p:nvPicPr>
          <p:cNvPr id="368643" name="Picture 3" descr="Drucker">
            <a:extLst>
              <a:ext uri="{FF2B5EF4-FFF2-40B4-BE49-F238E27FC236}">
                <a16:creationId xmlns:a16="http://schemas.microsoft.com/office/drawing/2014/main" id="{51ACA47E-7703-4120-A569-21974B6E7256}"/>
              </a:ext>
            </a:extLst>
          </p:cNvPr>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3790950" y="1916113"/>
            <a:ext cx="15605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44" name="Text Box 4">
            <a:extLst>
              <a:ext uri="{FF2B5EF4-FFF2-40B4-BE49-F238E27FC236}">
                <a16:creationId xmlns:a16="http://schemas.microsoft.com/office/drawing/2014/main" id="{F398F9E2-AB04-4F03-9A26-DD314B7194D7}"/>
              </a:ext>
            </a:extLst>
          </p:cNvPr>
          <p:cNvSpPr txBox="1">
            <a:spLocks noChangeArrowheads="1"/>
          </p:cNvSpPr>
          <p:nvPr/>
        </p:nvSpPr>
        <p:spPr bwMode="auto">
          <a:xfrm>
            <a:off x="287338" y="85090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b="1">
                <a:solidFill>
                  <a:srgbClr val="CC9900"/>
                </a:solidFill>
                <a:effectLst>
                  <a:outerShdw blurRad="38100" dist="38100" dir="2700000" algn="tl">
                    <a:srgbClr val="000000"/>
                  </a:outerShdw>
                </a:effectLst>
              </a:rPr>
              <a:t>The most prescient business thinker of our time, Guru of Management gurus</a:t>
            </a:r>
          </a:p>
        </p:txBody>
      </p:sp>
      <p:grpSp>
        <p:nvGrpSpPr>
          <p:cNvPr id="368645" name="Group 5">
            <a:extLst>
              <a:ext uri="{FF2B5EF4-FFF2-40B4-BE49-F238E27FC236}">
                <a16:creationId xmlns:a16="http://schemas.microsoft.com/office/drawing/2014/main" id="{9A590A56-70A4-4F40-9B59-2992ECB0907D}"/>
              </a:ext>
            </a:extLst>
          </p:cNvPr>
          <p:cNvGrpSpPr>
            <a:grpSpLocks/>
          </p:cNvGrpSpPr>
          <p:nvPr/>
        </p:nvGrpSpPr>
        <p:grpSpPr bwMode="auto">
          <a:xfrm>
            <a:off x="0" y="1916113"/>
            <a:ext cx="3851275" cy="1922462"/>
            <a:chOff x="0" y="1207"/>
            <a:chExt cx="2426" cy="1211"/>
          </a:xfrm>
        </p:grpSpPr>
        <p:sp>
          <p:nvSpPr>
            <p:cNvPr id="368646" name="Rectangle 6">
              <a:extLst>
                <a:ext uri="{FF2B5EF4-FFF2-40B4-BE49-F238E27FC236}">
                  <a16:creationId xmlns:a16="http://schemas.microsoft.com/office/drawing/2014/main" id="{FFDE620A-FBCB-48B3-971B-FD33B26C9BC7}"/>
                </a:ext>
              </a:extLst>
            </p:cNvPr>
            <p:cNvSpPr>
              <a:spLocks noChangeArrowheads="1"/>
            </p:cNvSpPr>
            <p:nvPr/>
          </p:nvSpPr>
          <p:spPr bwMode="auto">
            <a:xfrm>
              <a:off x="0" y="1207"/>
              <a:ext cx="2381" cy="1180"/>
            </a:xfrm>
            <a:prstGeom prst="rect">
              <a:avLst/>
            </a:prstGeom>
            <a:solidFill>
              <a:srgbClr val="33CC33">
                <a:alpha val="6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647" name="Text Box 7">
              <a:extLst>
                <a:ext uri="{FF2B5EF4-FFF2-40B4-BE49-F238E27FC236}">
                  <a16:creationId xmlns:a16="http://schemas.microsoft.com/office/drawing/2014/main" id="{37DAF4F0-31D9-4A49-AC81-97A2D4AEBB06}"/>
                </a:ext>
              </a:extLst>
            </p:cNvPr>
            <p:cNvSpPr txBox="1">
              <a:spLocks noChangeArrowheads="1"/>
            </p:cNvSpPr>
            <p:nvPr/>
          </p:nvSpPr>
          <p:spPr bwMode="auto">
            <a:xfrm>
              <a:off x="0" y="1207"/>
              <a:ext cx="2426" cy="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lgn="l">
                <a:defRPr>
                  <a:solidFill>
                    <a:schemeClr val="tx1"/>
                  </a:solidFill>
                  <a:latin typeface="Arial" panose="020B0604020202020204" pitchFamily="34" charset="0"/>
                </a:defRPr>
              </a:lvl1pPr>
              <a:lvl2pPr marL="449263" indent="-95250"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15000"/>
                </a:spcBef>
              </a:pPr>
              <a:r>
                <a:rPr lang="en-GB" altLang="en-US" sz="1800" b="1">
                  <a:solidFill>
                    <a:srgbClr val="00FFCC"/>
                  </a:solidFill>
                  <a:effectLst>
                    <a:outerShdw blurRad="38100" dist="38100" dir="2700000" algn="tl">
                      <a:srgbClr val="000000"/>
                    </a:outerShdw>
                  </a:effectLst>
                </a:rPr>
                <a:t>The Emerging World Economy</a:t>
              </a:r>
            </a:p>
            <a:p>
              <a:pPr>
                <a:lnSpc>
                  <a:spcPct val="95000"/>
                </a:lnSpc>
                <a:spcBef>
                  <a:spcPct val="15000"/>
                </a:spcBef>
                <a:buFontTx/>
                <a:buChar char="•"/>
              </a:pPr>
              <a:r>
                <a:rPr lang="en-GB" altLang="en-US" sz="1400" b="1">
                  <a:solidFill>
                    <a:srgbClr val="CC9900"/>
                  </a:solidFill>
                  <a:effectLst>
                    <a:outerShdw blurRad="38100" dist="38100" dir="2700000" algn="tl">
                      <a:srgbClr val="000000"/>
                    </a:outerShdw>
                  </a:effectLst>
                </a:rPr>
                <a:t>A Pluralist Economy</a:t>
              </a:r>
            </a:p>
            <a:p>
              <a:pPr lvl="1">
                <a:lnSpc>
                  <a:spcPct val="95000"/>
                </a:lnSpc>
                <a:spcBef>
                  <a:spcPct val="15000"/>
                </a:spcBef>
                <a:buFontTx/>
                <a:buChar char="•"/>
              </a:pPr>
              <a:r>
                <a:rPr lang="en-GB" altLang="en-US" sz="1400" b="1">
                  <a:solidFill>
                    <a:schemeClr val="bg1"/>
                  </a:solidFill>
                  <a:effectLst>
                    <a:outerShdw blurRad="38100" dist="38100" dir="2700000" algn="tl">
                      <a:srgbClr val="000000"/>
                    </a:outerShdw>
                  </a:effectLst>
                </a:rPr>
                <a:t>6/7 economic “Blocs”</a:t>
              </a:r>
            </a:p>
            <a:p>
              <a:pPr lvl="1">
                <a:lnSpc>
                  <a:spcPct val="95000"/>
                </a:lnSpc>
                <a:spcBef>
                  <a:spcPct val="15000"/>
                </a:spcBef>
                <a:buFontTx/>
                <a:buChar char="•"/>
              </a:pPr>
              <a:r>
                <a:rPr lang="en-GB" altLang="en-US" sz="1400" b="1">
                  <a:solidFill>
                    <a:schemeClr val="bg1"/>
                  </a:solidFill>
                  <a:effectLst>
                    <a:outerShdw blurRad="38100" dist="38100" dir="2700000" algn="tl">
                      <a:srgbClr val="000000"/>
                    </a:outerShdw>
                  </a:effectLst>
                </a:rPr>
                <a:t>NAFTA; EU; Mercosur; ASEAN; China; India</a:t>
              </a:r>
            </a:p>
            <a:p>
              <a:pPr>
                <a:lnSpc>
                  <a:spcPct val="95000"/>
                </a:lnSpc>
                <a:spcBef>
                  <a:spcPct val="15000"/>
                </a:spcBef>
                <a:buFontTx/>
                <a:buChar char="•"/>
              </a:pPr>
              <a:r>
                <a:rPr lang="en-GB" altLang="en-US" sz="1400" b="1">
                  <a:solidFill>
                    <a:srgbClr val="CC9900"/>
                  </a:solidFill>
                  <a:effectLst>
                    <a:outerShdw blurRad="38100" dist="38100" dir="2700000" algn="tl">
                      <a:srgbClr val="000000"/>
                    </a:outerShdw>
                  </a:effectLst>
                </a:rPr>
                <a:t>4 World Economies:</a:t>
              </a:r>
            </a:p>
            <a:p>
              <a:pPr lvl="1">
                <a:lnSpc>
                  <a:spcPct val="95000"/>
                </a:lnSpc>
                <a:spcBef>
                  <a:spcPct val="15000"/>
                </a:spcBef>
                <a:buFontTx/>
                <a:buChar char="•"/>
              </a:pPr>
              <a:r>
                <a:rPr lang="en-GB" altLang="en-US" sz="1400" b="1">
                  <a:solidFill>
                    <a:schemeClr val="bg1"/>
                  </a:solidFill>
                  <a:effectLst>
                    <a:outerShdw blurRad="38100" dist="38100" dir="2700000" algn="tl">
                      <a:srgbClr val="000000"/>
                    </a:outerShdw>
                  </a:effectLst>
                </a:rPr>
                <a:t>Information; Money; Multinationals; Mercantile (goods, services, trade)</a:t>
              </a:r>
            </a:p>
          </p:txBody>
        </p:sp>
      </p:grpSp>
      <p:grpSp>
        <p:nvGrpSpPr>
          <p:cNvPr id="368648" name="Group 8">
            <a:extLst>
              <a:ext uri="{FF2B5EF4-FFF2-40B4-BE49-F238E27FC236}">
                <a16:creationId xmlns:a16="http://schemas.microsoft.com/office/drawing/2014/main" id="{D9FC33F7-DD3C-40EE-8D54-23B3BADB079B}"/>
              </a:ext>
            </a:extLst>
          </p:cNvPr>
          <p:cNvGrpSpPr>
            <a:grpSpLocks/>
          </p:cNvGrpSpPr>
          <p:nvPr/>
        </p:nvGrpSpPr>
        <p:grpSpPr bwMode="auto">
          <a:xfrm>
            <a:off x="0" y="3789363"/>
            <a:ext cx="4572000" cy="1727200"/>
            <a:chOff x="0" y="2387"/>
            <a:chExt cx="2880" cy="1088"/>
          </a:xfrm>
        </p:grpSpPr>
        <p:sp>
          <p:nvSpPr>
            <p:cNvPr id="368649" name="Rectangle 9">
              <a:extLst>
                <a:ext uri="{FF2B5EF4-FFF2-40B4-BE49-F238E27FC236}">
                  <a16:creationId xmlns:a16="http://schemas.microsoft.com/office/drawing/2014/main" id="{748A187B-0F25-4315-835D-3E1BD965A26D}"/>
                </a:ext>
              </a:extLst>
            </p:cNvPr>
            <p:cNvSpPr>
              <a:spLocks noChangeArrowheads="1"/>
            </p:cNvSpPr>
            <p:nvPr/>
          </p:nvSpPr>
          <p:spPr bwMode="auto">
            <a:xfrm>
              <a:off x="0" y="2387"/>
              <a:ext cx="2880" cy="1088"/>
            </a:xfrm>
            <a:prstGeom prst="rect">
              <a:avLst/>
            </a:prstGeom>
            <a:solidFill>
              <a:srgbClr val="33CC33">
                <a:alpha val="6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650" name="Text Box 10">
              <a:extLst>
                <a:ext uri="{FF2B5EF4-FFF2-40B4-BE49-F238E27FC236}">
                  <a16:creationId xmlns:a16="http://schemas.microsoft.com/office/drawing/2014/main" id="{9840B8CE-AD7C-44E2-B0C8-C82819E9F9A6}"/>
                </a:ext>
              </a:extLst>
            </p:cNvPr>
            <p:cNvSpPr txBox="1">
              <a:spLocks noChangeArrowheads="1"/>
            </p:cNvSpPr>
            <p:nvPr/>
          </p:nvSpPr>
          <p:spPr bwMode="auto">
            <a:xfrm>
              <a:off x="0" y="2387"/>
              <a:ext cx="2744" cy="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lgn="l">
                <a:defRPr>
                  <a:solidFill>
                    <a:schemeClr val="tx1"/>
                  </a:solidFill>
                  <a:latin typeface="Arial" panose="020B0604020202020204" pitchFamily="34" charset="0"/>
                </a:defRPr>
              </a:lvl1pPr>
              <a:lvl2pPr marL="449263" indent="-95250"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30000"/>
                </a:spcBef>
                <a:buFontTx/>
                <a:buChar char="•"/>
              </a:pPr>
              <a:r>
                <a:rPr lang="en-GB" altLang="en-US" sz="1400" b="1">
                  <a:solidFill>
                    <a:srgbClr val="CC9900"/>
                  </a:solidFill>
                  <a:effectLst>
                    <a:outerShdw blurRad="38100" dist="38100" dir="2700000" algn="tl">
                      <a:srgbClr val="000000"/>
                    </a:outerShdw>
                  </a:effectLst>
                </a:rPr>
                <a:t>Information</a:t>
              </a:r>
              <a:r>
                <a:rPr lang="en-GB" altLang="en-US" sz="1400" b="1">
                  <a:solidFill>
                    <a:schemeClr val="bg1"/>
                  </a:solidFill>
                  <a:effectLst>
                    <a:outerShdw blurRad="38100" dist="38100" dir="2700000" algn="tl">
                      <a:srgbClr val="000000"/>
                    </a:outerShdw>
                  </a:effectLst>
                </a:rPr>
                <a:t>:</a:t>
              </a:r>
            </a:p>
            <a:p>
              <a:pPr lvl="1">
                <a:lnSpc>
                  <a:spcPct val="95000"/>
                </a:lnSpc>
                <a:spcBef>
                  <a:spcPct val="30000"/>
                </a:spcBef>
                <a:buFontTx/>
                <a:buChar char="•"/>
              </a:pPr>
              <a:r>
                <a:rPr lang="en-GB" altLang="en-US" sz="1400" b="1">
                  <a:solidFill>
                    <a:schemeClr val="bg1"/>
                  </a:solidFill>
                  <a:effectLst>
                    <a:outerShdw blurRad="38100" dist="38100" dir="2700000" algn="tl">
                      <a:srgbClr val="000000"/>
                    </a:outerShdw>
                  </a:effectLst>
                </a:rPr>
                <a:t>“Public” replacing “Privileged” Information via the Internet</a:t>
              </a:r>
            </a:p>
            <a:p>
              <a:pPr lvl="1">
                <a:lnSpc>
                  <a:spcPct val="95000"/>
                </a:lnSpc>
                <a:spcBef>
                  <a:spcPct val="30000"/>
                </a:spcBef>
                <a:buFontTx/>
                <a:buChar char="•"/>
              </a:pPr>
              <a:r>
                <a:rPr lang="en-GB" altLang="en-US" sz="1400" b="1">
                  <a:solidFill>
                    <a:schemeClr val="bg1"/>
                  </a:solidFill>
                  <a:effectLst>
                    <a:outerShdw blurRad="38100" dist="38100" dir="2700000" algn="tl">
                      <a:srgbClr val="000000"/>
                    </a:outerShdw>
                  </a:effectLst>
                </a:rPr>
                <a:t>Everyone Connected has limitless access to information:</a:t>
              </a:r>
            </a:p>
            <a:p>
              <a:pPr lvl="1">
                <a:lnSpc>
                  <a:spcPct val="95000"/>
                </a:lnSpc>
                <a:spcBef>
                  <a:spcPct val="30000"/>
                </a:spcBef>
                <a:buFontTx/>
                <a:buChar char="•"/>
              </a:pPr>
              <a:r>
                <a:rPr lang="en-GB" altLang="en-US" sz="1400" b="1">
                  <a:solidFill>
                    <a:schemeClr val="bg1"/>
                  </a:solidFill>
                  <a:effectLst>
                    <a:outerShdw blurRad="38100" dist="38100" dir="2700000" algn="tl">
                      <a:srgbClr val="000000"/>
                    </a:outerShdw>
                  </a:effectLst>
                </a:rPr>
                <a:t>Create, Disseminate, Publish Information at Low Cost, and at will…</a:t>
              </a:r>
            </a:p>
          </p:txBody>
        </p:sp>
      </p:grpSp>
      <p:grpSp>
        <p:nvGrpSpPr>
          <p:cNvPr id="368651" name="Group 11">
            <a:extLst>
              <a:ext uri="{FF2B5EF4-FFF2-40B4-BE49-F238E27FC236}">
                <a16:creationId xmlns:a16="http://schemas.microsoft.com/office/drawing/2014/main" id="{5CB2B433-9E86-4D8C-9670-5611BBB7B7BC}"/>
              </a:ext>
            </a:extLst>
          </p:cNvPr>
          <p:cNvGrpSpPr>
            <a:grpSpLocks/>
          </p:cNvGrpSpPr>
          <p:nvPr/>
        </p:nvGrpSpPr>
        <p:grpSpPr bwMode="auto">
          <a:xfrm>
            <a:off x="5364163" y="1916113"/>
            <a:ext cx="3779837" cy="1873250"/>
            <a:chOff x="3379" y="1207"/>
            <a:chExt cx="2381" cy="1180"/>
          </a:xfrm>
        </p:grpSpPr>
        <p:sp>
          <p:nvSpPr>
            <p:cNvPr id="368652" name="Rectangle 12">
              <a:extLst>
                <a:ext uri="{FF2B5EF4-FFF2-40B4-BE49-F238E27FC236}">
                  <a16:creationId xmlns:a16="http://schemas.microsoft.com/office/drawing/2014/main" id="{90A0F00A-5B13-4E13-A252-B8B064B1ABFF}"/>
                </a:ext>
              </a:extLst>
            </p:cNvPr>
            <p:cNvSpPr>
              <a:spLocks noChangeArrowheads="1"/>
            </p:cNvSpPr>
            <p:nvPr/>
          </p:nvSpPr>
          <p:spPr bwMode="auto">
            <a:xfrm>
              <a:off x="3379" y="1207"/>
              <a:ext cx="2381" cy="1180"/>
            </a:xfrm>
            <a:prstGeom prst="rect">
              <a:avLst/>
            </a:prstGeom>
            <a:solidFill>
              <a:srgbClr val="33CC33">
                <a:alpha val="6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653" name="Text Box 13">
              <a:extLst>
                <a:ext uri="{FF2B5EF4-FFF2-40B4-BE49-F238E27FC236}">
                  <a16:creationId xmlns:a16="http://schemas.microsoft.com/office/drawing/2014/main" id="{5545EF56-2448-42D3-AE07-A2320B15A652}"/>
                </a:ext>
              </a:extLst>
            </p:cNvPr>
            <p:cNvSpPr txBox="1">
              <a:spLocks noChangeArrowheads="1"/>
            </p:cNvSpPr>
            <p:nvPr/>
          </p:nvSpPr>
          <p:spPr bwMode="auto">
            <a:xfrm>
              <a:off x="3447" y="1207"/>
              <a:ext cx="2313" cy="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lgn="l">
                <a:defRPr>
                  <a:solidFill>
                    <a:schemeClr val="tx1"/>
                  </a:solidFill>
                  <a:latin typeface="Arial" panose="020B0604020202020204" pitchFamily="34" charset="0"/>
                </a:defRPr>
              </a:lvl1pPr>
              <a:lvl2pPr marL="449263" indent="-95250"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15000"/>
                </a:spcBef>
              </a:pPr>
              <a:r>
                <a:rPr lang="en-GB" altLang="en-US" sz="1800" b="1">
                  <a:solidFill>
                    <a:srgbClr val="00FFCC"/>
                  </a:solidFill>
                  <a:effectLst>
                    <a:outerShdw blurRad="38100" dist="38100" dir="2700000" algn="tl">
                      <a:srgbClr val="000000"/>
                    </a:outerShdw>
                  </a:effectLst>
                </a:rPr>
                <a:t>Drucker on Knowledge</a:t>
              </a:r>
            </a:p>
            <a:p>
              <a:pPr>
                <a:lnSpc>
                  <a:spcPct val="95000"/>
                </a:lnSpc>
                <a:spcBef>
                  <a:spcPct val="15000"/>
                </a:spcBef>
                <a:buFontTx/>
                <a:buChar char="•"/>
              </a:pPr>
              <a:r>
                <a:rPr lang="en-GB" altLang="en-US" sz="1400" b="1">
                  <a:solidFill>
                    <a:srgbClr val="CC9900"/>
                  </a:solidFill>
                  <a:effectLst>
                    <a:outerShdw blurRad="38100" dist="38100" dir="2700000" algn="tl">
                      <a:srgbClr val="000000"/>
                    </a:outerShdw>
                  </a:effectLst>
                </a:rPr>
                <a:t>International economic theory is obsolete:</a:t>
              </a:r>
            </a:p>
            <a:p>
              <a:pPr>
                <a:lnSpc>
                  <a:spcPct val="95000"/>
                </a:lnSpc>
                <a:spcBef>
                  <a:spcPct val="15000"/>
                </a:spcBef>
                <a:buFontTx/>
                <a:buChar char="•"/>
              </a:pPr>
              <a:r>
                <a:rPr lang="en-GB" altLang="en-US" sz="1400" b="1">
                  <a:solidFill>
                    <a:schemeClr val="bg1"/>
                  </a:solidFill>
                  <a:effectLst>
                    <a:outerShdw blurRad="38100" dist="38100" dir="2700000" algn="tl">
                      <a:srgbClr val="000000"/>
                    </a:outerShdw>
                  </a:effectLst>
                </a:rPr>
                <a:t>Traditional factors of production, land, labour, capital are becoming restraints rather than drivers…</a:t>
              </a:r>
            </a:p>
            <a:p>
              <a:pPr>
                <a:lnSpc>
                  <a:spcPct val="95000"/>
                </a:lnSpc>
                <a:spcBef>
                  <a:spcPct val="15000"/>
                </a:spcBef>
                <a:buFontTx/>
                <a:buChar char="•"/>
              </a:pPr>
              <a:r>
                <a:rPr lang="en-GB" altLang="en-US" sz="1400" b="1">
                  <a:solidFill>
                    <a:schemeClr val="bg1"/>
                  </a:solidFill>
                  <a:effectLst>
                    <a:outerShdw blurRad="38100" dist="38100" dir="2700000" algn="tl">
                      <a:srgbClr val="000000"/>
                    </a:outerShdw>
                  </a:effectLst>
                </a:rPr>
                <a:t>Knowledge has become the central key resource, It knows no geography. </a:t>
              </a:r>
              <a:endParaRPr lang="en-GB" altLang="en-US" sz="1400">
                <a:solidFill>
                  <a:schemeClr val="bg1"/>
                </a:solidFill>
              </a:endParaRPr>
            </a:p>
          </p:txBody>
        </p:sp>
      </p:grpSp>
      <p:grpSp>
        <p:nvGrpSpPr>
          <p:cNvPr id="368654" name="Group 14">
            <a:extLst>
              <a:ext uri="{FF2B5EF4-FFF2-40B4-BE49-F238E27FC236}">
                <a16:creationId xmlns:a16="http://schemas.microsoft.com/office/drawing/2014/main" id="{C5BBF687-4FC7-45FC-A323-1F7F555A37EC}"/>
              </a:ext>
            </a:extLst>
          </p:cNvPr>
          <p:cNvGrpSpPr>
            <a:grpSpLocks/>
          </p:cNvGrpSpPr>
          <p:nvPr/>
        </p:nvGrpSpPr>
        <p:grpSpPr bwMode="auto">
          <a:xfrm>
            <a:off x="4572000" y="3789363"/>
            <a:ext cx="4572000" cy="1727200"/>
            <a:chOff x="2880" y="2387"/>
            <a:chExt cx="2880" cy="1088"/>
          </a:xfrm>
        </p:grpSpPr>
        <p:sp>
          <p:nvSpPr>
            <p:cNvPr id="368655" name="Rectangle 15">
              <a:extLst>
                <a:ext uri="{FF2B5EF4-FFF2-40B4-BE49-F238E27FC236}">
                  <a16:creationId xmlns:a16="http://schemas.microsoft.com/office/drawing/2014/main" id="{16286387-73B5-4057-A152-FE047ACB5BEA}"/>
                </a:ext>
              </a:extLst>
            </p:cNvPr>
            <p:cNvSpPr>
              <a:spLocks noChangeArrowheads="1"/>
            </p:cNvSpPr>
            <p:nvPr/>
          </p:nvSpPr>
          <p:spPr bwMode="auto">
            <a:xfrm>
              <a:off x="2880" y="2387"/>
              <a:ext cx="2880" cy="1088"/>
            </a:xfrm>
            <a:prstGeom prst="rect">
              <a:avLst/>
            </a:prstGeom>
            <a:solidFill>
              <a:srgbClr val="33CC33">
                <a:alpha val="6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8656" name="Text Box 16">
              <a:extLst>
                <a:ext uri="{FF2B5EF4-FFF2-40B4-BE49-F238E27FC236}">
                  <a16:creationId xmlns:a16="http://schemas.microsoft.com/office/drawing/2014/main" id="{98B87DDC-8382-4798-8D4B-75A0B1477E88}"/>
                </a:ext>
              </a:extLst>
            </p:cNvPr>
            <p:cNvSpPr txBox="1">
              <a:spLocks noChangeArrowheads="1"/>
            </p:cNvSpPr>
            <p:nvPr/>
          </p:nvSpPr>
          <p:spPr bwMode="auto">
            <a:xfrm>
              <a:off x="2880" y="2432"/>
              <a:ext cx="2880" cy="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lgn="l">
                <a:defRPr>
                  <a:solidFill>
                    <a:schemeClr val="tx1"/>
                  </a:solidFill>
                  <a:latin typeface="Arial" panose="020B0604020202020204" pitchFamily="34" charset="0"/>
                </a:defRPr>
              </a:lvl1pPr>
              <a:lvl2pPr marL="449263" indent="-95250"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30000"/>
                </a:spcBef>
                <a:buFontTx/>
                <a:buChar char="•"/>
              </a:pPr>
              <a:r>
                <a:rPr lang="en-GB" altLang="en-US" sz="1400" b="1">
                  <a:solidFill>
                    <a:srgbClr val="CC9900"/>
                  </a:solidFill>
                  <a:effectLst>
                    <a:outerShdw blurRad="38100" dist="38100" dir="2700000" algn="tl">
                      <a:srgbClr val="000000"/>
                    </a:outerShdw>
                  </a:effectLst>
                </a:rPr>
                <a:t>Continuous ICT Knowledge Growth</a:t>
              </a:r>
              <a:r>
                <a:rPr lang="en-GB" altLang="en-US" sz="1400" b="1">
                  <a:solidFill>
                    <a:schemeClr val="bg1"/>
                  </a:solidFill>
                  <a:effectLst>
                    <a:outerShdw blurRad="38100" dist="38100" dir="2700000" algn="tl">
                      <a:srgbClr val="000000"/>
                    </a:outerShdw>
                  </a:effectLst>
                </a:rPr>
                <a:t>:</a:t>
              </a:r>
            </a:p>
            <a:p>
              <a:pPr>
                <a:lnSpc>
                  <a:spcPct val="95000"/>
                </a:lnSpc>
                <a:spcBef>
                  <a:spcPct val="30000"/>
                </a:spcBef>
                <a:buFontTx/>
                <a:buChar char="•"/>
              </a:pPr>
              <a:r>
                <a:rPr lang="en-GB" altLang="zh-CN" sz="1400" b="1">
                  <a:solidFill>
                    <a:schemeClr val="bg1"/>
                  </a:solidFill>
                  <a:effectLst>
                    <a:outerShdw blurRad="38100" dist="38100" dir="2700000" algn="tl">
                      <a:srgbClr val="000000"/>
                    </a:outerShdw>
                  </a:effectLst>
                  <a:ea typeface="SimSun" panose="02010600030101010101" pitchFamily="2" charset="-122"/>
                </a:rPr>
                <a:t>ICT Knowledge Workers will grow in all countries</a:t>
              </a:r>
            </a:p>
            <a:p>
              <a:pPr>
                <a:lnSpc>
                  <a:spcPct val="95000"/>
                </a:lnSpc>
                <a:spcBef>
                  <a:spcPct val="30000"/>
                </a:spcBef>
                <a:buFontTx/>
                <a:buChar char="•"/>
              </a:pPr>
              <a:r>
                <a:rPr lang="en-GB" altLang="zh-CN" sz="1400" b="1">
                  <a:solidFill>
                    <a:schemeClr val="bg1"/>
                  </a:solidFill>
                  <a:effectLst>
                    <a:outerShdw blurRad="38100" dist="38100" dir="2700000" algn="tl">
                      <a:srgbClr val="000000"/>
                    </a:outerShdw>
                  </a:effectLst>
                  <a:ea typeface="SimSun" panose="02010600030101010101" pitchFamily="2" charset="-122"/>
                </a:rPr>
                <a:t>Just like new organizations to meet new challenges</a:t>
              </a:r>
            </a:p>
            <a:p>
              <a:pPr>
                <a:lnSpc>
                  <a:spcPct val="95000"/>
                </a:lnSpc>
                <a:spcBef>
                  <a:spcPct val="30000"/>
                </a:spcBef>
                <a:buFontTx/>
                <a:buChar char="•"/>
              </a:pPr>
              <a:r>
                <a:rPr lang="en-GB" altLang="zh-CN" sz="1400" b="1">
                  <a:solidFill>
                    <a:schemeClr val="bg1"/>
                  </a:solidFill>
                  <a:effectLst>
                    <a:outerShdw blurRad="38100" dist="38100" dir="2700000" algn="tl">
                      <a:srgbClr val="000000"/>
                    </a:outerShdw>
                  </a:effectLst>
                  <a:ea typeface="SimSun" panose="02010600030101010101" pitchFamily="2" charset="-122"/>
                </a:rPr>
                <a:t>Life-time education now demanded, especially for ICT: NGNs best way of providing such continuity</a:t>
              </a:r>
            </a:p>
          </p:txBody>
        </p:sp>
      </p:grpSp>
      <p:sp>
        <p:nvSpPr>
          <p:cNvPr id="368657" name="Text Box 17">
            <a:extLst>
              <a:ext uri="{FF2B5EF4-FFF2-40B4-BE49-F238E27FC236}">
                <a16:creationId xmlns:a16="http://schemas.microsoft.com/office/drawing/2014/main" id="{D7959075-FF7F-4104-BBEF-A42BC9586324}"/>
              </a:ext>
            </a:extLst>
          </p:cNvPr>
          <p:cNvSpPr txBox="1">
            <a:spLocks noChangeArrowheads="1"/>
          </p:cNvSpPr>
          <p:nvPr/>
        </p:nvSpPr>
        <p:spPr bwMode="auto">
          <a:xfrm>
            <a:off x="0" y="5546725"/>
            <a:ext cx="91424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30000"/>
              </a:spcBef>
              <a:buClr>
                <a:srgbClr val="FF0000"/>
              </a:buClr>
              <a:buFont typeface="Wingdings" panose="05000000000000000000" pitchFamily="2" charset="2"/>
              <a:buChar char="Ø"/>
            </a:pPr>
            <a:r>
              <a:rPr lang="en-GB" altLang="en-US" b="1">
                <a:solidFill>
                  <a:srgbClr val="FF9900"/>
                </a:solidFill>
                <a:effectLst>
                  <a:outerShdw blurRad="38100" dist="38100" dir="2700000" algn="tl">
                    <a:srgbClr val="000000"/>
                  </a:outerShdw>
                </a:effectLst>
              </a:rPr>
              <a:t>Post Capitalist Society will be of Caring and Knowledge…. People First!</a:t>
            </a:r>
          </a:p>
          <a:p>
            <a:pPr>
              <a:lnSpc>
                <a:spcPct val="95000"/>
              </a:lnSpc>
              <a:spcBef>
                <a:spcPct val="30000"/>
              </a:spcBef>
              <a:buClr>
                <a:srgbClr val="FF0000"/>
              </a:buClr>
              <a:buFont typeface="Wingdings" panose="05000000000000000000" pitchFamily="2" charset="2"/>
              <a:buChar char="Ø"/>
            </a:pPr>
            <a:r>
              <a:rPr lang="en-GB" altLang="en-US" b="1">
                <a:solidFill>
                  <a:srgbClr val="FF9900"/>
                </a:solidFill>
                <a:effectLst>
                  <a:outerShdw blurRad="38100" dist="38100" dir="2700000" algn="tl">
                    <a:srgbClr val="000000"/>
                  </a:outerShdw>
                </a:effectLst>
              </a:rPr>
              <a:t>Not-for Profit Organisations will Dominate</a:t>
            </a:r>
          </a:p>
          <a:p>
            <a:pPr>
              <a:lnSpc>
                <a:spcPct val="95000"/>
              </a:lnSpc>
              <a:spcBef>
                <a:spcPct val="30000"/>
              </a:spcBef>
              <a:buClr>
                <a:srgbClr val="FF0000"/>
              </a:buClr>
              <a:buFont typeface="Wingdings" panose="05000000000000000000" pitchFamily="2" charset="2"/>
              <a:buChar char="Ø"/>
            </a:pPr>
            <a:r>
              <a:rPr lang="en-GB" altLang="en-US" b="1">
                <a:solidFill>
                  <a:srgbClr val="FF0000"/>
                </a:solidFill>
                <a:effectLst>
                  <a:outerShdw blurRad="38100" dist="38100" dir="2700000" algn="tl">
                    <a:srgbClr val="000000"/>
                  </a:outerShdw>
                </a:effectLst>
              </a:rPr>
              <a:t>And in Africa? Chasing the “Materialist Fairy” long after its demise?</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68643"/>
                                        </p:tgtEl>
                                        <p:attrNameLst>
                                          <p:attrName>style.visibility</p:attrName>
                                        </p:attrNameLst>
                                      </p:cBhvr>
                                      <p:to>
                                        <p:strVal val="visible"/>
                                      </p:to>
                                    </p:set>
                                    <p:anim calcmode="lin" valueType="num">
                                      <p:cBhvr>
                                        <p:cTn id="7" dur="500" fill="hold"/>
                                        <p:tgtEl>
                                          <p:spTgt spid="368643"/>
                                        </p:tgtEl>
                                        <p:attrNameLst>
                                          <p:attrName>ppt_w</p:attrName>
                                        </p:attrNameLst>
                                      </p:cBhvr>
                                      <p:tavLst>
                                        <p:tav tm="0">
                                          <p:val>
                                            <p:fltVal val="0"/>
                                          </p:val>
                                        </p:tav>
                                        <p:tav tm="100000">
                                          <p:val>
                                            <p:strVal val="#ppt_w"/>
                                          </p:val>
                                        </p:tav>
                                      </p:tavLst>
                                    </p:anim>
                                    <p:anim calcmode="lin" valueType="num">
                                      <p:cBhvr>
                                        <p:cTn id="8" dur="500" fill="hold"/>
                                        <p:tgtEl>
                                          <p:spTgt spid="368643"/>
                                        </p:tgtEl>
                                        <p:attrNameLst>
                                          <p:attrName>ppt_h</p:attrName>
                                        </p:attrNameLst>
                                      </p:cBhvr>
                                      <p:tavLst>
                                        <p:tav tm="0">
                                          <p:val>
                                            <p:fltVal val="0"/>
                                          </p:val>
                                        </p:tav>
                                        <p:tav tm="100000">
                                          <p:val>
                                            <p:strVal val="#ppt_h"/>
                                          </p:val>
                                        </p:tav>
                                      </p:tavLst>
                                    </p:anim>
                                    <p:animEffect transition="in" filter="fade">
                                      <p:cBhvr>
                                        <p:cTn id="9" dur="500"/>
                                        <p:tgtEl>
                                          <p:spTgt spid="368643"/>
                                        </p:tgtEl>
                                      </p:cBhvr>
                                    </p:animEffect>
                                  </p:childTnLst>
                                </p:cTn>
                              </p:par>
                            </p:childTnLst>
                          </p:cTn>
                        </p:par>
                        <p:par>
                          <p:cTn id="10" fill="hold" nodeType="afterGroup">
                            <p:stCondLst>
                              <p:cond delay="500"/>
                            </p:stCondLst>
                            <p:childTnLst>
                              <p:par>
                                <p:cTn id="11" presetID="2" presetClass="entr" presetSubtype="8" fill="hold" nodeType="afterEffect">
                                  <p:stCondLst>
                                    <p:cond delay="0"/>
                                  </p:stCondLst>
                                  <p:childTnLst>
                                    <p:set>
                                      <p:cBhvr>
                                        <p:cTn id="12" dur="1" fill="hold">
                                          <p:stCondLst>
                                            <p:cond delay="0"/>
                                          </p:stCondLst>
                                        </p:cTn>
                                        <p:tgtEl>
                                          <p:spTgt spid="368645"/>
                                        </p:tgtEl>
                                        <p:attrNameLst>
                                          <p:attrName>style.visibility</p:attrName>
                                        </p:attrNameLst>
                                      </p:cBhvr>
                                      <p:to>
                                        <p:strVal val="visible"/>
                                      </p:to>
                                    </p:set>
                                    <p:anim calcmode="lin" valueType="num">
                                      <p:cBhvr additive="base">
                                        <p:cTn id="13" dur="500" fill="hold"/>
                                        <p:tgtEl>
                                          <p:spTgt spid="368645"/>
                                        </p:tgtEl>
                                        <p:attrNameLst>
                                          <p:attrName>ppt_x</p:attrName>
                                        </p:attrNameLst>
                                      </p:cBhvr>
                                      <p:tavLst>
                                        <p:tav tm="0">
                                          <p:val>
                                            <p:strVal val="0-#ppt_w/2"/>
                                          </p:val>
                                        </p:tav>
                                        <p:tav tm="100000">
                                          <p:val>
                                            <p:strVal val="#ppt_x"/>
                                          </p:val>
                                        </p:tav>
                                      </p:tavLst>
                                    </p:anim>
                                    <p:anim calcmode="lin" valueType="num">
                                      <p:cBhvr additive="base">
                                        <p:cTn id="14" dur="500" fill="hold"/>
                                        <p:tgtEl>
                                          <p:spTgt spid="368645"/>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 presetClass="entr" presetSubtype="8" fill="hold" nodeType="afterEffect">
                                  <p:stCondLst>
                                    <p:cond delay="0"/>
                                  </p:stCondLst>
                                  <p:childTnLst>
                                    <p:set>
                                      <p:cBhvr>
                                        <p:cTn id="17" dur="1" fill="hold">
                                          <p:stCondLst>
                                            <p:cond delay="0"/>
                                          </p:stCondLst>
                                        </p:cTn>
                                        <p:tgtEl>
                                          <p:spTgt spid="368648"/>
                                        </p:tgtEl>
                                        <p:attrNameLst>
                                          <p:attrName>style.visibility</p:attrName>
                                        </p:attrNameLst>
                                      </p:cBhvr>
                                      <p:to>
                                        <p:strVal val="visible"/>
                                      </p:to>
                                    </p:set>
                                    <p:anim calcmode="lin" valueType="num">
                                      <p:cBhvr additive="base">
                                        <p:cTn id="18" dur="500" fill="hold"/>
                                        <p:tgtEl>
                                          <p:spTgt spid="368648"/>
                                        </p:tgtEl>
                                        <p:attrNameLst>
                                          <p:attrName>ppt_x</p:attrName>
                                        </p:attrNameLst>
                                      </p:cBhvr>
                                      <p:tavLst>
                                        <p:tav tm="0">
                                          <p:val>
                                            <p:strVal val="0-#ppt_w/2"/>
                                          </p:val>
                                        </p:tav>
                                        <p:tav tm="100000">
                                          <p:val>
                                            <p:strVal val="#ppt_x"/>
                                          </p:val>
                                        </p:tav>
                                      </p:tavLst>
                                    </p:anim>
                                    <p:anim calcmode="lin" valueType="num">
                                      <p:cBhvr additive="base">
                                        <p:cTn id="19" dur="500" fill="hold"/>
                                        <p:tgtEl>
                                          <p:spTgt spid="368648"/>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2" fill="hold" nodeType="afterEffect">
                                  <p:stCondLst>
                                    <p:cond delay="0"/>
                                  </p:stCondLst>
                                  <p:childTnLst>
                                    <p:set>
                                      <p:cBhvr>
                                        <p:cTn id="22" dur="1" fill="hold">
                                          <p:stCondLst>
                                            <p:cond delay="0"/>
                                          </p:stCondLst>
                                        </p:cTn>
                                        <p:tgtEl>
                                          <p:spTgt spid="368651"/>
                                        </p:tgtEl>
                                        <p:attrNameLst>
                                          <p:attrName>style.visibility</p:attrName>
                                        </p:attrNameLst>
                                      </p:cBhvr>
                                      <p:to>
                                        <p:strVal val="visible"/>
                                      </p:to>
                                    </p:set>
                                    <p:anim calcmode="lin" valueType="num">
                                      <p:cBhvr additive="base">
                                        <p:cTn id="23" dur="500" fill="hold"/>
                                        <p:tgtEl>
                                          <p:spTgt spid="368651"/>
                                        </p:tgtEl>
                                        <p:attrNameLst>
                                          <p:attrName>ppt_x</p:attrName>
                                        </p:attrNameLst>
                                      </p:cBhvr>
                                      <p:tavLst>
                                        <p:tav tm="0">
                                          <p:val>
                                            <p:strVal val="1+#ppt_w/2"/>
                                          </p:val>
                                        </p:tav>
                                        <p:tav tm="100000">
                                          <p:val>
                                            <p:strVal val="#ppt_x"/>
                                          </p:val>
                                        </p:tav>
                                      </p:tavLst>
                                    </p:anim>
                                    <p:anim calcmode="lin" valueType="num">
                                      <p:cBhvr additive="base">
                                        <p:cTn id="24" dur="500" fill="hold"/>
                                        <p:tgtEl>
                                          <p:spTgt spid="36865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 presetClass="entr" presetSubtype="2" fill="hold" nodeType="afterEffect">
                                  <p:stCondLst>
                                    <p:cond delay="0"/>
                                  </p:stCondLst>
                                  <p:childTnLst>
                                    <p:set>
                                      <p:cBhvr>
                                        <p:cTn id="27" dur="1" fill="hold">
                                          <p:stCondLst>
                                            <p:cond delay="0"/>
                                          </p:stCondLst>
                                        </p:cTn>
                                        <p:tgtEl>
                                          <p:spTgt spid="368654"/>
                                        </p:tgtEl>
                                        <p:attrNameLst>
                                          <p:attrName>style.visibility</p:attrName>
                                        </p:attrNameLst>
                                      </p:cBhvr>
                                      <p:to>
                                        <p:strVal val="visible"/>
                                      </p:to>
                                    </p:set>
                                    <p:anim calcmode="lin" valueType="num">
                                      <p:cBhvr additive="base">
                                        <p:cTn id="28" dur="500" fill="hold"/>
                                        <p:tgtEl>
                                          <p:spTgt spid="368654"/>
                                        </p:tgtEl>
                                        <p:attrNameLst>
                                          <p:attrName>ppt_x</p:attrName>
                                        </p:attrNameLst>
                                      </p:cBhvr>
                                      <p:tavLst>
                                        <p:tav tm="0">
                                          <p:val>
                                            <p:strVal val="1+#ppt_w/2"/>
                                          </p:val>
                                        </p:tav>
                                        <p:tav tm="100000">
                                          <p:val>
                                            <p:strVal val="#ppt_x"/>
                                          </p:val>
                                        </p:tav>
                                      </p:tavLst>
                                    </p:anim>
                                    <p:anim calcmode="lin" valueType="num">
                                      <p:cBhvr additive="base">
                                        <p:cTn id="29" dur="500" fill="hold"/>
                                        <p:tgtEl>
                                          <p:spTgt spid="368654"/>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8657">
                                            <p:txEl>
                                              <p:pRg st="0" end="0"/>
                                            </p:txEl>
                                          </p:spTgt>
                                        </p:tgtEl>
                                        <p:attrNameLst>
                                          <p:attrName>style.visibility</p:attrName>
                                        </p:attrNameLst>
                                      </p:cBhvr>
                                      <p:to>
                                        <p:strVal val="visible"/>
                                      </p:to>
                                    </p:set>
                                    <p:animEffect transition="in" filter="fade">
                                      <p:cBhvr>
                                        <p:cTn id="33" dur="500"/>
                                        <p:tgtEl>
                                          <p:spTgt spid="368657">
                                            <p:txEl>
                                              <p:pRg st="0" end="0"/>
                                            </p:txEl>
                                          </p:spTgt>
                                        </p:tgtEl>
                                      </p:cBhvr>
                                    </p:animEffect>
                                  </p:childTnLst>
                                </p:cTn>
                              </p:par>
                            </p:childTnLst>
                          </p:cTn>
                        </p:par>
                        <p:par>
                          <p:cTn id="34" fill="hold" nodeType="afterGroup">
                            <p:stCondLst>
                              <p:cond delay="3000"/>
                            </p:stCondLst>
                            <p:childTnLst>
                              <p:par>
                                <p:cTn id="35" presetID="10" presetClass="entr" presetSubtype="0" fill="hold" nodeType="afterEffect">
                                  <p:stCondLst>
                                    <p:cond delay="0"/>
                                  </p:stCondLst>
                                  <p:childTnLst>
                                    <p:set>
                                      <p:cBhvr>
                                        <p:cTn id="36" dur="1" fill="hold">
                                          <p:stCondLst>
                                            <p:cond delay="0"/>
                                          </p:stCondLst>
                                        </p:cTn>
                                        <p:tgtEl>
                                          <p:spTgt spid="368657">
                                            <p:txEl>
                                              <p:pRg st="1" end="1"/>
                                            </p:txEl>
                                          </p:spTgt>
                                        </p:tgtEl>
                                        <p:attrNameLst>
                                          <p:attrName>style.visibility</p:attrName>
                                        </p:attrNameLst>
                                      </p:cBhvr>
                                      <p:to>
                                        <p:strVal val="visible"/>
                                      </p:to>
                                    </p:set>
                                    <p:animEffect transition="in" filter="fade">
                                      <p:cBhvr>
                                        <p:cTn id="37" dur="500"/>
                                        <p:tgtEl>
                                          <p:spTgt spid="368657">
                                            <p:txEl>
                                              <p:pRg st="1" end="1"/>
                                            </p:txEl>
                                          </p:spTgt>
                                        </p:tgtEl>
                                      </p:cBhvr>
                                    </p:animEffect>
                                  </p:childTnLst>
                                </p:cTn>
                              </p:par>
                            </p:childTnLst>
                          </p:cTn>
                        </p:par>
                        <p:par>
                          <p:cTn id="38" fill="hold" nodeType="afterGroup">
                            <p:stCondLst>
                              <p:cond delay="3500"/>
                            </p:stCondLst>
                            <p:childTnLst>
                              <p:par>
                                <p:cTn id="39" presetID="2" presetClass="entr" presetSubtype="8" fill="hold" nodeType="afterEffect">
                                  <p:stCondLst>
                                    <p:cond delay="0"/>
                                  </p:stCondLst>
                                  <p:childTnLst>
                                    <p:set>
                                      <p:cBhvr>
                                        <p:cTn id="40" dur="1" fill="hold">
                                          <p:stCondLst>
                                            <p:cond delay="0"/>
                                          </p:stCondLst>
                                        </p:cTn>
                                        <p:tgtEl>
                                          <p:spTgt spid="368657">
                                            <p:txEl>
                                              <p:pRg st="2" end="2"/>
                                            </p:txEl>
                                          </p:spTgt>
                                        </p:tgtEl>
                                        <p:attrNameLst>
                                          <p:attrName>style.visibility</p:attrName>
                                        </p:attrNameLst>
                                      </p:cBhvr>
                                      <p:to>
                                        <p:strVal val="visible"/>
                                      </p:to>
                                    </p:set>
                                    <p:anim calcmode="lin" valueType="num">
                                      <p:cBhvr additive="base">
                                        <p:cTn id="41" dur="500" fill="hold"/>
                                        <p:tgtEl>
                                          <p:spTgt spid="368657">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8657">
                                            <p:txEl>
                                              <p:pRg st="2" end="2"/>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000"/>
                            </p:stCondLst>
                            <p:childTnLst>
                              <p:par>
                                <p:cTn id="44" presetID="35" presetClass="emph" presetSubtype="0" repeatCount="3000" fill="hold" nodeType="afterEffect">
                                  <p:stCondLst>
                                    <p:cond delay="0"/>
                                  </p:stCondLst>
                                  <p:childTnLst>
                                    <p:anim calcmode="discrete" valueType="str">
                                      <p:cBhvr>
                                        <p:cTn id="45" dur="500" fill="hold"/>
                                        <p:tgtEl>
                                          <p:spTgt spid="368657">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920" name="Rectangle 48">
            <a:extLst>
              <a:ext uri="{FF2B5EF4-FFF2-40B4-BE49-F238E27FC236}">
                <a16:creationId xmlns:a16="http://schemas.microsoft.com/office/drawing/2014/main" id="{C5A27CAF-0CAA-45AB-944B-7DD04031098D}"/>
              </a:ext>
            </a:extLst>
          </p:cNvPr>
          <p:cNvSpPr>
            <a:spLocks noChangeArrowheads="1"/>
          </p:cNvSpPr>
          <p:nvPr/>
        </p:nvSpPr>
        <p:spPr bwMode="auto">
          <a:xfrm>
            <a:off x="0" y="0"/>
            <a:ext cx="9144000" cy="8286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800" b="1">
                <a:solidFill>
                  <a:schemeClr val="tx1"/>
                </a:solidFill>
                <a:effectLst>
                  <a:outerShdw blurRad="38100" dist="38100" dir="2700000" algn="tl">
                    <a:srgbClr val="C0C0C0"/>
                  </a:outerShdw>
                </a:effectLst>
                <a:latin typeface="Tahoma" panose="020B0604030504040204" pitchFamily="34" charset="0"/>
              </a:rPr>
              <a:t>References</a:t>
            </a:r>
          </a:p>
        </p:txBody>
      </p:sp>
      <p:sp>
        <p:nvSpPr>
          <p:cNvPr id="335923" name="Text Box 51">
            <a:extLst>
              <a:ext uri="{FF2B5EF4-FFF2-40B4-BE49-F238E27FC236}">
                <a16:creationId xmlns:a16="http://schemas.microsoft.com/office/drawing/2014/main" id="{A927E170-9035-4D3F-96FB-6A2BD1439E7C}"/>
              </a:ext>
            </a:extLst>
          </p:cNvPr>
          <p:cNvSpPr txBox="1">
            <a:spLocks noChangeArrowheads="1"/>
          </p:cNvSpPr>
          <p:nvPr/>
        </p:nvSpPr>
        <p:spPr bwMode="auto">
          <a:xfrm>
            <a:off x="0" y="900113"/>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rabicPeriod"/>
            </a:pPr>
            <a:r>
              <a:rPr lang="en-GB" altLang="en-US" b="1"/>
              <a:t>http://www.anysearchengine.anywhere</a:t>
            </a:r>
          </a:p>
          <a:p>
            <a:pPr>
              <a:buFontTx/>
              <a:buAutoNum type="arabicPeriod"/>
            </a:pPr>
            <a:r>
              <a:rPr lang="en-GB" altLang="en-US" b="1"/>
              <a:t>http://www.anykeyword.anywhere</a:t>
            </a:r>
          </a:p>
          <a:p>
            <a:pPr>
              <a:buFontTx/>
              <a:buAutoNum type="arabicPeriod"/>
            </a:pPr>
            <a:r>
              <a:rPr lang="en-GB" altLang="en-US" b="1">
                <a:hlinkClick r:id="rId2"/>
              </a:rPr>
              <a:t>walbrown@mail.ngo.za</a:t>
            </a:r>
            <a:r>
              <a:rPr lang="en-GB" altLang="en-US" b="1"/>
              <a:t> </a:t>
            </a:r>
            <a:r>
              <a:rPr lang="en-GB" altLang="en-US" sz="1600" b="1"/>
              <a:t>(Will endeavour to provide all references requested)</a:t>
            </a:r>
          </a:p>
        </p:txBody>
      </p:sp>
      <p:sp>
        <p:nvSpPr>
          <p:cNvPr id="335927" name="Text Box 55">
            <a:extLst>
              <a:ext uri="{FF2B5EF4-FFF2-40B4-BE49-F238E27FC236}">
                <a16:creationId xmlns:a16="http://schemas.microsoft.com/office/drawing/2014/main" id="{26F19873-2CFA-4FA3-AFD3-1663ECFCD1C5}"/>
              </a:ext>
            </a:extLst>
          </p:cNvPr>
          <p:cNvSpPr txBox="1">
            <a:spLocks noChangeArrowheads="1"/>
          </p:cNvSpPr>
          <p:nvPr/>
        </p:nvSpPr>
        <p:spPr bwMode="auto">
          <a:xfrm>
            <a:off x="147638" y="2166938"/>
            <a:ext cx="9072562"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60688" indent="-2960688" algn="l">
              <a:defRPr>
                <a:solidFill>
                  <a:schemeClr val="tx1"/>
                </a:solidFill>
                <a:latin typeface="Arial" panose="020B0604020202020204" pitchFamily="34" charset="0"/>
              </a:defRPr>
            </a:lvl1pPr>
            <a:lvl2pPr marL="3851275" algn="l">
              <a:defRPr>
                <a:solidFill>
                  <a:schemeClr val="tx1"/>
                </a:solidFill>
                <a:latin typeface="Arial" panose="020B0604020202020204" pitchFamily="34" charset="0"/>
              </a:defRPr>
            </a:lvl2pPr>
            <a:lvl3pPr marL="4030663" algn="l">
              <a:defRPr>
                <a:solidFill>
                  <a:schemeClr val="tx1"/>
                </a:solidFill>
                <a:latin typeface="Arial" panose="020B0604020202020204" pitchFamily="34" charset="0"/>
              </a:defRPr>
            </a:lvl3pPr>
            <a:lvl4pPr marL="4210050" algn="l">
              <a:defRPr>
                <a:solidFill>
                  <a:schemeClr val="tx1"/>
                </a:solidFill>
                <a:latin typeface="Arial" panose="020B0604020202020204" pitchFamily="34" charset="0"/>
              </a:defRPr>
            </a:lvl4pPr>
            <a:lvl5pPr marL="4389438" algn="l">
              <a:defRPr>
                <a:solidFill>
                  <a:schemeClr val="tx1"/>
                </a:solidFill>
                <a:latin typeface="Arial" panose="020B0604020202020204" pitchFamily="34" charset="0"/>
              </a:defRPr>
            </a:lvl5pPr>
            <a:lvl6pPr marL="4846638" fontAlgn="base">
              <a:spcBef>
                <a:spcPct val="0"/>
              </a:spcBef>
              <a:spcAft>
                <a:spcPct val="0"/>
              </a:spcAft>
              <a:defRPr>
                <a:solidFill>
                  <a:schemeClr val="tx1"/>
                </a:solidFill>
                <a:latin typeface="Arial" panose="020B0604020202020204" pitchFamily="34" charset="0"/>
              </a:defRPr>
            </a:lvl6pPr>
            <a:lvl7pPr marL="5303838" fontAlgn="base">
              <a:spcBef>
                <a:spcPct val="0"/>
              </a:spcBef>
              <a:spcAft>
                <a:spcPct val="0"/>
              </a:spcAft>
              <a:defRPr>
                <a:solidFill>
                  <a:schemeClr val="tx1"/>
                </a:solidFill>
                <a:latin typeface="Arial" panose="020B0604020202020204" pitchFamily="34" charset="0"/>
              </a:defRPr>
            </a:lvl7pPr>
            <a:lvl8pPr marL="5761038" fontAlgn="base">
              <a:spcBef>
                <a:spcPct val="0"/>
              </a:spcBef>
              <a:spcAft>
                <a:spcPct val="0"/>
              </a:spcAft>
              <a:defRPr>
                <a:solidFill>
                  <a:schemeClr val="tx1"/>
                </a:solidFill>
                <a:latin typeface="Arial" panose="020B0604020202020204" pitchFamily="34" charset="0"/>
              </a:defRPr>
            </a:lvl8pPr>
            <a:lvl9pPr marL="6218238" fontAlgn="base">
              <a:spcBef>
                <a:spcPct val="0"/>
              </a:spcBef>
              <a:spcAft>
                <a:spcPct val="0"/>
              </a:spcAft>
              <a:defRPr>
                <a:solidFill>
                  <a:schemeClr val="tx1"/>
                </a:solidFill>
                <a:latin typeface="Arial" panose="020B0604020202020204" pitchFamily="34" charset="0"/>
              </a:defRPr>
            </a:lvl9pPr>
          </a:lstStyle>
          <a:p>
            <a:pPr>
              <a:lnSpc>
                <a:spcPct val="95000"/>
              </a:lnSpc>
              <a:spcAft>
                <a:spcPct val="30000"/>
              </a:spcAft>
            </a:pPr>
            <a:r>
              <a:rPr lang="en-GB" altLang="en-US" sz="1600" b="1"/>
              <a:t>Human Development Data:	</a:t>
            </a:r>
            <a:r>
              <a:rPr lang="en-GB" altLang="en-US" sz="1400" b="1"/>
              <a:t>United Nations Human Development Reports 2004, 2005, 2006: </a:t>
            </a:r>
            <a:r>
              <a:rPr lang="en-GB" altLang="en-US" sz="1400" b="1">
                <a:hlinkClick r:id="rId3"/>
              </a:rPr>
              <a:t>http://hdr.undp.org/reports</a:t>
            </a:r>
            <a:endParaRPr lang="en-GB" altLang="en-US" sz="1400" b="1"/>
          </a:p>
          <a:p>
            <a:pPr>
              <a:lnSpc>
                <a:spcPct val="95000"/>
              </a:lnSpc>
              <a:spcAft>
                <a:spcPct val="30000"/>
              </a:spcAft>
            </a:pPr>
            <a:r>
              <a:rPr lang="en-GB" altLang="en-US" sz="1600" b="1"/>
              <a:t>Telecommunications Data:	</a:t>
            </a:r>
            <a:r>
              <a:rPr lang="en-GB" altLang="en-US" sz="1400" b="1"/>
              <a:t>International Telecommunication Union: Comprehensive Data for Global ICTs: </a:t>
            </a:r>
            <a:r>
              <a:rPr lang="en-GB" altLang="en-US" sz="1400" b="1">
                <a:hlinkClick r:id="rId4"/>
              </a:rPr>
              <a:t>http://www.itu.int/pub/D-IND-WTID/en</a:t>
            </a:r>
            <a:r>
              <a:rPr lang="en-GB" altLang="en-US" sz="1600" b="1">
                <a:hlinkClick r:id="rId4"/>
              </a:rPr>
              <a:t>/ </a:t>
            </a:r>
            <a:endParaRPr lang="en-GB" altLang="en-US" sz="1600" b="1"/>
          </a:p>
          <a:p>
            <a:pPr>
              <a:lnSpc>
                <a:spcPct val="95000"/>
              </a:lnSpc>
              <a:spcAft>
                <a:spcPct val="30000"/>
              </a:spcAft>
            </a:pPr>
            <a:r>
              <a:rPr lang="en-GB" altLang="en-US" sz="1600" b="1"/>
              <a:t>Human Genome Mapping:</a:t>
            </a:r>
            <a:r>
              <a:rPr lang="en-GB" altLang="en-US" sz="1400" b="1"/>
              <a:t>	Human Genome Project Information: </a:t>
            </a:r>
            <a:r>
              <a:rPr lang="en-GB" altLang="en-US" sz="1400" b="1">
                <a:hlinkClick r:id="rId5"/>
              </a:rPr>
              <a:t>http://www.ornl.gov/sci/techresources/Human_Genome/home.shtml</a:t>
            </a:r>
            <a:endParaRPr lang="en-GB" altLang="en-US" sz="1400" b="1"/>
          </a:p>
          <a:p>
            <a:pPr>
              <a:lnSpc>
                <a:spcPct val="95000"/>
              </a:lnSpc>
              <a:spcAft>
                <a:spcPct val="30000"/>
              </a:spcAft>
            </a:pPr>
            <a:r>
              <a:rPr lang="en-GB" altLang="en-US" sz="1600" b="1"/>
              <a:t>Early Human Migration:</a:t>
            </a:r>
            <a:r>
              <a:rPr lang="en-GB" altLang="en-US" sz="1400" b="1"/>
              <a:t>	The Genographic Project: </a:t>
            </a:r>
            <a:r>
              <a:rPr lang="en-GB" altLang="en-US" sz="1400" b="1">
                <a:hlinkClick r:id="rId6"/>
              </a:rPr>
              <a:t>http://nationalgeographic.com/genographic</a:t>
            </a:r>
            <a:endParaRPr lang="en-GB" altLang="en-US" sz="1400" b="1"/>
          </a:p>
          <a:p>
            <a:pPr>
              <a:lnSpc>
                <a:spcPct val="95000"/>
              </a:lnSpc>
              <a:spcAft>
                <a:spcPct val="30000"/>
              </a:spcAft>
            </a:pPr>
            <a:r>
              <a:rPr lang="en-GB" altLang="en-US" sz="1600" b="1"/>
              <a:t>Genetic Origin of Language:</a:t>
            </a:r>
            <a:r>
              <a:rPr lang="en-GB" altLang="en-US" sz="1400" b="1"/>
              <a:t>	FOXP2 in focus: what can genes tell us about speech and language?: </a:t>
            </a:r>
            <a:r>
              <a:rPr lang="en-GB" altLang="en-US" sz="1400" b="1">
                <a:hlinkClick r:id="rId7"/>
              </a:rPr>
              <a:t>http://www.ai.mit.edu/projects/dm/foxp2.pdf</a:t>
            </a:r>
            <a:endParaRPr lang="en-GB" altLang="en-US" sz="1400" b="1"/>
          </a:p>
          <a:p>
            <a:pPr>
              <a:lnSpc>
                <a:spcPct val="95000"/>
              </a:lnSpc>
              <a:spcAft>
                <a:spcPct val="30000"/>
              </a:spcAft>
            </a:pPr>
            <a:r>
              <a:rPr lang="en-GB" altLang="en-US" sz="1600" b="1"/>
              <a:t>Out of Africa:	</a:t>
            </a:r>
            <a:r>
              <a:rPr lang="en-GB" altLang="en-US" sz="1400" b="1"/>
              <a:t>Prof. Stephen Oppenheimer: </a:t>
            </a:r>
            <a:r>
              <a:rPr lang="en-GB" altLang="en-US" sz="1400" b="1">
                <a:hlinkClick r:id="rId8"/>
              </a:rPr>
              <a:t>http://www.bradshawfoundation.com/stephenoppenheimer</a:t>
            </a:r>
            <a:r>
              <a:rPr lang="en-GB" altLang="en-US" sz="1400" b="1"/>
              <a:t>/</a:t>
            </a:r>
          </a:p>
          <a:p>
            <a:pPr>
              <a:lnSpc>
                <a:spcPct val="95000"/>
              </a:lnSpc>
              <a:spcAft>
                <a:spcPct val="30000"/>
              </a:spcAft>
            </a:pPr>
            <a:r>
              <a:rPr lang="en-GB" altLang="en-US" sz="1600" b="1"/>
              <a:t>ICTs in South Korea:	ITU Case Studies: Contact Walter for copies	</a:t>
            </a:r>
          </a:p>
        </p:txBody>
      </p:sp>
      <p:pic>
        <p:nvPicPr>
          <p:cNvPr id="335929" name="Picture 57" descr="ELEGLINE">
            <a:extLst>
              <a:ext uri="{FF2B5EF4-FFF2-40B4-BE49-F238E27FC236}">
                <a16:creationId xmlns:a16="http://schemas.microsoft.com/office/drawing/2014/main" id="{EE5A28AF-AE71-4348-A580-CEFD7932B486}"/>
              </a:ext>
            </a:extLst>
          </p:cNvPr>
          <p:cNvPicPr>
            <a:picLocks noChangeAspect="1" noChangeArrowheads="1"/>
          </p:cNvPicPr>
          <p:nvPr/>
        </p:nvPicPr>
        <p:blipFill>
          <a:blip r:embed="rId9">
            <a:lum bright="6000" contrast="-70000"/>
            <a:extLst>
              <a:ext uri="{28A0092B-C50C-407E-A947-70E740481C1C}">
                <a14:useLocalDpi xmlns:a14="http://schemas.microsoft.com/office/drawing/2010/main" val="0"/>
              </a:ext>
            </a:extLst>
          </a:blip>
          <a:srcRect/>
          <a:stretch>
            <a:fillRect/>
          </a:stretch>
        </p:blipFill>
        <p:spPr bwMode="auto">
          <a:xfrm>
            <a:off x="0" y="1968500"/>
            <a:ext cx="9144000" cy="111125"/>
          </a:xfrm>
          <a:prstGeom prst="rect">
            <a:avLst/>
          </a:prstGeom>
          <a:gradFill rotWithShape="1">
            <a:gsLst>
              <a:gs pos="0">
                <a:srgbClr val="A603AB"/>
              </a:gs>
              <a:gs pos="6000">
                <a:srgbClr val="E81766"/>
              </a:gs>
              <a:gs pos="13500">
                <a:srgbClr val="EE3F17"/>
              </a:gs>
              <a:gs pos="24000">
                <a:srgbClr val="FFFF00"/>
              </a:gs>
              <a:gs pos="32499">
                <a:srgbClr val="1A8D48"/>
              </a:gs>
              <a:gs pos="39500">
                <a:srgbClr val="0819FB"/>
              </a:gs>
              <a:gs pos="50000">
                <a:srgbClr val="A603AB"/>
              </a:gs>
              <a:gs pos="60501">
                <a:srgbClr val="0819FB"/>
              </a:gs>
              <a:gs pos="67501">
                <a:srgbClr val="1A8D48"/>
              </a:gs>
              <a:gs pos="76000">
                <a:srgbClr val="FFFF00"/>
              </a:gs>
              <a:gs pos="86500">
                <a:srgbClr val="EE3F17"/>
              </a:gs>
              <a:gs pos="94000">
                <a:srgbClr val="E81766"/>
              </a:gs>
              <a:gs pos="100000">
                <a:srgbClr val="A603A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5932" name="Rectangle 60">
            <a:extLst>
              <a:ext uri="{FF2B5EF4-FFF2-40B4-BE49-F238E27FC236}">
                <a16:creationId xmlns:a16="http://schemas.microsoft.com/office/drawing/2014/main" id="{0DB3A238-B58F-4D89-BE1F-379F3199EFB0}"/>
              </a:ext>
            </a:extLst>
          </p:cNvPr>
          <p:cNvSpPr>
            <a:spLocks noChangeArrowheads="1"/>
          </p:cNvSpPr>
          <p:nvPr/>
        </p:nvSpPr>
        <p:spPr bwMode="auto">
          <a:xfrm>
            <a:off x="120650" y="5389563"/>
            <a:ext cx="89963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73488" indent="-3773488" algn="l">
              <a:defRPr>
                <a:solidFill>
                  <a:schemeClr val="tx1"/>
                </a:solidFill>
                <a:latin typeface="Arial" panose="020B0604020202020204" pitchFamily="34" charset="0"/>
              </a:defRPr>
            </a:lvl1pPr>
            <a:lvl2pPr marL="5738813" algn="l">
              <a:defRPr>
                <a:solidFill>
                  <a:schemeClr val="tx1"/>
                </a:solidFill>
                <a:latin typeface="Arial" panose="020B0604020202020204" pitchFamily="34" charset="0"/>
              </a:defRPr>
            </a:lvl2pPr>
            <a:lvl3pPr marL="5918200" algn="l">
              <a:defRPr>
                <a:solidFill>
                  <a:schemeClr val="tx1"/>
                </a:solidFill>
                <a:latin typeface="Arial" panose="020B0604020202020204" pitchFamily="34" charset="0"/>
              </a:defRPr>
            </a:lvl3pPr>
            <a:lvl4pPr marL="6097588" algn="l">
              <a:defRPr>
                <a:solidFill>
                  <a:schemeClr val="tx1"/>
                </a:solidFill>
                <a:latin typeface="Arial" panose="020B0604020202020204" pitchFamily="34" charset="0"/>
              </a:defRPr>
            </a:lvl4pPr>
            <a:lvl5pPr marL="6276975" algn="l">
              <a:defRPr>
                <a:solidFill>
                  <a:schemeClr val="tx1"/>
                </a:solidFill>
                <a:latin typeface="Arial" panose="020B0604020202020204" pitchFamily="34" charset="0"/>
              </a:defRPr>
            </a:lvl5pPr>
            <a:lvl6pPr marL="6734175" fontAlgn="base">
              <a:spcBef>
                <a:spcPct val="0"/>
              </a:spcBef>
              <a:spcAft>
                <a:spcPct val="0"/>
              </a:spcAft>
              <a:defRPr>
                <a:solidFill>
                  <a:schemeClr val="tx1"/>
                </a:solidFill>
                <a:latin typeface="Arial" panose="020B0604020202020204" pitchFamily="34" charset="0"/>
              </a:defRPr>
            </a:lvl6pPr>
            <a:lvl7pPr marL="7191375" fontAlgn="base">
              <a:spcBef>
                <a:spcPct val="0"/>
              </a:spcBef>
              <a:spcAft>
                <a:spcPct val="0"/>
              </a:spcAft>
              <a:defRPr>
                <a:solidFill>
                  <a:schemeClr val="tx1"/>
                </a:solidFill>
                <a:latin typeface="Arial" panose="020B0604020202020204" pitchFamily="34" charset="0"/>
              </a:defRPr>
            </a:lvl7pPr>
            <a:lvl8pPr marL="7648575" fontAlgn="base">
              <a:spcBef>
                <a:spcPct val="0"/>
              </a:spcBef>
              <a:spcAft>
                <a:spcPct val="0"/>
              </a:spcAft>
              <a:defRPr>
                <a:solidFill>
                  <a:schemeClr val="tx1"/>
                </a:solidFill>
                <a:latin typeface="Arial" panose="020B0604020202020204" pitchFamily="34" charset="0"/>
              </a:defRPr>
            </a:lvl8pPr>
            <a:lvl9pPr marL="8105775" fontAlgn="base">
              <a:spcBef>
                <a:spcPct val="0"/>
              </a:spcBef>
              <a:spcAft>
                <a:spcPct val="0"/>
              </a:spcAft>
              <a:defRPr>
                <a:solidFill>
                  <a:schemeClr val="tx1"/>
                </a:solidFill>
                <a:latin typeface="Arial" panose="020B0604020202020204" pitchFamily="34" charset="0"/>
              </a:defRPr>
            </a:lvl9pPr>
          </a:lstStyle>
          <a:p>
            <a:r>
              <a:rPr lang="en-GB" altLang="en-US" sz="1600" b="1"/>
              <a:t>Easter Island; Iceland; Hispaniola:	</a:t>
            </a:r>
            <a:r>
              <a:rPr lang="en-GB" altLang="en-US" sz="1400" b="1"/>
              <a:t>Jarred Diamond: COLLAPSE: How Societies Choose to Fail or Survive: HBK ISBN 0-713-99286-7</a:t>
            </a:r>
            <a:endParaRPr lang="en-GB" altLang="en-US" sz="900" b="1"/>
          </a:p>
        </p:txBody>
      </p:sp>
      <p:pic>
        <p:nvPicPr>
          <p:cNvPr id="335933" name="Picture 61" descr="ELEGLINE">
            <a:extLst>
              <a:ext uri="{FF2B5EF4-FFF2-40B4-BE49-F238E27FC236}">
                <a16:creationId xmlns:a16="http://schemas.microsoft.com/office/drawing/2014/main" id="{B205D88F-02E1-4486-97B1-B0630232392B}"/>
              </a:ext>
            </a:extLst>
          </p:cNvPr>
          <p:cNvPicPr>
            <a:picLocks noChangeAspect="1" noChangeArrowheads="1"/>
          </p:cNvPicPr>
          <p:nvPr/>
        </p:nvPicPr>
        <p:blipFill>
          <a:blip r:embed="rId9">
            <a:lum bright="6000" contrast="-70000"/>
            <a:extLst>
              <a:ext uri="{28A0092B-C50C-407E-A947-70E740481C1C}">
                <a14:useLocalDpi xmlns:a14="http://schemas.microsoft.com/office/drawing/2010/main" val="0"/>
              </a:ext>
            </a:extLst>
          </a:blip>
          <a:srcRect/>
          <a:stretch>
            <a:fillRect/>
          </a:stretch>
        </p:blipFill>
        <p:spPr bwMode="auto">
          <a:xfrm>
            <a:off x="0" y="750888"/>
            <a:ext cx="9144000" cy="111125"/>
          </a:xfrm>
          <a:prstGeom prst="rect">
            <a:avLst/>
          </a:prstGeom>
          <a:gradFill rotWithShape="1">
            <a:gsLst>
              <a:gs pos="0">
                <a:srgbClr val="A603AB"/>
              </a:gs>
              <a:gs pos="6000">
                <a:srgbClr val="E81766"/>
              </a:gs>
              <a:gs pos="13500">
                <a:srgbClr val="EE3F17"/>
              </a:gs>
              <a:gs pos="24000">
                <a:srgbClr val="FFFF00"/>
              </a:gs>
              <a:gs pos="32499">
                <a:srgbClr val="1A8D48"/>
              </a:gs>
              <a:gs pos="39500">
                <a:srgbClr val="0819FB"/>
              </a:gs>
              <a:gs pos="50000">
                <a:srgbClr val="A603AB"/>
              </a:gs>
              <a:gs pos="60501">
                <a:srgbClr val="0819FB"/>
              </a:gs>
              <a:gs pos="67501">
                <a:srgbClr val="1A8D48"/>
              </a:gs>
              <a:gs pos="76000">
                <a:srgbClr val="FFFF00"/>
              </a:gs>
              <a:gs pos="86500">
                <a:srgbClr val="EE3F17"/>
              </a:gs>
              <a:gs pos="94000">
                <a:srgbClr val="E81766"/>
              </a:gs>
              <a:gs pos="100000">
                <a:srgbClr val="A603A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35935" name="Picture 63" descr="ELEGLINE">
            <a:extLst>
              <a:ext uri="{FF2B5EF4-FFF2-40B4-BE49-F238E27FC236}">
                <a16:creationId xmlns:a16="http://schemas.microsoft.com/office/drawing/2014/main" id="{2874A99E-E58E-4F45-9763-DF4404D63AAB}"/>
              </a:ext>
            </a:extLst>
          </p:cNvPr>
          <p:cNvPicPr>
            <a:picLocks noChangeAspect="1" noChangeArrowheads="1"/>
          </p:cNvPicPr>
          <p:nvPr/>
        </p:nvPicPr>
        <p:blipFill>
          <a:blip r:embed="rId9">
            <a:lum bright="6000" contrast="-70000"/>
            <a:extLst>
              <a:ext uri="{28A0092B-C50C-407E-A947-70E740481C1C}">
                <a14:useLocalDpi xmlns:a14="http://schemas.microsoft.com/office/drawing/2010/main" val="0"/>
              </a:ext>
            </a:extLst>
          </a:blip>
          <a:srcRect/>
          <a:stretch>
            <a:fillRect/>
          </a:stretch>
        </p:blipFill>
        <p:spPr bwMode="auto">
          <a:xfrm>
            <a:off x="0" y="6008688"/>
            <a:ext cx="9144000" cy="111125"/>
          </a:xfrm>
          <a:prstGeom prst="rect">
            <a:avLst/>
          </a:prstGeom>
          <a:gradFill rotWithShape="1">
            <a:gsLst>
              <a:gs pos="0">
                <a:srgbClr val="A603AB"/>
              </a:gs>
              <a:gs pos="6000">
                <a:srgbClr val="E81766"/>
              </a:gs>
              <a:gs pos="13500">
                <a:srgbClr val="EE3F17"/>
              </a:gs>
              <a:gs pos="24000">
                <a:srgbClr val="FFFF00"/>
              </a:gs>
              <a:gs pos="32499">
                <a:srgbClr val="1A8D48"/>
              </a:gs>
              <a:gs pos="39500">
                <a:srgbClr val="0819FB"/>
              </a:gs>
              <a:gs pos="50000">
                <a:srgbClr val="A603AB"/>
              </a:gs>
              <a:gs pos="60501">
                <a:srgbClr val="0819FB"/>
              </a:gs>
              <a:gs pos="67501">
                <a:srgbClr val="1A8D48"/>
              </a:gs>
              <a:gs pos="76000">
                <a:srgbClr val="FFFF00"/>
              </a:gs>
              <a:gs pos="86500">
                <a:srgbClr val="EE3F17"/>
              </a:gs>
              <a:gs pos="94000">
                <a:srgbClr val="E81766"/>
              </a:gs>
              <a:gs pos="100000">
                <a:srgbClr val="A603A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5936" name="Text Box 64">
            <a:extLst>
              <a:ext uri="{FF2B5EF4-FFF2-40B4-BE49-F238E27FC236}">
                <a16:creationId xmlns:a16="http://schemas.microsoft.com/office/drawing/2014/main" id="{08D2F49E-6B31-4FF5-B50E-50703EEE8F84}"/>
              </a:ext>
            </a:extLst>
          </p:cNvPr>
          <p:cNvSpPr txBox="1">
            <a:spLocks noChangeArrowheads="1"/>
          </p:cNvSpPr>
          <p:nvPr/>
        </p:nvSpPr>
        <p:spPr bwMode="auto">
          <a:xfrm>
            <a:off x="115888" y="6219825"/>
            <a:ext cx="9023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1600" b="1"/>
              <a:t>NOTE: Detailed References cannot be provided elegantly in this presentation format. Please email requests for document copies or further references.</a:t>
            </a: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69702" name="Group 38">
            <a:extLst>
              <a:ext uri="{FF2B5EF4-FFF2-40B4-BE49-F238E27FC236}">
                <a16:creationId xmlns:a16="http://schemas.microsoft.com/office/drawing/2014/main" id="{F385EC9F-2202-4A95-A1DD-4BB525CB25BC}"/>
              </a:ext>
            </a:extLst>
          </p:cNvPr>
          <p:cNvGrpSpPr>
            <a:grpSpLocks/>
          </p:cNvGrpSpPr>
          <p:nvPr/>
        </p:nvGrpSpPr>
        <p:grpSpPr bwMode="auto">
          <a:xfrm>
            <a:off x="0" y="44450"/>
            <a:ext cx="9144000" cy="866775"/>
            <a:chOff x="0" y="28"/>
            <a:chExt cx="5760" cy="546"/>
          </a:xfrm>
        </p:grpSpPr>
        <p:sp>
          <p:nvSpPr>
            <p:cNvPr id="369672" name="Rectangle 8">
              <a:extLst>
                <a:ext uri="{FF2B5EF4-FFF2-40B4-BE49-F238E27FC236}">
                  <a16:creationId xmlns:a16="http://schemas.microsoft.com/office/drawing/2014/main" id="{D37188E3-B255-4A04-BA8F-0AF718A642A7}"/>
                </a:ext>
              </a:extLst>
            </p:cNvPr>
            <p:cNvSpPr>
              <a:spLocks noChangeArrowheads="1"/>
            </p:cNvSpPr>
            <p:nvPr/>
          </p:nvSpPr>
          <p:spPr bwMode="auto">
            <a:xfrm>
              <a:off x="0" y="28"/>
              <a:ext cx="5760" cy="546"/>
            </a:xfrm>
            <a:prstGeom prst="rect">
              <a:avLst/>
            </a:prstGeom>
            <a:solidFill>
              <a:schemeClr val="bg1"/>
            </a:solidFill>
            <a:ln w="76200" cmpd="thickThin"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69668" name="Picture 4" descr="south-africa Monash">
              <a:extLst>
                <a:ext uri="{FF2B5EF4-FFF2-40B4-BE49-F238E27FC236}">
                  <a16:creationId xmlns:a16="http://schemas.microsoft.com/office/drawing/2014/main" id="{1E9D7FBB-85C4-480F-9332-3BD34063F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569" b="9569"/>
            <a:stretch>
              <a:fillRect/>
            </a:stretch>
          </p:blipFill>
          <p:spPr bwMode="auto">
            <a:xfrm>
              <a:off x="34" y="87"/>
              <a:ext cx="2657"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69" name="Picture 5" descr="right_corner_02 Monash">
              <a:extLst>
                <a:ext uri="{FF2B5EF4-FFF2-40B4-BE49-F238E27FC236}">
                  <a16:creationId xmlns:a16="http://schemas.microsoft.com/office/drawing/2014/main" id="{BCABAB6D-6DF0-4ACE-8F0F-BBC982717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 y="62"/>
              <a:ext cx="1526"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9694" name="Group 30">
              <a:extLst>
                <a:ext uri="{FF2B5EF4-FFF2-40B4-BE49-F238E27FC236}">
                  <a16:creationId xmlns:a16="http://schemas.microsoft.com/office/drawing/2014/main" id="{FCC72A51-85C8-4E3B-9119-B53EA4DD1B65}"/>
                </a:ext>
              </a:extLst>
            </p:cNvPr>
            <p:cNvGrpSpPr>
              <a:grpSpLocks/>
            </p:cNvGrpSpPr>
            <p:nvPr/>
          </p:nvGrpSpPr>
          <p:grpSpPr bwMode="auto">
            <a:xfrm>
              <a:off x="2945" y="67"/>
              <a:ext cx="1014" cy="465"/>
              <a:chOff x="2945" y="67"/>
              <a:chExt cx="1014" cy="488"/>
            </a:xfrm>
          </p:grpSpPr>
          <p:pic>
            <p:nvPicPr>
              <p:cNvPr id="369670" name="Picture 6" descr="monash_garden">
                <a:extLst>
                  <a:ext uri="{FF2B5EF4-FFF2-40B4-BE49-F238E27FC236}">
                    <a16:creationId xmlns:a16="http://schemas.microsoft.com/office/drawing/2014/main" id="{A2165B83-2CF1-4F80-89E1-511495C26C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5" y="67"/>
                <a:ext cx="650" cy="4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81320" dir="7719588" algn="ctr" rotWithShape="0">
                        <a:srgbClr val="000000"/>
                      </a:outerShdw>
                    </a:effectLst>
                  </a14:hiddenEffects>
                </a:ext>
              </a:extLst>
            </p:spPr>
          </p:pic>
          <p:pic>
            <p:nvPicPr>
              <p:cNvPr id="369671" name="Picture 7" descr="about01">
                <a:extLst>
                  <a:ext uri="{FF2B5EF4-FFF2-40B4-BE49-F238E27FC236}">
                    <a16:creationId xmlns:a16="http://schemas.microsoft.com/office/drawing/2014/main" id="{1685C6A0-830F-4B40-A8A2-A550846815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 y="67"/>
                <a:ext cx="364" cy="48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9691" name="Line 27">
            <a:extLst>
              <a:ext uri="{FF2B5EF4-FFF2-40B4-BE49-F238E27FC236}">
                <a16:creationId xmlns:a16="http://schemas.microsoft.com/office/drawing/2014/main" id="{D3B3C5B3-7090-4825-BA9B-9714B31859A4}"/>
              </a:ext>
            </a:extLst>
          </p:cNvPr>
          <p:cNvSpPr>
            <a:spLocks noChangeShapeType="1"/>
          </p:cNvSpPr>
          <p:nvPr/>
        </p:nvSpPr>
        <p:spPr bwMode="auto">
          <a:xfrm>
            <a:off x="26988" y="90488"/>
            <a:ext cx="0" cy="6804025"/>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9697" name="Text Box 33">
            <a:extLst>
              <a:ext uri="{FF2B5EF4-FFF2-40B4-BE49-F238E27FC236}">
                <a16:creationId xmlns:a16="http://schemas.microsoft.com/office/drawing/2014/main" id="{0E7B8677-ACA3-4632-834E-372AEE5326F0}"/>
              </a:ext>
            </a:extLst>
          </p:cNvPr>
          <p:cNvSpPr txBox="1">
            <a:spLocks noChangeArrowheads="1"/>
          </p:cNvSpPr>
          <p:nvPr/>
        </p:nvSpPr>
        <p:spPr bwMode="auto">
          <a:xfrm>
            <a:off x="-52388" y="1731963"/>
            <a:ext cx="9117013" cy="1963737"/>
          </a:xfrm>
          <a:prstGeom prst="rect">
            <a:avLst/>
          </a:prstGeom>
          <a:solidFill>
            <a:srgbClr val="00FF00">
              <a:alpha val="50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marL="363538" indent="-363538" algn="l">
              <a:defRPr>
                <a:solidFill>
                  <a:schemeClr val="tx1"/>
                </a:solidFill>
                <a:latin typeface="Arial" panose="020B0604020202020204" pitchFamily="34" charset="0"/>
              </a:defRPr>
            </a:lvl1pPr>
            <a:lvl2pPr marL="900113" indent="-269875" algn="l">
              <a:defRPr>
                <a:solidFill>
                  <a:schemeClr val="tx1"/>
                </a:solidFill>
                <a:latin typeface="Arial" panose="020B0604020202020204" pitchFamily="34" charset="0"/>
              </a:defRPr>
            </a:lvl2pPr>
            <a:lvl3pPr marL="1079500"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30000"/>
              </a:spcBef>
              <a:buClr>
                <a:srgbClr val="FF0000"/>
              </a:buClr>
              <a:buFont typeface="Wingdings" panose="05000000000000000000" pitchFamily="2" charset="2"/>
              <a:buChar char="("/>
            </a:pPr>
            <a:r>
              <a:rPr lang="en-GB" altLang="en-US" sz="2400" b="1">
                <a:solidFill>
                  <a:srgbClr val="FFFF00"/>
                </a:solidFill>
                <a:effectLst>
                  <a:outerShdw blurRad="38100" dist="38100" dir="2700000" algn="tl">
                    <a:srgbClr val="000000"/>
                  </a:outerShdw>
                </a:effectLst>
              </a:rPr>
              <a:t>Africa’s Descendents (Everybody) HAVE the Resources:</a:t>
            </a:r>
          </a:p>
          <a:p>
            <a:pPr lvl="1">
              <a:lnSpc>
                <a:spcPct val="95000"/>
              </a:lnSpc>
              <a:spcBef>
                <a:spcPct val="30000"/>
              </a:spcBef>
              <a:buClr>
                <a:srgbClr val="FF0000"/>
              </a:buClr>
              <a:buFont typeface="Wingdings" panose="05000000000000000000" pitchFamily="2" charset="2"/>
              <a:buChar char="Ø"/>
            </a:pPr>
            <a:r>
              <a:rPr lang="en-GB" altLang="en-US" b="1">
                <a:solidFill>
                  <a:schemeClr val="bg1"/>
                </a:solidFill>
                <a:effectLst>
                  <a:outerShdw blurRad="38100" dist="38100" dir="2700000" algn="tl">
                    <a:srgbClr val="000000"/>
                  </a:outerShdw>
                </a:effectLst>
              </a:rPr>
              <a:t>Knowledge of Problem Causes &amp; Effects</a:t>
            </a:r>
          </a:p>
          <a:p>
            <a:pPr lvl="1">
              <a:lnSpc>
                <a:spcPct val="95000"/>
              </a:lnSpc>
              <a:spcBef>
                <a:spcPct val="30000"/>
              </a:spcBef>
              <a:buClr>
                <a:srgbClr val="FF0000"/>
              </a:buClr>
              <a:buFont typeface="Wingdings" panose="05000000000000000000" pitchFamily="2" charset="2"/>
              <a:buChar char="Ø"/>
            </a:pPr>
            <a:r>
              <a:rPr lang="en-GB" altLang="en-US" b="1">
                <a:solidFill>
                  <a:schemeClr val="bg1"/>
                </a:solidFill>
                <a:effectLst>
                  <a:outerShdw blurRad="38100" dist="38100" dir="2700000" algn="tl">
                    <a:srgbClr val="000000"/>
                  </a:outerShdw>
                </a:effectLst>
              </a:rPr>
              <a:t>Knowledge, Skills &amp; Money for Early Reversal</a:t>
            </a:r>
          </a:p>
          <a:p>
            <a:pPr lvl="1">
              <a:lnSpc>
                <a:spcPct val="95000"/>
              </a:lnSpc>
              <a:spcBef>
                <a:spcPct val="30000"/>
              </a:spcBef>
              <a:buClr>
                <a:srgbClr val="FF0000"/>
              </a:buClr>
              <a:buFont typeface="Wingdings" panose="05000000000000000000" pitchFamily="2" charset="2"/>
              <a:buChar char="Ø"/>
            </a:pPr>
            <a:r>
              <a:rPr lang="en-GB" altLang="en-US" b="1">
                <a:solidFill>
                  <a:schemeClr val="bg1"/>
                </a:solidFill>
                <a:effectLst>
                  <a:outerShdw blurRad="38100" dist="38100" dir="2700000" algn="tl">
                    <a:srgbClr val="000000"/>
                  </a:outerShdw>
                </a:effectLst>
              </a:rPr>
              <a:t>Vital ICT Tool </a:t>
            </a:r>
            <a:r>
              <a:rPr lang="en-GB" altLang="en-US" b="1">
                <a:solidFill>
                  <a:schemeClr val="bg1"/>
                </a:solidFill>
                <a:effectLst>
                  <a:outerShdw blurRad="38100" dist="38100" dir="2700000" algn="tl">
                    <a:srgbClr val="000000"/>
                  </a:outerShdw>
                </a:effectLst>
                <a:sym typeface="Wingdings" panose="05000000000000000000" pitchFamily="2" charset="2"/>
              </a:rPr>
              <a:t>Becoming </a:t>
            </a:r>
            <a:r>
              <a:rPr lang="en-GB" altLang="en-US" b="1">
                <a:solidFill>
                  <a:schemeClr val="bg1"/>
                </a:solidFill>
                <a:effectLst>
                  <a:outerShdw blurRad="38100" dist="38100" dir="2700000" algn="tl">
                    <a:srgbClr val="000000"/>
                  </a:outerShdw>
                </a:effectLst>
              </a:rPr>
              <a:t>Ubiquitous Everywhere Except in Africa</a:t>
            </a:r>
          </a:p>
          <a:p>
            <a:pPr lvl="1">
              <a:lnSpc>
                <a:spcPct val="95000"/>
              </a:lnSpc>
              <a:spcBef>
                <a:spcPct val="30000"/>
              </a:spcBef>
              <a:buClr>
                <a:srgbClr val="FF0000"/>
              </a:buClr>
              <a:buFont typeface="Wingdings" panose="05000000000000000000" pitchFamily="2" charset="2"/>
              <a:buChar char="Ø"/>
            </a:pPr>
            <a:r>
              <a:rPr lang="en-GB" altLang="en-US" b="1">
                <a:solidFill>
                  <a:srgbClr val="FF9900"/>
                </a:solidFill>
                <a:effectLst>
                  <a:outerShdw blurRad="38100" dist="38100" dir="2700000" algn="tl">
                    <a:srgbClr val="000000"/>
                  </a:outerShdw>
                </a:effectLst>
              </a:rPr>
              <a:t>URGENT NEED: Willingness to Do IT!</a:t>
            </a:r>
          </a:p>
        </p:txBody>
      </p:sp>
      <p:sp>
        <p:nvSpPr>
          <p:cNvPr id="369698" name="Text Box 34">
            <a:extLst>
              <a:ext uri="{FF2B5EF4-FFF2-40B4-BE49-F238E27FC236}">
                <a16:creationId xmlns:a16="http://schemas.microsoft.com/office/drawing/2014/main" id="{884C4F14-F719-46C3-80EC-8FC19FFAE8BE}"/>
              </a:ext>
            </a:extLst>
          </p:cNvPr>
          <p:cNvSpPr txBox="1">
            <a:spLocks noChangeArrowheads="1"/>
          </p:cNvSpPr>
          <p:nvPr/>
        </p:nvSpPr>
        <p:spPr bwMode="auto">
          <a:xfrm>
            <a:off x="-52388" y="3695700"/>
            <a:ext cx="9117013" cy="822325"/>
          </a:xfrm>
          <a:prstGeom prst="rect">
            <a:avLst/>
          </a:prstGeom>
          <a:solidFill>
            <a:srgbClr val="00FF00">
              <a:alpha val="50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lgn="l">
              <a:defRPr>
                <a:solidFill>
                  <a:schemeClr val="tx1"/>
                </a:solidFill>
                <a:latin typeface="Arial" panose="020B0604020202020204" pitchFamily="34" charset="0"/>
              </a:defRPr>
            </a:lvl1pPr>
            <a:lvl2pPr marL="542925"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Clr>
                <a:srgbClr val="FF0000"/>
              </a:buClr>
              <a:buFont typeface="Wingdings" panose="05000000000000000000" pitchFamily="2" charset="2"/>
              <a:buChar char="("/>
            </a:pPr>
            <a:r>
              <a:rPr lang="en-GB" altLang="en-US" sz="2400" b="1">
                <a:solidFill>
                  <a:srgbClr val="FF0000"/>
                </a:solidFill>
                <a:effectLst>
                  <a:outerShdw blurRad="38100" dist="38100" dir="2700000" algn="tl">
                    <a:srgbClr val="000000"/>
                  </a:outerShdw>
                </a:effectLst>
              </a:rPr>
              <a:t>Most Africans Will Not survive Anticipated Climate Changes Without Advanced Knowledge for Survival</a:t>
            </a:r>
          </a:p>
        </p:txBody>
      </p:sp>
      <p:sp>
        <p:nvSpPr>
          <p:cNvPr id="369699" name="Text Box 35">
            <a:extLst>
              <a:ext uri="{FF2B5EF4-FFF2-40B4-BE49-F238E27FC236}">
                <a16:creationId xmlns:a16="http://schemas.microsoft.com/office/drawing/2014/main" id="{DD43FC6E-A969-4BC1-AEA3-443ED402C959}"/>
              </a:ext>
            </a:extLst>
          </p:cNvPr>
          <p:cNvSpPr txBox="1">
            <a:spLocks noChangeArrowheads="1"/>
          </p:cNvSpPr>
          <p:nvPr/>
        </p:nvSpPr>
        <p:spPr bwMode="auto">
          <a:xfrm>
            <a:off x="-52388" y="4518025"/>
            <a:ext cx="9117013" cy="946150"/>
          </a:xfrm>
          <a:prstGeom prst="rect">
            <a:avLst/>
          </a:prstGeom>
          <a:solidFill>
            <a:srgbClr val="00FF00">
              <a:alpha val="50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9263" indent="-449263" algn="l">
              <a:defRPr>
                <a:solidFill>
                  <a:schemeClr val="tx1"/>
                </a:solidFill>
                <a:latin typeface="Arial" panose="020B0604020202020204" pitchFamily="34" charset="0"/>
              </a:defRPr>
            </a:lvl1pPr>
            <a:lvl2pPr marL="628650"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buClr>
                <a:srgbClr val="FF0000"/>
              </a:buClr>
              <a:buFont typeface="Wingdings" panose="05000000000000000000" pitchFamily="2" charset="2"/>
              <a:buChar char="("/>
            </a:pPr>
            <a:r>
              <a:rPr lang="en-GB" altLang="en-US" sz="2800" b="1">
                <a:solidFill>
                  <a:schemeClr val="bg1"/>
                </a:solidFill>
                <a:effectLst>
                  <a:outerShdw blurRad="38100" dist="38100" dir="2700000" algn="tl">
                    <a:srgbClr val="000000"/>
                  </a:outerShdw>
                </a:effectLst>
              </a:rPr>
              <a:t>Can Monash South Africa Help Africa Acquire Advanced Knowledge for Survival? </a:t>
            </a:r>
          </a:p>
        </p:txBody>
      </p:sp>
      <p:sp>
        <p:nvSpPr>
          <p:cNvPr id="369700" name="Text Box 36">
            <a:extLst>
              <a:ext uri="{FF2B5EF4-FFF2-40B4-BE49-F238E27FC236}">
                <a16:creationId xmlns:a16="http://schemas.microsoft.com/office/drawing/2014/main" id="{1BED9B5F-9420-4F08-939D-BFB8DFD193B1}"/>
              </a:ext>
            </a:extLst>
          </p:cNvPr>
          <p:cNvSpPr txBox="1">
            <a:spLocks noChangeArrowheads="1"/>
          </p:cNvSpPr>
          <p:nvPr/>
        </p:nvSpPr>
        <p:spPr bwMode="auto">
          <a:xfrm>
            <a:off x="53975" y="5543550"/>
            <a:ext cx="5653088" cy="1219200"/>
          </a:xfrm>
          <a:prstGeom prst="rect">
            <a:avLst/>
          </a:prstGeom>
          <a:noFill/>
          <a:ln>
            <a:noFill/>
          </a:ln>
          <a:effectLst>
            <a:outerShdw dist="35921" dir="2700000" algn="ctr" rotWithShape="0">
              <a:srgbClr val="6633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tIns="0" bIns="0">
            <a:spAutoFit/>
          </a:bodyPr>
          <a:lstStyle/>
          <a:p>
            <a:pPr algn="l">
              <a:spcBef>
                <a:spcPct val="50000"/>
              </a:spcBef>
            </a:pPr>
            <a:r>
              <a:rPr lang="en-GB" altLang="en-US" sz="8000" b="1">
                <a:solidFill>
                  <a:srgbClr val="FFFF00"/>
                </a:solidFill>
              </a:rPr>
              <a:t>Thank You</a:t>
            </a:r>
          </a:p>
        </p:txBody>
      </p:sp>
      <p:sp>
        <p:nvSpPr>
          <p:cNvPr id="369701" name="Text Box 37">
            <a:extLst>
              <a:ext uri="{FF2B5EF4-FFF2-40B4-BE49-F238E27FC236}">
                <a16:creationId xmlns:a16="http://schemas.microsoft.com/office/drawing/2014/main" id="{D6F4F723-360F-4972-A6C4-981D17D3C584}"/>
              </a:ext>
            </a:extLst>
          </p:cNvPr>
          <p:cNvSpPr txBox="1">
            <a:spLocks noChangeArrowheads="1"/>
          </p:cNvSpPr>
          <p:nvPr/>
        </p:nvSpPr>
        <p:spPr bwMode="auto">
          <a:xfrm>
            <a:off x="5337175" y="5724525"/>
            <a:ext cx="3779838"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en-GB" altLang="en-US" b="1">
                <a:solidFill>
                  <a:schemeClr val="bg1"/>
                </a:solidFill>
              </a:rPr>
              <a:t>Walter Brown</a:t>
            </a:r>
          </a:p>
          <a:p>
            <a:pPr>
              <a:lnSpc>
                <a:spcPct val="95000"/>
              </a:lnSpc>
            </a:pPr>
            <a:r>
              <a:rPr lang="en-GB" altLang="en-US" b="1">
                <a:solidFill>
                  <a:schemeClr val="bg1"/>
                </a:solidFill>
                <a:hlinkClick r:id="rId8"/>
              </a:rPr>
              <a:t>walbrown@mail.ngo.za</a:t>
            </a:r>
            <a:endParaRPr lang="en-GB" altLang="en-US" b="1">
              <a:solidFill>
                <a:schemeClr val="bg1"/>
              </a:solidFill>
            </a:endParaRPr>
          </a:p>
          <a:p>
            <a:pPr>
              <a:lnSpc>
                <a:spcPct val="95000"/>
              </a:lnSpc>
            </a:pPr>
            <a:r>
              <a:rPr lang="en-GB" altLang="en-US" b="1">
                <a:solidFill>
                  <a:schemeClr val="bg1"/>
                </a:solidFill>
              </a:rPr>
              <a:t>+27 83 640 4012</a:t>
            </a:r>
          </a:p>
        </p:txBody>
      </p:sp>
      <p:sp>
        <p:nvSpPr>
          <p:cNvPr id="369703" name="Text Box 39">
            <a:extLst>
              <a:ext uri="{FF2B5EF4-FFF2-40B4-BE49-F238E27FC236}">
                <a16:creationId xmlns:a16="http://schemas.microsoft.com/office/drawing/2014/main" id="{BDFC3A44-0E38-47F2-B248-C20F18AD4FD8}"/>
              </a:ext>
            </a:extLst>
          </p:cNvPr>
          <p:cNvSpPr txBox="1">
            <a:spLocks noChangeArrowheads="1"/>
          </p:cNvSpPr>
          <p:nvPr/>
        </p:nvSpPr>
        <p:spPr bwMode="auto">
          <a:xfrm>
            <a:off x="-52388" y="911225"/>
            <a:ext cx="9117013" cy="820738"/>
          </a:xfrm>
          <a:prstGeom prst="rect">
            <a:avLst/>
          </a:prstGeom>
          <a:solidFill>
            <a:srgbClr val="00FF00">
              <a:alpha val="50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marL="363538" indent="-363538" algn="l">
              <a:defRPr>
                <a:solidFill>
                  <a:schemeClr val="tx1"/>
                </a:solidFill>
                <a:latin typeface="Arial" panose="020B0604020202020204" pitchFamily="34" charset="0"/>
              </a:defRPr>
            </a:lvl1pPr>
            <a:lvl2pPr marL="900113" indent="-269875" algn="l">
              <a:defRPr>
                <a:solidFill>
                  <a:schemeClr val="tx1"/>
                </a:solidFill>
                <a:latin typeface="Arial" panose="020B0604020202020204" pitchFamily="34" charset="0"/>
              </a:defRPr>
            </a:lvl2pPr>
            <a:lvl3pPr marL="1079500"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30000"/>
              </a:spcBef>
              <a:buClr>
                <a:srgbClr val="FF0000"/>
              </a:buClr>
              <a:buFont typeface="Wingdings" panose="05000000000000000000" pitchFamily="2" charset="2"/>
              <a:buChar char="("/>
            </a:pPr>
            <a:r>
              <a:rPr lang="en-GB" altLang="en-US" sz="2400" b="1">
                <a:solidFill>
                  <a:srgbClr val="FFFF00"/>
                </a:solidFill>
                <a:effectLst>
                  <a:outerShdw blurRad="38100" dist="38100" dir="2700000" algn="tl">
                    <a:srgbClr val="000000"/>
                  </a:outerShdw>
                </a:effectLst>
              </a:rPr>
              <a:t>The Motherland/Fatherland of Everybody in Trouble:</a:t>
            </a:r>
          </a:p>
          <a:p>
            <a:pPr lvl="1">
              <a:lnSpc>
                <a:spcPct val="95000"/>
              </a:lnSpc>
              <a:spcBef>
                <a:spcPct val="30000"/>
              </a:spcBef>
              <a:buClr>
                <a:srgbClr val="FF0000"/>
              </a:buClr>
              <a:buFont typeface="Wingdings" panose="05000000000000000000" pitchFamily="2" charset="2"/>
              <a:buChar char="Ø"/>
            </a:pPr>
            <a:r>
              <a:rPr lang="en-GB" altLang="en-US" b="1">
                <a:solidFill>
                  <a:schemeClr val="bg1"/>
                </a:solidFill>
                <a:effectLst>
                  <a:outerShdw blurRad="38100" dist="38100" dir="2700000" algn="tl">
                    <a:srgbClr val="000000"/>
                  </a:outerShdw>
                </a:effectLst>
              </a:rPr>
              <a:t>Lacks Knowledge, Skills, Money for Development &amp; Survival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9703"/>
                                        </p:tgtEl>
                                        <p:attrNameLst>
                                          <p:attrName>style.visibility</p:attrName>
                                        </p:attrNameLst>
                                      </p:cBhvr>
                                      <p:to>
                                        <p:strVal val="visible"/>
                                      </p:to>
                                    </p:set>
                                    <p:animEffect transition="in" filter="fade">
                                      <p:cBhvr>
                                        <p:cTn id="7" dur="500"/>
                                        <p:tgtEl>
                                          <p:spTgt spid="36970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9697"/>
                                        </p:tgtEl>
                                        <p:attrNameLst>
                                          <p:attrName>style.visibility</p:attrName>
                                        </p:attrNameLst>
                                      </p:cBhvr>
                                      <p:to>
                                        <p:strVal val="visible"/>
                                      </p:to>
                                    </p:set>
                                    <p:animEffect transition="in" filter="fade">
                                      <p:cBhvr>
                                        <p:cTn id="11" dur="500"/>
                                        <p:tgtEl>
                                          <p:spTgt spid="36969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9698"/>
                                        </p:tgtEl>
                                        <p:attrNameLst>
                                          <p:attrName>style.visibility</p:attrName>
                                        </p:attrNameLst>
                                      </p:cBhvr>
                                      <p:to>
                                        <p:strVal val="visible"/>
                                      </p:to>
                                    </p:set>
                                    <p:animEffect transition="in" filter="fade">
                                      <p:cBhvr>
                                        <p:cTn id="15" dur="500"/>
                                        <p:tgtEl>
                                          <p:spTgt spid="36969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9699"/>
                                        </p:tgtEl>
                                        <p:attrNameLst>
                                          <p:attrName>style.visibility</p:attrName>
                                        </p:attrNameLst>
                                      </p:cBhvr>
                                      <p:to>
                                        <p:strVal val="visible"/>
                                      </p:to>
                                    </p:set>
                                    <p:animEffect transition="in" filter="fade">
                                      <p:cBhvr>
                                        <p:cTn id="19" dur="500"/>
                                        <p:tgtEl>
                                          <p:spTgt spid="369699"/>
                                        </p:tgtEl>
                                      </p:cBhvr>
                                    </p:animEffect>
                                  </p:childTnLst>
                                </p:cTn>
                              </p:par>
                            </p:childTnLst>
                          </p:cTn>
                        </p:par>
                        <p:par>
                          <p:cTn id="20" fill="hold" nodeType="afterGroup">
                            <p:stCondLst>
                              <p:cond delay="2000"/>
                            </p:stCondLst>
                            <p:childTnLst>
                              <p:par>
                                <p:cTn id="21" presetID="20" presetClass="emph" presetSubtype="0" fill="remove" grpId="1" nodeType="afterEffect">
                                  <p:stCondLst>
                                    <p:cond delay="0"/>
                                  </p:stCondLst>
                                  <p:iterate type="lt">
                                    <p:tmPct val="10000"/>
                                  </p:iterate>
                                  <p:childTnLst>
                                    <p:set>
                                      <p:cBhvr override="childStyle">
                                        <p:cTn id="22" dur="250" autoRev="1" fill="hold"/>
                                        <p:tgtEl>
                                          <p:spTgt spid="369699">
                                            <p:txEl>
                                              <p:charRg st="4294967295" end="4294967295"/>
                                            </p:txEl>
                                          </p:spTgt>
                                        </p:tgtEl>
                                        <p:attrNameLst>
                                          <p:attrName>style.color</p:attrName>
                                        </p:attrNameLst>
                                      </p:cBhvr>
                                      <p:to>
                                        <p:clrVal>
                                          <a:srgbClr val="00FFFF"/>
                                        </p:clrVal>
                                      </p:to>
                                    </p:set>
                                    <p:set>
                                      <p:cBhvr>
                                        <p:cTn id="23" dur="250" autoRev="1" fill="hold"/>
                                        <p:tgtEl>
                                          <p:spTgt spid="369699">
                                            <p:txEl>
                                              <p:charRg st="4294967295" end="4294967295"/>
                                            </p:txEl>
                                          </p:spTgt>
                                        </p:tgtEl>
                                        <p:attrNameLst>
                                          <p:attrName>fillcolor</p:attrName>
                                        </p:attrNameLst>
                                      </p:cBhvr>
                                      <p:to>
                                        <p:clrVal>
                                          <a:srgbClr val="00FFFF"/>
                                        </p:clrVal>
                                      </p:to>
                                    </p:set>
                                    <p:set>
                                      <p:cBhvr>
                                        <p:cTn id="24" dur="250" autoRev="1" fill="hold"/>
                                        <p:tgtEl>
                                          <p:spTgt spid="369699">
                                            <p:txEl>
                                              <p:charRg st="4294967295" end="4294967295"/>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369700"/>
                                        </p:tgtEl>
                                        <p:attrNameLst>
                                          <p:attrName>style.visibility</p:attrName>
                                        </p:attrNameLst>
                                      </p:cBhvr>
                                      <p:to>
                                        <p:strVal val="visible"/>
                                      </p:to>
                                    </p:set>
                                    <p:anim calcmode="lin" valueType="num">
                                      <p:cBhvr>
                                        <p:cTn id="29" dur="1000" fill="hold"/>
                                        <p:tgtEl>
                                          <p:spTgt spid="369700"/>
                                        </p:tgtEl>
                                        <p:attrNameLst>
                                          <p:attrName>ppt_w</p:attrName>
                                        </p:attrNameLst>
                                      </p:cBhvr>
                                      <p:tavLst>
                                        <p:tav tm="0">
                                          <p:val>
                                            <p:fltVal val="0"/>
                                          </p:val>
                                        </p:tav>
                                        <p:tav tm="100000">
                                          <p:val>
                                            <p:strVal val="#ppt_w"/>
                                          </p:val>
                                        </p:tav>
                                      </p:tavLst>
                                    </p:anim>
                                    <p:anim calcmode="lin" valueType="num">
                                      <p:cBhvr>
                                        <p:cTn id="30" dur="1000" fill="hold"/>
                                        <p:tgtEl>
                                          <p:spTgt spid="369700"/>
                                        </p:tgtEl>
                                        <p:attrNameLst>
                                          <p:attrName>ppt_h</p:attrName>
                                        </p:attrNameLst>
                                      </p:cBhvr>
                                      <p:tavLst>
                                        <p:tav tm="0">
                                          <p:val>
                                            <p:fltVal val="0"/>
                                          </p:val>
                                        </p:tav>
                                        <p:tav tm="100000">
                                          <p:val>
                                            <p:strVal val="#ppt_h"/>
                                          </p:val>
                                        </p:tav>
                                      </p:tavLst>
                                    </p:anim>
                                    <p:anim calcmode="lin" valueType="num">
                                      <p:cBhvr>
                                        <p:cTn id="31" dur="1000" fill="hold"/>
                                        <p:tgtEl>
                                          <p:spTgt spid="369700"/>
                                        </p:tgtEl>
                                        <p:attrNameLst>
                                          <p:attrName>style.rotation</p:attrName>
                                        </p:attrNameLst>
                                      </p:cBhvr>
                                      <p:tavLst>
                                        <p:tav tm="0">
                                          <p:val>
                                            <p:fltVal val="90"/>
                                          </p:val>
                                        </p:tav>
                                        <p:tav tm="100000">
                                          <p:val>
                                            <p:fltVal val="0"/>
                                          </p:val>
                                        </p:tav>
                                      </p:tavLst>
                                    </p:anim>
                                    <p:animEffect transition="in" filter="fade">
                                      <p:cBhvr>
                                        <p:cTn id="32" dur="1000"/>
                                        <p:tgtEl>
                                          <p:spTgt spid="369700"/>
                                        </p:tgtEl>
                                      </p:cBhvr>
                                    </p:animEffect>
                                  </p:childTnLst>
                                </p:cTn>
                              </p:par>
                            </p:childTnLst>
                          </p:cTn>
                        </p:par>
                        <p:par>
                          <p:cTn id="33" fill="hold" nodeType="afterGroup">
                            <p:stCondLst>
                              <p:cond delay="1350"/>
                            </p:stCondLst>
                            <p:childTnLst>
                              <p:par>
                                <p:cTn id="34" presetID="10" presetClass="entr" presetSubtype="0" fill="hold" grpId="0" nodeType="afterEffect">
                                  <p:stCondLst>
                                    <p:cond delay="0"/>
                                  </p:stCondLst>
                                  <p:childTnLst>
                                    <p:set>
                                      <p:cBhvr>
                                        <p:cTn id="35" dur="1" fill="hold">
                                          <p:stCondLst>
                                            <p:cond delay="0"/>
                                          </p:stCondLst>
                                        </p:cTn>
                                        <p:tgtEl>
                                          <p:spTgt spid="369701"/>
                                        </p:tgtEl>
                                        <p:attrNameLst>
                                          <p:attrName>style.visibility</p:attrName>
                                        </p:attrNameLst>
                                      </p:cBhvr>
                                      <p:to>
                                        <p:strVal val="visible"/>
                                      </p:to>
                                    </p:set>
                                    <p:animEffect transition="in" filter="fade">
                                      <p:cBhvr>
                                        <p:cTn id="36" dur="2000"/>
                                        <p:tgtEl>
                                          <p:spTgt spid="36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97" grpId="0" animBg="1"/>
      <p:bldP spid="369698" grpId="0" animBg="1"/>
      <p:bldP spid="369699" grpId="0" animBg="1"/>
      <p:bldP spid="369699" grpId="1"/>
      <p:bldP spid="369700" grpId="0"/>
      <p:bldP spid="369701" grpId="0"/>
      <p:bldP spid="36970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4375" name="Text Box 7">
            <a:extLst>
              <a:ext uri="{FF2B5EF4-FFF2-40B4-BE49-F238E27FC236}">
                <a16:creationId xmlns:a16="http://schemas.microsoft.com/office/drawing/2014/main" id="{898DA653-B28B-454F-8EDB-4B48541BA1FF}"/>
              </a:ext>
            </a:extLst>
          </p:cNvPr>
          <p:cNvSpPr txBox="1">
            <a:spLocks noChangeArrowheads="1"/>
          </p:cNvSpPr>
          <p:nvPr/>
        </p:nvSpPr>
        <p:spPr bwMode="auto">
          <a:xfrm>
            <a:off x="161925" y="1584325"/>
            <a:ext cx="8947150" cy="5172075"/>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marL="261938" indent="-261938" algn="l">
              <a:defRPr>
                <a:solidFill>
                  <a:schemeClr val="tx1"/>
                </a:solidFill>
                <a:latin typeface="Arial" panose="020B0604020202020204" pitchFamily="34" charset="0"/>
              </a:defRPr>
            </a:lvl1pPr>
            <a:lvl2pPr marL="711200" indent="-261938"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spcBef>
                <a:spcPct val="15000"/>
              </a:spcBef>
              <a:buClr>
                <a:srgbClr val="FF0000"/>
              </a:buClr>
              <a:buFont typeface="Wingdings" panose="05000000000000000000" pitchFamily="2" charset="2"/>
              <a:buChar char="Ü"/>
            </a:pPr>
            <a:r>
              <a:rPr lang="en-GB" altLang="en-US" sz="2400" b="1">
                <a:solidFill>
                  <a:srgbClr val="006600"/>
                </a:solidFill>
              </a:rPr>
              <a:t>Last 200 years:</a:t>
            </a:r>
            <a:r>
              <a:rPr lang="en-GB" altLang="en-US" sz="2400" b="1"/>
              <a:t> Search for the Origins of Language:</a:t>
            </a:r>
          </a:p>
          <a:p>
            <a:pPr lvl="1">
              <a:lnSpc>
                <a:spcPct val="95000"/>
              </a:lnSpc>
              <a:spcBef>
                <a:spcPct val="15000"/>
              </a:spcBef>
              <a:buClr>
                <a:srgbClr val="006600"/>
              </a:buClr>
              <a:buFont typeface="Wingdings" panose="05000000000000000000" pitchFamily="2" charset="2"/>
              <a:buChar char="Ø"/>
            </a:pPr>
            <a:r>
              <a:rPr lang="en-GB" altLang="en-US" b="1"/>
              <a:t>First in Europe, then in “Indo-Europe”???? </a:t>
            </a:r>
          </a:p>
          <a:p>
            <a:pPr lvl="1">
              <a:lnSpc>
                <a:spcPct val="95000"/>
              </a:lnSpc>
              <a:spcBef>
                <a:spcPct val="15000"/>
              </a:spcBef>
              <a:buClr>
                <a:srgbClr val="006600"/>
              </a:buClr>
              <a:buFont typeface="Wingdings" panose="05000000000000000000" pitchFamily="2" charset="2"/>
              <a:buChar char="Ø"/>
            </a:pPr>
            <a:r>
              <a:rPr lang="en-GB" altLang="en-US" b="1"/>
              <a:t>An Africa Origin? Nah! Africans had no souls, were not human!</a:t>
            </a:r>
            <a:endParaRPr lang="en-GB" altLang="en-US" sz="2400" b="1"/>
          </a:p>
          <a:p>
            <a:pPr>
              <a:lnSpc>
                <a:spcPct val="95000"/>
              </a:lnSpc>
              <a:spcBef>
                <a:spcPct val="15000"/>
              </a:spcBef>
              <a:buClr>
                <a:srgbClr val="FF0000"/>
              </a:buClr>
              <a:buFont typeface="Wingdings" panose="05000000000000000000" pitchFamily="2" charset="2"/>
              <a:buChar char="Ü"/>
            </a:pPr>
            <a:r>
              <a:rPr lang="en-GB" altLang="en-US" sz="2400" b="1">
                <a:solidFill>
                  <a:srgbClr val="006600"/>
                </a:solidFill>
              </a:rPr>
              <a:t>Last 20 years:</a:t>
            </a:r>
            <a:r>
              <a:rPr lang="en-GB" altLang="en-US" sz="2400" b="1"/>
              <a:t> ICTs to the rescue:</a:t>
            </a:r>
          </a:p>
          <a:p>
            <a:pPr lvl="1">
              <a:lnSpc>
                <a:spcPct val="95000"/>
              </a:lnSpc>
              <a:spcBef>
                <a:spcPct val="15000"/>
              </a:spcBef>
              <a:buClr>
                <a:srgbClr val="006600"/>
              </a:buClr>
              <a:buFont typeface="Wingdings" panose="05000000000000000000" pitchFamily="2" charset="2"/>
              <a:buChar char="Ø"/>
            </a:pPr>
            <a:r>
              <a:rPr lang="en-GB" altLang="en-US" b="1">
                <a:hlinkClick r:id="rId4"/>
              </a:rPr>
              <a:t>The Human Genome Project</a:t>
            </a:r>
            <a:r>
              <a:rPr lang="en-GB" altLang="en-US" b="1"/>
              <a:t> : A Global network of Scientists Connected by ICTs to overcome the Barriers of Language and Geographic Location</a:t>
            </a:r>
            <a:endParaRPr lang="en-GB" altLang="en-US" b="1">
              <a:effectLst>
                <a:outerShdw blurRad="38100" dist="38100" dir="2700000" algn="tl">
                  <a:srgbClr val="C0C0C0"/>
                </a:outerShdw>
              </a:effectLst>
            </a:endParaRPr>
          </a:p>
          <a:p>
            <a:pPr lvl="1">
              <a:lnSpc>
                <a:spcPct val="95000"/>
              </a:lnSpc>
              <a:spcBef>
                <a:spcPct val="15000"/>
              </a:spcBef>
              <a:buClr>
                <a:srgbClr val="006600"/>
              </a:buClr>
              <a:buFont typeface="Wingdings" panose="05000000000000000000" pitchFamily="2" charset="2"/>
              <a:buChar char="Ø"/>
            </a:pPr>
            <a:r>
              <a:rPr lang="en-GB" altLang="en-US" sz="2200" b="1"/>
              <a:t>Unearthed Africa’s “Mitochondrial Eve” and “Y Chromosome Adam”: our Ancient Ancestors who gave us all the power of language…..</a:t>
            </a:r>
            <a:endParaRPr lang="en-GB" altLang="en-US" sz="2200" b="1">
              <a:effectLst>
                <a:outerShdw blurRad="38100" dist="38100" dir="2700000" algn="tl">
                  <a:srgbClr val="C0C0C0"/>
                </a:outerShdw>
              </a:effectLst>
            </a:endParaRPr>
          </a:p>
          <a:p>
            <a:pPr>
              <a:lnSpc>
                <a:spcPct val="95000"/>
              </a:lnSpc>
              <a:spcBef>
                <a:spcPct val="15000"/>
              </a:spcBef>
              <a:buClr>
                <a:srgbClr val="FF0000"/>
              </a:buClr>
              <a:buFont typeface="Wingdings" panose="05000000000000000000" pitchFamily="2" charset="2"/>
              <a:buChar char="Ü"/>
            </a:pPr>
            <a:r>
              <a:rPr lang="en-GB" altLang="en-US" sz="2400" b="1">
                <a:solidFill>
                  <a:srgbClr val="006600"/>
                </a:solidFill>
              </a:rPr>
              <a:t>Past six years:</a:t>
            </a:r>
            <a:r>
              <a:rPr lang="en-GB" altLang="en-US" sz="2400" b="1"/>
              <a:t> FOXP2 unravelled: The Language Trigger:</a:t>
            </a:r>
          </a:p>
          <a:p>
            <a:pPr lvl="1">
              <a:lnSpc>
                <a:spcPct val="95000"/>
              </a:lnSpc>
              <a:spcBef>
                <a:spcPct val="15000"/>
              </a:spcBef>
              <a:buClr>
                <a:srgbClr val="006600"/>
              </a:buClr>
              <a:buFont typeface="Wingdings" panose="05000000000000000000" pitchFamily="2" charset="2"/>
              <a:buChar char="Ø"/>
            </a:pPr>
            <a:r>
              <a:rPr lang="en-GB" altLang="en-US" b="1"/>
              <a:t>A Tiny gene mutation 200,000 years ago</a:t>
            </a:r>
          </a:p>
          <a:p>
            <a:pPr lvl="1">
              <a:lnSpc>
                <a:spcPct val="95000"/>
              </a:lnSpc>
              <a:spcBef>
                <a:spcPct val="15000"/>
              </a:spcBef>
              <a:buClr>
                <a:srgbClr val="006600"/>
              </a:buClr>
              <a:buFont typeface="Wingdings" panose="05000000000000000000" pitchFamily="2" charset="2"/>
              <a:buChar char="Ø"/>
            </a:pPr>
            <a:r>
              <a:rPr lang="en-GB" altLang="en-US" b="1"/>
              <a:t>It gave us the capability for Advanced Communications</a:t>
            </a:r>
          </a:p>
          <a:p>
            <a:pPr lvl="1">
              <a:lnSpc>
                <a:spcPct val="95000"/>
              </a:lnSpc>
              <a:spcBef>
                <a:spcPct val="15000"/>
              </a:spcBef>
              <a:buClr>
                <a:srgbClr val="006600"/>
              </a:buClr>
              <a:buFont typeface="Wingdings" panose="05000000000000000000" pitchFamily="2" charset="2"/>
              <a:buChar char="Ø"/>
            </a:pPr>
            <a:r>
              <a:rPr lang="en-GB" altLang="en-US" b="1"/>
              <a:t>Modern Hominids Searching for &amp; Accumulating Knowledge</a:t>
            </a:r>
          </a:p>
          <a:p>
            <a:pPr lvl="1">
              <a:lnSpc>
                <a:spcPct val="95000"/>
              </a:lnSpc>
              <a:spcBef>
                <a:spcPct val="15000"/>
              </a:spcBef>
              <a:buClr>
                <a:srgbClr val="006600"/>
              </a:buClr>
              <a:buFont typeface="Wingdings" panose="05000000000000000000" pitchFamily="2" charset="2"/>
              <a:buChar char="Ø"/>
            </a:pPr>
            <a:r>
              <a:rPr lang="en-GB" altLang="en-US" b="1" i="1">
                <a:solidFill>
                  <a:srgbClr val="FF0000"/>
                </a:solidFill>
              </a:rPr>
              <a:t>The World Changed Forever, For better or for Worse!</a:t>
            </a:r>
          </a:p>
        </p:txBody>
      </p:sp>
      <p:pic>
        <p:nvPicPr>
          <p:cNvPr id="314385" name="Picture 17" descr="PROFLINE">
            <a:extLst>
              <a:ext uri="{FF2B5EF4-FFF2-40B4-BE49-F238E27FC236}">
                <a16:creationId xmlns:a16="http://schemas.microsoft.com/office/drawing/2014/main" id="{DE28A296-642A-48AF-834F-801638696DDD}"/>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311275"/>
            <a:ext cx="915511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87" name="Rectangle 19">
            <a:extLst>
              <a:ext uri="{FF2B5EF4-FFF2-40B4-BE49-F238E27FC236}">
                <a16:creationId xmlns:a16="http://schemas.microsoft.com/office/drawing/2014/main" id="{7DE22299-ED0F-436D-9600-FDE9DA61CCF3}"/>
              </a:ext>
            </a:extLst>
          </p:cNvPr>
          <p:cNvSpPr>
            <a:spLocks noChangeArrowheads="1"/>
          </p:cNvSpPr>
          <p:nvPr/>
        </p:nvSpPr>
        <p:spPr bwMode="auto">
          <a:xfrm>
            <a:off x="100013" y="0"/>
            <a:ext cx="9043987"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r"/>
            <a:r>
              <a:rPr lang="en-US" altLang="en-US" sz="4000" b="1">
                <a:solidFill>
                  <a:srgbClr val="006600"/>
                </a:solidFill>
              </a:rPr>
              <a:t>The Birth of Human Communication:</a:t>
            </a:r>
          </a:p>
          <a:p>
            <a:pPr algn="r"/>
            <a:r>
              <a:rPr lang="en-US" altLang="en-US" sz="4000" b="1">
                <a:solidFill>
                  <a:srgbClr val="CC9900"/>
                </a:solidFill>
              </a:rPr>
              <a:t>Language</a:t>
            </a:r>
            <a:endParaRPr lang="en-GB" altLang="en-US" sz="4000" b="1">
              <a:solidFill>
                <a:srgbClr val="CC99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14375">
                                            <p:txEl>
                                              <p:pRg st="0" end="0"/>
                                            </p:txEl>
                                          </p:spTgt>
                                        </p:tgtEl>
                                        <p:attrNameLst>
                                          <p:attrName>style.visibility</p:attrName>
                                        </p:attrNameLst>
                                      </p:cBhvr>
                                      <p:to>
                                        <p:strVal val="visible"/>
                                      </p:to>
                                    </p:set>
                                    <p:anim calcmode="lin" valueType="num">
                                      <p:cBhvr>
                                        <p:cTn id="7" dur="500" fill="hold"/>
                                        <p:tgtEl>
                                          <p:spTgt spid="314375">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3143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314375">
                                            <p:txEl>
                                              <p:pRg st="0" end="0"/>
                                            </p:txEl>
                                          </p:spTgt>
                                        </p:tgtEl>
                                      </p:cBhvr>
                                    </p:animEffect>
                                  </p:childTnLst>
                                  <p:subTnLst>
                                    <p:animClr clrSpc="rgb" dir="cw">
                                      <p:cBhvr override="childStyle">
                                        <p:cTn dur="1" fill="hold" display="0" masterRel="nextClick" afterEffect="1"/>
                                        <p:tgtEl>
                                          <p:spTgt spid="314375">
                                            <p:txEl>
                                              <p:pRg st="0" end="0"/>
                                            </p:txEl>
                                          </p:spTgt>
                                        </p:tgtEl>
                                        <p:attrNameLst>
                                          <p:attrName>ppt_c</p:attrName>
                                        </p:attrNameLst>
                                      </p:cBhvr>
                                      <p:to>
                                        <a:schemeClr val="bg2"/>
                                      </p:to>
                                    </p:animClr>
                                  </p:subTnLst>
                                </p:cTn>
                              </p:par>
                              <p:par>
                                <p:cTn id="10" presetID="29" presetClass="entr" presetSubtype="0" fill="hold" grpId="0" nodeType="withEffect">
                                  <p:stCondLst>
                                    <p:cond delay="0"/>
                                  </p:stCondLst>
                                  <p:childTnLst>
                                    <p:set>
                                      <p:cBhvr>
                                        <p:cTn id="11" dur="1" fill="hold">
                                          <p:stCondLst>
                                            <p:cond delay="0"/>
                                          </p:stCondLst>
                                        </p:cTn>
                                        <p:tgtEl>
                                          <p:spTgt spid="314375">
                                            <p:txEl>
                                              <p:pRg st="1" end="1"/>
                                            </p:txEl>
                                          </p:spTgt>
                                        </p:tgtEl>
                                        <p:attrNameLst>
                                          <p:attrName>style.visibility</p:attrName>
                                        </p:attrNameLst>
                                      </p:cBhvr>
                                      <p:to>
                                        <p:strVal val="visible"/>
                                      </p:to>
                                    </p:set>
                                    <p:anim calcmode="lin" valueType="num">
                                      <p:cBhvr>
                                        <p:cTn id="12" dur="500" fill="hold"/>
                                        <p:tgtEl>
                                          <p:spTgt spid="314375">
                                            <p:txEl>
                                              <p:pRg st="1" end="1"/>
                                            </p:txEl>
                                          </p:spTgt>
                                        </p:tgtEl>
                                        <p:attrNameLst>
                                          <p:attrName>ppt_x</p:attrName>
                                        </p:attrNameLst>
                                      </p:cBhvr>
                                      <p:tavLst>
                                        <p:tav tm="0">
                                          <p:val>
                                            <p:strVal val="#ppt_x-.2"/>
                                          </p:val>
                                        </p:tav>
                                        <p:tav tm="100000">
                                          <p:val>
                                            <p:strVal val="#ppt_x"/>
                                          </p:val>
                                        </p:tav>
                                      </p:tavLst>
                                    </p:anim>
                                    <p:anim calcmode="lin" valueType="num">
                                      <p:cBhvr>
                                        <p:cTn id="13" dur="500" fill="hold"/>
                                        <p:tgtEl>
                                          <p:spTgt spid="31437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500"/>
                                        <p:tgtEl>
                                          <p:spTgt spid="314375">
                                            <p:txEl>
                                              <p:pRg st="1" end="1"/>
                                            </p:txEl>
                                          </p:spTgt>
                                        </p:tgtEl>
                                      </p:cBhvr>
                                    </p:animEffect>
                                  </p:childTnLst>
                                  <p:subTnLst>
                                    <p:animClr clrSpc="rgb" dir="cw">
                                      <p:cBhvr override="childStyle">
                                        <p:cTn dur="1" fill="hold" display="0" masterRel="nextClick" afterEffect="1"/>
                                        <p:tgtEl>
                                          <p:spTgt spid="314375">
                                            <p:txEl>
                                              <p:pRg st="1" end="1"/>
                                            </p:txEl>
                                          </p:spTgt>
                                        </p:tgtEl>
                                        <p:attrNameLst>
                                          <p:attrName>ppt_c</p:attrName>
                                        </p:attrNameLst>
                                      </p:cBhvr>
                                      <p:to>
                                        <a:schemeClr val="bg2"/>
                                      </p:to>
                                    </p:animClr>
                                  </p:subTnLst>
                                </p:cTn>
                              </p:par>
                              <p:par>
                                <p:cTn id="15" presetID="29" presetClass="entr" presetSubtype="0" fill="hold" grpId="0" nodeType="withEffect">
                                  <p:stCondLst>
                                    <p:cond delay="0"/>
                                  </p:stCondLst>
                                  <p:childTnLst>
                                    <p:set>
                                      <p:cBhvr>
                                        <p:cTn id="16" dur="1" fill="hold">
                                          <p:stCondLst>
                                            <p:cond delay="0"/>
                                          </p:stCondLst>
                                        </p:cTn>
                                        <p:tgtEl>
                                          <p:spTgt spid="314375">
                                            <p:txEl>
                                              <p:pRg st="2" end="2"/>
                                            </p:txEl>
                                          </p:spTgt>
                                        </p:tgtEl>
                                        <p:attrNameLst>
                                          <p:attrName>style.visibility</p:attrName>
                                        </p:attrNameLst>
                                      </p:cBhvr>
                                      <p:to>
                                        <p:strVal val="visible"/>
                                      </p:to>
                                    </p:set>
                                    <p:anim calcmode="lin" valueType="num">
                                      <p:cBhvr>
                                        <p:cTn id="17" dur="500" fill="hold"/>
                                        <p:tgtEl>
                                          <p:spTgt spid="314375">
                                            <p:txEl>
                                              <p:pRg st="2" end="2"/>
                                            </p:txEl>
                                          </p:spTgt>
                                        </p:tgtEl>
                                        <p:attrNameLst>
                                          <p:attrName>ppt_x</p:attrName>
                                        </p:attrNameLst>
                                      </p:cBhvr>
                                      <p:tavLst>
                                        <p:tav tm="0">
                                          <p:val>
                                            <p:strVal val="#ppt_x-.2"/>
                                          </p:val>
                                        </p:tav>
                                        <p:tav tm="100000">
                                          <p:val>
                                            <p:strVal val="#ppt_x"/>
                                          </p:val>
                                        </p:tav>
                                      </p:tavLst>
                                    </p:anim>
                                    <p:anim calcmode="lin" valueType="num">
                                      <p:cBhvr>
                                        <p:cTn id="18" dur="500" fill="hold"/>
                                        <p:tgtEl>
                                          <p:spTgt spid="31437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500"/>
                                        <p:tgtEl>
                                          <p:spTgt spid="314375">
                                            <p:txEl>
                                              <p:pRg st="2" end="2"/>
                                            </p:txEl>
                                          </p:spTgt>
                                        </p:tgtEl>
                                      </p:cBhvr>
                                    </p:animEffect>
                                  </p:childTnLst>
                                  <p:subTnLst>
                                    <p:animClr clrSpc="rgb" dir="cw">
                                      <p:cBhvr override="childStyle">
                                        <p:cTn dur="1" fill="hold" display="0" masterRel="nextClick" afterEffect="1"/>
                                        <p:tgtEl>
                                          <p:spTgt spid="314375">
                                            <p:txEl>
                                              <p:pRg st="2" end="2"/>
                                            </p:txEl>
                                          </p:spTgt>
                                        </p:tgtEl>
                                        <p:attrNameLst>
                                          <p:attrName>ppt_c</p:attrName>
                                        </p:attrNameLst>
                                      </p:cBhvr>
                                      <p:to>
                                        <a:schemeClr val="bg2"/>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14375">
                                            <p:txEl>
                                              <p:pRg st="3" end="3"/>
                                            </p:txEl>
                                          </p:spTgt>
                                        </p:tgtEl>
                                        <p:attrNameLst>
                                          <p:attrName>style.visibility</p:attrName>
                                        </p:attrNameLst>
                                      </p:cBhvr>
                                      <p:to>
                                        <p:strVal val="visible"/>
                                      </p:to>
                                    </p:set>
                                    <p:anim calcmode="lin" valueType="num">
                                      <p:cBhvr>
                                        <p:cTn id="24" dur="500" fill="hold"/>
                                        <p:tgtEl>
                                          <p:spTgt spid="314375">
                                            <p:txEl>
                                              <p:pRg st="3" end="3"/>
                                            </p:txEl>
                                          </p:spTgt>
                                        </p:tgtEl>
                                        <p:attrNameLst>
                                          <p:attrName>ppt_x</p:attrName>
                                        </p:attrNameLst>
                                      </p:cBhvr>
                                      <p:tavLst>
                                        <p:tav tm="0">
                                          <p:val>
                                            <p:strVal val="#ppt_x-.2"/>
                                          </p:val>
                                        </p:tav>
                                        <p:tav tm="100000">
                                          <p:val>
                                            <p:strVal val="#ppt_x"/>
                                          </p:val>
                                        </p:tav>
                                      </p:tavLst>
                                    </p:anim>
                                    <p:anim calcmode="lin" valueType="num">
                                      <p:cBhvr>
                                        <p:cTn id="25" dur="500" fill="hold"/>
                                        <p:tgtEl>
                                          <p:spTgt spid="31437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500"/>
                                        <p:tgtEl>
                                          <p:spTgt spid="314375">
                                            <p:txEl>
                                              <p:pRg st="3" end="3"/>
                                            </p:txEl>
                                          </p:spTgt>
                                        </p:tgtEl>
                                      </p:cBhvr>
                                    </p:animEffect>
                                  </p:childTnLst>
                                  <p:subTnLst>
                                    <p:animClr clrSpc="rgb" dir="cw">
                                      <p:cBhvr override="childStyle">
                                        <p:cTn dur="1" fill="hold" display="0" masterRel="nextClick" afterEffect="1"/>
                                        <p:tgtEl>
                                          <p:spTgt spid="314375">
                                            <p:txEl>
                                              <p:pRg st="3" end="3"/>
                                            </p:txEl>
                                          </p:spTgt>
                                        </p:tgtEl>
                                        <p:attrNameLst>
                                          <p:attrName>ppt_c</p:attrName>
                                        </p:attrNameLst>
                                      </p:cBhvr>
                                      <p:to>
                                        <a:schemeClr val="bg2"/>
                                      </p:to>
                                    </p:animClr>
                                  </p:subTnLst>
                                </p:cTn>
                              </p:par>
                              <p:par>
                                <p:cTn id="27" presetID="29" presetClass="entr" presetSubtype="0" fill="hold" grpId="0" nodeType="withEffect">
                                  <p:stCondLst>
                                    <p:cond delay="0"/>
                                  </p:stCondLst>
                                  <p:childTnLst>
                                    <p:set>
                                      <p:cBhvr>
                                        <p:cTn id="28" dur="1" fill="hold">
                                          <p:stCondLst>
                                            <p:cond delay="0"/>
                                          </p:stCondLst>
                                        </p:cTn>
                                        <p:tgtEl>
                                          <p:spTgt spid="314375">
                                            <p:txEl>
                                              <p:pRg st="4" end="4"/>
                                            </p:txEl>
                                          </p:spTgt>
                                        </p:tgtEl>
                                        <p:attrNameLst>
                                          <p:attrName>style.visibility</p:attrName>
                                        </p:attrNameLst>
                                      </p:cBhvr>
                                      <p:to>
                                        <p:strVal val="visible"/>
                                      </p:to>
                                    </p:set>
                                    <p:anim calcmode="lin" valueType="num">
                                      <p:cBhvr>
                                        <p:cTn id="29" dur="500" fill="hold"/>
                                        <p:tgtEl>
                                          <p:spTgt spid="314375">
                                            <p:txEl>
                                              <p:pRg st="4" end="4"/>
                                            </p:txEl>
                                          </p:spTgt>
                                        </p:tgtEl>
                                        <p:attrNameLst>
                                          <p:attrName>ppt_x</p:attrName>
                                        </p:attrNameLst>
                                      </p:cBhvr>
                                      <p:tavLst>
                                        <p:tav tm="0">
                                          <p:val>
                                            <p:strVal val="#ppt_x-.2"/>
                                          </p:val>
                                        </p:tav>
                                        <p:tav tm="100000">
                                          <p:val>
                                            <p:strVal val="#ppt_x"/>
                                          </p:val>
                                        </p:tav>
                                      </p:tavLst>
                                    </p:anim>
                                    <p:anim calcmode="lin" valueType="num">
                                      <p:cBhvr>
                                        <p:cTn id="30" dur="500" fill="hold"/>
                                        <p:tgtEl>
                                          <p:spTgt spid="31437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1" dur="500"/>
                                        <p:tgtEl>
                                          <p:spTgt spid="314375">
                                            <p:txEl>
                                              <p:pRg st="4" end="4"/>
                                            </p:txEl>
                                          </p:spTgt>
                                        </p:tgtEl>
                                      </p:cBhvr>
                                    </p:animEffect>
                                  </p:childTnLst>
                                  <p:subTnLst>
                                    <p:animClr clrSpc="rgb" dir="cw">
                                      <p:cBhvr override="childStyle">
                                        <p:cTn dur="1" fill="hold" display="0" masterRel="nextClick" afterEffect="1"/>
                                        <p:tgtEl>
                                          <p:spTgt spid="314375">
                                            <p:txEl>
                                              <p:pRg st="4" end="4"/>
                                            </p:txEl>
                                          </p:spTgt>
                                        </p:tgtEl>
                                        <p:attrNameLst>
                                          <p:attrName>ppt_c</p:attrName>
                                        </p:attrNameLst>
                                      </p:cBhvr>
                                      <p:to>
                                        <a:schemeClr val="bg2"/>
                                      </p:to>
                                    </p:animClr>
                                  </p:subTnLst>
                                </p:cTn>
                              </p:par>
                              <p:par>
                                <p:cTn id="32" presetID="29" presetClass="entr" presetSubtype="0" fill="hold" grpId="0" nodeType="withEffect">
                                  <p:stCondLst>
                                    <p:cond delay="0"/>
                                  </p:stCondLst>
                                  <p:childTnLst>
                                    <p:set>
                                      <p:cBhvr>
                                        <p:cTn id="33" dur="1" fill="hold">
                                          <p:stCondLst>
                                            <p:cond delay="0"/>
                                          </p:stCondLst>
                                        </p:cTn>
                                        <p:tgtEl>
                                          <p:spTgt spid="314375">
                                            <p:txEl>
                                              <p:pRg st="5" end="5"/>
                                            </p:txEl>
                                          </p:spTgt>
                                        </p:tgtEl>
                                        <p:attrNameLst>
                                          <p:attrName>style.visibility</p:attrName>
                                        </p:attrNameLst>
                                      </p:cBhvr>
                                      <p:to>
                                        <p:strVal val="visible"/>
                                      </p:to>
                                    </p:set>
                                    <p:anim calcmode="lin" valueType="num">
                                      <p:cBhvr>
                                        <p:cTn id="34" dur="500" fill="hold"/>
                                        <p:tgtEl>
                                          <p:spTgt spid="314375">
                                            <p:txEl>
                                              <p:pRg st="5" end="5"/>
                                            </p:txEl>
                                          </p:spTgt>
                                        </p:tgtEl>
                                        <p:attrNameLst>
                                          <p:attrName>ppt_x</p:attrName>
                                        </p:attrNameLst>
                                      </p:cBhvr>
                                      <p:tavLst>
                                        <p:tav tm="0">
                                          <p:val>
                                            <p:strVal val="#ppt_x-.2"/>
                                          </p:val>
                                        </p:tav>
                                        <p:tav tm="100000">
                                          <p:val>
                                            <p:strVal val="#ppt_x"/>
                                          </p:val>
                                        </p:tav>
                                      </p:tavLst>
                                    </p:anim>
                                    <p:anim calcmode="lin" valueType="num">
                                      <p:cBhvr>
                                        <p:cTn id="35" dur="500" fill="hold"/>
                                        <p:tgtEl>
                                          <p:spTgt spid="31437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6" dur="500"/>
                                        <p:tgtEl>
                                          <p:spTgt spid="314375">
                                            <p:txEl>
                                              <p:pRg st="5" end="5"/>
                                            </p:txEl>
                                          </p:spTgt>
                                        </p:tgtEl>
                                      </p:cBhvr>
                                    </p:animEffect>
                                  </p:childTnLst>
                                  <p:subTnLst>
                                    <p:animClr clrSpc="rgb" dir="cw">
                                      <p:cBhvr override="childStyle">
                                        <p:cTn dur="1" fill="hold" display="0" masterRel="nextClick" afterEffect="1"/>
                                        <p:tgtEl>
                                          <p:spTgt spid="314375">
                                            <p:txEl>
                                              <p:pRg st="5" end="5"/>
                                            </p:txEl>
                                          </p:spTgt>
                                        </p:tgtEl>
                                        <p:attrNameLst>
                                          <p:attrName>ppt_c</p:attrName>
                                        </p:attrNameLst>
                                      </p:cBhvr>
                                      <p:to>
                                        <a:schemeClr val="bg2"/>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314375">
                                            <p:txEl>
                                              <p:pRg st="6" end="6"/>
                                            </p:txEl>
                                          </p:spTgt>
                                        </p:tgtEl>
                                        <p:attrNameLst>
                                          <p:attrName>style.visibility</p:attrName>
                                        </p:attrNameLst>
                                      </p:cBhvr>
                                      <p:to>
                                        <p:strVal val="visible"/>
                                      </p:to>
                                    </p:set>
                                    <p:anim calcmode="lin" valueType="num">
                                      <p:cBhvr>
                                        <p:cTn id="41" dur="500" fill="hold"/>
                                        <p:tgtEl>
                                          <p:spTgt spid="314375">
                                            <p:txEl>
                                              <p:pRg st="6" end="6"/>
                                            </p:txEl>
                                          </p:spTgt>
                                        </p:tgtEl>
                                        <p:attrNameLst>
                                          <p:attrName>ppt_x</p:attrName>
                                        </p:attrNameLst>
                                      </p:cBhvr>
                                      <p:tavLst>
                                        <p:tav tm="0">
                                          <p:val>
                                            <p:strVal val="#ppt_x-.2"/>
                                          </p:val>
                                        </p:tav>
                                        <p:tav tm="100000">
                                          <p:val>
                                            <p:strVal val="#ppt_x"/>
                                          </p:val>
                                        </p:tav>
                                      </p:tavLst>
                                    </p:anim>
                                    <p:anim calcmode="lin" valueType="num">
                                      <p:cBhvr>
                                        <p:cTn id="42" dur="500" fill="hold"/>
                                        <p:tgtEl>
                                          <p:spTgt spid="314375">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3" dur="500"/>
                                        <p:tgtEl>
                                          <p:spTgt spid="314375">
                                            <p:txEl>
                                              <p:pRg st="6" end="6"/>
                                            </p:txEl>
                                          </p:spTgt>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314375">
                                            <p:txEl>
                                              <p:pRg st="7" end="7"/>
                                            </p:txEl>
                                          </p:spTgt>
                                        </p:tgtEl>
                                        <p:attrNameLst>
                                          <p:attrName>style.visibility</p:attrName>
                                        </p:attrNameLst>
                                      </p:cBhvr>
                                      <p:to>
                                        <p:strVal val="visible"/>
                                      </p:to>
                                    </p:set>
                                    <p:anim calcmode="lin" valueType="num">
                                      <p:cBhvr>
                                        <p:cTn id="46" dur="500" fill="hold"/>
                                        <p:tgtEl>
                                          <p:spTgt spid="314375">
                                            <p:txEl>
                                              <p:pRg st="7" end="7"/>
                                            </p:txEl>
                                          </p:spTgt>
                                        </p:tgtEl>
                                        <p:attrNameLst>
                                          <p:attrName>ppt_x</p:attrName>
                                        </p:attrNameLst>
                                      </p:cBhvr>
                                      <p:tavLst>
                                        <p:tav tm="0">
                                          <p:val>
                                            <p:strVal val="#ppt_x-.2"/>
                                          </p:val>
                                        </p:tav>
                                        <p:tav tm="100000">
                                          <p:val>
                                            <p:strVal val="#ppt_x"/>
                                          </p:val>
                                        </p:tav>
                                      </p:tavLst>
                                    </p:anim>
                                    <p:anim calcmode="lin" valueType="num">
                                      <p:cBhvr>
                                        <p:cTn id="47" dur="500" fill="hold"/>
                                        <p:tgtEl>
                                          <p:spTgt spid="314375">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8" dur="500"/>
                                        <p:tgtEl>
                                          <p:spTgt spid="314375">
                                            <p:txEl>
                                              <p:pRg st="7" end="7"/>
                                            </p:txEl>
                                          </p:spTgt>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314375">
                                            <p:txEl>
                                              <p:pRg st="8" end="8"/>
                                            </p:txEl>
                                          </p:spTgt>
                                        </p:tgtEl>
                                        <p:attrNameLst>
                                          <p:attrName>style.visibility</p:attrName>
                                        </p:attrNameLst>
                                      </p:cBhvr>
                                      <p:to>
                                        <p:strVal val="visible"/>
                                      </p:to>
                                    </p:set>
                                    <p:anim calcmode="lin" valueType="num">
                                      <p:cBhvr>
                                        <p:cTn id="51" dur="500" fill="hold"/>
                                        <p:tgtEl>
                                          <p:spTgt spid="314375">
                                            <p:txEl>
                                              <p:pRg st="8" end="8"/>
                                            </p:txEl>
                                          </p:spTgt>
                                        </p:tgtEl>
                                        <p:attrNameLst>
                                          <p:attrName>ppt_x</p:attrName>
                                        </p:attrNameLst>
                                      </p:cBhvr>
                                      <p:tavLst>
                                        <p:tav tm="0">
                                          <p:val>
                                            <p:strVal val="#ppt_x-.2"/>
                                          </p:val>
                                        </p:tav>
                                        <p:tav tm="100000">
                                          <p:val>
                                            <p:strVal val="#ppt_x"/>
                                          </p:val>
                                        </p:tav>
                                      </p:tavLst>
                                    </p:anim>
                                    <p:anim calcmode="lin" valueType="num">
                                      <p:cBhvr>
                                        <p:cTn id="52" dur="500" fill="hold"/>
                                        <p:tgtEl>
                                          <p:spTgt spid="314375">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3" dur="500"/>
                                        <p:tgtEl>
                                          <p:spTgt spid="314375">
                                            <p:txEl>
                                              <p:pRg st="8" end="8"/>
                                            </p:txEl>
                                          </p:spTgt>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314375">
                                            <p:txEl>
                                              <p:pRg st="9" end="9"/>
                                            </p:txEl>
                                          </p:spTgt>
                                        </p:tgtEl>
                                        <p:attrNameLst>
                                          <p:attrName>style.visibility</p:attrName>
                                        </p:attrNameLst>
                                      </p:cBhvr>
                                      <p:to>
                                        <p:strVal val="visible"/>
                                      </p:to>
                                    </p:set>
                                    <p:anim calcmode="lin" valueType="num">
                                      <p:cBhvr>
                                        <p:cTn id="56" dur="500" fill="hold"/>
                                        <p:tgtEl>
                                          <p:spTgt spid="314375">
                                            <p:txEl>
                                              <p:pRg st="9" end="9"/>
                                            </p:txEl>
                                          </p:spTgt>
                                        </p:tgtEl>
                                        <p:attrNameLst>
                                          <p:attrName>ppt_x</p:attrName>
                                        </p:attrNameLst>
                                      </p:cBhvr>
                                      <p:tavLst>
                                        <p:tav tm="0">
                                          <p:val>
                                            <p:strVal val="#ppt_x-.2"/>
                                          </p:val>
                                        </p:tav>
                                        <p:tav tm="100000">
                                          <p:val>
                                            <p:strVal val="#ppt_x"/>
                                          </p:val>
                                        </p:tav>
                                      </p:tavLst>
                                    </p:anim>
                                    <p:anim calcmode="lin" valueType="num">
                                      <p:cBhvr>
                                        <p:cTn id="57" dur="500" fill="hold"/>
                                        <p:tgtEl>
                                          <p:spTgt spid="314375">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8" dur="500"/>
                                        <p:tgtEl>
                                          <p:spTgt spid="314375">
                                            <p:txEl>
                                              <p:pRg st="9" end="9"/>
                                            </p:txEl>
                                          </p:spTgt>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314375">
                                            <p:txEl>
                                              <p:pRg st="10" end="10"/>
                                            </p:txEl>
                                          </p:spTgt>
                                        </p:tgtEl>
                                        <p:attrNameLst>
                                          <p:attrName>style.visibility</p:attrName>
                                        </p:attrNameLst>
                                      </p:cBhvr>
                                      <p:to>
                                        <p:strVal val="visible"/>
                                      </p:to>
                                    </p:set>
                                    <p:anim calcmode="lin" valueType="num">
                                      <p:cBhvr>
                                        <p:cTn id="61" dur="500" fill="hold"/>
                                        <p:tgtEl>
                                          <p:spTgt spid="314375">
                                            <p:txEl>
                                              <p:pRg st="10" end="10"/>
                                            </p:txEl>
                                          </p:spTgt>
                                        </p:tgtEl>
                                        <p:attrNameLst>
                                          <p:attrName>ppt_x</p:attrName>
                                        </p:attrNameLst>
                                      </p:cBhvr>
                                      <p:tavLst>
                                        <p:tav tm="0">
                                          <p:val>
                                            <p:strVal val="#ppt_x-.2"/>
                                          </p:val>
                                        </p:tav>
                                        <p:tav tm="100000">
                                          <p:val>
                                            <p:strVal val="#ppt_x"/>
                                          </p:val>
                                        </p:tav>
                                      </p:tavLst>
                                    </p:anim>
                                    <p:anim calcmode="lin" valueType="num">
                                      <p:cBhvr>
                                        <p:cTn id="62" dur="500" fill="hold"/>
                                        <p:tgtEl>
                                          <p:spTgt spid="314375">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3" dur="500"/>
                                        <p:tgtEl>
                                          <p:spTgt spid="3143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0000FF"/>
        </a:solidFill>
        <a:effectLst/>
      </p:bgPr>
    </p:bg>
    <p:spTree>
      <p:nvGrpSpPr>
        <p:cNvPr id="1" name=""/>
        <p:cNvGrpSpPr/>
        <p:nvPr/>
      </p:nvGrpSpPr>
      <p:grpSpPr>
        <a:xfrm>
          <a:off x="0" y="0"/>
          <a:ext cx="0" cy="0"/>
          <a:chOff x="0" y="0"/>
          <a:chExt cx="0" cy="0"/>
        </a:xfrm>
      </p:grpSpPr>
      <p:sp>
        <p:nvSpPr>
          <p:cNvPr id="316424" name="Rectangle 8">
            <a:extLst>
              <a:ext uri="{FF2B5EF4-FFF2-40B4-BE49-F238E27FC236}">
                <a16:creationId xmlns:a16="http://schemas.microsoft.com/office/drawing/2014/main" id="{A871C764-7808-442A-ACAE-BB958343BFBC}"/>
              </a:ext>
            </a:extLst>
          </p:cNvPr>
          <p:cNvSpPr>
            <a:spLocks noChangeArrowheads="1"/>
          </p:cNvSpPr>
          <p:nvPr/>
        </p:nvSpPr>
        <p:spPr bwMode="auto">
          <a:xfrm>
            <a:off x="-28575" y="3457575"/>
            <a:ext cx="9172575" cy="1035050"/>
          </a:xfrm>
          <a:prstGeom prst="rect">
            <a:avLst/>
          </a:prstGeom>
          <a:solidFill>
            <a:srgbClr val="000000"/>
          </a:solidFill>
          <a:ln>
            <a:noFill/>
          </a:ln>
          <a:effectLst/>
          <a:extLst>
            <a:ext uri="{91240B29-F687-4F45-9708-019B960494DF}">
              <a14:hiddenLine xmlns:a14="http://schemas.microsoft.com/office/drawing/2010/main" w="76200" cmpd="thickThin" algn="ctr">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rIns="18000" anchor="ctr">
            <a:spAutoFit/>
          </a:bodyPr>
          <a:lstStyle>
            <a:lvl1pPr algn="l">
              <a:tabLst>
                <a:tab pos="1346200" algn="l"/>
              </a:tabLst>
              <a:defRPr>
                <a:solidFill>
                  <a:schemeClr val="tx1"/>
                </a:solidFill>
                <a:latin typeface="Arial" panose="020B0604020202020204" pitchFamily="34" charset="0"/>
              </a:defRPr>
            </a:lvl1pPr>
            <a:lvl2pPr algn="l">
              <a:tabLst>
                <a:tab pos="1346200" algn="l"/>
              </a:tabLst>
              <a:defRPr>
                <a:solidFill>
                  <a:schemeClr val="tx1"/>
                </a:solidFill>
                <a:latin typeface="Arial" panose="020B0604020202020204" pitchFamily="34" charset="0"/>
              </a:defRPr>
            </a:lvl2pPr>
            <a:lvl3pPr algn="l">
              <a:tabLst>
                <a:tab pos="1346200" algn="l"/>
              </a:tabLst>
              <a:defRPr>
                <a:solidFill>
                  <a:schemeClr val="tx1"/>
                </a:solidFill>
                <a:latin typeface="Arial" panose="020B0604020202020204" pitchFamily="34" charset="0"/>
              </a:defRPr>
            </a:lvl3pPr>
            <a:lvl4pPr algn="l">
              <a:tabLst>
                <a:tab pos="1346200" algn="l"/>
              </a:tabLst>
              <a:defRPr>
                <a:solidFill>
                  <a:schemeClr val="tx1"/>
                </a:solidFill>
                <a:latin typeface="Arial" panose="020B0604020202020204" pitchFamily="34" charset="0"/>
              </a:defRPr>
            </a:lvl4pPr>
            <a:lvl5pPr algn="l">
              <a:tabLst>
                <a:tab pos="1346200" algn="l"/>
              </a:tabLst>
              <a:defRPr>
                <a:solidFill>
                  <a:schemeClr val="tx1"/>
                </a:solidFill>
                <a:latin typeface="Arial" panose="020B0604020202020204" pitchFamily="34" charset="0"/>
              </a:defRPr>
            </a:lvl5pPr>
            <a:lvl6pPr fontAlgn="base">
              <a:spcBef>
                <a:spcPct val="0"/>
              </a:spcBef>
              <a:spcAft>
                <a:spcPct val="0"/>
              </a:spcAft>
              <a:tabLst>
                <a:tab pos="1346200" algn="l"/>
              </a:tabLst>
              <a:defRPr>
                <a:solidFill>
                  <a:schemeClr val="tx1"/>
                </a:solidFill>
                <a:latin typeface="Arial" panose="020B0604020202020204" pitchFamily="34" charset="0"/>
              </a:defRPr>
            </a:lvl6pPr>
            <a:lvl7pPr fontAlgn="base">
              <a:spcBef>
                <a:spcPct val="0"/>
              </a:spcBef>
              <a:spcAft>
                <a:spcPct val="0"/>
              </a:spcAft>
              <a:tabLst>
                <a:tab pos="1346200" algn="l"/>
              </a:tabLst>
              <a:defRPr>
                <a:solidFill>
                  <a:schemeClr val="tx1"/>
                </a:solidFill>
                <a:latin typeface="Arial" panose="020B0604020202020204" pitchFamily="34" charset="0"/>
              </a:defRPr>
            </a:lvl7pPr>
            <a:lvl8pPr fontAlgn="base">
              <a:spcBef>
                <a:spcPct val="0"/>
              </a:spcBef>
              <a:spcAft>
                <a:spcPct val="0"/>
              </a:spcAft>
              <a:tabLst>
                <a:tab pos="1346200" algn="l"/>
              </a:tabLst>
              <a:defRPr>
                <a:solidFill>
                  <a:schemeClr val="tx1"/>
                </a:solidFill>
                <a:latin typeface="Arial" panose="020B0604020202020204" pitchFamily="34" charset="0"/>
              </a:defRPr>
            </a:lvl8pPr>
            <a:lvl9pPr fontAlgn="base">
              <a:spcBef>
                <a:spcPct val="0"/>
              </a:spcBef>
              <a:spcAft>
                <a:spcPct val="0"/>
              </a:spcAft>
              <a:tabLst>
                <a:tab pos="1346200" algn="l"/>
              </a:tabLst>
              <a:defRPr>
                <a:solidFill>
                  <a:schemeClr val="tx1"/>
                </a:solidFill>
                <a:latin typeface="Arial" panose="020B0604020202020204" pitchFamily="34" charset="0"/>
              </a:defRPr>
            </a:lvl9pPr>
          </a:lstStyle>
          <a:p>
            <a:pPr>
              <a:lnSpc>
                <a:spcPct val="95000"/>
              </a:lnSpc>
              <a:spcAft>
                <a:spcPct val="25000"/>
              </a:spcAft>
            </a:pPr>
            <a:r>
              <a:rPr lang="en-GB" altLang="en-US" b="1">
                <a:solidFill>
                  <a:srgbClr val="FFFFFF"/>
                </a:solidFill>
              </a:rPr>
              <a:t>Curse of multi-lingualism: </a:t>
            </a:r>
            <a:r>
              <a:rPr lang="en-GB" altLang="en-US" b="1">
                <a:solidFill>
                  <a:srgbClr val="FF0000"/>
                </a:solidFill>
              </a:rPr>
              <a:t>Wars; Slavery; Racism; Religion; Global warming; Extinction of many species; African Poverty &amp; Depravation.</a:t>
            </a:r>
          </a:p>
          <a:p>
            <a:pPr>
              <a:lnSpc>
                <a:spcPct val="95000"/>
              </a:lnSpc>
              <a:spcAft>
                <a:spcPct val="25000"/>
              </a:spcAft>
            </a:pPr>
            <a:r>
              <a:rPr lang="en-GB" altLang="en-US" b="1">
                <a:solidFill>
                  <a:srgbClr val="00FFFF"/>
                </a:solidFill>
              </a:rPr>
              <a:t>God took pity, and sent Messengers………..</a:t>
            </a:r>
          </a:p>
        </p:txBody>
      </p:sp>
      <p:grpSp>
        <p:nvGrpSpPr>
          <p:cNvPr id="316434" name="Group 18">
            <a:extLst>
              <a:ext uri="{FF2B5EF4-FFF2-40B4-BE49-F238E27FC236}">
                <a16:creationId xmlns:a16="http://schemas.microsoft.com/office/drawing/2014/main" id="{7AB2372A-ED45-4B36-9703-A1AF19F8258A}"/>
              </a:ext>
            </a:extLst>
          </p:cNvPr>
          <p:cNvGrpSpPr>
            <a:grpSpLocks/>
          </p:cNvGrpSpPr>
          <p:nvPr/>
        </p:nvGrpSpPr>
        <p:grpSpPr bwMode="auto">
          <a:xfrm>
            <a:off x="-26988" y="0"/>
            <a:ext cx="9197976" cy="819150"/>
            <a:chOff x="-17" y="0"/>
            <a:chExt cx="5794" cy="516"/>
          </a:xfrm>
        </p:grpSpPr>
        <p:sp>
          <p:nvSpPr>
            <p:cNvPr id="316419" name="Rectangle 3">
              <a:extLst>
                <a:ext uri="{FF2B5EF4-FFF2-40B4-BE49-F238E27FC236}">
                  <a16:creationId xmlns:a16="http://schemas.microsoft.com/office/drawing/2014/main" id="{5A4270F5-6C1F-4917-873D-13A9D46A0660}"/>
                </a:ext>
              </a:extLst>
            </p:cNvPr>
            <p:cNvSpPr>
              <a:spLocks noChangeArrowheads="1"/>
            </p:cNvSpPr>
            <p:nvPr/>
          </p:nvSpPr>
          <p:spPr bwMode="auto">
            <a:xfrm>
              <a:off x="0" y="0"/>
              <a:ext cx="5760" cy="85"/>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6420" name="Rectangle 4">
              <a:extLst>
                <a:ext uri="{FF2B5EF4-FFF2-40B4-BE49-F238E27FC236}">
                  <a16:creationId xmlns:a16="http://schemas.microsoft.com/office/drawing/2014/main" id="{87FFFC37-D463-4313-89B5-78F5AC368659}"/>
                </a:ext>
              </a:extLst>
            </p:cNvPr>
            <p:cNvSpPr>
              <a:spLocks noChangeArrowheads="1"/>
            </p:cNvSpPr>
            <p:nvPr/>
          </p:nvSpPr>
          <p:spPr bwMode="auto">
            <a:xfrm>
              <a:off x="0" y="34"/>
              <a:ext cx="5760" cy="369"/>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3200" b="1">
                  <a:solidFill>
                    <a:srgbClr val="FAFD00"/>
                  </a:solidFill>
                  <a:effectLst>
                    <a:outerShdw blurRad="38100" dist="38100" dir="2700000" algn="tl">
                      <a:srgbClr val="000000"/>
                    </a:outerShdw>
                  </a:effectLst>
                  <a:latin typeface="Tahoma" panose="020B0604030504040204" pitchFamily="34" charset="0"/>
                </a:rPr>
                <a:t>Updating the Ancient History of</a:t>
              </a:r>
              <a:r>
                <a:rPr lang="en-US" altLang="en-US" sz="2800" b="1">
                  <a:solidFill>
                    <a:srgbClr val="FAFD00"/>
                  </a:solidFill>
                  <a:effectLst>
                    <a:outerShdw blurRad="38100" dist="38100" dir="2700000" algn="tl">
                      <a:srgbClr val="000000"/>
                    </a:outerShdw>
                  </a:effectLst>
                  <a:latin typeface="Tahoma" panose="020B0604030504040204" pitchFamily="34" charset="0"/>
                </a:rPr>
                <a:t> </a:t>
              </a:r>
              <a:r>
                <a:rPr lang="en-US" altLang="en-US" sz="3600" b="1">
                  <a:solidFill>
                    <a:srgbClr val="FF6600"/>
                  </a:solidFill>
                  <a:effectLst>
                    <a:outerShdw blurRad="38100" dist="38100" dir="2700000" algn="tl">
                      <a:srgbClr val="000000"/>
                    </a:outerShdw>
                  </a:effectLst>
                  <a:latin typeface="Tahoma" panose="020B0604030504040204" pitchFamily="34" charset="0"/>
                </a:rPr>
                <a:t>Language</a:t>
              </a:r>
            </a:p>
          </p:txBody>
        </p:sp>
        <p:sp>
          <p:nvSpPr>
            <p:cNvPr id="316421" name="Rectangle 5">
              <a:extLst>
                <a:ext uri="{FF2B5EF4-FFF2-40B4-BE49-F238E27FC236}">
                  <a16:creationId xmlns:a16="http://schemas.microsoft.com/office/drawing/2014/main" id="{2114AAD7-89C7-45C3-9A3D-A15402ABB7F4}"/>
                </a:ext>
              </a:extLst>
            </p:cNvPr>
            <p:cNvSpPr>
              <a:spLocks noChangeArrowheads="1"/>
            </p:cNvSpPr>
            <p:nvPr/>
          </p:nvSpPr>
          <p:spPr bwMode="auto">
            <a:xfrm>
              <a:off x="17" y="0"/>
              <a:ext cx="5760" cy="85"/>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6422" name="Rectangle 6">
              <a:extLst>
                <a:ext uri="{FF2B5EF4-FFF2-40B4-BE49-F238E27FC236}">
                  <a16:creationId xmlns:a16="http://schemas.microsoft.com/office/drawing/2014/main" id="{61B0EEB5-1606-496E-AAA5-C9C4DF80AFD1}"/>
                </a:ext>
              </a:extLst>
            </p:cNvPr>
            <p:cNvSpPr>
              <a:spLocks noChangeArrowheads="1"/>
            </p:cNvSpPr>
            <p:nvPr/>
          </p:nvSpPr>
          <p:spPr bwMode="auto">
            <a:xfrm>
              <a:off x="-17" y="431"/>
              <a:ext cx="5777" cy="85"/>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16418" name="Rectangle 2">
            <a:extLst>
              <a:ext uri="{FF2B5EF4-FFF2-40B4-BE49-F238E27FC236}">
                <a16:creationId xmlns:a16="http://schemas.microsoft.com/office/drawing/2014/main" id="{A83A9787-9925-46D0-8451-C385FEB9CDFB}"/>
              </a:ext>
            </a:extLst>
          </p:cNvPr>
          <p:cNvSpPr>
            <a:spLocks noChangeArrowheads="1"/>
          </p:cNvSpPr>
          <p:nvPr/>
        </p:nvSpPr>
        <p:spPr bwMode="auto">
          <a:xfrm>
            <a:off x="-26988" y="863600"/>
            <a:ext cx="9142413" cy="2474913"/>
          </a:xfrm>
          <a:prstGeom prst="rect">
            <a:avLst/>
          </a:prstGeom>
          <a:solidFill>
            <a:srgbClr val="C0C0C0"/>
          </a:solidFill>
          <a:ln w="76200" cmpd="thickThin" algn="ctr">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6423" name="Rectangle 7">
            <a:extLst>
              <a:ext uri="{FF2B5EF4-FFF2-40B4-BE49-F238E27FC236}">
                <a16:creationId xmlns:a16="http://schemas.microsoft.com/office/drawing/2014/main" id="{7C19046B-57BE-4CA3-87ED-48F7B74E1935}"/>
              </a:ext>
            </a:extLst>
          </p:cNvPr>
          <p:cNvSpPr>
            <a:spLocks noChangeArrowheads="1"/>
          </p:cNvSpPr>
          <p:nvPr/>
        </p:nvSpPr>
        <p:spPr bwMode="auto">
          <a:xfrm>
            <a:off x="2205038" y="1108075"/>
            <a:ext cx="6910387" cy="203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ckThin" algn="ctr">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spAutoFit/>
          </a:bodyPr>
          <a:lstStyle>
            <a:lvl1pPr algn="l">
              <a:tabLst>
                <a:tab pos="1346200" algn="l"/>
              </a:tabLst>
              <a:defRPr>
                <a:solidFill>
                  <a:schemeClr val="tx1"/>
                </a:solidFill>
                <a:latin typeface="Arial" panose="020B0604020202020204" pitchFamily="34" charset="0"/>
              </a:defRPr>
            </a:lvl1pPr>
            <a:lvl2pPr algn="l">
              <a:tabLst>
                <a:tab pos="1346200" algn="l"/>
              </a:tabLst>
              <a:defRPr>
                <a:solidFill>
                  <a:schemeClr val="tx1"/>
                </a:solidFill>
                <a:latin typeface="Arial" panose="020B0604020202020204" pitchFamily="34" charset="0"/>
              </a:defRPr>
            </a:lvl2pPr>
            <a:lvl3pPr algn="l">
              <a:tabLst>
                <a:tab pos="1346200" algn="l"/>
              </a:tabLst>
              <a:defRPr>
                <a:solidFill>
                  <a:schemeClr val="tx1"/>
                </a:solidFill>
                <a:latin typeface="Arial" panose="020B0604020202020204" pitchFamily="34" charset="0"/>
              </a:defRPr>
            </a:lvl3pPr>
            <a:lvl4pPr algn="l">
              <a:tabLst>
                <a:tab pos="1346200" algn="l"/>
              </a:tabLst>
              <a:defRPr>
                <a:solidFill>
                  <a:schemeClr val="tx1"/>
                </a:solidFill>
                <a:latin typeface="Arial" panose="020B0604020202020204" pitchFamily="34" charset="0"/>
              </a:defRPr>
            </a:lvl4pPr>
            <a:lvl5pPr algn="l">
              <a:tabLst>
                <a:tab pos="1346200" algn="l"/>
              </a:tabLst>
              <a:defRPr>
                <a:solidFill>
                  <a:schemeClr val="tx1"/>
                </a:solidFill>
                <a:latin typeface="Arial" panose="020B0604020202020204" pitchFamily="34" charset="0"/>
              </a:defRPr>
            </a:lvl5pPr>
            <a:lvl6pPr fontAlgn="base">
              <a:spcBef>
                <a:spcPct val="0"/>
              </a:spcBef>
              <a:spcAft>
                <a:spcPct val="0"/>
              </a:spcAft>
              <a:tabLst>
                <a:tab pos="1346200" algn="l"/>
              </a:tabLst>
              <a:defRPr>
                <a:solidFill>
                  <a:schemeClr val="tx1"/>
                </a:solidFill>
                <a:latin typeface="Arial" panose="020B0604020202020204" pitchFamily="34" charset="0"/>
              </a:defRPr>
            </a:lvl6pPr>
            <a:lvl7pPr fontAlgn="base">
              <a:spcBef>
                <a:spcPct val="0"/>
              </a:spcBef>
              <a:spcAft>
                <a:spcPct val="0"/>
              </a:spcAft>
              <a:tabLst>
                <a:tab pos="1346200" algn="l"/>
              </a:tabLst>
              <a:defRPr>
                <a:solidFill>
                  <a:schemeClr val="tx1"/>
                </a:solidFill>
                <a:latin typeface="Arial" panose="020B0604020202020204" pitchFamily="34" charset="0"/>
              </a:defRPr>
            </a:lvl7pPr>
            <a:lvl8pPr fontAlgn="base">
              <a:spcBef>
                <a:spcPct val="0"/>
              </a:spcBef>
              <a:spcAft>
                <a:spcPct val="0"/>
              </a:spcAft>
              <a:tabLst>
                <a:tab pos="1346200" algn="l"/>
              </a:tabLst>
              <a:defRPr>
                <a:solidFill>
                  <a:schemeClr val="tx1"/>
                </a:solidFill>
                <a:latin typeface="Arial" panose="020B0604020202020204" pitchFamily="34" charset="0"/>
              </a:defRPr>
            </a:lvl8pPr>
            <a:lvl9pPr fontAlgn="base">
              <a:spcBef>
                <a:spcPct val="0"/>
              </a:spcBef>
              <a:spcAft>
                <a:spcPct val="0"/>
              </a:spcAft>
              <a:tabLst>
                <a:tab pos="1346200" algn="l"/>
              </a:tabLst>
              <a:defRPr>
                <a:solidFill>
                  <a:schemeClr val="tx1"/>
                </a:solidFill>
                <a:latin typeface="Arial" panose="020B0604020202020204" pitchFamily="34" charset="0"/>
              </a:defRPr>
            </a:lvl9pPr>
          </a:lstStyle>
          <a:p>
            <a:pPr>
              <a:lnSpc>
                <a:spcPct val="95000"/>
              </a:lnSpc>
              <a:spcAft>
                <a:spcPct val="35000"/>
              </a:spcAft>
            </a:pPr>
            <a:r>
              <a:rPr lang="en-GB" altLang="en-US" b="1" i="1">
                <a:solidFill>
                  <a:srgbClr val="0000CC"/>
                </a:solidFill>
                <a:effectLst>
                  <a:outerShdw blurRad="38100" dist="38100" dir="2700000" algn="tl">
                    <a:srgbClr val="000000"/>
                  </a:outerShdw>
                </a:effectLst>
              </a:rPr>
              <a:t>"In the beginning was the Word, and the Word was with God, and the Word was God"</a:t>
            </a:r>
            <a:r>
              <a:rPr lang="en-GB" altLang="en-US" b="1">
                <a:effectLst>
                  <a:outerShdw blurRad="38100" dist="38100" dir="2700000" algn="tl">
                    <a:srgbClr val="FFFFFF"/>
                  </a:outerShdw>
                </a:effectLst>
              </a:rPr>
              <a:t> (Gospel of John): </a:t>
            </a:r>
            <a:r>
              <a:rPr lang="en-GB" altLang="en-US" b="1">
                <a:solidFill>
                  <a:srgbClr val="008000"/>
                </a:solidFill>
                <a:effectLst>
                  <a:outerShdw blurRad="38100" dist="38100" dir="2700000" algn="tl">
                    <a:srgbClr val="000000"/>
                  </a:outerShdw>
                </a:effectLst>
              </a:rPr>
              <a:t>Christian, Jewish, Islamic Belief</a:t>
            </a:r>
          </a:p>
          <a:p>
            <a:pPr>
              <a:lnSpc>
                <a:spcPct val="95000"/>
              </a:lnSpc>
              <a:spcAft>
                <a:spcPct val="35000"/>
              </a:spcAft>
            </a:pPr>
            <a:r>
              <a:rPr lang="en-GB" altLang="en-US" b="1">
                <a:effectLst>
                  <a:outerShdw blurRad="38100" dist="38100" dir="2700000" algn="tl">
                    <a:srgbClr val="FFFFFF"/>
                  </a:outerShdw>
                </a:effectLst>
              </a:rPr>
              <a:t>Mankind Abused God’s Word: Built the Tower of Babel</a:t>
            </a:r>
          </a:p>
          <a:p>
            <a:pPr>
              <a:lnSpc>
                <a:spcPct val="95000"/>
              </a:lnSpc>
              <a:spcAft>
                <a:spcPct val="35000"/>
              </a:spcAft>
            </a:pPr>
            <a:r>
              <a:rPr lang="en-GB" altLang="en-US" b="1">
                <a:effectLst>
                  <a:outerShdw blurRad="38100" dist="38100" dir="2700000" algn="tl">
                    <a:srgbClr val="FFFFFF"/>
                  </a:outerShdw>
                </a:effectLst>
              </a:rPr>
              <a:t>God punished this foolishness: A Global Multi-lingual Plague: The Biblical “Babble of Tongues”</a:t>
            </a:r>
          </a:p>
        </p:txBody>
      </p:sp>
      <p:pic>
        <p:nvPicPr>
          <p:cNvPr id="316425" name="Picture 9" descr="300px-Confusion_of_Tongues">
            <a:extLst>
              <a:ext uri="{FF2B5EF4-FFF2-40B4-BE49-F238E27FC236}">
                <a16:creationId xmlns:a16="http://schemas.microsoft.com/office/drawing/2014/main" id="{D4A0B3EE-1B94-48AA-9C41-878676069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911225"/>
            <a:ext cx="2054225" cy="2382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6437" name="Rectangle 21">
            <a:extLst>
              <a:ext uri="{FF2B5EF4-FFF2-40B4-BE49-F238E27FC236}">
                <a16:creationId xmlns:a16="http://schemas.microsoft.com/office/drawing/2014/main" id="{E6579FB2-5E86-433D-AED8-1395E2C05B45}"/>
              </a:ext>
            </a:extLst>
          </p:cNvPr>
          <p:cNvSpPr>
            <a:spLocks noChangeArrowheads="1"/>
          </p:cNvSpPr>
          <p:nvPr/>
        </p:nvSpPr>
        <p:spPr bwMode="auto">
          <a:xfrm>
            <a:off x="-26988" y="4554538"/>
            <a:ext cx="9197976" cy="741362"/>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18000">
            <a:spAutoFit/>
          </a:bodyPr>
          <a:lstStyle/>
          <a:p>
            <a:pPr algn="l">
              <a:lnSpc>
                <a:spcPct val="95000"/>
              </a:lnSpc>
            </a:pPr>
            <a:r>
              <a:rPr lang="en-GB" altLang="en-US" sz="2400" b="1">
                <a:solidFill>
                  <a:srgbClr val="FF9900"/>
                </a:solidFill>
                <a:effectLst>
                  <a:outerShdw blurRad="38100" dist="38100" dir="2700000" algn="tl">
                    <a:srgbClr val="000000"/>
                  </a:outerShdw>
                </a:effectLst>
              </a:rPr>
              <a:t>Samuel Morse, Alexander Bell, Mr Bill Gates</a:t>
            </a:r>
            <a:r>
              <a:rPr lang="en-GB" altLang="en-US" sz="2400" b="1">
                <a:solidFill>
                  <a:srgbClr val="FFFFFF"/>
                </a:solidFill>
                <a:effectLst>
                  <a:outerShdw blurRad="38100" dist="38100" dir="2700000" algn="tl">
                    <a:srgbClr val="000000"/>
                  </a:outerShdw>
                </a:effectLst>
              </a:rPr>
              <a:t> and other ICT gurus: ICTs “Converge” to Converge the Babble of Tongues…</a:t>
            </a:r>
          </a:p>
        </p:txBody>
      </p:sp>
      <p:sp>
        <p:nvSpPr>
          <p:cNvPr id="316439" name="Rectangle 23">
            <a:extLst>
              <a:ext uri="{FF2B5EF4-FFF2-40B4-BE49-F238E27FC236}">
                <a16:creationId xmlns:a16="http://schemas.microsoft.com/office/drawing/2014/main" id="{BD6321F8-8B22-4EF2-AD9C-55F55251F1D9}"/>
              </a:ext>
            </a:extLst>
          </p:cNvPr>
          <p:cNvSpPr>
            <a:spLocks noChangeArrowheads="1"/>
          </p:cNvSpPr>
          <p:nvPr/>
        </p:nvSpPr>
        <p:spPr bwMode="auto">
          <a:xfrm>
            <a:off x="-28575" y="5715000"/>
            <a:ext cx="9199563" cy="1135063"/>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8000">
            <a:spAutoFit/>
          </a:bodyPr>
          <a:lstStyle/>
          <a:p>
            <a:pPr algn="l">
              <a:lnSpc>
                <a:spcPct val="95000"/>
              </a:lnSpc>
            </a:pPr>
            <a:r>
              <a:rPr lang="en-GB" altLang="en-US" sz="2400" b="1">
                <a:effectLst>
                  <a:outerShdw blurRad="38100" dist="38100" dir="2700000" algn="tl">
                    <a:srgbClr val="FFFFFF"/>
                  </a:outerShdw>
                </a:effectLst>
              </a:rPr>
              <a:t>Africa, God’s “Human Laboratory”….. </a:t>
            </a:r>
            <a:r>
              <a:rPr lang="en-GB" altLang="en-US" sz="2400" b="1">
                <a:solidFill>
                  <a:schemeClr val="bg1"/>
                </a:solidFill>
                <a:effectLst>
                  <a:outerShdw blurRad="38100" dist="38100" dir="2700000" algn="tl">
                    <a:srgbClr val="000000"/>
                  </a:outerShdw>
                </a:effectLst>
              </a:rPr>
              <a:t>Ignored God’s Messengers: Depravation Continues: A bleak future as Climatic Changes Threaten……..</a:t>
            </a:r>
            <a:r>
              <a:rPr lang="en-GB" altLang="en-US" sz="2400">
                <a:solidFill>
                  <a:schemeClr val="bg1"/>
                </a:solidFill>
              </a:rPr>
              <a:t> </a:t>
            </a:r>
            <a:r>
              <a:rPr lang="en-GB" altLang="en-US" sz="1800">
                <a:solidFill>
                  <a:schemeClr val="bg1"/>
                </a:solidFill>
              </a:rPr>
              <a:t> </a:t>
            </a:r>
          </a:p>
        </p:txBody>
      </p:sp>
      <p:sp>
        <p:nvSpPr>
          <p:cNvPr id="316440" name="Rectangle 24">
            <a:extLst>
              <a:ext uri="{FF2B5EF4-FFF2-40B4-BE49-F238E27FC236}">
                <a16:creationId xmlns:a16="http://schemas.microsoft.com/office/drawing/2014/main" id="{24437C66-FBDC-43A9-A5B6-432FD77D3895}"/>
              </a:ext>
            </a:extLst>
          </p:cNvPr>
          <p:cNvSpPr>
            <a:spLocks noChangeArrowheads="1"/>
          </p:cNvSpPr>
          <p:nvPr/>
        </p:nvSpPr>
        <p:spPr bwMode="auto">
          <a:xfrm>
            <a:off x="-28575" y="5311775"/>
            <a:ext cx="9199563" cy="457200"/>
          </a:xfrm>
          <a:prstGeom prst="rect">
            <a:avLst/>
          </a:prstGeom>
          <a:solidFill>
            <a:srgbClr val="00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8000">
            <a:spAutoFit/>
          </a:bodyPr>
          <a:lstStyle/>
          <a:p>
            <a:pPr algn="l"/>
            <a:r>
              <a:rPr lang="en-GB" altLang="en-US" sz="2400" b="1">
                <a:solidFill>
                  <a:srgbClr val="FFFF00"/>
                </a:solidFill>
              </a:rPr>
              <a:t>Some nations accepted God’s gift and prospered……</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16424"/>
                                        </p:tgtEl>
                                        <p:attrNameLst>
                                          <p:attrName>style.visibility</p:attrName>
                                        </p:attrNameLst>
                                      </p:cBhvr>
                                      <p:to>
                                        <p:strVal val="visible"/>
                                      </p:to>
                                    </p:set>
                                    <p:animEffect transition="in" filter="slide(fromLeft)">
                                      <p:cBhvr>
                                        <p:cTn id="7" dur="500"/>
                                        <p:tgtEl>
                                          <p:spTgt spid="316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16437"/>
                                        </p:tgtEl>
                                        <p:attrNameLst>
                                          <p:attrName>style.visibility</p:attrName>
                                        </p:attrNameLst>
                                      </p:cBhvr>
                                      <p:to>
                                        <p:strVal val="visible"/>
                                      </p:to>
                                    </p:set>
                                    <p:animEffect transition="in" filter="slide(fromRight)">
                                      <p:cBhvr>
                                        <p:cTn id="12" dur="500"/>
                                        <p:tgtEl>
                                          <p:spTgt spid="3164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16440"/>
                                        </p:tgtEl>
                                        <p:attrNameLst>
                                          <p:attrName>style.visibility</p:attrName>
                                        </p:attrNameLst>
                                      </p:cBhvr>
                                      <p:to>
                                        <p:strVal val="visible"/>
                                      </p:to>
                                    </p:set>
                                    <p:animEffect transition="in" filter="wedge">
                                      <p:cBhvr>
                                        <p:cTn id="17" dur="1000"/>
                                        <p:tgtEl>
                                          <p:spTgt spid="3164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16439"/>
                                        </p:tgtEl>
                                        <p:attrNameLst>
                                          <p:attrName>style.visibility</p:attrName>
                                        </p:attrNameLst>
                                      </p:cBhvr>
                                      <p:to>
                                        <p:strVal val="visible"/>
                                      </p:to>
                                    </p:set>
                                    <p:animEffect transition="in" filter="slide(fromBottom)">
                                      <p:cBhvr>
                                        <p:cTn id="22" dur="500"/>
                                        <p:tgtEl>
                                          <p:spTgt spid="31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4" grpId="0" animBg="1"/>
      <p:bldP spid="316437" grpId="0" animBg="1"/>
      <p:bldP spid="316439" grpId="0" animBg="1"/>
      <p:bldP spid="3164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2">
            <a:extLst>
              <a:ext uri="{FF2B5EF4-FFF2-40B4-BE49-F238E27FC236}">
                <a16:creationId xmlns:a16="http://schemas.microsoft.com/office/drawing/2014/main" id="{AA8B3B1B-C3B1-480C-887C-0A5AB367F09E}"/>
              </a:ext>
            </a:extLst>
          </p:cNvPr>
          <p:cNvGrpSpPr>
            <a:grpSpLocks noChangeAspect="1"/>
          </p:cNvGrpSpPr>
          <p:nvPr/>
        </p:nvGrpSpPr>
        <p:grpSpPr bwMode="auto">
          <a:xfrm>
            <a:off x="115888" y="2438400"/>
            <a:ext cx="8915400" cy="4313238"/>
            <a:chOff x="72" y="1399"/>
            <a:chExt cx="5616" cy="2717"/>
          </a:xfrm>
        </p:grpSpPr>
        <p:sp>
          <p:nvSpPr>
            <p:cNvPr id="103427" name="AutoShape 3">
              <a:extLst>
                <a:ext uri="{FF2B5EF4-FFF2-40B4-BE49-F238E27FC236}">
                  <a16:creationId xmlns:a16="http://schemas.microsoft.com/office/drawing/2014/main" id="{5C357949-E293-4E80-86E3-D0D474D6C266}"/>
                </a:ext>
              </a:extLst>
            </p:cNvPr>
            <p:cNvSpPr>
              <a:spLocks noChangeAspect="1" noChangeArrowheads="1" noTextEdit="1"/>
            </p:cNvSpPr>
            <p:nvPr/>
          </p:nvSpPr>
          <p:spPr bwMode="auto">
            <a:xfrm>
              <a:off x="72" y="1399"/>
              <a:ext cx="5616" cy="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28" name="Rectangle 4">
              <a:extLst>
                <a:ext uri="{FF2B5EF4-FFF2-40B4-BE49-F238E27FC236}">
                  <a16:creationId xmlns:a16="http://schemas.microsoft.com/office/drawing/2014/main" id="{63E70B42-939A-44DB-886A-76D724597533}"/>
                </a:ext>
              </a:extLst>
            </p:cNvPr>
            <p:cNvSpPr>
              <a:spLocks noChangeArrowheads="1"/>
            </p:cNvSpPr>
            <p:nvPr/>
          </p:nvSpPr>
          <p:spPr bwMode="auto">
            <a:xfrm>
              <a:off x="89" y="3896"/>
              <a:ext cx="5572" cy="19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29" name="Rectangle 5">
              <a:extLst>
                <a:ext uri="{FF2B5EF4-FFF2-40B4-BE49-F238E27FC236}">
                  <a16:creationId xmlns:a16="http://schemas.microsoft.com/office/drawing/2014/main" id="{BB9C59E8-F2EF-4B4A-9BCC-F6ACBEFE5BDF}"/>
                </a:ext>
              </a:extLst>
            </p:cNvPr>
            <p:cNvSpPr>
              <a:spLocks noChangeArrowheads="1"/>
            </p:cNvSpPr>
            <p:nvPr/>
          </p:nvSpPr>
          <p:spPr bwMode="auto">
            <a:xfrm>
              <a:off x="147" y="3931"/>
              <a:ext cx="160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Source: SIL international 2004</a:t>
              </a:r>
              <a:endParaRPr lang="en-GB" altLang="en-US" sz="2400"/>
            </a:p>
          </p:txBody>
        </p:sp>
        <p:sp>
          <p:nvSpPr>
            <p:cNvPr id="103430" name="Rectangle 6">
              <a:extLst>
                <a:ext uri="{FF2B5EF4-FFF2-40B4-BE49-F238E27FC236}">
                  <a16:creationId xmlns:a16="http://schemas.microsoft.com/office/drawing/2014/main" id="{4AACCE88-76EB-448A-8015-912EEFFA7B96}"/>
                </a:ext>
              </a:extLst>
            </p:cNvPr>
            <p:cNvSpPr>
              <a:spLocks noChangeArrowheads="1"/>
            </p:cNvSpPr>
            <p:nvPr/>
          </p:nvSpPr>
          <p:spPr bwMode="auto">
            <a:xfrm>
              <a:off x="4625" y="3570"/>
              <a:ext cx="1036"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31" name="Rectangle 7">
              <a:extLst>
                <a:ext uri="{FF2B5EF4-FFF2-40B4-BE49-F238E27FC236}">
                  <a16:creationId xmlns:a16="http://schemas.microsoft.com/office/drawing/2014/main" id="{12CA884F-0E13-410A-BF80-B8537A8A5C97}"/>
                </a:ext>
              </a:extLst>
            </p:cNvPr>
            <p:cNvSpPr>
              <a:spLocks noChangeArrowheads="1"/>
            </p:cNvSpPr>
            <p:nvPr/>
          </p:nvSpPr>
          <p:spPr bwMode="auto">
            <a:xfrm>
              <a:off x="4966" y="3671"/>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530 </a:t>
              </a:r>
              <a:endParaRPr lang="en-GB" altLang="en-US" sz="2400"/>
            </a:p>
          </p:txBody>
        </p:sp>
        <p:sp>
          <p:nvSpPr>
            <p:cNvPr id="103432" name="Rectangle 8">
              <a:extLst>
                <a:ext uri="{FF2B5EF4-FFF2-40B4-BE49-F238E27FC236}">
                  <a16:creationId xmlns:a16="http://schemas.microsoft.com/office/drawing/2014/main" id="{AF1A22A5-EBBA-477C-B3A5-A69A825A1EDC}"/>
                </a:ext>
              </a:extLst>
            </p:cNvPr>
            <p:cNvSpPr>
              <a:spLocks noChangeArrowheads="1"/>
            </p:cNvSpPr>
            <p:nvPr/>
          </p:nvSpPr>
          <p:spPr bwMode="auto">
            <a:xfrm>
              <a:off x="5181" y="3671"/>
              <a:ext cx="1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(2)</a:t>
              </a:r>
              <a:endParaRPr lang="en-GB" altLang="en-US" sz="2400"/>
            </a:p>
          </p:txBody>
        </p:sp>
        <p:sp>
          <p:nvSpPr>
            <p:cNvPr id="103433" name="Rectangle 9">
              <a:extLst>
                <a:ext uri="{FF2B5EF4-FFF2-40B4-BE49-F238E27FC236}">
                  <a16:creationId xmlns:a16="http://schemas.microsoft.com/office/drawing/2014/main" id="{99FAF5F6-A316-4AF1-8CFB-BC76196B6F84}"/>
                </a:ext>
              </a:extLst>
            </p:cNvPr>
            <p:cNvSpPr>
              <a:spLocks noChangeArrowheads="1"/>
            </p:cNvSpPr>
            <p:nvPr/>
          </p:nvSpPr>
          <p:spPr bwMode="auto">
            <a:xfrm>
              <a:off x="2243" y="3570"/>
              <a:ext cx="238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34" name="Rectangle 10">
              <a:extLst>
                <a:ext uri="{FF2B5EF4-FFF2-40B4-BE49-F238E27FC236}">
                  <a16:creationId xmlns:a16="http://schemas.microsoft.com/office/drawing/2014/main" id="{82E4F364-8365-4115-9FE9-9303126FDE4D}"/>
                </a:ext>
              </a:extLst>
            </p:cNvPr>
            <p:cNvSpPr>
              <a:spLocks noChangeArrowheads="1"/>
            </p:cNvSpPr>
            <p:nvPr/>
          </p:nvSpPr>
          <p:spPr bwMode="auto">
            <a:xfrm>
              <a:off x="1138" y="3570"/>
              <a:ext cx="110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35" name="Rectangle 11">
              <a:extLst>
                <a:ext uri="{FF2B5EF4-FFF2-40B4-BE49-F238E27FC236}">
                  <a16:creationId xmlns:a16="http://schemas.microsoft.com/office/drawing/2014/main" id="{7E8BC137-43F1-4AEF-837B-61E0B3853AB1}"/>
                </a:ext>
              </a:extLst>
            </p:cNvPr>
            <p:cNvSpPr>
              <a:spLocks noChangeArrowheads="1"/>
            </p:cNvSpPr>
            <p:nvPr/>
          </p:nvSpPr>
          <p:spPr bwMode="auto">
            <a:xfrm>
              <a:off x="1552" y="3671"/>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1,086</a:t>
              </a:r>
              <a:endParaRPr lang="en-GB" altLang="en-US" sz="2400"/>
            </a:p>
          </p:txBody>
        </p:sp>
        <p:sp>
          <p:nvSpPr>
            <p:cNvPr id="103436" name="Rectangle 12">
              <a:extLst>
                <a:ext uri="{FF2B5EF4-FFF2-40B4-BE49-F238E27FC236}">
                  <a16:creationId xmlns:a16="http://schemas.microsoft.com/office/drawing/2014/main" id="{D2107192-8114-4C11-A579-32310F6ABDB6}"/>
                </a:ext>
              </a:extLst>
            </p:cNvPr>
            <p:cNvSpPr>
              <a:spLocks noChangeArrowheads="1"/>
            </p:cNvSpPr>
            <p:nvPr/>
          </p:nvSpPr>
          <p:spPr bwMode="auto">
            <a:xfrm>
              <a:off x="89" y="3570"/>
              <a:ext cx="1049"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37" name="Rectangle 13">
              <a:extLst>
                <a:ext uri="{FF2B5EF4-FFF2-40B4-BE49-F238E27FC236}">
                  <a16:creationId xmlns:a16="http://schemas.microsoft.com/office/drawing/2014/main" id="{C576837E-27EE-4F3B-ADE0-8362F691DD9C}"/>
                </a:ext>
              </a:extLst>
            </p:cNvPr>
            <p:cNvSpPr>
              <a:spLocks noChangeArrowheads="1"/>
            </p:cNvSpPr>
            <p:nvPr/>
          </p:nvSpPr>
          <p:spPr bwMode="auto">
            <a:xfrm>
              <a:off x="189" y="3604"/>
              <a:ext cx="88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Latin America &amp; </a:t>
              </a:r>
              <a:endParaRPr lang="en-GB" altLang="en-US" sz="2400"/>
            </a:p>
          </p:txBody>
        </p:sp>
        <p:sp>
          <p:nvSpPr>
            <p:cNvPr id="103438" name="Rectangle 14">
              <a:extLst>
                <a:ext uri="{FF2B5EF4-FFF2-40B4-BE49-F238E27FC236}">
                  <a16:creationId xmlns:a16="http://schemas.microsoft.com/office/drawing/2014/main" id="{CF5A1DAE-C5B4-41FF-B0BF-63A598E43F33}"/>
                </a:ext>
              </a:extLst>
            </p:cNvPr>
            <p:cNvSpPr>
              <a:spLocks noChangeArrowheads="1"/>
            </p:cNvSpPr>
            <p:nvPr/>
          </p:nvSpPr>
          <p:spPr bwMode="auto">
            <a:xfrm>
              <a:off x="343" y="3738"/>
              <a:ext cx="5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Caribbean</a:t>
              </a:r>
              <a:endParaRPr lang="en-GB" altLang="en-US" sz="2400"/>
            </a:p>
          </p:txBody>
        </p:sp>
        <p:sp>
          <p:nvSpPr>
            <p:cNvPr id="103439" name="Rectangle 15">
              <a:extLst>
                <a:ext uri="{FF2B5EF4-FFF2-40B4-BE49-F238E27FC236}">
                  <a16:creationId xmlns:a16="http://schemas.microsoft.com/office/drawing/2014/main" id="{F23A98FF-0765-4061-AA3B-F44B5A4478BB}"/>
                </a:ext>
              </a:extLst>
            </p:cNvPr>
            <p:cNvSpPr>
              <a:spLocks noChangeArrowheads="1"/>
            </p:cNvSpPr>
            <p:nvPr/>
          </p:nvSpPr>
          <p:spPr bwMode="auto">
            <a:xfrm>
              <a:off x="4625" y="3244"/>
              <a:ext cx="1036"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40" name="Rectangle 16">
              <a:extLst>
                <a:ext uri="{FF2B5EF4-FFF2-40B4-BE49-F238E27FC236}">
                  <a16:creationId xmlns:a16="http://schemas.microsoft.com/office/drawing/2014/main" id="{149C054C-8DD4-4070-86C8-716FB60EF70B}"/>
                </a:ext>
              </a:extLst>
            </p:cNvPr>
            <p:cNvSpPr>
              <a:spLocks noChangeArrowheads="1"/>
            </p:cNvSpPr>
            <p:nvPr/>
          </p:nvSpPr>
          <p:spPr bwMode="auto">
            <a:xfrm>
              <a:off x="4920" y="3345"/>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912 </a:t>
              </a:r>
              <a:endParaRPr lang="en-GB" altLang="en-US" sz="2400"/>
            </a:p>
          </p:txBody>
        </p:sp>
        <p:sp>
          <p:nvSpPr>
            <p:cNvPr id="103441" name="Rectangle 17">
              <a:extLst>
                <a:ext uri="{FF2B5EF4-FFF2-40B4-BE49-F238E27FC236}">
                  <a16:creationId xmlns:a16="http://schemas.microsoft.com/office/drawing/2014/main" id="{6D05A6C8-5E33-4645-B6DD-34821683D237}"/>
                </a:ext>
              </a:extLst>
            </p:cNvPr>
            <p:cNvSpPr>
              <a:spLocks noChangeArrowheads="1"/>
            </p:cNvSpPr>
            <p:nvPr/>
          </p:nvSpPr>
          <p:spPr bwMode="auto">
            <a:xfrm>
              <a:off x="5135" y="3345"/>
              <a:ext cx="2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(1.4)</a:t>
              </a:r>
              <a:endParaRPr lang="en-GB" altLang="en-US" sz="2400"/>
            </a:p>
          </p:txBody>
        </p:sp>
        <p:sp>
          <p:nvSpPr>
            <p:cNvPr id="103442" name="Rectangle 18">
              <a:extLst>
                <a:ext uri="{FF2B5EF4-FFF2-40B4-BE49-F238E27FC236}">
                  <a16:creationId xmlns:a16="http://schemas.microsoft.com/office/drawing/2014/main" id="{48D203E2-A111-42AA-AFB6-AFE22C58131D}"/>
                </a:ext>
              </a:extLst>
            </p:cNvPr>
            <p:cNvSpPr>
              <a:spLocks noChangeArrowheads="1"/>
            </p:cNvSpPr>
            <p:nvPr/>
          </p:nvSpPr>
          <p:spPr bwMode="auto">
            <a:xfrm>
              <a:off x="2243" y="3244"/>
              <a:ext cx="238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43" name="Rectangle 19">
              <a:extLst>
                <a:ext uri="{FF2B5EF4-FFF2-40B4-BE49-F238E27FC236}">
                  <a16:creationId xmlns:a16="http://schemas.microsoft.com/office/drawing/2014/main" id="{7270ECA6-0130-4324-8662-184B78383204}"/>
                </a:ext>
              </a:extLst>
            </p:cNvPr>
            <p:cNvSpPr>
              <a:spLocks noChangeArrowheads="1"/>
            </p:cNvSpPr>
            <p:nvPr/>
          </p:nvSpPr>
          <p:spPr bwMode="auto">
            <a:xfrm>
              <a:off x="1138" y="3244"/>
              <a:ext cx="110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44" name="Rectangle 20">
              <a:extLst>
                <a:ext uri="{FF2B5EF4-FFF2-40B4-BE49-F238E27FC236}">
                  <a16:creationId xmlns:a16="http://schemas.microsoft.com/office/drawing/2014/main" id="{60D600A7-69FD-4034-AF3F-6A6FF3A016A8}"/>
                </a:ext>
              </a:extLst>
            </p:cNvPr>
            <p:cNvSpPr>
              <a:spLocks noChangeArrowheads="1"/>
            </p:cNvSpPr>
            <p:nvPr/>
          </p:nvSpPr>
          <p:spPr bwMode="auto">
            <a:xfrm>
              <a:off x="1552" y="3345"/>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1,299</a:t>
              </a:r>
              <a:endParaRPr lang="en-GB" altLang="en-US" sz="2400"/>
            </a:p>
          </p:txBody>
        </p:sp>
        <p:sp>
          <p:nvSpPr>
            <p:cNvPr id="103445" name="Rectangle 21">
              <a:extLst>
                <a:ext uri="{FF2B5EF4-FFF2-40B4-BE49-F238E27FC236}">
                  <a16:creationId xmlns:a16="http://schemas.microsoft.com/office/drawing/2014/main" id="{695A968F-B1FE-4CB2-BB98-DEB40B39D5D2}"/>
                </a:ext>
              </a:extLst>
            </p:cNvPr>
            <p:cNvSpPr>
              <a:spLocks noChangeArrowheads="1"/>
            </p:cNvSpPr>
            <p:nvPr/>
          </p:nvSpPr>
          <p:spPr bwMode="auto">
            <a:xfrm>
              <a:off x="89" y="3244"/>
              <a:ext cx="1049"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46" name="Rectangle 22">
              <a:extLst>
                <a:ext uri="{FF2B5EF4-FFF2-40B4-BE49-F238E27FC236}">
                  <a16:creationId xmlns:a16="http://schemas.microsoft.com/office/drawing/2014/main" id="{1E902696-D9FD-42BF-B747-E704B1B8A0A4}"/>
                </a:ext>
              </a:extLst>
            </p:cNvPr>
            <p:cNvSpPr>
              <a:spLocks noChangeArrowheads="1"/>
            </p:cNvSpPr>
            <p:nvPr/>
          </p:nvSpPr>
          <p:spPr bwMode="auto">
            <a:xfrm>
              <a:off x="279" y="3278"/>
              <a:ext cx="70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High income </a:t>
              </a:r>
              <a:endParaRPr lang="en-GB" altLang="en-US" sz="2400"/>
            </a:p>
          </p:txBody>
        </p:sp>
        <p:sp>
          <p:nvSpPr>
            <p:cNvPr id="103447" name="Rectangle 23">
              <a:extLst>
                <a:ext uri="{FF2B5EF4-FFF2-40B4-BE49-F238E27FC236}">
                  <a16:creationId xmlns:a16="http://schemas.microsoft.com/office/drawing/2014/main" id="{D35B59E9-D6A0-4425-BE02-64AE733617B4}"/>
                </a:ext>
              </a:extLst>
            </p:cNvPr>
            <p:cNvSpPr>
              <a:spLocks noChangeArrowheads="1"/>
            </p:cNvSpPr>
            <p:nvPr/>
          </p:nvSpPr>
          <p:spPr bwMode="auto">
            <a:xfrm>
              <a:off x="452" y="3412"/>
              <a:ext cx="3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OECD</a:t>
              </a:r>
              <a:endParaRPr lang="en-GB" altLang="en-US" sz="2400"/>
            </a:p>
          </p:txBody>
        </p:sp>
        <p:sp>
          <p:nvSpPr>
            <p:cNvPr id="103448" name="Rectangle 24">
              <a:extLst>
                <a:ext uri="{FF2B5EF4-FFF2-40B4-BE49-F238E27FC236}">
                  <a16:creationId xmlns:a16="http://schemas.microsoft.com/office/drawing/2014/main" id="{CAE1AAE8-9863-49EA-9300-49E9F1686388}"/>
                </a:ext>
              </a:extLst>
            </p:cNvPr>
            <p:cNvSpPr>
              <a:spLocks noChangeArrowheads="1"/>
            </p:cNvSpPr>
            <p:nvPr/>
          </p:nvSpPr>
          <p:spPr bwMode="auto">
            <a:xfrm>
              <a:off x="4625" y="2918"/>
              <a:ext cx="1036"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49" name="Rectangle 25">
              <a:extLst>
                <a:ext uri="{FF2B5EF4-FFF2-40B4-BE49-F238E27FC236}">
                  <a16:creationId xmlns:a16="http://schemas.microsoft.com/office/drawing/2014/main" id="{BC601CD0-6791-4CBB-A973-9CB28016DC07}"/>
                </a:ext>
              </a:extLst>
            </p:cNvPr>
            <p:cNvSpPr>
              <a:spLocks noChangeArrowheads="1"/>
            </p:cNvSpPr>
            <p:nvPr/>
          </p:nvSpPr>
          <p:spPr bwMode="auto">
            <a:xfrm>
              <a:off x="4920" y="3018"/>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409 </a:t>
              </a:r>
              <a:endParaRPr lang="en-GB" altLang="en-US" sz="2400"/>
            </a:p>
          </p:txBody>
        </p:sp>
        <p:sp>
          <p:nvSpPr>
            <p:cNvPr id="103450" name="Rectangle 26">
              <a:extLst>
                <a:ext uri="{FF2B5EF4-FFF2-40B4-BE49-F238E27FC236}">
                  <a16:creationId xmlns:a16="http://schemas.microsoft.com/office/drawing/2014/main" id="{1294AF3E-2323-4EB4-ADE7-67CDD67AF787}"/>
                </a:ext>
              </a:extLst>
            </p:cNvPr>
            <p:cNvSpPr>
              <a:spLocks noChangeArrowheads="1"/>
            </p:cNvSpPr>
            <p:nvPr/>
          </p:nvSpPr>
          <p:spPr bwMode="auto">
            <a:xfrm>
              <a:off x="5135" y="3018"/>
              <a:ext cx="2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(1.5)</a:t>
              </a:r>
              <a:endParaRPr lang="en-GB" altLang="en-US" sz="2400"/>
            </a:p>
          </p:txBody>
        </p:sp>
        <p:sp>
          <p:nvSpPr>
            <p:cNvPr id="103451" name="Rectangle 27">
              <a:extLst>
                <a:ext uri="{FF2B5EF4-FFF2-40B4-BE49-F238E27FC236}">
                  <a16:creationId xmlns:a16="http://schemas.microsoft.com/office/drawing/2014/main" id="{3E0B2542-60F5-4BEA-BB1E-2ED3DEE9D630}"/>
                </a:ext>
              </a:extLst>
            </p:cNvPr>
            <p:cNvSpPr>
              <a:spLocks noChangeArrowheads="1"/>
            </p:cNvSpPr>
            <p:nvPr/>
          </p:nvSpPr>
          <p:spPr bwMode="auto">
            <a:xfrm>
              <a:off x="2243" y="2918"/>
              <a:ext cx="238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52" name="Rectangle 28">
              <a:extLst>
                <a:ext uri="{FF2B5EF4-FFF2-40B4-BE49-F238E27FC236}">
                  <a16:creationId xmlns:a16="http://schemas.microsoft.com/office/drawing/2014/main" id="{EF70F89E-BE3D-43EF-90F5-76643B85DCC3}"/>
                </a:ext>
              </a:extLst>
            </p:cNvPr>
            <p:cNvSpPr>
              <a:spLocks noChangeArrowheads="1"/>
            </p:cNvSpPr>
            <p:nvPr/>
          </p:nvSpPr>
          <p:spPr bwMode="auto">
            <a:xfrm>
              <a:off x="1138" y="2918"/>
              <a:ext cx="110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53" name="Rectangle 29">
              <a:extLst>
                <a:ext uri="{FF2B5EF4-FFF2-40B4-BE49-F238E27FC236}">
                  <a16:creationId xmlns:a16="http://schemas.microsoft.com/office/drawing/2014/main" id="{14BBC5FB-5E7E-456E-982C-D5273913D138}"/>
                </a:ext>
              </a:extLst>
            </p:cNvPr>
            <p:cNvSpPr>
              <a:spLocks noChangeArrowheads="1"/>
            </p:cNvSpPr>
            <p:nvPr/>
          </p:nvSpPr>
          <p:spPr bwMode="auto">
            <a:xfrm>
              <a:off x="1598" y="3018"/>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625</a:t>
              </a:r>
              <a:endParaRPr lang="en-GB" altLang="en-US" sz="2400"/>
            </a:p>
          </p:txBody>
        </p:sp>
        <p:sp>
          <p:nvSpPr>
            <p:cNvPr id="103454" name="Rectangle 30">
              <a:extLst>
                <a:ext uri="{FF2B5EF4-FFF2-40B4-BE49-F238E27FC236}">
                  <a16:creationId xmlns:a16="http://schemas.microsoft.com/office/drawing/2014/main" id="{B56EFE91-C5CA-4CA7-8388-070C1CCD3F31}"/>
                </a:ext>
              </a:extLst>
            </p:cNvPr>
            <p:cNvSpPr>
              <a:spLocks noChangeArrowheads="1"/>
            </p:cNvSpPr>
            <p:nvPr/>
          </p:nvSpPr>
          <p:spPr bwMode="auto">
            <a:xfrm>
              <a:off x="89" y="2918"/>
              <a:ext cx="1049"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55" name="Rectangle 31">
              <a:extLst>
                <a:ext uri="{FF2B5EF4-FFF2-40B4-BE49-F238E27FC236}">
                  <a16:creationId xmlns:a16="http://schemas.microsoft.com/office/drawing/2014/main" id="{D51746F3-BE48-4813-A8A0-85CC35FD14A1}"/>
                </a:ext>
              </a:extLst>
            </p:cNvPr>
            <p:cNvSpPr>
              <a:spLocks noChangeArrowheads="1"/>
            </p:cNvSpPr>
            <p:nvPr/>
          </p:nvSpPr>
          <p:spPr bwMode="auto">
            <a:xfrm>
              <a:off x="226" y="2953"/>
              <a:ext cx="8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C. &amp; E. Europe </a:t>
              </a:r>
              <a:endParaRPr lang="en-GB" altLang="en-US" sz="2400"/>
            </a:p>
          </p:txBody>
        </p:sp>
        <p:sp>
          <p:nvSpPr>
            <p:cNvPr id="103456" name="Rectangle 32">
              <a:extLst>
                <a:ext uri="{FF2B5EF4-FFF2-40B4-BE49-F238E27FC236}">
                  <a16:creationId xmlns:a16="http://schemas.microsoft.com/office/drawing/2014/main" id="{BEB787BA-3511-4822-8B4B-9C2D17AC4AB7}"/>
                </a:ext>
              </a:extLst>
            </p:cNvPr>
            <p:cNvSpPr>
              <a:spLocks noChangeArrowheads="1"/>
            </p:cNvSpPr>
            <p:nvPr/>
          </p:nvSpPr>
          <p:spPr bwMode="auto">
            <a:xfrm>
              <a:off x="308" y="3086"/>
              <a:ext cx="61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and the CIS</a:t>
              </a:r>
              <a:endParaRPr lang="en-GB" altLang="en-US" sz="2400"/>
            </a:p>
          </p:txBody>
        </p:sp>
        <p:sp>
          <p:nvSpPr>
            <p:cNvPr id="103457" name="Rectangle 33">
              <a:extLst>
                <a:ext uri="{FF2B5EF4-FFF2-40B4-BE49-F238E27FC236}">
                  <a16:creationId xmlns:a16="http://schemas.microsoft.com/office/drawing/2014/main" id="{30CDF1F4-F49F-4F15-A1FD-FF9C3C399EE4}"/>
                </a:ext>
              </a:extLst>
            </p:cNvPr>
            <p:cNvSpPr>
              <a:spLocks noChangeArrowheads="1"/>
            </p:cNvSpPr>
            <p:nvPr/>
          </p:nvSpPr>
          <p:spPr bwMode="auto">
            <a:xfrm>
              <a:off x="4625" y="2642"/>
              <a:ext cx="1036" cy="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58" name="Rectangle 34">
              <a:extLst>
                <a:ext uri="{FF2B5EF4-FFF2-40B4-BE49-F238E27FC236}">
                  <a16:creationId xmlns:a16="http://schemas.microsoft.com/office/drawing/2014/main" id="{D3DC8535-9013-4D71-BE66-CA42BF7B58D8}"/>
                </a:ext>
              </a:extLst>
            </p:cNvPr>
            <p:cNvSpPr>
              <a:spLocks noChangeArrowheads="1"/>
            </p:cNvSpPr>
            <p:nvPr/>
          </p:nvSpPr>
          <p:spPr bwMode="auto">
            <a:xfrm>
              <a:off x="4843" y="2719"/>
              <a:ext cx="3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1,480 </a:t>
              </a:r>
              <a:endParaRPr lang="en-GB" altLang="en-US" sz="2400"/>
            </a:p>
          </p:txBody>
        </p:sp>
        <p:sp>
          <p:nvSpPr>
            <p:cNvPr id="103459" name="Rectangle 35">
              <a:extLst>
                <a:ext uri="{FF2B5EF4-FFF2-40B4-BE49-F238E27FC236}">
                  <a16:creationId xmlns:a16="http://schemas.microsoft.com/office/drawing/2014/main" id="{21B40A9C-99B3-4140-9E63-281D35259BF4}"/>
                </a:ext>
              </a:extLst>
            </p:cNvPr>
            <p:cNvSpPr>
              <a:spLocks noChangeArrowheads="1"/>
            </p:cNvSpPr>
            <p:nvPr/>
          </p:nvSpPr>
          <p:spPr bwMode="auto">
            <a:xfrm>
              <a:off x="5152" y="2719"/>
              <a:ext cx="29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(0.55)</a:t>
              </a:r>
              <a:endParaRPr lang="en-GB" altLang="en-US" sz="2400"/>
            </a:p>
          </p:txBody>
        </p:sp>
        <p:sp>
          <p:nvSpPr>
            <p:cNvPr id="103460" name="Rectangle 36">
              <a:extLst>
                <a:ext uri="{FF2B5EF4-FFF2-40B4-BE49-F238E27FC236}">
                  <a16:creationId xmlns:a16="http://schemas.microsoft.com/office/drawing/2014/main" id="{DDF2AB5E-A2C1-4172-9645-B132D44FBA51}"/>
                </a:ext>
              </a:extLst>
            </p:cNvPr>
            <p:cNvSpPr>
              <a:spLocks noChangeArrowheads="1"/>
            </p:cNvSpPr>
            <p:nvPr/>
          </p:nvSpPr>
          <p:spPr bwMode="auto">
            <a:xfrm>
              <a:off x="2243" y="2642"/>
              <a:ext cx="2382" cy="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61" name="Rectangle 37">
              <a:extLst>
                <a:ext uri="{FF2B5EF4-FFF2-40B4-BE49-F238E27FC236}">
                  <a16:creationId xmlns:a16="http://schemas.microsoft.com/office/drawing/2014/main" id="{4384DDB4-5A80-4DFE-B139-B0EB2C8738DE}"/>
                </a:ext>
              </a:extLst>
            </p:cNvPr>
            <p:cNvSpPr>
              <a:spLocks noChangeArrowheads="1"/>
            </p:cNvSpPr>
            <p:nvPr/>
          </p:nvSpPr>
          <p:spPr bwMode="auto">
            <a:xfrm>
              <a:off x="1138" y="2642"/>
              <a:ext cx="1105" cy="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62" name="Rectangle 38">
              <a:extLst>
                <a:ext uri="{FF2B5EF4-FFF2-40B4-BE49-F238E27FC236}">
                  <a16:creationId xmlns:a16="http://schemas.microsoft.com/office/drawing/2014/main" id="{003D5C42-87CF-4B9B-8481-F85B4F964DDC}"/>
                </a:ext>
              </a:extLst>
            </p:cNvPr>
            <p:cNvSpPr>
              <a:spLocks noChangeArrowheads="1"/>
            </p:cNvSpPr>
            <p:nvPr/>
          </p:nvSpPr>
          <p:spPr bwMode="auto">
            <a:xfrm>
              <a:off x="1598" y="2719"/>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811</a:t>
              </a:r>
              <a:endParaRPr lang="en-GB" altLang="en-US" sz="2400"/>
            </a:p>
          </p:txBody>
        </p:sp>
        <p:sp>
          <p:nvSpPr>
            <p:cNvPr id="103463" name="Rectangle 39">
              <a:extLst>
                <a:ext uri="{FF2B5EF4-FFF2-40B4-BE49-F238E27FC236}">
                  <a16:creationId xmlns:a16="http://schemas.microsoft.com/office/drawing/2014/main" id="{442FD030-402C-4E9B-9661-B72314DE92F7}"/>
                </a:ext>
              </a:extLst>
            </p:cNvPr>
            <p:cNvSpPr>
              <a:spLocks noChangeArrowheads="1"/>
            </p:cNvSpPr>
            <p:nvPr/>
          </p:nvSpPr>
          <p:spPr bwMode="auto">
            <a:xfrm>
              <a:off x="89" y="2642"/>
              <a:ext cx="1049" cy="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64" name="Rectangle 40">
              <a:extLst>
                <a:ext uri="{FF2B5EF4-FFF2-40B4-BE49-F238E27FC236}">
                  <a16:creationId xmlns:a16="http://schemas.microsoft.com/office/drawing/2014/main" id="{9A7F868E-E80B-4D76-8AE4-0A4B091677EC}"/>
                </a:ext>
              </a:extLst>
            </p:cNvPr>
            <p:cNvSpPr>
              <a:spLocks noChangeArrowheads="1"/>
            </p:cNvSpPr>
            <p:nvPr/>
          </p:nvSpPr>
          <p:spPr bwMode="auto">
            <a:xfrm>
              <a:off x="324" y="2719"/>
              <a:ext cx="58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South Asia</a:t>
              </a:r>
              <a:endParaRPr lang="en-GB" altLang="en-US" sz="2400"/>
            </a:p>
          </p:txBody>
        </p:sp>
        <p:sp>
          <p:nvSpPr>
            <p:cNvPr id="103465" name="Rectangle 41">
              <a:extLst>
                <a:ext uri="{FF2B5EF4-FFF2-40B4-BE49-F238E27FC236}">
                  <a16:creationId xmlns:a16="http://schemas.microsoft.com/office/drawing/2014/main" id="{A6732D81-9793-4F11-8386-FBA038E73E8F}"/>
                </a:ext>
              </a:extLst>
            </p:cNvPr>
            <p:cNvSpPr>
              <a:spLocks noChangeArrowheads="1"/>
            </p:cNvSpPr>
            <p:nvPr/>
          </p:nvSpPr>
          <p:spPr bwMode="auto">
            <a:xfrm>
              <a:off x="4625" y="2316"/>
              <a:ext cx="1036"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66" name="Rectangle 42">
              <a:extLst>
                <a:ext uri="{FF2B5EF4-FFF2-40B4-BE49-F238E27FC236}">
                  <a16:creationId xmlns:a16="http://schemas.microsoft.com/office/drawing/2014/main" id="{58DFF06E-CA75-4596-8DF8-082EA8988DEC}"/>
                </a:ext>
              </a:extLst>
            </p:cNvPr>
            <p:cNvSpPr>
              <a:spLocks noChangeArrowheads="1"/>
            </p:cNvSpPr>
            <p:nvPr/>
          </p:nvSpPr>
          <p:spPr bwMode="auto">
            <a:xfrm>
              <a:off x="4874" y="2417"/>
              <a:ext cx="3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1,918 </a:t>
              </a:r>
              <a:endParaRPr lang="en-GB" altLang="en-US" sz="2400"/>
            </a:p>
          </p:txBody>
        </p:sp>
        <p:sp>
          <p:nvSpPr>
            <p:cNvPr id="103467" name="Rectangle 43">
              <a:extLst>
                <a:ext uri="{FF2B5EF4-FFF2-40B4-BE49-F238E27FC236}">
                  <a16:creationId xmlns:a16="http://schemas.microsoft.com/office/drawing/2014/main" id="{7B0355A0-2468-44F1-9A50-9BFBEE54972A}"/>
                </a:ext>
              </a:extLst>
            </p:cNvPr>
            <p:cNvSpPr>
              <a:spLocks noChangeArrowheads="1"/>
            </p:cNvSpPr>
            <p:nvPr/>
          </p:nvSpPr>
          <p:spPr bwMode="auto">
            <a:xfrm>
              <a:off x="5183" y="2417"/>
              <a:ext cx="2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(1.1)</a:t>
              </a:r>
              <a:endParaRPr lang="en-GB" altLang="en-US" sz="2400"/>
            </a:p>
          </p:txBody>
        </p:sp>
        <p:sp>
          <p:nvSpPr>
            <p:cNvPr id="103468" name="Rectangle 44">
              <a:extLst>
                <a:ext uri="{FF2B5EF4-FFF2-40B4-BE49-F238E27FC236}">
                  <a16:creationId xmlns:a16="http://schemas.microsoft.com/office/drawing/2014/main" id="{576F9085-F217-4C06-81AD-4E2CDADED25D}"/>
                </a:ext>
              </a:extLst>
            </p:cNvPr>
            <p:cNvSpPr>
              <a:spLocks noChangeArrowheads="1"/>
            </p:cNvSpPr>
            <p:nvPr/>
          </p:nvSpPr>
          <p:spPr bwMode="auto">
            <a:xfrm>
              <a:off x="2243" y="2316"/>
              <a:ext cx="238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69" name="Rectangle 45">
              <a:extLst>
                <a:ext uri="{FF2B5EF4-FFF2-40B4-BE49-F238E27FC236}">
                  <a16:creationId xmlns:a16="http://schemas.microsoft.com/office/drawing/2014/main" id="{830CC711-81FD-48F1-9911-27463D1C29E0}"/>
                </a:ext>
              </a:extLst>
            </p:cNvPr>
            <p:cNvSpPr>
              <a:spLocks noChangeArrowheads="1"/>
            </p:cNvSpPr>
            <p:nvPr/>
          </p:nvSpPr>
          <p:spPr bwMode="auto">
            <a:xfrm>
              <a:off x="1138" y="2316"/>
              <a:ext cx="110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70" name="Rectangle 46">
              <a:extLst>
                <a:ext uri="{FF2B5EF4-FFF2-40B4-BE49-F238E27FC236}">
                  <a16:creationId xmlns:a16="http://schemas.microsoft.com/office/drawing/2014/main" id="{39710D6B-C4CB-47F3-97AF-8A3AB28EC5FD}"/>
                </a:ext>
              </a:extLst>
            </p:cNvPr>
            <p:cNvSpPr>
              <a:spLocks noChangeArrowheads="1"/>
            </p:cNvSpPr>
            <p:nvPr/>
          </p:nvSpPr>
          <p:spPr bwMode="auto">
            <a:xfrm>
              <a:off x="1552" y="2417"/>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2,185</a:t>
              </a:r>
              <a:endParaRPr lang="en-GB" altLang="en-US" sz="2400"/>
            </a:p>
          </p:txBody>
        </p:sp>
        <p:sp>
          <p:nvSpPr>
            <p:cNvPr id="103471" name="Rectangle 47">
              <a:extLst>
                <a:ext uri="{FF2B5EF4-FFF2-40B4-BE49-F238E27FC236}">
                  <a16:creationId xmlns:a16="http://schemas.microsoft.com/office/drawing/2014/main" id="{F0188624-D97F-403C-9AAA-DFD3F1D4C3CE}"/>
                </a:ext>
              </a:extLst>
            </p:cNvPr>
            <p:cNvSpPr>
              <a:spLocks noChangeArrowheads="1"/>
            </p:cNvSpPr>
            <p:nvPr/>
          </p:nvSpPr>
          <p:spPr bwMode="auto">
            <a:xfrm>
              <a:off x="89" y="2316"/>
              <a:ext cx="1049"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72" name="Rectangle 48">
              <a:extLst>
                <a:ext uri="{FF2B5EF4-FFF2-40B4-BE49-F238E27FC236}">
                  <a16:creationId xmlns:a16="http://schemas.microsoft.com/office/drawing/2014/main" id="{5650D141-6E83-4C43-9197-3FD572C651E1}"/>
                </a:ext>
              </a:extLst>
            </p:cNvPr>
            <p:cNvSpPr>
              <a:spLocks noChangeArrowheads="1"/>
            </p:cNvSpPr>
            <p:nvPr/>
          </p:nvSpPr>
          <p:spPr bwMode="auto">
            <a:xfrm>
              <a:off x="308" y="2350"/>
              <a:ext cx="6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East Asia &amp; </a:t>
              </a:r>
              <a:endParaRPr lang="en-GB" altLang="en-US" sz="2400"/>
            </a:p>
          </p:txBody>
        </p:sp>
        <p:sp>
          <p:nvSpPr>
            <p:cNvPr id="103473" name="Rectangle 49">
              <a:extLst>
                <a:ext uri="{FF2B5EF4-FFF2-40B4-BE49-F238E27FC236}">
                  <a16:creationId xmlns:a16="http://schemas.microsoft.com/office/drawing/2014/main" id="{B9A55F65-4BB3-441D-A8C8-75C07B906EB1}"/>
                </a:ext>
              </a:extLst>
            </p:cNvPr>
            <p:cNvSpPr>
              <a:spLocks noChangeArrowheads="1"/>
            </p:cNvSpPr>
            <p:nvPr/>
          </p:nvSpPr>
          <p:spPr bwMode="auto">
            <a:xfrm>
              <a:off x="435" y="2485"/>
              <a:ext cx="3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Pacific</a:t>
              </a:r>
              <a:endParaRPr lang="en-GB" altLang="en-US" sz="2400"/>
            </a:p>
          </p:txBody>
        </p:sp>
        <p:sp>
          <p:nvSpPr>
            <p:cNvPr id="103474" name="Rectangle 50">
              <a:extLst>
                <a:ext uri="{FF2B5EF4-FFF2-40B4-BE49-F238E27FC236}">
                  <a16:creationId xmlns:a16="http://schemas.microsoft.com/office/drawing/2014/main" id="{91709FF2-5D4A-4FC6-B4D4-0C580AF6A66A}"/>
                </a:ext>
              </a:extLst>
            </p:cNvPr>
            <p:cNvSpPr>
              <a:spLocks noChangeArrowheads="1"/>
            </p:cNvSpPr>
            <p:nvPr/>
          </p:nvSpPr>
          <p:spPr bwMode="auto">
            <a:xfrm>
              <a:off x="4625" y="1990"/>
              <a:ext cx="1036"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75" name="Rectangle 51">
              <a:extLst>
                <a:ext uri="{FF2B5EF4-FFF2-40B4-BE49-F238E27FC236}">
                  <a16:creationId xmlns:a16="http://schemas.microsoft.com/office/drawing/2014/main" id="{1600531A-A81C-45B9-917E-FBDCC4262817}"/>
                </a:ext>
              </a:extLst>
            </p:cNvPr>
            <p:cNvSpPr>
              <a:spLocks noChangeArrowheads="1"/>
            </p:cNvSpPr>
            <p:nvPr/>
          </p:nvSpPr>
          <p:spPr bwMode="auto">
            <a:xfrm>
              <a:off x="4920" y="2091"/>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641 </a:t>
              </a:r>
              <a:endParaRPr lang="en-GB" altLang="en-US" sz="2400"/>
            </a:p>
          </p:txBody>
        </p:sp>
        <p:sp>
          <p:nvSpPr>
            <p:cNvPr id="103476" name="Rectangle 52">
              <a:extLst>
                <a:ext uri="{FF2B5EF4-FFF2-40B4-BE49-F238E27FC236}">
                  <a16:creationId xmlns:a16="http://schemas.microsoft.com/office/drawing/2014/main" id="{F4C4D5BB-7D61-47CA-87F2-BCD4C75AB17A}"/>
                </a:ext>
              </a:extLst>
            </p:cNvPr>
            <p:cNvSpPr>
              <a:spLocks noChangeArrowheads="1"/>
            </p:cNvSpPr>
            <p:nvPr/>
          </p:nvSpPr>
          <p:spPr bwMode="auto">
            <a:xfrm>
              <a:off x="5135" y="2091"/>
              <a:ext cx="2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(4.1)</a:t>
              </a:r>
              <a:endParaRPr lang="en-GB" altLang="en-US" sz="2400"/>
            </a:p>
          </p:txBody>
        </p:sp>
        <p:sp>
          <p:nvSpPr>
            <p:cNvPr id="103477" name="Rectangle 53">
              <a:extLst>
                <a:ext uri="{FF2B5EF4-FFF2-40B4-BE49-F238E27FC236}">
                  <a16:creationId xmlns:a16="http://schemas.microsoft.com/office/drawing/2014/main" id="{25EDA50A-1F91-476D-945B-A33C78B30E74}"/>
                </a:ext>
              </a:extLst>
            </p:cNvPr>
            <p:cNvSpPr>
              <a:spLocks noChangeArrowheads="1"/>
            </p:cNvSpPr>
            <p:nvPr/>
          </p:nvSpPr>
          <p:spPr bwMode="auto">
            <a:xfrm>
              <a:off x="2243" y="1990"/>
              <a:ext cx="238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78" name="Rectangle 54">
              <a:extLst>
                <a:ext uri="{FF2B5EF4-FFF2-40B4-BE49-F238E27FC236}">
                  <a16:creationId xmlns:a16="http://schemas.microsoft.com/office/drawing/2014/main" id="{0923206B-24B1-468C-872C-FCA4AC34988E}"/>
                </a:ext>
              </a:extLst>
            </p:cNvPr>
            <p:cNvSpPr>
              <a:spLocks noChangeArrowheads="1"/>
            </p:cNvSpPr>
            <p:nvPr/>
          </p:nvSpPr>
          <p:spPr bwMode="auto">
            <a:xfrm>
              <a:off x="1138" y="1990"/>
              <a:ext cx="110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79" name="Rectangle 55">
              <a:extLst>
                <a:ext uri="{FF2B5EF4-FFF2-40B4-BE49-F238E27FC236}">
                  <a16:creationId xmlns:a16="http://schemas.microsoft.com/office/drawing/2014/main" id="{19AE089F-E6C2-492A-8D4A-C3553A46EE82}"/>
                </a:ext>
              </a:extLst>
            </p:cNvPr>
            <p:cNvSpPr>
              <a:spLocks noChangeArrowheads="1"/>
            </p:cNvSpPr>
            <p:nvPr/>
          </p:nvSpPr>
          <p:spPr bwMode="auto">
            <a:xfrm>
              <a:off x="1552" y="2091"/>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2,632</a:t>
              </a:r>
              <a:endParaRPr lang="en-GB" altLang="en-US" sz="2400"/>
            </a:p>
          </p:txBody>
        </p:sp>
        <p:sp>
          <p:nvSpPr>
            <p:cNvPr id="103480" name="Rectangle 56">
              <a:extLst>
                <a:ext uri="{FF2B5EF4-FFF2-40B4-BE49-F238E27FC236}">
                  <a16:creationId xmlns:a16="http://schemas.microsoft.com/office/drawing/2014/main" id="{E021E541-2E97-4AD5-BC9B-D9E481480478}"/>
                </a:ext>
              </a:extLst>
            </p:cNvPr>
            <p:cNvSpPr>
              <a:spLocks noChangeArrowheads="1"/>
            </p:cNvSpPr>
            <p:nvPr/>
          </p:nvSpPr>
          <p:spPr bwMode="auto">
            <a:xfrm>
              <a:off x="89" y="1990"/>
              <a:ext cx="1049"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81" name="Rectangle 57">
              <a:extLst>
                <a:ext uri="{FF2B5EF4-FFF2-40B4-BE49-F238E27FC236}">
                  <a16:creationId xmlns:a16="http://schemas.microsoft.com/office/drawing/2014/main" id="{E2DA00A9-0A8B-4312-890E-AFE38E97D405}"/>
                </a:ext>
              </a:extLst>
            </p:cNvPr>
            <p:cNvSpPr>
              <a:spLocks noChangeArrowheads="1"/>
            </p:cNvSpPr>
            <p:nvPr/>
          </p:nvSpPr>
          <p:spPr bwMode="auto">
            <a:xfrm>
              <a:off x="304" y="2024"/>
              <a:ext cx="21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Sub</a:t>
              </a:r>
              <a:endParaRPr lang="en-GB" altLang="en-US" sz="2400"/>
            </a:p>
          </p:txBody>
        </p:sp>
        <p:sp>
          <p:nvSpPr>
            <p:cNvPr id="103482" name="Rectangle 58">
              <a:extLst>
                <a:ext uri="{FF2B5EF4-FFF2-40B4-BE49-F238E27FC236}">
                  <a16:creationId xmlns:a16="http://schemas.microsoft.com/office/drawing/2014/main" id="{80C45BC0-317C-405B-882E-4EEE07291B01}"/>
                </a:ext>
              </a:extLst>
            </p:cNvPr>
            <p:cNvSpPr>
              <a:spLocks noChangeArrowheads="1"/>
            </p:cNvSpPr>
            <p:nvPr/>
          </p:nvSpPr>
          <p:spPr bwMode="auto">
            <a:xfrm>
              <a:off x="514" y="2024"/>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a:t>
              </a:r>
              <a:endParaRPr lang="en-GB" altLang="en-US" sz="2400"/>
            </a:p>
          </p:txBody>
        </p:sp>
        <p:sp>
          <p:nvSpPr>
            <p:cNvPr id="103483" name="Rectangle 59">
              <a:extLst>
                <a:ext uri="{FF2B5EF4-FFF2-40B4-BE49-F238E27FC236}">
                  <a16:creationId xmlns:a16="http://schemas.microsoft.com/office/drawing/2014/main" id="{B8698806-32E1-4C37-9A36-A10764D17632}"/>
                </a:ext>
              </a:extLst>
            </p:cNvPr>
            <p:cNvSpPr>
              <a:spLocks noChangeArrowheads="1"/>
            </p:cNvSpPr>
            <p:nvPr/>
          </p:nvSpPr>
          <p:spPr bwMode="auto">
            <a:xfrm>
              <a:off x="550" y="2024"/>
              <a:ext cx="4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Sahara </a:t>
              </a:r>
              <a:endParaRPr lang="en-GB" altLang="en-US" sz="2400"/>
            </a:p>
          </p:txBody>
        </p:sp>
        <p:sp>
          <p:nvSpPr>
            <p:cNvPr id="103484" name="Rectangle 60">
              <a:extLst>
                <a:ext uri="{FF2B5EF4-FFF2-40B4-BE49-F238E27FC236}">
                  <a16:creationId xmlns:a16="http://schemas.microsoft.com/office/drawing/2014/main" id="{8FC8B3BA-80BE-4325-BFFF-826FDF2993E2}"/>
                </a:ext>
              </a:extLst>
            </p:cNvPr>
            <p:cNvSpPr>
              <a:spLocks noChangeArrowheads="1"/>
            </p:cNvSpPr>
            <p:nvPr/>
          </p:nvSpPr>
          <p:spPr bwMode="auto">
            <a:xfrm>
              <a:off x="456" y="2158"/>
              <a:ext cx="3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Africa</a:t>
              </a:r>
              <a:endParaRPr lang="en-GB" altLang="en-US" sz="2400"/>
            </a:p>
          </p:txBody>
        </p:sp>
        <p:sp>
          <p:nvSpPr>
            <p:cNvPr id="103485" name="Rectangle 61">
              <a:extLst>
                <a:ext uri="{FF2B5EF4-FFF2-40B4-BE49-F238E27FC236}">
                  <a16:creationId xmlns:a16="http://schemas.microsoft.com/office/drawing/2014/main" id="{101C185E-4C7A-4EB0-9A47-F8661EED922B}"/>
                </a:ext>
              </a:extLst>
            </p:cNvPr>
            <p:cNvSpPr>
              <a:spLocks noChangeArrowheads="1"/>
            </p:cNvSpPr>
            <p:nvPr/>
          </p:nvSpPr>
          <p:spPr bwMode="auto">
            <a:xfrm>
              <a:off x="4625" y="1665"/>
              <a:ext cx="1036" cy="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86" name="Rectangle 62">
              <a:extLst>
                <a:ext uri="{FF2B5EF4-FFF2-40B4-BE49-F238E27FC236}">
                  <a16:creationId xmlns:a16="http://schemas.microsoft.com/office/drawing/2014/main" id="{E81A26A9-1115-49A0-B4E8-D6EFF18D6505}"/>
                </a:ext>
              </a:extLst>
            </p:cNvPr>
            <p:cNvSpPr>
              <a:spLocks noChangeArrowheads="1"/>
            </p:cNvSpPr>
            <p:nvPr/>
          </p:nvSpPr>
          <p:spPr bwMode="auto">
            <a:xfrm>
              <a:off x="4711" y="1699"/>
              <a:ext cx="8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Total population </a:t>
              </a:r>
              <a:endParaRPr lang="en-GB" altLang="en-US" sz="2400"/>
            </a:p>
          </p:txBody>
        </p:sp>
        <p:sp>
          <p:nvSpPr>
            <p:cNvPr id="103487" name="Rectangle 63">
              <a:extLst>
                <a:ext uri="{FF2B5EF4-FFF2-40B4-BE49-F238E27FC236}">
                  <a16:creationId xmlns:a16="http://schemas.microsoft.com/office/drawing/2014/main" id="{4505A015-C96B-4A92-ACA5-89A370170DB1}"/>
                </a:ext>
              </a:extLst>
            </p:cNvPr>
            <p:cNvSpPr>
              <a:spLocks noChangeArrowheads="1"/>
            </p:cNvSpPr>
            <p:nvPr/>
          </p:nvSpPr>
          <p:spPr bwMode="auto">
            <a:xfrm>
              <a:off x="4693" y="1834"/>
              <a:ext cx="45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(Millions</a:t>
              </a:r>
              <a:endParaRPr lang="en-GB" altLang="en-US" sz="2400"/>
            </a:p>
          </p:txBody>
        </p:sp>
        <p:sp>
          <p:nvSpPr>
            <p:cNvPr id="103488" name="Rectangle 64">
              <a:extLst>
                <a:ext uri="{FF2B5EF4-FFF2-40B4-BE49-F238E27FC236}">
                  <a16:creationId xmlns:a16="http://schemas.microsoft.com/office/drawing/2014/main" id="{9D40EBAE-DAEF-4744-8B1C-F26FBBB4189B}"/>
                </a:ext>
              </a:extLst>
            </p:cNvPr>
            <p:cNvSpPr>
              <a:spLocks noChangeArrowheads="1"/>
            </p:cNvSpPr>
            <p:nvPr/>
          </p:nvSpPr>
          <p:spPr bwMode="auto">
            <a:xfrm>
              <a:off x="5145" y="1837"/>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a:solidFill>
                    <a:srgbClr val="000000"/>
                  </a:solidFill>
                </a:rPr>
                <a:t>) </a:t>
              </a:r>
              <a:endParaRPr lang="en-GB" altLang="en-US" sz="2400"/>
            </a:p>
          </p:txBody>
        </p:sp>
        <p:sp>
          <p:nvSpPr>
            <p:cNvPr id="103489" name="Rectangle 65">
              <a:extLst>
                <a:ext uri="{FF2B5EF4-FFF2-40B4-BE49-F238E27FC236}">
                  <a16:creationId xmlns:a16="http://schemas.microsoft.com/office/drawing/2014/main" id="{FAB4AC5C-87F4-4D40-8500-9DD26FC583C4}"/>
                </a:ext>
              </a:extLst>
            </p:cNvPr>
            <p:cNvSpPr>
              <a:spLocks noChangeArrowheads="1"/>
            </p:cNvSpPr>
            <p:nvPr/>
          </p:nvSpPr>
          <p:spPr bwMode="auto">
            <a:xfrm>
              <a:off x="5212" y="1834"/>
              <a:ext cx="3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(Per M)</a:t>
              </a:r>
              <a:endParaRPr lang="en-GB" altLang="en-US" sz="2400"/>
            </a:p>
          </p:txBody>
        </p:sp>
        <p:sp>
          <p:nvSpPr>
            <p:cNvPr id="103490" name="Rectangle 66">
              <a:extLst>
                <a:ext uri="{FF2B5EF4-FFF2-40B4-BE49-F238E27FC236}">
                  <a16:creationId xmlns:a16="http://schemas.microsoft.com/office/drawing/2014/main" id="{511333B4-04F1-4D48-9800-0072FB0E8AC5}"/>
                </a:ext>
              </a:extLst>
            </p:cNvPr>
            <p:cNvSpPr>
              <a:spLocks noChangeArrowheads="1"/>
            </p:cNvSpPr>
            <p:nvPr/>
          </p:nvSpPr>
          <p:spPr bwMode="auto">
            <a:xfrm>
              <a:off x="2243" y="1665"/>
              <a:ext cx="2382" cy="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91" name="Rectangle 67">
              <a:extLst>
                <a:ext uri="{FF2B5EF4-FFF2-40B4-BE49-F238E27FC236}">
                  <a16:creationId xmlns:a16="http://schemas.microsoft.com/office/drawing/2014/main" id="{C79EC405-EDFB-4CD3-B75E-5B826A1F2123}"/>
                </a:ext>
              </a:extLst>
            </p:cNvPr>
            <p:cNvSpPr>
              <a:spLocks noChangeArrowheads="1"/>
            </p:cNvSpPr>
            <p:nvPr/>
          </p:nvSpPr>
          <p:spPr bwMode="auto">
            <a:xfrm>
              <a:off x="2301" y="1699"/>
              <a:ext cx="215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Population with Access to Education in  </a:t>
              </a:r>
              <a:endParaRPr lang="en-GB" altLang="en-US" sz="2400"/>
            </a:p>
          </p:txBody>
        </p:sp>
        <p:sp>
          <p:nvSpPr>
            <p:cNvPr id="103492" name="Rectangle 68">
              <a:extLst>
                <a:ext uri="{FF2B5EF4-FFF2-40B4-BE49-F238E27FC236}">
                  <a16:creationId xmlns:a16="http://schemas.microsoft.com/office/drawing/2014/main" id="{3F1FE0EB-1E7B-4AD6-BB2E-423633C3A913}"/>
                </a:ext>
              </a:extLst>
            </p:cNvPr>
            <p:cNvSpPr>
              <a:spLocks noChangeArrowheads="1"/>
            </p:cNvSpPr>
            <p:nvPr/>
          </p:nvSpPr>
          <p:spPr bwMode="auto">
            <a:xfrm>
              <a:off x="2301" y="1834"/>
              <a:ext cx="121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Mother Tongue in 2000</a:t>
              </a:r>
              <a:endParaRPr lang="en-GB" altLang="en-US" sz="2400"/>
            </a:p>
          </p:txBody>
        </p:sp>
        <p:sp>
          <p:nvSpPr>
            <p:cNvPr id="103493" name="Rectangle 69">
              <a:extLst>
                <a:ext uri="{FF2B5EF4-FFF2-40B4-BE49-F238E27FC236}">
                  <a16:creationId xmlns:a16="http://schemas.microsoft.com/office/drawing/2014/main" id="{3996CFAD-A982-40E9-BC17-5C907743555F}"/>
                </a:ext>
              </a:extLst>
            </p:cNvPr>
            <p:cNvSpPr>
              <a:spLocks noChangeArrowheads="1"/>
            </p:cNvSpPr>
            <p:nvPr/>
          </p:nvSpPr>
          <p:spPr bwMode="auto">
            <a:xfrm>
              <a:off x="1138" y="1665"/>
              <a:ext cx="1105" cy="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94" name="Rectangle 70">
              <a:extLst>
                <a:ext uri="{FF2B5EF4-FFF2-40B4-BE49-F238E27FC236}">
                  <a16:creationId xmlns:a16="http://schemas.microsoft.com/office/drawing/2014/main" id="{4CBEAD7C-8A98-4F7A-9C28-B543AFF77A35}"/>
                </a:ext>
              </a:extLst>
            </p:cNvPr>
            <p:cNvSpPr>
              <a:spLocks noChangeArrowheads="1"/>
            </p:cNvSpPr>
            <p:nvPr/>
          </p:nvSpPr>
          <p:spPr bwMode="auto">
            <a:xfrm>
              <a:off x="1412" y="1699"/>
              <a:ext cx="5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Number of </a:t>
              </a:r>
              <a:endParaRPr lang="en-GB" altLang="en-US" sz="2400"/>
            </a:p>
          </p:txBody>
        </p:sp>
        <p:sp>
          <p:nvSpPr>
            <p:cNvPr id="103495" name="Rectangle 71">
              <a:extLst>
                <a:ext uri="{FF2B5EF4-FFF2-40B4-BE49-F238E27FC236}">
                  <a16:creationId xmlns:a16="http://schemas.microsoft.com/office/drawing/2014/main" id="{1EF1877F-2016-47B2-A6EC-9DA074E2E460}"/>
                </a:ext>
              </a:extLst>
            </p:cNvPr>
            <p:cNvSpPr>
              <a:spLocks noChangeArrowheads="1"/>
            </p:cNvSpPr>
            <p:nvPr/>
          </p:nvSpPr>
          <p:spPr bwMode="auto">
            <a:xfrm>
              <a:off x="1199" y="1834"/>
              <a:ext cx="9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Spoken languages</a:t>
              </a:r>
              <a:endParaRPr lang="en-GB" altLang="en-US" sz="2400"/>
            </a:p>
          </p:txBody>
        </p:sp>
        <p:sp>
          <p:nvSpPr>
            <p:cNvPr id="103496" name="Rectangle 72">
              <a:extLst>
                <a:ext uri="{FF2B5EF4-FFF2-40B4-BE49-F238E27FC236}">
                  <a16:creationId xmlns:a16="http://schemas.microsoft.com/office/drawing/2014/main" id="{7F600AD6-DB2C-425F-A5A9-520F211913ED}"/>
                </a:ext>
              </a:extLst>
            </p:cNvPr>
            <p:cNvSpPr>
              <a:spLocks noChangeArrowheads="1"/>
            </p:cNvSpPr>
            <p:nvPr/>
          </p:nvSpPr>
          <p:spPr bwMode="auto">
            <a:xfrm>
              <a:off x="89" y="1665"/>
              <a:ext cx="1049" cy="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97" name="Rectangle 73">
              <a:extLst>
                <a:ext uri="{FF2B5EF4-FFF2-40B4-BE49-F238E27FC236}">
                  <a16:creationId xmlns:a16="http://schemas.microsoft.com/office/drawing/2014/main" id="{64F6DA75-4B52-4991-944D-47FD2E3C9ADA}"/>
                </a:ext>
              </a:extLst>
            </p:cNvPr>
            <p:cNvSpPr>
              <a:spLocks noChangeArrowheads="1"/>
            </p:cNvSpPr>
            <p:nvPr/>
          </p:nvSpPr>
          <p:spPr bwMode="auto">
            <a:xfrm>
              <a:off x="170" y="1699"/>
              <a:ext cx="8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Region or Group</a:t>
              </a:r>
              <a:endParaRPr lang="en-GB" altLang="en-US" sz="2400"/>
            </a:p>
          </p:txBody>
        </p:sp>
        <p:sp>
          <p:nvSpPr>
            <p:cNvPr id="103498" name="Rectangle 74">
              <a:extLst>
                <a:ext uri="{FF2B5EF4-FFF2-40B4-BE49-F238E27FC236}">
                  <a16:creationId xmlns:a16="http://schemas.microsoft.com/office/drawing/2014/main" id="{B69C5807-D3F9-406D-BAC7-39C70D55BADC}"/>
                </a:ext>
              </a:extLst>
            </p:cNvPr>
            <p:cNvSpPr>
              <a:spLocks noChangeArrowheads="1"/>
            </p:cNvSpPr>
            <p:nvPr/>
          </p:nvSpPr>
          <p:spPr bwMode="auto">
            <a:xfrm>
              <a:off x="89" y="1416"/>
              <a:ext cx="5572"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99" name="Rectangle 75">
              <a:extLst>
                <a:ext uri="{FF2B5EF4-FFF2-40B4-BE49-F238E27FC236}">
                  <a16:creationId xmlns:a16="http://schemas.microsoft.com/office/drawing/2014/main" id="{B6B7876F-434E-447A-910B-848D5072151D}"/>
                </a:ext>
              </a:extLst>
            </p:cNvPr>
            <p:cNvSpPr>
              <a:spLocks noChangeArrowheads="1"/>
            </p:cNvSpPr>
            <p:nvPr/>
          </p:nvSpPr>
          <p:spPr bwMode="auto">
            <a:xfrm>
              <a:off x="445" y="1453"/>
              <a:ext cx="48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b="1">
                  <a:solidFill>
                    <a:srgbClr val="000000"/>
                  </a:solidFill>
                </a:rPr>
                <a:t>Many Lack Access to Primary Education in their mother Tongue</a:t>
              </a:r>
              <a:endParaRPr lang="en-GB" altLang="en-US" sz="2400"/>
            </a:p>
          </p:txBody>
        </p:sp>
        <p:sp>
          <p:nvSpPr>
            <p:cNvPr id="103500" name="Line 76">
              <a:extLst>
                <a:ext uri="{FF2B5EF4-FFF2-40B4-BE49-F238E27FC236}">
                  <a16:creationId xmlns:a16="http://schemas.microsoft.com/office/drawing/2014/main" id="{7717FDED-4E21-497D-8EFC-699EEDE95E27}"/>
                </a:ext>
              </a:extLst>
            </p:cNvPr>
            <p:cNvSpPr>
              <a:spLocks noChangeShapeType="1"/>
            </p:cNvSpPr>
            <p:nvPr/>
          </p:nvSpPr>
          <p:spPr bwMode="auto">
            <a:xfrm>
              <a:off x="89" y="1416"/>
              <a:ext cx="5572" cy="1"/>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01" name="Line 77">
              <a:extLst>
                <a:ext uri="{FF2B5EF4-FFF2-40B4-BE49-F238E27FC236}">
                  <a16:creationId xmlns:a16="http://schemas.microsoft.com/office/drawing/2014/main" id="{06C87318-A201-4671-8F2B-8A94510F8B74}"/>
                </a:ext>
              </a:extLst>
            </p:cNvPr>
            <p:cNvSpPr>
              <a:spLocks noChangeShapeType="1"/>
            </p:cNvSpPr>
            <p:nvPr/>
          </p:nvSpPr>
          <p:spPr bwMode="auto">
            <a:xfrm>
              <a:off x="89" y="1665"/>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02" name="Line 78">
              <a:extLst>
                <a:ext uri="{FF2B5EF4-FFF2-40B4-BE49-F238E27FC236}">
                  <a16:creationId xmlns:a16="http://schemas.microsoft.com/office/drawing/2014/main" id="{D33EFEA4-A382-4F4B-BBD3-80236CEEBC38}"/>
                </a:ext>
              </a:extLst>
            </p:cNvPr>
            <p:cNvSpPr>
              <a:spLocks noChangeShapeType="1"/>
            </p:cNvSpPr>
            <p:nvPr/>
          </p:nvSpPr>
          <p:spPr bwMode="auto">
            <a:xfrm>
              <a:off x="89" y="1990"/>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03" name="Line 79">
              <a:extLst>
                <a:ext uri="{FF2B5EF4-FFF2-40B4-BE49-F238E27FC236}">
                  <a16:creationId xmlns:a16="http://schemas.microsoft.com/office/drawing/2014/main" id="{0D36B59D-D5B7-4239-96F3-3A30C438A05F}"/>
                </a:ext>
              </a:extLst>
            </p:cNvPr>
            <p:cNvSpPr>
              <a:spLocks noChangeShapeType="1"/>
            </p:cNvSpPr>
            <p:nvPr/>
          </p:nvSpPr>
          <p:spPr bwMode="auto">
            <a:xfrm>
              <a:off x="89" y="2316"/>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04" name="Line 80">
              <a:extLst>
                <a:ext uri="{FF2B5EF4-FFF2-40B4-BE49-F238E27FC236}">
                  <a16:creationId xmlns:a16="http://schemas.microsoft.com/office/drawing/2014/main" id="{3DFF2458-957D-4B4B-88F1-D969A14CF4D3}"/>
                </a:ext>
              </a:extLst>
            </p:cNvPr>
            <p:cNvSpPr>
              <a:spLocks noChangeShapeType="1"/>
            </p:cNvSpPr>
            <p:nvPr/>
          </p:nvSpPr>
          <p:spPr bwMode="auto">
            <a:xfrm>
              <a:off x="89" y="2642"/>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05" name="Line 81">
              <a:extLst>
                <a:ext uri="{FF2B5EF4-FFF2-40B4-BE49-F238E27FC236}">
                  <a16:creationId xmlns:a16="http://schemas.microsoft.com/office/drawing/2014/main" id="{5E445F11-3F6C-4263-9E1A-C844C5917C55}"/>
                </a:ext>
              </a:extLst>
            </p:cNvPr>
            <p:cNvSpPr>
              <a:spLocks noChangeShapeType="1"/>
            </p:cNvSpPr>
            <p:nvPr/>
          </p:nvSpPr>
          <p:spPr bwMode="auto">
            <a:xfrm>
              <a:off x="89" y="2918"/>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06" name="Line 82">
              <a:extLst>
                <a:ext uri="{FF2B5EF4-FFF2-40B4-BE49-F238E27FC236}">
                  <a16:creationId xmlns:a16="http://schemas.microsoft.com/office/drawing/2014/main" id="{14DE12E3-28B1-4C7C-B8E8-C80AC9E4D009}"/>
                </a:ext>
              </a:extLst>
            </p:cNvPr>
            <p:cNvSpPr>
              <a:spLocks noChangeShapeType="1"/>
            </p:cNvSpPr>
            <p:nvPr/>
          </p:nvSpPr>
          <p:spPr bwMode="auto">
            <a:xfrm>
              <a:off x="89" y="3244"/>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07" name="Line 83">
              <a:extLst>
                <a:ext uri="{FF2B5EF4-FFF2-40B4-BE49-F238E27FC236}">
                  <a16:creationId xmlns:a16="http://schemas.microsoft.com/office/drawing/2014/main" id="{92AE433B-E83D-45F6-B038-B1A0CB665767}"/>
                </a:ext>
              </a:extLst>
            </p:cNvPr>
            <p:cNvSpPr>
              <a:spLocks noChangeShapeType="1"/>
            </p:cNvSpPr>
            <p:nvPr/>
          </p:nvSpPr>
          <p:spPr bwMode="auto">
            <a:xfrm>
              <a:off x="89" y="3570"/>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08" name="Line 84">
              <a:extLst>
                <a:ext uri="{FF2B5EF4-FFF2-40B4-BE49-F238E27FC236}">
                  <a16:creationId xmlns:a16="http://schemas.microsoft.com/office/drawing/2014/main" id="{BEE3FD9B-7DD3-4CFC-A9C4-D5589B4B4914}"/>
                </a:ext>
              </a:extLst>
            </p:cNvPr>
            <p:cNvSpPr>
              <a:spLocks noChangeShapeType="1"/>
            </p:cNvSpPr>
            <p:nvPr/>
          </p:nvSpPr>
          <p:spPr bwMode="auto">
            <a:xfrm>
              <a:off x="89" y="3896"/>
              <a:ext cx="5572" cy="1"/>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09" name="Line 85">
              <a:extLst>
                <a:ext uri="{FF2B5EF4-FFF2-40B4-BE49-F238E27FC236}">
                  <a16:creationId xmlns:a16="http://schemas.microsoft.com/office/drawing/2014/main" id="{480240BA-4F0A-4EC2-BF70-70E2019E239B}"/>
                </a:ext>
              </a:extLst>
            </p:cNvPr>
            <p:cNvSpPr>
              <a:spLocks noChangeShapeType="1"/>
            </p:cNvSpPr>
            <p:nvPr/>
          </p:nvSpPr>
          <p:spPr bwMode="auto">
            <a:xfrm>
              <a:off x="89" y="4088"/>
              <a:ext cx="5572" cy="1"/>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0" name="Line 86">
              <a:extLst>
                <a:ext uri="{FF2B5EF4-FFF2-40B4-BE49-F238E27FC236}">
                  <a16:creationId xmlns:a16="http://schemas.microsoft.com/office/drawing/2014/main" id="{A0A11752-63CB-4330-8561-4E0EC679688B}"/>
                </a:ext>
              </a:extLst>
            </p:cNvPr>
            <p:cNvSpPr>
              <a:spLocks noChangeShapeType="1"/>
            </p:cNvSpPr>
            <p:nvPr/>
          </p:nvSpPr>
          <p:spPr bwMode="auto">
            <a:xfrm>
              <a:off x="89" y="1416"/>
              <a:ext cx="1" cy="2672"/>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1" name="Line 87">
              <a:extLst>
                <a:ext uri="{FF2B5EF4-FFF2-40B4-BE49-F238E27FC236}">
                  <a16:creationId xmlns:a16="http://schemas.microsoft.com/office/drawing/2014/main" id="{3AF7A15C-FD22-49EE-A3B8-E26B1443B466}"/>
                </a:ext>
              </a:extLst>
            </p:cNvPr>
            <p:cNvSpPr>
              <a:spLocks noChangeShapeType="1"/>
            </p:cNvSpPr>
            <p:nvPr/>
          </p:nvSpPr>
          <p:spPr bwMode="auto">
            <a:xfrm>
              <a:off x="5661" y="1416"/>
              <a:ext cx="1" cy="2672"/>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2" name="Line 88">
              <a:extLst>
                <a:ext uri="{FF2B5EF4-FFF2-40B4-BE49-F238E27FC236}">
                  <a16:creationId xmlns:a16="http://schemas.microsoft.com/office/drawing/2014/main" id="{21ADE9F6-A064-4A00-AB7F-4340F05C0F25}"/>
                </a:ext>
              </a:extLst>
            </p:cNvPr>
            <p:cNvSpPr>
              <a:spLocks noChangeShapeType="1"/>
            </p:cNvSpPr>
            <p:nvPr/>
          </p:nvSpPr>
          <p:spPr bwMode="auto">
            <a:xfrm>
              <a:off x="1138" y="1665"/>
              <a:ext cx="1" cy="22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3" name="Line 89">
              <a:extLst>
                <a:ext uri="{FF2B5EF4-FFF2-40B4-BE49-F238E27FC236}">
                  <a16:creationId xmlns:a16="http://schemas.microsoft.com/office/drawing/2014/main" id="{903C4272-476A-4BF7-A656-FDDFA0F0955C}"/>
                </a:ext>
              </a:extLst>
            </p:cNvPr>
            <p:cNvSpPr>
              <a:spLocks noChangeShapeType="1"/>
            </p:cNvSpPr>
            <p:nvPr/>
          </p:nvSpPr>
          <p:spPr bwMode="auto">
            <a:xfrm>
              <a:off x="2243" y="1665"/>
              <a:ext cx="1" cy="22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4" name="Line 90">
              <a:extLst>
                <a:ext uri="{FF2B5EF4-FFF2-40B4-BE49-F238E27FC236}">
                  <a16:creationId xmlns:a16="http://schemas.microsoft.com/office/drawing/2014/main" id="{62AA2AF9-666E-44EE-8461-BE32D38EBF73}"/>
                </a:ext>
              </a:extLst>
            </p:cNvPr>
            <p:cNvSpPr>
              <a:spLocks noChangeShapeType="1"/>
            </p:cNvSpPr>
            <p:nvPr/>
          </p:nvSpPr>
          <p:spPr bwMode="auto">
            <a:xfrm>
              <a:off x="4625" y="1665"/>
              <a:ext cx="1" cy="22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15" name="Rectangle 91">
              <a:extLst>
                <a:ext uri="{FF2B5EF4-FFF2-40B4-BE49-F238E27FC236}">
                  <a16:creationId xmlns:a16="http://schemas.microsoft.com/office/drawing/2014/main" id="{5E0EB672-79C6-4962-9264-22EEB6F70C97}"/>
                </a:ext>
              </a:extLst>
            </p:cNvPr>
            <p:cNvSpPr>
              <a:spLocks noChangeArrowheads="1"/>
            </p:cNvSpPr>
            <p:nvPr/>
          </p:nvSpPr>
          <p:spPr bwMode="auto">
            <a:xfrm>
              <a:off x="89" y="3896"/>
              <a:ext cx="5572" cy="19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16" name="Rectangle 92">
              <a:extLst>
                <a:ext uri="{FF2B5EF4-FFF2-40B4-BE49-F238E27FC236}">
                  <a16:creationId xmlns:a16="http://schemas.microsoft.com/office/drawing/2014/main" id="{72547565-D9DF-43B4-9D21-0DCDE826FDFC}"/>
                </a:ext>
              </a:extLst>
            </p:cNvPr>
            <p:cNvSpPr>
              <a:spLocks noChangeArrowheads="1"/>
            </p:cNvSpPr>
            <p:nvPr/>
          </p:nvSpPr>
          <p:spPr bwMode="auto">
            <a:xfrm>
              <a:off x="147" y="3931"/>
              <a:ext cx="160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Source: SIL International 2004</a:t>
              </a:r>
              <a:endParaRPr lang="en-GB" altLang="en-US" sz="2400"/>
            </a:p>
          </p:txBody>
        </p:sp>
        <p:sp>
          <p:nvSpPr>
            <p:cNvPr id="103517" name="Rectangle 93">
              <a:extLst>
                <a:ext uri="{FF2B5EF4-FFF2-40B4-BE49-F238E27FC236}">
                  <a16:creationId xmlns:a16="http://schemas.microsoft.com/office/drawing/2014/main" id="{25B78A17-AFB6-4877-800C-682B7E30B1D4}"/>
                </a:ext>
              </a:extLst>
            </p:cNvPr>
            <p:cNvSpPr>
              <a:spLocks noChangeArrowheads="1"/>
            </p:cNvSpPr>
            <p:nvPr/>
          </p:nvSpPr>
          <p:spPr bwMode="auto">
            <a:xfrm>
              <a:off x="4625" y="3570"/>
              <a:ext cx="1036"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18" name="Rectangle 94">
              <a:extLst>
                <a:ext uri="{FF2B5EF4-FFF2-40B4-BE49-F238E27FC236}">
                  <a16:creationId xmlns:a16="http://schemas.microsoft.com/office/drawing/2014/main" id="{08ED1D07-B8AF-4C8E-B2CA-8873796F76E4}"/>
                </a:ext>
              </a:extLst>
            </p:cNvPr>
            <p:cNvSpPr>
              <a:spLocks noChangeArrowheads="1"/>
            </p:cNvSpPr>
            <p:nvPr/>
          </p:nvSpPr>
          <p:spPr bwMode="auto">
            <a:xfrm>
              <a:off x="4966" y="3671"/>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530 </a:t>
              </a:r>
              <a:endParaRPr lang="en-GB" altLang="en-US" sz="2400"/>
            </a:p>
          </p:txBody>
        </p:sp>
        <p:sp>
          <p:nvSpPr>
            <p:cNvPr id="103519" name="Rectangle 95">
              <a:extLst>
                <a:ext uri="{FF2B5EF4-FFF2-40B4-BE49-F238E27FC236}">
                  <a16:creationId xmlns:a16="http://schemas.microsoft.com/office/drawing/2014/main" id="{75CA9157-2EB8-4821-8BA9-F939795F42D9}"/>
                </a:ext>
              </a:extLst>
            </p:cNvPr>
            <p:cNvSpPr>
              <a:spLocks noChangeArrowheads="1"/>
            </p:cNvSpPr>
            <p:nvPr/>
          </p:nvSpPr>
          <p:spPr bwMode="auto">
            <a:xfrm>
              <a:off x="5181" y="3671"/>
              <a:ext cx="1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(2)</a:t>
              </a:r>
              <a:endParaRPr lang="en-GB" altLang="en-US" sz="2400"/>
            </a:p>
          </p:txBody>
        </p:sp>
        <p:sp>
          <p:nvSpPr>
            <p:cNvPr id="103520" name="Rectangle 96">
              <a:extLst>
                <a:ext uri="{FF2B5EF4-FFF2-40B4-BE49-F238E27FC236}">
                  <a16:creationId xmlns:a16="http://schemas.microsoft.com/office/drawing/2014/main" id="{7CB5DFC3-096E-4C45-A474-CD55073A5850}"/>
                </a:ext>
              </a:extLst>
            </p:cNvPr>
            <p:cNvSpPr>
              <a:spLocks noChangeArrowheads="1"/>
            </p:cNvSpPr>
            <p:nvPr/>
          </p:nvSpPr>
          <p:spPr bwMode="auto">
            <a:xfrm>
              <a:off x="2243" y="3570"/>
              <a:ext cx="238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21" name="Rectangle 97">
              <a:extLst>
                <a:ext uri="{FF2B5EF4-FFF2-40B4-BE49-F238E27FC236}">
                  <a16:creationId xmlns:a16="http://schemas.microsoft.com/office/drawing/2014/main" id="{7AE2D748-07DA-4908-BE05-121E87391C4C}"/>
                </a:ext>
              </a:extLst>
            </p:cNvPr>
            <p:cNvSpPr>
              <a:spLocks noChangeArrowheads="1"/>
            </p:cNvSpPr>
            <p:nvPr/>
          </p:nvSpPr>
          <p:spPr bwMode="auto">
            <a:xfrm>
              <a:off x="1138" y="3570"/>
              <a:ext cx="110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22" name="Rectangle 98">
              <a:extLst>
                <a:ext uri="{FF2B5EF4-FFF2-40B4-BE49-F238E27FC236}">
                  <a16:creationId xmlns:a16="http://schemas.microsoft.com/office/drawing/2014/main" id="{643B2BFD-528B-4ABB-B6B7-6983D5C887CC}"/>
                </a:ext>
              </a:extLst>
            </p:cNvPr>
            <p:cNvSpPr>
              <a:spLocks noChangeArrowheads="1"/>
            </p:cNvSpPr>
            <p:nvPr/>
          </p:nvSpPr>
          <p:spPr bwMode="auto">
            <a:xfrm>
              <a:off x="1552" y="3671"/>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1,086</a:t>
              </a:r>
              <a:endParaRPr lang="en-GB" altLang="en-US" sz="2400"/>
            </a:p>
          </p:txBody>
        </p:sp>
        <p:sp>
          <p:nvSpPr>
            <p:cNvPr id="103523" name="Rectangle 99">
              <a:extLst>
                <a:ext uri="{FF2B5EF4-FFF2-40B4-BE49-F238E27FC236}">
                  <a16:creationId xmlns:a16="http://schemas.microsoft.com/office/drawing/2014/main" id="{3612567F-B613-418E-95D8-B0733578033E}"/>
                </a:ext>
              </a:extLst>
            </p:cNvPr>
            <p:cNvSpPr>
              <a:spLocks noChangeArrowheads="1"/>
            </p:cNvSpPr>
            <p:nvPr/>
          </p:nvSpPr>
          <p:spPr bwMode="auto">
            <a:xfrm>
              <a:off x="89" y="3570"/>
              <a:ext cx="1049"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24" name="Rectangle 100">
              <a:extLst>
                <a:ext uri="{FF2B5EF4-FFF2-40B4-BE49-F238E27FC236}">
                  <a16:creationId xmlns:a16="http://schemas.microsoft.com/office/drawing/2014/main" id="{B6F30390-68A8-4672-B34D-3938D63ECE63}"/>
                </a:ext>
              </a:extLst>
            </p:cNvPr>
            <p:cNvSpPr>
              <a:spLocks noChangeArrowheads="1"/>
            </p:cNvSpPr>
            <p:nvPr/>
          </p:nvSpPr>
          <p:spPr bwMode="auto">
            <a:xfrm>
              <a:off x="189" y="3604"/>
              <a:ext cx="88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Latin America &amp; </a:t>
              </a:r>
              <a:endParaRPr lang="en-GB" altLang="en-US" sz="2400"/>
            </a:p>
          </p:txBody>
        </p:sp>
        <p:sp>
          <p:nvSpPr>
            <p:cNvPr id="103525" name="Rectangle 101">
              <a:extLst>
                <a:ext uri="{FF2B5EF4-FFF2-40B4-BE49-F238E27FC236}">
                  <a16:creationId xmlns:a16="http://schemas.microsoft.com/office/drawing/2014/main" id="{36C81B50-BD3E-40FB-9142-193DB8EC0533}"/>
                </a:ext>
              </a:extLst>
            </p:cNvPr>
            <p:cNvSpPr>
              <a:spLocks noChangeArrowheads="1"/>
            </p:cNvSpPr>
            <p:nvPr/>
          </p:nvSpPr>
          <p:spPr bwMode="auto">
            <a:xfrm>
              <a:off x="343" y="3738"/>
              <a:ext cx="5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Caribbean</a:t>
              </a:r>
              <a:endParaRPr lang="en-GB" altLang="en-US" sz="2400"/>
            </a:p>
          </p:txBody>
        </p:sp>
        <p:sp>
          <p:nvSpPr>
            <p:cNvPr id="103526" name="Rectangle 102">
              <a:extLst>
                <a:ext uri="{FF2B5EF4-FFF2-40B4-BE49-F238E27FC236}">
                  <a16:creationId xmlns:a16="http://schemas.microsoft.com/office/drawing/2014/main" id="{8BBAFAE2-0A47-40E7-BFFD-07D8A1EFA127}"/>
                </a:ext>
              </a:extLst>
            </p:cNvPr>
            <p:cNvSpPr>
              <a:spLocks noChangeArrowheads="1"/>
            </p:cNvSpPr>
            <p:nvPr/>
          </p:nvSpPr>
          <p:spPr bwMode="auto">
            <a:xfrm>
              <a:off x="4625" y="3244"/>
              <a:ext cx="1036"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27" name="Rectangle 103">
              <a:extLst>
                <a:ext uri="{FF2B5EF4-FFF2-40B4-BE49-F238E27FC236}">
                  <a16:creationId xmlns:a16="http://schemas.microsoft.com/office/drawing/2014/main" id="{4D3060B7-F63C-45F0-BDA8-CF09FF92A44A}"/>
                </a:ext>
              </a:extLst>
            </p:cNvPr>
            <p:cNvSpPr>
              <a:spLocks noChangeArrowheads="1"/>
            </p:cNvSpPr>
            <p:nvPr/>
          </p:nvSpPr>
          <p:spPr bwMode="auto">
            <a:xfrm>
              <a:off x="4920" y="3345"/>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912 </a:t>
              </a:r>
              <a:endParaRPr lang="en-GB" altLang="en-US" sz="2400"/>
            </a:p>
          </p:txBody>
        </p:sp>
        <p:sp>
          <p:nvSpPr>
            <p:cNvPr id="103528" name="Rectangle 104">
              <a:extLst>
                <a:ext uri="{FF2B5EF4-FFF2-40B4-BE49-F238E27FC236}">
                  <a16:creationId xmlns:a16="http://schemas.microsoft.com/office/drawing/2014/main" id="{FBA647B4-833B-48E3-A850-2EDBC9F0B603}"/>
                </a:ext>
              </a:extLst>
            </p:cNvPr>
            <p:cNvSpPr>
              <a:spLocks noChangeArrowheads="1"/>
            </p:cNvSpPr>
            <p:nvPr/>
          </p:nvSpPr>
          <p:spPr bwMode="auto">
            <a:xfrm>
              <a:off x="5135" y="3345"/>
              <a:ext cx="2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(1.4)</a:t>
              </a:r>
              <a:endParaRPr lang="en-GB" altLang="en-US" sz="2400"/>
            </a:p>
          </p:txBody>
        </p:sp>
        <p:sp>
          <p:nvSpPr>
            <p:cNvPr id="103529" name="Rectangle 105">
              <a:extLst>
                <a:ext uri="{FF2B5EF4-FFF2-40B4-BE49-F238E27FC236}">
                  <a16:creationId xmlns:a16="http://schemas.microsoft.com/office/drawing/2014/main" id="{E83B1945-8D24-49F7-B4FF-0A2F38CB55AE}"/>
                </a:ext>
              </a:extLst>
            </p:cNvPr>
            <p:cNvSpPr>
              <a:spLocks noChangeArrowheads="1"/>
            </p:cNvSpPr>
            <p:nvPr/>
          </p:nvSpPr>
          <p:spPr bwMode="auto">
            <a:xfrm>
              <a:off x="2243" y="3244"/>
              <a:ext cx="238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30" name="Rectangle 106">
              <a:extLst>
                <a:ext uri="{FF2B5EF4-FFF2-40B4-BE49-F238E27FC236}">
                  <a16:creationId xmlns:a16="http://schemas.microsoft.com/office/drawing/2014/main" id="{259F6F64-A28A-4AC9-82D9-87A219A425B8}"/>
                </a:ext>
              </a:extLst>
            </p:cNvPr>
            <p:cNvSpPr>
              <a:spLocks noChangeArrowheads="1"/>
            </p:cNvSpPr>
            <p:nvPr/>
          </p:nvSpPr>
          <p:spPr bwMode="auto">
            <a:xfrm>
              <a:off x="1138" y="3244"/>
              <a:ext cx="110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31" name="Rectangle 107">
              <a:extLst>
                <a:ext uri="{FF2B5EF4-FFF2-40B4-BE49-F238E27FC236}">
                  <a16:creationId xmlns:a16="http://schemas.microsoft.com/office/drawing/2014/main" id="{9F7E8A75-848C-46E7-BF68-917BF019EA13}"/>
                </a:ext>
              </a:extLst>
            </p:cNvPr>
            <p:cNvSpPr>
              <a:spLocks noChangeArrowheads="1"/>
            </p:cNvSpPr>
            <p:nvPr/>
          </p:nvSpPr>
          <p:spPr bwMode="auto">
            <a:xfrm>
              <a:off x="1552" y="3345"/>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1,299</a:t>
              </a:r>
              <a:endParaRPr lang="en-GB" altLang="en-US" sz="2400"/>
            </a:p>
          </p:txBody>
        </p:sp>
        <p:sp>
          <p:nvSpPr>
            <p:cNvPr id="103532" name="Rectangle 108">
              <a:extLst>
                <a:ext uri="{FF2B5EF4-FFF2-40B4-BE49-F238E27FC236}">
                  <a16:creationId xmlns:a16="http://schemas.microsoft.com/office/drawing/2014/main" id="{481F0850-1992-4D94-97C6-DD33ADB53842}"/>
                </a:ext>
              </a:extLst>
            </p:cNvPr>
            <p:cNvSpPr>
              <a:spLocks noChangeArrowheads="1"/>
            </p:cNvSpPr>
            <p:nvPr/>
          </p:nvSpPr>
          <p:spPr bwMode="auto">
            <a:xfrm>
              <a:off x="89" y="3244"/>
              <a:ext cx="1049"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33" name="Rectangle 109">
              <a:extLst>
                <a:ext uri="{FF2B5EF4-FFF2-40B4-BE49-F238E27FC236}">
                  <a16:creationId xmlns:a16="http://schemas.microsoft.com/office/drawing/2014/main" id="{286FDEF2-8269-44E1-BC7D-A6143C359A49}"/>
                </a:ext>
              </a:extLst>
            </p:cNvPr>
            <p:cNvSpPr>
              <a:spLocks noChangeArrowheads="1"/>
            </p:cNvSpPr>
            <p:nvPr/>
          </p:nvSpPr>
          <p:spPr bwMode="auto">
            <a:xfrm>
              <a:off x="279" y="3278"/>
              <a:ext cx="70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High income </a:t>
              </a:r>
              <a:endParaRPr lang="en-GB" altLang="en-US" sz="2400"/>
            </a:p>
          </p:txBody>
        </p:sp>
        <p:sp>
          <p:nvSpPr>
            <p:cNvPr id="103534" name="Rectangle 110">
              <a:extLst>
                <a:ext uri="{FF2B5EF4-FFF2-40B4-BE49-F238E27FC236}">
                  <a16:creationId xmlns:a16="http://schemas.microsoft.com/office/drawing/2014/main" id="{98E7AFEF-A218-4C28-BBE3-1644CEEA8451}"/>
                </a:ext>
              </a:extLst>
            </p:cNvPr>
            <p:cNvSpPr>
              <a:spLocks noChangeArrowheads="1"/>
            </p:cNvSpPr>
            <p:nvPr/>
          </p:nvSpPr>
          <p:spPr bwMode="auto">
            <a:xfrm>
              <a:off x="452" y="3412"/>
              <a:ext cx="3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OECD</a:t>
              </a:r>
              <a:endParaRPr lang="en-GB" altLang="en-US" sz="2400"/>
            </a:p>
          </p:txBody>
        </p:sp>
        <p:sp>
          <p:nvSpPr>
            <p:cNvPr id="103535" name="Rectangle 111">
              <a:extLst>
                <a:ext uri="{FF2B5EF4-FFF2-40B4-BE49-F238E27FC236}">
                  <a16:creationId xmlns:a16="http://schemas.microsoft.com/office/drawing/2014/main" id="{DB60DF05-3F5C-445F-AE18-3460242580E3}"/>
                </a:ext>
              </a:extLst>
            </p:cNvPr>
            <p:cNvSpPr>
              <a:spLocks noChangeArrowheads="1"/>
            </p:cNvSpPr>
            <p:nvPr/>
          </p:nvSpPr>
          <p:spPr bwMode="auto">
            <a:xfrm>
              <a:off x="4625" y="2918"/>
              <a:ext cx="1036"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36" name="Rectangle 112">
              <a:extLst>
                <a:ext uri="{FF2B5EF4-FFF2-40B4-BE49-F238E27FC236}">
                  <a16:creationId xmlns:a16="http://schemas.microsoft.com/office/drawing/2014/main" id="{8C28C361-A110-4B2D-B23F-98C96EAF16A8}"/>
                </a:ext>
              </a:extLst>
            </p:cNvPr>
            <p:cNvSpPr>
              <a:spLocks noChangeArrowheads="1"/>
            </p:cNvSpPr>
            <p:nvPr/>
          </p:nvSpPr>
          <p:spPr bwMode="auto">
            <a:xfrm>
              <a:off x="4920" y="3018"/>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409 </a:t>
              </a:r>
              <a:endParaRPr lang="en-GB" altLang="en-US" sz="2400"/>
            </a:p>
          </p:txBody>
        </p:sp>
        <p:sp>
          <p:nvSpPr>
            <p:cNvPr id="103537" name="Rectangle 113">
              <a:extLst>
                <a:ext uri="{FF2B5EF4-FFF2-40B4-BE49-F238E27FC236}">
                  <a16:creationId xmlns:a16="http://schemas.microsoft.com/office/drawing/2014/main" id="{E1310DC9-4E58-4B86-AE34-7FD7AAED3F00}"/>
                </a:ext>
              </a:extLst>
            </p:cNvPr>
            <p:cNvSpPr>
              <a:spLocks noChangeArrowheads="1"/>
            </p:cNvSpPr>
            <p:nvPr/>
          </p:nvSpPr>
          <p:spPr bwMode="auto">
            <a:xfrm>
              <a:off x="5135" y="3018"/>
              <a:ext cx="2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(1.5)</a:t>
              </a:r>
              <a:endParaRPr lang="en-GB" altLang="en-US" sz="2400"/>
            </a:p>
          </p:txBody>
        </p:sp>
        <p:sp>
          <p:nvSpPr>
            <p:cNvPr id="103538" name="Rectangle 114">
              <a:extLst>
                <a:ext uri="{FF2B5EF4-FFF2-40B4-BE49-F238E27FC236}">
                  <a16:creationId xmlns:a16="http://schemas.microsoft.com/office/drawing/2014/main" id="{99199ACB-85BA-43B1-886E-9DF87CEA65DD}"/>
                </a:ext>
              </a:extLst>
            </p:cNvPr>
            <p:cNvSpPr>
              <a:spLocks noChangeArrowheads="1"/>
            </p:cNvSpPr>
            <p:nvPr/>
          </p:nvSpPr>
          <p:spPr bwMode="auto">
            <a:xfrm>
              <a:off x="2243" y="2918"/>
              <a:ext cx="238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39" name="Rectangle 115">
              <a:extLst>
                <a:ext uri="{FF2B5EF4-FFF2-40B4-BE49-F238E27FC236}">
                  <a16:creationId xmlns:a16="http://schemas.microsoft.com/office/drawing/2014/main" id="{C53BD3F2-A179-4449-8F2B-66BD7F1BE66F}"/>
                </a:ext>
              </a:extLst>
            </p:cNvPr>
            <p:cNvSpPr>
              <a:spLocks noChangeArrowheads="1"/>
            </p:cNvSpPr>
            <p:nvPr/>
          </p:nvSpPr>
          <p:spPr bwMode="auto">
            <a:xfrm>
              <a:off x="1138" y="2918"/>
              <a:ext cx="110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40" name="Rectangle 116">
              <a:extLst>
                <a:ext uri="{FF2B5EF4-FFF2-40B4-BE49-F238E27FC236}">
                  <a16:creationId xmlns:a16="http://schemas.microsoft.com/office/drawing/2014/main" id="{B583E97B-0062-4B17-9052-74BBB89030D9}"/>
                </a:ext>
              </a:extLst>
            </p:cNvPr>
            <p:cNvSpPr>
              <a:spLocks noChangeArrowheads="1"/>
            </p:cNvSpPr>
            <p:nvPr/>
          </p:nvSpPr>
          <p:spPr bwMode="auto">
            <a:xfrm>
              <a:off x="1598" y="3018"/>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625</a:t>
              </a:r>
              <a:endParaRPr lang="en-GB" altLang="en-US" sz="2400"/>
            </a:p>
          </p:txBody>
        </p:sp>
        <p:sp>
          <p:nvSpPr>
            <p:cNvPr id="103541" name="Rectangle 117">
              <a:extLst>
                <a:ext uri="{FF2B5EF4-FFF2-40B4-BE49-F238E27FC236}">
                  <a16:creationId xmlns:a16="http://schemas.microsoft.com/office/drawing/2014/main" id="{6085C5B0-F1A2-4189-BE82-0FC8A8D35A0F}"/>
                </a:ext>
              </a:extLst>
            </p:cNvPr>
            <p:cNvSpPr>
              <a:spLocks noChangeArrowheads="1"/>
            </p:cNvSpPr>
            <p:nvPr/>
          </p:nvSpPr>
          <p:spPr bwMode="auto">
            <a:xfrm>
              <a:off x="89" y="2918"/>
              <a:ext cx="1049"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42" name="Rectangle 118">
              <a:extLst>
                <a:ext uri="{FF2B5EF4-FFF2-40B4-BE49-F238E27FC236}">
                  <a16:creationId xmlns:a16="http://schemas.microsoft.com/office/drawing/2014/main" id="{97AFDDD4-E7E0-49B4-8E21-A37D94F43DFB}"/>
                </a:ext>
              </a:extLst>
            </p:cNvPr>
            <p:cNvSpPr>
              <a:spLocks noChangeArrowheads="1"/>
            </p:cNvSpPr>
            <p:nvPr/>
          </p:nvSpPr>
          <p:spPr bwMode="auto">
            <a:xfrm>
              <a:off x="226" y="2953"/>
              <a:ext cx="80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C. &amp; E. Europe </a:t>
              </a:r>
              <a:endParaRPr lang="en-GB" altLang="en-US" sz="2400"/>
            </a:p>
          </p:txBody>
        </p:sp>
        <p:sp>
          <p:nvSpPr>
            <p:cNvPr id="103543" name="Rectangle 119">
              <a:extLst>
                <a:ext uri="{FF2B5EF4-FFF2-40B4-BE49-F238E27FC236}">
                  <a16:creationId xmlns:a16="http://schemas.microsoft.com/office/drawing/2014/main" id="{A56A2523-0809-49DE-9339-CE06E3E571AE}"/>
                </a:ext>
              </a:extLst>
            </p:cNvPr>
            <p:cNvSpPr>
              <a:spLocks noChangeArrowheads="1"/>
            </p:cNvSpPr>
            <p:nvPr/>
          </p:nvSpPr>
          <p:spPr bwMode="auto">
            <a:xfrm>
              <a:off x="308" y="3086"/>
              <a:ext cx="61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and the CIS</a:t>
              </a:r>
              <a:endParaRPr lang="en-GB" altLang="en-US" sz="2400"/>
            </a:p>
          </p:txBody>
        </p:sp>
        <p:sp>
          <p:nvSpPr>
            <p:cNvPr id="103544" name="Rectangle 120">
              <a:extLst>
                <a:ext uri="{FF2B5EF4-FFF2-40B4-BE49-F238E27FC236}">
                  <a16:creationId xmlns:a16="http://schemas.microsoft.com/office/drawing/2014/main" id="{114E79EB-1D52-4D54-AAA9-74345F22A818}"/>
                </a:ext>
              </a:extLst>
            </p:cNvPr>
            <p:cNvSpPr>
              <a:spLocks noChangeArrowheads="1"/>
            </p:cNvSpPr>
            <p:nvPr/>
          </p:nvSpPr>
          <p:spPr bwMode="auto">
            <a:xfrm>
              <a:off x="4625" y="2642"/>
              <a:ext cx="1036" cy="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45" name="Rectangle 121">
              <a:extLst>
                <a:ext uri="{FF2B5EF4-FFF2-40B4-BE49-F238E27FC236}">
                  <a16:creationId xmlns:a16="http://schemas.microsoft.com/office/drawing/2014/main" id="{7DC2A26A-19E7-47FB-A099-AE593529DC70}"/>
                </a:ext>
              </a:extLst>
            </p:cNvPr>
            <p:cNvSpPr>
              <a:spLocks noChangeArrowheads="1"/>
            </p:cNvSpPr>
            <p:nvPr/>
          </p:nvSpPr>
          <p:spPr bwMode="auto">
            <a:xfrm>
              <a:off x="4843" y="2719"/>
              <a:ext cx="3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1,480 </a:t>
              </a:r>
              <a:endParaRPr lang="en-GB" altLang="en-US" sz="2400"/>
            </a:p>
          </p:txBody>
        </p:sp>
        <p:sp>
          <p:nvSpPr>
            <p:cNvPr id="103546" name="Rectangle 122">
              <a:extLst>
                <a:ext uri="{FF2B5EF4-FFF2-40B4-BE49-F238E27FC236}">
                  <a16:creationId xmlns:a16="http://schemas.microsoft.com/office/drawing/2014/main" id="{11145D72-EC62-4C1F-B75B-BD6464C6CD20}"/>
                </a:ext>
              </a:extLst>
            </p:cNvPr>
            <p:cNvSpPr>
              <a:spLocks noChangeArrowheads="1"/>
            </p:cNvSpPr>
            <p:nvPr/>
          </p:nvSpPr>
          <p:spPr bwMode="auto">
            <a:xfrm>
              <a:off x="5152" y="2719"/>
              <a:ext cx="29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(0.55)</a:t>
              </a:r>
              <a:endParaRPr lang="en-GB" altLang="en-US" sz="2400"/>
            </a:p>
          </p:txBody>
        </p:sp>
        <p:sp>
          <p:nvSpPr>
            <p:cNvPr id="103547" name="Rectangle 123">
              <a:extLst>
                <a:ext uri="{FF2B5EF4-FFF2-40B4-BE49-F238E27FC236}">
                  <a16:creationId xmlns:a16="http://schemas.microsoft.com/office/drawing/2014/main" id="{BE2A6E10-1C11-4528-8937-BC9C2ADC42EE}"/>
                </a:ext>
              </a:extLst>
            </p:cNvPr>
            <p:cNvSpPr>
              <a:spLocks noChangeArrowheads="1"/>
            </p:cNvSpPr>
            <p:nvPr/>
          </p:nvSpPr>
          <p:spPr bwMode="auto">
            <a:xfrm>
              <a:off x="2243" y="2642"/>
              <a:ext cx="2382" cy="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48" name="Rectangle 124">
              <a:extLst>
                <a:ext uri="{FF2B5EF4-FFF2-40B4-BE49-F238E27FC236}">
                  <a16:creationId xmlns:a16="http://schemas.microsoft.com/office/drawing/2014/main" id="{BEC4DDE1-7CF6-44EA-B674-5AE5042F3B9E}"/>
                </a:ext>
              </a:extLst>
            </p:cNvPr>
            <p:cNvSpPr>
              <a:spLocks noChangeArrowheads="1"/>
            </p:cNvSpPr>
            <p:nvPr/>
          </p:nvSpPr>
          <p:spPr bwMode="auto">
            <a:xfrm>
              <a:off x="1138" y="2642"/>
              <a:ext cx="1105" cy="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49" name="Rectangle 125">
              <a:extLst>
                <a:ext uri="{FF2B5EF4-FFF2-40B4-BE49-F238E27FC236}">
                  <a16:creationId xmlns:a16="http://schemas.microsoft.com/office/drawing/2014/main" id="{9C6ED16C-92FC-4879-AC59-85104970249C}"/>
                </a:ext>
              </a:extLst>
            </p:cNvPr>
            <p:cNvSpPr>
              <a:spLocks noChangeArrowheads="1"/>
            </p:cNvSpPr>
            <p:nvPr/>
          </p:nvSpPr>
          <p:spPr bwMode="auto">
            <a:xfrm>
              <a:off x="1598" y="2719"/>
              <a:ext cx="1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811</a:t>
              </a:r>
              <a:endParaRPr lang="en-GB" altLang="en-US" sz="2400"/>
            </a:p>
          </p:txBody>
        </p:sp>
        <p:sp>
          <p:nvSpPr>
            <p:cNvPr id="103550" name="Rectangle 126">
              <a:extLst>
                <a:ext uri="{FF2B5EF4-FFF2-40B4-BE49-F238E27FC236}">
                  <a16:creationId xmlns:a16="http://schemas.microsoft.com/office/drawing/2014/main" id="{83A2F15E-364E-4345-8F23-1238A151DFD6}"/>
                </a:ext>
              </a:extLst>
            </p:cNvPr>
            <p:cNvSpPr>
              <a:spLocks noChangeArrowheads="1"/>
            </p:cNvSpPr>
            <p:nvPr/>
          </p:nvSpPr>
          <p:spPr bwMode="auto">
            <a:xfrm>
              <a:off x="89" y="2642"/>
              <a:ext cx="1049" cy="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51" name="Rectangle 127">
              <a:extLst>
                <a:ext uri="{FF2B5EF4-FFF2-40B4-BE49-F238E27FC236}">
                  <a16:creationId xmlns:a16="http://schemas.microsoft.com/office/drawing/2014/main" id="{0D87FA28-5D82-4283-8BFD-591EA251AB2A}"/>
                </a:ext>
              </a:extLst>
            </p:cNvPr>
            <p:cNvSpPr>
              <a:spLocks noChangeArrowheads="1"/>
            </p:cNvSpPr>
            <p:nvPr/>
          </p:nvSpPr>
          <p:spPr bwMode="auto">
            <a:xfrm>
              <a:off x="324" y="2719"/>
              <a:ext cx="58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South Asia</a:t>
              </a:r>
              <a:endParaRPr lang="en-GB" altLang="en-US" sz="2400"/>
            </a:p>
          </p:txBody>
        </p:sp>
        <p:sp>
          <p:nvSpPr>
            <p:cNvPr id="103552" name="Rectangle 128">
              <a:extLst>
                <a:ext uri="{FF2B5EF4-FFF2-40B4-BE49-F238E27FC236}">
                  <a16:creationId xmlns:a16="http://schemas.microsoft.com/office/drawing/2014/main" id="{3CA085C6-3544-4B72-A280-44AEC718CCB4}"/>
                </a:ext>
              </a:extLst>
            </p:cNvPr>
            <p:cNvSpPr>
              <a:spLocks noChangeArrowheads="1"/>
            </p:cNvSpPr>
            <p:nvPr/>
          </p:nvSpPr>
          <p:spPr bwMode="auto">
            <a:xfrm>
              <a:off x="4625" y="2316"/>
              <a:ext cx="1036"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53" name="Rectangle 129">
              <a:extLst>
                <a:ext uri="{FF2B5EF4-FFF2-40B4-BE49-F238E27FC236}">
                  <a16:creationId xmlns:a16="http://schemas.microsoft.com/office/drawing/2014/main" id="{D0B27A0C-96EC-4AA6-8518-256088B54A8E}"/>
                </a:ext>
              </a:extLst>
            </p:cNvPr>
            <p:cNvSpPr>
              <a:spLocks noChangeArrowheads="1"/>
            </p:cNvSpPr>
            <p:nvPr/>
          </p:nvSpPr>
          <p:spPr bwMode="auto">
            <a:xfrm>
              <a:off x="4874" y="2417"/>
              <a:ext cx="31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1,918 </a:t>
              </a:r>
              <a:endParaRPr lang="en-GB" altLang="en-US" sz="2400"/>
            </a:p>
          </p:txBody>
        </p:sp>
        <p:sp>
          <p:nvSpPr>
            <p:cNvPr id="103554" name="Rectangle 130">
              <a:extLst>
                <a:ext uri="{FF2B5EF4-FFF2-40B4-BE49-F238E27FC236}">
                  <a16:creationId xmlns:a16="http://schemas.microsoft.com/office/drawing/2014/main" id="{95F393C1-CDC9-4C53-889F-236DB2A1F39D}"/>
                </a:ext>
              </a:extLst>
            </p:cNvPr>
            <p:cNvSpPr>
              <a:spLocks noChangeArrowheads="1"/>
            </p:cNvSpPr>
            <p:nvPr/>
          </p:nvSpPr>
          <p:spPr bwMode="auto">
            <a:xfrm>
              <a:off x="5183" y="2417"/>
              <a:ext cx="2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(1.1)</a:t>
              </a:r>
              <a:endParaRPr lang="en-GB" altLang="en-US" sz="2400"/>
            </a:p>
          </p:txBody>
        </p:sp>
        <p:sp>
          <p:nvSpPr>
            <p:cNvPr id="103555" name="Rectangle 131">
              <a:extLst>
                <a:ext uri="{FF2B5EF4-FFF2-40B4-BE49-F238E27FC236}">
                  <a16:creationId xmlns:a16="http://schemas.microsoft.com/office/drawing/2014/main" id="{5E991D84-9AE8-4EB4-9DB0-BCE48585F82A}"/>
                </a:ext>
              </a:extLst>
            </p:cNvPr>
            <p:cNvSpPr>
              <a:spLocks noChangeArrowheads="1"/>
            </p:cNvSpPr>
            <p:nvPr/>
          </p:nvSpPr>
          <p:spPr bwMode="auto">
            <a:xfrm>
              <a:off x="2243" y="2316"/>
              <a:ext cx="238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56" name="Rectangle 132">
              <a:extLst>
                <a:ext uri="{FF2B5EF4-FFF2-40B4-BE49-F238E27FC236}">
                  <a16:creationId xmlns:a16="http://schemas.microsoft.com/office/drawing/2014/main" id="{6B7A96D3-611B-42F1-B8F0-239E0B2258FF}"/>
                </a:ext>
              </a:extLst>
            </p:cNvPr>
            <p:cNvSpPr>
              <a:spLocks noChangeArrowheads="1"/>
            </p:cNvSpPr>
            <p:nvPr/>
          </p:nvSpPr>
          <p:spPr bwMode="auto">
            <a:xfrm>
              <a:off x="1138" y="2316"/>
              <a:ext cx="110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57" name="Rectangle 133">
              <a:extLst>
                <a:ext uri="{FF2B5EF4-FFF2-40B4-BE49-F238E27FC236}">
                  <a16:creationId xmlns:a16="http://schemas.microsoft.com/office/drawing/2014/main" id="{EB0E00E7-D388-457D-98BB-495134990A9A}"/>
                </a:ext>
              </a:extLst>
            </p:cNvPr>
            <p:cNvSpPr>
              <a:spLocks noChangeArrowheads="1"/>
            </p:cNvSpPr>
            <p:nvPr/>
          </p:nvSpPr>
          <p:spPr bwMode="auto">
            <a:xfrm>
              <a:off x="1552" y="2417"/>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2,185</a:t>
              </a:r>
              <a:endParaRPr lang="en-GB" altLang="en-US" sz="2400"/>
            </a:p>
          </p:txBody>
        </p:sp>
        <p:sp>
          <p:nvSpPr>
            <p:cNvPr id="103558" name="Rectangle 134">
              <a:extLst>
                <a:ext uri="{FF2B5EF4-FFF2-40B4-BE49-F238E27FC236}">
                  <a16:creationId xmlns:a16="http://schemas.microsoft.com/office/drawing/2014/main" id="{BB8E9C8F-6CB0-4532-92F7-E86F98A97D8C}"/>
                </a:ext>
              </a:extLst>
            </p:cNvPr>
            <p:cNvSpPr>
              <a:spLocks noChangeArrowheads="1"/>
            </p:cNvSpPr>
            <p:nvPr/>
          </p:nvSpPr>
          <p:spPr bwMode="auto">
            <a:xfrm>
              <a:off x="89" y="2316"/>
              <a:ext cx="1049"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59" name="Rectangle 135">
              <a:extLst>
                <a:ext uri="{FF2B5EF4-FFF2-40B4-BE49-F238E27FC236}">
                  <a16:creationId xmlns:a16="http://schemas.microsoft.com/office/drawing/2014/main" id="{46EFE07D-F577-49AB-8C65-7A175E6A7ABD}"/>
                </a:ext>
              </a:extLst>
            </p:cNvPr>
            <p:cNvSpPr>
              <a:spLocks noChangeArrowheads="1"/>
            </p:cNvSpPr>
            <p:nvPr/>
          </p:nvSpPr>
          <p:spPr bwMode="auto">
            <a:xfrm>
              <a:off x="308" y="2350"/>
              <a:ext cx="64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East Asia &amp; </a:t>
              </a:r>
              <a:endParaRPr lang="en-GB" altLang="en-US" sz="2400"/>
            </a:p>
          </p:txBody>
        </p:sp>
        <p:sp>
          <p:nvSpPr>
            <p:cNvPr id="103560" name="Rectangle 136">
              <a:extLst>
                <a:ext uri="{FF2B5EF4-FFF2-40B4-BE49-F238E27FC236}">
                  <a16:creationId xmlns:a16="http://schemas.microsoft.com/office/drawing/2014/main" id="{4D113B72-6320-45ED-BB05-F6E259F4300E}"/>
                </a:ext>
              </a:extLst>
            </p:cNvPr>
            <p:cNvSpPr>
              <a:spLocks noChangeArrowheads="1"/>
            </p:cNvSpPr>
            <p:nvPr/>
          </p:nvSpPr>
          <p:spPr bwMode="auto">
            <a:xfrm>
              <a:off x="435" y="2485"/>
              <a:ext cx="3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Pacific</a:t>
              </a:r>
              <a:endParaRPr lang="en-GB" altLang="en-US" sz="2400"/>
            </a:p>
          </p:txBody>
        </p:sp>
        <p:sp>
          <p:nvSpPr>
            <p:cNvPr id="103561" name="Rectangle 137">
              <a:extLst>
                <a:ext uri="{FF2B5EF4-FFF2-40B4-BE49-F238E27FC236}">
                  <a16:creationId xmlns:a16="http://schemas.microsoft.com/office/drawing/2014/main" id="{C5871915-9249-4F7B-9D98-B320E64F1B8D}"/>
                </a:ext>
              </a:extLst>
            </p:cNvPr>
            <p:cNvSpPr>
              <a:spLocks noChangeArrowheads="1"/>
            </p:cNvSpPr>
            <p:nvPr/>
          </p:nvSpPr>
          <p:spPr bwMode="auto">
            <a:xfrm>
              <a:off x="4625" y="1990"/>
              <a:ext cx="1036"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62" name="Rectangle 138">
              <a:extLst>
                <a:ext uri="{FF2B5EF4-FFF2-40B4-BE49-F238E27FC236}">
                  <a16:creationId xmlns:a16="http://schemas.microsoft.com/office/drawing/2014/main" id="{34774D4B-85BF-476F-AA2E-9167B52E98F5}"/>
                </a:ext>
              </a:extLst>
            </p:cNvPr>
            <p:cNvSpPr>
              <a:spLocks noChangeArrowheads="1"/>
            </p:cNvSpPr>
            <p:nvPr/>
          </p:nvSpPr>
          <p:spPr bwMode="auto">
            <a:xfrm>
              <a:off x="4920" y="2091"/>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641 </a:t>
              </a:r>
              <a:endParaRPr lang="en-GB" altLang="en-US" sz="2400"/>
            </a:p>
          </p:txBody>
        </p:sp>
        <p:sp>
          <p:nvSpPr>
            <p:cNvPr id="103563" name="Rectangle 139">
              <a:extLst>
                <a:ext uri="{FF2B5EF4-FFF2-40B4-BE49-F238E27FC236}">
                  <a16:creationId xmlns:a16="http://schemas.microsoft.com/office/drawing/2014/main" id="{F7E0578F-E9A7-4D15-8801-4ED8D988270B}"/>
                </a:ext>
              </a:extLst>
            </p:cNvPr>
            <p:cNvSpPr>
              <a:spLocks noChangeArrowheads="1"/>
            </p:cNvSpPr>
            <p:nvPr/>
          </p:nvSpPr>
          <p:spPr bwMode="auto">
            <a:xfrm>
              <a:off x="5135" y="2091"/>
              <a:ext cx="2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(4.1)</a:t>
              </a:r>
              <a:endParaRPr lang="en-GB" altLang="en-US" sz="2400"/>
            </a:p>
          </p:txBody>
        </p:sp>
        <p:sp>
          <p:nvSpPr>
            <p:cNvPr id="103564" name="Rectangle 140">
              <a:extLst>
                <a:ext uri="{FF2B5EF4-FFF2-40B4-BE49-F238E27FC236}">
                  <a16:creationId xmlns:a16="http://schemas.microsoft.com/office/drawing/2014/main" id="{2E4753D4-00B0-49ED-B5B6-6BEC61125991}"/>
                </a:ext>
              </a:extLst>
            </p:cNvPr>
            <p:cNvSpPr>
              <a:spLocks noChangeArrowheads="1"/>
            </p:cNvSpPr>
            <p:nvPr/>
          </p:nvSpPr>
          <p:spPr bwMode="auto">
            <a:xfrm>
              <a:off x="2243" y="1990"/>
              <a:ext cx="2382"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65" name="Rectangle 141">
              <a:extLst>
                <a:ext uri="{FF2B5EF4-FFF2-40B4-BE49-F238E27FC236}">
                  <a16:creationId xmlns:a16="http://schemas.microsoft.com/office/drawing/2014/main" id="{0EBDF44E-0856-4CEA-A056-015BBEE08E88}"/>
                </a:ext>
              </a:extLst>
            </p:cNvPr>
            <p:cNvSpPr>
              <a:spLocks noChangeArrowheads="1"/>
            </p:cNvSpPr>
            <p:nvPr/>
          </p:nvSpPr>
          <p:spPr bwMode="auto">
            <a:xfrm>
              <a:off x="1138" y="1990"/>
              <a:ext cx="1105"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66" name="Rectangle 142">
              <a:extLst>
                <a:ext uri="{FF2B5EF4-FFF2-40B4-BE49-F238E27FC236}">
                  <a16:creationId xmlns:a16="http://schemas.microsoft.com/office/drawing/2014/main" id="{3EA040E5-D7B4-4182-AFE3-663EE4FE1D25}"/>
                </a:ext>
              </a:extLst>
            </p:cNvPr>
            <p:cNvSpPr>
              <a:spLocks noChangeArrowheads="1"/>
            </p:cNvSpPr>
            <p:nvPr/>
          </p:nvSpPr>
          <p:spPr bwMode="auto">
            <a:xfrm>
              <a:off x="1552" y="2091"/>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2,632</a:t>
              </a:r>
              <a:endParaRPr lang="en-GB" altLang="en-US" sz="2400"/>
            </a:p>
          </p:txBody>
        </p:sp>
        <p:sp>
          <p:nvSpPr>
            <p:cNvPr id="103567" name="Rectangle 143">
              <a:extLst>
                <a:ext uri="{FF2B5EF4-FFF2-40B4-BE49-F238E27FC236}">
                  <a16:creationId xmlns:a16="http://schemas.microsoft.com/office/drawing/2014/main" id="{67805CDA-65B2-4AD9-AF5D-917FEB345F90}"/>
                </a:ext>
              </a:extLst>
            </p:cNvPr>
            <p:cNvSpPr>
              <a:spLocks noChangeArrowheads="1"/>
            </p:cNvSpPr>
            <p:nvPr/>
          </p:nvSpPr>
          <p:spPr bwMode="auto">
            <a:xfrm>
              <a:off x="89" y="1990"/>
              <a:ext cx="1049" cy="3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68" name="Rectangle 144">
              <a:extLst>
                <a:ext uri="{FF2B5EF4-FFF2-40B4-BE49-F238E27FC236}">
                  <a16:creationId xmlns:a16="http://schemas.microsoft.com/office/drawing/2014/main" id="{A9A65EA0-76EA-40C4-AD14-B59547BA7791}"/>
                </a:ext>
              </a:extLst>
            </p:cNvPr>
            <p:cNvSpPr>
              <a:spLocks noChangeArrowheads="1"/>
            </p:cNvSpPr>
            <p:nvPr/>
          </p:nvSpPr>
          <p:spPr bwMode="auto">
            <a:xfrm>
              <a:off x="304" y="2024"/>
              <a:ext cx="21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Sub</a:t>
              </a:r>
              <a:endParaRPr lang="en-GB" altLang="en-US" sz="2400"/>
            </a:p>
          </p:txBody>
        </p:sp>
        <p:sp>
          <p:nvSpPr>
            <p:cNvPr id="103569" name="Rectangle 145">
              <a:extLst>
                <a:ext uri="{FF2B5EF4-FFF2-40B4-BE49-F238E27FC236}">
                  <a16:creationId xmlns:a16="http://schemas.microsoft.com/office/drawing/2014/main" id="{9D79AE66-A377-4EC7-AC80-5CBE07033E55}"/>
                </a:ext>
              </a:extLst>
            </p:cNvPr>
            <p:cNvSpPr>
              <a:spLocks noChangeArrowheads="1"/>
            </p:cNvSpPr>
            <p:nvPr/>
          </p:nvSpPr>
          <p:spPr bwMode="auto">
            <a:xfrm>
              <a:off x="514" y="2024"/>
              <a:ext cx="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a:t>
              </a:r>
              <a:endParaRPr lang="en-GB" altLang="en-US" sz="2400"/>
            </a:p>
          </p:txBody>
        </p:sp>
        <p:sp>
          <p:nvSpPr>
            <p:cNvPr id="103570" name="Rectangle 146">
              <a:extLst>
                <a:ext uri="{FF2B5EF4-FFF2-40B4-BE49-F238E27FC236}">
                  <a16:creationId xmlns:a16="http://schemas.microsoft.com/office/drawing/2014/main" id="{6C505FA0-8CCE-410F-B8F6-15FEE929FC4F}"/>
                </a:ext>
              </a:extLst>
            </p:cNvPr>
            <p:cNvSpPr>
              <a:spLocks noChangeArrowheads="1"/>
            </p:cNvSpPr>
            <p:nvPr/>
          </p:nvSpPr>
          <p:spPr bwMode="auto">
            <a:xfrm>
              <a:off x="550" y="2024"/>
              <a:ext cx="40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Sahara </a:t>
              </a:r>
              <a:endParaRPr lang="en-GB" altLang="en-US" sz="2400"/>
            </a:p>
          </p:txBody>
        </p:sp>
        <p:sp>
          <p:nvSpPr>
            <p:cNvPr id="103571" name="Rectangle 147">
              <a:extLst>
                <a:ext uri="{FF2B5EF4-FFF2-40B4-BE49-F238E27FC236}">
                  <a16:creationId xmlns:a16="http://schemas.microsoft.com/office/drawing/2014/main" id="{3392B013-C6C1-4C90-A10C-B04AB2A97330}"/>
                </a:ext>
              </a:extLst>
            </p:cNvPr>
            <p:cNvSpPr>
              <a:spLocks noChangeArrowheads="1"/>
            </p:cNvSpPr>
            <p:nvPr/>
          </p:nvSpPr>
          <p:spPr bwMode="auto">
            <a:xfrm>
              <a:off x="456" y="2158"/>
              <a:ext cx="3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Africa</a:t>
              </a:r>
              <a:endParaRPr lang="en-GB" altLang="en-US" sz="2400"/>
            </a:p>
          </p:txBody>
        </p:sp>
        <p:sp>
          <p:nvSpPr>
            <p:cNvPr id="103572" name="Rectangle 148">
              <a:extLst>
                <a:ext uri="{FF2B5EF4-FFF2-40B4-BE49-F238E27FC236}">
                  <a16:creationId xmlns:a16="http://schemas.microsoft.com/office/drawing/2014/main" id="{E972EA7F-B84C-456F-AE25-D47A4B9E2187}"/>
                </a:ext>
              </a:extLst>
            </p:cNvPr>
            <p:cNvSpPr>
              <a:spLocks noChangeArrowheads="1"/>
            </p:cNvSpPr>
            <p:nvPr/>
          </p:nvSpPr>
          <p:spPr bwMode="auto">
            <a:xfrm>
              <a:off x="4625" y="1665"/>
              <a:ext cx="1036" cy="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73" name="Rectangle 149">
              <a:extLst>
                <a:ext uri="{FF2B5EF4-FFF2-40B4-BE49-F238E27FC236}">
                  <a16:creationId xmlns:a16="http://schemas.microsoft.com/office/drawing/2014/main" id="{F5520D61-5671-461E-AD84-E0D41CA93378}"/>
                </a:ext>
              </a:extLst>
            </p:cNvPr>
            <p:cNvSpPr>
              <a:spLocks noChangeArrowheads="1"/>
            </p:cNvSpPr>
            <p:nvPr/>
          </p:nvSpPr>
          <p:spPr bwMode="auto">
            <a:xfrm>
              <a:off x="4711" y="1699"/>
              <a:ext cx="8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Total population </a:t>
              </a:r>
              <a:endParaRPr lang="en-GB" altLang="en-US" sz="2400"/>
            </a:p>
          </p:txBody>
        </p:sp>
        <p:sp>
          <p:nvSpPr>
            <p:cNvPr id="103574" name="Rectangle 150">
              <a:extLst>
                <a:ext uri="{FF2B5EF4-FFF2-40B4-BE49-F238E27FC236}">
                  <a16:creationId xmlns:a16="http://schemas.microsoft.com/office/drawing/2014/main" id="{99E75330-FF67-4FA3-B9D0-41F712FDF302}"/>
                </a:ext>
              </a:extLst>
            </p:cNvPr>
            <p:cNvSpPr>
              <a:spLocks noChangeArrowheads="1"/>
            </p:cNvSpPr>
            <p:nvPr/>
          </p:nvSpPr>
          <p:spPr bwMode="auto">
            <a:xfrm>
              <a:off x="4693" y="1834"/>
              <a:ext cx="45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(Millions</a:t>
              </a:r>
              <a:endParaRPr lang="en-GB" altLang="en-US" sz="2400"/>
            </a:p>
          </p:txBody>
        </p:sp>
        <p:sp>
          <p:nvSpPr>
            <p:cNvPr id="103575" name="Rectangle 151">
              <a:extLst>
                <a:ext uri="{FF2B5EF4-FFF2-40B4-BE49-F238E27FC236}">
                  <a16:creationId xmlns:a16="http://schemas.microsoft.com/office/drawing/2014/main" id="{49390745-B2CE-4371-97F8-D3DE547C2A23}"/>
                </a:ext>
              </a:extLst>
            </p:cNvPr>
            <p:cNvSpPr>
              <a:spLocks noChangeArrowheads="1"/>
            </p:cNvSpPr>
            <p:nvPr/>
          </p:nvSpPr>
          <p:spPr bwMode="auto">
            <a:xfrm>
              <a:off x="5145" y="1837"/>
              <a:ext cx="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a:solidFill>
                    <a:srgbClr val="000000"/>
                  </a:solidFill>
                </a:rPr>
                <a:t>) </a:t>
              </a:r>
              <a:endParaRPr lang="en-GB" altLang="en-US" sz="2400"/>
            </a:p>
          </p:txBody>
        </p:sp>
        <p:sp>
          <p:nvSpPr>
            <p:cNvPr id="103576" name="Rectangle 152">
              <a:extLst>
                <a:ext uri="{FF2B5EF4-FFF2-40B4-BE49-F238E27FC236}">
                  <a16:creationId xmlns:a16="http://schemas.microsoft.com/office/drawing/2014/main" id="{60D70069-7FCD-4928-8B6F-81168F201F61}"/>
                </a:ext>
              </a:extLst>
            </p:cNvPr>
            <p:cNvSpPr>
              <a:spLocks noChangeArrowheads="1"/>
            </p:cNvSpPr>
            <p:nvPr/>
          </p:nvSpPr>
          <p:spPr bwMode="auto">
            <a:xfrm>
              <a:off x="5212" y="1834"/>
              <a:ext cx="3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66"/>
                  </a:solidFill>
                </a:rPr>
                <a:t>(Per M)</a:t>
              </a:r>
              <a:endParaRPr lang="en-GB" altLang="en-US" sz="2400"/>
            </a:p>
          </p:txBody>
        </p:sp>
        <p:sp>
          <p:nvSpPr>
            <p:cNvPr id="103577" name="Rectangle 153">
              <a:extLst>
                <a:ext uri="{FF2B5EF4-FFF2-40B4-BE49-F238E27FC236}">
                  <a16:creationId xmlns:a16="http://schemas.microsoft.com/office/drawing/2014/main" id="{2A490EFE-AC73-4EC6-A3DB-110E9A1EE1C6}"/>
                </a:ext>
              </a:extLst>
            </p:cNvPr>
            <p:cNvSpPr>
              <a:spLocks noChangeArrowheads="1"/>
            </p:cNvSpPr>
            <p:nvPr/>
          </p:nvSpPr>
          <p:spPr bwMode="auto">
            <a:xfrm>
              <a:off x="2243" y="1665"/>
              <a:ext cx="2382" cy="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78" name="Rectangle 154">
              <a:extLst>
                <a:ext uri="{FF2B5EF4-FFF2-40B4-BE49-F238E27FC236}">
                  <a16:creationId xmlns:a16="http://schemas.microsoft.com/office/drawing/2014/main" id="{2548F460-D82D-453E-8B47-18866FB16713}"/>
                </a:ext>
              </a:extLst>
            </p:cNvPr>
            <p:cNvSpPr>
              <a:spLocks noChangeArrowheads="1"/>
            </p:cNvSpPr>
            <p:nvPr/>
          </p:nvSpPr>
          <p:spPr bwMode="auto">
            <a:xfrm>
              <a:off x="2301" y="1699"/>
              <a:ext cx="215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Population with Access to Education in  </a:t>
              </a:r>
              <a:endParaRPr lang="en-GB" altLang="en-US" sz="2400"/>
            </a:p>
          </p:txBody>
        </p:sp>
        <p:sp>
          <p:nvSpPr>
            <p:cNvPr id="103579" name="Rectangle 155">
              <a:extLst>
                <a:ext uri="{FF2B5EF4-FFF2-40B4-BE49-F238E27FC236}">
                  <a16:creationId xmlns:a16="http://schemas.microsoft.com/office/drawing/2014/main" id="{8DA9B52B-2827-438E-BE89-0CC580690C64}"/>
                </a:ext>
              </a:extLst>
            </p:cNvPr>
            <p:cNvSpPr>
              <a:spLocks noChangeArrowheads="1"/>
            </p:cNvSpPr>
            <p:nvPr/>
          </p:nvSpPr>
          <p:spPr bwMode="auto">
            <a:xfrm>
              <a:off x="2301" y="1834"/>
              <a:ext cx="121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Mother Tongue in 2000</a:t>
              </a:r>
              <a:endParaRPr lang="en-GB" altLang="en-US" sz="2400"/>
            </a:p>
          </p:txBody>
        </p:sp>
        <p:sp>
          <p:nvSpPr>
            <p:cNvPr id="103580" name="Rectangle 156">
              <a:extLst>
                <a:ext uri="{FF2B5EF4-FFF2-40B4-BE49-F238E27FC236}">
                  <a16:creationId xmlns:a16="http://schemas.microsoft.com/office/drawing/2014/main" id="{AE7D60F6-A37A-4335-BA92-8B7ACBAB8F9B}"/>
                </a:ext>
              </a:extLst>
            </p:cNvPr>
            <p:cNvSpPr>
              <a:spLocks noChangeArrowheads="1"/>
            </p:cNvSpPr>
            <p:nvPr/>
          </p:nvSpPr>
          <p:spPr bwMode="auto">
            <a:xfrm>
              <a:off x="1138" y="1665"/>
              <a:ext cx="1105" cy="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81" name="Rectangle 157">
              <a:extLst>
                <a:ext uri="{FF2B5EF4-FFF2-40B4-BE49-F238E27FC236}">
                  <a16:creationId xmlns:a16="http://schemas.microsoft.com/office/drawing/2014/main" id="{5BDA0B82-7DF4-4B47-903F-B69A83D36736}"/>
                </a:ext>
              </a:extLst>
            </p:cNvPr>
            <p:cNvSpPr>
              <a:spLocks noChangeArrowheads="1"/>
            </p:cNvSpPr>
            <p:nvPr/>
          </p:nvSpPr>
          <p:spPr bwMode="auto">
            <a:xfrm>
              <a:off x="1412" y="1699"/>
              <a:ext cx="5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Number of </a:t>
              </a:r>
              <a:endParaRPr lang="en-GB" altLang="en-US" sz="2400"/>
            </a:p>
          </p:txBody>
        </p:sp>
        <p:sp>
          <p:nvSpPr>
            <p:cNvPr id="103582" name="Rectangle 158">
              <a:extLst>
                <a:ext uri="{FF2B5EF4-FFF2-40B4-BE49-F238E27FC236}">
                  <a16:creationId xmlns:a16="http://schemas.microsoft.com/office/drawing/2014/main" id="{3055FC54-5F45-422C-8CC5-1D003A982C92}"/>
                </a:ext>
              </a:extLst>
            </p:cNvPr>
            <p:cNvSpPr>
              <a:spLocks noChangeArrowheads="1"/>
            </p:cNvSpPr>
            <p:nvPr/>
          </p:nvSpPr>
          <p:spPr bwMode="auto">
            <a:xfrm>
              <a:off x="1199" y="1834"/>
              <a:ext cx="9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Spoken languages</a:t>
              </a:r>
              <a:endParaRPr lang="en-GB" altLang="en-US" sz="2400"/>
            </a:p>
          </p:txBody>
        </p:sp>
        <p:sp>
          <p:nvSpPr>
            <p:cNvPr id="103583" name="Rectangle 159">
              <a:extLst>
                <a:ext uri="{FF2B5EF4-FFF2-40B4-BE49-F238E27FC236}">
                  <a16:creationId xmlns:a16="http://schemas.microsoft.com/office/drawing/2014/main" id="{C9BB2045-D779-49E8-81C1-FB5257CC845E}"/>
                </a:ext>
              </a:extLst>
            </p:cNvPr>
            <p:cNvSpPr>
              <a:spLocks noChangeArrowheads="1"/>
            </p:cNvSpPr>
            <p:nvPr/>
          </p:nvSpPr>
          <p:spPr bwMode="auto">
            <a:xfrm>
              <a:off x="89" y="1665"/>
              <a:ext cx="1049" cy="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84" name="Rectangle 160">
              <a:extLst>
                <a:ext uri="{FF2B5EF4-FFF2-40B4-BE49-F238E27FC236}">
                  <a16:creationId xmlns:a16="http://schemas.microsoft.com/office/drawing/2014/main" id="{54986F87-22C3-42CC-8716-639A2D08C7F7}"/>
                </a:ext>
              </a:extLst>
            </p:cNvPr>
            <p:cNvSpPr>
              <a:spLocks noChangeArrowheads="1"/>
            </p:cNvSpPr>
            <p:nvPr/>
          </p:nvSpPr>
          <p:spPr bwMode="auto">
            <a:xfrm>
              <a:off x="170" y="1699"/>
              <a:ext cx="8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Region or Group</a:t>
              </a:r>
              <a:endParaRPr lang="en-GB" altLang="en-US" sz="2400"/>
            </a:p>
          </p:txBody>
        </p:sp>
        <p:sp>
          <p:nvSpPr>
            <p:cNvPr id="103585" name="Rectangle 161">
              <a:extLst>
                <a:ext uri="{FF2B5EF4-FFF2-40B4-BE49-F238E27FC236}">
                  <a16:creationId xmlns:a16="http://schemas.microsoft.com/office/drawing/2014/main" id="{E21F31CD-2181-4AA6-8AD9-D1F67DE48B21}"/>
                </a:ext>
              </a:extLst>
            </p:cNvPr>
            <p:cNvSpPr>
              <a:spLocks noChangeArrowheads="1"/>
            </p:cNvSpPr>
            <p:nvPr/>
          </p:nvSpPr>
          <p:spPr bwMode="auto">
            <a:xfrm>
              <a:off x="89" y="1416"/>
              <a:ext cx="5572" cy="2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86" name="Rectangle 162">
              <a:extLst>
                <a:ext uri="{FF2B5EF4-FFF2-40B4-BE49-F238E27FC236}">
                  <a16:creationId xmlns:a16="http://schemas.microsoft.com/office/drawing/2014/main" id="{E141607B-B56F-4BD9-ABCB-EA489E362516}"/>
                </a:ext>
              </a:extLst>
            </p:cNvPr>
            <p:cNvSpPr>
              <a:spLocks noChangeArrowheads="1"/>
            </p:cNvSpPr>
            <p:nvPr/>
          </p:nvSpPr>
          <p:spPr bwMode="auto">
            <a:xfrm>
              <a:off x="445" y="1453"/>
              <a:ext cx="48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b="1">
                  <a:solidFill>
                    <a:srgbClr val="000000"/>
                  </a:solidFill>
                </a:rPr>
                <a:t>Many Lack Access to Primary Education in their Mother Tongue</a:t>
              </a:r>
              <a:endParaRPr lang="en-GB" altLang="en-US" sz="2400"/>
            </a:p>
          </p:txBody>
        </p:sp>
        <p:sp>
          <p:nvSpPr>
            <p:cNvPr id="103587" name="Line 163">
              <a:extLst>
                <a:ext uri="{FF2B5EF4-FFF2-40B4-BE49-F238E27FC236}">
                  <a16:creationId xmlns:a16="http://schemas.microsoft.com/office/drawing/2014/main" id="{D2F7AF25-645C-4A3C-ADFC-8D8B34068498}"/>
                </a:ext>
              </a:extLst>
            </p:cNvPr>
            <p:cNvSpPr>
              <a:spLocks noChangeShapeType="1"/>
            </p:cNvSpPr>
            <p:nvPr/>
          </p:nvSpPr>
          <p:spPr bwMode="auto">
            <a:xfrm>
              <a:off x="89" y="1416"/>
              <a:ext cx="5572" cy="1"/>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88" name="Line 164">
              <a:extLst>
                <a:ext uri="{FF2B5EF4-FFF2-40B4-BE49-F238E27FC236}">
                  <a16:creationId xmlns:a16="http://schemas.microsoft.com/office/drawing/2014/main" id="{4FE0FFFB-FD18-4B00-88C1-96C286CE0374}"/>
                </a:ext>
              </a:extLst>
            </p:cNvPr>
            <p:cNvSpPr>
              <a:spLocks noChangeShapeType="1"/>
            </p:cNvSpPr>
            <p:nvPr/>
          </p:nvSpPr>
          <p:spPr bwMode="auto">
            <a:xfrm>
              <a:off x="89" y="1665"/>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89" name="Line 165">
              <a:extLst>
                <a:ext uri="{FF2B5EF4-FFF2-40B4-BE49-F238E27FC236}">
                  <a16:creationId xmlns:a16="http://schemas.microsoft.com/office/drawing/2014/main" id="{5D6C5429-0B00-4484-8521-3C2818E867E3}"/>
                </a:ext>
              </a:extLst>
            </p:cNvPr>
            <p:cNvSpPr>
              <a:spLocks noChangeShapeType="1"/>
            </p:cNvSpPr>
            <p:nvPr/>
          </p:nvSpPr>
          <p:spPr bwMode="auto">
            <a:xfrm>
              <a:off x="89" y="1990"/>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90" name="Line 166">
              <a:extLst>
                <a:ext uri="{FF2B5EF4-FFF2-40B4-BE49-F238E27FC236}">
                  <a16:creationId xmlns:a16="http://schemas.microsoft.com/office/drawing/2014/main" id="{F9A56026-EEE5-4B21-ABDD-D5E11CAEE574}"/>
                </a:ext>
              </a:extLst>
            </p:cNvPr>
            <p:cNvSpPr>
              <a:spLocks noChangeShapeType="1"/>
            </p:cNvSpPr>
            <p:nvPr/>
          </p:nvSpPr>
          <p:spPr bwMode="auto">
            <a:xfrm>
              <a:off x="89" y="2316"/>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91" name="Line 167">
              <a:extLst>
                <a:ext uri="{FF2B5EF4-FFF2-40B4-BE49-F238E27FC236}">
                  <a16:creationId xmlns:a16="http://schemas.microsoft.com/office/drawing/2014/main" id="{1179D3BA-8235-4405-8157-38DF7C8C3F28}"/>
                </a:ext>
              </a:extLst>
            </p:cNvPr>
            <p:cNvSpPr>
              <a:spLocks noChangeShapeType="1"/>
            </p:cNvSpPr>
            <p:nvPr/>
          </p:nvSpPr>
          <p:spPr bwMode="auto">
            <a:xfrm>
              <a:off x="89" y="2642"/>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92" name="Line 168">
              <a:extLst>
                <a:ext uri="{FF2B5EF4-FFF2-40B4-BE49-F238E27FC236}">
                  <a16:creationId xmlns:a16="http://schemas.microsoft.com/office/drawing/2014/main" id="{D5F5CD66-84D1-4A01-A25D-1BB13527C3DE}"/>
                </a:ext>
              </a:extLst>
            </p:cNvPr>
            <p:cNvSpPr>
              <a:spLocks noChangeShapeType="1"/>
            </p:cNvSpPr>
            <p:nvPr/>
          </p:nvSpPr>
          <p:spPr bwMode="auto">
            <a:xfrm>
              <a:off x="89" y="2918"/>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93" name="Line 169">
              <a:extLst>
                <a:ext uri="{FF2B5EF4-FFF2-40B4-BE49-F238E27FC236}">
                  <a16:creationId xmlns:a16="http://schemas.microsoft.com/office/drawing/2014/main" id="{DCB03A4B-57E3-4A6E-9795-3DE88B5AEA3A}"/>
                </a:ext>
              </a:extLst>
            </p:cNvPr>
            <p:cNvSpPr>
              <a:spLocks noChangeShapeType="1"/>
            </p:cNvSpPr>
            <p:nvPr/>
          </p:nvSpPr>
          <p:spPr bwMode="auto">
            <a:xfrm>
              <a:off x="89" y="3244"/>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94" name="Line 170">
              <a:extLst>
                <a:ext uri="{FF2B5EF4-FFF2-40B4-BE49-F238E27FC236}">
                  <a16:creationId xmlns:a16="http://schemas.microsoft.com/office/drawing/2014/main" id="{98E530F0-E1D0-4C32-890E-C8A3BF4A2018}"/>
                </a:ext>
              </a:extLst>
            </p:cNvPr>
            <p:cNvSpPr>
              <a:spLocks noChangeShapeType="1"/>
            </p:cNvSpPr>
            <p:nvPr/>
          </p:nvSpPr>
          <p:spPr bwMode="auto">
            <a:xfrm>
              <a:off x="89" y="3570"/>
              <a:ext cx="55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95" name="Line 171">
              <a:extLst>
                <a:ext uri="{FF2B5EF4-FFF2-40B4-BE49-F238E27FC236}">
                  <a16:creationId xmlns:a16="http://schemas.microsoft.com/office/drawing/2014/main" id="{8008E511-2D1D-44E5-B2D4-3DDFAC9AC1E5}"/>
                </a:ext>
              </a:extLst>
            </p:cNvPr>
            <p:cNvSpPr>
              <a:spLocks noChangeShapeType="1"/>
            </p:cNvSpPr>
            <p:nvPr/>
          </p:nvSpPr>
          <p:spPr bwMode="auto">
            <a:xfrm>
              <a:off x="89" y="3896"/>
              <a:ext cx="5572" cy="1"/>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96" name="Line 172">
              <a:extLst>
                <a:ext uri="{FF2B5EF4-FFF2-40B4-BE49-F238E27FC236}">
                  <a16:creationId xmlns:a16="http://schemas.microsoft.com/office/drawing/2014/main" id="{C287B076-CFC3-4B00-9155-3EAB971EFF7F}"/>
                </a:ext>
              </a:extLst>
            </p:cNvPr>
            <p:cNvSpPr>
              <a:spLocks noChangeShapeType="1"/>
            </p:cNvSpPr>
            <p:nvPr/>
          </p:nvSpPr>
          <p:spPr bwMode="auto">
            <a:xfrm>
              <a:off x="89" y="4088"/>
              <a:ext cx="5572" cy="1"/>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97" name="Line 173">
              <a:extLst>
                <a:ext uri="{FF2B5EF4-FFF2-40B4-BE49-F238E27FC236}">
                  <a16:creationId xmlns:a16="http://schemas.microsoft.com/office/drawing/2014/main" id="{36278FE7-4EE7-4339-9541-B0033E7213C8}"/>
                </a:ext>
              </a:extLst>
            </p:cNvPr>
            <p:cNvSpPr>
              <a:spLocks noChangeShapeType="1"/>
            </p:cNvSpPr>
            <p:nvPr/>
          </p:nvSpPr>
          <p:spPr bwMode="auto">
            <a:xfrm>
              <a:off x="89" y="1416"/>
              <a:ext cx="1" cy="2672"/>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98" name="Line 174">
              <a:extLst>
                <a:ext uri="{FF2B5EF4-FFF2-40B4-BE49-F238E27FC236}">
                  <a16:creationId xmlns:a16="http://schemas.microsoft.com/office/drawing/2014/main" id="{9916D777-9E36-479C-911B-A30FD66DFEBA}"/>
                </a:ext>
              </a:extLst>
            </p:cNvPr>
            <p:cNvSpPr>
              <a:spLocks noChangeShapeType="1"/>
            </p:cNvSpPr>
            <p:nvPr/>
          </p:nvSpPr>
          <p:spPr bwMode="auto">
            <a:xfrm>
              <a:off x="5661" y="1416"/>
              <a:ext cx="1" cy="2672"/>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599" name="Line 175">
              <a:extLst>
                <a:ext uri="{FF2B5EF4-FFF2-40B4-BE49-F238E27FC236}">
                  <a16:creationId xmlns:a16="http://schemas.microsoft.com/office/drawing/2014/main" id="{610FD09C-7EC1-4B7F-9EE2-35127D5EFA84}"/>
                </a:ext>
              </a:extLst>
            </p:cNvPr>
            <p:cNvSpPr>
              <a:spLocks noChangeShapeType="1"/>
            </p:cNvSpPr>
            <p:nvPr/>
          </p:nvSpPr>
          <p:spPr bwMode="auto">
            <a:xfrm>
              <a:off x="1138" y="1665"/>
              <a:ext cx="1" cy="22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600" name="Line 176">
              <a:extLst>
                <a:ext uri="{FF2B5EF4-FFF2-40B4-BE49-F238E27FC236}">
                  <a16:creationId xmlns:a16="http://schemas.microsoft.com/office/drawing/2014/main" id="{C347643F-C929-49B2-A963-67DA228F0D7C}"/>
                </a:ext>
              </a:extLst>
            </p:cNvPr>
            <p:cNvSpPr>
              <a:spLocks noChangeShapeType="1"/>
            </p:cNvSpPr>
            <p:nvPr/>
          </p:nvSpPr>
          <p:spPr bwMode="auto">
            <a:xfrm>
              <a:off x="2243" y="1665"/>
              <a:ext cx="1" cy="22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601" name="Line 177">
              <a:extLst>
                <a:ext uri="{FF2B5EF4-FFF2-40B4-BE49-F238E27FC236}">
                  <a16:creationId xmlns:a16="http://schemas.microsoft.com/office/drawing/2014/main" id="{4FF6CD6A-A1AC-4D0E-AED2-E96F7FDF5BB4}"/>
                </a:ext>
              </a:extLst>
            </p:cNvPr>
            <p:cNvSpPr>
              <a:spLocks noChangeShapeType="1"/>
            </p:cNvSpPr>
            <p:nvPr/>
          </p:nvSpPr>
          <p:spPr bwMode="auto">
            <a:xfrm>
              <a:off x="4625" y="1665"/>
              <a:ext cx="1" cy="223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3602" name="Group 178">
              <a:extLst>
                <a:ext uri="{FF2B5EF4-FFF2-40B4-BE49-F238E27FC236}">
                  <a16:creationId xmlns:a16="http://schemas.microsoft.com/office/drawing/2014/main" id="{182922C6-9BC6-43BC-B335-D27408741DA3}"/>
                </a:ext>
              </a:extLst>
            </p:cNvPr>
            <p:cNvGrpSpPr>
              <a:grpSpLocks/>
            </p:cNvGrpSpPr>
            <p:nvPr/>
          </p:nvGrpSpPr>
          <p:grpSpPr bwMode="auto">
            <a:xfrm>
              <a:off x="2272" y="2092"/>
              <a:ext cx="311" cy="144"/>
              <a:chOff x="2272" y="2092"/>
              <a:chExt cx="311" cy="144"/>
            </a:xfrm>
          </p:grpSpPr>
          <p:sp>
            <p:nvSpPr>
              <p:cNvPr id="103603" name="Rectangle 179">
                <a:extLst>
                  <a:ext uri="{FF2B5EF4-FFF2-40B4-BE49-F238E27FC236}">
                    <a16:creationId xmlns:a16="http://schemas.microsoft.com/office/drawing/2014/main" id="{61B957A0-8033-4F53-8EA2-F9F6BAD3E761}"/>
                  </a:ext>
                </a:extLst>
              </p:cNvPr>
              <p:cNvSpPr>
                <a:spLocks noChangeArrowheads="1"/>
              </p:cNvSpPr>
              <p:nvPr/>
            </p:nvSpPr>
            <p:spPr bwMode="auto">
              <a:xfrm>
                <a:off x="2272" y="2092"/>
                <a:ext cx="311" cy="14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04" name="Rectangle 180">
                <a:extLst>
                  <a:ext uri="{FF2B5EF4-FFF2-40B4-BE49-F238E27FC236}">
                    <a16:creationId xmlns:a16="http://schemas.microsoft.com/office/drawing/2014/main" id="{1DA76B0B-63AE-45CF-8534-3D0240D72360}"/>
                  </a:ext>
                </a:extLst>
              </p:cNvPr>
              <p:cNvSpPr>
                <a:spLocks noChangeArrowheads="1"/>
              </p:cNvSpPr>
              <p:nvPr/>
            </p:nvSpPr>
            <p:spPr bwMode="auto">
              <a:xfrm>
                <a:off x="2272" y="2092"/>
                <a:ext cx="311" cy="144"/>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05" name="Rectangle 181">
              <a:extLst>
                <a:ext uri="{FF2B5EF4-FFF2-40B4-BE49-F238E27FC236}">
                  <a16:creationId xmlns:a16="http://schemas.microsoft.com/office/drawing/2014/main" id="{C02157B0-092D-4B4C-85C4-61AD640CAF58}"/>
                </a:ext>
              </a:extLst>
            </p:cNvPr>
            <p:cNvSpPr>
              <a:spLocks noChangeArrowheads="1"/>
            </p:cNvSpPr>
            <p:nvPr/>
          </p:nvSpPr>
          <p:spPr bwMode="auto">
            <a:xfrm>
              <a:off x="2316" y="2102"/>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13%</a:t>
              </a:r>
              <a:endParaRPr lang="en-GB" altLang="en-US" sz="2400"/>
            </a:p>
          </p:txBody>
        </p:sp>
        <p:grpSp>
          <p:nvGrpSpPr>
            <p:cNvPr id="103606" name="Group 182">
              <a:extLst>
                <a:ext uri="{FF2B5EF4-FFF2-40B4-BE49-F238E27FC236}">
                  <a16:creationId xmlns:a16="http://schemas.microsoft.com/office/drawing/2014/main" id="{F95970DD-765E-4692-ABFE-C4FBCAE6D736}"/>
                </a:ext>
              </a:extLst>
            </p:cNvPr>
            <p:cNvGrpSpPr>
              <a:grpSpLocks/>
            </p:cNvGrpSpPr>
            <p:nvPr/>
          </p:nvGrpSpPr>
          <p:grpSpPr bwMode="auto">
            <a:xfrm>
              <a:off x="2272" y="2381"/>
              <a:ext cx="1417" cy="143"/>
              <a:chOff x="2272" y="2381"/>
              <a:chExt cx="1417" cy="143"/>
            </a:xfrm>
          </p:grpSpPr>
          <p:sp>
            <p:nvSpPr>
              <p:cNvPr id="103607" name="Rectangle 183">
                <a:extLst>
                  <a:ext uri="{FF2B5EF4-FFF2-40B4-BE49-F238E27FC236}">
                    <a16:creationId xmlns:a16="http://schemas.microsoft.com/office/drawing/2014/main" id="{BEB86AAC-35AB-4247-8876-AA6AB30010A1}"/>
                  </a:ext>
                </a:extLst>
              </p:cNvPr>
              <p:cNvSpPr>
                <a:spLocks noChangeArrowheads="1"/>
              </p:cNvSpPr>
              <p:nvPr/>
            </p:nvSpPr>
            <p:spPr bwMode="auto">
              <a:xfrm>
                <a:off x="2272" y="2381"/>
                <a:ext cx="1417" cy="14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08" name="Rectangle 184">
                <a:extLst>
                  <a:ext uri="{FF2B5EF4-FFF2-40B4-BE49-F238E27FC236}">
                    <a16:creationId xmlns:a16="http://schemas.microsoft.com/office/drawing/2014/main" id="{AF1842A7-7AA5-4D86-A131-B8333F174FFD}"/>
                  </a:ext>
                </a:extLst>
              </p:cNvPr>
              <p:cNvSpPr>
                <a:spLocks noChangeArrowheads="1"/>
              </p:cNvSpPr>
              <p:nvPr/>
            </p:nvSpPr>
            <p:spPr bwMode="auto">
              <a:xfrm>
                <a:off x="2272" y="2381"/>
                <a:ext cx="1417" cy="143"/>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09" name="Rectangle 185">
              <a:extLst>
                <a:ext uri="{FF2B5EF4-FFF2-40B4-BE49-F238E27FC236}">
                  <a16:creationId xmlns:a16="http://schemas.microsoft.com/office/drawing/2014/main" id="{DD7BDE9A-9DB0-4814-BB44-D94DD042E2EB}"/>
                </a:ext>
              </a:extLst>
            </p:cNvPr>
            <p:cNvSpPr>
              <a:spLocks noChangeArrowheads="1"/>
            </p:cNvSpPr>
            <p:nvPr/>
          </p:nvSpPr>
          <p:spPr bwMode="auto">
            <a:xfrm>
              <a:off x="2869" y="2390"/>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62%</a:t>
              </a:r>
              <a:endParaRPr lang="en-GB" altLang="en-US" sz="2400"/>
            </a:p>
          </p:txBody>
        </p:sp>
        <p:grpSp>
          <p:nvGrpSpPr>
            <p:cNvPr id="103610" name="Group 186">
              <a:extLst>
                <a:ext uri="{FF2B5EF4-FFF2-40B4-BE49-F238E27FC236}">
                  <a16:creationId xmlns:a16="http://schemas.microsoft.com/office/drawing/2014/main" id="{84707117-F87D-4F13-AD9E-949AF5723099}"/>
                </a:ext>
              </a:extLst>
            </p:cNvPr>
            <p:cNvGrpSpPr>
              <a:grpSpLocks/>
            </p:cNvGrpSpPr>
            <p:nvPr/>
          </p:nvGrpSpPr>
          <p:grpSpPr bwMode="auto">
            <a:xfrm>
              <a:off x="2272" y="2726"/>
              <a:ext cx="1474" cy="145"/>
              <a:chOff x="2272" y="2726"/>
              <a:chExt cx="1474" cy="145"/>
            </a:xfrm>
          </p:grpSpPr>
          <p:sp>
            <p:nvSpPr>
              <p:cNvPr id="103611" name="Rectangle 187">
                <a:extLst>
                  <a:ext uri="{FF2B5EF4-FFF2-40B4-BE49-F238E27FC236}">
                    <a16:creationId xmlns:a16="http://schemas.microsoft.com/office/drawing/2014/main" id="{D9AE3721-C806-4EB9-B460-3EA4D257856A}"/>
                  </a:ext>
                </a:extLst>
              </p:cNvPr>
              <p:cNvSpPr>
                <a:spLocks noChangeArrowheads="1"/>
              </p:cNvSpPr>
              <p:nvPr/>
            </p:nvSpPr>
            <p:spPr bwMode="auto">
              <a:xfrm>
                <a:off x="2272" y="2726"/>
                <a:ext cx="1474" cy="14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12" name="Rectangle 188">
                <a:extLst>
                  <a:ext uri="{FF2B5EF4-FFF2-40B4-BE49-F238E27FC236}">
                    <a16:creationId xmlns:a16="http://schemas.microsoft.com/office/drawing/2014/main" id="{F41DB187-4D54-4412-BE6E-4F9DE1675753}"/>
                  </a:ext>
                </a:extLst>
              </p:cNvPr>
              <p:cNvSpPr>
                <a:spLocks noChangeArrowheads="1"/>
              </p:cNvSpPr>
              <p:nvPr/>
            </p:nvSpPr>
            <p:spPr bwMode="auto">
              <a:xfrm>
                <a:off x="2272" y="2726"/>
                <a:ext cx="1474" cy="145"/>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13" name="Rectangle 189">
              <a:extLst>
                <a:ext uri="{FF2B5EF4-FFF2-40B4-BE49-F238E27FC236}">
                  <a16:creationId xmlns:a16="http://schemas.microsoft.com/office/drawing/2014/main" id="{44681785-6E75-49C3-84F6-CFCB5F77D213}"/>
                </a:ext>
              </a:extLst>
            </p:cNvPr>
            <p:cNvSpPr>
              <a:spLocks noChangeArrowheads="1"/>
            </p:cNvSpPr>
            <p:nvPr/>
          </p:nvSpPr>
          <p:spPr bwMode="auto">
            <a:xfrm>
              <a:off x="2898" y="2738"/>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66%</a:t>
              </a:r>
              <a:endParaRPr lang="en-GB" altLang="en-US" sz="2400"/>
            </a:p>
          </p:txBody>
        </p:sp>
        <p:grpSp>
          <p:nvGrpSpPr>
            <p:cNvPr id="103614" name="Group 190">
              <a:extLst>
                <a:ext uri="{FF2B5EF4-FFF2-40B4-BE49-F238E27FC236}">
                  <a16:creationId xmlns:a16="http://schemas.microsoft.com/office/drawing/2014/main" id="{A64DED66-9175-4E48-8C46-AD43C57B70AD}"/>
                </a:ext>
              </a:extLst>
            </p:cNvPr>
            <p:cNvGrpSpPr>
              <a:grpSpLocks/>
            </p:cNvGrpSpPr>
            <p:nvPr/>
          </p:nvGrpSpPr>
          <p:grpSpPr bwMode="auto">
            <a:xfrm>
              <a:off x="2272" y="3014"/>
              <a:ext cx="1616" cy="144"/>
              <a:chOff x="2272" y="3014"/>
              <a:chExt cx="1616" cy="144"/>
            </a:xfrm>
          </p:grpSpPr>
          <p:sp>
            <p:nvSpPr>
              <p:cNvPr id="103615" name="Rectangle 191">
                <a:extLst>
                  <a:ext uri="{FF2B5EF4-FFF2-40B4-BE49-F238E27FC236}">
                    <a16:creationId xmlns:a16="http://schemas.microsoft.com/office/drawing/2014/main" id="{8BF26475-D3AB-4BE4-BCEF-C9B3C086D88A}"/>
                  </a:ext>
                </a:extLst>
              </p:cNvPr>
              <p:cNvSpPr>
                <a:spLocks noChangeArrowheads="1"/>
              </p:cNvSpPr>
              <p:nvPr/>
            </p:nvSpPr>
            <p:spPr bwMode="auto">
              <a:xfrm>
                <a:off x="2272" y="3014"/>
                <a:ext cx="1616" cy="14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16" name="Rectangle 192">
                <a:extLst>
                  <a:ext uri="{FF2B5EF4-FFF2-40B4-BE49-F238E27FC236}">
                    <a16:creationId xmlns:a16="http://schemas.microsoft.com/office/drawing/2014/main" id="{895DEEB5-FCE8-4E04-8076-E1F3F126F7A9}"/>
                  </a:ext>
                </a:extLst>
              </p:cNvPr>
              <p:cNvSpPr>
                <a:spLocks noChangeArrowheads="1"/>
              </p:cNvSpPr>
              <p:nvPr/>
            </p:nvSpPr>
            <p:spPr bwMode="auto">
              <a:xfrm>
                <a:off x="2272" y="3014"/>
                <a:ext cx="1616" cy="144"/>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17" name="Rectangle 193">
              <a:extLst>
                <a:ext uri="{FF2B5EF4-FFF2-40B4-BE49-F238E27FC236}">
                  <a16:creationId xmlns:a16="http://schemas.microsoft.com/office/drawing/2014/main" id="{69C3FC4D-63DE-4494-BDF4-9CEC467F26A3}"/>
                </a:ext>
              </a:extLst>
            </p:cNvPr>
            <p:cNvSpPr>
              <a:spLocks noChangeArrowheads="1"/>
            </p:cNvSpPr>
            <p:nvPr/>
          </p:nvSpPr>
          <p:spPr bwMode="auto">
            <a:xfrm>
              <a:off x="2969" y="3024"/>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74%</a:t>
              </a:r>
              <a:endParaRPr lang="en-GB" altLang="en-US" sz="2400"/>
            </a:p>
          </p:txBody>
        </p:sp>
        <p:grpSp>
          <p:nvGrpSpPr>
            <p:cNvPr id="103618" name="Group 194">
              <a:extLst>
                <a:ext uri="{FF2B5EF4-FFF2-40B4-BE49-F238E27FC236}">
                  <a16:creationId xmlns:a16="http://schemas.microsoft.com/office/drawing/2014/main" id="{CE930DCC-CC2F-4832-8FC9-293C6B4086D1}"/>
                </a:ext>
              </a:extLst>
            </p:cNvPr>
            <p:cNvGrpSpPr>
              <a:grpSpLocks/>
            </p:cNvGrpSpPr>
            <p:nvPr/>
          </p:nvGrpSpPr>
          <p:grpSpPr bwMode="auto">
            <a:xfrm>
              <a:off x="2272" y="3331"/>
              <a:ext cx="1928" cy="144"/>
              <a:chOff x="2272" y="3331"/>
              <a:chExt cx="1928" cy="144"/>
            </a:xfrm>
          </p:grpSpPr>
          <p:sp>
            <p:nvSpPr>
              <p:cNvPr id="103619" name="Rectangle 195">
                <a:extLst>
                  <a:ext uri="{FF2B5EF4-FFF2-40B4-BE49-F238E27FC236}">
                    <a16:creationId xmlns:a16="http://schemas.microsoft.com/office/drawing/2014/main" id="{868C3488-D9DC-4373-B727-9F923F4FA840}"/>
                  </a:ext>
                </a:extLst>
              </p:cNvPr>
              <p:cNvSpPr>
                <a:spLocks noChangeArrowheads="1"/>
              </p:cNvSpPr>
              <p:nvPr/>
            </p:nvSpPr>
            <p:spPr bwMode="auto">
              <a:xfrm>
                <a:off x="2272" y="3331"/>
                <a:ext cx="1928" cy="14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20" name="Rectangle 196">
                <a:extLst>
                  <a:ext uri="{FF2B5EF4-FFF2-40B4-BE49-F238E27FC236}">
                    <a16:creationId xmlns:a16="http://schemas.microsoft.com/office/drawing/2014/main" id="{EAA51A3A-D4E4-430B-B8E0-22B11BF998D0}"/>
                  </a:ext>
                </a:extLst>
              </p:cNvPr>
              <p:cNvSpPr>
                <a:spLocks noChangeArrowheads="1"/>
              </p:cNvSpPr>
              <p:nvPr/>
            </p:nvSpPr>
            <p:spPr bwMode="auto">
              <a:xfrm>
                <a:off x="2272" y="3331"/>
                <a:ext cx="1928" cy="144"/>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21" name="Rectangle 197">
              <a:extLst>
                <a:ext uri="{FF2B5EF4-FFF2-40B4-BE49-F238E27FC236}">
                  <a16:creationId xmlns:a16="http://schemas.microsoft.com/office/drawing/2014/main" id="{7DFD9C59-F0FA-4109-8E45-49BBFE514A7C}"/>
                </a:ext>
              </a:extLst>
            </p:cNvPr>
            <p:cNvSpPr>
              <a:spLocks noChangeArrowheads="1"/>
            </p:cNvSpPr>
            <p:nvPr/>
          </p:nvSpPr>
          <p:spPr bwMode="auto">
            <a:xfrm>
              <a:off x="3125" y="3341"/>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87%</a:t>
              </a:r>
              <a:endParaRPr lang="en-GB" altLang="en-US" sz="2400"/>
            </a:p>
          </p:txBody>
        </p:sp>
        <p:grpSp>
          <p:nvGrpSpPr>
            <p:cNvPr id="103622" name="Group 198">
              <a:extLst>
                <a:ext uri="{FF2B5EF4-FFF2-40B4-BE49-F238E27FC236}">
                  <a16:creationId xmlns:a16="http://schemas.microsoft.com/office/drawing/2014/main" id="{C17C6F13-4E45-46E2-92A9-5FB938C75772}"/>
                </a:ext>
              </a:extLst>
            </p:cNvPr>
            <p:cNvGrpSpPr>
              <a:grpSpLocks/>
            </p:cNvGrpSpPr>
            <p:nvPr/>
          </p:nvGrpSpPr>
          <p:grpSpPr bwMode="auto">
            <a:xfrm>
              <a:off x="2272" y="3677"/>
              <a:ext cx="2098" cy="144"/>
              <a:chOff x="2272" y="3677"/>
              <a:chExt cx="2098" cy="144"/>
            </a:xfrm>
          </p:grpSpPr>
          <p:sp>
            <p:nvSpPr>
              <p:cNvPr id="103623" name="Rectangle 199">
                <a:extLst>
                  <a:ext uri="{FF2B5EF4-FFF2-40B4-BE49-F238E27FC236}">
                    <a16:creationId xmlns:a16="http://schemas.microsoft.com/office/drawing/2014/main" id="{DFE1862E-2E93-47AC-A8BD-1A62AD4EF0B1}"/>
                  </a:ext>
                </a:extLst>
              </p:cNvPr>
              <p:cNvSpPr>
                <a:spLocks noChangeArrowheads="1"/>
              </p:cNvSpPr>
              <p:nvPr/>
            </p:nvSpPr>
            <p:spPr bwMode="auto">
              <a:xfrm>
                <a:off x="2272" y="3677"/>
                <a:ext cx="2098" cy="14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24" name="Rectangle 200">
                <a:extLst>
                  <a:ext uri="{FF2B5EF4-FFF2-40B4-BE49-F238E27FC236}">
                    <a16:creationId xmlns:a16="http://schemas.microsoft.com/office/drawing/2014/main" id="{49AAB8BB-5D8B-41C0-B81B-9EB7A28E7533}"/>
                  </a:ext>
                </a:extLst>
              </p:cNvPr>
              <p:cNvSpPr>
                <a:spLocks noChangeArrowheads="1"/>
              </p:cNvSpPr>
              <p:nvPr/>
            </p:nvSpPr>
            <p:spPr bwMode="auto">
              <a:xfrm>
                <a:off x="2272" y="3677"/>
                <a:ext cx="2098" cy="144"/>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25" name="Rectangle 201">
              <a:extLst>
                <a:ext uri="{FF2B5EF4-FFF2-40B4-BE49-F238E27FC236}">
                  <a16:creationId xmlns:a16="http://schemas.microsoft.com/office/drawing/2014/main" id="{3CDAB0EA-8CD8-42D0-B67A-69B24EA5316C}"/>
                </a:ext>
              </a:extLst>
            </p:cNvPr>
            <p:cNvSpPr>
              <a:spLocks noChangeArrowheads="1"/>
            </p:cNvSpPr>
            <p:nvPr/>
          </p:nvSpPr>
          <p:spPr bwMode="auto">
            <a:xfrm>
              <a:off x="3209" y="3687"/>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91%</a:t>
              </a:r>
              <a:endParaRPr lang="en-GB" altLang="en-US" sz="2400"/>
            </a:p>
          </p:txBody>
        </p:sp>
        <p:grpSp>
          <p:nvGrpSpPr>
            <p:cNvPr id="103626" name="Group 202">
              <a:extLst>
                <a:ext uri="{FF2B5EF4-FFF2-40B4-BE49-F238E27FC236}">
                  <a16:creationId xmlns:a16="http://schemas.microsoft.com/office/drawing/2014/main" id="{C1BBF2F2-4819-4AD1-B2DF-68D243BC47F6}"/>
                </a:ext>
              </a:extLst>
            </p:cNvPr>
            <p:cNvGrpSpPr>
              <a:grpSpLocks/>
            </p:cNvGrpSpPr>
            <p:nvPr/>
          </p:nvGrpSpPr>
          <p:grpSpPr bwMode="auto">
            <a:xfrm>
              <a:off x="2272" y="2092"/>
              <a:ext cx="311" cy="144"/>
              <a:chOff x="2272" y="2092"/>
              <a:chExt cx="311" cy="144"/>
            </a:xfrm>
          </p:grpSpPr>
          <p:sp>
            <p:nvSpPr>
              <p:cNvPr id="103627" name="Rectangle 203">
                <a:extLst>
                  <a:ext uri="{FF2B5EF4-FFF2-40B4-BE49-F238E27FC236}">
                    <a16:creationId xmlns:a16="http://schemas.microsoft.com/office/drawing/2014/main" id="{565C63B5-9E34-409C-8AB2-FFB6ABAE7E55}"/>
                  </a:ext>
                </a:extLst>
              </p:cNvPr>
              <p:cNvSpPr>
                <a:spLocks noChangeArrowheads="1"/>
              </p:cNvSpPr>
              <p:nvPr/>
            </p:nvSpPr>
            <p:spPr bwMode="auto">
              <a:xfrm>
                <a:off x="2272" y="2092"/>
                <a:ext cx="311" cy="14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28" name="Rectangle 204">
                <a:extLst>
                  <a:ext uri="{FF2B5EF4-FFF2-40B4-BE49-F238E27FC236}">
                    <a16:creationId xmlns:a16="http://schemas.microsoft.com/office/drawing/2014/main" id="{80BA6A84-B7E8-453C-A5EB-F5D7619E6FE5}"/>
                  </a:ext>
                </a:extLst>
              </p:cNvPr>
              <p:cNvSpPr>
                <a:spLocks noChangeArrowheads="1"/>
              </p:cNvSpPr>
              <p:nvPr/>
            </p:nvSpPr>
            <p:spPr bwMode="auto">
              <a:xfrm>
                <a:off x="2272" y="2092"/>
                <a:ext cx="311" cy="144"/>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29" name="Rectangle 205">
              <a:extLst>
                <a:ext uri="{FF2B5EF4-FFF2-40B4-BE49-F238E27FC236}">
                  <a16:creationId xmlns:a16="http://schemas.microsoft.com/office/drawing/2014/main" id="{4F38767A-E3E4-4EA7-A4E4-FC4F14F3B996}"/>
                </a:ext>
              </a:extLst>
            </p:cNvPr>
            <p:cNvSpPr>
              <a:spLocks noChangeArrowheads="1"/>
            </p:cNvSpPr>
            <p:nvPr/>
          </p:nvSpPr>
          <p:spPr bwMode="auto">
            <a:xfrm>
              <a:off x="2316" y="2102"/>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13%</a:t>
              </a:r>
              <a:endParaRPr lang="en-GB" altLang="en-US" sz="2400"/>
            </a:p>
          </p:txBody>
        </p:sp>
        <p:grpSp>
          <p:nvGrpSpPr>
            <p:cNvPr id="103630" name="Group 206">
              <a:extLst>
                <a:ext uri="{FF2B5EF4-FFF2-40B4-BE49-F238E27FC236}">
                  <a16:creationId xmlns:a16="http://schemas.microsoft.com/office/drawing/2014/main" id="{42E46841-0707-41B7-8B4F-4D9EAECA3B48}"/>
                </a:ext>
              </a:extLst>
            </p:cNvPr>
            <p:cNvGrpSpPr>
              <a:grpSpLocks/>
            </p:cNvGrpSpPr>
            <p:nvPr/>
          </p:nvGrpSpPr>
          <p:grpSpPr bwMode="auto">
            <a:xfrm>
              <a:off x="2272" y="2381"/>
              <a:ext cx="1417" cy="143"/>
              <a:chOff x="2272" y="2381"/>
              <a:chExt cx="1417" cy="143"/>
            </a:xfrm>
          </p:grpSpPr>
          <p:sp>
            <p:nvSpPr>
              <p:cNvPr id="103631" name="Rectangle 207">
                <a:extLst>
                  <a:ext uri="{FF2B5EF4-FFF2-40B4-BE49-F238E27FC236}">
                    <a16:creationId xmlns:a16="http://schemas.microsoft.com/office/drawing/2014/main" id="{31C6BF7E-DF2A-429D-92B4-22A5298176A4}"/>
                  </a:ext>
                </a:extLst>
              </p:cNvPr>
              <p:cNvSpPr>
                <a:spLocks noChangeArrowheads="1"/>
              </p:cNvSpPr>
              <p:nvPr/>
            </p:nvSpPr>
            <p:spPr bwMode="auto">
              <a:xfrm>
                <a:off x="2272" y="2381"/>
                <a:ext cx="1417" cy="14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32" name="Rectangle 208">
                <a:extLst>
                  <a:ext uri="{FF2B5EF4-FFF2-40B4-BE49-F238E27FC236}">
                    <a16:creationId xmlns:a16="http://schemas.microsoft.com/office/drawing/2014/main" id="{C58943E6-FF06-41C2-AB2D-5677E98B275A}"/>
                  </a:ext>
                </a:extLst>
              </p:cNvPr>
              <p:cNvSpPr>
                <a:spLocks noChangeArrowheads="1"/>
              </p:cNvSpPr>
              <p:nvPr/>
            </p:nvSpPr>
            <p:spPr bwMode="auto">
              <a:xfrm>
                <a:off x="2272" y="2381"/>
                <a:ext cx="1417" cy="143"/>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33" name="Rectangle 209">
              <a:extLst>
                <a:ext uri="{FF2B5EF4-FFF2-40B4-BE49-F238E27FC236}">
                  <a16:creationId xmlns:a16="http://schemas.microsoft.com/office/drawing/2014/main" id="{34289EB0-E136-4514-8FA0-CE0E9D84A431}"/>
                </a:ext>
              </a:extLst>
            </p:cNvPr>
            <p:cNvSpPr>
              <a:spLocks noChangeArrowheads="1"/>
            </p:cNvSpPr>
            <p:nvPr/>
          </p:nvSpPr>
          <p:spPr bwMode="auto">
            <a:xfrm>
              <a:off x="2869" y="2390"/>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62%</a:t>
              </a:r>
              <a:endParaRPr lang="en-GB" altLang="en-US" sz="2400"/>
            </a:p>
          </p:txBody>
        </p:sp>
        <p:grpSp>
          <p:nvGrpSpPr>
            <p:cNvPr id="103634" name="Group 210">
              <a:extLst>
                <a:ext uri="{FF2B5EF4-FFF2-40B4-BE49-F238E27FC236}">
                  <a16:creationId xmlns:a16="http://schemas.microsoft.com/office/drawing/2014/main" id="{BDDE8EE6-D236-49E0-9C23-E4DAF1532383}"/>
                </a:ext>
              </a:extLst>
            </p:cNvPr>
            <p:cNvGrpSpPr>
              <a:grpSpLocks/>
            </p:cNvGrpSpPr>
            <p:nvPr/>
          </p:nvGrpSpPr>
          <p:grpSpPr bwMode="auto">
            <a:xfrm>
              <a:off x="2272" y="2726"/>
              <a:ext cx="1474" cy="145"/>
              <a:chOff x="2272" y="2726"/>
              <a:chExt cx="1474" cy="145"/>
            </a:xfrm>
          </p:grpSpPr>
          <p:sp>
            <p:nvSpPr>
              <p:cNvPr id="103635" name="Rectangle 211">
                <a:extLst>
                  <a:ext uri="{FF2B5EF4-FFF2-40B4-BE49-F238E27FC236}">
                    <a16:creationId xmlns:a16="http://schemas.microsoft.com/office/drawing/2014/main" id="{0C4A1E3C-2060-47DB-AE7E-19AF51B7CAEC}"/>
                  </a:ext>
                </a:extLst>
              </p:cNvPr>
              <p:cNvSpPr>
                <a:spLocks noChangeArrowheads="1"/>
              </p:cNvSpPr>
              <p:nvPr/>
            </p:nvSpPr>
            <p:spPr bwMode="auto">
              <a:xfrm>
                <a:off x="2272" y="2726"/>
                <a:ext cx="1474" cy="14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36" name="Rectangle 212">
                <a:extLst>
                  <a:ext uri="{FF2B5EF4-FFF2-40B4-BE49-F238E27FC236}">
                    <a16:creationId xmlns:a16="http://schemas.microsoft.com/office/drawing/2014/main" id="{E2AC4A9F-73C4-495D-A7AD-9FB69616D87D}"/>
                  </a:ext>
                </a:extLst>
              </p:cNvPr>
              <p:cNvSpPr>
                <a:spLocks noChangeArrowheads="1"/>
              </p:cNvSpPr>
              <p:nvPr/>
            </p:nvSpPr>
            <p:spPr bwMode="auto">
              <a:xfrm>
                <a:off x="2272" y="2726"/>
                <a:ext cx="1474" cy="145"/>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37" name="Rectangle 213">
              <a:extLst>
                <a:ext uri="{FF2B5EF4-FFF2-40B4-BE49-F238E27FC236}">
                  <a16:creationId xmlns:a16="http://schemas.microsoft.com/office/drawing/2014/main" id="{2F98CFDC-5AA2-47A8-8622-F4A536C2F76C}"/>
                </a:ext>
              </a:extLst>
            </p:cNvPr>
            <p:cNvSpPr>
              <a:spLocks noChangeArrowheads="1"/>
            </p:cNvSpPr>
            <p:nvPr/>
          </p:nvSpPr>
          <p:spPr bwMode="auto">
            <a:xfrm>
              <a:off x="2898" y="2738"/>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66%</a:t>
              </a:r>
              <a:endParaRPr lang="en-GB" altLang="en-US" sz="2400"/>
            </a:p>
          </p:txBody>
        </p:sp>
        <p:grpSp>
          <p:nvGrpSpPr>
            <p:cNvPr id="103638" name="Group 214">
              <a:extLst>
                <a:ext uri="{FF2B5EF4-FFF2-40B4-BE49-F238E27FC236}">
                  <a16:creationId xmlns:a16="http://schemas.microsoft.com/office/drawing/2014/main" id="{D93192DF-3082-4DE5-9274-02025A210EBF}"/>
                </a:ext>
              </a:extLst>
            </p:cNvPr>
            <p:cNvGrpSpPr>
              <a:grpSpLocks/>
            </p:cNvGrpSpPr>
            <p:nvPr/>
          </p:nvGrpSpPr>
          <p:grpSpPr bwMode="auto">
            <a:xfrm>
              <a:off x="2272" y="3014"/>
              <a:ext cx="1616" cy="144"/>
              <a:chOff x="2272" y="3014"/>
              <a:chExt cx="1616" cy="144"/>
            </a:xfrm>
          </p:grpSpPr>
          <p:sp>
            <p:nvSpPr>
              <p:cNvPr id="103639" name="Rectangle 215">
                <a:extLst>
                  <a:ext uri="{FF2B5EF4-FFF2-40B4-BE49-F238E27FC236}">
                    <a16:creationId xmlns:a16="http://schemas.microsoft.com/office/drawing/2014/main" id="{8111BF41-4EEB-46D1-8A06-E6ABA6C8E4FF}"/>
                  </a:ext>
                </a:extLst>
              </p:cNvPr>
              <p:cNvSpPr>
                <a:spLocks noChangeArrowheads="1"/>
              </p:cNvSpPr>
              <p:nvPr/>
            </p:nvSpPr>
            <p:spPr bwMode="auto">
              <a:xfrm>
                <a:off x="2272" y="3014"/>
                <a:ext cx="1616" cy="14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40" name="Rectangle 216">
                <a:extLst>
                  <a:ext uri="{FF2B5EF4-FFF2-40B4-BE49-F238E27FC236}">
                    <a16:creationId xmlns:a16="http://schemas.microsoft.com/office/drawing/2014/main" id="{7C0F6B83-FA6D-4F70-94DF-F3B60D8AAC03}"/>
                  </a:ext>
                </a:extLst>
              </p:cNvPr>
              <p:cNvSpPr>
                <a:spLocks noChangeArrowheads="1"/>
              </p:cNvSpPr>
              <p:nvPr/>
            </p:nvSpPr>
            <p:spPr bwMode="auto">
              <a:xfrm>
                <a:off x="2272" y="3014"/>
                <a:ext cx="1616" cy="144"/>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41" name="Rectangle 217">
              <a:extLst>
                <a:ext uri="{FF2B5EF4-FFF2-40B4-BE49-F238E27FC236}">
                  <a16:creationId xmlns:a16="http://schemas.microsoft.com/office/drawing/2014/main" id="{ABE973E5-74D9-45DF-AD02-E2ED13D7826B}"/>
                </a:ext>
              </a:extLst>
            </p:cNvPr>
            <p:cNvSpPr>
              <a:spLocks noChangeArrowheads="1"/>
            </p:cNvSpPr>
            <p:nvPr/>
          </p:nvSpPr>
          <p:spPr bwMode="auto">
            <a:xfrm>
              <a:off x="2969" y="3024"/>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74%</a:t>
              </a:r>
              <a:endParaRPr lang="en-GB" altLang="en-US" sz="2400"/>
            </a:p>
          </p:txBody>
        </p:sp>
        <p:grpSp>
          <p:nvGrpSpPr>
            <p:cNvPr id="103642" name="Group 218">
              <a:extLst>
                <a:ext uri="{FF2B5EF4-FFF2-40B4-BE49-F238E27FC236}">
                  <a16:creationId xmlns:a16="http://schemas.microsoft.com/office/drawing/2014/main" id="{67F6580C-399C-499E-B305-800FF1F8FB39}"/>
                </a:ext>
              </a:extLst>
            </p:cNvPr>
            <p:cNvGrpSpPr>
              <a:grpSpLocks/>
            </p:cNvGrpSpPr>
            <p:nvPr/>
          </p:nvGrpSpPr>
          <p:grpSpPr bwMode="auto">
            <a:xfrm>
              <a:off x="2272" y="3331"/>
              <a:ext cx="1928" cy="144"/>
              <a:chOff x="2272" y="3331"/>
              <a:chExt cx="1928" cy="144"/>
            </a:xfrm>
          </p:grpSpPr>
          <p:sp>
            <p:nvSpPr>
              <p:cNvPr id="103643" name="Rectangle 219">
                <a:extLst>
                  <a:ext uri="{FF2B5EF4-FFF2-40B4-BE49-F238E27FC236}">
                    <a16:creationId xmlns:a16="http://schemas.microsoft.com/office/drawing/2014/main" id="{493381E4-53F8-495C-9BB1-4DDFF6B743CD}"/>
                  </a:ext>
                </a:extLst>
              </p:cNvPr>
              <p:cNvSpPr>
                <a:spLocks noChangeArrowheads="1"/>
              </p:cNvSpPr>
              <p:nvPr/>
            </p:nvSpPr>
            <p:spPr bwMode="auto">
              <a:xfrm>
                <a:off x="2272" y="3331"/>
                <a:ext cx="1928" cy="14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44" name="Rectangle 220">
                <a:extLst>
                  <a:ext uri="{FF2B5EF4-FFF2-40B4-BE49-F238E27FC236}">
                    <a16:creationId xmlns:a16="http://schemas.microsoft.com/office/drawing/2014/main" id="{56C9EBC4-39CA-47D3-ADD5-4F366DA918A1}"/>
                  </a:ext>
                </a:extLst>
              </p:cNvPr>
              <p:cNvSpPr>
                <a:spLocks noChangeArrowheads="1"/>
              </p:cNvSpPr>
              <p:nvPr/>
            </p:nvSpPr>
            <p:spPr bwMode="auto">
              <a:xfrm>
                <a:off x="2272" y="3331"/>
                <a:ext cx="1928" cy="144"/>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45" name="Rectangle 221">
              <a:extLst>
                <a:ext uri="{FF2B5EF4-FFF2-40B4-BE49-F238E27FC236}">
                  <a16:creationId xmlns:a16="http://schemas.microsoft.com/office/drawing/2014/main" id="{2C75B119-7E47-43CD-AADA-3D284D0222B2}"/>
                </a:ext>
              </a:extLst>
            </p:cNvPr>
            <p:cNvSpPr>
              <a:spLocks noChangeArrowheads="1"/>
            </p:cNvSpPr>
            <p:nvPr/>
          </p:nvSpPr>
          <p:spPr bwMode="auto">
            <a:xfrm>
              <a:off x="3125" y="3341"/>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87%</a:t>
              </a:r>
              <a:endParaRPr lang="en-GB" altLang="en-US" sz="2400"/>
            </a:p>
          </p:txBody>
        </p:sp>
        <p:grpSp>
          <p:nvGrpSpPr>
            <p:cNvPr id="103646" name="Group 222">
              <a:extLst>
                <a:ext uri="{FF2B5EF4-FFF2-40B4-BE49-F238E27FC236}">
                  <a16:creationId xmlns:a16="http://schemas.microsoft.com/office/drawing/2014/main" id="{C335F878-E37E-4D57-95A7-03C0915C0D07}"/>
                </a:ext>
              </a:extLst>
            </p:cNvPr>
            <p:cNvGrpSpPr>
              <a:grpSpLocks/>
            </p:cNvGrpSpPr>
            <p:nvPr/>
          </p:nvGrpSpPr>
          <p:grpSpPr bwMode="auto">
            <a:xfrm>
              <a:off x="2272" y="3677"/>
              <a:ext cx="2098" cy="144"/>
              <a:chOff x="2272" y="3677"/>
              <a:chExt cx="2098" cy="144"/>
            </a:xfrm>
          </p:grpSpPr>
          <p:sp>
            <p:nvSpPr>
              <p:cNvPr id="103647" name="Rectangle 223">
                <a:extLst>
                  <a:ext uri="{FF2B5EF4-FFF2-40B4-BE49-F238E27FC236}">
                    <a16:creationId xmlns:a16="http://schemas.microsoft.com/office/drawing/2014/main" id="{F243E0F1-5775-4D93-B32C-64E23A5F62FE}"/>
                  </a:ext>
                </a:extLst>
              </p:cNvPr>
              <p:cNvSpPr>
                <a:spLocks noChangeArrowheads="1"/>
              </p:cNvSpPr>
              <p:nvPr/>
            </p:nvSpPr>
            <p:spPr bwMode="auto">
              <a:xfrm>
                <a:off x="2272" y="3677"/>
                <a:ext cx="2098" cy="144"/>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648" name="Rectangle 224">
                <a:extLst>
                  <a:ext uri="{FF2B5EF4-FFF2-40B4-BE49-F238E27FC236}">
                    <a16:creationId xmlns:a16="http://schemas.microsoft.com/office/drawing/2014/main" id="{B1B31361-4FD3-4E1E-8051-666245596257}"/>
                  </a:ext>
                </a:extLst>
              </p:cNvPr>
              <p:cNvSpPr>
                <a:spLocks noChangeArrowheads="1"/>
              </p:cNvSpPr>
              <p:nvPr/>
            </p:nvSpPr>
            <p:spPr bwMode="auto">
              <a:xfrm>
                <a:off x="2272" y="3677"/>
                <a:ext cx="2098" cy="144"/>
              </a:xfrm>
              <a:prstGeom prst="rect">
                <a:avLst/>
              </a:prstGeom>
              <a:noFill/>
              <a:ln w="9525" cap="rnd">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3649" name="Rectangle 225">
              <a:extLst>
                <a:ext uri="{FF2B5EF4-FFF2-40B4-BE49-F238E27FC236}">
                  <a16:creationId xmlns:a16="http://schemas.microsoft.com/office/drawing/2014/main" id="{F6CBF74E-B53D-4134-838B-4E90EC92E222}"/>
                </a:ext>
              </a:extLst>
            </p:cNvPr>
            <p:cNvSpPr>
              <a:spLocks noChangeArrowheads="1"/>
            </p:cNvSpPr>
            <p:nvPr/>
          </p:nvSpPr>
          <p:spPr bwMode="auto">
            <a:xfrm>
              <a:off x="3209" y="3687"/>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400" b="1">
                  <a:solidFill>
                    <a:srgbClr val="000000"/>
                  </a:solidFill>
                </a:rPr>
                <a:t>91%</a:t>
              </a:r>
              <a:endParaRPr lang="en-GB" altLang="en-US" sz="2400"/>
            </a:p>
          </p:txBody>
        </p:sp>
      </p:grpSp>
      <p:sp>
        <p:nvSpPr>
          <p:cNvPr id="103650" name="Rectangle 226">
            <a:extLst>
              <a:ext uri="{FF2B5EF4-FFF2-40B4-BE49-F238E27FC236}">
                <a16:creationId xmlns:a16="http://schemas.microsoft.com/office/drawing/2014/main" id="{8FE020AE-95FD-4EBE-8D22-DDF20C5BC624}"/>
              </a:ext>
            </a:extLst>
          </p:cNvPr>
          <p:cNvSpPr>
            <a:spLocks noChangeArrowheads="1"/>
          </p:cNvSpPr>
          <p:nvPr/>
        </p:nvSpPr>
        <p:spPr bwMode="auto">
          <a:xfrm>
            <a:off x="0"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651" name="Rectangle 227">
            <a:extLst>
              <a:ext uri="{FF2B5EF4-FFF2-40B4-BE49-F238E27FC236}">
                <a16:creationId xmlns:a16="http://schemas.microsoft.com/office/drawing/2014/main" id="{E1C66D57-234F-412C-BE0B-520D9B8C7F8B}"/>
              </a:ext>
            </a:extLst>
          </p:cNvPr>
          <p:cNvSpPr>
            <a:spLocks noChangeArrowheads="1"/>
          </p:cNvSpPr>
          <p:nvPr/>
        </p:nvSpPr>
        <p:spPr bwMode="auto">
          <a:xfrm>
            <a:off x="0" y="53975"/>
            <a:ext cx="9144000" cy="585788"/>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12700" cmpd="dbl">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800" b="1">
                <a:solidFill>
                  <a:srgbClr val="FAFD00"/>
                </a:solidFill>
                <a:effectLst>
                  <a:outerShdw blurRad="38100" dist="38100" dir="2700000" algn="tl">
                    <a:srgbClr val="000000"/>
                  </a:outerShdw>
                </a:effectLst>
                <a:latin typeface="Tahoma" panose="020B0604030504040204" pitchFamily="34" charset="0"/>
              </a:rPr>
              <a:t>Africa’s Major 21</a:t>
            </a:r>
            <a:r>
              <a:rPr lang="en-US" altLang="en-US" sz="2800" b="1" baseline="30000">
                <a:solidFill>
                  <a:srgbClr val="FAFD00"/>
                </a:solidFill>
                <a:effectLst>
                  <a:outerShdw blurRad="38100" dist="38100" dir="2700000" algn="tl">
                    <a:srgbClr val="000000"/>
                  </a:outerShdw>
                </a:effectLst>
                <a:latin typeface="Tahoma" panose="020B0604030504040204" pitchFamily="34" charset="0"/>
              </a:rPr>
              <a:t>st</a:t>
            </a:r>
            <a:r>
              <a:rPr lang="en-US" altLang="en-US" sz="2800" b="1">
                <a:solidFill>
                  <a:srgbClr val="FAFD00"/>
                </a:solidFill>
                <a:effectLst>
                  <a:outerShdw blurRad="38100" dist="38100" dir="2700000" algn="tl">
                    <a:srgbClr val="000000"/>
                  </a:outerShdw>
                </a:effectLst>
                <a:latin typeface="Tahoma" panose="020B0604030504040204" pitchFamily="34" charset="0"/>
              </a:rPr>
              <a:t> Century Challenge:</a:t>
            </a:r>
            <a:r>
              <a:rPr lang="en-US" altLang="en-US" sz="3200" b="1">
                <a:solidFill>
                  <a:srgbClr val="FAFD00"/>
                </a:solidFill>
                <a:effectLst>
                  <a:outerShdw blurRad="38100" dist="38100" dir="2700000" algn="tl">
                    <a:srgbClr val="000000"/>
                  </a:outerShdw>
                </a:effectLst>
                <a:latin typeface="Tahoma" panose="020B0604030504040204" pitchFamily="34" charset="0"/>
              </a:rPr>
              <a:t> </a:t>
            </a:r>
            <a:r>
              <a:rPr lang="en-US" altLang="en-US" sz="2400" b="1">
                <a:solidFill>
                  <a:srgbClr val="FF6600"/>
                </a:solidFill>
                <a:effectLst>
                  <a:outerShdw blurRad="38100" dist="38100" dir="2700000" algn="tl">
                    <a:srgbClr val="000000"/>
                  </a:outerShdw>
                </a:effectLst>
                <a:latin typeface="Tahoma" panose="020B0604030504040204" pitchFamily="34" charset="0"/>
              </a:rPr>
              <a:t>Language</a:t>
            </a:r>
          </a:p>
        </p:txBody>
      </p:sp>
      <p:sp>
        <p:nvSpPr>
          <p:cNvPr id="103652" name="Rectangle 228">
            <a:extLst>
              <a:ext uri="{FF2B5EF4-FFF2-40B4-BE49-F238E27FC236}">
                <a16:creationId xmlns:a16="http://schemas.microsoft.com/office/drawing/2014/main" id="{8D7690F0-5FB6-4566-8627-1C9584FC5B98}"/>
              </a:ext>
            </a:extLst>
          </p:cNvPr>
          <p:cNvSpPr>
            <a:spLocks noChangeArrowheads="1"/>
          </p:cNvSpPr>
          <p:nvPr/>
        </p:nvSpPr>
        <p:spPr bwMode="auto">
          <a:xfrm>
            <a:off x="26988" y="0"/>
            <a:ext cx="9144000" cy="134938"/>
          </a:xfrm>
          <a:prstGeom prst="rect">
            <a:avLst/>
          </a:prstGeom>
          <a:gradFill rotWithShape="1">
            <a:gsLst>
              <a:gs pos="0">
                <a:srgbClr val="0000FF">
                  <a:gamma/>
                  <a:shade val="46275"/>
                  <a:invGamma/>
                </a:srgbClr>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653" name="Rectangle 229">
            <a:extLst>
              <a:ext uri="{FF2B5EF4-FFF2-40B4-BE49-F238E27FC236}">
                <a16:creationId xmlns:a16="http://schemas.microsoft.com/office/drawing/2014/main" id="{EBA245C6-6022-4A9C-A54F-639F6560C66C}"/>
              </a:ext>
            </a:extLst>
          </p:cNvPr>
          <p:cNvSpPr>
            <a:spLocks noChangeArrowheads="1"/>
          </p:cNvSpPr>
          <p:nvPr/>
        </p:nvSpPr>
        <p:spPr bwMode="auto">
          <a:xfrm>
            <a:off x="0" y="638175"/>
            <a:ext cx="9144000" cy="134938"/>
          </a:xfrm>
          <a:prstGeom prst="rect">
            <a:avLst/>
          </a:prstGeom>
          <a:gradFill rotWithShape="1">
            <a:gsLst>
              <a:gs pos="0">
                <a:srgbClr val="0000FF"/>
              </a:gs>
              <a:gs pos="100000">
                <a:srgbClr val="0000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3658" name="Group 234">
            <a:extLst>
              <a:ext uri="{FF2B5EF4-FFF2-40B4-BE49-F238E27FC236}">
                <a16:creationId xmlns:a16="http://schemas.microsoft.com/office/drawing/2014/main" id="{D18608CD-675C-4F37-A0B6-57BAABF311A2}"/>
              </a:ext>
            </a:extLst>
          </p:cNvPr>
          <p:cNvGrpSpPr>
            <a:grpSpLocks/>
          </p:cNvGrpSpPr>
          <p:nvPr/>
        </p:nvGrpSpPr>
        <p:grpSpPr bwMode="auto">
          <a:xfrm>
            <a:off x="161925" y="773113"/>
            <a:ext cx="9009063" cy="3151187"/>
            <a:chOff x="102" y="487"/>
            <a:chExt cx="5675" cy="1985"/>
          </a:xfrm>
        </p:grpSpPr>
        <p:sp>
          <p:nvSpPr>
            <p:cNvPr id="103654" name="Text Box 230">
              <a:extLst>
                <a:ext uri="{FF2B5EF4-FFF2-40B4-BE49-F238E27FC236}">
                  <a16:creationId xmlns:a16="http://schemas.microsoft.com/office/drawing/2014/main" id="{4177502D-BFD8-4313-95E9-85A07F00D09A}"/>
                </a:ext>
              </a:extLst>
            </p:cNvPr>
            <p:cNvSpPr txBox="1">
              <a:spLocks noChangeArrowheads="1"/>
            </p:cNvSpPr>
            <p:nvPr/>
          </p:nvSpPr>
          <p:spPr bwMode="auto">
            <a:xfrm>
              <a:off x="102" y="487"/>
              <a:ext cx="5675" cy="10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marL="266700" indent="-26670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nSpc>
                  <a:spcPct val="95000"/>
                </a:lnSpc>
                <a:buClr>
                  <a:srgbClr val="FFFF00"/>
                </a:buClr>
                <a:buFont typeface="Wingdings" panose="05000000000000000000" pitchFamily="2" charset="2"/>
                <a:buChar char="("/>
              </a:pPr>
              <a:r>
                <a:rPr lang="en-GB" altLang="en-US" sz="2600" b="1">
                  <a:effectLst>
                    <a:outerShdw blurRad="38100" dist="38100" dir="2700000" algn="tl">
                      <a:srgbClr val="FFFFFF"/>
                    </a:outerShdw>
                  </a:effectLst>
                </a:rPr>
                <a:t>Africa’s Children at a Massive Disadvantage …..</a:t>
              </a:r>
            </a:p>
            <a:p>
              <a:pPr>
                <a:lnSpc>
                  <a:spcPct val="95000"/>
                </a:lnSpc>
                <a:buClr>
                  <a:srgbClr val="FFFF00"/>
                </a:buClr>
                <a:buFont typeface="Wingdings" panose="05000000000000000000" pitchFamily="2" charset="2"/>
                <a:buChar char="("/>
              </a:pPr>
              <a:r>
                <a:rPr lang="en-GB" altLang="en-US" sz="2600" b="1">
                  <a:effectLst>
                    <a:outerShdw blurRad="38100" dist="38100" dir="2700000" algn="tl">
                      <a:srgbClr val="FFFFFF"/>
                    </a:outerShdw>
                  </a:effectLst>
                </a:rPr>
                <a:t>They MUST Learn to Learn in a foreign tongue……….</a:t>
              </a:r>
            </a:p>
            <a:p>
              <a:pPr>
                <a:lnSpc>
                  <a:spcPct val="95000"/>
                </a:lnSpc>
                <a:buClr>
                  <a:srgbClr val="FFFF00"/>
                </a:buClr>
                <a:buFont typeface="Wingdings" panose="05000000000000000000" pitchFamily="2" charset="2"/>
                <a:buChar char="("/>
              </a:pPr>
              <a:r>
                <a:rPr lang="en-GB" altLang="en-US" sz="2600" b="1">
                  <a:solidFill>
                    <a:schemeClr val="bg1"/>
                  </a:solidFill>
                  <a:effectLst>
                    <a:outerShdw blurRad="38100" dist="38100" dir="2700000" algn="tl">
                      <a:srgbClr val="000000"/>
                    </a:outerShdw>
                  </a:effectLst>
                </a:rPr>
                <a:t>Traditional Educational Systems WILL NOT cope!</a:t>
              </a:r>
            </a:p>
            <a:p>
              <a:pPr>
                <a:lnSpc>
                  <a:spcPct val="95000"/>
                </a:lnSpc>
                <a:buClr>
                  <a:srgbClr val="FFFF00"/>
                </a:buClr>
                <a:buFont typeface="Wingdings" panose="05000000000000000000" pitchFamily="2" charset="2"/>
                <a:buChar char="("/>
              </a:pPr>
              <a:r>
                <a:rPr lang="en-GB" altLang="en-US" sz="2600" b="1">
                  <a:solidFill>
                    <a:schemeClr val="bg1"/>
                  </a:solidFill>
                  <a:effectLst>
                    <a:outerShdw blurRad="38100" dist="38100" dir="2700000" algn="tl">
                      <a:srgbClr val="000000"/>
                    </a:outerShdw>
                  </a:effectLst>
                </a:rPr>
                <a:t>Can ICTs Be Used to bridge this Massive  Divide? </a:t>
              </a:r>
            </a:p>
          </p:txBody>
        </p:sp>
        <p:sp>
          <p:nvSpPr>
            <p:cNvPr id="103655" name="Rectangle 231">
              <a:extLst>
                <a:ext uri="{FF2B5EF4-FFF2-40B4-BE49-F238E27FC236}">
                  <a16:creationId xmlns:a16="http://schemas.microsoft.com/office/drawing/2014/main" id="{0C913E20-A617-46C8-B30C-A6B8B7B9D0EE}"/>
                </a:ext>
              </a:extLst>
            </p:cNvPr>
            <p:cNvSpPr>
              <a:spLocks noChangeArrowheads="1"/>
            </p:cNvSpPr>
            <p:nvPr/>
          </p:nvSpPr>
          <p:spPr bwMode="auto">
            <a:xfrm>
              <a:off x="2625" y="2160"/>
              <a:ext cx="1928" cy="3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altLang="en-US" sz="1600" b="1">
                  <a:solidFill>
                    <a:srgbClr val="FFFF00"/>
                  </a:solidFill>
                  <a:effectLst>
                    <a:outerShdw blurRad="38100" dist="38100" dir="2700000" algn="tl">
                      <a:srgbClr val="000000"/>
                    </a:outerShdw>
                  </a:effectLst>
                </a:rPr>
                <a:t>A Massive Human Development Challenge</a:t>
              </a:r>
            </a:p>
          </p:txBody>
        </p:sp>
        <p:sp>
          <p:nvSpPr>
            <p:cNvPr id="103656" name="Line 232">
              <a:extLst>
                <a:ext uri="{FF2B5EF4-FFF2-40B4-BE49-F238E27FC236}">
                  <a16:creationId xmlns:a16="http://schemas.microsoft.com/office/drawing/2014/main" id="{5197EAEC-40E2-4226-A15B-DA9B249B8F93}"/>
                </a:ext>
              </a:extLst>
            </p:cNvPr>
            <p:cNvSpPr>
              <a:spLocks noChangeShapeType="1"/>
            </p:cNvSpPr>
            <p:nvPr/>
          </p:nvSpPr>
          <p:spPr bwMode="auto">
            <a:xfrm flipH="1">
              <a:off x="5715" y="1423"/>
              <a:ext cx="0" cy="1030"/>
            </a:xfrm>
            <a:prstGeom prst="line">
              <a:avLst/>
            </a:prstGeom>
            <a:noFill/>
            <a:ln w="190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657" name="Line 233">
              <a:extLst>
                <a:ext uri="{FF2B5EF4-FFF2-40B4-BE49-F238E27FC236}">
                  <a16:creationId xmlns:a16="http://schemas.microsoft.com/office/drawing/2014/main" id="{B1564EFA-8E7C-4576-B8A8-5F96E8A8EC30}"/>
                </a:ext>
              </a:extLst>
            </p:cNvPr>
            <p:cNvSpPr>
              <a:spLocks noChangeShapeType="1"/>
            </p:cNvSpPr>
            <p:nvPr/>
          </p:nvSpPr>
          <p:spPr bwMode="auto">
            <a:xfrm rot="16200000" flipH="1">
              <a:off x="5165" y="1809"/>
              <a:ext cx="0" cy="1224"/>
            </a:xfrm>
            <a:prstGeom prst="line">
              <a:avLst/>
            </a:prstGeom>
            <a:noFill/>
            <a:ln w="190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103658"/>
                                        </p:tgtEl>
                                        <p:attrNameLst>
                                          <p:attrName>style.visibility</p:attrName>
                                        </p:attrNameLst>
                                      </p:cBhvr>
                                      <p:to>
                                        <p:strVal val="visible"/>
                                      </p:to>
                                    </p:set>
                                    <p:animEffect transition="in" filter="fade">
                                      <p:cBhvr>
                                        <p:cTn id="7" dur="1000"/>
                                        <p:tgtEl>
                                          <p:spTgt spid="103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8">
            <a:extLst>
              <a:ext uri="{FF2B5EF4-FFF2-40B4-BE49-F238E27FC236}">
                <a16:creationId xmlns:a16="http://schemas.microsoft.com/office/drawing/2014/main" id="{1F05B6B1-BDD4-4F52-9D24-7272D050B77E}"/>
              </a:ext>
            </a:extLst>
          </p:cNvPr>
          <p:cNvSpPr>
            <a:spLocks noGrp="1"/>
          </p:cNvSpPr>
          <p:nvPr>
            <p:ph type="sldNum" sz="quarter" idx="12"/>
          </p:nvPr>
        </p:nvSpPr>
        <p:spPr/>
        <p:txBody>
          <a:bodyPr/>
          <a:lstStyle/>
          <a:p>
            <a:fld id="{6871F56F-AC25-4E95-97F6-81ADEA3F52BB}" type="slidenum">
              <a:rPr lang="en-GB" altLang="en-US"/>
              <a:pPr/>
              <a:t>8</a:t>
            </a:fld>
            <a:endParaRPr lang="en-GB" altLang="en-US"/>
          </a:p>
        </p:txBody>
      </p:sp>
      <p:sp>
        <p:nvSpPr>
          <p:cNvPr id="332802" name="Freeform 2">
            <a:extLst>
              <a:ext uri="{FF2B5EF4-FFF2-40B4-BE49-F238E27FC236}">
                <a16:creationId xmlns:a16="http://schemas.microsoft.com/office/drawing/2014/main" id="{63717E77-5605-4052-A249-F3408E29C170}"/>
              </a:ext>
            </a:extLst>
          </p:cNvPr>
          <p:cNvSpPr>
            <a:spLocks/>
          </p:cNvSpPr>
          <p:nvPr/>
        </p:nvSpPr>
        <p:spPr bwMode="auto">
          <a:xfrm>
            <a:off x="8275638" y="53975"/>
            <a:ext cx="619125" cy="5849938"/>
          </a:xfrm>
          <a:custGeom>
            <a:avLst/>
            <a:gdLst>
              <a:gd name="T0" fmla="*/ 0 w 336"/>
              <a:gd name="T1" fmla="*/ 1404 h 2976"/>
              <a:gd name="T2" fmla="*/ 0 w 336"/>
              <a:gd name="T3" fmla="*/ 2976 h 2976"/>
              <a:gd name="T4" fmla="*/ 336 w 336"/>
              <a:gd name="T5" fmla="*/ 2976 h 2976"/>
              <a:gd name="T6" fmla="*/ 336 w 336"/>
              <a:gd name="T7" fmla="*/ 0 h 2976"/>
              <a:gd name="T8" fmla="*/ 0 w 336"/>
              <a:gd name="T9" fmla="*/ 1404 h 2976"/>
            </a:gdLst>
            <a:ahLst/>
            <a:cxnLst>
              <a:cxn ang="0">
                <a:pos x="T0" y="T1"/>
              </a:cxn>
              <a:cxn ang="0">
                <a:pos x="T2" y="T3"/>
              </a:cxn>
              <a:cxn ang="0">
                <a:pos x="T4" y="T5"/>
              </a:cxn>
              <a:cxn ang="0">
                <a:pos x="T6" y="T7"/>
              </a:cxn>
              <a:cxn ang="0">
                <a:pos x="T8" y="T9"/>
              </a:cxn>
            </a:cxnLst>
            <a:rect l="0" t="0" r="r" b="b"/>
            <a:pathLst>
              <a:path w="336" h="2976">
                <a:moveTo>
                  <a:pt x="0" y="1404"/>
                </a:moveTo>
                <a:lnTo>
                  <a:pt x="0" y="2976"/>
                </a:lnTo>
                <a:lnTo>
                  <a:pt x="336" y="2976"/>
                </a:lnTo>
                <a:lnTo>
                  <a:pt x="336" y="0"/>
                </a:lnTo>
                <a:lnTo>
                  <a:pt x="0" y="1404"/>
                </a:lnTo>
                <a:close/>
              </a:path>
            </a:pathLst>
          </a:custGeom>
          <a:solidFill>
            <a:srgbClr val="FF0000"/>
          </a:solidFill>
          <a:ln>
            <a:noFill/>
          </a:ln>
          <a:effectLst/>
          <a:extLst>
            <a:ext uri="{91240B29-F687-4F45-9708-019B960494DF}">
              <a14:hiddenLine xmlns:a14="http://schemas.microsoft.com/office/drawing/2010/main" w="38100" cap="flat">
                <a:solidFill>
                  <a:srgbClr val="114FFB"/>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332806" name="Group 6">
            <a:extLst>
              <a:ext uri="{FF2B5EF4-FFF2-40B4-BE49-F238E27FC236}">
                <a16:creationId xmlns:a16="http://schemas.microsoft.com/office/drawing/2014/main" id="{28D8EDC1-3276-4FC2-B1E5-A9EDCD71DDB5}"/>
              </a:ext>
            </a:extLst>
          </p:cNvPr>
          <p:cNvGrpSpPr>
            <a:grpSpLocks/>
          </p:cNvGrpSpPr>
          <p:nvPr/>
        </p:nvGrpSpPr>
        <p:grpSpPr bwMode="auto">
          <a:xfrm>
            <a:off x="6327775" y="52388"/>
            <a:ext cx="2406650" cy="1397000"/>
            <a:chOff x="3986" y="33"/>
            <a:chExt cx="1516" cy="880"/>
          </a:xfrm>
        </p:grpSpPr>
        <p:grpSp>
          <p:nvGrpSpPr>
            <p:cNvPr id="332807" name="Group 7">
              <a:extLst>
                <a:ext uri="{FF2B5EF4-FFF2-40B4-BE49-F238E27FC236}">
                  <a16:creationId xmlns:a16="http://schemas.microsoft.com/office/drawing/2014/main" id="{F03C7837-4573-4519-8745-45C94DEE56CB}"/>
                </a:ext>
              </a:extLst>
            </p:cNvPr>
            <p:cNvGrpSpPr>
              <a:grpSpLocks/>
            </p:cNvGrpSpPr>
            <p:nvPr/>
          </p:nvGrpSpPr>
          <p:grpSpPr bwMode="auto">
            <a:xfrm>
              <a:off x="4014" y="33"/>
              <a:ext cx="1488" cy="880"/>
              <a:chOff x="1817" y="1214"/>
              <a:chExt cx="2124" cy="1542"/>
            </a:xfrm>
          </p:grpSpPr>
          <p:sp>
            <p:nvSpPr>
              <p:cNvPr id="332808" name="Freeform 8" descr="dark_grey5">
                <a:extLst>
                  <a:ext uri="{FF2B5EF4-FFF2-40B4-BE49-F238E27FC236}">
                    <a16:creationId xmlns:a16="http://schemas.microsoft.com/office/drawing/2014/main" id="{E123A21D-6D39-4DDD-ACA8-DB659D23F563}"/>
                  </a:ext>
                </a:extLst>
              </p:cNvPr>
              <p:cNvSpPr>
                <a:spLocks/>
              </p:cNvSpPr>
              <p:nvPr/>
            </p:nvSpPr>
            <p:spPr bwMode="auto">
              <a:xfrm>
                <a:off x="1817" y="1610"/>
                <a:ext cx="540" cy="732"/>
              </a:xfrm>
              <a:custGeom>
                <a:avLst/>
                <a:gdLst>
                  <a:gd name="T0" fmla="*/ 66 w 90"/>
                  <a:gd name="T1" fmla="*/ 7 h 122"/>
                  <a:gd name="T2" fmla="*/ 78 w 90"/>
                  <a:gd name="T3" fmla="*/ 74 h 122"/>
                  <a:gd name="T4" fmla="*/ 24 w 90"/>
                  <a:gd name="T5" fmla="*/ 115 h 122"/>
                  <a:gd name="T6" fmla="*/ 11 w 90"/>
                  <a:gd name="T7" fmla="*/ 48 h 122"/>
                  <a:gd name="T8" fmla="*/ 66 w 90"/>
                  <a:gd name="T9" fmla="*/ 7 h 122"/>
                </a:gdLst>
                <a:ahLst/>
                <a:cxnLst>
                  <a:cxn ang="0">
                    <a:pos x="T0" y="T1"/>
                  </a:cxn>
                  <a:cxn ang="0">
                    <a:pos x="T2" y="T3"/>
                  </a:cxn>
                  <a:cxn ang="0">
                    <a:pos x="T4" y="T5"/>
                  </a:cxn>
                  <a:cxn ang="0">
                    <a:pos x="T6" y="T7"/>
                  </a:cxn>
                  <a:cxn ang="0">
                    <a:pos x="T8" y="T9"/>
                  </a:cxn>
                </a:cxnLst>
                <a:rect l="0" t="0" r="r" b="b"/>
                <a:pathLst>
                  <a:path w="90" h="122">
                    <a:moveTo>
                      <a:pt x="66" y="7"/>
                    </a:moveTo>
                    <a:cubicBezTo>
                      <a:pt x="84" y="14"/>
                      <a:pt x="90" y="44"/>
                      <a:pt x="78" y="74"/>
                    </a:cubicBezTo>
                    <a:cubicBezTo>
                      <a:pt x="67" y="104"/>
                      <a:pt x="43" y="122"/>
                      <a:pt x="24" y="115"/>
                    </a:cubicBezTo>
                    <a:cubicBezTo>
                      <a:pt x="6" y="108"/>
                      <a:pt x="0" y="78"/>
                      <a:pt x="11" y="48"/>
                    </a:cubicBezTo>
                    <a:cubicBezTo>
                      <a:pt x="23" y="18"/>
                      <a:pt x="47" y="0"/>
                      <a:pt x="66" y="7"/>
                    </a:cubicBezTo>
                    <a:close/>
                  </a:path>
                </a:pathLst>
              </a:custGeom>
              <a:blipFill dpi="0" rotWithShape="1">
                <a:blip r:embed="rId3">
                  <a:lum bright="34000"/>
                </a:blip>
                <a:srcRect/>
                <a:stretch>
                  <a:fillRect/>
                </a:stretch>
              </a:blipFill>
              <a:ln w="0">
                <a:solidFill>
                  <a:srgbClr val="25221E"/>
                </a:solidFill>
                <a:prstDash val="solid"/>
                <a:round/>
                <a:headEnd/>
                <a:tailEnd/>
              </a:ln>
            </p:spPr>
            <p:txBody>
              <a:bodyPr/>
              <a:lstStyle/>
              <a:p>
                <a:endParaRPr lang="en-GB"/>
              </a:p>
            </p:txBody>
          </p:sp>
          <p:sp>
            <p:nvSpPr>
              <p:cNvPr id="332809" name="Freeform 9" descr="dark_grey5">
                <a:extLst>
                  <a:ext uri="{FF2B5EF4-FFF2-40B4-BE49-F238E27FC236}">
                    <a16:creationId xmlns:a16="http://schemas.microsoft.com/office/drawing/2014/main" id="{2001CD9B-A79B-485B-B3BD-74A1DF77AAFE}"/>
                  </a:ext>
                </a:extLst>
              </p:cNvPr>
              <p:cNvSpPr>
                <a:spLocks/>
              </p:cNvSpPr>
              <p:nvPr/>
            </p:nvSpPr>
            <p:spPr bwMode="auto">
              <a:xfrm>
                <a:off x="2729" y="2198"/>
                <a:ext cx="732" cy="510"/>
              </a:xfrm>
              <a:custGeom>
                <a:avLst/>
                <a:gdLst>
                  <a:gd name="T0" fmla="*/ 4 w 122"/>
                  <a:gd name="T1" fmla="*/ 29 h 85"/>
                  <a:gd name="T2" fmla="*/ 70 w 122"/>
                  <a:gd name="T3" fmla="*/ 7 h 85"/>
                  <a:gd name="T4" fmla="*/ 118 w 122"/>
                  <a:gd name="T5" fmla="*/ 56 h 85"/>
                  <a:gd name="T6" fmla="*/ 53 w 122"/>
                  <a:gd name="T7" fmla="*/ 77 h 85"/>
                  <a:gd name="T8" fmla="*/ 4 w 122"/>
                  <a:gd name="T9" fmla="*/ 29 h 85"/>
                </a:gdLst>
                <a:ahLst/>
                <a:cxnLst>
                  <a:cxn ang="0">
                    <a:pos x="T0" y="T1"/>
                  </a:cxn>
                  <a:cxn ang="0">
                    <a:pos x="T2" y="T3"/>
                  </a:cxn>
                  <a:cxn ang="0">
                    <a:pos x="T4" y="T5"/>
                  </a:cxn>
                  <a:cxn ang="0">
                    <a:pos x="T6" y="T7"/>
                  </a:cxn>
                  <a:cxn ang="0">
                    <a:pos x="T8" y="T9"/>
                  </a:cxn>
                </a:cxnLst>
                <a:rect l="0" t="0" r="r" b="b"/>
                <a:pathLst>
                  <a:path w="122" h="85">
                    <a:moveTo>
                      <a:pt x="4" y="29"/>
                    </a:moveTo>
                    <a:cubicBezTo>
                      <a:pt x="9" y="9"/>
                      <a:pt x="38" y="0"/>
                      <a:pt x="70" y="7"/>
                    </a:cubicBezTo>
                    <a:cubicBezTo>
                      <a:pt x="101" y="15"/>
                      <a:pt x="122" y="37"/>
                      <a:pt x="118" y="56"/>
                    </a:cubicBezTo>
                    <a:cubicBezTo>
                      <a:pt x="113" y="75"/>
                      <a:pt x="84" y="85"/>
                      <a:pt x="53" y="77"/>
                    </a:cubicBezTo>
                    <a:cubicBezTo>
                      <a:pt x="21" y="70"/>
                      <a:pt x="0" y="48"/>
                      <a:pt x="4" y="29"/>
                    </a:cubicBezTo>
                    <a:close/>
                  </a:path>
                </a:pathLst>
              </a:custGeom>
              <a:blipFill dpi="0" rotWithShape="1">
                <a:blip r:embed="rId3">
                  <a:lum bright="34000"/>
                </a:blip>
                <a:srcRect/>
                <a:stretch>
                  <a:fillRect/>
                </a:stretch>
              </a:blipFill>
              <a:ln w="0">
                <a:solidFill>
                  <a:srgbClr val="25221E"/>
                </a:solidFill>
                <a:prstDash val="solid"/>
                <a:round/>
                <a:headEnd/>
                <a:tailEnd/>
              </a:ln>
            </p:spPr>
            <p:txBody>
              <a:bodyPr/>
              <a:lstStyle/>
              <a:p>
                <a:endParaRPr lang="en-GB"/>
              </a:p>
            </p:txBody>
          </p:sp>
          <p:sp>
            <p:nvSpPr>
              <p:cNvPr id="332810" name="Freeform 10" descr="dark_grey5">
                <a:extLst>
                  <a:ext uri="{FF2B5EF4-FFF2-40B4-BE49-F238E27FC236}">
                    <a16:creationId xmlns:a16="http://schemas.microsoft.com/office/drawing/2014/main" id="{632B1DFE-6BA1-490E-9304-1FDD3CA5BE2F}"/>
                  </a:ext>
                </a:extLst>
              </p:cNvPr>
              <p:cNvSpPr>
                <a:spLocks/>
              </p:cNvSpPr>
              <p:nvPr/>
            </p:nvSpPr>
            <p:spPr bwMode="auto">
              <a:xfrm>
                <a:off x="1925" y="1448"/>
                <a:ext cx="738" cy="522"/>
              </a:xfrm>
              <a:custGeom>
                <a:avLst/>
                <a:gdLst>
                  <a:gd name="T0" fmla="*/ 117 w 123"/>
                  <a:gd name="T1" fmla="*/ 59 h 87"/>
                  <a:gd name="T2" fmla="*/ 52 w 123"/>
                  <a:gd name="T3" fmla="*/ 78 h 87"/>
                  <a:gd name="T4" fmla="*/ 5 w 123"/>
                  <a:gd name="T5" fmla="*/ 28 h 87"/>
                  <a:gd name="T6" fmla="*/ 71 w 123"/>
                  <a:gd name="T7" fmla="*/ 9 h 87"/>
                  <a:gd name="T8" fmla="*/ 117 w 123"/>
                  <a:gd name="T9" fmla="*/ 59 h 87"/>
                </a:gdLst>
                <a:ahLst/>
                <a:cxnLst>
                  <a:cxn ang="0">
                    <a:pos x="T0" y="T1"/>
                  </a:cxn>
                  <a:cxn ang="0">
                    <a:pos x="T2" y="T3"/>
                  </a:cxn>
                  <a:cxn ang="0">
                    <a:pos x="T4" y="T5"/>
                  </a:cxn>
                  <a:cxn ang="0">
                    <a:pos x="T6" y="T7"/>
                  </a:cxn>
                  <a:cxn ang="0">
                    <a:pos x="T8" y="T9"/>
                  </a:cxn>
                </a:cxnLst>
                <a:rect l="0" t="0" r="r" b="b"/>
                <a:pathLst>
                  <a:path w="123" h="87">
                    <a:moveTo>
                      <a:pt x="117" y="59"/>
                    </a:moveTo>
                    <a:cubicBezTo>
                      <a:pt x="112" y="78"/>
                      <a:pt x="83" y="87"/>
                      <a:pt x="52" y="78"/>
                    </a:cubicBezTo>
                    <a:cubicBezTo>
                      <a:pt x="21" y="69"/>
                      <a:pt x="0" y="47"/>
                      <a:pt x="5" y="28"/>
                    </a:cubicBezTo>
                    <a:cubicBezTo>
                      <a:pt x="10" y="9"/>
                      <a:pt x="40" y="0"/>
                      <a:pt x="71" y="9"/>
                    </a:cubicBezTo>
                    <a:cubicBezTo>
                      <a:pt x="102" y="18"/>
                      <a:pt x="123" y="40"/>
                      <a:pt x="117" y="59"/>
                    </a:cubicBezTo>
                    <a:close/>
                  </a:path>
                </a:pathLst>
              </a:custGeom>
              <a:blipFill dpi="0" rotWithShape="1">
                <a:blip r:embed="rId3">
                  <a:lum bright="34000"/>
                </a:blip>
                <a:srcRect/>
                <a:stretch>
                  <a:fillRect/>
                </a:stretch>
              </a:blipFill>
              <a:ln w="0">
                <a:solidFill>
                  <a:srgbClr val="25221E"/>
                </a:solidFill>
                <a:prstDash val="solid"/>
                <a:round/>
                <a:headEnd/>
                <a:tailEnd/>
              </a:ln>
            </p:spPr>
            <p:txBody>
              <a:bodyPr/>
              <a:lstStyle/>
              <a:p>
                <a:endParaRPr lang="en-GB"/>
              </a:p>
            </p:txBody>
          </p:sp>
          <p:sp>
            <p:nvSpPr>
              <p:cNvPr id="332811" name="Freeform 11" descr="dark_grey5">
                <a:extLst>
                  <a:ext uri="{FF2B5EF4-FFF2-40B4-BE49-F238E27FC236}">
                    <a16:creationId xmlns:a16="http://schemas.microsoft.com/office/drawing/2014/main" id="{9E475996-E134-4987-9334-7B9B366026CF}"/>
                  </a:ext>
                </a:extLst>
              </p:cNvPr>
              <p:cNvSpPr>
                <a:spLocks/>
              </p:cNvSpPr>
              <p:nvPr/>
            </p:nvSpPr>
            <p:spPr bwMode="auto">
              <a:xfrm>
                <a:off x="2183" y="1280"/>
                <a:ext cx="738" cy="516"/>
              </a:xfrm>
              <a:custGeom>
                <a:avLst/>
                <a:gdLst>
                  <a:gd name="T0" fmla="*/ 5 w 123"/>
                  <a:gd name="T1" fmla="*/ 59 h 86"/>
                  <a:gd name="T2" fmla="*/ 52 w 123"/>
                  <a:gd name="T3" fmla="*/ 9 h 86"/>
                  <a:gd name="T4" fmla="*/ 118 w 123"/>
                  <a:gd name="T5" fmla="*/ 28 h 86"/>
                  <a:gd name="T6" fmla="*/ 71 w 123"/>
                  <a:gd name="T7" fmla="*/ 78 h 86"/>
                  <a:gd name="T8" fmla="*/ 5 w 123"/>
                  <a:gd name="T9" fmla="*/ 59 h 86"/>
                </a:gdLst>
                <a:ahLst/>
                <a:cxnLst>
                  <a:cxn ang="0">
                    <a:pos x="T0" y="T1"/>
                  </a:cxn>
                  <a:cxn ang="0">
                    <a:pos x="T2" y="T3"/>
                  </a:cxn>
                  <a:cxn ang="0">
                    <a:pos x="T4" y="T5"/>
                  </a:cxn>
                  <a:cxn ang="0">
                    <a:pos x="T6" y="T7"/>
                  </a:cxn>
                  <a:cxn ang="0">
                    <a:pos x="T8" y="T9"/>
                  </a:cxn>
                </a:cxnLst>
                <a:rect l="0" t="0" r="r" b="b"/>
                <a:pathLst>
                  <a:path w="123" h="86">
                    <a:moveTo>
                      <a:pt x="5" y="59"/>
                    </a:moveTo>
                    <a:cubicBezTo>
                      <a:pt x="0" y="40"/>
                      <a:pt x="21" y="17"/>
                      <a:pt x="52" y="9"/>
                    </a:cubicBezTo>
                    <a:cubicBezTo>
                      <a:pt x="83" y="0"/>
                      <a:pt x="113" y="9"/>
                      <a:pt x="118" y="28"/>
                    </a:cubicBezTo>
                    <a:cubicBezTo>
                      <a:pt x="123" y="47"/>
                      <a:pt x="102" y="69"/>
                      <a:pt x="71" y="78"/>
                    </a:cubicBezTo>
                    <a:cubicBezTo>
                      <a:pt x="40" y="86"/>
                      <a:pt x="11" y="78"/>
                      <a:pt x="5" y="59"/>
                    </a:cubicBezTo>
                    <a:close/>
                  </a:path>
                </a:pathLst>
              </a:custGeom>
              <a:blipFill dpi="0" rotWithShape="1">
                <a:blip r:embed="rId3">
                  <a:lum bright="34000"/>
                </a:blip>
                <a:srcRect/>
                <a:stretch>
                  <a:fillRect/>
                </a:stretch>
              </a:blipFill>
              <a:ln w="0">
                <a:solidFill>
                  <a:srgbClr val="25221E"/>
                </a:solidFill>
                <a:prstDash val="solid"/>
                <a:round/>
                <a:headEnd/>
                <a:tailEnd/>
              </a:ln>
            </p:spPr>
            <p:txBody>
              <a:bodyPr/>
              <a:lstStyle/>
              <a:p>
                <a:endParaRPr lang="en-GB"/>
              </a:p>
            </p:txBody>
          </p:sp>
          <p:sp>
            <p:nvSpPr>
              <p:cNvPr id="332812" name="Freeform 12" descr="dark_grey5">
                <a:extLst>
                  <a:ext uri="{FF2B5EF4-FFF2-40B4-BE49-F238E27FC236}">
                    <a16:creationId xmlns:a16="http://schemas.microsoft.com/office/drawing/2014/main" id="{54F9F318-A8DA-4D34-9FB4-FD0FE5B8BD4B}"/>
                  </a:ext>
                </a:extLst>
              </p:cNvPr>
              <p:cNvSpPr>
                <a:spLocks/>
              </p:cNvSpPr>
              <p:nvPr/>
            </p:nvSpPr>
            <p:spPr bwMode="auto">
              <a:xfrm>
                <a:off x="2771" y="1214"/>
                <a:ext cx="732" cy="558"/>
              </a:xfrm>
              <a:custGeom>
                <a:avLst/>
                <a:gdLst>
                  <a:gd name="T0" fmla="*/ 114 w 122"/>
                  <a:gd name="T1" fmla="*/ 72 h 93"/>
                  <a:gd name="T2" fmla="*/ 46 w 122"/>
                  <a:gd name="T3" fmla="*/ 79 h 93"/>
                  <a:gd name="T4" fmla="*/ 9 w 122"/>
                  <a:gd name="T5" fmla="*/ 21 h 93"/>
                  <a:gd name="T6" fmla="*/ 77 w 122"/>
                  <a:gd name="T7" fmla="*/ 14 h 93"/>
                  <a:gd name="T8" fmla="*/ 114 w 122"/>
                  <a:gd name="T9" fmla="*/ 72 h 93"/>
                </a:gdLst>
                <a:ahLst/>
                <a:cxnLst>
                  <a:cxn ang="0">
                    <a:pos x="T0" y="T1"/>
                  </a:cxn>
                  <a:cxn ang="0">
                    <a:pos x="T2" y="T3"/>
                  </a:cxn>
                  <a:cxn ang="0">
                    <a:pos x="T4" y="T5"/>
                  </a:cxn>
                  <a:cxn ang="0">
                    <a:pos x="T6" y="T7"/>
                  </a:cxn>
                  <a:cxn ang="0">
                    <a:pos x="T8" y="T9"/>
                  </a:cxn>
                </a:cxnLst>
                <a:rect l="0" t="0" r="r" b="b"/>
                <a:pathLst>
                  <a:path w="122" h="93">
                    <a:moveTo>
                      <a:pt x="114" y="72"/>
                    </a:moveTo>
                    <a:cubicBezTo>
                      <a:pt x="105" y="90"/>
                      <a:pt x="74" y="93"/>
                      <a:pt x="46" y="79"/>
                    </a:cubicBezTo>
                    <a:cubicBezTo>
                      <a:pt x="17" y="65"/>
                      <a:pt x="0" y="39"/>
                      <a:pt x="9" y="21"/>
                    </a:cubicBezTo>
                    <a:cubicBezTo>
                      <a:pt x="17" y="3"/>
                      <a:pt x="48" y="0"/>
                      <a:pt x="77" y="14"/>
                    </a:cubicBezTo>
                    <a:cubicBezTo>
                      <a:pt x="106" y="28"/>
                      <a:pt x="122" y="54"/>
                      <a:pt x="114" y="72"/>
                    </a:cubicBezTo>
                    <a:close/>
                  </a:path>
                </a:pathLst>
              </a:custGeom>
              <a:blipFill dpi="0" rotWithShape="1">
                <a:blip r:embed="rId3">
                  <a:lum bright="34000"/>
                </a:blip>
                <a:srcRect/>
                <a:stretch>
                  <a:fillRect/>
                </a:stretch>
              </a:blipFill>
              <a:ln w="0">
                <a:solidFill>
                  <a:srgbClr val="25221E"/>
                </a:solidFill>
                <a:prstDash val="solid"/>
                <a:round/>
                <a:headEnd/>
                <a:tailEnd/>
              </a:ln>
            </p:spPr>
            <p:txBody>
              <a:bodyPr/>
              <a:lstStyle/>
              <a:p>
                <a:endParaRPr lang="en-GB"/>
              </a:p>
            </p:txBody>
          </p:sp>
          <p:sp>
            <p:nvSpPr>
              <p:cNvPr id="332813" name="Freeform 13" descr="dark_grey5">
                <a:extLst>
                  <a:ext uri="{FF2B5EF4-FFF2-40B4-BE49-F238E27FC236}">
                    <a16:creationId xmlns:a16="http://schemas.microsoft.com/office/drawing/2014/main" id="{322F5F72-487D-4C81-954D-2FD216FF288C}"/>
                  </a:ext>
                </a:extLst>
              </p:cNvPr>
              <p:cNvSpPr>
                <a:spLocks/>
              </p:cNvSpPr>
              <p:nvPr/>
            </p:nvSpPr>
            <p:spPr bwMode="auto">
              <a:xfrm>
                <a:off x="2483" y="2228"/>
                <a:ext cx="738" cy="528"/>
              </a:xfrm>
              <a:custGeom>
                <a:avLst/>
                <a:gdLst>
                  <a:gd name="T0" fmla="*/ 117 w 123"/>
                  <a:gd name="T1" fmla="*/ 25 h 88"/>
                  <a:gd name="T2" fmla="*/ 73 w 123"/>
                  <a:gd name="T3" fmla="*/ 78 h 88"/>
                  <a:gd name="T4" fmla="*/ 6 w 123"/>
                  <a:gd name="T5" fmla="*/ 63 h 88"/>
                  <a:gd name="T6" fmla="*/ 50 w 123"/>
                  <a:gd name="T7" fmla="*/ 10 h 88"/>
                  <a:gd name="T8" fmla="*/ 117 w 123"/>
                  <a:gd name="T9" fmla="*/ 25 h 88"/>
                </a:gdLst>
                <a:ahLst/>
                <a:cxnLst>
                  <a:cxn ang="0">
                    <a:pos x="T0" y="T1"/>
                  </a:cxn>
                  <a:cxn ang="0">
                    <a:pos x="T2" y="T3"/>
                  </a:cxn>
                  <a:cxn ang="0">
                    <a:pos x="T4" y="T5"/>
                  </a:cxn>
                  <a:cxn ang="0">
                    <a:pos x="T6" y="T7"/>
                  </a:cxn>
                  <a:cxn ang="0">
                    <a:pos x="T8" y="T9"/>
                  </a:cxn>
                </a:cxnLst>
                <a:rect l="0" t="0" r="r" b="b"/>
                <a:pathLst>
                  <a:path w="123" h="88">
                    <a:moveTo>
                      <a:pt x="117" y="25"/>
                    </a:moveTo>
                    <a:cubicBezTo>
                      <a:pt x="123" y="44"/>
                      <a:pt x="104" y="67"/>
                      <a:pt x="73" y="78"/>
                    </a:cubicBezTo>
                    <a:cubicBezTo>
                      <a:pt x="43" y="88"/>
                      <a:pt x="13" y="81"/>
                      <a:pt x="6" y="63"/>
                    </a:cubicBezTo>
                    <a:cubicBezTo>
                      <a:pt x="0" y="44"/>
                      <a:pt x="20" y="20"/>
                      <a:pt x="50" y="10"/>
                    </a:cubicBezTo>
                    <a:cubicBezTo>
                      <a:pt x="80" y="0"/>
                      <a:pt x="110" y="6"/>
                      <a:pt x="117" y="25"/>
                    </a:cubicBezTo>
                    <a:close/>
                  </a:path>
                </a:pathLst>
              </a:custGeom>
              <a:blipFill dpi="0" rotWithShape="1">
                <a:blip r:embed="rId3">
                  <a:lum bright="34000"/>
                </a:blip>
                <a:srcRect/>
                <a:stretch>
                  <a:fillRect/>
                </a:stretch>
              </a:blipFill>
              <a:ln w="0">
                <a:solidFill>
                  <a:srgbClr val="25221E"/>
                </a:solidFill>
                <a:prstDash val="solid"/>
                <a:round/>
                <a:headEnd/>
                <a:tailEnd/>
              </a:ln>
            </p:spPr>
            <p:txBody>
              <a:bodyPr/>
              <a:lstStyle/>
              <a:p>
                <a:endParaRPr lang="en-GB"/>
              </a:p>
            </p:txBody>
          </p:sp>
          <p:sp>
            <p:nvSpPr>
              <p:cNvPr id="332814" name="Freeform 14" descr="dark_grey5">
                <a:extLst>
                  <a:ext uri="{FF2B5EF4-FFF2-40B4-BE49-F238E27FC236}">
                    <a16:creationId xmlns:a16="http://schemas.microsoft.com/office/drawing/2014/main" id="{F821155F-8FF6-4633-9287-FBF044413DB4}"/>
                  </a:ext>
                </a:extLst>
              </p:cNvPr>
              <p:cNvSpPr>
                <a:spLocks/>
              </p:cNvSpPr>
              <p:nvPr/>
            </p:nvSpPr>
            <p:spPr bwMode="auto">
              <a:xfrm>
                <a:off x="3329" y="1412"/>
                <a:ext cx="498" cy="666"/>
              </a:xfrm>
              <a:custGeom>
                <a:avLst/>
                <a:gdLst>
                  <a:gd name="T0" fmla="*/ 29 w 83"/>
                  <a:gd name="T1" fmla="*/ 4 h 111"/>
                  <a:gd name="T2" fmla="*/ 77 w 83"/>
                  <a:gd name="T3" fmla="*/ 50 h 111"/>
                  <a:gd name="T4" fmla="*/ 54 w 83"/>
                  <a:gd name="T5" fmla="*/ 108 h 111"/>
                  <a:gd name="T6" fmla="*/ 7 w 83"/>
                  <a:gd name="T7" fmla="*/ 61 h 111"/>
                  <a:gd name="T8" fmla="*/ 29 w 83"/>
                  <a:gd name="T9" fmla="*/ 4 h 111"/>
                </a:gdLst>
                <a:ahLst/>
                <a:cxnLst>
                  <a:cxn ang="0">
                    <a:pos x="T0" y="T1"/>
                  </a:cxn>
                  <a:cxn ang="0">
                    <a:pos x="T2" y="T3"/>
                  </a:cxn>
                  <a:cxn ang="0">
                    <a:pos x="T4" y="T5"/>
                  </a:cxn>
                  <a:cxn ang="0">
                    <a:pos x="T6" y="T7"/>
                  </a:cxn>
                  <a:cxn ang="0">
                    <a:pos x="T8" y="T9"/>
                  </a:cxn>
                </a:cxnLst>
                <a:rect l="0" t="0" r="r" b="b"/>
                <a:pathLst>
                  <a:path w="83" h="111">
                    <a:moveTo>
                      <a:pt x="29" y="4"/>
                    </a:moveTo>
                    <a:cubicBezTo>
                      <a:pt x="48" y="0"/>
                      <a:pt x="70" y="21"/>
                      <a:pt x="77" y="50"/>
                    </a:cubicBezTo>
                    <a:cubicBezTo>
                      <a:pt x="83" y="79"/>
                      <a:pt x="73" y="105"/>
                      <a:pt x="54" y="108"/>
                    </a:cubicBezTo>
                    <a:cubicBezTo>
                      <a:pt x="35" y="111"/>
                      <a:pt x="14" y="90"/>
                      <a:pt x="7" y="61"/>
                    </a:cubicBezTo>
                    <a:cubicBezTo>
                      <a:pt x="0" y="33"/>
                      <a:pt x="10" y="7"/>
                      <a:pt x="29" y="4"/>
                    </a:cubicBezTo>
                    <a:close/>
                  </a:path>
                </a:pathLst>
              </a:custGeom>
              <a:blipFill dpi="0" rotWithShape="1">
                <a:blip r:embed="rId3">
                  <a:lum bright="34000"/>
                </a:blip>
                <a:srcRect/>
                <a:stretch>
                  <a:fillRect/>
                </a:stretch>
              </a:blipFill>
              <a:ln w="0">
                <a:solidFill>
                  <a:srgbClr val="25221E"/>
                </a:solidFill>
                <a:prstDash val="solid"/>
                <a:round/>
                <a:headEnd/>
                <a:tailEnd/>
              </a:ln>
            </p:spPr>
            <p:txBody>
              <a:bodyPr/>
              <a:lstStyle/>
              <a:p>
                <a:endParaRPr lang="en-GB"/>
              </a:p>
            </p:txBody>
          </p:sp>
          <p:sp>
            <p:nvSpPr>
              <p:cNvPr id="332815" name="Freeform 15" descr="dark_grey5">
                <a:extLst>
                  <a:ext uri="{FF2B5EF4-FFF2-40B4-BE49-F238E27FC236}">
                    <a16:creationId xmlns:a16="http://schemas.microsoft.com/office/drawing/2014/main" id="{786D4256-BA46-4326-8532-47FA779E7E38}"/>
                  </a:ext>
                </a:extLst>
              </p:cNvPr>
              <p:cNvSpPr>
                <a:spLocks/>
              </p:cNvSpPr>
              <p:nvPr/>
            </p:nvSpPr>
            <p:spPr bwMode="auto">
              <a:xfrm>
                <a:off x="3269" y="1844"/>
                <a:ext cx="672" cy="444"/>
              </a:xfrm>
              <a:custGeom>
                <a:avLst/>
                <a:gdLst>
                  <a:gd name="T0" fmla="*/ 7 w 112"/>
                  <a:gd name="T1" fmla="*/ 63 h 74"/>
                  <a:gd name="T2" fmla="*/ 43 w 112"/>
                  <a:gd name="T3" fmla="*/ 16 h 74"/>
                  <a:gd name="T4" fmla="*/ 105 w 112"/>
                  <a:gd name="T5" fmla="*/ 11 h 74"/>
                  <a:gd name="T6" fmla="*/ 69 w 112"/>
                  <a:gd name="T7" fmla="*/ 57 h 74"/>
                  <a:gd name="T8" fmla="*/ 7 w 112"/>
                  <a:gd name="T9" fmla="*/ 63 h 74"/>
                </a:gdLst>
                <a:ahLst/>
                <a:cxnLst>
                  <a:cxn ang="0">
                    <a:pos x="T0" y="T1"/>
                  </a:cxn>
                  <a:cxn ang="0">
                    <a:pos x="T2" y="T3"/>
                  </a:cxn>
                  <a:cxn ang="0">
                    <a:pos x="T4" y="T5"/>
                  </a:cxn>
                  <a:cxn ang="0">
                    <a:pos x="T6" y="T7"/>
                  </a:cxn>
                  <a:cxn ang="0">
                    <a:pos x="T8" y="T9"/>
                  </a:cxn>
                </a:cxnLst>
                <a:rect l="0" t="0" r="r" b="b"/>
                <a:pathLst>
                  <a:path w="112" h="74">
                    <a:moveTo>
                      <a:pt x="7" y="63"/>
                    </a:moveTo>
                    <a:cubicBezTo>
                      <a:pt x="0" y="51"/>
                      <a:pt x="16" y="30"/>
                      <a:pt x="43" y="16"/>
                    </a:cubicBezTo>
                    <a:cubicBezTo>
                      <a:pt x="70" y="2"/>
                      <a:pt x="98" y="0"/>
                      <a:pt x="105" y="11"/>
                    </a:cubicBezTo>
                    <a:cubicBezTo>
                      <a:pt x="112" y="22"/>
                      <a:pt x="96" y="43"/>
                      <a:pt x="69" y="57"/>
                    </a:cubicBezTo>
                    <a:cubicBezTo>
                      <a:pt x="42" y="72"/>
                      <a:pt x="14" y="74"/>
                      <a:pt x="7" y="63"/>
                    </a:cubicBezTo>
                    <a:close/>
                  </a:path>
                </a:pathLst>
              </a:custGeom>
              <a:blipFill dpi="0" rotWithShape="1">
                <a:blip r:embed="rId3">
                  <a:lum bright="34000"/>
                </a:blip>
                <a:srcRect/>
                <a:stretch>
                  <a:fillRect/>
                </a:stretch>
              </a:blipFill>
              <a:ln w="0">
                <a:solidFill>
                  <a:srgbClr val="25221E"/>
                </a:solidFill>
                <a:prstDash val="solid"/>
                <a:round/>
                <a:headEnd/>
                <a:tailEnd/>
              </a:ln>
            </p:spPr>
            <p:txBody>
              <a:bodyPr/>
              <a:lstStyle/>
              <a:p>
                <a:endParaRPr lang="en-GB"/>
              </a:p>
            </p:txBody>
          </p:sp>
          <p:sp>
            <p:nvSpPr>
              <p:cNvPr id="332816" name="Freeform 16" descr="dark_grey5">
                <a:extLst>
                  <a:ext uri="{FF2B5EF4-FFF2-40B4-BE49-F238E27FC236}">
                    <a16:creationId xmlns:a16="http://schemas.microsoft.com/office/drawing/2014/main" id="{BC03D06B-465D-40CB-A580-99F09457C427}"/>
                  </a:ext>
                </a:extLst>
              </p:cNvPr>
              <p:cNvSpPr>
                <a:spLocks/>
              </p:cNvSpPr>
              <p:nvPr/>
            </p:nvSpPr>
            <p:spPr bwMode="auto">
              <a:xfrm>
                <a:off x="3191" y="1940"/>
                <a:ext cx="714" cy="630"/>
              </a:xfrm>
              <a:custGeom>
                <a:avLst/>
                <a:gdLst>
                  <a:gd name="T0" fmla="*/ 108 w 119"/>
                  <a:gd name="T1" fmla="*/ 70 h 105"/>
                  <a:gd name="T2" fmla="*/ 40 w 119"/>
                  <a:gd name="T3" fmla="*/ 95 h 105"/>
                  <a:gd name="T4" fmla="*/ 11 w 119"/>
                  <a:gd name="T5" fmla="*/ 35 h 105"/>
                  <a:gd name="T6" fmla="*/ 80 w 119"/>
                  <a:gd name="T7" fmla="*/ 10 h 105"/>
                  <a:gd name="T8" fmla="*/ 108 w 119"/>
                  <a:gd name="T9" fmla="*/ 70 h 105"/>
                </a:gdLst>
                <a:ahLst/>
                <a:cxnLst>
                  <a:cxn ang="0">
                    <a:pos x="T0" y="T1"/>
                  </a:cxn>
                  <a:cxn ang="0">
                    <a:pos x="T2" y="T3"/>
                  </a:cxn>
                  <a:cxn ang="0">
                    <a:pos x="T4" y="T5"/>
                  </a:cxn>
                  <a:cxn ang="0">
                    <a:pos x="T6" y="T7"/>
                  </a:cxn>
                  <a:cxn ang="0">
                    <a:pos x="T8" y="T9"/>
                  </a:cxn>
                </a:cxnLst>
                <a:rect l="0" t="0" r="r" b="b"/>
                <a:pathLst>
                  <a:path w="119" h="105">
                    <a:moveTo>
                      <a:pt x="108" y="70"/>
                    </a:moveTo>
                    <a:cubicBezTo>
                      <a:pt x="97" y="94"/>
                      <a:pt x="66" y="105"/>
                      <a:pt x="40" y="95"/>
                    </a:cubicBezTo>
                    <a:cubicBezTo>
                      <a:pt x="13" y="85"/>
                      <a:pt x="0" y="58"/>
                      <a:pt x="11" y="35"/>
                    </a:cubicBezTo>
                    <a:cubicBezTo>
                      <a:pt x="22" y="12"/>
                      <a:pt x="53" y="0"/>
                      <a:pt x="80" y="10"/>
                    </a:cubicBezTo>
                    <a:cubicBezTo>
                      <a:pt x="106" y="20"/>
                      <a:pt x="119" y="47"/>
                      <a:pt x="108" y="70"/>
                    </a:cubicBezTo>
                    <a:close/>
                  </a:path>
                </a:pathLst>
              </a:custGeom>
              <a:blipFill dpi="0" rotWithShape="1">
                <a:blip r:embed="rId3">
                  <a:lum bright="34000"/>
                </a:blip>
                <a:srcRect/>
                <a:stretch>
                  <a:fillRect/>
                </a:stretch>
              </a:blipFill>
              <a:ln w="0">
                <a:solidFill>
                  <a:srgbClr val="25221E"/>
                </a:solidFill>
                <a:prstDash val="solid"/>
                <a:round/>
                <a:headEnd/>
                <a:tailEnd/>
              </a:ln>
            </p:spPr>
            <p:txBody>
              <a:bodyPr/>
              <a:lstStyle/>
              <a:p>
                <a:endParaRPr lang="en-GB"/>
              </a:p>
            </p:txBody>
          </p:sp>
          <p:sp>
            <p:nvSpPr>
              <p:cNvPr id="332817" name="Freeform 17" descr="dark_grey5">
                <a:extLst>
                  <a:ext uri="{FF2B5EF4-FFF2-40B4-BE49-F238E27FC236}">
                    <a16:creationId xmlns:a16="http://schemas.microsoft.com/office/drawing/2014/main" id="{A456B35B-C2DD-4D03-9292-F077B9EDA076}"/>
                  </a:ext>
                </a:extLst>
              </p:cNvPr>
              <p:cNvSpPr>
                <a:spLocks/>
              </p:cNvSpPr>
              <p:nvPr/>
            </p:nvSpPr>
            <p:spPr bwMode="auto">
              <a:xfrm>
                <a:off x="2003" y="2210"/>
                <a:ext cx="648" cy="444"/>
              </a:xfrm>
              <a:custGeom>
                <a:avLst/>
                <a:gdLst>
                  <a:gd name="T0" fmla="*/ 107 w 108"/>
                  <a:gd name="T1" fmla="*/ 47 h 74"/>
                  <a:gd name="T2" fmla="*/ 52 w 108"/>
                  <a:gd name="T3" fmla="*/ 68 h 74"/>
                  <a:gd name="T4" fmla="*/ 2 w 108"/>
                  <a:gd name="T5" fmla="*/ 27 h 74"/>
                  <a:gd name="T6" fmla="*/ 56 w 108"/>
                  <a:gd name="T7" fmla="*/ 6 h 74"/>
                  <a:gd name="T8" fmla="*/ 107 w 108"/>
                  <a:gd name="T9" fmla="*/ 47 h 74"/>
                </a:gdLst>
                <a:ahLst/>
                <a:cxnLst>
                  <a:cxn ang="0">
                    <a:pos x="T0" y="T1"/>
                  </a:cxn>
                  <a:cxn ang="0">
                    <a:pos x="T2" y="T3"/>
                  </a:cxn>
                  <a:cxn ang="0">
                    <a:pos x="T4" y="T5"/>
                  </a:cxn>
                  <a:cxn ang="0">
                    <a:pos x="T6" y="T7"/>
                  </a:cxn>
                  <a:cxn ang="0">
                    <a:pos x="T8" y="T9"/>
                  </a:cxn>
                </a:cxnLst>
                <a:rect l="0" t="0" r="r" b="b"/>
                <a:pathLst>
                  <a:path w="108" h="74">
                    <a:moveTo>
                      <a:pt x="107" y="47"/>
                    </a:moveTo>
                    <a:cubicBezTo>
                      <a:pt x="105" y="64"/>
                      <a:pt x="81" y="74"/>
                      <a:pt x="52" y="68"/>
                    </a:cubicBezTo>
                    <a:cubicBezTo>
                      <a:pt x="23" y="62"/>
                      <a:pt x="0" y="44"/>
                      <a:pt x="2" y="27"/>
                    </a:cubicBezTo>
                    <a:cubicBezTo>
                      <a:pt x="3" y="10"/>
                      <a:pt x="27" y="0"/>
                      <a:pt x="56" y="6"/>
                    </a:cubicBezTo>
                    <a:cubicBezTo>
                      <a:pt x="85" y="12"/>
                      <a:pt x="108" y="30"/>
                      <a:pt x="107" y="47"/>
                    </a:cubicBezTo>
                    <a:close/>
                  </a:path>
                </a:pathLst>
              </a:custGeom>
              <a:blipFill dpi="0" rotWithShape="1">
                <a:blip r:embed="rId3">
                  <a:lum bright="34000"/>
                </a:blip>
                <a:srcRect/>
                <a:stretch>
                  <a:fillRect/>
                </a:stretch>
              </a:blipFill>
              <a:ln w="0">
                <a:solidFill>
                  <a:srgbClr val="25221E"/>
                </a:solidFill>
                <a:prstDash val="solid"/>
                <a:round/>
                <a:headEnd/>
                <a:tailEnd/>
              </a:ln>
            </p:spPr>
            <p:txBody>
              <a:bodyPr/>
              <a:lstStyle/>
              <a:p>
                <a:endParaRPr lang="en-GB"/>
              </a:p>
            </p:txBody>
          </p:sp>
          <p:sp>
            <p:nvSpPr>
              <p:cNvPr id="332818" name="Oval 18" descr="dark_grey5">
                <a:extLst>
                  <a:ext uri="{FF2B5EF4-FFF2-40B4-BE49-F238E27FC236}">
                    <a16:creationId xmlns:a16="http://schemas.microsoft.com/office/drawing/2014/main" id="{58BBA79F-48B3-47EA-8BBE-7F91C30A09A1}"/>
                  </a:ext>
                </a:extLst>
              </p:cNvPr>
              <p:cNvSpPr>
                <a:spLocks noChangeArrowheads="1"/>
              </p:cNvSpPr>
              <p:nvPr/>
            </p:nvSpPr>
            <p:spPr bwMode="auto">
              <a:xfrm>
                <a:off x="1944" y="1366"/>
                <a:ext cx="1874" cy="1237"/>
              </a:xfrm>
              <a:prstGeom prst="ellipse">
                <a:avLst/>
              </a:prstGeom>
              <a:blipFill dpi="0" rotWithShape="1">
                <a:blip r:embed="rId3">
                  <a:lum bright="34000"/>
                </a:blip>
                <a:srcRect/>
                <a:stretch>
                  <a:fillRect/>
                </a:stretch>
              </a:blip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GB"/>
              </a:p>
            </p:txBody>
          </p:sp>
        </p:grpSp>
        <p:sp>
          <p:nvSpPr>
            <p:cNvPr id="332819" name="Text Box 19">
              <a:extLst>
                <a:ext uri="{FF2B5EF4-FFF2-40B4-BE49-F238E27FC236}">
                  <a16:creationId xmlns:a16="http://schemas.microsoft.com/office/drawing/2014/main" id="{E3BE3A9C-6F14-46CC-BA0A-4C87AECD597B}"/>
                </a:ext>
              </a:extLst>
            </p:cNvPr>
            <p:cNvSpPr txBox="1">
              <a:spLocks noChangeArrowheads="1"/>
            </p:cNvSpPr>
            <p:nvPr/>
          </p:nvSpPr>
          <p:spPr bwMode="auto">
            <a:xfrm>
              <a:off x="3986" y="90"/>
              <a:ext cx="1502" cy="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spcBef>
                  <a:spcPct val="15000"/>
                </a:spcBef>
              </a:pPr>
              <a:r>
                <a:rPr lang="en-US" altLang="en-US" sz="1600" b="1">
                  <a:solidFill>
                    <a:srgbClr val="000000"/>
                  </a:solidFill>
                  <a:latin typeface="Tahoma" panose="020B0604030504040204" pitchFamily="34" charset="0"/>
                </a:rPr>
                <a:t>Africa 2015</a:t>
              </a:r>
            </a:p>
            <a:p>
              <a:pPr>
                <a:lnSpc>
                  <a:spcPct val="95000"/>
                </a:lnSpc>
                <a:spcBef>
                  <a:spcPct val="15000"/>
                </a:spcBef>
                <a:buFontTx/>
                <a:buChar char="•"/>
              </a:pPr>
              <a:r>
                <a:rPr lang="en-US" altLang="en-US" sz="1400" b="1">
                  <a:solidFill>
                    <a:srgbClr val="000000"/>
                  </a:solidFill>
                  <a:latin typeface="Tahoma" panose="020B0604030504040204" pitchFamily="34" charset="0"/>
                </a:rPr>
                <a:t>MDGs Closer</a:t>
              </a:r>
            </a:p>
            <a:p>
              <a:pPr>
                <a:lnSpc>
                  <a:spcPct val="95000"/>
                </a:lnSpc>
                <a:spcBef>
                  <a:spcPct val="15000"/>
                </a:spcBef>
                <a:buFontTx/>
                <a:buChar char="•"/>
              </a:pPr>
              <a:r>
                <a:rPr lang="en-US" altLang="en-US" sz="1400" b="1">
                  <a:solidFill>
                    <a:srgbClr val="000000"/>
                  </a:solidFill>
                  <a:latin typeface="Tahoma" panose="020B0604030504040204" pitchFamily="34" charset="0"/>
                </a:rPr>
                <a:t>Inequalities Reduced</a:t>
              </a:r>
            </a:p>
            <a:p>
              <a:pPr>
                <a:lnSpc>
                  <a:spcPct val="95000"/>
                </a:lnSpc>
                <a:spcBef>
                  <a:spcPct val="15000"/>
                </a:spcBef>
                <a:buFontTx/>
                <a:buChar char="•"/>
              </a:pPr>
              <a:r>
                <a:rPr lang="en-US" altLang="en-US" sz="1400" b="1">
                  <a:solidFill>
                    <a:srgbClr val="000000"/>
                  </a:solidFill>
                  <a:latin typeface="Tahoma" panose="020B0604030504040204" pitchFamily="34" charset="0"/>
                </a:rPr>
                <a:t>Economic Growth Assured</a:t>
              </a:r>
            </a:p>
          </p:txBody>
        </p:sp>
      </p:grpSp>
      <p:grpSp>
        <p:nvGrpSpPr>
          <p:cNvPr id="332820" name="Group 20">
            <a:extLst>
              <a:ext uri="{FF2B5EF4-FFF2-40B4-BE49-F238E27FC236}">
                <a16:creationId xmlns:a16="http://schemas.microsoft.com/office/drawing/2014/main" id="{6C06C322-C6B2-408E-9834-10A806EBB73C}"/>
              </a:ext>
            </a:extLst>
          </p:cNvPr>
          <p:cNvGrpSpPr>
            <a:grpSpLocks/>
          </p:cNvGrpSpPr>
          <p:nvPr/>
        </p:nvGrpSpPr>
        <p:grpSpPr bwMode="auto">
          <a:xfrm>
            <a:off x="115888" y="0"/>
            <a:ext cx="8880475" cy="6269038"/>
            <a:chOff x="73" y="5"/>
            <a:chExt cx="5594" cy="3949"/>
          </a:xfrm>
        </p:grpSpPr>
        <p:grpSp>
          <p:nvGrpSpPr>
            <p:cNvPr id="332821" name="Group 21">
              <a:extLst>
                <a:ext uri="{FF2B5EF4-FFF2-40B4-BE49-F238E27FC236}">
                  <a16:creationId xmlns:a16="http://schemas.microsoft.com/office/drawing/2014/main" id="{070ED30B-8021-400F-93E4-B2561F3DC83A}"/>
                </a:ext>
              </a:extLst>
            </p:cNvPr>
            <p:cNvGrpSpPr>
              <a:grpSpLocks/>
            </p:cNvGrpSpPr>
            <p:nvPr/>
          </p:nvGrpSpPr>
          <p:grpSpPr bwMode="auto">
            <a:xfrm>
              <a:off x="73" y="3747"/>
              <a:ext cx="5594" cy="207"/>
              <a:chOff x="130" y="4112"/>
              <a:chExt cx="5594" cy="207"/>
            </a:xfrm>
          </p:grpSpPr>
          <p:sp>
            <p:nvSpPr>
              <p:cNvPr id="332822" name="Text Box 22">
                <a:extLst>
                  <a:ext uri="{FF2B5EF4-FFF2-40B4-BE49-F238E27FC236}">
                    <a16:creationId xmlns:a16="http://schemas.microsoft.com/office/drawing/2014/main" id="{A5A22DBF-686C-4E34-AB33-AE74F0F1BF1B}"/>
                  </a:ext>
                </a:extLst>
              </p:cNvPr>
              <p:cNvSpPr txBox="1">
                <a:spLocks noChangeArrowheads="1"/>
              </p:cNvSpPr>
              <p:nvPr/>
            </p:nvSpPr>
            <p:spPr bwMode="auto">
              <a:xfrm>
                <a:off x="130" y="4112"/>
                <a:ext cx="739" cy="20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50000"/>
                  </a:spcBef>
                  <a:buClr>
                    <a:srgbClr val="FC0128"/>
                  </a:buClr>
                  <a:buSzPct val="75000"/>
                  <a:buFont typeface="Wingdings" panose="05000000000000000000" pitchFamily="2" charset="2"/>
                  <a:buNone/>
                </a:pPr>
                <a:r>
                  <a:rPr lang="en-US" altLang="en-US" sz="1600" b="1">
                    <a:solidFill>
                      <a:schemeClr val="bg2"/>
                    </a:solidFill>
                    <a:latin typeface="Tahoma" panose="020B0604030504040204" pitchFamily="34" charset="0"/>
                  </a:rPr>
                  <a:t>350m BC </a:t>
                </a:r>
                <a:endParaRPr lang="en-US" altLang="en-US" sz="3200" b="1">
                  <a:solidFill>
                    <a:schemeClr val="tx2"/>
                  </a:solidFill>
                  <a:latin typeface="Tahoma" panose="020B0604030504040204" pitchFamily="34" charset="0"/>
                </a:endParaRPr>
              </a:p>
            </p:txBody>
          </p:sp>
          <p:sp>
            <p:nvSpPr>
              <p:cNvPr id="332823" name="Text Box 23">
                <a:extLst>
                  <a:ext uri="{FF2B5EF4-FFF2-40B4-BE49-F238E27FC236}">
                    <a16:creationId xmlns:a16="http://schemas.microsoft.com/office/drawing/2014/main" id="{67F8ECE0-DB38-4BA3-B6EF-074818F1A9BA}"/>
                  </a:ext>
                </a:extLst>
              </p:cNvPr>
              <p:cNvSpPr txBox="1">
                <a:spLocks noChangeArrowheads="1"/>
              </p:cNvSpPr>
              <p:nvPr/>
            </p:nvSpPr>
            <p:spPr bwMode="auto">
              <a:xfrm>
                <a:off x="837" y="4112"/>
                <a:ext cx="657" cy="20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50000"/>
                  </a:spcBef>
                  <a:buClr>
                    <a:srgbClr val="FC0128"/>
                  </a:buClr>
                  <a:buSzPct val="75000"/>
                  <a:buFont typeface="Wingdings" panose="05000000000000000000" pitchFamily="2" charset="2"/>
                  <a:buNone/>
                </a:pPr>
                <a:r>
                  <a:rPr lang="en-US" altLang="en-US" sz="1600" b="1">
                    <a:solidFill>
                      <a:schemeClr val="bg2"/>
                    </a:solidFill>
                    <a:latin typeface="Tahoma" panose="020B0604030504040204" pitchFamily="34" charset="0"/>
                  </a:rPr>
                  <a:t>20m BC </a:t>
                </a:r>
                <a:endParaRPr lang="en-US" altLang="en-US" sz="3200" b="1">
                  <a:solidFill>
                    <a:schemeClr val="tx2"/>
                  </a:solidFill>
                  <a:latin typeface="Tahoma" panose="020B0604030504040204" pitchFamily="34" charset="0"/>
                </a:endParaRPr>
              </a:p>
            </p:txBody>
          </p:sp>
          <p:sp>
            <p:nvSpPr>
              <p:cNvPr id="332824" name="Text Box 24">
                <a:extLst>
                  <a:ext uri="{FF2B5EF4-FFF2-40B4-BE49-F238E27FC236}">
                    <a16:creationId xmlns:a16="http://schemas.microsoft.com/office/drawing/2014/main" id="{72E5AB15-365A-41E2-8BCB-4DEAE4822407}"/>
                  </a:ext>
                </a:extLst>
              </p:cNvPr>
              <p:cNvSpPr txBox="1">
                <a:spLocks noChangeArrowheads="1"/>
              </p:cNvSpPr>
              <p:nvPr/>
            </p:nvSpPr>
            <p:spPr bwMode="auto">
              <a:xfrm>
                <a:off x="4291" y="4112"/>
                <a:ext cx="711" cy="20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50000"/>
                  </a:spcBef>
                  <a:buClr>
                    <a:srgbClr val="FC0128"/>
                  </a:buClr>
                  <a:buSzPct val="75000"/>
                  <a:buFont typeface="Wingdings" panose="05000000000000000000" pitchFamily="2" charset="2"/>
                  <a:buNone/>
                </a:pPr>
                <a:r>
                  <a:rPr lang="en-US" altLang="en-US" sz="1600" b="1">
                    <a:solidFill>
                      <a:schemeClr val="bg2"/>
                    </a:solidFill>
                    <a:latin typeface="Tahoma" panose="020B0604030504040204" pitchFamily="34" charset="0"/>
                  </a:rPr>
                  <a:t>2000 AD </a:t>
                </a:r>
                <a:endParaRPr lang="en-US" altLang="en-US" sz="3200" b="1">
                  <a:solidFill>
                    <a:schemeClr val="tx2"/>
                  </a:solidFill>
                  <a:latin typeface="Tahoma" panose="020B0604030504040204" pitchFamily="34" charset="0"/>
                </a:endParaRPr>
              </a:p>
            </p:txBody>
          </p:sp>
          <p:sp>
            <p:nvSpPr>
              <p:cNvPr id="332825" name="Text Box 25">
                <a:extLst>
                  <a:ext uri="{FF2B5EF4-FFF2-40B4-BE49-F238E27FC236}">
                    <a16:creationId xmlns:a16="http://schemas.microsoft.com/office/drawing/2014/main" id="{4B073760-4625-4578-9D9F-6DA5DF667AEF}"/>
                  </a:ext>
                </a:extLst>
              </p:cNvPr>
              <p:cNvSpPr txBox="1">
                <a:spLocks noChangeArrowheads="1"/>
              </p:cNvSpPr>
              <p:nvPr/>
            </p:nvSpPr>
            <p:spPr bwMode="auto">
              <a:xfrm>
                <a:off x="5013" y="4112"/>
                <a:ext cx="711" cy="20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50000"/>
                  </a:spcBef>
                  <a:buClr>
                    <a:srgbClr val="FC0128"/>
                  </a:buClr>
                  <a:buSzPct val="75000"/>
                  <a:buFont typeface="Wingdings" panose="05000000000000000000" pitchFamily="2" charset="2"/>
                  <a:buNone/>
                </a:pPr>
                <a:r>
                  <a:rPr lang="en-US" altLang="en-US" sz="1600" b="1">
                    <a:solidFill>
                      <a:schemeClr val="bg2"/>
                    </a:solidFill>
                    <a:latin typeface="Tahoma" panose="020B0604030504040204" pitchFamily="34" charset="0"/>
                  </a:rPr>
                  <a:t>2005 AD </a:t>
                </a:r>
                <a:endParaRPr lang="en-US" altLang="en-US" sz="3200" b="1">
                  <a:solidFill>
                    <a:schemeClr val="tx2"/>
                  </a:solidFill>
                  <a:latin typeface="Tahoma" panose="020B0604030504040204" pitchFamily="34" charset="0"/>
                </a:endParaRPr>
              </a:p>
            </p:txBody>
          </p:sp>
          <p:sp>
            <p:nvSpPr>
              <p:cNvPr id="332826" name="Text Box 26">
                <a:extLst>
                  <a:ext uri="{FF2B5EF4-FFF2-40B4-BE49-F238E27FC236}">
                    <a16:creationId xmlns:a16="http://schemas.microsoft.com/office/drawing/2014/main" id="{9430CEA4-642C-4D3E-B48F-04353B3B5335}"/>
                  </a:ext>
                </a:extLst>
              </p:cNvPr>
              <p:cNvSpPr txBox="1">
                <a:spLocks noChangeArrowheads="1"/>
              </p:cNvSpPr>
              <p:nvPr/>
            </p:nvSpPr>
            <p:spPr bwMode="auto">
              <a:xfrm>
                <a:off x="1419" y="4112"/>
                <a:ext cx="903" cy="20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50000"/>
                  </a:spcBef>
                  <a:buClr>
                    <a:srgbClr val="FC0128"/>
                  </a:buClr>
                  <a:buSzPct val="75000"/>
                  <a:buFont typeface="Wingdings" panose="05000000000000000000" pitchFamily="2" charset="2"/>
                  <a:buNone/>
                </a:pPr>
                <a:r>
                  <a:rPr lang="en-US" altLang="en-US" sz="1600" b="1">
                    <a:solidFill>
                      <a:schemeClr val="bg2"/>
                    </a:solidFill>
                    <a:latin typeface="Tahoma" panose="020B0604030504040204" pitchFamily="34" charset="0"/>
                  </a:rPr>
                  <a:t>200,000 BC </a:t>
                </a:r>
                <a:endParaRPr lang="en-US" altLang="en-US" sz="3200" b="1">
                  <a:solidFill>
                    <a:schemeClr val="tx2"/>
                  </a:solidFill>
                  <a:latin typeface="Tahoma" panose="020B0604030504040204" pitchFamily="34" charset="0"/>
                </a:endParaRPr>
              </a:p>
            </p:txBody>
          </p:sp>
          <p:sp>
            <p:nvSpPr>
              <p:cNvPr id="332827" name="Text Box 27">
                <a:extLst>
                  <a:ext uri="{FF2B5EF4-FFF2-40B4-BE49-F238E27FC236}">
                    <a16:creationId xmlns:a16="http://schemas.microsoft.com/office/drawing/2014/main" id="{AED6742A-3903-455D-9C00-D12BB615D8B9}"/>
                  </a:ext>
                </a:extLst>
              </p:cNvPr>
              <p:cNvSpPr txBox="1">
                <a:spLocks noChangeArrowheads="1"/>
              </p:cNvSpPr>
              <p:nvPr/>
            </p:nvSpPr>
            <p:spPr bwMode="auto">
              <a:xfrm>
                <a:off x="2299" y="4116"/>
                <a:ext cx="638" cy="20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eaLnBrk="0" hangingPunct="0">
                  <a:lnSpc>
                    <a:spcPct val="90000"/>
                  </a:lnSpc>
                  <a:spcBef>
                    <a:spcPct val="50000"/>
                  </a:spcBef>
                  <a:buClr>
                    <a:srgbClr val="FC0128"/>
                  </a:buClr>
                  <a:buSzPct val="75000"/>
                  <a:buFont typeface="Wingdings" panose="05000000000000000000" pitchFamily="2" charset="2"/>
                  <a:buNone/>
                </a:pPr>
                <a:r>
                  <a:rPr lang="en-US" altLang="en-US" sz="1600" b="1">
                    <a:solidFill>
                      <a:schemeClr val="bg2"/>
                    </a:solidFill>
                    <a:latin typeface="Tahoma" panose="020B0604030504040204" pitchFamily="34" charset="0"/>
                  </a:rPr>
                  <a:t>0 BC</a:t>
                </a:r>
                <a:endParaRPr lang="en-US" altLang="en-US" sz="3200" b="1">
                  <a:solidFill>
                    <a:schemeClr val="tx2"/>
                  </a:solidFill>
                  <a:latin typeface="Tahoma" panose="020B0604030504040204" pitchFamily="34" charset="0"/>
                </a:endParaRPr>
              </a:p>
            </p:txBody>
          </p:sp>
          <p:sp>
            <p:nvSpPr>
              <p:cNvPr id="332828" name="Text Box 28">
                <a:extLst>
                  <a:ext uri="{FF2B5EF4-FFF2-40B4-BE49-F238E27FC236}">
                    <a16:creationId xmlns:a16="http://schemas.microsoft.com/office/drawing/2014/main" id="{3AF06719-C09B-4488-8A4B-A3ED22E2B7D3}"/>
                  </a:ext>
                </a:extLst>
              </p:cNvPr>
              <p:cNvSpPr txBox="1">
                <a:spLocks noChangeArrowheads="1"/>
              </p:cNvSpPr>
              <p:nvPr/>
            </p:nvSpPr>
            <p:spPr bwMode="auto">
              <a:xfrm>
                <a:off x="2917" y="4112"/>
                <a:ext cx="711" cy="20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50000"/>
                  </a:spcBef>
                  <a:buClr>
                    <a:srgbClr val="FC0128"/>
                  </a:buClr>
                  <a:buSzPct val="75000"/>
                  <a:buFont typeface="Wingdings" panose="05000000000000000000" pitchFamily="2" charset="2"/>
                  <a:buNone/>
                </a:pPr>
                <a:r>
                  <a:rPr lang="en-US" altLang="en-US" sz="1600" b="1">
                    <a:solidFill>
                      <a:schemeClr val="bg2"/>
                    </a:solidFill>
                    <a:latin typeface="Tahoma" panose="020B0604030504040204" pitchFamily="34" charset="0"/>
                  </a:rPr>
                  <a:t>1800 AD </a:t>
                </a:r>
                <a:endParaRPr lang="en-US" altLang="en-US" sz="3200" b="1">
                  <a:solidFill>
                    <a:schemeClr val="tx2"/>
                  </a:solidFill>
                  <a:latin typeface="Tahoma" panose="020B0604030504040204" pitchFamily="34" charset="0"/>
                </a:endParaRPr>
              </a:p>
            </p:txBody>
          </p:sp>
          <p:sp>
            <p:nvSpPr>
              <p:cNvPr id="332829" name="Text Box 29">
                <a:extLst>
                  <a:ext uri="{FF2B5EF4-FFF2-40B4-BE49-F238E27FC236}">
                    <a16:creationId xmlns:a16="http://schemas.microsoft.com/office/drawing/2014/main" id="{9A2DA8FB-24B0-4D62-902E-F0892961F97F}"/>
                  </a:ext>
                </a:extLst>
              </p:cNvPr>
              <p:cNvSpPr txBox="1">
                <a:spLocks noChangeArrowheads="1"/>
              </p:cNvSpPr>
              <p:nvPr/>
            </p:nvSpPr>
            <p:spPr bwMode="auto">
              <a:xfrm>
                <a:off x="3584" y="4112"/>
                <a:ext cx="711" cy="20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lnSpc>
                    <a:spcPct val="90000"/>
                  </a:lnSpc>
                  <a:spcBef>
                    <a:spcPct val="50000"/>
                  </a:spcBef>
                  <a:buClr>
                    <a:srgbClr val="FC0128"/>
                  </a:buClr>
                  <a:buSzPct val="75000"/>
                  <a:buFont typeface="Wingdings" panose="05000000000000000000" pitchFamily="2" charset="2"/>
                  <a:buNone/>
                </a:pPr>
                <a:r>
                  <a:rPr lang="en-US" altLang="en-US" sz="1600" b="1">
                    <a:solidFill>
                      <a:schemeClr val="bg2"/>
                    </a:solidFill>
                    <a:latin typeface="Tahoma" panose="020B0604030504040204" pitchFamily="34" charset="0"/>
                  </a:rPr>
                  <a:t>1950 AD </a:t>
                </a:r>
                <a:endParaRPr lang="en-US" altLang="en-US" sz="3200" b="1">
                  <a:solidFill>
                    <a:schemeClr val="tx2"/>
                  </a:solidFill>
                  <a:latin typeface="Tahoma" panose="020B0604030504040204" pitchFamily="34" charset="0"/>
                </a:endParaRPr>
              </a:p>
            </p:txBody>
          </p:sp>
        </p:grpSp>
        <p:sp>
          <p:nvSpPr>
            <p:cNvPr id="332830" name="Rectangle 30">
              <a:extLst>
                <a:ext uri="{FF2B5EF4-FFF2-40B4-BE49-F238E27FC236}">
                  <a16:creationId xmlns:a16="http://schemas.microsoft.com/office/drawing/2014/main" id="{D90D6198-07B5-4558-8CC3-B8D2A1E2BB68}"/>
                </a:ext>
              </a:extLst>
            </p:cNvPr>
            <p:cNvSpPr>
              <a:spLocks noChangeArrowheads="1"/>
            </p:cNvSpPr>
            <p:nvPr/>
          </p:nvSpPr>
          <p:spPr bwMode="auto">
            <a:xfrm>
              <a:off x="5254" y="5"/>
              <a:ext cx="339" cy="199"/>
            </a:xfrm>
            <a:prstGeom prst="rect">
              <a:avLst/>
            </a:prstGeom>
            <a:solidFill>
              <a:srgbClr val="FF0000"/>
            </a:solidFill>
            <a:ln>
              <a:noFill/>
            </a:ln>
            <a:effectLst/>
            <a:extLst>
              <a:ext uri="{91240B29-F687-4F45-9708-019B960494DF}">
                <a14:hiddenLine xmlns:a14="http://schemas.microsoft.com/office/drawing/2010/main" w="38100" algn="ctr">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spcBef>
                  <a:spcPct val="50000"/>
                </a:spcBef>
                <a:buClr>
                  <a:srgbClr val="FC0128"/>
                </a:buClr>
                <a:buSzPct val="75000"/>
                <a:buFont typeface="Wingdings" panose="05000000000000000000" pitchFamily="2" charset="2"/>
                <a:buNone/>
              </a:pPr>
              <a:r>
                <a:rPr lang="en-US" altLang="en-US" sz="2400" b="1">
                  <a:solidFill>
                    <a:schemeClr val="tx2"/>
                  </a:solidFill>
                  <a:latin typeface="Times New Roman" panose="02020603050405020304" pitchFamily="18" charset="0"/>
                </a:rPr>
                <a:t>128</a:t>
              </a:r>
            </a:p>
          </p:txBody>
        </p:sp>
        <p:sp>
          <p:nvSpPr>
            <p:cNvPr id="332831" name="WordArt 31">
              <a:extLst>
                <a:ext uri="{FF2B5EF4-FFF2-40B4-BE49-F238E27FC236}">
                  <a16:creationId xmlns:a16="http://schemas.microsoft.com/office/drawing/2014/main" id="{22164392-7E71-49A8-BA7B-7489A5E3279E}"/>
                </a:ext>
              </a:extLst>
            </p:cNvPr>
            <p:cNvSpPr>
              <a:spLocks noChangeArrowheads="1" noChangeShapeType="1" noTextEdit="1"/>
            </p:cNvSpPr>
            <p:nvPr/>
          </p:nvSpPr>
          <p:spPr bwMode="auto">
            <a:xfrm>
              <a:off x="120" y="61"/>
              <a:ext cx="3827" cy="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3600" kern="10">
                  <a:gradFill rotWithShape="0">
                    <a:gsLst>
                      <a:gs pos="0">
                        <a:srgbClr val="FFF200"/>
                      </a:gs>
                      <a:gs pos="45000">
                        <a:srgbClr val="FF7A00"/>
                      </a:gs>
                      <a:gs pos="70000">
                        <a:srgbClr val="FF0300"/>
                      </a:gs>
                      <a:gs pos="100000">
                        <a:srgbClr val="4D0808"/>
                      </a:gs>
                    </a:gsLst>
                    <a:lin ang="5400000" scaled="1"/>
                  </a:gradFill>
                  <a:effectLst>
                    <a:outerShdw dist="35921" dir="2700000" algn="ctr" rotWithShape="0">
                      <a:srgbClr val="C0C0C0">
                        <a:alpha val="80000"/>
                      </a:srgbClr>
                    </a:outerShdw>
                  </a:effectLst>
                  <a:latin typeface="Impact" panose="020B0806030902050204" pitchFamily="34" charset="0"/>
                </a:rPr>
                <a:t>The Rise &amp; Rise of Knowledge</a:t>
              </a:r>
              <a:endParaRPr lang="en-GB" sz="3600" kern="10">
                <a:gradFill rotWithShape="0">
                  <a:gsLst>
                    <a:gs pos="0">
                      <a:srgbClr val="FFF200"/>
                    </a:gs>
                    <a:gs pos="45000">
                      <a:srgbClr val="FF7A00"/>
                    </a:gs>
                    <a:gs pos="70000">
                      <a:srgbClr val="FF0300"/>
                    </a:gs>
                    <a:gs pos="100000">
                      <a:srgbClr val="4D0808"/>
                    </a:gs>
                  </a:gsLst>
                  <a:lin ang="5400000" scaled="1"/>
                </a:gradFill>
                <a:effectLst>
                  <a:outerShdw dist="35921" dir="2700000" algn="ctr" rotWithShape="0">
                    <a:srgbClr val="C0C0C0">
                      <a:alpha val="80000"/>
                    </a:srgbClr>
                  </a:outerShdw>
                </a:effectLst>
                <a:latin typeface="Impact" panose="020B0806030902050204" pitchFamily="34" charset="0"/>
              </a:endParaRPr>
            </a:p>
          </p:txBody>
        </p:sp>
        <p:pic>
          <p:nvPicPr>
            <p:cNvPr id="332832" name="Picture 32">
              <a:extLst>
                <a:ext uri="{FF2B5EF4-FFF2-40B4-BE49-F238E27FC236}">
                  <a16:creationId xmlns:a16="http://schemas.microsoft.com/office/drawing/2014/main" id="{9DFE586C-2E27-4C19-8452-78D1A29D9A5A}"/>
                </a:ext>
              </a:extLst>
            </p:cNvPr>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4117" y="2219"/>
              <a:ext cx="658"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33" name="Picture 33" descr="Man1">
              <a:extLst>
                <a:ext uri="{FF2B5EF4-FFF2-40B4-BE49-F238E27FC236}">
                  <a16:creationId xmlns:a16="http://schemas.microsoft.com/office/drawing/2014/main" id="{466122AE-6829-4357-B842-46F18085F75E}"/>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2167" y="2417"/>
              <a:ext cx="695" cy="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2834" name="Picture 34" descr="Man2">
              <a:extLst>
                <a:ext uri="{FF2B5EF4-FFF2-40B4-BE49-F238E27FC236}">
                  <a16:creationId xmlns:a16="http://schemas.microsoft.com/office/drawing/2014/main" id="{02BD655C-593B-4A91-9D06-3EF8BBB60A04}"/>
                </a:ext>
              </a:extLst>
            </p:cNvPr>
            <p:cNvPicPr>
              <a:picLocks noChangeAspect="1" noChangeArrowheads="1"/>
            </p:cNvPicPr>
            <p:nvPr/>
          </p:nvPicPr>
          <p:blipFill>
            <a:blip r:embed="rId6">
              <a:lum contrast="30000"/>
              <a:extLst>
                <a:ext uri="{28A0092B-C50C-407E-A947-70E740481C1C}">
                  <a14:useLocalDpi xmlns:a14="http://schemas.microsoft.com/office/drawing/2010/main" val="0"/>
                </a:ext>
              </a:extLst>
            </a:blip>
            <a:srcRect/>
            <a:stretch>
              <a:fillRect/>
            </a:stretch>
          </p:blipFill>
          <p:spPr bwMode="auto">
            <a:xfrm>
              <a:off x="2825" y="2219"/>
              <a:ext cx="589" cy="1264"/>
            </a:xfrm>
            <a:prstGeom prst="rect">
              <a:avLst/>
            </a:prstGeom>
            <a:noFill/>
            <a:extLst>
              <a:ext uri="{909E8E84-426E-40DD-AFC4-6F175D3DCCD1}">
                <a14:hiddenFill xmlns:a14="http://schemas.microsoft.com/office/drawing/2010/main">
                  <a:solidFill>
                    <a:srgbClr val="FFFFFF"/>
                  </a:solidFill>
                </a14:hiddenFill>
              </a:ext>
            </a:extLst>
          </p:spPr>
        </p:pic>
        <p:pic>
          <p:nvPicPr>
            <p:cNvPr id="332835" name="Picture 35" descr="Man3">
              <a:extLst>
                <a:ext uri="{FF2B5EF4-FFF2-40B4-BE49-F238E27FC236}">
                  <a16:creationId xmlns:a16="http://schemas.microsoft.com/office/drawing/2014/main" id="{0CB61DC2-D182-443A-A1FD-7B158B9618A2}"/>
                </a:ext>
              </a:extLst>
            </p:cNvPr>
            <p:cNvPicPr>
              <a:picLocks noChangeAspect="1" noChangeArrowheads="1"/>
            </p:cNvPicPr>
            <p:nvPr/>
          </p:nvPicPr>
          <p:blipFill>
            <a:blip r:embed="rId7">
              <a:lum contrast="30000"/>
              <a:extLst>
                <a:ext uri="{28A0092B-C50C-407E-A947-70E740481C1C}">
                  <a14:useLocalDpi xmlns:a14="http://schemas.microsoft.com/office/drawing/2010/main" val="0"/>
                </a:ext>
              </a:extLst>
            </a:blip>
            <a:srcRect/>
            <a:stretch>
              <a:fillRect/>
            </a:stretch>
          </p:blipFill>
          <p:spPr bwMode="auto">
            <a:xfrm>
              <a:off x="3392" y="2109"/>
              <a:ext cx="735" cy="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36" name="Picture 36" descr="Man4">
              <a:extLst>
                <a:ext uri="{FF2B5EF4-FFF2-40B4-BE49-F238E27FC236}">
                  <a16:creationId xmlns:a16="http://schemas.microsoft.com/office/drawing/2014/main" id="{00ED0DD9-E32B-4B3F-B278-A1A57B6DFB10}"/>
                </a:ext>
              </a:extLst>
            </p:cNvPr>
            <p:cNvPicPr>
              <a:picLocks noChangeAspect="1" noChangeArrowheads="1"/>
            </p:cNvPicPr>
            <p:nvPr/>
          </p:nvPicPr>
          <p:blipFill>
            <a:blip r:embed="rId8">
              <a:lum contrast="30000"/>
              <a:extLst>
                <a:ext uri="{28A0092B-C50C-407E-A947-70E740481C1C}">
                  <a14:useLocalDpi xmlns:a14="http://schemas.microsoft.com/office/drawing/2010/main" val="0"/>
                </a:ext>
              </a:extLst>
            </a:blip>
            <a:srcRect/>
            <a:stretch>
              <a:fillRect/>
            </a:stretch>
          </p:blipFill>
          <p:spPr bwMode="auto">
            <a:xfrm>
              <a:off x="3891" y="895"/>
              <a:ext cx="1474" cy="1378"/>
            </a:xfrm>
            <a:prstGeom prst="rect">
              <a:avLst/>
            </a:prstGeom>
            <a:noFill/>
            <a:extLst>
              <a:ext uri="{909E8E84-426E-40DD-AFC4-6F175D3DCCD1}">
                <a14:hiddenFill xmlns:a14="http://schemas.microsoft.com/office/drawing/2010/main">
                  <a:solidFill>
                    <a:srgbClr val="FFFFFF"/>
                  </a:solidFill>
                </a14:hiddenFill>
              </a:ext>
            </a:extLst>
          </p:spPr>
        </p:pic>
        <p:pic>
          <p:nvPicPr>
            <p:cNvPr id="332837" name="Picture 37" descr="Graphic1">
              <a:extLst>
                <a:ext uri="{FF2B5EF4-FFF2-40B4-BE49-F238E27FC236}">
                  <a16:creationId xmlns:a16="http://schemas.microsoft.com/office/drawing/2014/main" id="{8E158DAD-9450-4B35-9D9F-05791CACCDC4}"/>
                </a:ext>
              </a:extLst>
            </p:cNvPr>
            <p:cNvPicPr>
              <a:picLocks noChangeAspect="1" noChangeArrowheads="1"/>
            </p:cNvPicPr>
            <p:nvPr/>
          </p:nvPicPr>
          <p:blipFill>
            <a:blip r:embed="rId9">
              <a:lum contrast="30000"/>
              <a:extLst>
                <a:ext uri="{28A0092B-C50C-407E-A947-70E740481C1C}">
                  <a14:useLocalDpi xmlns:a14="http://schemas.microsoft.com/office/drawing/2010/main" val="0"/>
                </a:ext>
              </a:extLst>
            </a:blip>
            <a:srcRect/>
            <a:stretch>
              <a:fillRect/>
            </a:stretch>
          </p:blipFill>
          <p:spPr bwMode="auto">
            <a:xfrm>
              <a:off x="466" y="3015"/>
              <a:ext cx="703" cy="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2838" name="Picture 38" descr="Ape1">
              <a:extLst>
                <a:ext uri="{FF2B5EF4-FFF2-40B4-BE49-F238E27FC236}">
                  <a16:creationId xmlns:a16="http://schemas.microsoft.com/office/drawing/2014/main" id="{B60272FA-ECCB-4372-BF6B-578772F710E0}"/>
                </a:ext>
              </a:extLst>
            </p:cNvPr>
            <p:cNvPicPr>
              <a:picLocks noChangeAspect="1" noChangeArrowheads="1"/>
            </p:cNvPicPr>
            <p:nvPr/>
          </p:nvPicPr>
          <p:blipFill>
            <a:blip r:embed="rId10">
              <a:lum contrast="30000"/>
              <a:extLst>
                <a:ext uri="{28A0092B-C50C-407E-A947-70E740481C1C}">
                  <a14:useLocalDpi xmlns:a14="http://schemas.microsoft.com/office/drawing/2010/main" val="0"/>
                </a:ext>
              </a:extLst>
            </a:blip>
            <a:srcRect/>
            <a:stretch>
              <a:fillRect/>
            </a:stretch>
          </p:blipFill>
          <p:spPr bwMode="auto">
            <a:xfrm>
              <a:off x="1154" y="2860"/>
              <a:ext cx="588" cy="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2839" name="Picture 39" descr="Apeman11">
              <a:extLst>
                <a:ext uri="{FF2B5EF4-FFF2-40B4-BE49-F238E27FC236}">
                  <a16:creationId xmlns:a16="http://schemas.microsoft.com/office/drawing/2014/main" id="{24384E2A-AC33-4C3A-A85D-24A417E887B4}"/>
                </a:ext>
              </a:extLst>
            </p:cNvPr>
            <p:cNvPicPr>
              <a:picLocks noChangeAspect="1" noChangeArrowheads="1"/>
            </p:cNvPicPr>
            <p:nvPr/>
          </p:nvPicPr>
          <p:blipFill>
            <a:blip r:embed="rId11">
              <a:lum contrast="30000"/>
              <a:extLst>
                <a:ext uri="{28A0092B-C50C-407E-A947-70E740481C1C}">
                  <a14:useLocalDpi xmlns:a14="http://schemas.microsoft.com/office/drawing/2010/main" val="0"/>
                </a:ext>
              </a:extLst>
            </a:blip>
            <a:srcRect/>
            <a:stretch>
              <a:fillRect/>
            </a:stretch>
          </p:blipFill>
          <p:spPr bwMode="auto">
            <a:xfrm>
              <a:off x="1736" y="2595"/>
              <a:ext cx="451" cy="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2840" name="Text Box 40">
              <a:extLst>
                <a:ext uri="{FF2B5EF4-FFF2-40B4-BE49-F238E27FC236}">
                  <a16:creationId xmlns:a16="http://schemas.microsoft.com/office/drawing/2014/main" id="{73EE46BD-C518-4451-9E71-7FF2C3809FBE}"/>
                </a:ext>
              </a:extLst>
            </p:cNvPr>
            <p:cNvSpPr txBox="1">
              <a:spLocks noChangeArrowheads="1"/>
            </p:cNvSpPr>
            <p:nvPr/>
          </p:nvSpPr>
          <p:spPr bwMode="auto">
            <a:xfrm>
              <a:off x="1169" y="2816"/>
              <a:ext cx="4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solidFill>
                    <a:srgbClr val="0000FF"/>
                  </a:solidFill>
                  <a:latin typeface="Tahoma" panose="020B0604030504040204" pitchFamily="34" charset="0"/>
                </a:rPr>
                <a:t>Grunts</a:t>
              </a:r>
            </a:p>
          </p:txBody>
        </p:sp>
        <p:sp>
          <p:nvSpPr>
            <p:cNvPr id="332841" name="Text Box 41">
              <a:extLst>
                <a:ext uri="{FF2B5EF4-FFF2-40B4-BE49-F238E27FC236}">
                  <a16:creationId xmlns:a16="http://schemas.microsoft.com/office/drawing/2014/main" id="{C667F176-8A82-4B6F-B7F5-04415213E6C5}"/>
                </a:ext>
              </a:extLst>
            </p:cNvPr>
            <p:cNvSpPr txBox="1">
              <a:spLocks noChangeArrowheads="1"/>
            </p:cNvSpPr>
            <p:nvPr/>
          </p:nvSpPr>
          <p:spPr bwMode="auto">
            <a:xfrm rot="-5400000">
              <a:off x="1843" y="3192"/>
              <a:ext cx="52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solidFill>
                    <a:srgbClr val="0000FF"/>
                  </a:solidFill>
                  <a:latin typeface="Tahoma" panose="020B0604030504040204" pitchFamily="34" charset="0"/>
                </a:rPr>
                <a:t>Speech</a:t>
              </a:r>
            </a:p>
          </p:txBody>
        </p:sp>
        <p:sp>
          <p:nvSpPr>
            <p:cNvPr id="332842" name="Text Box 42">
              <a:extLst>
                <a:ext uri="{FF2B5EF4-FFF2-40B4-BE49-F238E27FC236}">
                  <a16:creationId xmlns:a16="http://schemas.microsoft.com/office/drawing/2014/main" id="{3EEE21EA-F54B-4183-9889-7888C0DE14C7}"/>
                </a:ext>
              </a:extLst>
            </p:cNvPr>
            <p:cNvSpPr txBox="1">
              <a:spLocks noChangeArrowheads="1"/>
            </p:cNvSpPr>
            <p:nvPr/>
          </p:nvSpPr>
          <p:spPr bwMode="auto">
            <a:xfrm rot="-5400000">
              <a:off x="2993" y="2742"/>
              <a:ext cx="7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solidFill>
                    <a:srgbClr val="0000FF"/>
                  </a:solidFill>
                  <a:latin typeface="Tahoma" panose="020B0604030504040204" pitchFamily="34" charset="0"/>
                </a:rPr>
                <a:t>Technology</a:t>
              </a:r>
            </a:p>
          </p:txBody>
        </p:sp>
        <p:sp>
          <p:nvSpPr>
            <p:cNvPr id="332843" name="Text Box 43">
              <a:extLst>
                <a:ext uri="{FF2B5EF4-FFF2-40B4-BE49-F238E27FC236}">
                  <a16:creationId xmlns:a16="http://schemas.microsoft.com/office/drawing/2014/main" id="{A2BFAE54-2428-4A1E-9362-6F14EDA45D3E}"/>
                </a:ext>
              </a:extLst>
            </p:cNvPr>
            <p:cNvSpPr txBox="1">
              <a:spLocks noChangeArrowheads="1"/>
            </p:cNvSpPr>
            <p:nvPr/>
          </p:nvSpPr>
          <p:spPr bwMode="auto">
            <a:xfrm rot="-5400000">
              <a:off x="2422" y="3003"/>
              <a:ext cx="63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1">
                  <a:solidFill>
                    <a:srgbClr val="0000FF"/>
                  </a:solidFill>
                  <a:latin typeface="Tahoma" panose="020B0604030504040204" pitchFamily="34" charset="0"/>
                </a:rPr>
                <a:t>Weapons</a:t>
              </a:r>
            </a:p>
          </p:txBody>
        </p:sp>
        <p:sp>
          <p:nvSpPr>
            <p:cNvPr id="332844" name="Text Box 44">
              <a:extLst>
                <a:ext uri="{FF2B5EF4-FFF2-40B4-BE49-F238E27FC236}">
                  <a16:creationId xmlns:a16="http://schemas.microsoft.com/office/drawing/2014/main" id="{87A584B3-8335-4E74-B9F5-3AEA31702B4F}"/>
                </a:ext>
              </a:extLst>
            </p:cNvPr>
            <p:cNvSpPr txBox="1">
              <a:spLocks noChangeArrowheads="1"/>
            </p:cNvSpPr>
            <p:nvPr/>
          </p:nvSpPr>
          <p:spPr bwMode="auto">
            <a:xfrm>
              <a:off x="3862" y="855"/>
              <a:ext cx="121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400" b="1">
                  <a:solidFill>
                    <a:srgbClr val="0000FF"/>
                  </a:solidFill>
                  <a:latin typeface="Tahoma" panose="020B0604030504040204" pitchFamily="34" charset="0"/>
                </a:rPr>
                <a:t>Knowledge Society</a:t>
              </a:r>
            </a:p>
          </p:txBody>
        </p:sp>
        <p:sp>
          <p:nvSpPr>
            <p:cNvPr id="332845" name="Freeform 45">
              <a:extLst>
                <a:ext uri="{FF2B5EF4-FFF2-40B4-BE49-F238E27FC236}">
                  <a16:creationId xmlns:a16="http://schemas.microsoft.com/office/drawing/2014/main" id="{15E22313-B8E9-44C0-BD0C-3A094059DC36}"/>
                </a:ext>
              </a:extLst>
            </p:cNvPr>
            <p:cNvSpPr>
              <a:spLocks/>
            </p:cNvSpPr>
            <p:nvPr/>
          </p:nvSpPr>
          <p:spPr bwMode="auto">
            <a:xfrm>
              <a:off x="448" y="1110"/>
              <a:ext cx="4917" cy="2585"/>
            </a:xfrm>
            <a:custGeom>
              <a:avLst/>
              <a:gdLst>
                <a:gd name="T0" fmla="*/ 0 w 5086"/>
                <a:gd name="T1" fmla="*/ 1602 h 1602"/>
                <a:gd name="T2" fmla="*/ 0 w 5086"/>
                <a:gd name="T3" fmla="*/ 1602 h 1602"/>
                <a:gd name="T4" fmla="*/ 725 w 5086"/>
                <a:gd name="T5" fmla="*/ 1577 h 1602"/>
                <a:gd name="T6" fmla="*/ 1455 w 5086"/>
                <a:gd name="T7" fmla="*/ 1553 h 1602"/>
                <a:gd name="T8" fmla="*/ 2180 w 5086"/>
                <a:gd name="T9" fmla="*/ 1500 h 1602"/>
                <a:gd name="T10" fmla="*/ 2906 w 5086"/>
                <a:gd name="T11" fmla="*/ 1402 h 1602"/>
                <a:gd name="T12" fmla="*/ 3631 w 5086"/>
                <a:gd name="T13" fmla="*/ 1202 h 1602"/>
                <a:gd name="T14" fmla="*/ 4361 w 5086"/>
                <a:gd name="T15" fmla="*/ 799 h 1602"/>
                <a:gd name="T16" fmla="*/ 5086 w 5086"/>
                <a:gd name="T17" fmla="*/ 0 h 1602"/>
                <a:gd name="T18" fmla="*/ 5086 w 5086"/>
                <a:gd name="T19" fmla="*/ 1602 h 1602"/>
                <a:gd name="T20" fmla="*/ 4361 w 5086"/>
                <a:gd name="T21" fmla="*/ 1602 h 1602"/>
                <a:gd name="T22" fmla="*/ 3631 w 5086"/>
                <a:gd name="T23" fmla="*/ 1602 h 1602"/>
                <a:gd name="T24" fmla="*/ 2906 w 5086"/>
                <a:gd name="T25" fmla="*/ 1602 h 1602"/>
                <a:gd name="T26" fmla="*/ 2180 w 5086"/>
                <a:gd name="T27" fmla="*/ 1602 h 1602"/>
                <a:gd name="T28" fmla="*/ 1455 w 5086"/>
                <a:gd name="T29" fmla="*/ 1602 h 1602"/>
                <a:gd name="T30" fmla="*/ 725 w 5086"/>
                <a:gd name="T31" fmla="*/ 1602 h 1602"/>
                <a:gd name="T32" fmla="*/ 0 w 5086"/>
                <a:gd name="T33" fmla="*/ 160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6" h="1602">
                  <a:moveTo>
                    <a:pt x="0" y="1602"/>
                  </a:moveTo>
                  <a:lnTo>
                    <a:pt x="0" y="1602"/>
                  </a:lnTo>
                  <a:lnTo>
                    <a:pt x="725" y="1577"/>
                  </a:lnTo>
                  <a:lnTo>
                    <a:pt x="1455" y="1553"/>
                  </a:lnTo>
                  <a:lnTo>
                    <a:pt x="2180" y="1500"/>
                  </a:lnTo>
                  <a:lnTo>
                    <a:pt x="2906" y="1402"/>
                  </a:lnTo>
                  <a:lnTo>
                    <a:pt x="3631" y="1202"/>
                  </a:lnTo>
                  <a:lnTo>
                    <a:pt x="4361" y="799"/>
                  </a:lnTo>
                  <a:lnTo>
                    <a:pt x="5086" y="0"/>
                  </a:lnTo>
                  <a:lnTo>
                    <a:pt x="5086" y="1602"/>
                  </a:lnTo>
                  <a:lnTo>
                    <a:pt x="4361" y="1602"/>
                  </a:lnTo>
                  <a:lnTo>
                    <a:pt x="3631" y="1602"/>
                  </a:lnTo>
                  <a:lnTo>
                    <a:pt x="2906" y="1602"/>
                  </a:lnTo>
                  <a:lnTo>
                    <a:pt x="2180" y="1602"/>
                  </a:lnTo>
                  <a:lnTo>
                    <a:pt x="1455" y="1602"/>
                  </a:lnTo>
                  <a:lnTo>
                    <a:pt x="725" y="1602"/>
                  </a:lnTo>
                  <a:lnTo>
                    <a:pt x="0" y="160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2846" name="Freeform 46">
              <a:extLst>
                <a:ext uri="{FF2B5EF4-FFF2-40B4-BE49-F238E27FC236}">
                  <a16:creationId xmlns:a16="http://schemas.microsoft.com/office/drawing/2014/main" id="{5DAE80B6-B94E-4F44-BCC6-259F924453E9}"/>
                </a:ext>
              </a:extLst>
            </p:cNvPr>
            <p:cNvSpPr>
              <a:spLocks/>
            </p:cNvSpPr>
            <p:nvPr/>
          </p:nvSpPr>
          <p:spPr bwMode="auto">
            <a:xfrm>
              <a:off x="448" y="1110"/>
              <a:ext cx="4917" cy="2585"/>
            </a:xfrm>
            <a:custGeom>
              <a:avLst/>
              <a:gdLst>
                <a:gd name="T0" fmla="*/ 0 w 5086"/>
                <a:gd name="T1" fmla="*/ 1602 h 1602"/>
                <a:gd name="T2" fmla="*/ 0 w 5086"/>
                <a:gd name="T3" fmla="*/ 1602 h 1602"/>
                <a:gd name="T4" fmla="*/ 725 w 5086"/>
                <a:gd name="T5" fmla="*/ 1577 h 1602"/>
                <a:gd name="T6" fmla="*/ 1455 w 5086"/>
                <a:gd name="T7" fmla="*/ 1553 h 1602"/>
                <a:gd name="T8" fmla="*/ 2180 w 5086"/>
                <a:gd name="T9" fmla="*/ 1500 h 1602"/>
                <a:gd name="T10" fmla="*/ 2906 w 5086"/>
                <a:gd name="T11" fmla="*/ 1402 h 1602"/>
                <a:gd name="T12" fmla="*/ 3631 w 5086"/>
                <a:gd name="T13" fmla="*/ 1202 h 1602"/>
                <a:gd name="T14" fmla="*/ 4361 w 5086"/>
                <a:gd name="T15" fmla="*/ 799 h 1602"/>
                <a:gd name="T16" fmla="*/ 5086 w 5086"/>
                <a:gd name="T17" fmla="*/ 0 h 1602"/>
                <a:gd name="T18" fmla="*/ 5086 w 5086"/>
                <a:gd name="T19" fmla="*/ 1602 h 1602"/>
                <a:gd name="T20" fmla="*/ 4361 w 5086"/>
                <a:gd name="T21" fmla="*/ 1602 h 1602"/>
                <a:gd name="T22" fmla="*/ 3631 w 5086"/>
                <a:gd name="T23" fmla="*/ 1602 h 1602"/>
                <a:gd name="T24" fmla="*/ 2906 w 5086"/>
                <a:gd name="T25" fmla="*/ 1602 h 1602"/>
                <a:gd name="T26" fmla="*/ 2180 w 5086"/>
                <a:gd name="T27" fmla="*/ 1602 h 1602"/>
                <a:gd name="T28" fmla="*/ 1455 w 5086"/>
                <a:gd name="T29" fmla="*/ 1602 h 1602"/>
                <a:gd name="T30" fmla="*/ 725 w 5086"/>
                <a:gd name="T31" fmla="*/ 1602 h 1602"/>
                <a:gd name="T32" fmla="*/ 0 w 5086"/>
                <a:gd name="T33" fmla="*/ 160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6" h="1602">
                  <a:moveTo>
                    <a:pt x="0" y="1602"/>
                  </a:moveTo>
                  <a:lnTo>
                    <a:pt x="0" y="1602"/>
                  </a:lnTo>
                  <a:lnTo>
                    <a:pt x="725" y="1577"/>
                  </a:lnTo>
                  <a:lnTo>
                    <a:pt x="1455" y="1553"/>
                  </a:lnTo>
                  <a:lnTo>
                    <a:pt x="2180" y="1500"/>
                  </a:lnTo>
                  <a:lnTo>
                    <a:pt x="2906" y="1402"/>
                  </a:lnTo>
                  <a:lnTo>
                    <a:pt x="3631" y="1202"/>
                  </a:lnTo>
                  <a:lnTo>
                    <a:pt x="4361" y="799"/>
                  </a:lnTo>
                  <a:lnTo>
                    <a:pt x="5086" y="0"/>
                  </a:lnTo>
                  <a:lnTo>
                    <a:pt x="5086" y="1602"/>
                  </a:lnTo>
                  <a:lnTo>
                    <a:pt x="4361" y="1602"/>
                  </a:lnTo>
                  <a:lnTo>
                    <a:pt x="3631" y="1602"/>
                  </a:lnTo>
                  <a:lnTo>
                    <a:pt x="2906" y="1602"/>
                  </a:lnTo>
                  <a:lnTo>
                    <a:pt x="2180" y="1602"/>
                  </a:lnTo>
                  <a:lnTo>
                    <a:pt x="1455" y="1602"/>
                  </a:lnTo>
                  <a:lnTo>
                    <a:pt x="725" y="1602"/>
                  </a:lnTo>
                  <a:lnTo>
                    <a:pt x="0" y="160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2847" name="Line 47">
              <a:extLst>
                <a:ext uri="{FF2B5EF4-FFF2-40B4-BE49-F238E27FC236}">
                  <a16:creationId xmlns:a16="http://schemas.microsoft.com/office/drawing/2014/main" id="{689DCBC5-E135-418E-8623-AD18BCA32175}"/>
                </a:ext>
              </a:extLst>
            </p:cNvPr>
            <p:cNvSpPr>
              <a:spLocks noChangeShapeType="1"/>
            </p:cNvSpPr>
            <p:nvPr/>
          </p:nvSpPr>
          <p:spPr bwMode="auto">
            <a:xfrm>
              <a:off x="448" y="866"/>
              <a:ext cx="2" cy="28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48" name="Line 48">
              <a:extLst>
                <a:ext uri="{FF2B5EF4-FFF2-40B4-BE49-F238E27FC236}">
                  <a16:creationId xmlns:a16="http://schemas.microsoft.com/office/drawing/2014/main" id="{4EF41546-906B-4392-83E3-387DDAEE12C7}"/>
                </a:ext>
              </a:extLst>
            </p:cNvPr>
            <p:cNvSpPr>
              <a:spLocks noChangeShapeType="1"/>
            </p:cNvSpPr>
            <p:nvPr/>
          </p:nvSpPr>
          <p:spPr bwMode="auto">
            <a:xfrm>
              <a:off x="385" y="3695"/>
              <a:ext cx="6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49" name="Line 49">
              <a:extLst>
                <a:ext uri="{FF2B5EF4-FFF2-40B4-BE49-F238E27FC236}">
                  <a16:creationId xmlns:a16="http://schemas.microsoft.com/office/drawing/2014/main" id="{10AACFAA-9FA5-4646-AF43-B93B12F36D8D}"/>
                </a:ext>
              </a:extLst>
            </p:cNvPr>
            <p:cNvSpPr>
              <a:spLocks noChangeShapeType="1"/>
            </p:cNvSpPr>
            <p:nvPr/>
          </p:nvSpPr>
          <p:spPr bwMode="auto">
            <a:xfrm>
              <a:off x="385" y="3294"/>
              <a:ext cx="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50" name="Line 50">
              <a:extLst>
                <a:ext uri="{FF2B5EF4-FFF2-40B4-BE49-F238E27FC236}">
                  <a16:creationId xmlns:a16="http://schemas.microsoft.com/office/drawing/2014/main" id="{D45A6C55-303C-4EA0-A3AD-3DBC4A521E4F}"/>
                </a:ext>
              </a:extLst>
            </p:cNvPr>
            <p:cNvSpPr>
              <a:spLocks noChangeShapeType="1"/>
            </p:cNvSpPr>
            <p:nvPr/>
          </p:nvSpPr>
          <p:spPr bwMode="auto">
            <a:xfrm>
              <a:off x="385" y="2885"/>
              <a:ext cx="6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51" name="Line 51">
              <a:extLst>
                <a:ext uri="{FF2B5EF4-FFF2-40B4-BE49-F238E27FC236}">
                  <a16:creationId xmlns:a16="http://schemas.microsoft.com/office/drawing/2014/main" id="{ECB6AEAB-B119-4F1D-BB6A-15845DEB1ACB}"/>
                </a:ext>
              </a:extLst>
            </p:cNvPr>
            <p:cNvSpPr>
              <a:spLocks noChangeShapeType="1"/>
            </p:cNvSpPr>
            <p:nvPr/>
          </p:nvSpPr>
          <p:spPr bwMode="auto">
            <a:xfrm>
              <a:off x="385" y="2485"/>
              <a:ext cx="6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52" name="Line 52">
              <a:extLst>
                <a:ext uri="{FF2B5EF4-FFF2-40B4-BE49-F238E27FC236}">
                  <a16:creationId xmlns:a16="http://schemas.microsoft.com/office/drawing/2014/main" id="{01D5EBA8-66B2-404A-9158-D9B916C93943}"/>
                </a:ext>
              </a:extLst>
            </p:cNvPr>
            <p:cNvSpPr>
              <a:spLocks noChangeShapeType="1"/>
            </p:cNvSpPr>
            <p:nvPr/>
          </p:nvSpPr>
          <p:spPr bwMode="auto">
            <a:xfrm>
              <a:off x="385" y="2077"/>
              <a:ext cx="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53" name="Line 53">
              <a:extLst>
                <a:ext uri="{FF2B5EF4-FFF2-40B4-BE49-F238E27FC236}">
                  <a16:creationId xmlns:a16="http://schemas.microsoft.com/office/drawing/2014/main" id="{E0AF940F-F619-45C2-97B0-306171A54ADE}"/>
                </a:ext>
              </a:extLst>
            </p:cNvPr>
            <p:cNvSpPr>
              <a:spLocks noChangeShapeType="1"/>
            </p:cNvSpPr>
            <p:nvPr/>
          </p:nvSpPr>
          <p:spPr bwMode="auto">
            <a:xfrm>
              <a:off x="385" y="1675"/>
              <a:ext cx="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54" name="Line 54">
              <a:extLst>
                <a:ext uri="{FF2B5EF4-FFF2-40B4-BE49-F238E27FC236}">
                  <a16:creationId xmlns:a16="http://schemas.microsoft.com/office/drawing/2014/main" id="{EEAA497D-FA4C-43D0-B871-99CE70C3FC00}"/>
                </a:ext>
              </a:extLst>
            </p:cNvPr>
            <p:cNvSpPr>
              <a:spLocks noChangeShapeType="1"/>
            </p:cNvSpPr>
            <p:nvPr/>
          </p:nvSpPr>
          <p:spPr bwMode="auto">
            <a:xfrm>
              <a:off x="385" y="1268"/>
              <a:ext cx="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55" name="Line 55">
              <a:extLst>
                <a:ext uri="{FF2B5EF4-FFF2-40B4-BE49-F238E27FC236}">
                  <a16:creationId xmlns:a16="http://schemas.microsoft.com/office/drawing/2014/main" id="{7ACDBBE5-1BE8-4D24-97A6-AA4F8F093208}"/>
                </a:ext>
              </a:extLst>
            </p:cNvPr>
            <p:cNvSpPr>
              <a:spLocks noChangeShapeType="1"/>
            </p:cNvSpPr>
            <p:nvPr/>
          </p:nvSpPr>
          <p:spPr bwMode="auto">
            <a:xfrm>
              <a:off x="385" y="866"/>
              <a:ext cx="6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56" name="Line 56">
              <a:extLst>
                <a:ext uri="{FF2B5EF4-FFF2-40B4-BE49-F238E27FC236}">
                  <a16:creationId xmlns:a16="http://schemas.microsoft.com/office/drawing/2014/main" id="{CD150FB3-3483-4D7A-B4C7-2BB9280AA5D0}"/>
                </a:ext>
              </a:extLst>
            </p:cNvPr>
            <p:cNvSpPr>
              <a:spLocks noChangeShapeType="1"/>
            </p:cNvSpPr>
            <p:nvPr/>
          </p:nvSpPr>
          <p:spPr bwMode="auto">
            <a:xfrm>
              <a:off x="448" y="3695"/>
              <a:ext cx="489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57" name="Line 57">
              <a:extLst>
                <a:ext uri="{FF2B5EF4-FFF2-40B4-BE49-F238E27FC236}">
                  <a16:creationId xmlns:a16="http://schemas.microsoft.com/office/drawing/2014/main" id="{F7CC3731-20BD-4379-8F76-98E0187B7312}"/>
                </a:ext>
              </a:extLst>
            </p:cNvPr>
            <p:cNvSpPr>
              <a:spLocks noChangeShapeType="1"/>
            </p:cNvSpPr>
            <p:nvPr/>
          </p:nvSpPr>
          <p:spPr bwMode="auto">
            <a:xfrm flipV="1">
              <a:off x="448" y="3695"/>
              <a:ext cx="2" cy="1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58" name="Line 58">
              <a:extLst>
                <a:ext uri="{FF2B5EF4-FFF2-40B4-BE49-F238E27FC236}">
                  <a16:creationId xmlns:a16="http://schemas.microsoft.com/office/drawing/2014/main" id="{54726D47-AC6B-40C5-9A42-DF7399081BD5}"/>
                </a:ext>
              </a:extLst>
            </p:cNvPr>
            <p:cNvSpPr>
              <a:spLocks noChangeShapeType="1"/>
            </p:cNvSpPr>
            <p:nvPr/>
          </p:nvSpPr>
          <p:spPr bwMode="auto">
            <a:xfrm flipV="1">
              <a:off x="1146" y="3695"/>
              <a:ext cx="1" cy="1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59" name="Line 59">
              <a:extLst>
                <a:ext uri="{FF2B5EF4-FFF2-40B4-BE49-F238E27FC236}">
                  <a16:creationId xmlns:a16="http://schemas.microsoft.com/office/drawing/2014/main" id="{599C7739-D129-4FAF-9A62-363CDB7558C6}"/>
                </a:ext>
              </a:extLst>
            </p:cNvPr>
            <p:cNvSpPr>
              <a:spLocks noChangeShapeType="1"/>
            </p:cNvSpPr>
            <p:nvPr/>
          </p:nvSpPr>
          <p:spPr bwMode="auto">
            <a:xfrm flipV="1">
              <a:off x="1849" y="3695"/>
              <a:ext cx="1" cy="1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60" name="Line 60">
              <a:extLst>
                <a:ext uri="{FF2B5EF4-FFF2-40B4-BE49-F238E27FC236}">
                  <a16:creationId xmlns:a16="http://schemas.microsoft.com/office/drawing/2014/main" id="{CF97E4CE-52FF-4B67-A1A3-26002F7BE5F1}"/>
                </a:ext>
              </a:extLst>
            </p:cNvPr>
            <p:cNvSpPr>
              <a:spLocks noChangeShapeType="1"/>
            </p:cNvSpPr>
            <p:nvPr/>
          </p:nvSpPr>
          <p:spPr bwMode="auto">
            <a:xfrm flipV="1">
              <a:off x="2546" y="3695"/>
              <a:ext cx="1" cy="1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61" name="Line 61">
              <a:extLst>
                <a:ext uri="{FF2B5EF4-FFF2-40B4-BE49-F238E27FC236}">
                  <a16:creationId xmlns:a16="http://schemas.microsoft.com/office/drawing/2014/main" id="{68483B1F-4675-483E-A5B4-A8A3898E63A6}"/>
                </a:ext>
              </a:extLst>
            </p:cNvPr>
            <p:cNvSpPr>
              <a:spLocks noChangeShapeType="1"/>
            </p:cNvSpPr>
            <p:nvPr/>
          </p:nvSpPr>
          <p:spPr bwMode="auto">
            <a:xfrm flipV="1">
              <a:off x="3245" y="3695"/>
              <a:ext cx="1" cy="1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62" name="Line 62">
              <a:extLst>
                <a:ext uri="{FF2B5EF4-FFF2-40B4-BE49-F238E27FC236}">
                  <a16:creationId xmlns:a16="http://schemas.microsoft.com/office/drawing/2014/main" id="{C5DB9A0E-E867-42BE-9A7F-5D2F895EE0E1}"/>
                </a:ext>
              </a:extLst>
            </p:cNvPr>
            <p:cNvSpPr>
              <a:spLocks noChangeShapeType="1"/>
            </p:cNvSpPr>
            <p:nvPr/>
          </p:nvSpPr>
          <p:spPr bwMode="auto">
            <a:xfrm flipV="1">
              <a:off x="3942" y="3695"/>
              <a:ext cx="1" cy="1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63" name="Line 63">
              <a:extLst>
                <a:ext uri="{FF2B5EF4-FFF2-40B4-BE49-F238E27FC236}">
                  <a16:creationId xmlns:a16="http://schemas.microsoft.com/office/drawing/2014/main" id="{75F26002-34E4-4DEB-805B-BF787CE195E8}"/>
                </a:ext>
              </a:extLst>
            </p:cNvPr>
            <p:cNvSpPr>
              <a:spLocks noChangeShapeType="1"/>
            </p:cNvSpPr>
            <p:nvPr/>
          </p:nvSpPr>
          <p:spPr bwMode="auto">
            <a:xfrm flipV="1">
              <a:off x="4645" y="3695"/>
              <a:ext cx="1" cy="1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64" name="Line 64">
              <a:extLst>
                <a:ext uri="{FF2B5EF4-FFF2-40B4-BE49-F238E27FC236}">
                  <a16:creationId xmlns:a16="http://schemas.microsoft.com/office/drawing/2014/main" id="{A79E6273-42CA-4F4A-9736-05DDAA1D4EA5}"/>
                </a:ext>
              </a:extLst>
            </p:cNvPr>
            <p:cNvSpPr>
              <a:spLocks noChangeShapeType="1"/>
            </p:cNvSpPr>
            <p:nvPr/>
          </p:nvSpPr>
          <p:spPr bwMode="auto">
            <a:xfrm flipV="1">
              <a:off x="5343" y="3695"/>
              <a:ext cx="1" cy="10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2865" name="Rectangle 65">
              <a:extLst>
                <a:ext uri="{FF2B5EF4-FFF2-40B4-BE49-F238E27FC236}">
                  <a16:creationId xmlns:a16="http://schemas.microsoft.com/office/drawing/2014/main" id="{3DA7A17D-6899-42E8-890F-D1F6FDFCB80B}"/>
                </a:ext>
              </a:extLst>
            </p:cNvPr>
            <p:cNvSpPr>
              <a:spLocks noChangeArrowheads="1"/>
            </p:cNvSpPr>
            <p:nvPr/>
          </p:nvSpPr>
          <p:spPr bwMode="auto">
            <a:xfrm>
              <a:off x="218" y="3505"/>
              <a:ext cx="132"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2600" b="1">
                  <a:solidFill>
                    <a:srgbClr val="000000"/>
                  </a:solidFill>
                  <a:effectLst>
                    <a:outerShdw blurRad="38100" dist="38100" dir="2700000" algn="tl">
                      <a:srgbClr val="FFFFFF"/>
                    </a:outerShdw>
                  </a:effectLst>
                  <a:latin typeface="Tahoma" panose="020B0604030504040204" pitchFamily="34" charset="0"/>
                </a:rPr>
                <a:t>0</a:t>
              </a:r>
              <a:endParaRPr lang="en-US" altLang="en-US" sz="2400" b="1">
                <a:solidFill>
                  <a:srgbClr val="000000"/>
                </a:solidFill>
                <a:effectLst>
                  <a:outerShdw blurRad="38100" dist="38100" dir="2700000" algn="tl">
                    <a:srgbClr val="FFFFFF"/>
                  </a:outerShdw>
                </a:effectLst>
                <a:latin typeface="Tahoma" panose="020B0604030504040204" pitchFamily="34" charset="0"/>
              </a:endParaRPr>
            </a:p>
          </p:txBody>
        </p:sp>
        <p:sp>
          <p:nvSpPr>
            <p:cNvPr id="332866" name="Rectangle 66">
              <a:extLst>
                <a:ext uri="{FF2B5EF4-FFF2-40B4-BE49-F238E27FC236}">
                  <a16:creationId xmlns:a16="http://schemas.microsoft.com/office/drawing/2014/main" id="{2D168799-5E9A-426E-A34E-33EF424196B8}"/>
                </a:ext>
              </a:extLst>
            </p:cNvPr>
            <p:cNvSpPr>
              <a:spLocks noChangeArrowheads="1"/>
            </p:cNvSpPr>
            <p:nvPr/>
          </p:nvSpPr>
          <p:spPr bwMode="auto">
            <a:xfrm>
              <a:off x="100" y="3103"/>
              <a:ext cx="26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2600" b="1">
                  <a:solidFill>
                    <a:srgbClr val="000000"/>
                  </a:solidFill>
                  <a:effectLst>
                    <a:outerShdw blurRad="38100" dist="38100" dir="2700000" algn="tl">
                      <a:srgbClr val="FFFFFF"/>
                    </a:outerShdw>
                  </a:effectLst>
                  <a:latin typeface="Tahoma" panose="020B0604030504040204" pitchFamily="34" charset="0"/>
                </a:rPr>
                <a:t>10</a:t>
              </a:r>
              <a:endParaRPr lang="en-US" altLang="en-US" sz="2400" b="1">
                <a:solidFill>
                  <a:srgbClr val="000000"/>
                </a:solidFill>
                <a:effectLst>
                  <a:outerShdw blurRad="38100" dist="38100" dir="2700000" algn="tl">
                    <a:srgbClr val="FFFFFF"/>
                  </a:outerShdw>
                </a:effectLst>
                <a:latin typeface="Tahoma" panose="020B0604030504040204" pitchFamily="34" charset="0"/>
              </a:endParaRPr>
            </a:p>
          </p:txBody>
        </p:sp>
        <p:sp>
          <p:nvSpPr>
            <p:cNvPr id="332867" name="Rectangle 67">
              <a:extLst>
                <a:ext uri="{FF2B5EF4-FFF2-40B4-BE49-F238E27FC236}">
                  <a16:creationId xmlns:a16="http://schemas.microsoft.com/office/drawing/2014/main" id="{95F7BD2D-AD59-4511-AB7B-CC5BD2AB9F7F}"/>
                </a:ext>
              </a:extLst>
            </p:cNvPr>
            <p:cNvSpPr>
              <a:spLocks noChangeArrowheads="1"/>
            </p:cNvSpPr>
            <p:nvPr/>
          </p:nvSpPr>
          <p:spPr bwMode="auto">
            <a:xfrm>
              <a:off x="100" y="2695"/>
              <a:ext cx="26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2600" b="1">
                  <a:solidFill>
                    <a:srgbClr val="000000"/>
                  </a:solidFill>
                  <a:effectLst>
                    <a:outerShdw blurRad="38100" dist="38100" dir="2700000" algn="tl">
                      <a:srgbClr val="FFFFFF"/>
                    </a:outerShdw>
                  </a:effectLst>
                  <a:latin typeface="Tahoma" panose="020B0604030504040204" pitchFamily="34" charset="0"/>
                </a:rPr>
                <a:t>20</a:t>
              </a:r>
              <a:endParaRPr lang="en-US" altLang="en-US" sz="2400" b="1">
                <a:solidFill>
                  <a:srgbClr val="000000"/>
                </a:solidFill>
                <a:effectLst>
                  <a:outerShdw blurRad="38100" dist="38100" dir="2700000" algn="tl">
                    <a:srgbClr val="FFFFFF"/>
                  </a:outerShdw>
                </a:effectLst>
                <a:latin typeface="Tahoma" panose="020B0604030504040204" pitchFamily="34" charset="0"/>
              </a:endParaRPr>
            </a:p>
          </p:txBody>
        </p:sp>
        <p:sp>
          <p:nvSpPr>
            <p:cNvPr id="332868" name="Rectangle 68">
              <a:extLst>
                <a:ext uri="{FF2B5EF4-FFF2-40B4-BE49-F238E27FC236}">
                  <a16:creationId xmlns:a16="http://schemas.microsoft.com/office/drawing/2014/main" id="{442AF01D-BF04-4148-8712-ADC5D84A699F}"/>
                </a:ext>
              </a:extLst>
            </p:cNvPr>
            <p:cNvSpPr>
              <a:spLocks noChangeArrowheads="1"/>
            </p:cNvSpPr>
            <p:nvPr/>
          </p:nvSpPr>
          <p:spPr bwMode="auto">
            <a:xfrm>
              <a:off x="100" y="2295"/>
              <a:ext cx="26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2600" b="1">
                  <a:solidFill>
                    <a:srgbClr val="000000"/>
                  </a:solidFill>
                  <a:effectLst>
                    <a:outerShdw blurRad="38100" dist="38100" dir="2700000" algn="tl">
                      <a:srgbClr val="FFFFFF"/>
                    </a:outerShdw>
                  </a:effectLst>
                  <a:latin typeface="Tahoma" panose="020B0604030504040204" pitchFamily="34" charset="0"/>
                </a:rPr>
                <a:t>30</a:t>
              </a:r>
              <a:endParaRPr lang="en-US" altLang="en-US" sz="2400" b="1">
                <a:solidFill>
                  <a:srgbClr val="000000"/>
                </a:solidFill>
                <a:effectLst>
                  <a:outerShdw blurRad="38100" dist="38100" dir="2700000" algn="tl">
                    <a:srgbClr val="FFFFFF"/>
                  </a:outerShdw>
                </a:effectLst>
                <a:latin typeface="Tahoma" panose="020B0604030504040204" pitchFamily="34" charset="0"/>
              </a:endParaRPr>
            </a:p>
          </p:txBody>
        </p:sp>
        <p:sp>
          <p:nvSpPr>
            <p:cNvPr id="332869" name="Rectangle 69">
              <a:extLst>
                <a:ext uri="{FF2B5EF4-FFF2-40B4-BE49-F238E27FC236}">
                  <a16:creationId xmlns:a16="http://schemas.microsoft.com/office/drawing/2014/main" id="{ADC1E112-02B0-47FA-9A28-E4FA1E924BBF}"/>
                </a:ext>
              </a:extLst>
            </p:cNvPr>
            <p:cNvSpPr>
              <a:spLocks noChangeArrowheads="1"/>
            </p:cNvSpPr>
            <p:nvPr/>
          </p:nvSpPr>
          <p:spPr bwMode="auto">
            <a:xfrm>
              <a:off x="100" y="1886"/>
              <a:ext cx="26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2600" b="1">
                  <a:solidFill>
                    <a:srgbClr val="000000"/>
                  </a:solidFill>
                  <a:effectLst>
                    <a:outerShdw blurRad="38100" dist="38100" dir="2700000" algn="tl">
                      <a:srgbClr val="FFFFFF"/>
                    </a:outerShdw>
                  </a:effectLst>
                  <a:latin typeface="Tahoma" panose="020B0604030504040204" pitchFamily="34" charset="0"/>
                </a:rPr>
                <a:t>40</a:t>
              </a:r>
              <a:endParaRPr lang="en-US" altLang="en-US" sz="2400" b="1">
                <a:solidFill>
                  <a:srgbClr val="000000"/>
                </a:solidFill>
                <a:effectLst>
                  <a:outerShdw blurRad="38100" dist="38100" dir="2700000" algn="tl">
                    <a:srgbClr val="FFFFFF"/>
                  </a:outerShdw>
                </a:effectLst>
                <a:latin typeface="Tahoma" panose="020B0604030504040204" pitchFamily="34" charset="0"/>
              </a:endParaRPr>
            </a:p>
          </p:txBody>
        </p:sp>
        <p:sp>
          <p:nvSpPr>
            <p:cNvPr id="332870" name="Rectangle 70">
              <a:extLst>
                <a:ext uri="{FF2B5EF4-FFF2-40B4-BE49-F238E27FC236}">
                  <a16:creationId xmlns:a16="http://schemas.microsoft.com/office/drawing/2014/main" id="{A601A350-BF19-4D93-B7D4-D9818AD312CF}"/>
                </a:ext>
              </a:extLst>
            </p:cNvPr>
            <p:cNvSpPr>
              <a:spLocks noChangeArrowheads="1"/>
            </p:cNvSpPr>
            <p:nvPr/>
          </p:nvSpPr>
          <p:spPr bwMode="auto">
            <a:xfrm>
              <a:off x="100" y="1484"/>
              <a:ext cx="26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2600" b="1">
                  <a:solidFill>
                    <a:srgbClr val="000000"/>
                  </a:solidFill>
                  <a:effectLst>
                    <a:outerShdw blurRad="38100" dist="38100" dir="2700000" algn="tl">
                      <a:srgbClr val="FFFFFF"/>
                    </a:outerShdw>
                  </a:effectLst>
                  <a:latin typeface="Tahoma" panose="020B0604030504040204" pitchFamily="34" charset="0"/>
                </a:rPr>
                <a:t>50</a:t>
              </a:r>
              <a:endParaRPr lang="en-US" altLang="en-US" sz="2400" b="1">
                <a:solidFill>
                  <a:srgbClr val="000000"/>
                </a:solidFill>
                <a:effectLst>
                  <a:outerShdw blurRad="38100" dist="38100" dir="2700000" algn="tl">
                    <a:srgbClr val="FFFFFF"/>
                  </a:outerShdw>
                </a:effectLst>
                <a:latin typeface="Tahoma" panose="020B0604030504040204" pitchFamily="34" charset="0"/>
              </a:endParaRPr>
            </a:p>
          </p:txBody>
        </p:sp>
        <p:sp>
          <p:nvSpPr>
            <p:cNvPr id="332871" name="Rectangle 71">
              <a:extLst>
                <a:ext uri="{FF2B5EF4-FFF2-40B4-BE49-F238E27FC236}">
                  <a16:creationId xmlns:a16="http://schemas.microsoft.com/office/drawing/2014/main" id="{A93CD2B1-5FF7-4194-A216-FA7B5B64B97E}"/>
                </a:ext>
              </a:extLst>
            </p:cNvPr>
            <p:cNvSpPr>
              <a:spLocks noChangeArrowheads="1"/>
            </p:cNvSpPr>
            <p:nvPr/>
          </p:nvSpPr>
          <p:spPr bwMode="auto">
            <a:xfrm>
              <a:off x="100" y="1078"/>
              <a:ext cx="26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2600" b="1">
                  <a:solidFill>
                    <a:srgbClr val="000000"/>
                  </a:solidFill>
                  <a:effectLst>
                    <a:outerShdw blurRad="38100" dist="38100" dir="2700000" algn="tl">
                      <a:srgbClr val="FFFFFF"/>
                    </a:outerShdw>
                  </a:effectLst>
                  <a:latin typeface="Tahoma" panose="020B0604030504040204" pitchFamily="34" charset="0"/>
                </a:rPr>
                <a:t>60</a:t>
              </a:r>
              <a:endParaRPr lang="en-US" altLang="en-US" sz="2400" b="1">
                <a:solidFill>
                  <a:srgbClr val="000000"/>
                </a:solidFill>
                <a:effectLst>
                  <a:outerShdw blurRad="38100" dist="38100" dir="2700000" algn="tl">
                    <a:srgbClr val="FFFFFF"/>
                  </a:outerShdw>
                </a:effectLst>
                <a:latin typeface="Tahoma" panose="020B0604030504040204" pitchFamily="34" charset="0"/>
              </a:endParaRPr>
            </a:p>
          </p:txBody>
        </p:sp>
        <p:sp>
          <p:nvSpPr>
            <p:cNvPr id="332872" name="Rectangle 72">
              <a:extLst>
                <a:ext uri="{FF2B5EF4-FFF2-40B4-BE49-F238E27FC236}">
                  <a16:creationId xmlns:a16="http://schemas.microsoft.com/office/drawing/2014/main" id="{16A27450-24C0-44BF-AC12-94503CBD2A56}"/>
                </a:ext>
              </a:extLst>
            </p:cNvPr>
            <p:cNvSpPr>
              <a:spLocks noChangeArrowheads="1"/>
            </p:cNvSpPr>
            <p:nvPr/>
          </p:nvSpPr>
          <p:spPr bwMode="auto">
            <a:xfrm>
              <a:off x="100" y="676"/>
              <a:ext cx="26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2600" b="1">
                  <a:solidFill>
                    <a:srgbClr val="000000"/>
                  </a:solidFill>
                  <a:effectLst>
                    <a:outerShdw blurRad="38100" dist="38100" dir="2700000" algn="tl">
                      <a:srgbClr val="FFFFFF"/>
                    </a:outerShdw>
                  </a:effectLst>
                  <a:latin typeface="Tahoma" panose="020B0604030504040204" pitchFamily="34" charset="0"/>
                </a:rPr>
                <a:t>70</a:t>
              </a:r>
              <a:endParaRPr lang="en-US" altLang="en-US" sz="2400" b="1">
                <a:solidFill>
                  <a:srgbClr val="000000"/>
                </a:solidFill>
                <a:effectLst>
                  <a:outerShdw blurRad="38100" dist="38100" dir="2700000" algn="tl">
                    <a:srgbClr val="FFFFFF"/>
                  </a:outerShdw>
                </a:effectLst>
                <a:latin typeface="Tahoma" panose="020B0604030504040204" pitchFamily="34" charset="0"/>
              </a:endParaRPr>
            </a:p>
          </p:txBody>
        </p:sp>
        <p:sp>
          <p:nvSpPr>
            <p:cNvPr id="332873" name="Rectangle 73">
              <a:extLst>
                <a:ext uri="{FF2B5EF4-FFF2-40B4-BE49-F238E27FC236}">
                  <a16:creationId xmlns:a16="http://schemas.microsoft.com/office/drawing/2014/main" id="{37170DD6-E52B-4965-9A77-4DC7717608F5}"/>
                </a:ext>
              </a:extLst>
            </p:cNvPr>
            <p:cNvSpPr>
              <a:spLocks noChangeArrowheads="1"/>
            </p:cNvSpPr>
            <p:nvPr/>
          </p:nvSpPr>
          <p:spPr bwMode="auto">
            <a:xfrm>
              <a:off x="486" y="3482"/>
              <a:ext cx="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endParaRPr lang="en-US" altLang="en-US" sz="2400" b="1">
                <a:solidFill>
                  <a:srgbClr val="000000"/>
                </a:solidFill>
                <a:latin typeface="Tahoma" panose="020B0604030504040204" pitchFamily="34" charset="0"/>
              </a:endParaRPr>
            </a:p>
          </p:txBody>
        </p:sp>
        <p:sp>
          <p:nvSpPr>
            <p:cNvPr id="332874" name="Rectangle 74">
              <a:extLst>
                <a:ext uri="{FF2B5EF4-FFF2-40B4-BE49-F238E27FC236}">
                  <a16:creationId xmlns:a16="http://schemas.microsoft.com/office/drawing/2014/main" id="{497433F1-353D-45DC-816B-C3F22AEA948E}"/>
                </a:ext>
              </a:extLst>
            </p:cNvPr>
            <p:cNvSpPr>
              <a:spLocks noChangeArrowheads="1"/>
            </p:cNvSpPr>
            <p:nvPr/>
          </p:nvSpPr>
          <p:spPr bwMode="auto">
            <a:xfrm>
              <a:off x="1184" y="3482"/>
              <a:ext cx="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spcBef>
                  <a:spcPct val="50000"/>
                </a:spcBef>
                <a:buClr>
                  <a:srgbClr val="FC0128"/>
                </a:buClr>
                <a:buSzPct val="75000"/>
                <a:buFont typeface="Wingdings" panose="05000000000000000000" pitchFamily="2" charset="2"/>
                <a:buNone/>
              </a:pPr>
              <a:endParaRPr lang="en-US" altLang="en-US" sz="2400" b="1">
                <a:latin typeface="Tahoma" panose="020B0604030504040204" pitchFamily="34" charset="0"/>
              </a:endParaRPr>
            </a:p>
          </p:txBody>
        </p:sp>
        <p:sp>
          <p:nvSpPr>
            <p:cNvPr id="332875" name="Oval 75">
              <a:extLst>
                <a:ext uri="{FF2B5EF4-FFF2-40B4-BE49-F238E27FC236}">
                  <a16:creationId xmlns:a16="http://schemas.microsoft.com/office/drawing/2014/main" id="{57FD684A-B51D-4A29-B8E7-B88B05DD7BDE}"/>
                </a:ext>
              </a:extLst>
            </p:cNvPr>
            <p:cNvSpPr>
              <a:spLocks noChangeArrowheads="1"/>
            </p:cNvSpPr>
            <p:nvPr/>
          </p:nvSpPr>
          <p:spPr bwMode="auto">
            <a:xfrm>
              <a:off x="1056" y="3555"/>
              <a:ext cx="208" cy="221"/>
            </a:xfrm>
            <a:prstGeom prst="ellipse">
              <a:avLst/>
            </a:prstGeom>
            <a:solidFill>
              <a:srgbClr val="FF0000"/>
            </a:solidFill>
            <a:ln>
              <a:noFill/>
            </a:ln>
            <a:effectLst/>
            <a:extLst>
              <a:ext uri="{91240B29-F687-4F45-9708-019B960494DF}">
                <a14:hiddenLine xmlns:a14="http://schemas.microsoft.com/office/drawing/2010/main" w="38100" algn="ctr">
                  <a:solidFill>
                    <a:srgbClr val="114FFB"/>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spcBef>
                  <a:spcPct val="50000"/>
                </a:spcBef>
                <a:buClr>
                  <a:srgbClr val="FC0128"/>
                </a:buClr>
                <a:buSzPct val="75000"/>
                <a:buFont typeface="Wingdings" panose="05000000000000000000" pitchFamily="2" charset="2"/>
                <a:buNone/>
              </a:pPr>
              <a:r>
                <a:rPr lang="en-US" altLang="en-US" b="1">
                  <a:latin typeface="Tahoma" panose="020B0604030504040204" pitchFamily="34" charset="0"/>
                </a:rPr>
                <a:t>1</a:t>
              </a:r>
            </a:p>
          </p:txBody>
        </p:sp>
        <p:sp>
          <p:nvSpPr>
            <p:cNvPr id="332876" name="Oval 76">
              <a:extLst>
                <a:ext uri="{FF2B5EF4-FFF2-40B4-BE49-F238E27FC236}">
                  <a16:creationId xmlns:a16="http://schemas.microsoft.com/office/drawing/2014/main" id="{1E94864C-DB85-4C47-B9C9-6BC1953F4F3C}"/>
                </a:ext>
              </a:extLst>
            </p:cNvPr>
            <p:cNvSpPr>
              <a:spLocks noChangeArrowheads="1"/>
            </p:cNvSpPr>
            <p:nvPr/>
          </p:nvSpPr>
          <p:spPr bwMode="auto">
            <a:xfrm>
              <a:off x="1733" y="3566"/>
              <a:ext cx="208" cy="221"/>
            </a:xfrm>
            <a:prstGeom prst="ellipse">
              <a:avLst/>
            </a:prstGeom>
            <a:solidFill>
              <a:srgbClr val="FF0000"/>
            </a:solidFill>
            <a:ln>
              <a:noFill/>
            </a:ln>
            <a:effectLst/>
            <a:extLst>
              <a:ext uri="{91240B29-F687-4F45-9708-019B960494DF}">
                <a14:hiddenLine xmlns:a14="http://schemas.microsoft.com/office/drawing/2010/main" w="38100" algn="ctr">
                  <a:solidFill>
                    <a:srgbClr val="114FFB"/>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spcBef>
                  <a:spcPct val="50000"/>
                </a:spcBef>
                <a:buClr>
                  <a:srgbClr val="FC0128"/>
                </a:buClr>
                <a:buSzPct val="75000"/>
                <a:buFont typeface="Wingdings" panose="05000000000000000000" pitchFamily="2" charset="2"/>
                <a:buNone/>
              </a:pPr>
              <a:r>
                <a:rPr lang="en-US" altLang="en-US" sz="2400" b="1">
                  <a:latin typeface="Tahoma" panose="020B0604030504040204" pitchFamily="34" charset="0"/>
                </a:rPr>
                <a:t>2</a:t>
              </a:r>
            </a:p>
          </p:txBody>
        </p:sp>
        <p:sp>
          <p:nvSpPr>
            <p:cNvPr id="332877" name="Oval 77">
              <a:extLst>
                <a:ext uri="{FF2B5EF4-FFF2-40B4-BE49-F238E27FC236}">
                  <a16:creationId xmlns:a16="http://schemas.microsoft.com/office/drawing/2014/main" id="{B110CA17-005A-4727-A2D6-916E3D7E28B1}"/>
                </a:ext>
              </a:extLst>
            </p:cNvPr>
            <p:cNvSpPr>
              <a:spLocks noChangeArrowheads="1"/>
            </p:cNvSpPr>
            <p:nvPr/>
          </p:nvSpPr>
          <p:spPr bwMode="auto">
            <a:xfrm>
              <a:off x="3148" y="3345"/>
              <a:ext cx="208" cy="221"/>
            </a:xfrm>
            <a:prstGeom prst="ellipse">
              <a:avLst/>
            </a:prstGeom>
            <a:solidFill>
              <a:srgbClr val="FF0000"/>
            </a:solidFill>
            <a:ln>
              <a:noFill/>
            </a:ln>
            <a:effectLst/>
            <a:extLst>
              <a:ext uri="{91240B29-F687-4F45-9708-019B960494DF}">
                <a14:hiddenLine xmlns:a14="http://schemas.microsoft.com/office/drawing/2010/main" w="38100" algn="ctr">
                  <a:solidFill>
                    <a:srgbClr val="114FFB"/>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spcBef>
                  <a:spcPct val="50000"/>
                </a:spcBef>
                <a:buClr>
                  <a:srgbClr val="FC0128"/>
                </a:buClr>
                <a:buSzPct val="75000"/>
                <a:buFont typeface="Wingdings" panose="05000000000000000000" pitchFamily="2" charset="2"/>
                <a:buNone/>
              </a:pPr>
              <a:r>
                <a:rPr lang="en-US" altLang="en-US" b="1">
                  <a:latin typeface="Tahoma" panose="020B0604030504040204" pitchFamily="34" charset="0"/>
                </a:rPr>
                <a:t>8</a:t>
              </a:r>
            </a:p>
          </p:txBody>
        </p:sp>
        <p:sp>
          <p:nvSpPr>
            <p:cNvPr id="332878" name="Oval 78">
              <a:extLst>
                <a:ext uri="{FF2B5EF4-FFF2-40B4-BE49-F238E27FC236}">
                  <a16:creationId xmlns:a16="http://schemas.microsoft.com/office/drawing/2014/main" id="{B41F98C7-DAAF-41DE-B969-CABDD2ABD90F}"/>
                </a:ext>
              </a:extLst>
            </p:cNvPr>
            <p:cNvSpPr>
              <a:spLocks noChangeArrowheads="1"/>
            </p:cNvSpPr>
            <p:nvPr/>
          </p:nvSpPr>
          <p:spPr bwMode="auto">
            <a:xfrm>
              <a:off x="3813" y="3037"/>
              <a:ext cx="209" cy="221"/>
            </a:xfrm>
            <a:prstGeom prst="ellipse">
              <a:avLst/>
            </a:prstGeom>
            <a:solidFill>
              <a:srgbClr val="FF0000"/>
            </a:solidFill>
            <a:ln>
              <a:noFill/>
            </a:ln>
            <a:effectLst/>
            <a:extLst>
              <a:ext uri="{91240B29-F687-4F45-9708-019B960494DF}">
                <a14:hiddenLine xmlns:a14="http://schemas.microsoft.com/office/drawing/2010/main" w="38100" algn="ctr">
                  <a:solidFill>
                    <a:srgbClr val="114FFB"/>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spcBef>
                  <a:spcPct val="50000"/>
                </a:spcBef>
                <a:buClr>
                  <a:srgbClr val="FC0128"/>
                </a:buClr>
                <a:buSzPct val="75000"/>
                <a:buFont typeface="Wingdings" panose="05000000000000000000" pitchFamily="2" charset="2"/>
                <a:buNone/>
              </a:pPr>
              <a:r>
                <a:rPr lang="en-US" altLang="en-US" b="1">
                  <a:latin typeface="Tahoma" panose="020B0604030504040204" pitchFamily="34" charset="0"/>
                </a:rPr>
                <a:t>16</a:t>
              </a:r>
            </a:p>
          </p:txBody>
        </p:sp>
        <p:sp>
          <p:nvSpPr>
            <p:cNvPr id="332879" name="Oval 79">
              <a:extLst>
                <a:ext uri="{FF2B5EF4-FFF2-40B4-BE49-F238E27FC236}">
                  <a16:creationId xmlns:a16="http://schemas.microsoft.com/office/drawing/2014/main" id="{391166E5-A42B-4E8B-BAA0-1F12D1ED8943}"/>
                </a:ext>
              </a:extLst>
            </p:cNvPr>
            <p:cNvSpPr>
              <a:spLocks noChangeArrowheads="1"/>
            </p:cNvSpPr>
            <p:nvPr/>
          </p:nvSpPr>
          <p:spPr bwMode="auto">
            <a:xfrm>
              <a:off x="4563" y="2418"/>
              <a:ext cx="209" cy="221"/>
            </a:xfrm>
            <a:prstGeom prst="ellipse">
              <a:avLst/>
            </a:prstGeom>
            <a:solidFill>
              <a:srgbClr val="FF0000"/>
            </a:solidFill>
            <a:ln>
              <a:noFill/>
            </a:ln>
            <a:effectLst/>
            <a:extLst>
              <a:ext uri="{91240B29-F687-4F45-9708-019B960494DF}">
                <a14:hiddenLine xmlns:a14="http://schemas.microsoft.com/office/drawing/2010/main" w="38100" algn="ctr">
                  <a:solidFill>
                    <a:srgbClr val="114FFB"/>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spcBef>
                  <a:spcPct val="50000"/>
                </a:spcBef>
                <a:buClr>
                  <a:srgbClr val="FC0128"/>
                </a:buClr>
                <a:buSzPct val="75000"/>
                <a:buFont typeface="Wingdings" panose="05000000000000000000" pitchFamily="2" charset="2"/>
                <a:buNone/>
              </a:pPr>
              <a:r>
                <a:rPr lang="en-US" altLang="en-US" b="1">
                  <a:latin typeface="Tahoma" panose="020B0604030504040204" pitchFamily="34" charset="0"/>
                </a:rPr>
                <a:t>32</a:t>
              </a:r>
            </a:p>
          </p:txBody>
        </p:sp>
        <p:sp>
          <p:nvSpPr>
            <p:cNvPr id="332880" name="Oval 80">
              <a:extLst>
                <a:ext uri="{FF2B5EF4-FFF2-40B4-BE49-F238E27FC236}">
                  <a16:creationId xmlns:a16="http://schemas.microsoft.com/office/drawing/2014/main" id="{AE3D1619-054C-4513-A31D-3A9C8A9DEA76}"/>
                </a:ext>
              </a:extLst>
            </p:cNvPr>
            <p:cNvSpPr>
              <a:spLocks noChangeArrowheads="1"/>
            </p:cNvSpPr>
            <p:nvPr/>
          </p:nvSpPr>
          <p:spPr bwMode="auto">
            <a:xfrm>
              <a:off x="5185" y="1025"/>
              <a:ext cx="208" cy="221"/>
            </a:xfrm>
            <a:prstGeom prst="ellipse">
              <a:avLst/>
            </a:prstGeom>
            <a:solidFill>
              <a:srgbClr val="FF0000"/>
            </a:solidFill>
            <a:ln>
              <a:noFill/>
            </a:ln>
            <a:effectLst/>
            <a:extLst>
              <a:ext uri="{91240B29-F687-4F45-9708-019B960494DF}">
                <a14:hiddenLine xmlns:a14="http://schemas.microsoft.com/office/drawing/2010/main" w="38100" algn="ctr">
                  <a:solidFill>
                    <a:srgbClr val="114FFB"/>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spcBef>
                  <a:spcPct val="50000"/>
                </a:spcBef>
                <a:buClr>
                  <a:srgbClr val="FC0128"/>
                </a:buClr>
                <a:buSzPct val="75000"/>
                <a:buFont typeface="Wingdings" panose="05000000000000000000" pitchFamily="2" charset="2"/>
                <a:buNone/>
              </a:pPr>
              <a:r>
                <a:rPr lang="en-US" altLang="en-US" b="1">
                  <a:latin typeface="Tahoma" panose="020B0604030504040204" pitchFamily="34" charset="0"/>
                </a:rPr>
                <a:t>64</a:t>
              </a:r>
            </a:p>
          </p:txBody>
        </p:sp>
        <p:sp>
          <p:nvSpPr>
            <p:cNvPr id="332881" name="Text Box 81">
              <a:extLst>
                <a:ext uri="{FF2B5EF4-FFF2-40B4-BE49-F238E27FC236}">
                  <a16:creationId xmlns:a16="http://schemas.microsoft.com/office/drawing/2014/main" id="{66D0DA2B-7202-4A70-97F8-C84E5B74F0C1}"/>
                </a:ext>
              </a:extLst>
            </p:cNvPr>
            <p:cNvSpPr txBox="1">
              <a:spLocks noChangeArrowheads="1"/>
            </p:cNvSpPr>
            <p:nvPr/>
          </p:nvSpPr>
          <p:spPr bwMode="auto">
            <a:xfrm>
              <a:off x="1701" y="3526"/>
              <a:ext cx="246" cy="23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8100" algn="ctr">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spcBef>
                  <a:spcPct val="50000"/>
                </a:spcBef>
                <a:buClr>
                  <a:srgbClr val="FC0128"/>
                </a:buClr>
                <a:buSzPct val="75000"/>
                <a:buFont typeface="Wingdings" panose="05000000000000000000" pitchFamily="2" charset="2"/>
                <a:buChar char="("/>
              </a:pPr>
              <a:endParaRPr lang="en-US" altLang="en-US" b="1">
                <a:solidFill>
                  <a:schemeClr val="tx2"/>
                </a:solidFill>
                <a:latin typeface="Tahoma" panose="020B0604030504040204" pitchFamily="34" charset="0"/>
              </a:endParaRPr>
            </a:p>
          </p:txBody>
        </p:sp>
        <p:sp>
          <p:nvSpPr>
            <p:cNvPr id="332882" name="Oval 82">
              <a:extLst>
                <a:ext uri="{FF2B5EF4-FFF2-40B4-BE49-F238E27FC236}">
                  <a16:creationId xmlns:a16="http://schemas.microsoft.com/office/drawing/2014/main" id="{A07DA027-0799-47E6-A879-98AB0E553965}"/>
                </a:ext>
              </a:extLst>
            </p:cNvPr>
            <p:cNvSpPr>
              <a:spLocks noChangeArrowheads="1"/>
            </p:cNvSpPr>
            <p:nvPr/>
          </p:nvSpPr>
          <p:spPr bwMode="auto">
            <a:xfrm>
              <a:off x="2440" y="3479"/>
              <a:ext cx="208" cy="221"/>
            </a:xfrm>
            <a:prstGeom prst="ellipse">
              <a:avLst/>
            </a:prstGeom>
            <a:solidFill>
              <a:srgbClr val="FF0000"/>
            </a:solidFill>
            <a:ln>
              <a:noFill/>
            </a:ln>
            <a:effectLst/>
            <a:extLst>
              <a:ext uri="{91240B29-F687-4F45-9708-019B960494DF}">
                <a14:hiddenLine xmlns:a14="http://schemas.microsoft.com/office/drawing/2010/main" w="38100" algn="ctr">
                  <a:solidFill>
                    <a:srgbClr val="114FFB"/>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spcBef>
                  <a:spcPct val="50000"/>
                </a:spcBef>
                <a:buClr>
                  <a:srgbClr val="FC0128"/>
                </a:buClr>
                <a:buSzPct val="75000"/>
                <a:buFont typeface="Wingdings" panose="05000000000000000000" pitchFamily="2" charset="2"/>
                <a:buNone/>
              </a:pPr>
              <a:r>
                <a:rPr lang="en-US" altLang="en-US" b="1">
                  <a:latin typeface="Tahoma" panose="020B0604030504040204" pitchFamily="34" charset="0"/>
                </a:rPr>
                <a:t>4</a:t>
              </a:r>
            </a:p>
          </p:txBody>
        </p:sp>
        <p:sp>
          <p:nvSpPr>
            <p:cNvPr id="332883" name="Text Box 83">
              <a:extLst>
                <a:ext uri="{FF2B5EF4-FFF2-40B4-BE49-F238E27FC236}">
                  <a16:creationId xmlns:a16="http://schemas.microsoft.com/office/drawing/2014/main" id="{8889005A-E502-4D0B-933F-8E6AE71BCE7C}"/>
                </a:ext>
              </a:extLst>
            </p:cNvPr>
            <p:cNvSpPr txBox="1">
              <a:spLocks noChangeArrowheads="1"/>
            </p:cNvSpPr>
            <p:nvPr/>
          </p:nvSpPr>
          <p:spPr bwMode="auto">
            <a:xfrm rot="-5400000">
              <a:off x="3997" y="2108"/>
              <a:ext cx="2982" cy="1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8100" algn="ctr">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0800" bIns="10800">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1600" b="1">
                  <a:solidFill>
                    <a:srgbClr val="FFFF00"/>
                  </a:solidFill>
                  <a:latin typeface="Tahoma" panose="020B0604030504040204" pitchFamily="34" charset="0"/>
                </a:rPr>
                <a:t>2015  A. D. – Millennium Development Goals</a:t>
              </a:r>
            </a:p>
          </p:txBody>
        </p:sp>
        <p:sp>
          <p:nvSpPr>
            <p:cNvPr id="332884" name="Text Box 84">
              <a:extLst>
                <a:ext uri="{FF2B5EF4-FFF2-40B4-BE49-F238E27FC236}">
                  <a16:creationId xmlns:a16="http://schemas.microsoft.com/office/drawing/2014/main" id="{0CCC97DF-33F4-4D7E-97A7-F5B6E3828162}"/>
                </a:ext>
              </a:extLst>
            </p:cNvPr>
            <p:cNvSpPr txBox="1">
              <a:spLocks noChangeArrowheads="1"/>
            </p:cNvSpPr>
            <p:nvPr/>
          </p:nvSpPr>
          <p:spPr bwMode="auto">
            <a:xfrm>
              <a:off x="3437" y="3368"/>
              <a:ext cx="1889"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spcBef>
                  <a:spcPct val="50000"/>
                </a:spcBef>
                <a:buClr>
                  <a:srgbClr val="FC0128"/>
                </a:buClr>
                <a:buSzPct val="75000"/>
                <a:buFont typeface="Wingdings" panose="05000000000000000000" pitchFamily="2" charset="2"/>
                <a:buNone/>
              </a:pPr>
              <a:r>
                <a:rPr lang="en-US" altLang="en-US" sz="1400" b="1">
                  <a:solidFill>
                    <a:srgbClr val="000000"/>
                  </a:solidFill>
                  <a:latin typeface="Tahoma" panose="020B0604030504040204" pitchFamily="34" charset="0"/>
                </a:rPr>
                <a:t>Human Knowledge Capacity Multiplier – Ref. 20m years ago</a:t>
              </a:r>
            </a:p>
          </p:txBody>
        </p:sp>
        <p:sp>
          <p:nvSpPr>
            <p:cNvPr id="332885" name="Line 85">
              <a:extLst>
                <a:ext uri="{FF2B5EF4-FFF2-40B4-BE49-F238E27FC236}">
                  <a16:creationId xmlns:a16="http://schemas.microsoft.com/office/drawing/2014/main" id="{EF3742B6-3668-421F-B4F0-1522A0F848D8}"/>
                </a:ext>
              </a:extLst>
            </p:cNvPr>
            <p:cNvSpPr>
              <a:spLocks noChangeShapeType="1"/>
            </p:cNvSpPr>
            <p:nvPr/>
          </p:nvSpPr>
          <p:spPr bwMode="auto">
            <a:xfrm flipH="1">
              <a:off x="3368" y="3472"/>
              <a:ext cx="11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2886" name="Line 86">
              <a:extLst>
                <a:ext uri="{FF2B5EF4-FFF2-40B4-BE49-F238E27FC236}">
                  <a16:creationId xmlns:a16="http://schemas.microsoft.com/office/drawing/2014/main" id="{A273B3C9-B578-407D-87F1-E38AFAAB865B}"/>
                </a:ext>
              </a:extLst>
            </p:cNvPr>
            <p:cNvSpPr>
              <a:spLocks noChangeShapeType="1"/>
            </p:cNvSpPr>
            <p:nvPr/>
          </p:nvSpPr>
          <p:spPr bwMode="auto">
            <a:xfrm flipV="1">
              <a:off x="4650" y="2644"/>
              <a:ext cx="0" cy="69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2887" name="Line 87">
              <a:extLst>
                <a:ext uri="{FF2B5EF4-FFF2-40B4-BE49-F238E27FC236}">
                  <a16:creationId xmlns:a16="http://schemas.microsoft.com/office/drawing/2014/main" id="{E22649A6-D4CB-401F-91A7-E0E659E928BF}"/>
                </a:ext>
              </a:extLst>
            </p:cNvPr>
            <p:cNvSpPr>
              <a:spLocks noChangeShapeType="1"/>
            </p:cNvSpPr>
            <p:nvPr/>
          </p:nvSpPr>
          <p:spPr bwMode="auto">
            <a:xfrm flipH="1">
              <a:off x="2689" y="3610"/>
              <a:ext cx="79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2888" name="Oval 88">
              <a:extLst>
                <a:ext uri="{FF2B5EF4-FFF2-40B4-BE49-F238E27FC236}">
                  <a16:creationId xmlns:a16="http://schemas.microsoft.com/office/drawing/2014/main" id="{DA58397B-1F23-434E-8E6D-6B275485E611}"/>
                </a:ext>
              </a:extLst>
            </p:cNvPr>
            <p:cNvSpPr>
              <a:spLocks noChangeArrowheads="1"/>
            </p:cNvSpPr>
            <p:nvPr/>
          </p:nvSpPr>
          <p:spPr bwMode="auto">
            <a:xfrm>
              <a:off x="347" y="3583"/>
              <a:ext cx="208" cy="221"/>
            </a:xfrm>
            <a:prstGeom prst="ellipse">
              <a:avLst/>
            </a:prstGeom>
            <a:solidFill>
              <a:srgbClr val="FF0000"/>
            </a:solidFill>
            <a:ln>
              <a:noFill/>
            </a:ln>
            <a:effectLst/>
            <a:extLst>
              <a:ext uri="{91240B29-F687-4F45-9708-019B960494DF}">
                <a14:hiddenLine xmlns:a14="http://schemas.microsoft.com/office/drawing/2010/main" w="38100" algn="ctr">
                  <a:solidFill>
                    <a:srgbClr val="114FFB"/>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90000"/>
                </a:lnSpc>
                <a:spcBef>
                  <a:spcPct val="50000"/>
                </a:spcBef>
                <a:buClr>
                  <a:srgbClr val="FC0128"/>
                </a:buClr>
                <a:buSzPct val="75000"/>
                <a:buFont typeface="Wingdings" panose="05000000000000000000" pitchFamily="2" charset="2"/>
                <a:buNone/>
              </a:pPr>
              <a:r>
                <a:rPr lang="en-US" altLang="en-US" b="1">
                  <a:latin typeface="Tahoma" panose="020B0604030504040204" pitchFamily="34" charset="0"/>
                </a:rPr>
                <a:t>0</a:t>
              </a:r>
            </a:p>
          </p:txBody>
        </p:sp>
        <p:sp>
          <p:nvSpPr>
            <p:cNvPr id="332889" name="Text Box 89">
              <a:extLst>
                <a:ext uri="{FF2B5EF4-FFF2-40B4-BE49-F238E27FC236}">
                  <a16:creationId xmlns:a16="http://schemas.microsoft.com/office/drawing/2014/main" id="{0C98916B-EC37-4CDA-A652-AB4A2A340DC3}"/>
                </a:ext>
              </a:extLst>
            </p:cNvPr>
            <p:cNvSpPr txBox="1">
              <a:spLocks noChangeArrowheads="1"/>
            </p:cNvSpPr>
            <p:nvPr/>
          </p:nvSpPr>
          <p:spPr bwMode="auto">
            <a:xfrm>
              <a:off x="3862" y="2188"/>
              <a:ext cx="74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b="1">
                  <a:solidFill>
                    <a:srgbClr val="0000FF"/>
                  </a:solidFill>
                  <a:latin typeface="Tahoma" panose="020B0604030504040204" pitchFamily="34" charset="0"/>
                </a:rPr>
                <a:t>Rock ‘n Roll</a:t>
              </a:r>
            </a:p>
          </p:txBody>
        </p:sp>
      </p:grpSp>
      <p:sp>
        <p:nvSpPr>
          <p:cNvPr id="332890" name="Text Box 90">
            <a:extLst>
              <a:ext uri="{FF2B5EF4-FFF2-40B4-BE49-F238E27FC236}">
                <a16:creationId xmlns:a16="http://schemas.microsoft.com/office/drawing/2014/main" id="{065ED800-30AA-4DC7-A2BC-1F96C02BDBAC}"/>
              </a:ext>
            </a:extLst>
          </p:cNvPr>
          <p:cNvSpPr txBox="1">
            <a:spLocks noChangeArrowheads="1"/>
          </p:cNvSpPr>
          <p:nvPr/>
        </p:nvSpPr>
        <p:spPr bwMode="auto">
          <a:xfrm>
            <a:off x="0" y="6286500"/>
            <a:ext cx="9144000" cy="625475"/>
          </a:xfrm>
          <a:prstGeom prst="rect">
            <a:avLst/>
          </a:prstGeom>
          <a:solidFill>
            <a:srgbClr val="FF00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spcBef>
                <a:spcPct val="50000"/>
              </a:spcBef>
              <a:buClr>
                <a:srgbClr val="FC0128"/>
              </a:buClr>
              <a:buSzPct val="75000"/>
              <a:buFont typeface="Wingdings" panose="05000000000000000000" pitchFamily="2" charset="2"/>
              <a:buNone/>
            </a:pPr>
            <a:r>
              <a:rPr lang="en-US" altLang="en-US" sz="1800" b="1">
                <a:solidFill>
                  <a:srgbClr val="FFFF00"/>
                </a:solidFill>
                <a:effectLst>
                  <a:outerShdw blurRad="38100" dist="38100" dir="2700000" algn="tl">
                    <a:srgbClr val="000000"/>
                  </a:outerShdw>
                </a:effectLst>
                <a:latin typeface="Tahoma" panose="020B0604030504040204" pitchFamily="34" charset="0"/>
              </a:rPr>
              <a:t>“Nations that do not keep pace with ICT Developments Begin each Day at a Global Disadvantage in Every Aspect of Development &amp; Growth” (UNDP)</a:t>
            </a:r>
          </a:p>
        </p:txBody>
      </p:sp>
      <p:grpSp>
        <p:nvGrpSpPr>
          <p:cNvPr id="332901" name="Group 101">
            <a:extLst>
              <a:ext uri="{FF2B5EF4-FFF2-40B4-BE49-F238E27FC236}">
                <a16:creationId xmlns:a16="http://schemas.microsoft.com/office/drawing/2014/main" id="{85F4B898-643B-4645-BC68-1DF9EFC78E77}"/>
              </a:ext>
            </a:extLst>
          </p:cNvPr>
          <p:cNvGrpSpPr>
            <a:grpSpLocks/>
          </p:cNvGrpSpPr>
          <p:nvPr/>
        </p:nvGrpSpPr>
        <p:grpSpPr bwMode="auto">
          <a:xfrm>
            <a:off x="836613" y="863600"/>
            <a:ext cx="5265737" cy="1487488"/>
            <a:chOff x="527" y="622"/>
            <a:chExt cx="3317" cy="937"/>
          </a:xfrm>
        </p:grpSpPr>
        <p:sp>
          <p:nvSpPr>
            <p:cNvPr id="332804" name="Text Box 4">
              <a:extLst>
                <a:ext uri="{FF2B5EF4-FFF2-40B4-BE49-F238E27FC236}">
                  <a16:creationId xmlns:a16="http://schemas.microsoft.com/office/drawing/2014/main" id="{20D16D59-C4D4-46F9-93B6-F6B3A8307A31}"/>
                </a:ext>
              </a:extLst>
            </p:cNvPr>
            <p:cNvSpPr txBox="1">
              <a:spLocks noChangeArrowheads="1"/>
            </p:cNvSpPr>
            <p:nvPr/>
          </p:nvSpPr>
          <p:spPr bwMode="auto">
            <a:xfrm>
              <a:off x="527" y="622"/>
              <a:ext cx="3317" cy="88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8100" algn="ctr">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90000"/>
                </a:lnSpc>
                <a:spcBef>
                  <a:spcPct val="50000"/>
                </a:spcBef>
                <a:buClr>
                  <a:srgbClr val="FC0128"/>
                </a:buClr>
                <a:buSzPct val="75000"/>
                <a:buFont typeface="Wingdings" panose="05000000000000000000" pitchFamily="2" charset="2"/>
                <a:buNone/>
              </a:pPr>
              <a:r>
                <a:rPr lang="en-US" altLang="en-US" sz="2400" b="1" i="1">
                  <a:solidFill>
                    <a:schemeClr val="hlink"/>
                  </a:solidFill>
                  <a:effectLst>
                    <a:outerShdw blurRad="38100" dist="38100" dir="2700000" algn="tl">
                      <a:srgbClr val="000000"/>
                    </a:outerShdw>
                  </a:effectLst>
                  <a:latin typeface="Tahoma" panose="020B0604030504040204" pitchFamily="34" charset="0"/>
                </a:rPr>
                <a:t>As the knowledge front-runners accumulate more knowledge via smaller microchips and faster electrons &amp; photons..</a:t>
              </a:r>
            </a:p>
          </p:txBody>
        </p:sp>
        <p:pic>
          <p:nvPicPr>
            <p:cNvPr id="332899" name="Picture 99" descr="Cheetah_071">
              <a:extLst>
                <a:ext uri="{FF2B5EF4-FFF2-40B4-BE49-F238E27FC236}">
                  <a16:creationId xmlns:a16="http://schemas.microsoft.com/office/drawing/2014/main" id="{4A99A99A-1E45-4683-8094-FDABCC17032C}"/>
                </a:ext>
              </a:extLst>
            </p:cNvPr>
            <p:cNvPicPr>
              <a:picLocks noChangeAspect="1" noChangeArrowheads="1"/>
            </p:cNvPicPr>
            <p:nvPr/>
          </p:nvPicPr>
          <p:blipFill>
            <a:blip r:embed="rId12">
              <a:lum contrast="34000"/>
              <a:extLst>
                <a:ext uri="{28A0092B-C50C-407E-A947-70E740481C1C}">
                  <a14:useLocalDpi xmlns:a14="http://schemas.microsoft.com/office/drawing/2010/main" val="0"/>
                </a:ext>
              </a:extLst>
            </a:blip>
            <a:srcRect/>
            <a:stretch>
              <a:fillRect/>
            </a:stretch>
          </p:blipFill>
          <p:spPr bwMode="auto">
            <a:xfrm>
              <a:off x="2740" y="1298"/>
              <a:ext cx="101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2902" name="Group 102">
            <a:extLst>
              <a:ext uri="{FF2B5EF4-FFF2-40B4-BE49-F238E27FC236}">
                <a16:creationId xmlns:a16="http://schemas.microsoft.com/office/drawing/2014/main" id="{2C10B7EA-96CC-42F1-9486-ECD823EA07B2}"/>
              </a:ext>
            </a:extLst>
          </p:cNvPr>
          <p:cNvGrpSpPr>
            <a:grpSpLocks/>
          </p:cNvGrpSpPr>
          <p:nvPr/>
        </p:nvGrpSpPr>
        <p:grpSpPr bwMode="auto">
          <a:xfrm>
            <a:off x="792163" y="2349500"/>
            <a:ext cx="5260975" cy="1830388"/>
            <a:chOff x="499" y="1480"/>
            <a:chExt cx="3314" cy="1153"/>
          </a:xfrm>
        </p:grpSpPr>
        <p:sp>
          <p:nvSpPr>
            <p:cNvPr id="332894" name="Text Box 94">
              <a:extLst>
                <a:ext uri="{FF2B5EF4-FFF2-40B4-BE49-F238E27FC236}">
                  <a16:creationId xmlns:a16="http://schemas.microsoft.com/office/drawing/2014/main" id="{0EE04680-EEE5-40AB-AFBF-6409434FFC28}"/>
                </a:ext>
              </a:extLst>
            </p:cNvPr>
            <p:cNvSpPr txBox="1">
              <a:spLocks noChangeArrowheads="1"/>
            </p:cNvSpPr>
            <p:nvPr/>
          </p:nvSpPr>
          <p:spPr bwMode="auto">
            <a:xfrm>
              <a:off x="499" y="1480"/>
              <a:ext cx="3314" cy="11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8100" algn="ctr">
                  <a:solidFill>
                    <a:srgbClr val="114FF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074738" algn="l"/>
                </a:tabLst>
                <a:defRPr>
                  <a:solidFill>
                    <a:schemeClr val="tx1"/>
                  </a:solidFill>
                  <a:latin typeface="Arial" panose="020B0604020202020204" pitchFamily="34" charset="0"/>
                </a:defRPr>
              </a:lvl1pPr>
              <a:lvl2pPr algn="l">
                <a:tabLst>
                  <a:tab pos="1074738" algn="l"/>
                </a:tabLst>
                <a:defRPr>
                  <a:solidFill>
                    <a:schemeClr val="tx1"/>
                  </a:solidFill>
                  <a:latin typeface="Arial" panose="020B0604020202020204" pitchFamily="34" charset="0"/>
                </a:defRPr>
              </a:lvl2pPr>
              <a:lvl3pPr algn="l">
                <a:tabLst>
                  <a:tab pos="1074738" algn="l"/>
                </a:tabLst>
                <a:defRPr>
                  <a:solidFill>
                    <a:schemeClr val="tx1"/>
                  </a:solidFill>
                  <a:latin typeface="Arial" panose="020B0604020202020204" pitchFamily="34" charset="0"/>
                </a:defRPr>
              </a:lvl3pPr>
              <a:lvl4pPr algn="l">
                <a:tabLst>
                  <a:tab pos="1074738" algn="l"/>
                </a:tabLst>
                <a:defRPr>
                  <a:solidFill>
                    <a:schemeClr val="tx1"/>
                  </a:solidFill>
                  <a:latin typeface="Arial" panose="020B0604020202020204" pitchFamily="34" charset="0"/>
                </a:defRPr>
              </a:lvl4pPr>
              <a:lvl5pPr algn="l">
                <a:tabLst>
                  <a:tab pos="1074738" algn="l"/>
                </a:tabLst>
                <a:defRPr>
                  <a:solidFill>
                    <a:schemeClr val="tx1"/>
                  </a:solidFill>
                  <a:latin typeface="Arial" panose="020B0604020202020204" pitchFamily="34" charset="0"/>
                </a:defRPr>
              </a:lvl5pPr>
              <a:lvl6pPr fontAlgn="base">
                <a:spcBef>
                  <a:spcPct val="0"/>
                </a:spcBef>
                <a:spcAft>
                  <a:spcPct val="0"/>
                </a:spcAft>
                <a:tabLst>
                  <a:tab pos="1074738" algn="l"/>
                </a:tabLst>
                <a:defRPr>
                  <a:solidFill>
                    <a:schemeClr val="tx1"/>
                  </a:solidFill>
                  <a:latin typeface="Arial" panose="020B0604020202020204" pitchFamily="34" charset="0"/>
                </a:defRPr>
              </a:lvl6pPr>
              <a:lvl7pPr fontAlgn="base">
                <a:spcBef>
                  <a:spcPct val="0"/>
                </a:spcBef>
                <a:spcAft>
                  <a:spcPct val="0"/>
                </a:spcAft>
                <a:tabLst>
                  <a:tab pos="1074738" algn="l"/>
                </a:tabLst>
                <a:defRPr>
                  <a:solidFill>
                    <a:schemeClr val="tx1"/>
                  </a:solidFill>
                  <a:latin typeface="Arial" panose="020B0604020202020204" pitchFamily="34" charset="0"/>
                </a:defRPr>
              </a:lvl7pPr>
              <a:lvl8pPr fontAlgn="base">
                <a:spcBef>
                  <a:spcPct val="0"/>
                </a:spcBef>
                <a:spcAft>
                  <a:spcPct val="0"/>
                </a:spcAft>
                <a:tabLst>
                  <a:tab pos="1074738" algn="l"/>
                </a:tabLst>
                <a:defRPr>
                  <a:solidFill>
                    <a:schemeClr val="tx1"/>
                  </a:solidFill>
                  <a:latin typeface="Arial" panose="020B0604020202020204" pitchFamily="34" charset="0"/>
                </a:defRPr>
              </a:lvl8pPr>
              <a:lvl9pPr fontAlgn="base">
                <a:spcBef>
                  <a:spcPct val="0"/>
                </a:spcBef>
                <a:spcAft>
                  <a:spcPct val="0"/>
                </a:spcAft>
                <a:tabLst>
                  <a:tab pos="1074738" algn="l"/>
                </a:tabLst>
                <a:defRPr>
                  <a:solidFill>
                    <a:schemeClr val="tx1"/>
                  </a:solidFill>
                  <a:latin typeface="Arial" panose="020B0604020202020204" pitchFamily="34" charset="0"/>
                </a:defRPr>
              </a:lvl9pPr>
            </a:lstStyle>
            <a:p>
              <a:pPr eaLnBrk="0" hangingPunct="0">
                <a:lnSpc>
                  <a:spcPct val="95000"/>
                </a:lnSpc>
                <a:spcBef>
                  <a:spcPct val="50000"/>
                </a:spcBef>
                <a:buClr>
                  <a:srgbClr val="FC0128"/>
                </a:buClr>
                <a:buSzPct val="75000"/>
                <a:buFont typeface="Wingdings" panose="05000000000000000000" pitchFamily="2" charset="2"/>
                <a:buNone/>
              </a:pPr>
              <a:r>
                <a:rPr lang="en-US" altLang="en-US" sz="2400" b="1">
                  <a:solidFill>
                    <a:srgbClr val="FF0000"/>
                  </a:solidFill>
                  <a:effectLst>
                    <a:outerShdw blurRad="38100" dist="38100" dir="2700000" algn="tl">
                      <a:srgbClr val="000000"/>
                    </a:outerShdw>
                  </a:effectLst>
                  <a:latin typeface="Tahoma" panose="020B0604030504040204" pitchFamily="34" charset="0"/>
                </a:rPr>
                <a:t>	The laggards slip further 	behind, unable to deal with new challenges and</a:t>
              </a:r>
              <a:br>
                <a:rPr lang="en-US" altLang="en-US" sz="2400" b="1">
                  <a:solidFill>
                    <a:srgbClr val="FF0000"/>
                  </a:solidFill>
                  <a:effectLst>
                    <a:outerShdw blurRad="38100" dist="38100" dir="2700000" algn="tl">
                      <a:srgbClr val="000000"/>
                    </a:outerShdw>
                  </a:effectLst>
                  <a:latin typeface="Tahoma" panose="020B0604030504040204" pitchFamily="34" charset="0"/>
                </a:rPr>
              </a:br>
              <a:r>
                <a:rPr lang="en-US" altLang="en-US" sz="2400" b="1">
                  <a:solidFill>
                    <a:srgbClr val="FF0000"/>
                  </a:solidFill>
                  <a:effectLst>
                    <a:outerShdw blurRad="38100" dist="38100" dir="2700000" algn="tl">
                      <a:srgbClr val="000000"/>
                    </a:outerShdw>
                  </a:effectLst>
                  <a:latin typeface="Tahoma" panose="020B0604030504040204" pitchFamily="34" charset="0"/>
                </a:rPr>
                <a:t>threats unraveling</a:t>
              </a:r>
              <a:br>
                <a:rPr lang="en-US" altLang="en-US" sz="2400" b="1">
                  <a:solidFill>
                    <a:srgbClr val="FF0000"/>
                  </a:solidFill>
                  <a:effectLst>
                    <a:outerShdw blurRad="38100" dist="38100" dir="2700000" algn="tl">
                      <a:srgbClr val="000000"/>
                    </a:outerShdw>
                  </a:effectLst>
                  <a:latin typeface="Tahoma" panose="020B0604030504040204" pitchFamily="34" charset="0"/>
                </a:rPr>
              </a:br>
              <a:r>
                <a:rPr lang="en-US" altLang="en-US" sz="2400" b="1">
                  <a:solidFill>
                    <a:srgbClr val="FF0000"/>
                  </a:solidFill>
                  <a:effectLst>
                    <a:outerShdw blurRad="38100" dist="38100" dir="2700000" algn="tl">
                      <a:srgbClr val="000000"/>
                    </a:outerShdw>
                  </a:effectLst>
                  <a:latin typeface="Tahoma" panose="020B0604030504040204" pitchFamily="34" charset="0"/>
                </a:rPr>
                <a:t>every day… </a:t>
              </a:r>
            </a:p>
          </p:txBody>
        </p:sp>
        <p:pic>
          <p:nvPicPr>
            <p:cNvPr id="332900" name="Picture 100" descr="galapagos-tortoise-plastic-puzzle-f404">
              <a:extLst>
                <a:ext uri="{FF2B5EF4-FFF2-40B4-BE49-F238E27FC236}">
                  <a16:creationId xmlns:a16="http://schemas.microsoft.com/office/drawing/2014/main" id="{CAE583B5-202B-4C93-AFCB-8C8743D777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 y="1507"/>
              <a:ext cx="647" cy="4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32896" name="Group 96">
            <a:extLst>
              <a:ext uri="{FF2B5EF4-FFF2-40B4-BE49-F238E27FC236}">
                <a16:creationId xmlns:a16="http://schemas.microsoft.com/office/drawing/2014/main" id="{00B1D550-CA5C-4CF7-90DA-46B1EBA0A023}"/>
              </a:ext>
            </a:extLst>
          </p:cNvPr>
          <p:cNvGrpSpPr>
            <a:grpSpLocks/>
          </p:cNvGrpSpPr>
          <p:nvPr/>
        </p:nvGrpSpPr>
        <p:grpSpPr bwMode="auto">
          <a:xfrm>
            <a:off x="739775" y="900113"/>
            <a:ext cx="5392738" cy="3833812"/>
            <a:chOff x="499" y="629"/>
            <a:chExt cx="3397" cy="2415"/>
          </a:xfrm>
        </p:grpSpPr>
        <p:sp>
          <p:nvSpPr>
            <p:cNvPr id="332897" name="Freeform 97">
              <a:extLst>
                <a:ext uri="{FF2B5EF4-FFF2-40B4-BE49-F238E27FC236}">
                  <a16:creationId xmlns:a16="http://schemas.microsoft.com/office/drawing/2014/main" id="{96231CEB-9F01-427D-8735-5B3E8342A3EB}"/>
                </a:ext>
              </a:extLst>
            </p:cNvPr>
            <p:cNvSpPr>
              <a:spLocks/>
            </p:cNvSpPr>
            <p:nvPr/>
          </p:nvSpPr>
          <p:spPr bwMode="auto">
            <a:xfrm>
              <a:off x="499" y="629"/>
              <a:ext cx="3397" cy="2415"/>
            </a:xfrm>
            <a:custGeom>
              <a:avLst/>
              <a:gdLst>
                <a:gd name="T0" fmla="*/ 0 w 3397"/>
                <a:gd name="T1" fmla="*/ 2358 h 2415"/>
                <a:gd name="T2" fmla="*/ 0 w 3397"/>
                <a:gd name="T3" fmla="*/ 5 h 2415"/>
                <a:gd name="T4" fmla="*/ 3389 w 3397"/>
                <a:gd name="T5" fmla="*/ 0 h 2415"/>
                <a:gd name="T6" fmla="*/ 3397 w 3397"/>
                <a:gd name="T7" fmla="*/ 1516 h 2415"/>
                <a:gd name="T8" fmla="*/ 2897 w 3397"/>
                <a:gd name="T9" fmla="*/ 1512 h 2415"/>
                <a:gd name="T10" fmla="*/ 2893 w 3397"/>
                <a:gd name="T11" fmla="*/ 1616 h 2415"/>
                <a:gd name="T12" fmla="*/ 2324 w 3397"/>
                <a:gd name="T13" fmla="*/ 1621 h 2415"/>
                <a:gd name="T14" fmla="*/ 2324 w 3397"/>
                <a:gd name="T15" fmla="*/ 1819 h 2415"/>
                <a:gd name="T16" fmla="*/ 1672 w 3397"/>
                <a:gd name="T17" fmla="*/ 1819 h 2415"/>
                <a:gd name="T18" fmla="*/ 1672 w 3397"/>
                <a:gd name="T19" fmla="*/ 1990 h 2415"/>
                <a:gd name="T20" fmla="*/ 1247 w 3397"/>
                <a:gd name="T21" fmla="*/ 1990 h 2415"/>
                <a:gd name="T22" fmla="*/ 1253 w 3397"/>
                <a:gd name="T23" fmla="*/ 2247 h 2415"/>
                <a:gd name="T24" fmla="*/ 653 w 3397"/>
                <a:gd name="T25" fmla="*/ 2251 h 2415"/>
                <a:gd name="T26" fmla="*/ 653 w 3397"/>
                <a:gd name="T27" fmla="*/ 2415 h 2415"/>
                <a:gd name="T28" fmla="*/ 0 w 3397"/>
                <a:gd name="T29" fmla="*/ 2415 h 2415"/>
                <a:gd name="T30" fmla="*/ 0 w 3397"/>
                <a:gd name="T31" fmla="*/ 235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7" h="2415">
                  <a:moveTo>
                    <a:pt x="0" y="2358"/>
                  </a:moveTo>
                  <a:lnTo>
                    <a:pt x="0" y="5"/>
                  </a:lnTo>
                  <a:lnTo>
                    <a:pt x="3389" y="0"/>
                  </a:lnTo>
                  <a:lnTo>
                    <a:pt x="3397" y="1516"/>
                  </a:lnTo>
                  <a:lnTo>
                    <a:pt x="2897" y="1512"/>
                  </a:lnTo>
                  <a:lnTo>
                    <a:pt x="2893" y="1616"/>
                  </a:lnTo>
                  <a:lnTo>
                    <a:pt x="2324" y="1621"/>
                  </a:lnTo>
                  <a:lnTo>
                    <a:pt x="2324" y="1819"/>
                  </a:lnTo>
                  <a:lnTo>
                    <a:pt x="1672" y="1819"/>
                  </a:lnTo>
                  <a:lnTo>
                    <a:pt x="1672" y="1990"/>
                  </a:lnTo>
                  <a:lnTo>
                    <a:pt x="1247" y="1990"/>
                  </a:lnTo>
                  <a:lnTo>
                    <a:pt x="1253" y="2247"/>
                  </a:lnTo>
                  <a:lnTo>
                    <a:pt x="653" y="2251"/>
                  </a:lnTo>
                  <a:lnTo>
                    <a:pt x="653" y="2415"/>
                  </a:lnTo>
                  <a:lnTo>
                    <a:pt x="0" y="2415"/>
                  </a:lnTo>
                  <a:lnTo>
                    <a:pt x="0" y="2358"/>
                  </a:lnTo>
                  <a:close/>
                </a:path>
              </a:pathLst>
            </a:custGeom>
            <a:solidFill>
              <a:srgbClr val="0000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2898" name="Text Box 98">
              <a:extLst>
                <a:ext uri="{FF2B5EF4-FFF2-40B4-BE49-F238E27FC236}">
                  <a16:creationId xmlns:a16="http://schemas.microsoft.com/office/drawing/2014/main" id="{798C993B-8FCD-4D9F-B45A-70E704FBFAB4}"/>
                </a:ext>
              </a:extLst>
            </p:cNvPr>
            <p:cNvSpPr txBox="1">
              <a:spLocks noChangeArrowheads="1"/>
            </p:cNvSpPr>
            <p:nvPr/>
          </p:nvSpPr>
          <p:spPr bwMode="auto">
            <a:xfrm>
              <a:off x="584" y="686"/>
              <a:ext cx="3261" cy="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5000"/>
                </a:lnSpc>
              </a:pPr>
              <a:r>
                <a:rPr lang="en-GB" altLang="en-US" sz="1800" b="1"/>
                <a:t>It took from the time of Christ to the mid 18</a:t>
              </a:r>
              <a:r>
                <a:rPr lang="en-GB" altLang="en-US" sz="1800" b="1" baseline="30000"/>
                <a:t>th</a:t>
              </a:r>
              <a:r>
                <a:rPr lang="en-GB" altLang="en-US" sz="1800" b="1"/>
                <a:t> Century for Human Knowledge to Double.</a:t>
              </a:r>
            </a:p>
            <a:p>
              <a:pPr algn="l">
                <a:lnSpc>
                  <a:spcPct val="95000"/>
                </a:lnSpc>
              </a:pPr>
              <a:endParaRPr lang="en-GB" altLang="en-US" sz="1800" b="1"/>
            </a:p>
            <a:p>
              <a:pPr algn="l">
                <a:lnSpc>
                  <a:spcPct val="95000"/>
                </a:lnSpc>
              </a:pPr>
              <a:r>
                <a:rPr lang="en-GB" altLang="en-US" sz="1800" b="1"/>
                <a:t>It doubled again 150 years later…..</a:t>
              </a:r>
            </a:p>
            <a:p>
              <a:pPr algn="l">
                <a:lnSpc>
                  <a:spcPct val="95000"/>
                </a:lnSpc>
              </a:pPr>
              <a:endParaRPr lang="en-GB" altLang="en-US" sz="1800" b="1"/>
            </a:p>
            <a:p>
              <a:pPr algn="l">
                <a:lnSpc>
                  <a:spcPct val="95000"/>
                </a:lnSpc>
              </a:pPr>
              <a:r>
                <a:rPr lang="en-GB" altLang="en-US" sz="1800" b="1"/>
                <a:t>And then again in only 50 years.</a:t>
              </a:r>
            </a:p>
            <a:p>
              <a:pPr algn="l">
                <a:lnSpc>
                  <a:spcPct val="95000"/>
                </a:lnSpc>
              </a:pPr>
              <a:endParaRPr lang="en-GB" altLang="en-US" sz="1800" b="1"/>
            </a:p>
            <a:p>
              <a:pPr algn="l">
                <a:lnSpc>
                  <a:spcPct val="95000"/>
                </a:lnSpc>
              </a:pPr>
              <a:r>
                <a:rPr lang="en-GB" altLang="en-US" sz="1800" b="1"/>
                <a:t>In 1990, human knowledge doubled every 4 to 5 years……</a:t>
              </a:r>
            </a:p>
            <a:p>
              <a:pPr algn="l">
                <a:lnSpc>
                  <a:spcPct val="95000"/>
                </a:lnSpc>
              </a:pPr>
              <a:endParaRPr lang="en-GB" altLang="en-US" sz="1800" b="1"/>
            </a:p>
            <a:p>
              <a:pPr algn="l">
                <a:lnSpc>
                  <a:spcPct val="95000"/>
                </a:lnSpc>
              </a:pPr>
              <a:r>
                <a:rPr lang="en-GB" altLang="en-US" sz="1800" b="1">
                  <a:solidFill>
                    <a:srgbClr val="FF0000"/>
                  </a:solidFill>
                </a:rPr>
                <a:t>How fast Today?</a:t>
              </a:r>
            </a:p>
            <a:p>
              <a:pPr algn="l">
                <a:lnSpc>
                  <a:spcPct val="95000"/>
                </a:lnSpc>
              </a:pPr>
              <a:endParaRPr lang="en-GB" altLang="en-US" sz="1800" b="1">
                <a:solidFill>
                  <a:srgbClr val="FF0000"/>
                </a:solidFill>
              </a:endParaRPr>
            </a:p>
            <a:p>
              <a:pPr algn="l">
                <a:lnSpc>
                  <a:spcPct val="95000"/>
                </a:lnSpc>
              </a:pPr>
              <a:r>
                <a:rPr lang="en-GB" altLang="en-US" sz="1800" b="1">
                  <a:solidFill>
                    <a:srgbClr val="FFFF00"/>
                  </a:solidFill>
                </a:rPr>
                <a:t>David Linowes,</a:t>
              </a:r>
            </a:p>
            <a:p>
              <a:pPr algn="l">
                <a:lnSpc>
                  <a:spcPct val="95000"/>
                </a:lnSpc>
              </a:pPr>
              <a:r>
                <a:rPr lang="en-GB" altLang="en-US" sz="1800" b="1">
                  <a:solidFill>
                    <a:srgbClr val="FFFF00"/>
                  </a:solidFill>
                </a:rPr>
                <a:t>1990</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32896"/>
                                        </p:tgtEl>
                                        <p:attrNameLst>
                                          <p:attrName>style.visibility</p:attrName>
                                        </p:attrNameLst>
                                      </p:cBhvr>
                                      <p:to>
                                        <p:strVal val="visible"/>
                                      </p:to>
                                    </p:set>
                                    <p:anim calcmode="lin" valueType="num">
                                      <p:cBhvr>
                                        <p:cTn id="7" dur="500" fill="hold"/>
                                        <p:tgtEl>
                                          <p:spTgt spid="332896"/>
                                        </p:tgtEl>
                                        <p:attrNameLst>
                                          <p:attrName>ppt_w</p:attrName>
                                        </p:attrNameLst>
                                      </p:cBhvr>
                                      <p:tavLst>
                                        <p:tav tm="0">
                                          <p:val>
                                            <p:fltVal val="0"/>
                                          </p:val>
                                        </p:tav>
                                        <p:tav tm="100000">
                                          <p:val>
                                            <p:strVal val="#ppt_w"/>
                                          </p:val>
                                        </p:tav>
                                      </p:tavLst>
                                    </p:anim>
                                    <p:anim calcmode="lin" valueType="num">
                                      <p:cBhvr>
                                        <p:cTn id="8" dur="500" fill="hold"/>
                                        <p:tgtEl>
                                          <p:spTgt spid="332896"/>
                                        </p:tgtEl>
                                        <p:attrNameLst>
                                          <p:attrName>ppt_h</p:attrName>
                                        </p:attrNameLst>
                                      </p:cBhvr>
                                      <p:tavLst>
                                        <p:tav tm="0">
                                          <p:val>
                                            <p:fltVal val="0"/>
                                          </p:val>
                                        </p:tav>
                                        <p:tav tm="100000">
                                          <p:val>
                                            <p:strVal val="#ppt_h"/>
                                          </p:val>
                                        </p:tav>
                                      </p:tavLst>
                                    </p:anim>
                                    <p:animEffect transition="in" filter="fade">
                                      <p:cBhvr>
                                        <p:cTn id="9" dur="500"/>
                                        <p:tgtEl>
                                          <p:spTgt spid="3328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1000"/>
                                        <p:tgtEl>
                                          <p:spTgt spid="332896"/>
                                        </p:tgtEl>
                                        <p:attrNameLst>
                                          <p:attrName>ppt_w</p:attrName>
                                        </p:attrNameLst>
                                      </p:cBhvr>
                                      <p:tavLst>
                                        <p:tav tm="0">
                                          <p:val>
                                            <p:strVal val="ppt_w"/>
                                          </p:val>
                                        </p:tav>
                                        <p:tav tm="100000">
                                          <p:val>
                                            <p:fltVal val="0"/>
                                          </p:val>
                                        </p:tav>
                                      </p:tavLst>
                                    </p:anim>
                                    <p:anim calcmode="lin" valueType="num">
                                      <p:cBhvr>
                                        <p:cTn id="14" dur="1000"/>
                                        <p:tgtEl>
                                          <p:spTgt spid="332896"/>
                                        </p:tgtEl>
                                        <p:attrNameLst>
                                          <p:attrName>ppt_h</p:attrName>
                                        </p:attrNameLst>
                                      </p:cBhvr>
                                      <p:tavLst>
                                        <p:tav tm="0">
                                          <p:val>
                                            <p:strVal val="ppt_h"/>
                                          </p:val>
                                        </p:tav>
                                        <p:tav tm="100000">
                                          <p:val>
                                            <p:fltVal val="0"/>
                                          </p:val>
                                        </p:tav>
                                      </p:tavLst>
                                    </p:anim>
                                    <p:animEffect transition="out" filter="fade">
                                      <p:cBhvr>
                                        <p:cTn id="15" dur="1000"/>
                                        <p:tgtEl>
                                          <p:spTgt spid="332896"/>
                                        </p:tgtEl>
                                      </p:cBhvr>
                                    </p:animEffect>
                                    <p:set>
                                      <p:cBhvr>
                                        <p:cTn id="16" dur="1" fill="hold">
                                          <p:stCondLst>
                                            <p:cond delay="999"/>
                                          </p:stCondLst>
                                        </p:cTn>
                                        <p:tgtEl>
                                          <p:spTgt spid="332896"/>
                                        </p:tgtEl>
                                        <p:attrNameLst>
                                          <p:attrName>style.visibility</p:attrName>
                                        </p:attrNameLst>
                                      </p:cBhvr>
                                      <p:to>
                                        <p:strVal val="hidden"/>
                                      </p:to>
                                    </p:set>
                                  </p:childTnLst>
                                </p:cTn>
                              </p:par>
                            </p:childTnLst>
                          </p:cTn>
                        </p:par>
                        <p:par>
                          <p:cTn id="17" fill="hold" nodeType="afterGroup">
                            <p:stCondLst>
                              <p:cond delay="1000"/>
                            </p:stCondLst>
                            <p:childTnLst>
                              <p:par>
                                <p:cTn id="18" presetID="2" presetClass="entr" presetSubtype="8" fill="hold" nodeType="afterEffect">
                                  <p:stCondLst>
                                    <p:cond delay="0"/>
                                  </p:stCondLst>
                                  <p:childTnLst>
                                    <p:set>
                                      <p:cBhvr>
                                        <p:cTn id="19" dur="1" fill="hold">
                                          <p:stCondLst>
                                            <p:cond delay="0"/>
                                          </p:stCondLst>
                                        </p:cTn>
                                        <p:tgtEl>
                                          <p:spTgt spid="332901"/>
                                        </p:tgtEl>
                                        <p:attrNameLst>
                                          <p:attrName>style.visibility</p:attrName>
                                        </p:attrNameLst>
                                      </p:cBhvr>
                                      <p:to>
                                        <p:strVal val="visible"/>
                                      </p:to>
                                    </p:set>
                                    <p:anim calcmode="lin" valueType="num">
                                      <p:cBhvr additive="base">
                                        <p:cTn id="20" dur="500" fill="hold"/>
                                        <p:tgtEl>
                                          <p:spTgt spid="332901"/>
                                        </p:tgtEl>
                                        <p:attrNameLst>
                                          <p:attrName>ppt_x</p:attrName>
                                        </p:attrNameLst>
                                      </p:cBhvr>
                                      <p:tavLst>
                                        <p:tav tm="0">
                                          <p:val>
                                            <p:strVal val="0-#ppt_w/2"/>
                                          </p:val>
                                        </p:tav>
                                        <p:tav tm="100000">
                                          <p:val>
                                            <p:strVal val="#ppt_x"/>
                                          </p:val>
                                        </p:tav>
                                      </p:tavLst>
                                    </p:anim>
                                    <p:anim calcmode="lin" valueType="num">
                                      <p:cBhvr additive="base">
                                        <p:cTn id="21" dur="500" fill="hold"/>
                                        <p:tgtEl>
                                          <p:spTgt spid="33290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2" presetClass="entr" presetSubtype="8" fill="hold" nodeType="afterEffect">
                                  <p:stCondLst>
                                    <p:cond delay="0"/>
                                  </p:stCondLst>
                                  <p:childTnLst>
                                    <p:set>
                                      <p:cBhvr>
                                        <p:cTn id="24" dur="1" fill="hold">
                                          <p:stCondLst>
                                            <p:cond delay="0"/>
                                          </p:stCondLst>
                                        </p:cTn>
                                        <p:tgtEl>
                                          <p:spTgt spid="332902"/>
                                        </p:tgtEl>
                                        <p:attrNameLst>
                                          <p:attrName>style.visibility</p:attrName>
                                        </p:attrNameLst>
                                      </p:cBhvr>
                                      <p:to>
                                        <p:strVal val="visible"/>
                                      </p:to>
                                    </p:set>
                                    <p:anim calcmode="lin" valueType="num">
                                      <p:cBhvr additive="base">
                                        <p:cTn id="25" dur="500" fill="hold"/>
                                        <p:tgtEl>
                                          <p:spTgt spid="332902"/>
                                        </p:tgtEl>
                                        <p:attrNameLst>
                                          <p:attrName>ppt_x</p:attrName>
                                        </p:attrNameLst>
                                      </p:cBhvr>
                                      <p:tavLst>
                                        <p:tav tm="0">
                                          <p:val>
                                            <p:strVal val="0-#ppt_w/2"/>
                                          </p:val>
                                        </p:tav>
                                        <p:tav tm="100000">
                                          <p:val>
                                            <p:strVal val="#ppt_x"/>
                                          </p:val>
                                        </p:tav>
                                      </p:tavLst>
                                    </p:anim>
                                    <p:anim calcmode="lin" valueType="num">
                                      <p:cBhvr additive="base">
                                        <p:cTn id="26" dur="500" fill="hold"/>
                                        <p:tgtEl>
                                          <p:spTgt spid="332902"/>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000"/>
                            </p:stCondLst>
                            <p:childTnLst>
                              <p:par>
                                <p:cTn id="28" presetID="22" presetClass="entr" presetSubtype="4" fill="hold" nodeType="afterEffect">
                                  <p:stCondLst>
                                    <p:cond delay="0"/>
                                  </p:stCondLst>
                                  <p:childTnLst>
                                    <p:set>
                                      <p:cBhvr>
                                        <p:cTn id="29" dur="1" fill="hold">
                                          <p:stCondLst>
                                            <p:cond delay="0"/>
                                          </p:stCondLst>
                                        </p:cTn>
                                        <p:tgtEl>
                                          <p:spTgt spid="332806"/>
                                        </p:tgtEl>
                                        <p:attrNameLst>
                                          <p:attrName>style.visibility</p:attrName>
                                        </p:attrNameLst>
                                      </p:cBhvr>
                                      <p:to>
                                        <p:strVal val="visible"/>
                                      </p:to>
                                    </p:set>
                                    <p:animEffect transition="in" filter="wipe(down)">
                                      <p:cBhvr>
                                        <p:cTn id="30" dur="500"/>
                                        <p:tgtEl>
                                          <p:spTgt spid="332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103" name="Group 727">
            <a:extLst>
              <a:ext uri="{FF2B5EF4-FFF2-40B4-BE49-F238E27FC236}">
                <a16:creationId xmlns:a16="http://schemas.microsoft.com/office/drawing/2014/main" id="{664D0D2C-C1DE-4F61-8AEF-0D50615CF8AA}"/>
              </a:ext>
            </a:extLst>
          </p:cNvPr>
          <p:cNvGrpSpPr>
            <a:grpSpLocks/>
          </p:cNvGrpSpPr>
          <p:nvPr/>
        </p:nvGrpSpPr>
        <p:grpSpPr bwMode="auto">
          <a:xfrm>
            <a:off x="250825" y="863600"/>
            <a:ext cx="8505825" cy="4276725"/>
            <a:chOff x="158" y="544"/>
            <a:chExt cx="5358" cy="2694"/>
          </a:xfrm>
        </p:grpSpPr>
        <p:sp>
          <p:nvSpPr>
            <p:cNvPr id="101924" name="AutoShape 548">
              <a:extLst>
                <a:ext uri="{FF2B5EF4-FFF2-40B4-BE49-F238E27FC236}">
                  <a16:creationId xmlns:a16="http://schemas.microsoft.com/office/drawing/2014/main" id="{2ECFAE39-BFFA-4B41-9220-50CEAFD4C149}"/>
                </a:ext>
              </a:extLst>
            </p:cNvPr>
            <p:cNvSpPr>
              <a:spLocks noChangeAspect="1" noChangeArrowheads="1" noTextEdit="1"/>
            </p:cNvSpPr>
            <p:nvPr/>
          </p:nvSpPr>
          <p:spPr bwMode="auto">
            <a:xfrm>
              <a:off x="158" y="544"/>
              <a:ext cx="5358" cy="2694"/>
            </a:xfrm>
            <a:prstGeom prst="rect">
              <a:avLst/>
            </a:prstGeom>
            <a:solidFill>
              <a:srgbClr val="FFFF66"/>
            </a:solidFill>
            <a:ln w="57150" cmpd="thickThin">
              <a:solidFill>
                <a:schemeClr val="tx1"/>
              </a:solidFill>
              <a:miter lim="800000"/>
              <a:headEnd/>
              <a:tailEnd/>
            </a:ln>
          </p:spPr>
          <p:txBody>
            <a:bodyPr/>
            <a:lstStyle/>
            <a:p>
              <a:endParaRPr lang="en-GB"/>
            </a:p>
          </p:txBody>
        </p:sp>
        <p:sp>
          <p:nvSpPr>
            <p:cNvPr id="101926" name="Freeform 550">
              <a:extLst>
                <a:ext uri="{FF2B5EF4-FFF2-40B4-BE49-F238E27FC236}">
                  <a16:creationId xmlns:a16="http://schemas.microsoft.com/office/drawing/2014/main" id="{8CD7EDE7-573C-463A-94B7-3E4B2A9724DF}"/>
                </a:ext>
              </a:extLst>
            </p:cNvPr>
            <p:cNvSpPr>
              <a:spLocks/>
            </p:cNvSpPr>
            <p:nvPr/>
          </p:nvSpPr>
          <p:spPr bwMode="auto">
            <a:xfrm>
              <a:off x="414" y="2791"/>
              <a:ext cx="4847" cy="150"/>
            </a:xfrm>
            <a:custGeom>
              <a:avLst/>
              <a:gdLst>
                <a:gd name="T0" fmla="*/ 0 w 4847"/>
                <a:gd name="T1" fmla="*/ 150 h 150"/>
                <a:gd name="T2" fmla="*/ 262 w 4847"/>
                <a:gd name="T3" fmla="*/ 0 h 150"/>
                <a:gd name="T4" fmla="*/ 4847 w 4847"/>
                <a:gd name="T5" fmla="*/ 0 h 150"/>
                <a:gd name="T6" fmla="*/ 4586 w 4847"/>
                <a:gd name="T7" fmla="*/ 150 h 150"/>
                <a:gd name="T8" fmla="*/ 0 w 4847"/>
                <a:gd name="T9" fmla="*/ 150 h 150"/>
              </a:gdLst>
              <a:ahLst/>
              <a:cxnLst>
                <a:cxn ang="0">
                  <a:pos x="T0" y="T1"/>
                </a:cxn>
                <a:cxn ang="0">
                  <a:pos x="T2" y="T3"/>
                </a:cxn>
                <a:cxn ang="0">
                  <a:pos x="T4" y="T5"/>
                </a:cxn>
                <a:cxn ang="0">
                  <a:pos x="T6" y="T7"/>
                </a:cxn>
                <a:cxn ang="0">
                  <a:pos x="T8" y="T9"/>
                </a:cxn>
              </a:cxnLst>
              <a:rect l="0" t="0" r="r" b="b"/>
              <a:pathLst>
                <a:path w="4847" h="150">
                  <a:moveTo>
                    <a:pt x="0" y="150"/>
                  </a:moveTo>
                  <a:lnTo>
                    <a:pt x="262" y="0"/>
                  </a:lnTo>
                  <a:lnTo>
                    <a:pt x="4847" y="0"/>
                  </a:lnTo>
                  <a:lnTo>
                    <a:pt x="4586" y="150"/>
                  </a:lnTo>
                  <a:lnTo>
                    <a:pt x="0" y="15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927" name="Freeform 551">
              <a:extLst>
                <a:ext uri="{FF2B5EF4-FFF2-40B4-BE49-F238E27FC236}">
                  <a16:creationId xmlns:a16="http://schemas.microsoft.com/office/drawing/2014/main" id="{C888FA91-B59E-4F37-AB09-220F1D547C71}"/>
                </a:ext>
              </a:extLst>
            </p:cNvPr>
            <p:cNvSpPr>
              <a:spLocks/>
            </p:cNvSpPr>
            <p:nvPr/>
          </p:nvSpPr>
          <p:spPr bwMode="auto">
            <a:xfrm>
              <a:off x="414" y="811"/>
              <a:ext cx="262" cy="2130"/>
            </a:xfrm>
            <a:custGeom>
              <a:avLst/>
              <a:gdLst>
                <a:gd name="T0" fmla="*/ 0 w 262"/>
                <a:gd name="T1" fmla="*/ 2130 h 2130"/>
                <a:gd name="T2" fmla="*/ 0 w 262"/>
                <a:gd name="T3" fmla="*/ 150 h 2130"/>
                <a:gd name="T4" fmla="*/ 262 w 262"/>
                <a:gd name="T5" fmla="*/ 0 h 2130"/>
                <a:gd name="T6" fmla="*/ 262 w 262"/>
                <a:gd name="T7" fmla="*/ 1980 h 2130"/>
                <a:gd name="T8" fmla="*/ 0 w 262"/>
                <a:gd name="T9" fmla="*/ 2130 h 2130"/>
              </a:gdLst>
              <a:ahLst/>
              <a:cxnLst>
                <a:cxn ang="0">
                  <a:pos x="T0" y="T1"/>
                </a:cxn>
                <a:cxn ang="0">
                  <a:pos x="T2" y="T3"/>
                </a:cxn>
                <a:cxn ang="0">
                  <a:pos x="T4" y="T5"/>
                </a:cxn>
                <a:cxn ang="0">
                  <a:pos x="T6" y="T7"/>
                </a:cxn>
                <a:cxn ang="0">
                  <a:pos x="T8" y="T9"/>
                </a:cxn>
              </a:cxnLst>
              <a:rect l="0" t="0" r="r" b="b"/>
              <a:pathLst>
                <a:path w="262" h="2130">
                  <a:moveTo>
                    <a:pt x="0" y="2130"/>
                  </a:moveTo>
                  <a:lnTo>
                    <a:pt x="0" y="150"/>
                  </a:lnTo>
                  <a:lnTo>
                    <a:pt x="262" y="0"/>
                  </a:lnTo>
                  <a:lnTo>
                    <a:pt x="262" y="1980"/>
                  </a:lnTo>
                  <a:lnTo>
                    <a:pt x="0" y="21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928" name="Rectangle 552">
              <a:extLst>
                <a:ext uri="{FF2B5EF4-FFF2-40B4-BE49-F238E27FC236}">
                  <a16:creationId xmlns:a16="http://schemas.microsoft.com/office/drawing/2014/main" id="{A641CE1D-6127-4517-8182-CECA4C990240}"/>
                </a:ext>
              </a:extLst>
            </p:cNvPr>
            <p:cNvSpPr>
              <a:spLocks noChangeArrowheads="1"/>
            </p:cNvSpPr>
            <p:nvPr/>
          </p:nvSpPr>
          <p:spPr bwMode="auto">
            <a:xfrm>
              <a:off x="676" y="799"/>
              <a:ext cx="4585" cy="198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1929" name="Freeform 553">
              <a:extLst>
                <a:ext uri="{FF2B5EF4-FFF2-40B4-BE49-F238E27FC236}">
                  <a16:creationId xmlns:a16="http://schemas.microsoft.com/office/drawing/2014/main" id="{E45AEB65-3AA8-42C7-B2E8-A724A3ACE9B2}"/>
                </a:ext>
              </a:extLst>
            </p:cNvPr>
            <p:cNvSpPr>
              <a:spLocks/>
            </p:cNvSpPr>
            <p:nvPr/>
          </p:nvSpPr>
          <p:spPr bwMode="auto">
            <a:xfrm>
              <a:off x="414" y="2791"/>
              <a:ext cx="4847" cy="150"/>
            </a:xfrm>
            <a:custGeom>
              <a:avLst/>
              <a:gdLst>
                <a:gd name="T0" fmla="*/ 0 w 2762"/>
                <a:gd name="T1" fmla="*/ 113 h 113"/>
                <a:gd name="T2" fmla="*/ 149 w 2762"/>
                <a:gd name="T3" fmla="*/ 0 h 113"/>
                <a:gd name="T4" fmla="*/ 2762 w 2762"/>
                <a:gd name="T5" fmla="*/ 0 h 113"/>
              </a:gdLst>
              <a:ahLst/>
              <a:cxnLst>
                <a:cxn ang="0">
                  <a:pos x="T0" y="T1"/>
                </a:cxn>
                <a:cxn ang="0">
                  <a:pos x="T2" y="T3"/>
                </a:cxn>
                <a:cxn ang="0">
                  <a:pos x="T4" y="T5"/>
                </a:cxn>
              </a:cxnLst>
              <a:rect l="0" t="0" r="r" b="b"/>
              <a:pathLst>
                <a:path w="2762" h="113">
                  <a:moveTo>
                    <a:pt x="0" y="113"/>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30" name="Freeform 554">
              <a:extLst>
                <a:ext uri="{FF2B5EF4-FFF2-40B4-BE49-F238E27FC236}">
                  <a16:creationId xmlns:a16="http://schemas.microsoft.com/office/drawing/2014/main" id="{41AD5F68-8949-4DE3-A59B-7B905D929765}"/>
                </a:ext>
              </a:extLst>
            </p:cNvPr>
            <p:cNvSpPr>
              <a:spLocks/>
            </p:cNvSpPr>
            <p:nvPr/>
          </p:nvSpPr>
          <p:spPr bwMode="auto">
            <a:xfrm>
              <a:off x="414" y="2593"/>
              <a:ext cx="4847" cy="150"/>
            </a:xfrm>
            <a:custGeom>
              <a:avLst/>
              <a:gdLst>
                <a:gd name="T0" fmla="*/ 0 w 2762"/>
                <a:gd name="T1" fmla="*/ 113 h 113"/>
                <a:gd name="T2" fmla="*/ 149 w 2762"/>
                <a:gd name="T3" fmla="*/ 0 h 113"/>
                <a:gd name="T4" fmla="*/ 2762 w 2762"/>
                <a:gd name="T5" fmla="*/ 0 h 113"/>
              </a:gdLst>
              <a:ahLst/>
              <a:cxnLst>
                <a:cxn ang="0">
                  <a:pos x="T0" y="T1"/>
                </a:cxn>
                <a:cxn ang="0">
                  <a:pos x="T2" y="T3"/>
                </a:cxn>
                <a:cxn ang="0">
                  <a:pos x="T4" y="T5"/>
                </a:cxn>
              </a:cxnLst>
              <a:rect l="0" t="0" r="r" b="b"/>
              <a:pathLst>
                <a:path w="2762" h="113">
                  <a:moveTo>
                    <a:pt x="0" y="113"/>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31" name="Freeform 555">
              <a:extLst>
                <a:ext uri="{FF2B5EF4-FFF2-40B4-BE49-F238E27FC236}">
                  <a16:creationId xmlns:a16="http://schemas.microsoft.com/office/drawing/2014/main" id="{69DB5A40-DD43-484C-B22C-15BE0F0580C8}"/>
                </a:ext>
              </a:extLst>
            </p:cNvPr>
            <p:cNvSpPr>
              <a:spLocks/>
            </p:cNvSpPr>
            <p:nvPr/>
          </p:nvSpPr>
          <p:spPr bwMode="auto">
            <a:xfrm>
              <a:off x="414" y="2395"/>
              <a:ext cx="4847" cy="150"/>
            </a:xfrm>
            <a:custGeom>
              <a:avLst/>
              <a:gdLst>
                <a:gd name="T0" fmla="*/ 0 w 2762"/>
                <a:gd name="T1" fmla="*/ 113 h 113"/>
                <a:gd name="T2" fmla="*/ 149 w 2762"/>
                <a:gd name="T3" fmla="*/ 0 h 113"/>
                <a:gd name="T4" fmla="*/ 2762 w 2762"/>
                <a:gd name="T5" fmla="*/ 0 h 113"/>
              </a:gdLst>
              <a:ahLst/>
              <a:cxnLst>
                <a:cxn ang="0">
                  <a:pos x="T0" y="T1"/>
                </a:cxn>
                <a:cxn ang="0">
                  <a:pos x="T2" y="T3"/>
                </a:cxn>
                <a:cxn ang="0">
                  <a:pos x="T4" y="T5"/>
                </a:cxn>
              </a:cxnLst>
              <a:rect l="0" t="0" r="r" b="b"/>
              <a:pathLst>
                <a:path w="2762" h="113">
                  <a:moveTo>
                    <a:pt x="0" y="113"/>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32" name="Freeform 556">
              <a:extLst>
                <a:ext uri="{FF2B5EF4-FFF2-40B4-BE49-F238E27FC236}">
                  <a16:creationId xmlns:a16="http://schemas.microsoft.com/office/drawing/2014/main" id="{9B39C75E-CD54-43EA-8BCB-C03F2ACBA545}"/>
                </a:ext>
              </a:extLst>
            </p:cNvPr>
            <p:cNvSpPr>
              <a:spLocks/>
            </p:cNvSpPr>
            <p:nvPr/>
          </p:nvSpPr>
          <p:spPr bwMode="auto">
            <a:xfrm>
              <a:off x="414" y="2198"/>
              <a:ext cx="4847" cy="149"/>
            </a:xfrm>
            <a:custGeom>
              <a:avLst/>
              <a:gdLst>
                <a:gd name="T0" fmla="*/ 0 w 2762"/>
                <a:gd name="T1" fmla="*/ 112 h 112"/>
                <a:gd name="T2" fmla="*/ 149 w 2762"/>
                <a:gd name="T3" fmla="*/ 0 h 112"/>
                <a:gd name="T4" fmla="*/ 2762 w 2762"/>
                <a:gd name="T5" fmla="*/ 0 h 112"/>
              </a:gdLst>
              <a:ahLst/>
              <a:cxnLst>
                <a:cxn ang="0">
                  <a:pos x="T0" y="T1"/>
                </a:cxn>
                <a:cxn ang="0">
                  <a:pos x="T2" y="T3"/>
                </a:cxn>
                <a:cxn ang="0">
                  <a:pos x="T4" y="T5"/>
                </a:cxn>
              </a:cxnLst>
              <a:rect l="0" t="0" r="r" b="b"/>
              <a:pathLst>
                <a:path w="2762" h="112">
                  <a:moveTo>
                    <a:pt x="0" y="112"/>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33" name="Freeform 557">
              <a:extLst>
                <a:ext uri="{FF2B5EF4-FFF2-40B4-BE49-F238E27FC236}">
                  <a16:creationId xmlns:a16="http://schemas.microsoft.com/office/drawing/2014/main" id="{745C28CE-FC02-4914-8276-768886802555}"/>
                </a:ext>
              </a:extLst>
            </p:cNvPr>
            <p:cNvSpPr>
              <a:spLocks/>
            </p:cNvSpPr>
            <p:nvPr/>
          </p:nvSpPr>
          <p:spPr bwMode="auto">
            <a:xfrm>
              <a:off x="414" y="2000"/>
              <a:ext cx="4847" cy="149"/>
            </a:xfrm>
            <a:custGeom>
              <a:avLst/>
              <a:gdLst>
                <a:gd name="T0" fmla="*/ 0 w 2762"/>
                <a:gd name="T1" fmla="*/ 112 h 112"/>
                <a:gd name="T2" fmla="*/ 149 w 2762"/>
                <a:gd name="T3" fmla="*/ 0 h 112"/>
                <a:gd name="T4" fmla="*/ 2762 w 2762"/>
                <a:gd name="T5" fmla="*/ 0 h 112"/>
              </a:gdLst>
              <a:ahLst/>
              <a:cxnLst>
                <a:cxn ang="0">
                  <a:pos x="T0" y="T1"/>
                </a:cxn>
                <a:cxn ang="0">
                  <a:pos x="T2" y="T3"/>
                </a:cxn>
                <a:cxn ang="0">
                  <a:pos x="T4" y="T5"/>
                </a:cxn>
              </a:cxnLst>
              <a:rect l="0" t="0" r="r" b="b"/>
              <a:pathLst>
                <a:path w="2762" h="112">
                  <a:moveTo>
                    <a:pt x="0" y="112"/>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34" name="Freeform 558">
              <a:extLst>
                <a:ext uri="{FF2B5EF4-FFF2-40B4-BE49-F238E27FC236}">
                  <a16:creationId xmlns:a16="http://schemas.microsoft.com/office/drawing/2014/main" id="{EC9041F4-F862-4D54-AA80-65E3517223E7}"/>
                </a:ext>
              </a:extLst>
            </p:cNvPr>
            <p:cNvSpPr>
              <a:spLocks/>
            </p:cNvSpPr>
            <p:nvPr/>
          </p:nvSpPr>
          <p:spPr bwMode="auto">
            <a:xfrm>
              <a:off x="414" y="1802"/>
              <a:ext cx="4847" cy="149"/>
            </a:xfrm>
            <a:custGeom>
              <a:avLst/>
              <a:gdLst>
                <a:gd name="T0" fmla="*/ 0 w 2762"/>
                <a:gd name="T1" fmla="*/ 112 h 112"/>
                <a:gd name="T2" fmla="*/ 149 w 2762"/>
                <a:gd name="T3" fmla="*/ 0 h 112"/>
                <a:gd name="T4" fmla="*/ 2762 w 2762"/>
                <a:gd name="T5" fmla="*/ 0 h 112"/>
              </a:gdLst>
              <a:ahLst/>
              <a:cxnLst>
                <a:cxn ang="0">
                  <a:pos x="T0" y="T1"/>
                </a:cxn>
                <a:cxn ang="0">
                  <a:pos x="T2" y="T3"/>
                </a:cxn>
                <a:cxn ang="0">
                  <a:pos x="T4" y="T5"/>
                </a:cxn>
              </a:cxnLst>
              <a:rect l="0" t="0" r="r" b="b"/>
              <a:pathLst>
                <a:path w="2762" h="112">
                  <a:moveTo>
                    <a:pt x="0" y="112"/>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35" name="Freeform 559">
              <a:extLst>
                <a:ext uri="{FF2B5EF4-FFF2-40B4-BE49-F238E27FC236}">
                  <a16:creationId xmlns:a16="http://schemas.microsoft.com/office/drawing/2014/main" id="{4D68EF9D-ED6F-40EC-BCBF-D263B043DDFB}"/>
                </a:ext>
              </a:extLst>
            </p:cNvPr>
            <p:cNvSpPr>
              <a:spLocks/>
            </p:cNvSpPr>
            <p:nvPr/>
          </p:nvSpPr>
          <p:spPr bwMode="auto">
            <a:xfrm>
              <a:off x="414" y="1603"/>
              <a:ext cx="4847" cy="149"/>
            </a:xfrm>
            <a:custGeom>
              <a:avLst/>
              <a:gdLst>
                <a:gd name="T0" fmla="*/ 0 w 2762"/>
                <a:gd name="T1" fmla="*/ 112 h 112"/>
                <a:gd name="T2" fmla="*/ 149 w 2762"/>
                <a:gd name="T3" fmla="*/ 0 h 112"/>
                <a:gd name="T4" fmla="*/ 2762 w 2762"/>
                <a:gd name="T5" fmla="*/ 0 h 112"/>
              </a:gdLst>
              <a:ahLst/>
              <a:cxnLst>
                <a:cxn ang="0">
                  <a:pos x="T0" y="T1"/>
                </a:cxn>
                <a:cxn ang="0">
                  <a:pos x="T2" y="T3"/>
                </a:cxn>
                <a:cxn ang="0">
                  <a:pos x="T4" y="T5"/>
                </a:cxn>
              </a:cxnLst>
              <a:rect l="0" t="0" r="r" b="b"/>
              <a:pathLst>
                <a:path w="2762" h="112">
                  <a:moveTo>
                    <a:pt x="0" y="112"/>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36" name="Freeform 560">
              <a:extLst>
                <a:ext uri="{FF2B5EF4-FFF2-40B4-BE49-F238E27FC236}">
                  <a16:creationId xmlns:a16="http://schemas.microsoft.com/office/drawing/2014/main" id="{B96BA633-CE8D-46F2-88A2-1A05141208F5}"/>
                </a:ext>
              </a:extLst>
            </p:cNvPr>
            <p:cNvSpPr>
              <a:spLocks/>
            </p:cNvSpPr>
            <p:nvPr/>
          </p:nvSpPr>
          <p:spPr bwMode="auto">
            <a:xfrm>
              <a:off x="414" y="1405"/>
              <a:ext cx="4847" cy="151"/>
            </a:xfrm>
            <a:custGeom>
              <a:avLst/>
              <a:gdLst>
                <a:gd name="T0" fmla="*/ 0 w 2762"/>
                <a:gd name="T1" fmla="*/ 113 h 113"/>
                <a:gd name="T2" fmla="*/ 149 w 2762"/>
                <a:gd name="T3" fmla="*/ 0 h 113"/>
                <a:gd name="T4" fmla="*/ 2762 w 2762"/>
                <a:gd name="T5" fmla="*/ 0 h 113"/>
              </a:gdLst>
              <a:ahLst/>
              <a:cxnLst>
                <a:cxn ang="0">
                  <a:pos x="T0" y="T1"/>
                </a:cxn>
                <a:cxn ang="0">
                  <a:pos x="T2" y="T3"/>
                </a:cxn>
                <a:cxn ang="0">
                  <a:pos x="T4" y="T5"/>
                </a:cxn>
              </a:cxnLst>
              <a:rect l="0" t="0" r="r" b="b"/>
              <a:pathLst>
                <a:path w="2762" h="113">
                  <a:moveTo>
                    <a:pt x="0" y="113"/>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37" name="Freeform 561">
              <a:extLst>
                <a:ext uri="{FF2B5EF4-FFF2-40B4-BE49-F238E27FC236}">
                  <a16:creationId xmlns:a16="http://schemas.microsoft.com/office/drawing/2014/main" id="{D11D0C1A-2D8E-48F0-817E-B1B6494A7FDC}"/>
                </a:ext>
              </a:extLst>
            </p:cNvPr>
            <p:cNvSpPr>
              <a:spLocks/>
            </p:cNvSpPr>
            <p:nvPr/>
          </p:nvSpPr>
          <p:spPr bwMode="auto">
            <a:xfrm>
              <a:off x="413" y="1196"/>
              <a:ext cx="4847" cy="150"/>
            </a:xfrm>
            <a:custGeom>
              <a:avLst/>
              <a:gdLst>
                <a:gd name="T0" fmla="*/ 0 w 2762"/>
                <a:gd name="T1" fmla="*/ 113 h 113"/>
                <a:gd name="T2" fmla="*/ 149 w 2762"/>
                <a:gd name="T3" fmla="*/ 0 h 113"/>
                <a:gd name="T4" fmla="*/ 2762 w 2762"/>
                <a:gd name="T5" fmla="*/ 0 h 113"/>
              </a:gdLst>
              <a:ahLst/>
              <a:cxnLst>
                <a:cxn ang="0">
                  <a:pos x="T0" y="T1"/>
                </a:cxn>
                <a:cxn ang="0">
                  <a:pos x="T2" y="T3"/>
                </a:cxn>
                <a:cxn ang="0">
                  <a:pos x="T4" y="T5"/>
                </a:cxn>
              </a:cxnLst>
              <a:rect l="0" t="0" r="r" b="b"/>
              <a:pathLst>
                <a:path w="2762" h="113">
                  <a:moveTo>
                    <a:pt x="0" y="113"/>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38" name="Freeform 562">
              <a:extLst>
                <a:ext uri="{FF2B5EF4-FFF2-40B4-BE49-F238E27FC236}">
                  <a16:creationId xmlns:a16="http://schemas.microsoft.com/office/drawing/2014/main" id="{2FDD3D31-5F23-4D17-A8EE-4BF2664D930A}"/>
                </a:ext>
              </a:extLst>
            </p:cNvPr>
            <p:cNvSpPr>
              <a:spLocks/>
            </p:cNvSpPr>
            <p:nvPr/>
          </p:nvSpPr>
          <p:spPr bwMode="auto">
            <a:xfrm>
              <a:off x="414" y="1009"/>
              <a:ext cx="4847" cy="150"/>
            </a:xfrm>
            <a:custGeom>
              <a:avLst/>
              <a:gdLst>
                <a:gd name="T0" fmla="*/ 0 w 2762"/>
                <a:gd name="T1" fmla="*/ 113 h 113"/>
                <a:gd name="T2" fmla="*/ 149 w 2762"/>
                <a:gd name="T3" fmla="*/ 0 h 113"/>
                <a:gd name="T4" fmla="*/ 2762 w 2762"/>
                <a:gd name="T5" fmla="*/ 0 h 113"/>
              </a:gdLst>
              <a:ahLst/>
              <a:cxnLst>
                <a:cxn ang="0">
                  <a:pos x="T0" y="T1"/>
                </a:cxn>
                <a:cxn ang="0">
                  <a:pos x="T2" y="T3"/>
                </a:cxn>
                <a:cxn ang="0">
                  <a:pos x="T4" y="T5"/>
                </a:cxn>
              </a:cxnLst>
              <a:rect l="0" t="0" r="r" b="b"/>
              <a:pathLst>
                <a:path w="2762" h="113">
                  <a:moveTo>
                    <a:pt x="0" y="113"/>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39" name="Freeform 563">
              <a:extLst>
                <a:ext uri="{FF2B5EF4-FFF2-40B4-BE49-F238E27FC236}">
                  <a16:creationId xmlns:a16="http://schemas.microsoft.com/office/drawing/2014/main" id="{C707DD91-788F-4FA0-8E0A-FD79E5A83444}"/>
                </a:ext>
              </a:extLst>
            </p:cNvPr>
            <p:cNvSpPr>
              <a:spLocks/>
            </p:cNvSpPr>
            <p:nvPr/>
          </p:nvSpPr>
          <p:spPr bwMode="auto">
            <a:xfrm>
              <a:off x="414" y="811"/>
              <a:ext cx="4847" cy="150"/>
            </a:xfrm>
            <a:custGeom>
              <a:avLst/>
              <a:gdLst>
                <a:gd name="T0" fmla="*/ 0 w 2762"/>
                <a:gd name="T1" fmla="*/ 113 h 113"/>
                <a:gd name="T2" fmla="*/ 149 w 2762"/>
                <a:gd name="T3" fmla="*/ 0 h 113"/>
                <a:gd name="T4" fmla="*/ 2762 w 2762"/>
                <a:gd name="T5" fmla="*/ 0 h 113"/>
              </a:gdLst>
              <a:ahLst/>
              <a:cxnLst>
                <a:cxn ang="0">
                  <a:pos x="T0" y="T1"/>
                </a:cxn>
                <a:cxn ang="0">
                  <a:pos x="T2" y="T3"/>
                </a:cxn>
                <a:cxn ang="0">
                  <a:pos x="T4" y="T5"/>
                </a:cxn>
              </a:cxnLst>
              <a:rect l="0" t="0" r="r" b="b"/>
              <a:pathLst>
                <a:path w="2762" h="113">
                  <a:moveTo>
                    <a:pt x="0" y="113"/>
                  </a:moveTo>
                  <a:lnTo>
                    <a:pt x="149" y="0"/>
                  </a:lnTo>
                  <a:lnTo>
                    <a:pt x="276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40" name="Freeform 564">
              <a:extLst>
                <a:ext uri="{FF2B5EF4-FFF2-40B4-BE49-F238E27FC236}">
                  <a16:creationId xmlns:a16="http://schemas.microsoft.com/office/drawing/2014/main" id="{EA8A9CC8-44C9-44B2-985E-45952A0FE549}"/>
                </a:ext>
              </a:extLst>
            </p:cNvPr>
            <p:cNvSpPr>
              <a:spLocks/>
            </p:cNvSpPr>
            <p:nvPr/>
          </p:nvSpPr>
          <p:spPr bwMode="auto">
            <a:xfrm>
              <a:off x="414" y="2791"/>
              <a:ext cx="4847" cy="150"/>
            </a:xfrm>
            <a:custGeom>
              <a:avLst/>
              <a:gdLst>
                <a:gd name="T0" fmla="*/ 4847 w 4847"/>
                <a:gd name="T1" fmla="*/ 0 h 150"/>
                <a:gd name="T2" fmla="*/ 4586 w 4847"/>
                <a:gd name="T3" fmla="*/ 150 h 150"/>
                <a:gd name="T4" fmla="*/ 0 w 4847"/>
                <a:gd name="T5" fmla="*/ 150 h 150"/>
                <a:gd name="T6" fmla="*/ 262 w 4847"/>
                <a:gd name="T7" fmla="*/ 0 h 150"/>
                <a:gd name="T8" fmla="*/ 4847 w 4847"/>
                <a:gd name="T9" fmla="*/ 0 h 150"/>
              </a:gdLst>
              <a:ahLst/>
              <a:cxnLst>
                <a:cxn ang="0">
                  <a:pos x="T0" y="T1"/>
                </a:cxn>
                <a:cxn ang="0">
                  <a:pos x="T2" y="T3"/>
                </a:cxn>
                <a:cxn ang="0">
                  <a:pos x="T4" y="T5"/>
                </a:cxn>
                <a:cxn ang="0">
                  <a:pos x="T6" y="T7"/>
                </a:cxn>
                <a:cxn ang="0">
                  <a:pos x="T8" y="T9"/>
                </a:cxn>
              </a:cxnLst>
              <a:rect l="0" t="0" r="r" b="b"/>
              <a:pathLst>
                <a:path w="4847" h="150">
                  <a:moveTo>
                    <a:pt x="4847" y="0"/>
                  </a:moveTo>
                  <a:lnTo>
                    <a:pt x="4586" y="150"/>
                  </a:lnTo>
                  <a:lnTo>
                    <a:pt x="0" y="150"/>
                  </a:lnTo>
                  <a:lnTo>
                    <a:pt x="262" y="0"/>
                  </a:lnTo>
                  <a:lnTo>
                    <a:pt x="4847"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41" name="Freeform 565">
              <a:extLst>
                <a:ext uri="{FF2B5EF4-FFF2-40B4-BE49-F238E27FC236}">
                  <a16:creationId xmlns:a16="http://schemas.microsoft.com/office/drawing/2014/main" id="{F640A304-A174-4A3A-A375-E012DF47F4CD}"/>
                </a:ext>
              </a:extLst>
            </p:cNvPr>
            <p:cNvSpPr>
              <a:spLocks/>
            </p:cNvSpPr>
            <p:nvPr/>
          </p:nvSpPr>
          <p:spPr bwMode="auto">
            <a:xfrm>
              <a:off x="414" y="811"/>
              <a:ext cx="262" cy="2130"/>
            </a:xfrm>
            <a:custGeom>
              <a:avLst/>
              <a:gdLst>
                <a:gd name="T0" fmla="*/ 0 w 262"/>
                <a:gd name="T1" fmla="*/ 2130 h 2130"/>
                <a:gd name="T2" fmla="*/ 0 w 262"/>
                <a:gd name="T3" fmla="*/ 150 h 2130"/>
                <a:gd name="T4" fmla="*/ 262 w 262"/>
                <a:gd name="T5" fmla="*/ 0 h 2130"/>
                <a:gd name="T6" fmla="*/ 262 w 262"/>
                <a:gd name="T7" fmla="*/ 1980 h 2130"/>
                <a:gd name="T8" fmla="*/ 0 w 262"/>
                <a:gd name="T9" fmla="*/ 2130 h 2130"/>
              </a:gdLst>
              <a:ahLst/>
              <a:cxnLst>
                <a:cxn ang="0">
                  <a:pos x="T0" y="T1"/>
                </a:cxn>
                <a:cxn ang="0">
                  <a:pos x="T2" y="T3"/>
                </a:cxn>
                <a:cxn ang="0">
                  <a:pos x="T4" y="T5"/>
                </a:cxn>
                <a:cxn ang="0">
                  <a:pos x="T6" y="T7"/>
                </a:cxn>
                <a:cxn ang="0">
                  <a:pos x="T8" y="T9"/>
                </a:cxn>
              </a:cxnLst>
              <a:rect l="0" t="0" r="r" b="b"/>
              <a:pathLst>
                <a:path w="262" h="2130">
                  <a:moveTo>
                    <a:pt x="0" y="2130"/>
                  </a:moveTo>
                  <a:lnTo>
                    <a:pt x="0" y="150"/>
                  </a:lnTo>
                  <a:lnTo>
                    <a:pt x="262" y="0"/>
                  </a:lnTo>
                  <a:lnTo>
                    <a:pt x="262" y="1980"/>
                  </a:lnTo>
                  <a:lnTo>
                    <a:pt x="0" y="2130"/>
                  </a:lnTo>
                  <a:close/>
                </a:path>
              </a:pathLst>
            </a:custGeom>
            <a:noFill/>
            <a:ln w="11113">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42" name="Rectangle 566">
              <a:extLst>
                <a:ext uri="{FF2B5EF4-FFF2-40B4-BE49-F238E27FC236}">
                  <a16:creationId xmlns:a16="http://schemas.microsoft.com/office/drawing/2014/main" id="{DA8F6FA4-3C2C-4716-BD20-DA3A83116BAD}"/>
                </a:ext>
              </a:extLst>
            </p:cNvPr>
            <p:cNvSpPr>
              <a:spLocks noChangeArrowheads="1"/>
            </p:cNvSpPr>
            <p:nvPr/>
          </p:nvSpPr>
          <p:spPr bwMode="auto">
            <a:xfrm>
              <a:off x="676" y="811"/>
              <a:ext cx="4585" cy="1980"/>
            </a:xfrm>
            <a:prstGeom prst="rect">
              <a:avLst/>
            </a:prstGeom>
            <a:noFill/>
            <a:ln w="1111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1943" name="Freeform 567">
              <a:extLst>
                <a:ext uri="{FF2B5EF4-FFF2-40B4-BE49-F238E27FC236}">
                  <a16:creationId xmlns:a16="http://schemas.microsoft.com/office/drawing/2014/main" id="{CD7B9E94-67B1-4CD8-A93D-4CD05724F37E}"/>
                </a:ext>
              </a:extLst>
            </p:cNvPr>
            <p:cNvSpPr>
              <a:spLocks/>
            </p:cNvSpPr>
            <p:nvPr/>
          </p:nvSpPr>
          <p:spPr bwMode="auto">
            <a:xfrm>
              <a:off x="1028" y="946"/>
              <a:ext cx="104" cy="1950"/>
            </a:xfrm>
            <a:custGeom>
              <a:avLst/>
              <a:gdLst>
                <a:gd name="T0" fmla="*/ 0 w 104"/>
                <a:gd name="T1" fmla="*/ 1950 h 1950"/>
                <a:gd name="T2" fmla="*/ 0 w 104"/>
                <a:gd name="T3" fmla="*/ 60 h 1950"/>
                <a:gd name="T4" fmla="*/ 104 w 104"/>
                <a:gd name="T5" fmla="*/ 0 h 1950"/>
                <a:gd name="T6" fmla="*/ 104 w 104"/>
                <a:gd name="T7" fmla="*/ 1890 h 1950"/>
                <a:gd name="T8" fmla="*/ 0 w 104"/>
                <a:gd name="T9" fmla="*/ 1950 h 1950"/>
              </a:gdLst>
              <a:ahLst/>
              <a:cxnLst>
                <a:cxn ang="0">
                  <a:pos x="T0" y="T1"/>
                </a:cxn>
                <a:cxn ang="0">
                  <a:pos x="T2" y="T3"/>
                </a:cxn>
                <a:cxn ang="0">
                  <a:pos x="T4" y="T5"/>
                </a:cxn>
                <a:cxn ang="0">
                  <a:pos x="T6" y="T7"/>
                </a:cxn>
                <a:cxn ang="0">
                  <a:pos x="T8" y="T9"/>
                </a:cxn>
              </a:cxnLst>
              <a:rect l="0" t="0" r="r" b="b"/>
              <a:pathLst>
                <a:path w="104" h="1950">
                  <a:moveTo>
                    <a:pt x="0" y="1950"/>
                  </a:moveTo>
                  <a:lnTo>
                    <a:pt x="0" y="60"/>
                  </a:lnTo>
                  <a:lnTo>
                    <a:pt x="104" y="0"/>
                  </a:lnTo>
                  <a:lnTo>
                    <a:pt x="104" y="1890"/>
                  </a:lnTo>
                  <a:lnTo>
                    <a:pt x="0" y="1950"/>
                  </a:lnTo>
                  <a:close/>
                </a:path>
              </a:pathLst>
            </a:custGeom>
            <a:solidFill>
              <a:srgbClr val="004000"/>
            </a:solidFill>
            <a:ln w="11113">
              <a:solidFill>
                <a:srgbClr val="000000"/>
              </a:solidFill>
              <a:prstDash val="solid"/>
              <a:round/>
              <a:headEnd/>
              <a:tailEnd/>
            </a:ln>
          </p:spPr>
          <p:txBody>
            <a:bodyPr/>
            <a:lstStyle/>
            <a:p>
              <a:endParaRPr lang="en-GB"/>
            </a:p>
          </p:txBody>
        </p:sp>
        <p:sp>
          <p:nvSpPr>
            <p:cNvPr id="101944" name="Rectangle 568">
              <a:extLst>
                <a:ext uri="{FF2B5EF4-FFF2-40B4-BE49-F238E27FC236}">
                  <a16:creationId xmlns:a16="http://schemas.microsoft.com/office/drawing/2014/main" id="{C83C7B9A-8FFE-47D8-8BB1-6EA797B2AC38}"/>
                </a:ext>
              </a:extLst>
            </p:cNvPr>
            <p:cNvSpPr>
              <a:spLocks noChangeArrowheads="1"/>
            </p:cNvSpPr>
            <p:nvPr/>
          </p:nvSpPr>
          <p:spPr bwMode="auto">
            <a:xfrm>
              <a:off x="721" y="1006"/>
              <a:ext cx="307" cy="1890"/>
            </a:xfrm>
            <a:prstGeom prst="rect">
              <a:avLst/>
            </a:prstGeom>
            <a:solidFill>
              <a:srgbClr val="008000"/>
            </a:solidFill>
            <a:ln w="11113">
              <a:solidFill>
                <a:srgbClr val="000000"/>
              </a:solidFill>
              <a:miter lim="800000"/>
              <a:headEnd/>
              <a:tailEnd/>
            </a:ln>
          </p:spPr>
          <p:txBody>
            <a:bodyPr/>
            <a:lstStyle/>
            <a:p>
              <a:endParaRPr lang="en-GB"/>
            </a:p>
          </p:txBody>
        </p:sp>
        <p:sp>
          <p:nvSpPr>
            <p:cNvPr id="101945" name="Freeform 569">
              <a:extLst>
                <a:ext uri="{FF2B5EF4-FFF2-40B4-BE49-F238E27FC236}">
                  <a16:creationId xmlns:a16="http://schemas.microsoft.com/office/drawing/2014/main" id="{3A3D722A-5D2C-4B8C-8024-EA69718CFD06}"/>
                </a:ext>
              </a:extLst>
            </p:cNvPr>
            <p:cNvSpPr>
              <a:spLocks/>
            </p:cNvSpPr>
            <p:nvPr/>
          </p:nvSpPr>
          <p:spPr bwMode="auto">
            <a:xfrm>
              <a:off x="1028" y="856"/>
              <a:ext cx="104" cy="150"/>
            </a:xfrm>
            <a:custGeom>
              <a:avLst/>
              <a:gdLst>
                <a:gd name="T0" fmla="*/ 0 w 104"/>
                <a:gd name="T1" fmla="*/ 150 h 150"/>
                <a:gd name="T2" fmla="*/ 0 w 104"/>
                <a:gd name="T3" fmla="*/ 60 h 150"/>
                <a:gd name="T4" fmla="*/ 104 w 104"/>
                <a:gd name="T5" fmla="*/ 0 h 150"/>
                <a:gd name="T6" fmla="*/ 104 w 104"/>
                <a:gd name="T7" fmla="*/ 90 h 150"/>
                <a:gd name="T8" fmla="*/ 0 w 104"/>
                <a:gd name="T9" fmla="*/ 150 h 150"/>
              </a:gdLst>
              <a:ahLst/>
              <a:cxnLst>
                <a:cxn ang="0">
                  <a:pos x="T0" y="T1"/>
                </a:cxn>
                <a:cxn ang="0">
                  <a:pos x="T2" y="T3"/>
                </a:cxn>
                <a:cxn ang="0">
                  <a:pos x="T4" y="T5"/>
                </a:cxn>
                <a:cxn ang="0">
                  <a:pos x="T6" y="T7"/>
                </a:cxn>
                <a:cxn ang="0">
                  <a:pos x="T8" y="T9"/>
                </a:cxn>
              </a:cxnLst>
              <a:rect l="0" t="0" r="r" b="b"/>
              <a:pathLst>
                <a:path w="104" h="150">
                  <a:moveTo>
                    <a:pt x="0" y="150"/>
                  </a:moveTo>
                  <a:lnTo>
                    <a:pt x="0" y="60"/>
                  </a:lnTo>
                  <a:lnTo>
                    <a:pt x="104" y="0"/>
                  </a:lnTo>
                  <a:lnTo>
                    <a:pt x="104" y="90"/>
                  </a:lnTo>
                  <a:lnTo>
                    <a:pt x="0" y="150"/>
                  </a:lnTo>
                  <a:close/>
                </a:path>
              </a:pathLst>
            </a:custGeom>
            <a:solidFill>
              <a:srgbClr val="806600"/>
            </a:solidFill>
            <a:ln w="11113">
              <a:solidFill>
                <a:srgbClr val="000000"/>
              </a:solidFill>
              <a:prstDash val="solid"/>
              <a:round/>
              <a:headEnd/>
              <a:tailEnd/>
            </a:ln>
          </p:spPr>
          <p:txBody>
            <a:bodyPr/>
            <a:lstStyle/>
            <a:p>
              <a:endParaRPr lang="en-GB"/>
            </a:p>
          </p:txBody>
        </p:sp>
        <p:sp>
          <p:nvSpPr>
            <p:cNvPr id="101946" name="Rectangle 570">
              <a:extLst>
                <a:ext uri="{FF2B5EF4-FFF2-40B4-BE49-F238E27FC236}">
                  <a16:creationId xmlns:a16="http://schemas.microsoft.com/office/drawing/2014/main" id="{DE9C3608-C329-40D6-A8DF-FDCB5AC46083}"/>
                </a:ext>
              </a:extLst>
            </p:cNvPr>
            <p:cNvSpPr>
              <a:spLocks noChangeArrowheads="1"/>
            </p:cNvSpPr>
            <p:nvPr/>
          </p:nvSpPr>
          <p:spPr bwMode="auto">
            <a:xfrm>
              <a:off x="721" y="916"/>
              <a:ext cx="307" cy="90"/>
            </a:xfrm>
            <a:prstGeom prst="rect">
              <a:avLst/>
            </a:prstGeom>
            <a:solidFill>
              <a:srgbClr val="FFCC00"/>
            </a:solidFill>
            <a:ln w="11113">
              <a:solidFill>
                <a:srgbClr val="000000"/>
              </a:solidFill>
              <a:miter lim="800000"/>
              <a:headEnd/>
              <a:tailEnd/>
            </a:ln>
          </p:spPr>
          <p:txBody>
            <a:bodyPr/>
            <a:lstStyle/>
            <a:p>
              <a:endParaRPr lang="en-GB"/>
            </a:p>
          </p:txBody>
        </p:sp>
        <p:sp>
          <p:nvSpPr>
            <p:cNvPr id="101947" name="Freeform 571">
              <a:extLst>
                <a:ext uri="{FF2B5EF4-FFF2-40B4-BE49-F238E27FC236}">
                  <a16:creationId xmlns:a16="http://schemas.microsoft.com/office/drawing/2014/main" id="{F4BE3FCE-FE82-4E56-93EF-C4E226BED686}"/>
                </a:ext>
              </a:extLst>
            </p:cNvPr>
            <p:cNvSpPr>
              <a:spLocks/>
            </p:cNvSpPr>
            <p:nvPr/>
          </p:nvSpPr>
          <p:spPr bwMode="auto">
            <a:xfrm>
              <a:off x="721" y="856"/>
              <a:ext cx="411" cy="60"/>
            </a:xfrm>
            <a:custGeom>
              <a:avLst/>
              <a:gdLst>
                <a:gd name="T0" fmla="*/ 307 w 411"/>
                <a:gd name="T1" fmla="*/ 60 h 60"/>
                <a:gd name="T2" fmla="*/ 411 w 411"/>
                <a:gd name="T3" fmla="*/ 0 h 60"/>
                <a:gd name="T4" fmla="*/ 106 w 411"/>
                <a:gd name="T5" fmla="*/ 0 h 60"/>
                <a:gd name="T6" fmla="*/ 0 w 411"/>
                <a:gd name="T7" fmla="*/ 60 h 60"/>
                <a:gd name="T8" fmla="*/ 307 w 411"/>
                <a:gd name="T9" fmla="*/ 60 h 60"/>
              </a:gdLst>
              <a:ahLst/>
              <a:cxnLst>
                <a:cxn ang="0">
                  <a:pos x="T0" y="T1"/>
                </a:cxn>
                <a:cxn ang="0">
                  <a:pos x="T2" y="T3"/>
                </a:cxn>
                <a:cxn ang="0">
                  <a:pos x="T4" y="T5"/>
                </a:cxn>
                <a:cxn ang="0">
                  <a:pos x="T6" y="T7"/>
                </a:cxn>
                <a:cxn ang="0">
                  <a:pos x="T8" y="T9"/>
                </a:cxn>
              </a:cxnLst>
              <a:rect l="0" t="0" r="r" b="b"/>
              <a:pathLst>
                <a:path w="411" h="60">
                  <a:moveTo>
                    <a:pt x="307" y="60"/>
                  </a:moveTo>
                  <a:lnTo>
                    <a:pt x="411" y="0"/>
                  </a:lnTo>
                  <a:lnTo>
                    <a:pt x="106" y="0"/>
                  </a:lnTo>
                  <a:lnTo>
                    <a:pt x="0" y="60"/>
                  </a:lnTo>
                  <a:lnTo>
                    <a:pt x="307" y="60"/>
                  </a:lnTo>
                  <a:close/>
                </a:path>
              </a:pathLst>
            </a:custGeom>
            <a:solidFill>
              <a:srgbClr val="BF9900"/>
            </a:solidFill>
            <a:ln w="11113">
              <a:solidFill>
                <a:srgbClr val="000000"/>
              </a:solidFill>
              <a:prstDash val="solid"/>
              <a:round/>
              <a:headEnd/>
              <a:tailEnd/>
            </a:ln>
          </p:spPr>
          <p:txBody>
            <a:bodyPr/>
            <a:lstStyle/>
            <a:p>
              <a:endParaRPr lang="en-GB"/>
            </a:p>
          </p:txBody>
        </p:sp>
        <p:sp>
          <p:nvSpPr>
            <p:cNvPr id="101948" name="Freeform 572">
              <a:extLst>
                <a:ext uri="{FF2B5EF4-FFF2-40B4-BE49-F238E27FC236}">
                  <a16:creationId xmlns:a16="http://schemas.microsoft.com/office/drawing/2014/main" id="{CEE5EB5A-987F-4394-AC58-AE7330EE3E56}"/>
                </a:ext>
              </a:extLst>
            </p:cNvPr>
            <p:cNvSpPr>
              <a:spLocks/>
            </p:cNvSpPr>
            <p:nvPr/>
          </p:nvSpPr>
          <p:spPr bwMode="auto">
            <a:xfrm>
              <a:off x="721" y="856"/>
              <a:ext cx="411" cy="60"/>
            </a:xfrm>
            <a:custGeom>
              <a:avLst/>
              <a:gdLst>
                <a:gd name="T0" fmla="*/ 307 w 411"/>
                <a:gd name="T1" fmla="*/ 60 h 60"/>
                <a:gd name="T2" fmla="*/ 411 w 411"/>
                <a:gd name="T3" fmla="*/ 0 h 60"/>
                <a:gd name="T4" fmla="*/ 106 w 411"/>
                <a:gd name="T5" fmla="*/ 0 h 60"/>
                <a:gd name="T6" fmla="*/ 0 w 411"/>
                <a:gd name="T7" fmla="*/ 60 h 60"/>
                <a:gd name="T8" fmla="*/ 307 w 411"/>
                <a:gd name="T9" fmla="*/ 60 h 60"/>
              </a:gdLst>
              <a:ahLst/>
              <a:cxnLst>
                <a:cxn ang="0">
                  <a:pos x="T0" y="T1"/>
                </a:cxn>
                <a:cxn ang="0">
                  <a:pos x="T2" y="T3"/>
                </a:cxn>
                <a:cxn ang="0">
                  <a:pos x="T4" y="T5"/>
                </a:cxn>
                <a:cxn ang="0">
                  <a:pos x="T6" y="T7"/>
                </a:cxn>
                <a:cxn ang="0">
                  <a:pos x="T8" y="T9"/>
                </a:cxn>
              </a:cxnLst>
              <a:rect l="0" t="0" r="r" b="b"/>
              <a:pathLst>
                <a:path w="411" h="60">
                  <a:moveTo>
                    <a:pt x="307" y="60"/>
                  </a:moveTo>
                  <a:lnTo>
                    <a:pt x="411" y="0"/>
                  </a:lnTo>
                  <a:lnTo>
                    <a:pt x="106" y="0"/>
                  </a:lnTo>
                  <a:lnTo>
                    <a:pt x="0" y="60"/>
                  </a:lnTo>
                  <a:lnTo>
                    <a:pt x="307" y="60"/>
                  </a:lnTo>
                  <a:close/>
                </a:path>
              </a:pathLst>
            </a:custGeom>
            <a:solidFill>
              <a:srgbClr val="717171"/>
            </a:solidFill>
            <a:ln w="11113">
              <a:solidFill>
                <a:srgbClr val="000000"/>
              </a:solidFill>
              <a:prstDash val="solid"/>
              <a:round/>
              <a:headEnd/>
              <a:tailEnd/>
            </a:ln>
          </p:spPr>
          <p:txBody>
            <a:bodyPr/>
            <a:lstStyle/>
            <a:p>
              <a:endParaRPr lang="en-GB"/>
            </a:p>
          </p:txBody>
        </p:sp>
        <p:sp>
          <p:nvSpPr>
            <p:cNvPr id="101949" name="Freeform 573">
              <a:extLst>
                <a:ext uri="{FF2B5EF4-FFF2-40B4-BE49-F238E27FC236}">
                  <a16:creationId xmlns:a16="http://schemas.microsoft.com/office/drawing/2014/main" id="{773DE27F-C8CE-4387-A5FB-77C966026FE5}"/>
                </a:ext>
              </a:extLst>
            </p:cNvPr>
            <p:cNvSpPr>
              <a:spLocks/>
            </p:cNvSpPr>
            <p:nvPr/>
          </p:nvSpPr>
          <p:spPr bwMode="auto">
            <a:xfrm>
              <a:off x="1792" y="1923"/>
              <a:ext cx="105" cy="973"/>
            </a:xfrm>
            <a:custGeom>
              <a:avLst/>
              <a:gdLst>
                <a:gd name="T0" fmla="*/ 0 w 105"/>
                <a:gd name="T1" fmla="*/ 973 h 973"/>
                <a:gd name="T2" fmla="*/ 0 w 105"/>
                <a:gd name="T3" fmla="*/ 60 h 973"/>
                <a:gd name="T4" fmla="*/ 105 w 105"/>
                <a:gd name="T5" fmla="*/ 0 h 973"/>
                <a:gd name="T6" fmla="*/ 105 w 105"/>
                <a:gd name="T7" fmla="*/ 913 h 973"/>
                <a:gd name="T8" fmla="*/ 0 w 105"/>
                <a:gd name="T9" fmla="*/ 973 h 973"/>
              </a:gdLst>
              <a:ahLst/>
              <a:cxnLst>
                <a:cxn ang="0">
                  <a:pos x="T0" y="T1"/>
                </a:cxn>
                <a:cxn ang="0">
                  <a:pos x="T2" y="T3"/>
                </a:cxn>
                <a:cxn ang="0">
                  <a:pos x="T4" y="T5"/>
                </a:cxn>
                <a:cxn ang="0">
                  <a:pos x="T6" y="T7"/>
                </a:cxn>
                <a:cxn ang="0">
                  <a:pos x="T8" y="T9"/>
                </a:cxn>
              </a:cxnLst>
              <a:rect l="0" t="0" r="r" b="b"/>
              <a:pathLst>
                <a:path w="105" h="973">
                  <a:moveTo>
                    <a:pt x="0" y="973"/>
                  </a:moveTo>
                  <a:lnTo>
                    <a:pt x="0" y="60"/>
                  </a:lnTo>
                  <a:lnTo>
                    <a:pt x="105" y="0"/>
                  </a:lnTo>
                  <a:lnTo>
                    <a:pt x="105" y="913"/>
                  </a:lnTo>
                  <a:lnTo>
                    <a:pt x="0" y="973"/>
                  </a:lnTo>
                  <a:close/>
                </a:path>
              </a:pathLst>
            </a:custGeom>
            <a:solidFill>
              <a:srgbClr val="004000"/>
            </a:solidFill>
            <a:ln w="11113">
              <a:solidFill>
                <a:srgbClr val="000000"/>
              </a:solidFill>
              <a:prstDash val="solid"/>
              <a:round/>
              <a:headEnd/>
              <a:tailEnd/>
            </a:ln>
          </p:spPr>
          <p:txBody>
            <a:bodyPr/>
            <a:lstStyle/>
            <a:p>
              <a:endParaRPr lang="en-GB"/>
            </a:p>
          </p:txBody>
        </p:sp>
        <p:sp>
          <p:nvSpPr>
            <p:cNvPr id="101950" name="Rectangle 574">
              <a:extLst>
                <a:ext uri="{FF2B5EF4-FFF2-40B4-BE49-F238E27FC236}">
                  <a16:creationId xmlns:a16="http://schemas.microsoft.com/office/drawing/2014/main" id="{E3E46AF1-0C7A-4338-AEA2-8A8C65AB1736}"/>
                </a:ext>
              </a:extLst>
            </p:cNvPr>
            <p:cNvSpPr>
              <a:spLocks noChangeArrowheads="1"/>
            </p:cNvSpPr>
            <p:nvPr/>
          </p:nvSpPr>
          <p:spPr bwMode="auto">
            <a:xfrm>
              <a:off x="1490" y="1843"/>
              <a:ext cx="305" cy="1054"/>
            </a:xfrm>
            <a:prstGeom prst="rect">
              <a:avLst/>
            </a:prstGeom>
            <a:solidFill>
              <a:srgbClr val="008000"/>
            </a:solidFill>
            <a:ln w="11113">
              <a:solidFill>
                <a:srgbClr val="000000"/>
              </a:solidFill>
              <a:miter lim="800000"/>
              <a:headEnd/>
              <a:tailEnd/>
            </a:ln>
          </p:spPr>
          <p:txBody>
            <a:bodyPr/>
            <a:lstStyle/>
            <a:p>
              <a:endParaRPr lang="en-US" altLang="en-US" sz="1800"/>
            </a:p>
          </p:txBody>
        </p:sp>
        <p:sp>
          <p:nvSpPr>
            <p:cNvPr id="101951" name="Freeform 575">
              <a:extLst>
                <a:ext uri="{FF2B5EF4-FFF2-40B4-BE49-F238E27FC236}">
                  <a16:creationId xmlns:a16="http://schemas.microsoft.com/office/drawing/2014/main" id="{7B465609-2027-4794-AAA0-802E09CF69C0}"/>
                </a:ext>
              </a:extLst>
            </p:cNvPr>
            <p:cNvSpPr>
              <a:spLocks/>
            </p:cNvSpPr>
            <p:nvPr/>
          </p:nvSpPr>
          <p:spPr bwMode="auto">
            <a:xfrm>
              <a:off x="1792" y="856"/>
              <a:ext cx="105" cy="1127"/>
            </a:xfrm>
            <a:custGeom>
              <a:avLst/>
              <a:gdLst>
                <a:gd name="T0" fmla="*/ 0 w 105"/>
                <a:gd name="T1" fmla="*/ 1127 h 1127"/>
                <a:gd name="T2" fmla="*/ 0 w 105"/>
                <a:gd name="T3" fmla="*/ 60 h 1127"/>
                <a:gd name="T4" fmla="*/ 105 w 105"/>
                <a:gd name="T5" fmla="*/ 0 h 1127"/>
                <a:gd name="T6" fmla="*/ 105 w 105"/>
                <a:gd name="T7" fmla="*/ 1067 h 1127"/>
                <a:gd name="T8" fmla="*/ 0 w 105"/>
                <a:gd name="T9" fmla="*/ 1127 h 1127"/>
              </a:gdLst>
              <a:ahLst/>
              <a:cxnLst>
                <a:cxn ang="0">
                  <a:pos x="T0" y="T1"/>
                </a:cxn>
                <a:cxn ang="0">
                  <a:pos x="T2" y="T3"/>
                </a:cxn>
                <a:cxn ang="0">
                  <a:pos x="T4" y="T5"/>
                </a:cxn>
                <a:cxn ang="0">
                  <a:pos x="T6" y="T7"/>
                </a:cxn>
                <a:cxn ang="0">
                  <a:pos x="T8" y="T9"/>
                </a:cxn>
              </a:cxnLst>
              <a:rect l="0" t="0" r="r" b="b"/>
              <a:pathLst>
                <a:path w="105" h="1127">
                  <a:moveTo>
                    <a:pt x="0" y="1127"/>
                  </a:moveTo>
                  <a:lnTo>
                    <a:pt x="0" y="60"/>
                  </a:lnTo>
                  <a:lnTo>
                    <a:pt x="105" y="0"/>
                  </a:lnTo>
                  <a:lnTo>
                    <a:pt x="105" y="1067"/>
                  </a:lnTo>
                  <a:lnTo>
                    <a:pt x="0" y="1127"/>
                  </a:lnTo>
                  <a:close/>
                </a:path>
              </a:pathLst>
            </a:custGeom>
            <a:solidFill>
              <a:srgbClr val="806600"/>
            </a:solidFill>
            <a:ln w="11113">
              <a:solidFill>
                <a:srgbClr val="000000"/>
              </a:solidFill>
              <a:prstDash val="solid"/>
              <a:round/>
              <a:headEnd/>
              <a:tailEnd/>
            </a:ln>
          </p:spPr>
          <p:txBody>
            <a:bodyPr/>
            <a:lstStyle/>
            <a:p>
              <a:endParaRPr lang="en-GB"/>
            </a:p>
          </p:txBody>
        </p:sp>
        <p:sp>
          <p:nvSpPr>
            <p:cNvPr id="101952" name="Rectangle 576">
              <a:extLst>
                <a:ext uri="{FF2B5EF4-FFF2-40B4-BE49-F238E27FC236}">
                  <a16:creationId xmlns:a16="http://schemas.microsoft.com/office/drawing/2014/main" id="{DE244C84-5241-4320-BAEE-D61347C9595D}"/>
                </a:ext>
              </a:extLst>
            </p:cNvPr>
            <p:cNvSpPr>
              <a:spLocks noChangeArrowheads="1"/>
            </p:cNvSpPr>
            <p:nvPr/>
          </p:nvSpPr>
          <p:spPr bwMode="auto">
            <a:xfrm>
              <a:off x="1487" y="916"/>
              <a:ext cx="305" cy="1067"/>
            </a:xfrm>
            <a:prstGeom prst="rect">
              <a:avLst/>
            </a:prstGeom>
            <a:solidFill>
              <a:srgbClr val="FFCC00"/>
            </a:solidFill>
            <a:ln w="11113">
              <a:solidFill>
                <a:srgbClr val="000000"/>
              </a:solidFill>
              <a:miter lim="800000"/>
              <a:headEnd/>
              <a:tailEnd/>
            </a:ln>
          </p:spPr>
          <p:txBody>
            <a:bodyPr/>
            <a:lstStyle/>
            <a:p>
              <a:endParaRPr lang="en-GB"/>
            </a:p>
          </p:txBody>
        </p:sp>
        <p:sp>
          <p:nvSpPr>
            <p:cNvPr id="101953" name="Freeform 577">
              <a:extLst>
                <a:ext uri="{FF2B5EF4-FFF2-40B4-BE49-F238E27FC236}">
                  <a16:creationId xmlns:a16="http://schemas.microsoft.com/office/drawing/2014/main" id="{125B34DC-1605-4857-8127-67B52CBC03C1}"/>
                </a:ext>
              </a:extLst>
            </p:cNvPr>
            <p:cNvSpPr>
              <a:spLocks/>
            </p:cNvSpPr>
            <p:nvPr/>
          </p:nvSpPr>
          <p:spPr bwMode="auto">
            <a:xfrm>
              <a:off x="1487" y="856"/>
              <a:ext cx="410" cy="60"/>
            </a:xfrm>
            <a:custGeom>
              <a:avLst/>
              <a:gdLst>
                <a:gd name="T0" fmla="*/ 305 w 410"/>
                <a:gd name="T1" fmla="*/ 60 h 60"/>
                <a:gd name="T2" fmla="*/ 410 w 410"/>
                <a:gd name="T3" fmla="*/ 0 h 60"/>
                <a:gd name="T4" fmla="*/ 103 w 410"/>
                <a:gd name="T5" fmla="*/ 0 h 60"/>
                <a:gd name="T6" fmla="*/ 0 w 410"/>
                <a:gd name="T7" fmla="*/ 60 h 60"/>
                <a:gd name="T8" fmla="*/ 305 w 410"/>
                <a:gd name="T9" fmla="*/ 60 h 60"/>
              </a:gdLst>
              <a:ahLst/>
              <a:cxnLst>
                <a:cxn ang="0">
                  <a:pos x="T0" y="T1"/>
                </a:cxn>
                <a:cxn ang="0">
                  <a:pos x="T2" y="T3"/>
                </a:cxn>
                <a:cxn ang="0">
                  <a:pos x="T4" y="T5"/>
                </a:cxn>
                <a:cxn ang="0">
                  <a:pos x="T6" y="T7"/>
                </a:cxn>
                <a:cxn ang="0">
                  <a:pos x="T8" y="T9"/>
                </a:cxn>
              </a:cxnLst>
              <a:rect l="0" t="0" r="r" b="b"/>
              <a:pathLst>
                <a:path w="410" h="60">
                  <a:moveTo>
                    <a:pt x="305" y="60"/>
                  </a:moveTo>
                  <a:lnTo>
                    <a:pt x="410" y="0"/>
                  </a:lnTo>
                  <a:lnTo>
                    <a:pt x="103" y="0"/>
                  </a:lnTo>
                  <a:lnTo>
                    <a:pt x="0" y="60"/>
                  </a:lnTo>
                  <a:lnTo>
                    <a:pt x="305" y="60"/>
                  </a:lnTo>
                  <a:close/>
                </a:path>
              </a:pathLst>
            </a:custGeom>
            <a:solidFill>
              <a:srgbClr val="BF9900"/>
            </a:solidFill>
            <a:ln w="11113">
              <a:solidFill>
                <a:srgbClr val="000000"/>
              </a:solidFill>
              <a:prstDash val="solid"/>
              <a:round/>
              <a:headEnd/>
              <a:tailEnd/>
            </a:ln>
          </p:spPr>
          <p:txBody>
            <a:bodyPr/>
            <a:lstStyle/>
            <a:p>
              <a:endParaRPr lang="en-GB"/>
            </a:p>
          </p:txBody>
        </p:sp>
        <p:sp>
          <p:nvSpPr>
            <p:cNvPr id="101954" name="Freeform 578">
              <a:extLst>
                <a:ext uri="{FF2B5EF4-FFF2-40B4-BE49-F238E27FC236}">
                  <a16:creationId xmlns:a16="http://schemas.microsoft.com/office/drawing/2014/main" id="{C4ABE624-5BF6-45B1-81ED-7C72B47F3159}"/>
                </a:ext>
              </a:extLst>
            </p:cNvPr>
            <p:cNvSpPr>
              <a:spLocks/>
            </p:cNvSpPr>
            <p:nvPr/>
          </p:nvSpPr>
          <p:spPr bwMode="auto">
            <a:xfrm>
              <a:off x="1487" y="856"/>
              <a:ext cx="410" cy="60"/>
            </a:xfrm>
            <a:custGeom>
              <a:avLst/>
              <a:gdLst>
                <a:gd name="T0" fmla="*/ 305 w 410"/>
                <a:gd name="T1" fmla="*/ 60 h 60"/>
                <a:gd name="T2" fmla="*/ 410 w 410"/>
                <a:gd name="T3" fmla="*/ 0 h 60"/>
                <a:gd name="T4" fmla="*/ 103 w 410"/>
                <a:gd name="T5" fmla="*/ 0 h 60"/>
                <a:gd name="T6" fmla="*/ 0 w 410"/>
                <a:gd name="T7" fmla="*/ 60 h 60"/>
                <a:gd name="T8" fmla="*/ 305 w 410"/>
                <a:gd name="T9" fmla="*/ 60 h 60"/>
              </a:gdLst>
              <a:ahLst/>
              <a:cxnLst>
                <a:cxn ang="0">
                  <a:pos x="T0" y="T1"/>
                </a:cxn>
                <a:cxn ang="0">
                  <a:pos x="T2" y="T3"/>
                </a:cxn>
                <a:cxn ang="0">
                  <a:pos x="T4" y="T5"/>
                </a:cxn>
                <a:cxn ang="0">
                  <a:pos x="T6" y="T7"/>
                </a:cxn>
                <a:cxn ang="0">
                  <a:pos x="T8" y="T9"/>
                </a:cxn>
              </a:cxnLst>
              <a:rect l="0" t="0" r="r" b="b"/>
              <a:pathLst>
                <a:path w="410" h="60">
                  <a:moveTo>
                    <a:pt x="305" y="60"/>
                  </a:moveTo>
                  <a:lnTo>
                    <a:pt x="410" y="0"/>
                  </a:lnTo>
                  <a:lnTo>
                    <a:pt x="103" y="0"/>
                  </a:lnTo>
                  <a:lnTo>
                    <a:pt x="0" y="60"/>
                  </a:lnTo>
                  <a:lnTo>
                    <a:pt x="305" y="60"/>
                  </a:lnTo>
                  <a:close/>
                </a:path>
              </a:pathLst>
            </a:custGeom>
            <a:solidFill>
              <a:srgbClr val="717171"/>
            </a:solidFill>
            <a:ln w="11113">
              <a:solidFill>
                <a:srgbClr val="000000"/>
              </a:solidFill>
              <a:prstDash val="solid"/>
              <a:round/>
              <a:headEnd/>
              <a:tailEnd/>
            </a:ln>
          </p:spPr>
          <p:txBody>
            <a:bodyPr/>
            <a:lstStyle/>
            <a:p>
              <a:endParaRPr lang="en-GB"/>
            </a:p>
          </p:txBody>
        </p:sp>
        <p:sp>
          <p:nvSpPr>
            <p:cNvPr id="101955" name="Freeform 579">
              <a:extLst>
                <a:ext uri="{FF2B5EF4-FFF2-40B4-BE49-F238E27FC236}">
                  <a16:creationId xmlns:a16="http://schemas.microsoft.com/office/drawing/2014/main" id="{2CB9F22D-45A3-44D9-9A81-4F95AD5DC3B0}"/>
                </a:ext>
              </a:extLst>
            </p:cNvPr>
            <p:cNvSpPr>
              <a:spLocks/>
            </p:cNvSpPr>
            <p:nvPr/>
          </p:nvSpPr>
          <p:spPr bwMode="auto">
            <a:xfrm>
              <a:off x="2557" y="2070"/>
              <a:ext cx="104" cy="826"/>
            </a:xfrm>
            <a:custGeom>
              <a:avLst/>
              <a:gdLst>
                <a:gd name="T0" fmla="*/ 0 w 104"/>
                <a:gd name="T1" fmla="*/ 826 h 826"/>
                <a:gd name="T2" fmla="*/ 0 w 104"/>
                <a:gd name="T3" fmla="*/ 60 h 826"/>
                <a:gd name="T4" fmla="*/ 104 w 104"/>
                <a:gd name="T5" fmla="*/ 0 h 826"/>
                <a:gd name="T6" fmla="*/ 104 w 104"/>
                <a:gd name="T7" fmla="*/ 766 h 826"/>
                <a:gd name="T8" fmla="*/ 0 w 104"/>
                <a:gd name="T9" fmla="*/ 826 h 826"/>
              </a:gdLst>
              <a:ahLst/>
              <a:cxnLst>
                <a:cxn ang="0">
                  <a:pos x="T0" y="T1"/>
                </a:cxn>
                <a:cxn ang="0">
                  <a:pos x="T2" y="T3"/>
                </a:cxn>
                <a:cxn ang="0">
                  <a:pos x="T4" y="T5"/>
                </a:cxn>
                <a:cxn ang="0">
                  <a:pos x="T6" y="T7"/>
                </a:cxn>
                <a:cxn ang="0">
                  <a:pos x="T8" y="T9"/>
                </a:cxn>
              </a:cxnLst>
              <a:rect l="0" t="0" r="r" b="b"/>
              <a:pathLst>
                <a:path w="104" h="826">
                  <a:moveTo>
                    <a:pt x="0" y="826"/>
                  </a:moveTo>
                  <a:lnTo>
                    <a:pt x="0" y="60"/>
                  </a:lnTo>
                  <a:lnTo>
                    <a:pt x="104" y="0"/>
                  </a:lnTo>
                  <a:lnTo>
                    <a:pt x="104" y="766"/>
                  </a:lnTo>
                  <a:lnTo>
                    <a:pt x="0" y="826"/>
                  </a:lnTo>
                  <a:close/>
                </a:path>
              </a:pathLst>
            </a:custGeom>
            <a:solidFill>
              <a:srgbClr val="004000"/>
            </a:solidFill>
            <a:ln w="11113">
              <a:solidFill>
                <a:srgbClr val="000000"/>
              </a:solidFill>
              <a:prstDash val="solid"/>
              <a:round/>
              <a:headEnd/>
              <a:tailEnd/>
            </a:ln>
          </p:spPr>
          <p:txBody>
            <a:bodyPr/>
            <a:lstStyle/>
            <a:p>
              <a:endParaRPr lang="en-GB"/>
            </a:p>
          </p:txBody>
        </p:sp>
        <p:sp>
          <p:nvSpPr>
            <p:cNvPr id="101956" name="Rectangle 580">
              <a:extLst>
                <a:ext uri="{FF2B5EF4-FFF2-40B4-BE49-F238E27FC236}">
                  <a16:creationId xmlns:a16="http://schemas.microsoft.com/office/drawing/2014/main" id="{C8D0EEBC-702C-4062-98DD-4D9479360D14}"/>
                </a:ext>
              </a:extLst>
            </p:cNvPr>
            <p:cNvSpPr>
              <a:spLocks noChangeArrowheads="1"/>
            </p:cNvSpPr>
            <p:nvPr/>
          </p:nvSpPr>
          <p:spPr bwMode="auto">
            <a:xfrm>
              <a:off x="2250" y="2130"/>
              <a:ext cx="307" cy="766"/>
            </a:xfrm>
            <a:prstGeom prst="rect">
              <a:avLst/>
            </a:prstGeom>
            <a:solidFill>
              <a:srgbClr val="008000"/>
            </a:solidFill>
            <a:ln w="11113">
              <a:solidFill>
                <a:srgbClr val="000000"/>
              </a:solidFill>
              <a:miter lim="800000"/>
              <a:headEnd/>
              <a:tailEnd/>
            </a:ln>
          </p:spPr>
          <p:txBody>
            <a:bodyPr/>
            <a:lstStyle/>
            <a:p>
              <a:endParaRPr lang="en-GB"/>
            </a:p>
          </p:txBody>
        </p:sp>
        <p:sp>
          <p:nvSpPr>
            <p:cNvPr id="101957" name="Freeform 581">
              <a:extLst>
                <a:ext uri="{FF2B5EF4-FFF2-40B4-BE49-F238E27FC236}">
                  <a16:creationId xmlns:a16="http://schemas.microsoft.com/office/drawing/2014/main" id="{CB66A603-A6D7-4089-9904-AC99ECC54267}"/>
                </a:ext>
              </a:extLst>
            </p:cNvPr>
            <p:cNvSpPr>
              <a:spLocks/>
            </p:cNvSpPr>
            <p:nvPr/>
          </p:nvSpPr>
          <p:spPr bwMode="auto">
            <a:xfrm>
              <a:off x="2557" y="920"/>
              <a:ext cx="104" cy="1210"/>
            </a:xfrm>
            <a:custGeom>
              <a:avLst/>
              <a:gdLst>
                <a:gd name="T0" fmla="*/ 0 w 104"/>
                <a:gd name="T1" fmla="*/ 1210 h 1210"/>
                <a:gd name="T2" fmla="*/ 0 w 104"/>
                <a:gd name="T3" fmla="*/ 60 h 1210"/>
                <a:gd name="T4" fmla="*/ 104 w 104"/>
                <a:gd name="T5" fmla="*/ 0 h 1210"/>
                <a:gd name="T6" fmla="*/ 104 w 104"/>
                <a:gd name="T7" fmla="*/ 1150 h 1210"/>
                <a:gd name="T8" fmla="*/ 0 w 104"/>
                <a:gd name="T9" fmla="*/ 1210 h 1210"/>
              </a:gdLst>
              <a:ahLst/>
              <a:cxnLst>
                <a:cxn ang="0">
                  <a:pos x="T0" y="T1"/>
                </a:cxn>
                <a:cxn ang="0">
                  <a:pos x="T2" y="T3"/>
                </a:cxn>
                <a:cxn ang="0">
                  <a:pos x="T4" y="T5"/>
                </a:cxn>
                <a:cxn ang="0">
                  <a:pos x="T6" y="T7"/>
                </a:cxn>
                <a:cxn ang="0">
                  <a:pos x="T8" y="T9"/>
                </a:cxn>
              </a:cxnLst>
              <a:rect l="0" t="0" r="r" b="b"/>
              <a:pathLst>
                <a:path w="104" h="1210">
                  <a:moveTo>
                    <a:pt x="0" y="1210"/>
                  </a:moveTo>
                  <a:lnTo>
                    <a:pt x="0" y="60"/>
                  </a:lnTo>
                  <a:lnTo>
                    <a:pt x="104" y="0"/>
                  </a:lnTo>
                  <a:lnTo>
                    <a:pt x="104" y="1150"/>
                  </a:lnTo>
                  <a:lnTo>
                    <a:pt x="0" y="1210"/>
                  </a:lnTo>
                  <a:close/>
                </a:path>
              </a:pathLst>
            </a:custGeom>
            <a:solidFill>
              <a:srgbClr val="806600"/>
            </a:solidFill>
            <a:ln w="11113">
              <a:solidFill>
                <a:srgbClr val="000000"/>
              </a:solidFill>
              <a:prstDash val="solid"/>
              <a:round/>
              <a:headEnd/>
              <a:tailEnd/>
            </a:ln>
          </p:spPr>
          <p:txBody>
            <a:bodyPr/>
            <a:lstStyle/>
            <a:p>
              <a:endParaRPr lang="en-GB"/>
            </a:p>
          </p:txBody>
        </p:sp>
        <p:sp>
          <p:nvSpPr>
            <p:cNvPr id="101958" name="Rectangle 582">
              <a:extLst>
                <a:ext uri="{FF2B5EF4-FFF2-40B4-BE49-F238E27FC236}">
                  <a16:creationId xmlns:a16="http://schemas.microsoft.com/office/drawing/2014/main" id="{615956AD-393A-4A42-9D64-1A683F93AA43}"/>
                </a:ext>
              </a:extLst>
            </p:cNvPr>
            <p:cNvSpPr>
              <a:spLocks noChangeArrowheads="1"/>
            </p:cNvSpPr>
            <p:nvPr/>
          </p:nvSpPr>
          <p:spPr bwMode="auto">
            <a:xfrm>
              <a:off x="2250" y="980"/>
              <a:ext cx="307" cy="1150"/>
            </a:xfrm>
            <a:prstGeom prst="rect">
              <a:avLst/>
            </a:prstGeom>
            <a:solidFill>
              <a:srgbClr val="FFCC00"/>
            </a:solidFill>
            <a:ln w="11113">
              <a:solidFill>
                <a:srgbClr val="000000"/>
              </a:solidFill>
              <a:miter lim="800000"/>
              <a:headEnd/>
              <a:tailEnd/>
            </a:ln>
          </p:spPr>
          <p:txBody>
            <a:bodyPr/>
            <a:lstStyle/>
            <a:p>
              <a:endParaRPr lang="en-GB"/>
            </a:p>
          </p:txBody>
        </p:sp>
        <p:sp>
          <p:nvSpPr>
            <p:cNvPr id="101959" name="Freeform 583">
              <a:extLst>
                <a:ext uri="{FF2B5EF4-FFF2-40B4-BE49-F238E27FC236}">
                  <a16:creationId xmlns:a16="http://schemas.microsoft.com/office/drawing/2014/main" id="{B3D4FD8B-8104-4D32-953D-9B73843A479A}"/>
                </a:ext>
              </a:extLst>
            </p:cNvPr>
            <p:cNvSpPr>
              <a:spLocks/>
            </p:cNvSpPr>
            <p:nvPr/>
          </p:nvSpPr>
          <p:spPr bwMode="auto">
            <a:xfrm>
              <a:off x="2557" y="856"/>
              <a:ext cx="104" cy="124"/>
            </a:xfrm>
            <a:custGeom>
              <a:avLst/>
              <a:gdLst>
                <a:gd name="T0" fmla="*/ 0 w 104"/>
                <a:gd name="T1" fmla="*/ 124 h 124"/>
                <a:gd name="T2" fmla="*/ 0 w 104"/>
                <a:gd name="T3" fmla="*/ 60 h 124"/>
                <a:gd name="T4" fmla="*/ 104 w 104"/>
                <a:gd name="T5" fmla="*/ 0 h 124"/>
                <a:gd name="T6" fmla="*/ 104 w 104"/>
                <a:gd name="T7" fmla="*/ 64 h 124"/>
                <a:gd name="T8" fmla="*/ 0 w 104"/>
                <a:gd name="T9" fmla="*/ 124 h 124"/>
              </a:gdLst>
              <a:ahLst/>
              <a:cxnLst>
                <a:cxn ang="0">
                  <a:pos x="T0" y="T1"/>
                </a:cxn>
                <a:cxn ang="0">
                  <a:pos x="T2" y="T3"/>
                </a:cxn>
                <a:cxn ang="0">
                  <a:pos x="T4" y="T5"/>
                </a:cxn>
                <a:cxn ang="0">
                  <a:pos x="T6" y="T7"/>
                </a:cxn>
                <a:cxn ang="0">
                  <a:pos x="T8" y="T9"/>
                </a:cxn>
              </a:cxnLst>
              <a:rect l="0" t="0" r="r" b="b"/>
              <a:pathLst>
                <a:path w="104" h="124">
                  <a:moveTo>
                    <a:pt x="0" y="124"/>
                  </a:moveTo>
                  <a:lnTo>
                    <a:pt x="0" y="60"/>
                  </a:lnTo>
                  <a:lnTo>
                    <a:pt x="104" y="0"/>
                  </a:lnTo>
                  <a:lnTo>
                    <a:pt x="104" y="64"/>
                  </a:lnTo>
                  <a:lnTo>
                    <a:pt x="0" y="124"/>
                  </a:lnTo>
                  <a:close/>
                </a:path>
              </a:pathLst>
            </a:custGeom>
            <a:solidFill>
              <a:srgbClr val="4B4B4B"/>
            </a:solidFill>
            <a:ln w="11113">
              <a:solidFill>
                <a:srgbClr val="000000"/>
              </a:solidFill>
              <a:prstDash val="solid"/>
              <a:round/>
              <a:headEnd/>
              <a:tailEnd/>
            </a:ln>
          </p:spPr>
          <p:txBody>
            <a:bodyPr/>
            <a:lstStyle/>
            <a:p>
              <a:endParaRPr lang="en-GB"/>
            </a:p>
          </p:txBody>
        </p:sp>
        <p:sp>
          <p:nvSpPr>
            <p:cNvPr id="101960" name="Rectangle 584">
              <a:extLst>
                <a:ext uri="{FF2B5EF4-FFF2-40B4-BE49-F238E27FC236}">
                  <a16:creationId xmlns:a16="http://schemas.microsoft.com/office/drawing/2014/main" id="{F4EC0E7F-1F3E-4DBE-9036-CAC0673DD5B6}"/>
                </a:ext>
              </a:extLst>
            </p:cNvPr>
            <p:cNvSpPr>
              <a:spLocks noChangeArrowheads="1"/>
            </p:cNvSpPr>
            <p:nvPr/>
          </p:nvSpPr>
          <p:spPr bwMode="auto">
            <a:xfrm>
              <a:off x="2250" y="916"/>
              <a:ext cx="307" cy="64"/>
            </a:xfrm>
            <a:prstGeom prst="rect">
              <a:avLst/>
            </a:prstGeom>
            <a:solidFill>
              <a:srgbClr val="969696"/>
            </a:solidFill>
            <a:ln w="11113">
              <a:solidFill>
                <a:srgbClr val="000000"/>
              </a:solidFill>
              <a:miter lim="800000"/>
              <a:headEnd/>
              <a:tailEnd/>
            </a:ln>
          </p:spPr>
          <p:txBody>
            <a:bodyPr/>
            <a:lstStyle/>
            <a:p>
              <a:endParaRPr lang="en-GB"/>
            </a:p>
          </p:txBody>
        </p:sp>
        <p:sp>
          <p:nvSpPr>
            <p:cNvPr id="101961" name="Freeform 585">
              <a:extLst>
                <a:ext uri="{FF2B5EF4-FFF2-40B4-BE49-F238E27FC236}">
                  <a16:creationId xmlns:a16="http://schemas.microsoft.com/office/drawing/2014/main" id="{FF639141-AD8F-4546-BD9F-A0EB63AA385F}"/>
                </a:ext>
              </a:extLst>
            </p:cNvPr>
            <p:cNvSpPr>
              <a:spLocks/>
            </p:cNvSpPr>
            <p:nvPr/>
          </p:nvSpPr>
          <p:spPr bwMode="auto">
            <a:xfrm>
              <a:off x="2250" y="856"/>
              <a:ext cx="411" cy="60"/>
            </a:xfrm>
            <a:custGeom>
              <a:avLst/>
              <a:gdLst>
                <a:gd name="T0" fmla="*/ 307 w 411"/>
                <a:gd name="T1" fmla="*/ 60 h 60"/>
                <a:gd name="T2" fmla="*/ 411 w 411"/>
                <a:gd name="T3" fmla="*/ 0 h 60"/>
                <a:gd name="T4" fmla="*/ 105 w 411"/>
                <a:gd name="T5" fmla="*/ 0 h 60"/>
                <a:gd name="T6" fmla="*/ 0 w 411"/>
                <a:gd name="T7" fmla="*/ 60 h 60"/>
                <a:gd name="T8" fmla="*/ 307 w 411"/>
                <a:gd name="T9" fmla="*/ 60 h 60"/>
              </a:gdLst>
              <a:ahLst/>
              <a:cxnLst>
                <a:cxn ang="0">
                  <a:pos x="T0" y="T1"/>
                </a:cxn>
                <a:cxn ang="0">
                  <a:pos x="T2" y="T3"/>
                </a:cxn>
                <a:cxn ang="0">
                  <a:pos x="T4" y="T5"/>
                </a:cxn>
                <a:cxn ang="0">
                  <a:pos x="T6" y="T7"/>
                </a:cxn>
                <a:cxn ang="0">
                  <a:pos x="T8" y="T9"/>
                </a:cxn>
              </a:cxnLst>
              <a:rect l="0" t="0" r="r" b="b"/>
              <a:pathLst>
                <a:path w="411" h="60">
                  <a:moveTo>
                    <a:pt x="307" y="60"/>
                  </a:moveTo>
                  <a:lnTo>
                    <a:pt x="411" y="0"/>
                  </a:lnTo>
                  <a:lnTo>
                    <a:pt x="105" y="0"/>
                  </a:lnTo>
                  <a:lnTo>
                    <a:pt x="0" y="60"/>
                  </a:lnTo>
                  <a:lnTo>
                    <a:pt x="307" y="60"/>
                  </a:lnTo>
                  <a:close/>
                </a:path>
              </a:pathLst>
            </a:custGeom>
            <a:solidFill>
              <a:srgbClr val="717171"/>
            </a:solidFill>
            <a:ln w="11113">
              <a:solidFill>
                <a:srgbClr val="000000"/>
              </a:solidFill>
              <a:prstDash val="solid"/>
              <a:round/>
              <a:headEnd/>
              <a:tailEnd/>
            </a:ln>
          </p:spPr>
          <p:txBody>
            <a:bodyPr/>
            <a:lstStyle/>
            <a:p>
              <a:endParaRPr lang="en-GB"/>
            </a:p>
          </p:txBody>
        </p:sp>
        <p:sp>
          <p:nvSpPr>
            <p:cNvPr id="101962" name="Freeform 586">
              <a:extLst>
                <a:ext uri="{FF2B5EF4-FFF2-40B4-BE49-F238E27FC236}">
                  <a16:creationId xmlns:a16="http://schemas.microsoft.com/office/drawing/2014/main" id="{36E7F9B9-F55A-48C9-A143-C3641F896564}"/>
                </a:ext>
              </a:extLst>
            </p:cNvPr>
            <p:cNvSpPr>
              <a:spLocks/>
            </p:cNvSpPr>
            <p:nvPr/>
          </p:nvSpPr>
          <p:spPr bwMode="auto">
            <a:xfrm>
              <a:off x="3320" y="2044"/>
              <a:ext cx="106" cy="852"/>
            </a:xfrm>
            <a:custGeom>
              <a:avLst/>
              <a:gdLst>
                <a:gd name="T0" fmla="*/ 0 w 106"/>
                <a:gd name="T1" fmla="*/ 852 h 852"/>
                <a:gd name="T2" fmla="*/ 0 w 106"/>
                <a:gd name="T3" fmla="*/ 60 h 852"/>
                <a:gd name="T4" fmla="*/ 106 w 106"/>
                <a:gd name="T5" fmla="*/ 0 h 852"/>
                <a:gd name="T6" fmla="*/ 106 w 106"/>
                <a:gd name="T7" fmla="*/ 792 h 852"/>
                <a:gd name="T8" fmla="*/ 0 w 106"/>
                <a:gd name="T9" fmla="*/ 852 h 852"/>
              </a:gdLst>
              <a:ahLst/>
              <a:cxnLst>
                <a:cxn ang="0">
                  <a:pos x="T0" y="T1"/>
                </a:cxn>
                <a:cxn ang="0">
                  <a:pos x="T2" y="T3"/>
                </a:cxn>
                <a:cxn ang="0">
                  <a:pos x="T4" y="T5"/>
                </a:cxn>
                <a:cxn ang="0">
                  <a:pos x="T6" y="T7"/>
                </a:cxn>
                <a:cxn ang="0">
                  <a:pos x="T8" y="T9"/>
                </a:cxn>
              </a:cxnLst>
              <a:rect l="0" t="0" r="r" b="b"/>
              <a:pathLst>
                <a:path w="106" h="852">
                  <a:moveTo>
                    <a:pt x="0" y="852"/>
                  </a:moveTo>
                  <a:lnTo>
                    <a:pt x="0" y="60"/>
                  </a:lnTo>
                  <a:lnTo>
                    <a:pt x="106" y="0"/>
                  </a:lnTo>
                  <a:lnTo>
                    <a:pt x="106" y="792"/>
                  </a:lnTo>
                  <a:lnTo>
                    <a:pt x="0" y="852"/>
                  </a:lnTo>
                  <a:close/>
                </a:path>
              </a:pathLst>
            </a:custGeom>
            <a:solidFill>
              <a:srgbClr val="004000"/>
            </a:solidFill>
            <a:ln w="11113">
              <a:solidFill>
                <a:srgbClr val="000000"/>
              </a:solidFill>
              <a:prstDash val="solid"/>
              <a:round/>
              <a:headEnd/>
              <a:tailEnd/>
            </a:ln>
          </p:spPr>
          <p:txBody>
            <a:bodyPr/>
            <a:lstStyle/>
            <a:p>
              <a:endParaRPr lang="en-GB"/>
            </a:p>
          </p:txBody>
        </p:sp>
        <p:sp>
          <p:nvSpPr>
            <p:cNvPr id="101963" name="Rectangle 587">
              <a:extLst>
                <a:ext uri="{FF2B5EF4-FFF2-40B4-BE49-F238E27FC236}">
                  <a16:creationId xmlns:a16="http://schemas.microsoft.com/office/drawing/2014/main" id="{C5EF5919-1646-443F-8566-36CFA79A2BE9}"/>
                </a:ext>
              </a:extLst>
            </p:cNvPr>
            <p:cNvSpPr>
              <a:spLocks noChangeArrowheads="1"/>
            </p:cNvSpPr>
            <p:nvPr/>
          </p:nvSpPr>
          <p:spPr bwMode="auto">
            <a:xfrm>
              <a:off x="3015" y="2104"/>
              <a:ext cx="305" cy="792"/>
            </a:xfrm>
            <a:prstGeom prst="rect">
              <a:avLst/>
            </a:prstGeom>
            <a:solidFill>
              <a:srgbClr val="008000"/>
            </a:solidFill>
            <a:ln w="11113">
              <a:solidFill>
                <a:srgbClr val="000000"/>
              </a:solidFill>
              <a:miter lim="800000"/>
              <a:headEnd/>
              <a:tailEnd/>
            </a:ln>
          </p:spPr>
          <p:txBody>
            <a:bodyPr/>
            <a:lstStyle/>
            <a:p>
              <a:endParaRPr lang="en-GB"/>
            </a:p>
          </p:txBody>
        </p:sp>
        <p:sp>
          <p:nvSpPr>
            <p:cNvPr id="101964" name="Freeform 588">
              <a:extLst>
                <a:ext uri="{FF2B5EF4-FFF2-40B4-BE49-F238E27FC236}">
                  <a16:creationId xmlns:a16="http://schemas.microsoft.com/office/drawing/2014/main" id="{E4DB05E3-FD4D-4BBC-8757-00881BF9F19C}"/>
                </a:ext>
              </a:extLst>
            </p:cNvPr>
            <p:cNvSpPr>
              <a:spLocks/>
            </p:cNvSpPr>
            <p:nvPr/>
          </p:nvSpPr>
          <p:spPr bwMode="auto">
            <a:xfrm>
              <a:off x="3320" y="954"/>
              <a:ext cx="106" cy="1150"/>
            </a:xfrm>
            <a:custGeom>
              <a:avLst/>
              <a:gdLst>
                <a:gd name="T0" fmla="*/ 0 w 106"/>
                <a:gd name="T1" fmla="*/ 1150 h 1150"/>
                <a:gd name="T2" fmla="*/ 0 w 106"/>
                <a:gd name="T3" fmla="*/ 60 h 1150"/>
                <a:gd name="T4" fmla="*/ 106 w 106"/>
                <a:gd name="T5" fmla="*/ 0 h 1150"/>
                <a:gd name="T6" fmla="*/ 106 w 106"/>
                <a:gd name="T7" fmla="*/ 1090 h 1150"/>
                <a:gd name="T8" fmla="*/ 0 w 106"/>
                <a:gd name="T9" fmla="*/ 1150 h 1150"/>
              </a:gdLst>
              <a:ahLst/>
              <a:cxnLst>
                <a:cxn ang="0">
                  <a:pos x="T0" y="T1"/>
                </a:cxn>
                <a:cxn ang="0">
                  <a:pos x="T2" y="T3"/>
                </a:cxn>
                <a:cxn ang="0">
                  <a:pos x="T4" y="T5"/>
                </a:cxn>
                <a:cxn ang="0">
                  <a:pos x="T6" y="T7"/>
                </a:cxn>
                <a:cxn ang="0">
                  <a:pos x="T8" y="T9"/>
                </a:cxn>
              </a:cxnLst>
              <a:rect l="0" t="0" r="r" b="b"/>
              <a:pathLst>
                <a:path w="106" h="1150">
                  <a:moveTo>
                    <a:pt x="0" y="1150"/>
                  </a:moveTo>
                  <a:lnTo>
                    <a:pt x="0" y="60"/>
                  </a:lnTo>
                  <a:lnTo>
                    <a:pt x="106" y="0"/>
                  </a:lnTo>
                  <a:lnTo>
                    <a:pt x="106" y="1090"/>
                  </a:lnTo>
                  <a:lnTo>
                    <a:pt x="0" y="1150"/>
                  </a:lnTo>
                  <a:close/>
                </a:path>
              </a:pathLst>
            </a:custGeom>
            <a:solidFill>
              <a:srgbClr val="806600"/>
            </a:solidFill>
            <a:ln w="11113">
              <a:solidFill>
                <a:srgbClr val="000000"/>
              </a:solidFill>
              <a:prstDash val="solid"/>
              <a:round/>
              <a:headEnd/>
              <a:tailEnd/>
            </a:ln>
          </p:spPr>
          <p:txBody>
            <a:bodyPr/>
            <a:lstStyle/>
            <a:p>
              <a:endParaRPr lang="en-GB"/>
            </a:p>
          </p:txBody>
        </p:sp>
        <p:sp>
          <p:nvSpPr>
            <p:cNvPr id="101965" name="Rectangle 589">
              <a:extLst>
                <a:ext uri="{FF2B5EF4-FFF2-40B4-BE49-F238E27FC236}">
                  <a16:creationId xmlns:a16="http://schemas.microsoft.com/office/drawing/2014/main" id="{A8E46035-2D84-4647-AE92-42294CE5E9BB}"/>
                </a:ext>
              </a:extLst>
            </p:cNvPr>
            <p:cNvSpPr>
              <a:spLocks noChangeArrowheads="1"/>
            </p:cNvSpPr>
            <p:nvPr/>
          </p:nvSpPr>
          <p:spPr bwMode="auto">
            <a:xfrm>
              <a:off x="3015" y="1014"/>
              <a:ext cx="305" cy="1090"/>
            </a:xfrm>
            <a:prstGeom prst="rect">
              <a:avLst/>
            </a:prstGeom>
            <a:solidFill>
              <a:srgbClr val="FFCC00"/>
            </a:solidFill>
            <a:ln w="11113">
              <a:solidFill>
                <a:srgbClr val="000000"/>
              </a:solidFill>
              <a:miter lim="800000"/>
              <a:headEnd/>
              <a:tailEnd/>
            </a:ln>
          </p:spPr>
          <p:txBody>
            <a:bodyPr/>
            <a:lstStyle/>
            <a:p>
              <a:endParaRPr lang="en-GB"/>
            </a:p>
          </p:txBody>
        </p:sp>
        <p:sp>
          <p:nvSpPr>
            <p:cNvPr id="101966" name="Freeform 590">
              <a:extLst>
                <a:ext uri="{FF2B5EF4-FFF2-40B4-BE49-F238E27FC236}">
                  <a16:creationId xmlns:a16="http://schemas.microsoft.com/office/drawing/2014/main" id="{3061E5E5-0FFE-4D6A-9B00-71F50897502E}"/>
                </a:ext>
              </a:extLst>
            </p:cNvPr>
            <p:cNvSpPr>
              <a:spLocks/>
            </p:cNvSpPr>
            <p:nvPr/>
          </p:nvSpPr>
          <p:spPr bwMode="auto">
            <a:xfrm>
              <a:off x="3320" y="856"/>
              <a:ext cx="106" cy="158"/>
            </a:xfrm>
            <a:custGeom>
              <a:avLst/>
              <a:gdLst>
                <a:gd name="T0" fmla="*/ 0 w 106"/>
                <a:gd name="T1" fmla="*/ 158 h 158"/>
                <a:gd name="T2" fmla="*/ 0 w 106"/>
                <a:gd name="T3" fmla="*/ 60 h 158"/>
                <a:gd name="T4" fmla="*/ 106 w 106"/>
                <a:gd name="T5" fmla="*/ 0 h 158"/>
                <a:gd name="T6" fmla="*/ 106 w 106"/>
                <a:gd name="T7" fmla="*/ 98 h 158"/>
                <a:gd name="T8" fmla="*/ 0 w 106"/>
                <a:gd name="T9" fmla="*/ 158 h 158"/>
              </a:gdLst>
              <a:ahLst/>
              <a:cxnLst>
                <a:cxn ang="0">
                  <a:pos x="T0" y="T1"/>
                </a:cxn>
                <a:cxn ang="0">
                  <a:pos x="T2" y="T3"/>
                </a:cxn>
                <a:cxn ang="0">
                  <a:pos x="T4" y="T5"/>
                </a:cxn>
                <a:cxn ang="0">
                  <a:pos x="T6" y="T7"/>
                </a:cxn>
                <a:cxn ang="0">
                  <a:pos x="T8" y="T9"/>
                </a:cxn>
              </a:cxnLst>
              <a:rect l="0" t="0" r="r" b="b"/>
              <a:pathLst>
                <a:path w="106" h="158">
                  <a:moveTo>
                    <a:pt x="0" y="158"/>
                  </a:moveTo>
                  <a:lnTo>
                    <a:pt x="0" y="60"/>
                  </a:lnTo>
                  <a:lnTo>
                    <a:pt x="106" y="0"/>
                  </a:lnTo>
                  <a:lnTo>
                    <a:pt x="106" y="98"/>
                  </a:lnTo>
                  <a:lnTo>
                    <a:pt x="0" y="158"/>
                  </a:lnTo>
                  <a:close/>
                </a:path>
              </a:pathLst>
            </a:custGeom>
            <a:solidFill>
              <a:srgbClr val="4B4B4B"/>
            </a:solidFill>
            <a:ln w="11113">
              <a:solidFill>
                <a:srgbClr val="000000"/>
              </a:solidFill>
              <a:prstDash val="solid"/>
              <a:round/>
              <a:headEnd/>
              <a:tailEnd/>
            </a:ln>
          </p:spPr>
          <p:txBody>
            <a:bodyPr/>
            <a:lstStyle/>
            <a:p>
              <a:endParaRPr lang="en-GB"/>
            </a:p>
          </p:txBody>
        </p:sp>
        <p:sp>
          <p:nvSpPr>
            <p:cNvPr id="101967" name="Rectangle 591">
              <a:extLst>
                <a:ext uri="{FF2B5EF4-FFF2-40B4-BE49-F238E27FC236}">
                  <a16:creationId xmlns:a16="http://schemas.microsoft.com/office/drawing/2014/main" id="{1C536A9D-1234-4C6F-8416-E78538CC71CD}"/>
                </a:ext>
              </a:extLst>
            </p:cNvPr>
            <p:cNvSpPr>
              <a:spLocks noChangeArrowheads="1"/>
            </p:cNvSpPr>
            <p:nvPr/>
          </p:nvSpPr>
          <p:spPr bwMode="auto">
            <a:xfrm>
              <a:off x="3015" y="916"/>
              <a:ext cx="305" cy="98"/>
            </a:xfrm>
            <a:prstGeom prst="rect">
              <a:avLst/>
            </a:prstGeom>
            <a:solidFill>
              <a:srgbClr val="969696"/>
            </a:solidFill>
            <a:ln w="11113">
              <a:solidFill>
                <a:srgbClr val="000000"/>
              </a:solidFill>
              <a:miter lim="800000"/>
              <a:headEnd/>
              <a:tailEnd/>
            </a:ln>
          </p:spPr>
          <p:txBody>
            <a:bodyPr/>
            <a:lstStyle/>
            <a:p>
              <a:endParaRPr lang="en-GB"/>
            </a:p>
          </p:txBody>
        </p:sp>
        <p:sp>
          <p:nvSpPr>
            <p:cNvPr id="101968" name="Freeform 592">
              <a:extLst>
                <a:ext uri="{FF2B5EF4-FFF2-40B4-BE49-F238E27FC236}">
                  <a16:creationId xmlns:a16="http://schemas.microsoft.com/office/drawing/2014/main" id="{CB7E492F-DDF8-406E-9581-262818092116}"/>
                </a:ext>
              </a:extLst>
            </p:cNvPr>
            <p:cNvSpPr>
              <a:spLocks/>
            </p:cNvSpPr>
            <p:nvPr/>
          </p:nvSpPr>
          <p:spPr bwMode="auto">
            <a:xfrm>
              <a:off x="3015" y="856"/>
              <a:ext cx="411" cy="60"/>
            </a:xfrm>
            <a:custGeom>
              <a:avLst/>
              <a:gdLst>
                <a:gd name="T0" fmla="*/ 305 w 411"/>
                <a:gd name="T1" fmla="*/ 60 h 60"/>
                <a:gd name="T2" fmla="*/ 411 w 411"/>
                <a:gd name="T3" fmla="*/ 0 h 60"/>
                <a:gd name="T4" fmla="*/ 104 w 411"/>
                <a:gd name="T5" fmla="*/ 0 h 60"/>
                <a:gd name="T6" fmla="*/ 0 w 411"/>
                <a:gd name="T7" fmla="*/ 60 h 60"/>
                <a:gd name="T8" fmla="*/ 305 w 411"/>
                <a:gd name="T9" fmla="*/ 60 h 60"/>
              </a:gdLst>
              <a:ahLst/>
              <a:cxnLst>
                <a:cxn ang="0">
                  <a:pos x="T0" y="T1"/>
                </a:cxn>
                <a:cxn ang="0">
                  <a:pos x="T2" y="T3"/>
                </a:cxn>
                <a:cxn ang="0">
                  <a:pos x="T4" y="T5"/>
                </a:cxn>
                <a:cxn ang="0">
                  <a:pos x="T6" y="T7"/>
                </a:cxn>
                <a:cxn ang="0">
                  <a:pos x="T8" y="T9"/>
                </a:cxn>
              </a:cxnLst>
              <a:rect l="0" t="0" r="r" b="b"/>
              <a:pathLst>
                <a:path w="411" h="60">
                  <a:moveTo>
                    <a:pt x="305" y="60"/>
                  </a:moveTo>
                  <a:lnTo>
                    <a:pt x="411" y="0"/>
                  </a:lnTo>
                  <a:lnTo>
                    <a:pt x="104" y="0"/>
                  </a:lnTo>
                  <a:lnTo>
                    <a:pt x="0" y="60"/>
                  </a:lnTo>
                  <a:lnTo>
                    <a:pt x="305" y="60"/>
                  </a:lnTo>
                  <a:close/>
                </a:path>
              </a:pathLst>
            </a:custGeom>
            <a:solidFill>
              <a:srgbClr val="717171"/>
            </a:solidFill>
            <a:ln w="11113">
              <a:solidFill>
                <a:srgbClr val="000000"/>
              </a:solidFill>
              <a:prstDash val="solid"/>
              <a:round/>
              <a:headEnd/>
              <a:tailEnd/>
            </a:ln>
          </p:spPr>
          <p:txBody>
            <a:bodyPr/>
            <a:lstStyle/>
            <a:p>
              <a:endParaRPr lang="en-GB"/>
            </a:p>
          </p:txBody>
        </p:sp>
        <p:sp>
          <p:nvSpPr>
            <p:cNvPr id="101969" name="Freeform 593">
              <a:extLst>
                <a:ext uri="{FF2B5EF4-FFF2-40B4-BE49-F238E27FC236}">
                  <a16:creationId xmlns:a16="http://schemas.microsoft.com/office/drawing/2014/main" id="{DE7156D9-7B2D-4B29-8003-19E481632E2B}"/>
                </a:ext>
              </a:extLst>
            </p:cNvPr>
            <p:cNvSpPr>
              <a:spLocks/>
            </p:cNvSpPr>
            <p:nvPr/>
          </p:nvSpPr>
          <p:spPr bwMode="auto">
            <a:xfrm>
              <a:off x="4086" y="2356"/>
              <a:ext cx="103" cy="540"/>
            </a:xfrm>
            <a:custGeom>
              <a:avLst/>
              <a:gdLst>
                <a:gd name="T0" fmla="*/ 0 w 103"/>
                <a:gd name="T1" fmla="*/ 540 h 540"/>
                <a:gd name="T2" fmla="*/ 0 w 103"/>
                <a:gd name="T3" fmla="*/ 60 h 540"/>
                <a:gd name="T4" fmla="*/ 103 w 103"/>
                <a:gd name="T5" fmla="*/ 0 h 540"/>
                <a:gd name="T6" fmla="*/ 103 w 103"/>
                <a:gd name="T7" fmla="*/ 480 h 540"/>
                <a:gd name="T8" fmla="*/ 0 w 103"/>
                <a:gd name="T9" fmla="*/ 540 h 540"/>
              </a:gdLst>
              <a:ahLst/>
              <a:cxnLst>
                <a:cxn ang="0">
                  <a:pos x="T0" y="T1"/>
                </a:cxn>
                <a:cxn ang="0">
                  <a:pos x="T2" y="T3"/>
                </a:cxn>
                <a:cxn ang="0">
                  <a:pos x="T4" y="T5"/>
                </a:cxn>
                <a:cxn ang="0">
                  <a:pos x="T6" y="T7"/>
                </a:cxn>
                <a:cxn ang="0">
                  <a:pos x="T8" y="T9"/>
                </a:cxn>
              </a:cxnLst>
              <a:rect l="0" t="0" r="r" b="b"/>
              <a:pathLst>
                <a:path w="103" h="540">
                  <a:moveTo>
                    <a:pt x="0" y="540"/>
                  </a:moveTo>
                  <a:lnTo>
                    <a:pt x="0" y="60"/>
                  </a:lnTo>
                  <a:lnTo>
                    <a:pt x="103" y="0"/>
                  </a:lnTo>
                  <a:lnTo>
                    <a:pt x="103" y="480"/>
                  </a:lnTo>
                  <a:lnTo>
                    <a:pt x="0" y="540"/>
                  </a:lnTo>
                  <a:close/>
                </a:path>
              </a:pathLst>
            </a:custGeom>
            <a:solidFill>
              <a:srgbClr val="004000"/>
            </a:solidFill>
            <a:ln w="11113">
              <a:solidFill>
                <a:srgbClr val="000000"/>
              </a:solidFill>
              <a:prstDash val="solid"/>
              <a:round/>
              <a:headEnd/>
              <a:tailEnd/>
            </a:ln>
          </p:spPr>
          <p:txBody>
            <a:bodyPr/>
            <a:lstStyle/>
            <a:p>
              <a:endParaRPr lang="en-GB"/>
            </a:p>
          </p:txBody>
        </p:sp>
        <p:sp>
          <p:nvSpPr>
            <p:cNvPr id="101970" name="Rectangle 594">
              <a:extLst>
                <a:ext uri="{FF2B5EF4-FFF2-40B4-BE49-F238E27FC236}">
                  <a16:creationId xmlns:a16="http://schemas.microsoft.com/office/drawing/2014/main" id="{20080323-DA7E-4100-8F1E-113AA800EBFE}"/>
                </a:ext>
              </a:extLst>
            </p:cNvPr>
            <p:cNvSpPr>
              <a:spLocks noChangeArrowheads="1"/>
            </p:cNvSpPr>
            <p:nvPr/>
          </p:nvSpPr>
          <p:spPr bwMode="auto">
            <a:xfrm>
              <a:off x="3779" y="2416"/>
              <a:ext cx="307" cy="480"/>
            </a:xfrm>
            <a:prstGeom prst="rect">
              <a:avLst/>
            </a:prstGeom>
            <a:solidFill>
              <a:srgbClr val="008000"/>
            </a:solidFill>
            <a:ln w="11113">
              <a:solidFill>
                <a:srgbClr val="000000"/>
              </a:solidFill>
              <a:miter lim="800000"/>
              <a:headEnd/>
              <a:tailEnd/>
            </a:ln>
          </p:spPr>
          <p:txBody>
            <a:bodyPr/>
            <a:lstStyle/>
            <a:p>
              <a:endParaRPr lang="en-GB"/>
            </a:p>
          </p:txBody>
        </p:sp>
        <p:sp>
          <p:nvSpPr>
            <p:cNvPr id="101971" name="Freeform 595">
              <a:extLst>
                <a:ext uri="{FF2B5EF4-FFF2-40B4-BE49-F238E27FC236}">
                  <a16:creationId xmlns:a16="http://schemas.microsoft.com/office/drawing/2014/main" id="{0E527F97-5CD7-4FE8-A1F1-762CF92B218E}"/>
                </a:ext>
              </a:extLst>
            </p:cNvPr>
            <p:cNvSpPr>
              <a:spLocks/>
            </p:cNvSpPr>
            <p:nvPr/>
          </p:nvSpPr>
          <p:spPr bwMode="auto">
            <a:xfrm>
              <a:off x="4086" y="856"/>
              <a:ext cx="103" cy="1560"/>
            </a:xfrm>
            <a:custGeom>
              <a:avLst/>
              <a:gdLst>
                <a:gd name="T0" fmla="*/ 0 w 103"/>
                <a:gd name="T1" fmla="*/ 1560 h 1560"/>
                <a:gd name="T2" fmla="*/ 0 w 103"/>
                <a:gd name="T3" fmla="*/ 60 h 1560"/>
                <a:gd name="T4" fmla="*/ 103 w 103"/>
                <a:gd name="T5" fmla="*/ 0 h 1560"/>
                <a:gd name="T6" fmla="*/ 103 w 103"/>
                <a:gd name="T7" fmla="*/ 1500 h 1560"/>
                <a:gd name="T8" fmla="*/ 0 w 103"/>
                <a:gd name="T9" fmla="*/ 1560 h 1560"/>
              </a:gdLst>
              <a:ahLst/>
              <a:cxnLst>
                <a:cxn ang="0">
                  <a:pos x="T0" y="T1"/>
                </a:cxn>
                <a:cxn ang="0">
                  <a:pos x="T2" y="T3"/>
                </a:cxn>
                <a:cxn ang="0">
                  <a:pos x="T4" y="T5"/>
                </a:cxn>
                <a:cxn ang="0">
                  <a:pos x="T6" y="T7"/>
                </a:cxn>
                <a:cxn ang="0">
                  <a:pos x="T8" y="T9"/>
                </a:cxn>
              </a:cxnLst>
              <a:rect l="0" t="0" r="r" b="b"/>
              <a:pathLst>
                <a:path w="103" h="1560">
                  <a:moveTo>
                    <a:pt x="0" y="1560"/>
                  </a:moveTo>
                  <a:lnTo>
                    <a:pt x="0" y="60"/>
                  </a:lnTo>
                  <a:lnTo>
                    <a:pt x="103" y="0"/>
                  </a:lnTo>
                  <a:lnTo>
                    <a:pt x="103" y="1500"/>
                  </a:lnTo>
                  <a:lnTo>
                    <a:pt x="0" y="1560"/>
                  </a:lnTo>
                  <a:close/>
                </a:path>
              </a:pathLst>
            </a:custGeom>
            <a:solidFill>
              <a:srgbClr val="806600"/>
            </a:solidFill>
            <a:ln w="11113">
              <a:solidFill>
                <a:srgbClr val="000000"/>
              </a:solidFill>
              <a:prstDash val="solid"/>
              <a:round/>
              <a:headEnd/>
              <a:tailEnd/>
            </a:ln>
          </p:spPr>
          <p:txBody>
            <a:bodyPr/>
            <a:lstStyle/>
            <a:p>
              <a:endParaRPr lang="en-GB"/>
            </a:p>
          </p:txBody>
        </p:sp>
        <p:sp>
          <p:nvSpPr>
            <p:cNvPr id="101972" name="Rectangle 596">
              <a:extLst>
                <a:ext uri="{FF2B5EF4-FFF2-40B4-BE49-F238E27FC236}">
                  <a16:creationId xmlns:a16="http://schemas.microsoft.com/office/drawing/2014/main" id="{E75CE160-D3E7-466B-AAF4-D2096FD9F743}"/>
                </a:ext>
              </a:extLst>
            </p:cNvPr>
            <p:cNvSpPr>
              <a:spLocks noChangeArrowheads="1"/>
            </p:cNvSpPr>
            <p:nvPr/>
          </p:nvSpPr>
          <p:spPr bwMode="auto">
            <a:xfrm>
              <a:off x="3779" y="916"/>
              <a:ext cx="307" cy="1500"/>
            </a:xfrm>
            <a:prstGeom prst="rect">
              <a:avLst/>
            </a:prstGeom>
            <a:solidFill>
              <a:srgbClr val="FFCC00"/>
            </a:solidFill>
            <a:ln w="11113">
              <a:solidFill>
                <a:srgbClr val="000000"/>
              </a:solidFill>
              <a:miter lim="800000"/>
              <a:headEnd/>
              <a:tailEnd/>
            </a:ln>
          </p:spPr>
          <p:txBody>
            <a:bodyPr/>
            <a:lstStyle/>
            <a:p>
              <a:endParaRPr lang="en-GB"/>
            </a:p>
          </p:txBody>
        </p:sp>
        <p:sp>
          <p:nvSpPr>
            <p:cNvPr id="101973" name="Freeform 597">
              <a:extLst>
                <a:ext uri="{FF2B5EF4-FFF2-40B4-BE49-F238E27FC236}">
                  <a16:creationId xmlns:a16="http://schemas.microsoft.com/office/drawing/2014/main" id="{AC0884B2-2B25-44C2-9B87-7291F1C70ECA}"/>
                </a:ext>
              </a:extLst>
            </p:cNvPr>
            <p:cNvSpPr>
              <a:spLocks/>
            </p:cNvSpPr>
            <p:nvPr/>
          </p:nvSpPr>
          <p:spPr bwMode="auto">
            <a:xfrm>
              <a:off x="3779" y="856"/>
              <a:ext cx="410" cy="60"/>
            </a:xfrm>
            <a:custGeom>
              <a:avLst/>
              <a:gdLst>
                <a:gd name="T0" fmla="*/ 307 w 410"/>
                <a:gd name="T1" fmla="*/ 60 h 60"/>
                <a:gd name="T2" fmla="*/ 410 w 410"/>
                <a:gd name="T3" fmla="*/ 0 h 60"/>
                <a:gd name="T4" fmla="*/ 105 w 410"/>
                <a:gd name="T5" fmla="*/ 0 h 60"/>
                <a:gd name="T6" fmla="*/ 0 w 410"/>
                <a:gd name="T7" fmla="*/ 60 h 60"/>
                <a:gd name="T8" fmla="*/ 307 w 410"/>
                <a:gd name="T9" fmla="*/ 60 h 60"/>
              </a:gdLst>
              <a:ahLst/>
              <a:cxnLst>
                <a:cxn ang="0">
                  <a:pos x="T0" y="T1"/>
                </a:cxn>
                <a:cxn ang="0">
                  <a:pos x="T2" y="T3"/>
                </a:cxn>
                <a:cxn ang="0">
                  <a:pos x="T4" y="T5"/>
                </a:cxn>
                <a:cxn ang="0">
                  <a:pos x="T6" y="T7"/>
                </a:cxn>
                <a:cxn ang="0">
                  <a:pos x="T8" y="T9"/>
                </a:cxn>
              </a:cxnLst>
              <a:rect l="0" t="0" r="r" b="b"/>
              <a:pathLst>
                <a:path w="410" h="60">
                  <a:moveTo>
                    <a:pt x="307" y="60"/>
                  </a:moveTo>
                  <a:lnTo>
                    <a:pt x="410" y="0"/>
                  </a:lnTo>
                  <a:lnTo>
                    <a:pt x="105" y="0"/>
                  </a:lnTo>
                  <a:lnTo>
                    <a:pt x="0" y="60"/>
                  </a:lnTo>
                  <a:lnTo>
                    <a:pt x="307" y="60"/>
                  </a:lnTo>
                  <a:close/>
                </a:path>
              </a:pathLst>
            </a:custGeom>
            <a:solidFill>
              <a:srgbClr val="BF9900"/>
            </a:solidFill>
            <a:ln w="11113">
              <a:solidFill>
                <a:srgbClr val="000000"/>
              </a:solidFill>
              <a:prstDash val="solid"/>
              <a:round/>
              <a:headEnd/>
              <a:tailEnd/>
            </a:ln>
          </p:spPr>
          <p:txBody>
            <a:bodyPr/>
            <a:lstStyle/>
            <a:p>
              <a:endParaRPr lang="en-GB"/>
            </a:p>
          </p:txBody>
        </p:sp>
        <p:sp>
          <p:nvSpPr>
            <p:cNvPr id="101974" name="Freeform 598">
              <a:extLst>
                <a:ext uri="{FF2B5EF4-FFF2-40B4-BE49-F238E27FC236}">
                  <a16:creationId xmlns:a16="http://schemas.microsoft.com/office/drawing/2014/main" id="{10EA656F-9E17-438A-B15B-2522BBAB7D7E}"/>
                </a:ext>
              </a:extLst>
            </p:cNvPr>
            <p:cNvSpPr>
              <a:spLocks/>
            </p:cNvSpPr>
            <p:nvPr/>
          </p:nvSpPr>
          <p:spPr bwMode="auto">
            <a:xfrm>
              <a:off x="3779" y="856"/>
              <a:ext cx="410" cy="60"/>
            </a:xfrm>
            <a:custGeom>
              <a:avLst/>
              <a:gdLst>
                <a:gd name="T0" fmla="*/ 307 w 410"/>
                <a:gd name="T1" fmla="*/ 60 h 60"/>
                <a:gd name="T2" fmla="*/ 410 w 410"/>
                <a:gd name="T3" fmla="*/ 0 h 60"/>
                <a:gd name="T4" fmla="*/ 105 w 410"/>
                <a:gd name="T5" fmla="*/ 0 h 60"/>
                <a:gd name="T6" fmla="*/ 0 w 410"/>
                <a:gd name="T7" fmla="*/ 60 h 60"/>
                <a:gd name="T8" fmla="*/ 307 w 410"/>
                <a:gd name="T9" fmla="*/ 60 h 60"/>
              </a:gdLst>
              <a:ahLst/>
              <a:cxnLst>
                <a:cxn ang="0">
                  <a:pos x="T0" y="T1"/>
                </a:cxn>
                <a:cxn ang="0">
                  <a:pos x="T2" y="T3"/>
                </a:cxn>
                <a:cxn ang="0">
                  <a:pos x="T4" y="T5"/>
                </a:cxn>
                <a:cxn ang="0">
                  <a:pos x="T6" y="T7"/>
                </a:cxn>
                <a:cxn ang="0">
                  <a:pos x="T8" y="T9"/>
                </a:cxn>
              </a:cxnLst>
              <a:rect l="0" t="0" r="r" b="b"/>
              <a:pathLst>
                <a:path w="410" h="60">
                  <a:moveTo>
                    <a:pt x="307" y="60"/>
                  </a:moveTo>
                  <a:lnTo>
                    <a:pt x="410" y="0"/>
                  </a:lnTo>
                  <a:lnTo>
                    <a:pt x="105" y="0"/>
                  </a:lnTo>
                  <a:lnTo>
                    <a:pt x="0" y="60"/>
                  </a:lnTo>
                  <a:lnTo>
                    <a:pt x="307" y="60"/>
                  </a:lnTo>
                  <a:close/>
                </a:path>
              </a:pathLst>
            </a:custGeom>
            <a:solidFill>
              <a:srgbClr val="717171"/>
            </a:solidFill>
            <a:ln w="11113">
              <a:solidFill>
                <a:srgbClr val="000000"/>
              </a:solidFill>
              <a:prstDash val="solid"/>
              <a:round/>
              <a:headEnd/>
              <a:tailEnd/>
            </a:ln>
          </p:spPr>
          <p:txBody>
            <a:bodyPr/>
            <a:lstStyle/>
            <a:p>
              <a:endParaRPr lang="en-GB"/>
            </a:p>
          </p:txBody>
        </p:sp>
        <p:sp>
          <p:nvSpPr>
            <p:cNvPr id="101975" name="Freeform 599">
              <a:extLst>
                <a:ext uri="{FF2B5EF4-FFF2-40B4-BE49-F238E27FC236}">
                  <a16:creationId xmlns:a16="http://schemas.microsoft.com/office/drawing/2014/main" id="{8505CB5A-ADB5-4E95-8E2B-544253A838C6}"/>
                </a:ext>
              </a:extLst>
            </p:cNvPr>
            <p:cNvSpPr>
              <a:spLocks/>
            </p:cNvSpPr>
            <p:nvPr/>
          </p:nvSpPr>
          <p:spPr bwMode="auto">
            <a:xfrm>
              <a:off x="4849" y="2749"/>
              <a:ext cx="105" cy="147"/>
            </a:xfrm>
            <a:custGeom>
              <a:avLst/>
              <a:gdLst>
                <a:gd name="T0" fmla="*/ 0 w 105"/>
                <a:gd name="T1" fmla="*/ 147 h 147"/>
                <a:gd name="T2" fmla="*/ 0 w 105"/>
                <a:gd name="T3" fmla="*/ 59 h 147"/>
                <a:gd name="T4" fmla="*/ 105 w 105"/>
                <a:gd name="T5" fmla="*/ 0 h 147"/>
                <a:gd name="T6" fmla="*/ 105 w 105"/>
                <a:gd name="T7" fmla="*/ 87 h 147"/>
                <a:gd name="T8" fmla="*/ 0 w 105"/>
                <a:gd name="T9" fmla="*/ 147 h 147"/>
              </a:gdLst>
              <a:ahLst/>
              <a:cxnLst>
                <a:cxn ang="0">
                  <a:pos x="T0" y="T1"/>
                </a:cxn>
                <a:cxn ang="0">
                  <a:pos x="T2" y="T3"/>
                </a:cxn>
                <a:cxn ang="0">
                  <a:pos x="T4" y="T5"/>
                </a:cxn>
                <a:cxn ang="0">
                  <a:pos x="T6" y="T7"/>
                </a:cxn>
                <a:cxn ang="0">
                  <a:pos x="T8" y="T9"/>
                </a:cxn>
              </a:cxnLst>
              <a:rect l="0" t="0" r="r" b="b"/>
              <a:pathLst>
                <a:path w="105" h="147">
                  <a:moveTo>
                    <a:pt x="0" y="147"/>
                  </a:moveTo>
                  <a:lnTo>
                    <a:pt x="0" y="59"/>
                  </a:lnTo>
                  <a:lnTo>
                    <a:pt x="105" y="0"/>
                  </a:lnTo>
                  <a:lnTo>
                    <a:pt x="105" y="87"/>
                  </a:lnTo>
                  <a:lnTo>
                    <a:pt x="0" y="147"/>
                  </a:lnTo>
                  <a:close/>
                </a:path>
              </a:pathLst>
            </a:custGeom>
            <a:solidFill>
              <a:srgbClr val="004000"/>
            </a:solidFill>
            <a:ln w="11113">
              <a:solidFill>
                <a:srgbClr val="000000"/>
              </a:solidFill>
              <a:prstDash val="solid"/>
              <a:round/>
              <a:headEnd/>
              <a:tailEnd/>
            </a:ln>
          </p:spPr>
          <p:txBody>
            <a:bodyPr/>
            <a:lstStyle/>
            <a:p>
              <a:endParaRPr lang="en-GB"/>
            </a:p>
          </p:txBody>
        </p:sp>
        <p:sp>
          <p:nvSpPr>
            <p:cNvPr id="101976" name="Rectangle 600">
              <a:extLst>
                <a:ext uri="{FF2B5EF4-FFF2-40B4-BE49-F238E27FC236}">
                  <a16:creationId xmlns:a16="http://schemas.microsoft.com/office/drawing/2014/main" id="{6070B0DC-47AA-440A-A9E2-47B1F4111421}"/>
                </a:ext>
              </a:extLst>
            </p:cNvPr>
            <p:cNvSpPr>
              <a:spLocks noChangeArrowheads="1"/>
            </p:cNvSpPr>
            <p:nvPr/>
          </p:nvSpPr>
          <p:spPr bwMode="auto">
            <a:xfrm>
              <a:off x="4544" y="2808"/>
              <a:ext cx="305" cy="88"/>
            </a:xfrm>
            <a:prstGeom prst="rect">
              <a:avLst/>
            </a:prstGeom>
            <a:solidFill>
              <a:srgbClr val="008000"/>
            </a:solidFill>
            <a:ln w="11113">
              <a:solidFill>
                <a:srgbClr val="000000"/>
              </a:solidFill>
              <a:miter lim="800000"/>
              <a:headEnd/>
              <a:tailEnd/>
            </a:ln>
          </p:spPr>
          <p:txBody>
            <a:bodyPr/>
            <a:lstStyle/>
            <a:p>
              <a:endParaRPr lang="en-GB"/>
            </a:p>
          </p:txBody>
        </p:sp>
        <p:sp>
          <p:nvSpPr>
            <p:cNvPr id="101977" name="Freeform 601">
              <a:extLst>
                <a:ext uri="{FF2B5EF4-FFF2-40B4-BE49-F238E27FC236}">
                  <a16:creationId xmlns:a16="http://schemas.microsoft.com/office/drawing/2014/main" id="{FD410DF6-2204-41AA-B70B-E36DBA98E9C4}"/>
                </a:ext>
              </a:extLst>
            </p:cNvPr>
            <p:cNvSpPr>
              <a:spLocks/>
            </p:cNvSpPr>
            <p:nvPr/>
          </p:nvSpPr>
          <p:spPr bwMode="auto">
            <a:xfrm>
              <a:off x="4849" y="2089"/>
              <a:ext cx="105" cy="719"/>
            </a:xfrm>
            <a:custGeom>
              <a:avLst/>
              <a:gdLst>
                <a:gd name="T0" fmla="*/ 0 w 105"/>
                <a:gd name="T1" fmla="*/ 719 h 719"/>
                <a:gd name="T2" fmla="*/ 0 w 105"/>
                <a:gd name="T3" fmla="*/ 60 h 719"/>
                <a:gd name="T4" fmla="*/ 105 w 105"/>
                <a:gd name="T5" fmla="*/ 0 h 719"/>
                <a:gd name="T6" fmla="*/ 105 w 105"/>
                <a:gd name="T7" fmla="*/ 660 h 719"/>
                <a:gd name="T8" fmla="*/ 0 w 105"/>
                <a:gd name="T9" fmla="*/ 719 h 719"/>
              </a:gdLst>
              <a:ahLst/>
              <a:cxnLst>
                <a:cxn ang="0">
                  <a:pos x="T0" y="T1"/>
                </a:cxn>
                <a:cxn ang="0">
                  <a:pos x="T2" y="T3"/>
                </a:cxn>
                <a:cxn ang="0">
                  <a:pos x="T4" y="T5"/>
                </a:cxn>
                <a:cxn ang="0">
                  <a:pos x="T6" y="T7"/>
                </a:cxn>
                <a:cxn ang="0">
                  <a:pos x="T8" y="T9"/>
                </a:cxn>
              </a:cxnLst>
              <a:rect l="0" t="0" r="r" b="b"/>
              <a:pathLst>
                <a:path w="105" h="719">
                  <a:moveTo>
                    <a:pt x="0" y="719"/>
                  </a:moveTo>
                  <a:lnTo>
                    <a:pt x="0" y="60"/>
                  </a:lnTo>
                  <a:lnTo>
                    <a:pt x="105" y="0"/>
                  </a:lnTo>
                  <a:lnTo>
                    <a:pt x="105" y="660"/>
                  </a:lnTo>
                  <a:lnTo>
                    <a:pt x="0" y="719"/>
                  </a:lnTo>
                  <a:close/>
                </a:path>
              </a:pathLst>
            </a:custGeom>
            <a:solidFill>
              <a:srgbClr val="806600"/>
            </a:solidFill>
            <a:ln w="11113">
              <a:solidFill>
                <a:srgbClr val="000000"/>
              </a:solidFill>
              <a:prstDash val="solid"/>
              <a:round/>
              <a:headEnd/>
              <a:tailEnd/>
            </a:ln>
          </p:spPr>
          <p:txBody>
            <a:bodyPr/>
            <a:lstStyle/>
            <a:p>
              <a:endParaRPr lang="en-GB"/>
            </a:p>
          </p:txBody>
        </p:sp>
        <p:sp>
          <p:nvSpPr>
            <p:cNvPr id="101978" name="Rectangle 602">
              <a:extLst>
                <a:ext uri="{FF2B5EF4-FFF2-40B4-BE49-F238E27FC236}">
                  <a16:creationId xmlns:a16="http://schemas.microsoft.com/office/drawing/2014/main" id="{BE1019F1-9B22-41CD-816C-420F282FC0EC}"/>
                </a:ext>
              </a:extLst>
            </p:cNvPr>
            <p:cNvSpPr>
              <a:spLocks noChangeArrowheads="1"/>
            </p:cNvSpPr>
            <p:nvPr/>
          </p:nvSpPr>
          <p:spPr bwMode="auto">
            <a:xfrm>
              <a:off x="4544" y="2149"/>
              <a:ext cx="305" cy="659"/>
            </a:xfrm>
            <a:prstGeom prst="rect">
              <a:avLst/>
            </a:prstGeom>
            <a:solidFill>
              <a:srgbClr val="FFCC00"/>
            </a:solidFill>
            <a:ln w="11113">
              <a:solidFill>
                <a:srgbClr val="000000"/>
              </a:solidFill>
              <a:miter lim="800000"/>
              <a:headEnd/>
              <a:tailEnd/>
            </a:ln>
          </p:spPr>
          <p:txBody>
            <a:bodyPr/>
            <a:lstStyle/>
            <a:p>
              <a:endParaRPr lang="en-GB"/>
            </a:p>
          </p:txBody>
        </p:sp>
        <p:sp>
          <p:nvSpPr>
            <p:cNvPr id="101979" name="Freeform 603">
              <a:extLst>
                <a:ext uri="{FF2B5EF4-FFF2-40B4-BE49-F238E27FC236}">
                  <a16:creationId xmlns:a16="http://schemas.microsoft.com/office/drawing/2014/main" id="{848A5920-1E92-4E6A-BBB8-EE0F4059FE7D}"/>
                </a:ext>
              </a:extLst>
            </p:cNvPr>
            <p:cNvSpPr>
              <a:spLocks/>
            </p:cNvSpPr>
            <p:nvPr/>
          </p:nvSpPr>
          <p:spPr bwMode="auto">
            <a:xfrm>
              <a:off x="4849" y="856"/>
              <a:ext cx="105" cy="1293"/>
            </a:xfrm>
            <a:custGeom>
              <a:avLst/>
              <a:gdLst>
                <a:gd name="T0" fmla="*/ 0 w 105"/>
                <a:gd name="T1" fmla="*/ 1293 h 1293"/>
                <a:gd name="T2" fmla="*/ 0 w 105"/>
                <a:gd name="T3" fmla="*/ 60 h 1293"/>
                <a:gd name="T4" fmla="*/ 105 w 105"/>
                <a:gd name="T5" fmla="*/ 0 h 1293"/>
                <a:gd name="T6" fmla="*/ 105 w 105"/>
                <a:gd name="T7" fmla="*/ 1233 h 1293"/>
                <a:gd name="T8" fmla="*/ 0 w 105"/>
                <a:gd name="T9" fmla="*/ 1293 h 1293"/>
              </a:gdLst>
              <a:ahLst/>
              <a:cxnLst>
                <a:cxn ang="0">
                  <a:pos x="T0" y="T1"/>
                </a:cxn>
                <a:cxn ang="0">
                  <a:pos x="T2" y="T3"/>
                </a:cxn>
                <a:cxn ang="0">
                  <a:pos x="T4" y="T5"/>
                </a:cxn>
                <a:cxn ang="0">
                  <a:pos x="T6" y="T7"/>
                </a:cxn>
                <a:cxn ang="0">
                  <a:pos x="T8" y="T9"/>
                </a:cxn>
              </a:cxnLst>
              <a:rect l="0" t="0" r="r" b="b"/>
              <a:pathLst>
                <a:path w="105" h="1293">
                  <a:moveTo>
                    <a:pt x="0" y="1293"/>
                  </a:moveTo>
                  <a:lnTo>
                    <a:pt x="0" y="60"/>
                  </a:lnTo>
                  <a:lnTo>
                    <a:pt x="105" y="0"/>
                  </a:lnTo>
                  <a:lnTo>
                    <a:pt x="105" y="1233"/>
                  </a:lnTo>
                  <a:lnTo>
                    <a:pt x="0" y="1293"/>
                  </a:lnTo>
                  <a:close/>
                </a:path>
              </a:pathLst>
            </a:custGeom>
            <a:solidFill>
              <a:srgbClr val="4B4B4B"/>
            </a:solidFill>
            <a:ln w="11113">
              <a:solidFill>
                <a:srgbClr val="000000"/>
              </a:solidFill>
              <a:prstDash val="solid"/>
              <a:round/>
              <a:headEnd/>
              <a:tailEnd/>
            </a:ln>
          </p:spPr>
          <p:txBody>
            <a:bodyPr/>
            <a:lstStyle/>
            <a:p>
              <a:endParaRPr lang="en-GB"/>
            </a:p>
          </p:txBody>
        </p:sp>
        <p:sp>
          <p:nvSpPr>
            <p:cNvPr id="101980" name="Rectangle 604">
              <a:extLst>
                <a:ext uri="{FF2B5EF4-FFF2-40B4-BE49-F238E27FC236}">
                  <a16:creationId xmlns:a16="http://schemas.microsoft.com/office/drawing/2014/main" id="{CB926D23-C0B3-49AC-85D8-4639E9EF36F9}"/>
                </a:ext>
              </a:extLst>
            </p:cNvPr>
            <p:cNvSpPr>
              <a:spLocks noChangeArrowheads="1"/>
            </p:cNvSpPr>
            <p:nvPr/>
          </p:nvSpPr>
          <p:spPr bwMode="auto">
            <a:xfrm>
              <a:off x="4544" y="916"/>
              <a:ext cx="305" cy="1233"/>
            </a:xfrm>
            <a:prstGeom prst="rect">
              <a:avLst/>
            </a:prstGeom>
            <a:solidFill>
              <a:srgbClr val="969696"/>
            </a:solidFill>
            <a:ln w="11113">
              <a:solidFill>
                <a:srgbClr val="000000"/>
              </a:solidFill>
              <a:miter lim="800000"/>
              <a:headEnd/>
              <a:tailEnd/>
            </a:ln>
          </p:spPr>
          <p:txBody>
            <a:bodyPr/>
            <a:lstStyle/>
            <a:p>
              <a:endParaRPr lang="en-GB"/>
            </a:p>
          </p:txBody>
        </p:sp>
        <p:sp>
          <p:nvSpPr>
            <p:cNvPr id="101981" name="Freeform 605">
              <a:extLst>
                <a:ext uri="{FF2B5EF4-FFF2-40B4-BE49-F238E27FC236}">
                  <a16:creationId xmlns:a16="http://schemas.microsoft.com/office/drawing/2014/main" id="{6B28DB18-7696-48CF-BD71-110CFAF0629F}"/>
                </a:ext>
              </a:extLst>
            </p:cNvPr>
            <p:cNvSpPr>
              <a:spLocks/>
            </p:cNvSpPr>
            <p:nvPr/>
          </p:nvSpPr>
          <p:spPr bwMode="auto">
            <a:xfrm>
              <a:off x="4544" y="856"/>
              <a:ext cx="410" cy="60"/>
            </a:xfrm>
            <a:custGeom>
              <a:avLst/>
              <a:gdLst>
                <a:gd name="T0" fmla="*/ 305 w 410"/>
                <a:gd name="T1" fmla="*/ 60 h 60"/>
                <a:gd name="T2" fmla="*/ 410 w 410"/>
                <a:gd name="T3" fmla="*/ 0 h 60"/>
                <a:gd name="T4" fmla="*/ 103 w 410"/>
                <a:gd name="T5" fmla="*/ 0 h 60"/>
                <a:gd name="T6" fmla="*/ 0 w 410"/>
                <a:gd name="T7" fmla="*/ 60 h 60"/>
                <a:gd name="T8" fmla="*/ 305 w 410"/>
                <a:gd name="T9" fmla="*/ 60 h 60"/>
              </a:gdLst>
              <a:ahLst/>
              <a:cxnLst>
                <a:cxn ang="0">
                  <a:pos x="T0" y="T1"/>
                </a:cxn>
                <a:cxn ang="0">
                  <a:pos x="T2" y="T3"/>
                </a:cxn>
                <a:cxn ang="0">
                  <a:pos x="T4" y="T5"/>
                </a:cxn>
                <a:cxn ang="0">
                  <a:pos x="T6" y="T7"/>
                </a:cxn>
                <a:cxn ang="0">
                  <a:pos x="T8" y="T9"/>
                </a:cxn>
              </a:cxnLst>
              <a:rect l="0" t="0" r="r" b="b"/>
              <a:pathLst>
                <a:path w="410" h="60">
                  <a:moveTo>
                    <a:pt x="305" y="60"/>
                  </a:moveTo>
                  <a:lnTo>
                    <a:pt x="410" y="0"/>
                  </a:lnTo>
                  <a:lnTo>
                    <a:pt x="103" y="0"/>
                  </a:lnTo>
                  <a:lnTo>
                    <a:pt x="0" y="60"/>
                  </a:lnTo>
                  <a:lnTo>
                    <a:pt x="305" y="60"/>
                  </a:lnTo>
                  <a:close/>
                </a:path>
              </a:pathLst>
            </a:custGeom>
            <a:solidFill>
              <a:srgbClr val="717171"/>
            </a:solidFill>
            <a:ln w="11113">
              <a:solidFill>
                <a:srgbClr val="000000"/>
              </a:solidFill>
              <a:prstDash val="solid"/>
              <a:round/>
              <a:headEnd/>
              <a:tailEnd/>
            </a:ln>
          </p:spPr>
          <p:txBody>
            <a:bodyPr/>
            <a:lstStyle/>
            <a:p>
              <a:endParaRPr lang="en-GB"/>
            </a:p>
          </p:txBody>
        </p:sp>
        <p:sp>
          <p:nvSpPr>
            <p:cNvPr id="101982" name="Line 606">
              <a:extLst>
                <a:ext uri="{FF2B5EF4-FFF2-40B4-BE49-F238E27FC236}">
                  <a16:creationId xmlns:a16="http://schemas.microsoft.com/office/drawing/2014/main" id="{0FA6B678-34AB-4D14-ACBA-314984268A80}"/>
                </a:ext>
              </a:extLst>
            </p:cNvPr>
            <p:cNvSpPr>
              <a:spLocks noChangeShapeType="1"/>
            </p:cNvSpPr>
            <p:nvPr/>
          </p:nvSpPr>
          <p:spPr bwMode="auto">
            <a:xfrm flipV="1">
              <a:off x="414" y="961"/>
              <a:ext cx="1" cy="19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1983" name="Line 607">
              <a:extLst>
                <a:ext uri="{FF2B5EF4-FFF2-40B4-BE49-F238E27FC236}">
                  <a16:creationId xmlns:a16="http://schemas.microsoft.com/office/drawing/2014/main" id="{6FE0C0D6-CA03-4985-A02D-C8B359FFC433}"/>
                </a:ext>
              </a:extLst>
            </p:cNvPr>
            <p:cNvSpPr>
              <a:spLocks noChangeShapeType="1"/>
            </p:cNvSpPr>
            <p:nvPr/>
          </p:nvSpPr>
          <p:spPr bwMode="auto">
            <a:xfrm>
              <a:off x="414" y="2941"/>
              <a:ext cx="458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1991" name="Rectangle 615">
              <a:extLst>
                <a:ext uri="{FF2B5EF4-FFF2-40B4-BE49-F238E27FC236}">
                  <a16:creationId xmlns:a16="http://schemas.microsoft.com/office/drawing/2014/main" id="{C804AE2A-6878-4D9E-9CEB-5F19E93AB169}"/>
                </a:ext>
              </a:extLst>
            </p:cNvPr>
            <p:cNvSpPr>
              <a:spLocks noChangeArrowheads="1"/>
            </p:cNvSpPr>
            <p:nvPr/>
          </p:nvSpPr>
          <p:spPr bwMode="auto">
            <a:xfrm rot="-5400000">
              <a:off x="238" y="1883"/>
              <a:ext cx="1303" cy="160"/>
            </a:xfrm>
            <a:prstGeom prst="rect">
              <a:avLst/>
            </a:prstGeom>
            <a:solidFill>
              <a:srgbClr val="66FFFF"/>
            </a:solidFill>
            <a:ln w="9525">
              <a:solidFill>
                <a:schemeClr val="tx1"/>
              </a:solidFill>
              <a:miter lim="800000"/>
              <a:headEnd/>
              <a:tailEnd/>
            </a:ln>
          </p:spPr>
          <p:txBody>
            <a:bodyPr lIns="0" tIns="0" rIns="0" bIns="0">
              <a:spAutoFit/>
            </a:bodyPr>
            <a:lstStyle/>
            <a:p>
              <a:pPr algn="l"/>
              <a:r>
                <a:rPr lang="en-GB" altLang="en-US" sz="1600" b="1">
                  <a:solidFill>
                    <a:srgbClr val="000000"/>
                  </a:solidFill>
                  <a:effectLst>
                    <a:outerShdw blurRad="38100" dist="38100" dir="2700000" algn="tl">
                      <a:srgbClr val="FFFFFF"/>
                    </a:outerShdw>
                  </a:effectLst>
                </a:rPr>
                <a:t> Western Economies </a:t>
              </a:r>
              <a:endParaRPr lang="en-GB" altLang="en-US" sz="4000" b="1">
                <a:effectLst>
                  <a:outerShdw blurRad="38100" dist="38100" dir="2700000" algn="tl">
                    <a:srgbClr val="FFFFFF"/>
                  </a:outerShdw>
                </a:effectLst>
              </a:endParaRPr>
            </a:p>
          </p:txBody>
        </p:sp>
        <p:sp>
          <p:nvSpPr>
            <p:cNvPr id="102004" name="Rectangle 628">
              <a:extLst>
                <a:ext uri="{FF2B5EF4-FFF2-40B4-BE49-F238E27FC236}">
                  <a16:creationId xmlns:a16="http://schemas.microsoft.com/office/drawing/2014/main" id="{A5C925BC-724A-4FD8-9352-3F3EC4C245AD}"/>
                </a:ext>
              </a:extLst>
            </p:cNvPr>
            <p:cNvSpPr>
              <a:spLocks noChangeArrowheads="1"/>
            </p:cNvSpPr>
            <p:nvPr/>
          </p:nvSpPr>
          <p:spPr bwMode="auto">
            <a:xfrm rot="-5400000">
              <a:off x="957" y="1854"/>
              <a:ext cx="1361" cy="160"/>
            </a:xfrm>
            <a:prstGeom prst="rect">
              <a:avLst/>
            </a:prstGeom>
            <a:solidFill>
              <a:srgbClr val="66FFFF"/>
            </a:solidFill>
            <a:ln w="9525">
              <a:solidFill>
                <a:schemeClr val="tx1"/>
              </a:solidFill>
              <a:miter lim="800000"/>
              <a:headEnd/>
              <a:tailEnd/>
            </a:ln>
          </p:spPr>
          <p:txBody>
            <a:bodyPr lIns="0" tIns="0" rIns="0" bIns="0">
              <a:spAutoFit/>
            </a:bodyPr>
            <a:lstStyle/>
            <a:p>
              <a:r>
                <a:rPr lang="en-GB" altLang="en-US" sz="1600" b="1">
                  <a:solidFill>
                    <a:srgbClr val="000000"/>
                  </a:solidFill>
                  <a:effectLst>
                    <a:outerShdw blurRad="38100" dist="38100" dir="2700000" algn="tl">
                      <a:srgbClr val="FFFFFF"/>
                    </a:outerShdw>
                  </a:effectLst>
                </a:rPr>
                <a:t> Former Eastern Bloc </a:t>
              </a:r>
              <a:endParaRPr lang="en-GB" altLang="en-US" sz="4000" b="1">
                <a:effectLst>
                  <a:outerShdw blurRad="38100" dist="38100" dir="2700000" algn="tl">
                    <a:srgbClr val="FFFFFF"/>
                  </a:outerShdw>
                </a:effectLst>
              </a:endParaRPr>
            </a:p>
          </p:txBody>
        </p:sp>
        <p:sp>
          <p:nvSpPr>
            <p:cNvPr id="102005" name="Rectangle 629">
              <a:extLst>
                <a:ext uri="{FF2B5EF4-FFF2-40B4-BE49-F238E27FC236}">
                  <a16:creationId xmlns:a16="http://schemas.microsoft.com/office/drawing/2014/main" id="{4C20CA6A-87B2-4A9E-8E89-A02EEA0AFBF7}"/>
                </a:ext>
              </a:extLst>
            </p:cNvPr>
            <p:cNvSpPr>
              <a:spLocks noChangeArrowheads="1"/>
            </p:cNvSpPr>
            <p:nvPr/>
          </p:nvSpPr>
          <p:spPr bwMode="auto">
            <a:xfrm rot="-5400000">
              <a:off x="1641" y="1754"/>
              <a:ext cx="1560" cy="160"/>
            </a:xfrm>
            <a:prstGeom prst="rect">
              <a:avLst/>
            </a:prstGeom>
            <a:solidFill>
              <a:srgbClr val="66FFFF"/>
            </a:solidFill>
            <a:ln w="9525">
              <a:solidFill>
                <a:schemeClr val="tx1"/>
              </a:solidFill>
              <a:miter lim="800000"/>
              <a:headEnd/>
              <a:tailEnd/>
            </a:ln>
          </p:spPr>
          <p:txBody>
            <a:bodyPr lIns="0" tIns="0" rIns="0" bIns="0">
              <a:spAutoFit/>
            </a:bodyPr>
            <a:lstStyle/>
            <a:p>
              <a:pPr algn="l"/>
              <a:r>
                <a:rPr lang="en-GB" altLang="en-US" sz="1600" b="1">
                  <a:solidFill>
                    <a:srgbClr val="000000"/>
                  </a:solidFill>
                  <a:effectLst>
                    <a:outerShdw blurRad="38100" dist="38100" dir="2700000" algn="tl">
                      <a:srgbClr val="FFFFFF"/>
                    </a:outerShdw>
                  </a:effectLst>
                </a:rPr>
                <a:t> L. America &amp; Caribbean </a:t>
              </a:r>
              <a:endParaRPr lang="en-GB" altLang="en-US" sz="4000" b="1">
                <a:effectLst>
                  <a:outerShdw blurRad="38100" dist="38100" dir="2700000" algn="tl">
                    <a:srgbClr val="FFFFFF"/>
                  </a:outerShdw>
                </a:effectLst>
              </a:endParaRPr>
            </a:p>
          </p:txBody>
        </p:sp>
        <p:sp>
          <p:nvSpPr>
            <p:cNvPr id="102006" name="Rectangle 630">
              <a:extLst>
                <a:ext uri="{FF2B5EF4-FFF2-40B4-BE49-F238E27FC236}">
                  <a16:creationId xmlns:a16="http://schemas.microsoft.com/office/drawing/2014/main" id="{C40611EF-1CF0-4ECB-804F-44B5F7D56722}"/>
                </a:ext>
              </a:extLst>
            </p:cNvPr>
            <p:cNvSpPr>
              <a:spLocks noChangeArrowheads="1"/>
            </p:cNvSpPr>
            <p:nvPr/>
          </p:nvSpPr>
          <p:spPr bwMode="auto">
            <a:xfrm rot="-5400000">
              <a:off x="2379" y="1753"/>
              <a:ext cx="1560" cy="160"/>
            </a:xfrm>
            <a:prstGeom prst="rect">
              <a:avLst/>
            </a:prstGeom>
            <a:solidFill>
              <a:srgbClr val="66FFFF"/>
            </a:solidFill>
            <a:ln w="9525">
              <a:solidFill>
                <a:schemeClr val="tx1"/>
              </a:solidFill>
              <a:miter lim="800000"/>
              <a:headEnd/>
              <a:tailEnd/>
            </a:ln>
          </p:spPr>
          <p:txBody>
            <a:bodyPr lIns="0" tIns="0" rIns="0" bIns="0">
              <a:spAutoFit/>
            </a:bodyPr>
            <a:lstStyle/>
            <a:p>
              <a:r>
                <a:rPr lang="en-GB" altLang="en-US" sz="1600" b="1">
                  <a:solidFill>
                    <a:srgbClr val="000000"/>
                  </a:solidFill>
                  <a:effectLst>
                    <a:outerShdw blurRad="38100" dist="38100" dir="2700000" algn="tl">
                      <a:srgbClr val="FFFFFF"/>
                    </a:outerShdw>
                  </a:effectLst>
                </a:rPr>
                <a:t> Middle East &amp; N. Africa</a:t>
              </a:r>
              <a:endParaRPr lang="en-GB" altLang="en-US" sz="4000" b="1">
                <a:effectLst>
                  <a:outerShdw blurRad="38100" dist="38100" dir="2700000" algn="tl">
                    <a:srgbClr val="FFFFFF"/>
                  </a:outerShdw>
                </a:effectLst>
              </a:endParaRPr>
            </a:p>
          </p:txBody>
        </p:sp>
        <p:sp>
          <p:nvSpPr>
            <p:cNvPr id="102007" name="Rectangle 631">
              <a:extLst>
                <a:ext uri="{FF2B5EF4-FFF2-40B4-BE49-F238E27FC236}">
                  <a16:creationId xmlns:a16="http://schemas.microsoft.com/office/drawing/2014/main" id="{AF25EA6D-82A1-43EF-B034-4B2A8A0D7D32}"/>
                </a:ext>
              </a:extLst>
            </p:cNvPr>
            <p:cNvSpPr>
              <a:spLocks noChangeArrowheads="1"/>
            </p:cNvSpPr>
            <p:nvPr/>
          </p:nvSpPr>
          <p:spPr bwMode="auto">
            <a:xfrm rot="-5400000">
              <a:off x="3413" y="2023"/>
              <a:ext cx="1022" cy="160"/>
            </a:xfrm>
            <a:prstGeom prst="rect">
              <a:avLst/>
            </a:prstGeom>
            <a:solidFill>
              <a:srgbClr val="66FFFF"/>
            </a:solidFill>
            <a:ln w="9525">
              <a:solidFill>
                <a:schemeClr val="tx1"/>
              </a:solidFill>
              <a:miter lim="800000"/>
              <a:headEnd/>
              <a:tailEnd/>
            </a:ln>
          </p:spPr>
          <p:txBody>
            <a:bodyPr lIns="0" tIns="0" rIns="0" bIns="0">
              <a:spAutoFit/>
            </a:bodyPr>
            <a:lstStyle/>
            <a:p>
              <a:r>
                <a:rPr lang="en-GB" altLang="en-US" sz="1600" b="1">
                  <a:solidFill>
                    <a:srgbClr val="000000"/>
                  </a:solidFill>
                  <a:effectLst>
                    <a:outerShdw blurRad="38100" dist="38100" dir="2700000" algn="tl">
                      <a:srgbClr val="FFFFFF"/>
                    </a:outerShdw>
                  </a:effectLst>
                </a:rPr>
                <a:t> Asia &amp; Pacific </a:t>
              </a:r>
              <a:endParaRPr lang="en-GB" altLang="en-US" sz="4000" b="1">
                <a:effectLst>
                  <a:outerShdw blurRad="38100" dist="38100" dir="2700000" algn="tl">
                    <a:srgbClr val="FFFFFF"/>
                  </a:outerShdw>
                </a:effectLst>
              </a:endParaRPr>
            </a:p>
          </p:txBody>
        </p:sp>
        <p:sp>
          <p:nvSpPr>
            <p:cNvPr id="102008" name="Rectangle 632">
              <a:extLst>
                <a:ext uri="{FF2B5EF4-FFF2-40B4-BE49-F238E27FC236}">
                  <a16:creationId xmlns:a16="http://schemas.microsoft.com/office/drawing/2014/main" id="{E2B79933-50FD-4F17-BD4A-FAA45DDDF511}"/>
                </a:ext>
              </a:extLst>
            </p:cNvPr>
            <p:cNvSpPr>
              <a:spLocks noChangeArrowheads="1"/>
            </p:cNvSpPr>
            <p:nvPr/>
          </p:nvSpPr>
          <p:spPr bwMode="auto">
            <a:xfrm rot="-5400000">
              <a:off x="4079" y="1925"/>
              <a:ext cx="1219" cy="160"/>
            </a:xfrm>
            <a:prstGeom prst="rect">
              <a:avLst/>
            </a:prstGeom>
            <a:solidFill>
              <a:srgbClr val="66FFFF"/>
            </a:solidFill>
            <a:ln w="9525">
              <a:solidFill>
                <a:schemeClr val="tx1"/>
              </a:solidFill>
              <a:miter lim="800000"/>
              <a:headEnd/>
              <a:tailEnd/>
            </a:ln>
          </p:spPr>
          <p:txBody>
            <a:bodyPr lIns="0" tIns="0" rIns="0" bIns="0">
              <a:spAutoFit/>
            </a:bodyPr>
            <a:lstStyle/>
            <a:p>
              <a:r>
                <a:rPr lang="en-GB" altLang="en-US" sz="1600" b="1">
                  <a:solidFill>
                    <a:srgbClr val="000000"/>
                  </a:solidFill>
                  <a:effectLst>
                    <a:outerShdw blurRad="38100" dist="38100" dir="2700000" algn="tl">
                      <a:srgbClr val="FFFFFF"/>
                    </a:outerShdw>
                  </a:effectLst>
                </a:rPr>
                <a:t> Sub-Sahara Africa</a:t>
              </a:r>
              <a:endParaRPr lang="en-GB" altLang="en-US" sz="4000" b="1">
                <a:effectLst>
                  <a:outerShdw blurRad="38100" dist="38100" dir="2700000" algn="tl">
                    <a:srgbClr val="FFFFFF"/>
                  </a:outerShdw>
                </a:effectLst>
              </a:endParaRPr>
            </a:p>
          </p:txBody>
        </p:sp>
        <p:sp>
          <p:nvSpPr>
            <p:cNvPr id="102014" name="Rectangle 638">
              <a:extLst>
                <a:ext uri="{FF2B5EF4-FFF2-40B4-BE49-F238E27FC236}">
                  <a16:creationId xmlns:a16="http://schemas.microsoft.com/office/drawing/2014/main" id="{1115C4AE-D50C-4997-95F6-F0810D180E79}"/>
                </a:ext>
              </a:extLst>
            </p:cNvPr>
            <p:cNvSpPr>
              <a:spLocks noChangeArrowheads="1"/>
            </p:cNvSpPr>
            <p:nvPr/>
          </p:nvSpPr>
          <p:spPr bwMode="auto">
            <a:xfrm>
              <a:off x="1263" y="544"/>
              <a:ext cx="328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ZA" altLang="en-US" sz="2100" b="1">
                  <a:solidFill>
                    <a:srgbClr val="000000"/>
                  </a:solidFill>
                  <a:latin typeface="Times New Roman" panose="02020603050405020304" pitchFamily="18" charset="0"/>
                </a:rPr>
                <a:t>UNDP 2006: Human Development Indicators </a:t>
              </a:r>
              <a:endParaRPr lang="en-ZA" altLang="en-US" sz="1800" b="1">
                <a:latin typeface="Tahoma" panose="020B0604030504040204" pitchFamily="34" charset="0"/>
              </a:endParaRPr>
            </a:p>
          </p:txBody>
        </p:sp>
      </p:grpSp>
      <p:sp>
        <p:nvSpPr>
          <p:cNvPr id="101378" name="Rectangle 2">
            <a:extLst>
              <a:ext uri="{FF2B5EF4-FFF2-40B4-BE49-F238E27FC236}">
                <a16:creationId xmlns:a16="http://schemas.microsoft.com/office/drawing/2014/main" id="{8F2C9E38-C437-46F9-86A0-047523412688}"/>
              </a:ext>
            </a:extLst>
          </p:cNvPr>
          <p:cNvSpPr>
            <a:spLocks noGrp="1" noChangeArrowheads="1"/>
          </p:cNvSpPr>
          <p:nvPr>
            <p:ph type="title"/>
          </p:nvPr>
        </p:nvSpPr>
        <p:spPr>
          <a:xfrm>
            <a:off x="0" y="0"/>
            <a:ext cx="9144000" cy="836613"/>
          </a:xfrm>
          <a:effectLst>
            <a:outerShdw dist="53882" dir="2700000" algn="ctr" rotWithShape="0">
              <a:srgbClr val="663300"/>
            </a:outerShdw>
          </a:effectLst>
        </p:spPr>
        <p:txBody>
          <a:bodyPr/>
          <a:lstStyle/>
          <a:p>
            <a:r>
              <a:rPr lang="en-ZA" altLang="en-US" sz="3200" b="1">
                <a:solidFill>
                  <a:srgbClr val="FFFF00"/>
                </a:solidFill>
              </a:rPr>
              <a:t>Africa’s Massive Human Development Divide</a:t>
            </a:r>
            <a:endParaRPr lang="en-ZA" altLang="en-US" sz="800" b="1">
              <a:solidFill>
                <a:srgbClr val="FFFF66"/>
              </a:solidFill>
            </a:endParaRPr>
          </a:p>
        </p:txBody>
      </p:sp>
      <p:grpSp>
        <p:nvGrpSpPr>
          <p:cNvPr id="102106" name="Group 730">
            <a:extLst>
              <a:ext uri="{FF2B5EF4-FFF2-40B4-BE49-F238E27FC236}">
                <a16:creationId xmlns:a16="http://schemas.microsoft.com/office/drawing/2014/main" id="{CB31921A-B87B-4CCC-98BB-0E92AD83E16D}"/>
              </a:ext>
            </a:extLst>
          </p:cNvPr>
          <p:cNvGrpSpPr>
            <a:grpSpLocks/>
          </p:cNvGrpSpPr>
          <p:nvPr/>
        </p:nvGrpSpPr>
        <p:grpSpPr bwMode="auto">
          <a:xfrm>
            <a:off x="657225" y="4733925"/>
            <a:ext cx="5535613" cy="342900"/>
            <a:chOff x="414" y="2982"/>
            <a:chExt cx="3487" cy="216"/>
          </a:xfrm>
        </p:grpSpPr>
        <p:sp>
          <p:nvSpPr>
            <p:cNvPr id="101997" name="Rectangle 621">
              <a:extLst>
                <a:ext uri="{FF2B5EF4-FFF2-40B4-BE49-F238E27FC236}">
                  <a16:creationId xmlns:a16="http://schemas.microsoft.com/office/drawing/2014/main" id="{EECB18EC-C8FD-4D00-99CE-ED6ECE3F6F28}"/>
                </a:ext>
              </a:extLst>
            </p:cNvPr>
            <p:cNvSpPr>
              <a:spLocks noChangeArrowheads="1"/>
            </p:cNvSpPr>
            <p:nvPr/>
          </p:nvSpPr>
          <p:spPr bwMode="auto">
            <a:xfrm>
              <a:off x="414" y="2982"/>
              <a:ext cx="3487" cy="216"/>
            </a:xfrm>
            <a:prstGeom prst="rect">
              <a:avLst/>
            </a:prstGeom>
            <a:solidFill>
              <a:srgbClr val="FFFFFF"/>
            </a:solidFill>
            <a:ln w="0">
              <a:solidFill>
                <a:srgbClr val="000000"/>
              </a:solidFill>
              <a:miter lim="800000"/>
              <a:headEnd/>
              <a:tailEnd/>
            </a:ln>
          </p:spPr>
          <p:txBody>
            <a:bodyPr/>
            <a:lstStyle/>
            <a:p>
              <a:endParaRPr lang="en-GB"/>
            </a:p>
          </p:txBody>
        </p:sp>
        <p:sp>
          <p:nvSpPr>
            <p:cNvPr id="101998" name="Rectangle 622">
              <a:extLst>
                <a:ext uri="{FF2B5EF4-FFF2-40B4-BE49-F238E27FC236}">
                  <a16:creationId xmlns:a16="http://schemas.microsoft.com/office/drawing/2014/main" id="{8C1EA45C-9C12-47D6-B228-095A9E14641F}"/>
                </a:ext>
              </a:extLst>
            </p:cNvPr>
            <p:cNvSpPr>
              <a:spLocks noChangeArrowheads="1"/>
            </p:cNvSpPr>
            <p:nvPr/>
          </p:nvSpPr>
          <p:spPr bwMode="auto">
            <a:xfrm>
              <a:off x="480" y="3017"/>
              <a:ext cx="283" cy="135"/>
            </a:xfrm>
            <a:prstGeom prst="rect">
              <a:avLst/>
            </a:prstGeom>
            <a:solidFill>
              <a:srgbClr val="008000"/>
            </a:solidFill>
            <a:ln w="11113">
              <a:solidFill>
                <a:srgbClr val="000000"/>
              </a:solidFill>
              <a:miter lim="800000"/>
              <a:headEnd/>
              <a:tailEnd/>
            </a:ln>
          </p:spPr>
          <p:txBody>
            <a:bodyPr/>
            <a:lstStyle/>
            <a:p>
              <a:r>
                <a:rPr lang="en-GB" altLang="en-US" sz="1000" b="1">
                  <a:solidFill>
                    <a:schemeClr val="tx2"/>
                  </a:solidFill>
                </a:rPr>
                <a:t>1-63</a:t>
              </a:r>
            </a:p>
          </p:txBody>
        </p:sp>
        <p:sp>
          <p:nvSpPr>
            <p:cNvPr id="101999" name="Rectangle 623">
              <a:extLst>
                <a:ext uri="{FF2B5EF4-FFF2-40B4-BE49-F238E27FC236}">
                  <a16:creationId xmlns:a16="http://schemas.microsoft.com/office/drawing/2014/main" id="{1B5FDE71-E6A5-4815-BA60-6AF4983AE3BA}"/>
                </a:ext>
              </a:extLst>
            </p:cNvPr>
            <p:cNvSpPr>
              <a:spLocks noChangeArrowheads="1"/>
            </p:cNvSpPr>
            <p:nvPr/>
          </p:nvSpPr>
          <p:spPr bwMode="auto">
            <a:xfrm>
              <a:off x="855" y="3011"/>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800" b="1">
                  <a:solidFill>
                    <a:srgbClr val="000000"/>
                  </a:solidFill>
                </a:rPr>
                <a:t>High HDI</a:t>
              </a:r>
              <a:endParaRPr lang="en-GB" altLang="en-US" sz="4400" b="1"/>
            </a:p>
          </p:txBody>
        </p:sp>
        <p:sp>
          <p:nvSpPr>
            <p:cNvPr id="102000" name="Rectangle 624">
              <a:extLst>
                <a:ext uri="{FF2B5EF4-FFF2-40B4-BE49-F238E27FC236}">
                  <a16:creationId xmlns:a16="http://schemas.microsoft.com/office/drawing/2014/main" id="{9600699B-89AB-4DED-9129-FE61859DA4D4}"/>
                </a:ext>
              </a:extLst>
            </p:cNvPr>
            <p:cNvSpPr>
              <a:spLocks noChangeArrowheads="1"/>
            </p:cNvSpPr>
            <p:nvPr/>
          </p:nvSpPr>
          <p:spPr bwMode="auto">
            <a:xfrm>
              <a:off x="1558" y="3017"/>
              <a:ext cx="423" cy="135"/>
            </a:xfrm>
            <a:prstGeom prst="rect">
              <a:avLst/>
            </a:prstGeom>
            <a:solidFill>
              <a:srgbClr val="FFCC00"/>
            </a:solidFill>
            <a:ln w="11113">
              <a:solidFill>
                <a:srgbClr val="000000"/>
              </a:solidFill>
              <a:miter lim="800000"/>
              <a:headEnd/>
              <a:tailEnd/>
            </a:ln>
          </p:spPr>
          <p:txBody>
            <a:bodyPr/>
            <a:lstStyle/>
            <a:p>
              <a:r>
                <a:rPr lang="en-GB" altLang="en-US" sz="900" b="1"/>
                <a:t>64-146</a:t>
              </a:r>
            </a:p>
          </p:txBody>
        </p:sp>
        <p:sp>
          <p:nvSpPr>
            <p:cNvPr id="102001" name="Rectangle 625">
              <a:extLst>
                <a:ext uri="{FF2B5EF4-FFF2-40B4-BE49-F238E27FC236}">
                  <a16:creationId xmlns:a16="http://schemas.microsoft.com/office/drawing/2014/main" id="{84A6AD90-25D9-4D4B-963D-9AD0A7974E28}"/>
                </a:ext>
              </a:extLst>
            </p:cNvPr>
            <p:cNvSpPr>
              <a:spLocks noChangeArrowheads="1"/>
            </p:cNvSpPr>
            <p:nvPr/>
          </p:nvSpPr>
          <p:spPr bwMode="auto">
            <a:xfrm>
              <a:off x="2030" y="3010"/>
              <a:ext cx="5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800" b="1">
                  <a:solidFill>
                    <a:srgbClr val="000000"/>
                  </a:solidFill>
                </a:rPr>
                <a:t>Mid HDI</a:t>
              </a:r>
              <a:endParaRPr lang="en-GB" altLang="en-US" sz="4400" b="1"/>
            </a:p>
          </p:txBody>
        </p:sp>
        <p:sp>
          <p:nvSpPr>
            <p:cNvPr id="102002" name="Rectangle 626">
              <a:extLst>
                <a:ext uri="{FF2B5EF4-FFF2-40B4-BE49-F238E27FC236}">
                  <a16:creationId xmlns:a16="http://schemas.microsoft.com/office/drawing/2014/main" id="{CE8FD63A-44D5-40AE-8D60-36302C9F88AB}"/>
                </a:ext>
              </a:extLst>
            </p:cNvPr>
            <p:cNvSpPr>
              <a:spLocks noChangeArrowheads="1"/>
            </p:cNvSpPr>
            <p:nvPr/>
          </p:nvSpPr>
          <p:spPr bwMode="auto">
            <a:xfrm>
              <a:off x="2766" y="3017"/>
              <a:ext cx="473" cy="135"/>
            </a:xfrm>
            <a:prstGeom prst="rect">
              <a:avLst/>
            </a:prstGeom>
            <a:solidFill>
              <a:srgbClr val="969696"/>
            </a:solidFill>
            <a:ln w="11113">
              <a:solidFill>
                <a:srgbClr val="000000"/>
              </a:solidFill>
              <a:miter lim="800000"/>
              <a:headEnd/>
              <a:tailEnd/>
            </a:ln>
          </p:spPr>
          <p:txBody>
            <a:bodyPr/>
            <a:lstStyle/>
            <a:p>
              <a:r>
                <a:rPr lang="en-GB" altLang="en-US" sz="1000" b="1"/>
                <a:t>147-177</a:t>
              </a:r>
            </a:p>
          </p:txBody>
        </p:sp>
        <p:sp>
          <p:nvSpPr>
            <p:cNvPr id="102003" name="Rectangle 627">
              <a:extLst>
                <a:ext uri="{FF2B5EF4-FFF2-40B4-BE49-F238E27FC236}">
                  <a16:creationId xmlns:a16="http://schemas.microsoft.com/office/drawing/2014/main" id="{72FEBCDA-476F-4B8C-BA0D-3A68433FE990}"/>
                </a:ext>
              </a:extLst>
            </p:cNvPr>
            <p:cNvSpPr>
              <a:spLocks noChangeArrowheads="1"/>
            </p:cNvSpPr>
            <p:nvPr/>
          </p:nvSpPr>
          <p:spPr bwMode="auto">
            <a:xfrm>
              <a:off x="3268" y="3010"/>
              <a:ext cx="5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GB" altLang="en-US" sz="1800" b="1">
                  <a:solidFill>
                    <a:srgbClr val="000000"/>
                  </a:solidFill>
                </a:rPr>
                <a:t>Low HDI</a:t>
              </a:r>
              <a:endParaRPr lang="en-GB" altLang="en-US" sz="4400" b="1"/>
            </a:p>
          </p:txBody>
        </p:sp>
      </p:grpSp>
      <p:sp>
        <p:nvSpPr>
          <p:cNvPr id="102024" name="Oval 648">
            <a:extLst>
              <a:ext uri="{FF2B5EF4-FFF2-40B4-BE49-F238E27FC236}">
                <a16:creationId xmlns:a16="http://schemas.microsoft.com/office/drawing/2014/main" id="{10DB5A24-FDA5-45C8-A58E-629A2A845A0F}"/>
              </a:ext>
            </a:extLst>
          </p:cNvPr>
          <p:cNvSpPr>
            <a:spLocks noChangeArrowheads="1"/>
          </p:cNvSpPr>
          <p:nvPr/>
        </p:nvSpPr>
        <p:spPr bwMode="auto">
          <a:xfrm>
            <a:off x="1241425" y="1449388"/>
            <a:ext cx="271463" cy="2714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t>5%</a:t>
            </a:r>
          </a:p>
        </p:txBody>
      </p:sp>
      <p:sp>
        <p:nvSpPr>
          <p:cNvPr id="102025" name="Oval 649">
            <a:extLst>
              <a:ext uri="{FF2B5EF4-FFF2-40B4-BE49-F238E27FC236}">
                <a16:creationId xmlns:a16="http://schemas.microsoft.com/office/drawing/2014/main" id="{1836B17E-348B-4582-B8D9-8E3EB1451A3C}"/>
              </a:ext>
            </a:extLst>
          </p:cNvPr>
          <p:cNvSpPr>
            <a:spLocks noChangeArrowheads="1"/>
          </p:cNvSpPr>
          <p:nvPr/>
        </p:nvSpPr>
        <p:spPr bwMode="auto">
          <a:xfrm>
            <a:off x="2411413" y="1538288"/>
            <a:ext cx="404812" cy="2714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t>54%</a:t>
            </a:r>
          </a:p>
        </p:txBody>
      </p:sp>
      <p:sp>
        <p:nvSpPr>
          <p:cNvPr id="102026" name="Oval 650">
            <a:extLst>
              <a:ext uri="{FF2B5EF4-FFF2-40B4-BE49-F238E27FC236}">
                <a16:creationId xmlns:a16="http://schemas.microsoft.com/office/drawing/2014/main" id="{5B061A0B-965D-4550-AD16-69D99B10AB54}"/>
              </a:ext>
            </a:extLst>
          </p:cNvPr>
          <p:cNvSpPr>
            <a:spLocks noChangeArrowheads="1"/>
          </p:cNvSpPr>
          <p:nvPr/>
        </p:nvSpPr>
        <p:spPr bwMode="auto">
          <a:xfrm>
            <a:off x="1466850" y="1133475"/>
            <a:ext cx="315913" cy="271463"/>
          </a:xfrm>
          <a:prstGeom prst="ellipse">
            <a:avLst/>
          </a:prstGeom>
          <a:solidFill>
            <a:srgbClr val="4D4D4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0%</a:t>
            </a:r>
          </a:p>
        </p:txBody>
      </p:sp>
      <p:sp>
        <p:nvSpPr>
          <p:cNvPr id="102027" name="Oval 651">
            <a:extLst>
              <a:ext uri="{FF2B5EF4-FFF2-40B4-BE49-F238E27FC236}">
                <a16:creationId xmlns:a16="http://schemas.microsoft.com/office/drawing/2014/main" id="{E0171009-29ED-4008-A1BC-86FA7BF35750}"/>
              </a:ext>
            </a:extLst>
          </p:cNvPr>
          <p:cNvSpPr>
            <a:spLocks noChangeArrowheads="1"/>
          </p:cNvSpPr>
          <p:nvPr/>
        </p:nvSpPr>
        <p:spPr bwMode="auto">
          <a:xfrm>
            <a:off x="2322513" y="1268413"/>
            <a:ext cx="361950" cy="271462"/>
          </a:xfrm>
          <a:prstGeom prst="ellipse">
            <a:avLst/>
          </a:prstGeom>
          <a:solidFill>
            <a:srgbClr val="4D4D4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0%</a:t>
            </a:r>
          </a:p>
        </p:txBody>
      </p:sp>
      <p:sp>
        <p:nvSpPr>
          <p:cNvPr id="102028" name="Oval 652">
            <a:extLst>
              <a:ext uri="{FF2B5EF4-FFF2-40B4-BE49-F238E27FC236}">
                <a16:creationId xmlns:a16="http://schemas.microsoft.com/office/drawing/2014/main" id="{455F3F73-100C-494D-8526-3E844BD139ED}"/>
              </a:ext>
            </a:extLst>
          </p:cNvPr>
          <p:cNvSpPr>
            <a:spLocks noChangeArrowheads="1"/>
          </p:cNvSpPr>
          <p:nvPr/>
        </p:nvSpPr>
        <p:spPr bwMode="auto">
          <a:xfrm>
            <a:off x="3671888" y="1268413"/>
            <a:ext cx="361950" cy="271462"/>
          </a:xfrm>
          <a:prstGeom prst="ellipse">
            <a:avLst/>
          </a:prstGeom>
          <a:solidFill>
            <a:srgbClr val="4D4D4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3%</a:t>
            </a:r>
          </a:p>
        </p:txBody>
      </p:sp>
      <p:sp>
        <p:nvSpPr>
          <p:cNvPr id="102030" name="Oval 654">
            <a:extLst>
              <a:ext uri="{FF2B5EF4-FFF2-40B4-BE49-F238E27FC236}">
                <a16:creationId xmlns:a16="http://schemas.microsoft.com/office/drawing/2014/main" id="{13B8688C-ECF5-4524-BD4E-AE19258FF9AF}"/>
              </a:ext>
            </a:extLst>
          </p:cNvPr>
          <p:cNvSpPr>
            <a:spLocks noChangeArrowheads="1"/>
          </p:cNvSpPr>
          <p:nvPr/>
        </p:nvSpPr>
        <p:spPr bwMode="auto">
          <a:xfrm>
            <a:off x="4932363" y="1314450"/>
            <a:ext cx="361950" cy="271463"/>
          </a:xfrm>
          <a:prstGeom prst="ellipse">
            <a:avLst/>
          </a:prstGeom>
          <a:solidFill>
            <a:srgbClr val="4D4D4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5%</a:t>
            </a:r>
          </a:p>
        </p:txBody>
      </p:sp>
      <p:sp>
        <p:nvSpPr>
          <p:cNvPr id="102031" name="Oval 655">
            <a:extLst>
              <a:ext uri="{FF2B5EF4-FFF2-40B4-BE49-F238E27FC236}">
                <a16:creationId xmlns:a16="http://schemas.microsoft.com/office/drawing/2014/main" id="{B6047179-26E4-4ABD-9F1E-94F35FEA983E}"/>
              </a:ext>
            </a:extLst>
          </p:cNvPr>
          <p:cNvSpPr>
            <a:spLocks noChangeArrowheads="1"/>
          </p:cNvSpPr>
          <p:nvPr/>
        </p:nvSpPr>
        <p:spPr bwMode="auto">
          <a:xfrm>
            <a:off x="6102350" y="1268413"/>
            <a:ext cx="361950" cy="271462"/>
          </a:xfrm>
          <a:prstGeom prst="ellipse">
            <a:avLst/>
          </a:prstGeom>
          <a:solidFill>
            <a:srgbClr val="4D4D4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0%</a:t>
            </a:r>
          </a:p>
        </p:txBody>
      </p:sp>
      <p:sp>
        <p:nvSpPr>
          <p:cNvPr id="102032" name="Oval 656">
            <a:extLst>
              <a:ext uri="{FF2B5EF4-FFF2-40B4-BE49-F238E27FC236}">
                <a16:creationId xmlns:a16="http://schemas.microsoft.com/office/drawing/2014/main" id="{3A844A5B-5D68-46F8-9B3C-16FFA26394AC}"/>
              </a:ext>
            </a:extLst>
          </p:cNvPr>
          <p:cNvSpPr>
            <a:spLocks noChangeArrowheads="1"/>
          </p:cNvSpPr>
          <p:nvPr/>
        </p:nvSpPr>
        <p:spPr bwMode="auto">
          <a:xfrm>
            <a:off x="7316788" y="1449388"/>
            <a:ext cx="361950" cy="271462"/>
          </a:xfrm>
          <a:prstGeom prst="ellipse">
            <a:avLst/>
          </a:prstGeom>
          <a:solidFill>
            <a:srgbClr val="4D4D4D"/>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62%</a:t>
            </a:r>
          </a:p>
        </p:txBody>
      </p:sp>
      <p:sp>
        <p:nvSpPr>
          <p:cNvPr id="102033" name="Oval 657">
            <a:extLst>
              <a:ext uri="{FF2B5EF4-FFF2-40B4-BE49-F238E27FC236}">
                <a16:creationId xmlns:a16="http://schemas.microsoft.com/office/drawing/2014/main" id="{14E7486E-C85A-4866-A98B-6C96B3CD610B}"/>
              </a:ext>
            </a:extLst>
          </p:cNvPr>
          <p:cNvSpPr>
            <a:spLocks noChangeArrowheads="1"/>
          </p:cNvSpPr>
          <p:nvPr/>
        </p:nvSpPr>
        <p:spPr bwMode="auto">
          <a:xfrm>
            <a:off x="1150938" y="4149725"/>
            <a:ext cx="495300" cy="269875"/>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95%</a:t>
            </a:r>
          </a:p>
        </p:txBody>
      </p:sp>
      <p:sp>
        <p:nvSpPr>
          <p:cNvPr id="102034" name="Oval 658">
            <a:extLst>
              <a:ext uri="{FF2B5EF4-FFF2-40B4-BE49-F238E27FC236}">
                <a16:creationId xmlns:a16="http://schemas.microsoft.com/office/drawing/2014/main" id="{87B25BB0-E27D-40AC-B365-44E3F961234A}"/>
              </a:ext>
            </a:extLst>
          </p:cNvPr>
          <p:cNvSpPr>
            <a:spLocks noChangeArrowheads="1"/>
          </p:cNvSpPr>
          <p:nvPr/>
        </p:nvSpPr>
        <p:spPr bwMode="auto">
          <a:xfrm>
            <a:off x="2366963" y="4149725"/>
            <a:ext cx="495300" cy="269875"/>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46%</a:t>
            </a:r>
          </a:p>
        </p:txBody>
      </p:sp>
      <p:sp>
        <p:nvSpPr>
          <p:cNvPr id="102035" name="Oval 659">
            <a:extLst>
              <a:ext uri="{FF2B5EF4-FFF2-40B4-BE49-F238E27FC236}">
                <a16:creationId xmlns:a16="http://schemas.microsoft.com/office/drawing/2014/main" id="{57515763-CF03-41D7-9B2E-FBBE3BB4D801}"/>
              </a:ext>
            </a:extLst>
          </p:cNvPr>
          <p:cNvSpPr>
            <a:spLocks noChangeArrowheads="1"/>
          </p:cNvSpPr>
          <p:nvPr/>
        </p:nvSpPr>
        <p:spPr bwMode="auto">
          <a:xfrm>
            <a:off x="3581400" y="4149725"/>
            <a:ext cx="495300" cy="269875"/>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39%</a:t>
            </a:r>
          </a:p>
        </p:txBody>
      </p:sp>
      <p:sp>
        <p:nvSpPr>
          <p:cNvPr id="102036" name="Oval 660">
            <a:extLst>
              <a:ext uri="{FF2B5EF4-FFF2-40B4-BE49-F238E27FC236}">
                <a16:creationId xmlns:a16="http://schemas.microsoft.com/office/drawing/2014/main" id="{75CA8033-1BCB-49C7-AB85-497C54E8900E}"/>
              </a:ext>
            </a:extLst>
          </p:cNvPr>
          <p:cNvSpPr>
            <a:spLocks noChangeArrowheads="1"/>
          </p:cNvSpPr>
          <p:nvPr/>
        </p:nvSpPr>
        <p:spPr bwMode="auto">
          <a:xfrm>
            <a:off x="4797425" y="4149725"/>
            <a:ext cx="495300" cy="269875"/>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40%</a:t>
            </a:r>
          </a:p>
        </p:txBody>
      </p:sp>
      <p:sp>
        <p:nvSpPr>
          <p:cNvPr id="102037" name="Oval 661">
            <a:extLst>
              <a:ext uri="{FF2B5EF4-FFF2-40B4-BE49-F238E27FC236}">
                <a16:creationId xmlns:a16="http://schemas.microsoft.com/office/drawing/2014/main" id="{3859EC88-B0F5-404C-B890-F5478E5363E4}"/>
              </a:ext>
            </a:extLst>
          </p:cNvPr>
          <p:cNvSpPr>
            <a:spLocks noChangeArrowheads="1"/>
          </p:cNvSpPr>
          <p:nvPr/>
        </p:nvSpPr>
        <p:spPr bwMode="auto">
          <a:xfrm>
            <a:off x="6011863" y="4149725"/>
            <a:ext cx="495300" cy="269875"/>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24%</a:t>
            </a:r>
          </a:p>
        </p:txBody>
      </p:sp>
      <p:sp>
        <p:nvSpPr>
          <p:cNvPr id="102038" name="Oval 662">
            <a:extLst>
              <a:ext uri="{FF2B5EF4-FFF2-40B4-BE49-F238E27FC236}">
                <a16:creationId xmlns:a16="http://schemas.microsoft.com/office/drawing/2014/main" id="{E50E1B22-4BED-460F-9CBF-ABDE88FB3395}"/>
              </a:ext>
            </a:extLst>
          </p:cNvPr>
          <p:cNvSpPr>
            <a:spLocks noChangeArrowheads="1"/>
          </p:cNvSpPr>
          <p:nvPr/>
        </p:nvSpPr>
        <p:spPr bwMode="auto">
          <a:xfrm>
            <a:off x="7318375" y="4329113"/>
            <a:ext cx="314325" cy="269875"/>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solidFill>
                  <a:schemeClr val="bg1"/>
                </a:solidFill>
              </a:rPr>
              <a:t>4%</a:t>
            </a:r>
          </a:p>
        </p:txBody>
      </p:sp>
      <p:sp>
        <p:nvSpPr>
          <p:cNvPr id="102039" name="Oval 663">
            <a:extLst>
              <a:ext uri="{FF2B5EF4-FFF2-40B4-BE49-F238E27FC236}">
                <a16:creationId xmlns:a16="http://schemas.microsoft.com/office/drawing/2014/main" id="{665040A4-070C-4DF3-A1E4-8AF82E383D6D}"/>
              </a:ext>
            </a:extLst>
          </p:cNvPr>
          <p:cNvSpPr>
            <a:spLocks noChangeArrowheads="1"/>
          </p:cNvSpPr>
          <p:nvPr/>
        </p:nvSpPr>
        <p:spPr bwMode="auto">
          <a:xfrm>
            <a:off x="3986213" y="2797175"/>
            <a:ext cx="404812" cy="27146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t>58%</a:t>
            </a:r>
          </a:p>
        </p:txBody>
      </p:sp>
      <p:sp>
        <p:nvSpPr>
          <p:cNvPr id="102040" name="Oval 664">
            <a:extLst>
              <a:ext uri="{FF2B5EF4-FFF2-40B4-BE49-F238E27FC236}">
                <a16:creationId xmlns:a16="http://schemas.microsoft.com/office/drawing/2014/main" id="{F34C7F0C-3251-49FB-83CC-5E565F066177}"/>
              </a:ext>
            </a:extLst>
          </p:cNvPr>
          <p:cNvSpPr>
            <a:spLocks noChangeArrowheads="1"/>
          </p:cNvSpPr>
          <p:nvPr/>
        </p:nvSpPr>
        <p:spPr bwMode="auto">
          <a:xfrm>
            <a:off x="5157788" y="2932113"/>
            <a:ext cx="404812" cy="2714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t>55%</a:t>
            </a:r>
          </a:p>
        </p:txBody>
      </p:sp>
      <p:sp>
        <p:nvSpPr>
          <p:cNvPr id="102041" name="Oval 665">
            <a:extLst>
              <a:ext uri="{FF2B5EF4-FFF2-40B4-BE49-F238E27FC236}">
                <a16:creationId xmlns:a16="http://schemas.microsoft.com/office/drawing/2014/main" id="{3DF1CC6E-B779-43F5-A975-F7573F6F084F}"/>
              </a:ext>
            </a:extLst>
          </p:cNvPr>
          <p:cNvSpPr>
            <a:spLocks noChangeArrowheads="1"/>
          </p:cNvSpPr>
          <p:nvPr/>
        </p:nvSpPr>
        <p:spPr bwMode="auto">
          <a:xfrm>
            <a:off x="6057900" y="1609725"/>
            <a:ext cx="404813" cy="271463"/>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t>76%</a:t>
            </a:r>
          </a:p>
        </p:txBody>
      </p:sp>
      <p:sp>
        <p:nvSpPr>
          <p:cNvPr id="102042" name="Oval 666">
            <a:extLst>
              <a:ext uri="{FF2B5EF4-FFF2-40B4-BE49-F238E27FC236}">
                <a16:creationId xmlns:a16="http://schemas.microsoft.com/office/drawing/2014/main" id="{0956CEF9-DBEC-43EE-A04F-6BC0B17F70B2}"/>
              </a:ext>
            </a:extLst>
          </p:cNvPr>
          <p:cNvSpPr>
            <a:spLocks noChangeArrowheads="1"/>
          </p:cNvSpPr>
          <p:nvPr/>
        </p:nvSpPr>
        <p:spPr bwMode="auto">
          <a:xfrm>
            <a:off x="6958013" y="4059238"/>
            <a:ext cx="404812" cy="2714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t>33%</a:t>
            </a:r>
          </a:p>
        </p:txBody>
      </p:sp>
      <p:grpSp>
        <p:nvGrpSpPr>
          <p:cNvPr id="102085" name="Group 709">
            <a:extLst>
              <a:ext uri="{FF2B5EF4-FFF2-40B4-BE49-F238E27FC236}">
                <a16:creationId xmlns:a16="http://schemas.microsoft.com/office/drawing/2014/main" id="{64EFB7B7-DF2E-44F8-BB39-53D815E7B597}"/>
              </a:ext>
            </a:extLst>
          </p:cNvPr>
          <p:cNvGrpSpPr>
            <a:grpSpLocks/>
          </p:cNvGrpSpPr>
          <p:nvPr/>
        </p:nvGrpSpPr>
        <p:grpSpPr bwMode="auto">
          <a:xfrm>
            <a:off x="4257675" y="1314450"/>
            <a:ext cx="360363" cy="1304925"/>
            <a:chOff x="2682" y="828"/>
            <a:chExt cx="227" cy="822"/>
          </a:xfrm>
        </p:grpSpPr>
        <p:sp>
          <p:nvSpPr>
            <p:cNvPr id="102048" name="Oval 672">
              <a:extLst>
                <a:ext uri="{FF2B5EF4-FFF2-40B4-BE49-F238E27FC236}">
                  <a16:creationId xmlns:a16="http://schemas.microsoft.com/office/drawing/2014/main" id="{3EE9AF57-55C8-44CA-9D78-BD5BDA6FD05D}"/>
                </a:ext>
              </a:extLst>
            </p:cNvPr>
            <p:cNvSpPr>
              <a:spLocks noChangeArrowheads="1"/>
            </p:cNvSpPr>
            <p:nvPr/>
          </p:nvSpPr>
          <p:spPr bwMode="auto">
            <a:xfrm rot="-5400000">
              <a:off x="2515" y="1256"/>
              <a:ext cx="618" cy="17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400" b="1"/>
                <a:t>Haiti: </a:t>
              </a:r>
              <a:r>
                <a:rPr lang="en-GB" altLang="en-US" sz="1400" b="1">
                  <a:solidFill>
                    <a:srgbClr val="FF0000"/>
                  </a:solidFill>
                </a:rPr>
                <a:t>154</a:t>
              </a:r>
            </a:p>
          </p:txBody>
        </p:sp>
        <p:sp>
          <p:nvSpPr>
            <p:cNvPr id="102049" name="AutoShape 673">
              <a:extLst>
                <a:ext uri="{FF2B5EF4-FFF2-40B4-BE49-F238E27FC236}">
                  <a16:creationId xmlns:a16="http://schemas.microsoft.com/office/drawing/2014/main" id="{D78D262C-FFF4-49B6-8925-ED518EF2B792}"/>
                </a:ext>
              </a:extLst>
            </p:cNvPr>
            <p:cNvSpPr>
              <a:spLocks noChangeArrowheads="1"/>
            </p:cNvSpPr>
            <p:nvPr/>
          </p:nvSpPr>
          <p:spPr bwMode="auto">
            <a:xfrm rot="-5400000">
              <a:off x="2681" y="829"/>
              <a:ext cx="199" cy="198"/>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2086" name="Group 710">
            <a:extLst>
              <a:ext uri="{FF2B5EF4-FFF2-40B4-BE49-F238E27FC236}">
                <a16:creationId xmlns:a16="http://schemas.microsoft.com/office/drawing/2014/main" id="{59FE2F2A-F9B5-4F45-A5BF-67B1C6B17A16}"/>
              </a:ext>
            </a:extLst>
          </p:cNvPr>
          <p:cNvGrpSpPr>
            <a:grpSpLocks/>
          </p:cNvGrpSpPr>
          <p:nvPr/>
        </p:nvGrpSpPr>
        <p:grpSpPr bwMode="auto">
          <a:xfrm>
            <a:off x="5427663" y="1358900"/>
            <a:ext cx="404812" cy="1484313"/>
            <a:chOff x="3419" y="856"/>
            <a:chExt cx="255" cy="935"/>
          </a:xfrm>
        </p:grpSpPr>
        <p:sp>
          <p:nvSpPr>
            <p:cNvPr id="102051" name="Oval 675">
              <a:extLst>
                <a:ext uri="{FF2B5EF4-FFF2-40B4-BE49-F238E27FC236}">
                  <a16:creationId xmlns:a16="http://schemas.microsoft.com/office/drawing/2014/main" id="{2CA085F4-73F2-4C74-8341-BA907467A4C0}"/>
                </a:ext>
              </a:extLst>
            </p:cNvPr>
            <p:cNvSpPr>
              <a:spLocks noChangeArrowheads="1"/>
            </p:cNvSpPr>
            <p:nvPr/>
          </p:nvSpPr>
          <p:spPr bwMode="auto">
            <a:xfrm rot="-5400000">
              <a:off x="3209" y="1327"/>
              <a:ext cx="731" cy="198"/>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400" b="1"/>
                <a:t>Yemen: </a:t>
              </a:r>
              <a:r>
                <a:rPr lang="en-GB" altLang="en-US" sz="1400" b="1">
                  <a:solidFill>
                    <a:srgbClr val="FF0000"/>
                  </a:solidFill>
                </a:rPr>
                <a:t>150</a:t>
              </a:r>
            </a:p>
          </p:txBody>
        </p:sp>
        <p:sp>
          <p:nvSpPr>
            <p:cNvPr id="102052" name="AutoShape 676">
              <a:extLst>
                <a:ext uri="{FF2B5EF4-FFF2-40B4-BE49-F238E27FC236}">
                  <a16:creationId xmlns:a16="http://schemas.microsoft.com/office/drawing/2014/main" id="{8D557598-6DAA-4A1C-944D-B2239D24E122}"/>
                </a:ext>
              </a:extLst>
            </p:cNvPr>
            <p:cNvSpPr>
              <a:spLocks noChangeArrowheads="1"/>
            </p:cNvSpPr>
            <p:nvPr/>
          </p:nvSpPr>
          <p:spPr bwMode="auto">
            <a:xfrm rot="-5400000">
              <a:off x="3418" y="857"/>
              <a:ext cx="199" cy="198"/>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2099" name="Group 723">
            <a:extLst>
              <a:ext uri="{FF2B5EF4-FFF2-40B4-BE49-F238E27FC236}">
                <a16:creationId xmlns:a16="http://schemas.microsoft.com/office/drawing/2014/main" id="{0249FA28-B34B-4D5F-9CDD-6D9CCC1F9782}"/>
              </a:ext>
            </a:extLst>
          </p:cNvPr>
          <p:cNvGrpSpPr>
            <a:grpSpLocks/>
          </p:cNvGrpSpPr>
          <p:nvPr/>
        </p:nvGrpSpPr>
        <p:grpSpPr bwMode="auto">
          <a:xfrm>
            <a:off x="7858125" y="1403350"/>
            <a:ext cx="404813" cy="2430463"/>
            <a:chOff x="4950" y="884"/>
            <a:chExt cx="255" cy="1531"/>
          </a:xfrm>
        </p:grpSpPr>
        <p:sp>
          <p:nvSpPr>
            <p:cNvPr id="102054" name="Oval 678">
              <a:extLst>
                <a:ext uri="{FF2B5EF4-FFF2-40B4-BE49-F238E27FC236}">
                  <a16:creationId xmlns:a16="http://schemas.microsoft.com/office/drawing/2014/main" id="{AF6356DE-CFAD-45DA-B60C-EB42D00F357A}"/>
                </a:ext>
              </a:extLst>
            </p:cNvPr>
            <p:cNvSpPr>
              <a:spLocks noChangeArrowheads="1"/>
            </p:cNvSpPr>
            <p:nvPr/>
          </p:nvSpPr>
          <p:spPr bwMode="auto">
            <a:xfrm rot="-5400000">
              <a:off x="4426" y="1635"/>
              <a:ext cx="1332" cy="227"/>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400" b="1"/>
                <a:t>28 African  Nations</a:t>
              </a:r>
              <a:endParaRPr lang="en-GB" altLang="en-US" sz="1400" b="1">
                <a:solidFill>
                  <a:srgbClr val="FF0000"/>
                </a:solidFill>
              </a:endParaRPr>
            </a:p>
          </p:txBody>
        </p:sp>
        <p:sp>
          <p:nvSpPr>
            <p:cNvPr id="102055" name="AutoShape 679">
              <a:extLst>
                <a:ext uri="{FF2B5EF4-FFF2-40B4-BE49-F238E27FC236}">
                  <a16:creationId xmlns:a16="http://schemas.microsoft.com/office/drawing/2014/main" id="{A352FF50-0998-42BC-96ED-E43448F79098}"/>
                </a:ext>
              </a:extLst>
            </p:cNvPr>
            <p:cNvSpPr>
              <a:spLocks noChangeArrowheads="1"/>
            </p:cNvSpPr>
            <p:nvPr/>
          </p:nvSpPr>
          <p:spPr bwMode="auto">
            <a:xfrm rot="-5400000">
              <a:off x="4949" y="885"/>
              <a:ext cx="199" cy="198"/>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2104" name="Group 728">
            <a:extLst>
              <a:ext uri="{FF2B5EF4-FFF2-40B4-BE49-F238E27FC236}">
                <a16:creationId xmlns:a16="http://schemas.microsoft.com/office/drawing/2014/main" id="{3BA934FE-2690-4604-A6F1-0CD17333BFF3}"/>
              </a:ext>
            </a:extLst>
          </p:cNvPr>
          <p:cNvGrpSpPr>
            <a:grpSpLocks/>
          </p:cNvGrpSpPr>
          <p:nvPr/>
        </p:nvGrpSpPr>
        <p:grpSpPr bwMode="auto">
          <a:xfrm>
            <a:off x="6281738" y="4554538"/>
            <a:ext cx="2611437" cy="628650"/>
            <a:chOff x="3957" y="2869"/>
            <a:chExt cx="1645" cy="396"/>
          </a:xfrm>
        </p:grpSpPr>
        <p:sp>
          <p:nvSpPr>
            <p:cNvPr id="102058" name="Oval 682">
              <a:extLst>
                <a:ext uri="{FF2B5EF4-FFF2-40B4-BE49-F238E27FC236}">
                  <a16:creationId xmlns:a16="http://schemas.microsoft.com/office/drawing/2014/main" id="{B9D08D97-839D-4CAA-B294-FCCE58F21A80}"/>
                </a:ext>
              </a:extLst>
            </p:cNvPr>
            <p:cNvSpPr>
              <a:spLocks noChangeArrowheads="1"/>
            </p:cNvSpPr>
            <p:nvPr/>
          </p:nvSpPr>
          <p:spPr bwMode="auto">
            <a:xfrm>
              <a:off x="3957" y="2925"/>
              <a:ext cx="822" cy="340"/>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400" b="1">
                  <a:solidFill>
                    <a:schemeClr val="bg1"/>
                  </a:solidFill>
                </a:rPr>
                <a:t>Mauritius</a:t>
              </a:r>
            </a:p>
            <a:p>
              <a:r>
                <a:rPr lang="en-GB" altLang="en-US" sz="1400" b="1">
                  <a:solidFill>
                    <a:srgbClr val="FF0000"/>
                  </a:solidFill>
                </a:rPr>
                <a:t>63</a:t>
              </a:r>
            </a:p>
          </p:txBody>
        </p:sp>
        <p:sp>
          <p:nvSpPr>
            <p:cNvPr id="102060" name="Oval 684">
              <a:extLst>
                <a:ext uri="{FF2B5EF4-FFF2-40B4-BE49-F238E27FC236}">
                  <a16:creationId xmlns:a16="http://schemas.microsoft.com/office/drawing/2014/main" id="{E267CFD6-EBAF-439F-B057-8DE6A06FC2AD}"/>
                </a:ext>
              </a:extLst>
            </p:cNvPr>
            <p:cNvSpPr>
              <a:spLocks noChangeArrowheads="1"/>
            </p:cNvSpPr>
            <p:nvPr/>
          </p:nvSpPr>
          <p:spPr bwMode="auto">
            <a:xfrm>
              <a:off x="4836" y="2925"/>
              <a:ext cx="766" cy="340"/>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400" b="1">
                  <a:solidFill>
                    <a:schemeClr val="bg1"/>
                  </a:solidFill>
                </a:rPr>
                <a:t>Seychelles</a:t>
              </a:r>
            </a:p>
            <a:p>
              <a:r>
                <a:rPr lang="en-GB" altLang="en-US" sz="1400" b="1">
                  <a:solidFill>
                    <a:srgbClr val="FF0000"/>
                  </a:solidFill>
                </a:rPr>
                <a:t>46</a:t>
              </a:r>
            </a:p>
          </p:txBody>
        </p:sp>
        <p:sp>
          <p:nvSpPr>
            <p:cNvPr id="102061" name="AutoShape 685">
              <a:extLst>
                <a:ext uri="{FF2B5EF4-FFF2-40B4-BE49-F238E27FC236}">
                  <a16:creationId xmlns:a16="http://schemas.microsoft.com/office/drawing/2014/main" id="{8D10B318-72FD-4B4C-B24C-179FB11E068B}"/>
                </a:ext>
              </a:extLst>
            </p:cNvPr>
            <p:cNvSpPr>
              <a:spLocks noChangeArrowheads="1"/>
            </p:cNvSpPr>
            <p:nvPr/>
          </p:nvSpPr>
          <p:spPr bwMode="auto">
            <a:xfrm>
              <a:off x="4751" y="2869"/>
              <a:ext cx="114" cy="198"/>
            </a:xfrm>
            <a:prstGeom prst="upDownArrow">
              <a:avLst>
                <a:gd name="adj1" fmla="val 50000"/>
                <a:gd name="adj2" fmla="val 34737"/>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2098" name="Group 722">
            <a:extLst>
              <a:ext uri="{FF2B5EF4-FFF2-40B4-BE49-F238E27FC236}">
                <a16:creationId xmlns:a16="http://schemas.microsoft.com/office/drawing/2014/main" id="{812239E3-E6DC-4C46-BD08-295410C4C688}"/>
              </a:ext>
            </a:extLst>
          </p:cNvPr>
          <p:cNvGrpSpPr>
            <a:grpSpLocks/>
          </p:cNvGrpSpPr>
          <p:nvPr/>
        </p:nvGrpSpPr>
        <p:grpSpPr bwMode="auto">
          <a:xfrm>
            <a:off x="7947025" y="2124075"/>
            <a:ext cx="765175" cy="2070100"/>
            <a:chOff x="5006" y="1338"/>
            <a:chExt cx="482" cy="1304"/>
          </a:xfrm>
        </p:grpSpPr>
        <p:sp>
          <p:nvSpPr>
            <p:cNvPr id="102059" name="AutoShape 683">
              <a:extLst>
                <a:ext uri="{FF2B5EF4-FFF2-40B4-BE49-F238E27FC236}">
                  <a16:creationId xmlns:a16="http://schemas.microsoft.com/office/drawing/2014/main" id="{1C1C194F-36E7-4C26-AC7A-017FEAA81656}"/>
                </a:ext>
              </a:extLst>
            </p:cNvPr>
            <p:cNvSpPr>
              <a:spLocks noChangeArrowheads="1"/>
            </p:cNvSpPr>
            <p:nvPr/>
          </p:nvSpPr>
          <p:spPr bwMode="auto">
            <a:xfrm>
              <a:off x="5006" y="2269"/>
              <a:ext cx="482" cy="373"/>
            </a:xfrm>
            <a:custGeom>
              <a:avLst/>
              <a:gdLst>
                <a:gd name="G0" fmla="+- 13220 0 0"/>
                <a:gd name="G1" fmla="+- 18514 0 0"/>
                <a:gd name="G2" fmla="+- 6171 0 0"/>
                <a:gd name="G3" fmla="*/ 13220 1 2"/>
                <a:gd name="G4" fmla="+- G3 10800 0"/>
                <a:gd name="G5" fmla="+- 21600 13220 18514"/>
                <a:gd name="G6" fmla="+- 18514 6171 0"/>
                <a:gd name="G7" fmla="*/ G6 1 2"/>
                <a:gd name="G8" fmla="*/ 18514 2 1"/>
                <a:gd name="G9" fmla="+- G8 0 21600"/>
                <a:gd name="G10" fmla="+- G5 0 G4"/>
                <a:gd name="G11" fmla="+- 13220 0 G4"/>
                <a:gd name="G12" fmla="*/ G2 G10 G11"/>
                <a:gd name="T0" fmla="*/ 17410 w 21600"/>
                <a:gd name="T1" fmla="*/ 0 h 21600"/>
                <a:gd name="T2" fmla="*/ 13220 w 21600"/>
                <a:gd name="T3" fmla="*/ 6171 h 21600"/>
                <a:gd name="T4" fmla="*/ 6171 w 21600"/>
                <a:gd name="T5" fmla="*/ 13220 h 21600"/>
                <a:gd name="T6" fmla="*/ 0 w 21600"/>
                <a:gd name="T7" fmla="*/ 17410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410" y="0"/>
                  </a:moveTo>
                  <a:lnTo>
                    <a:pt x="13220" y="6171"/>
                  </a:lnTo>
                  <a:lnTo>
                    <a:pt x="16306" y="6171"/>
                  </a:lnTo>
                  <a:lnTo>
                    <a:pt x="16306" y="16306"/>
                  </a:lnTo>
                  <a:lnTo>
                    <a:pt x="6171" y="16306"/>
                  </a:lnTo>
                  <a:lnTo>
                    <a:pt x="6171" y="13220"/>
                  </a:lnTo>
                  <a:lnTo>
                    <a:pt x="0" y="17410"/>
                  </a:lnTo>
                  <a:lnTo>
                    <a:pt x="6171" y="21600"/>
                  </a:lnTo>
                  <a:lnTo>
                    <a:pt x="6171" y="18514"/>
                  </a:lnTo>
                  <a:lnTo>
                    <a:pt x="18514" y="18514"/>
                  </a:lnTo>
                  <a:lnTo>
                    <a:pt x="18514" y="6171"/>
                  </a:lnTo>
                  <a:lnTo>
                    <a:pt x="21600" y="6171"/>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064" name="Oval 688">
              <a:extLst>
                <a:ext uri="{FF2B5EF4-FFF2-40B4-BE49-F238E27FC236}">
                  <a16:creationId xmlns:a16="http://schemas.microsoft.com/office/drawing/2014/main" id="{FDA880E8-5C08-4595-B51A-FB3BECE66939}"/>
                </a:ext>
              </a:extLst>
            </p:cNvPr>
            <p:cNvSpPr>
              <a:spLocks noChangeArrowheads="1"/>
            </p:cNvSpPr>
            <p:nvPr/>
          </p:nvSpPr>
          <p:spPr bwMode="auto">
            <a:xfrm rot="-5400000">
              <a:off x="4937" y="1719"/>
              <a:ext cx="931" cy="169"/>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400" b="1"/>
                <a:t>S. Africa: </a:t>
              </a:r>
              <a:r>
                <a:rPr lang="en-GB" altLang="en-US" sz="1400" b="1">
                  <a:solidFill>
                    <a:srgbClr val="FF0000"/>
                  </a:solidFill>
                </a:rPr>
                <a:t>121</a:t>
              </a:r>
            </a:p>
          </p:txBody>
        </p:sp>
      </p:grpSp>
      <p:sp>
        <p:nvSpPr>
          <p:cNvPr id="102068" name="Text Box 692">
            <a:extLst>
              <a:ext uri="{FF2B5EF4-FFF2-40B4-BE49-F238E27FC236}">
                <a16:creationId xmlns:a16="http://schemas.microsoft.com/office/drawing/2014/main" id="{FC2647F1-872B-4EEA-A253-DC98FC265D0B}"/>
              </a:ext>
            </a:extLst>
          </p:cNvPr>
          <p:cNvSpPr txBox="1">
            <a:spLocks noChangeArrowheads="1"/>
          </p:cNvSpPr>
          <p:nvPr/>
        </p:nvSpPr>
        <p:spPr bwMode="auto">
          <a:xfrm>
            <a:off x="0" y="5184775"/>
            <a:ext cx="9123363" cy="519113"/>
          </a:xfrm>
          <a:prstGeom prst="rect">
            <a:avLst/>
          </a:prstGeom>
          <a:noFill/>
          <a:ln>
            <a:noFill/>
          </a:ln>
          <a:effectLst>
            <a:outerShdw dist="17961" dir="2700000" algn="ctr" rotWithShape="0">
              <a:srgbClr val="00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a:defRPr>
                <a:solidFill>
                  <a:schemeClr val="tx1"/>
                </a:solidFill>
                <a:latin typeface="Arial" panose="020B0604020202020204" pitchFamily="34" charset="0"/>
              </a:defRPr>
            </a:lvl1pPr>
            <a:lvl2pPr marL="979488" indent="-342900" algn="l">
              <a:defRPr>
                <a:solidFill>
                  <a:schemeClr val="tx1"/>
                </a:solidFill>
                <a:latin typeface="Arial" panose="020B0604020202020204" pitchFamily="34" charset="0"/>
              </a:defRPr>
            </a:lvl2pPr>
            <a:lvl3pPr marL="1501775" indent="-342900" algn="l">
              <a:defRPr>
                <a:solidFill>
                  <a:schemeClr val="tx1"/>
                </a:solidFill>
                <a:latin typeface="Arial" panose="020B0604020202020204" pitchFamily="34" charset="0"/>
              </a:defRPr>
            </a:lvl3pPr>
            <a:lvl4pPr marL="2024063" indent="-342900" algn="l">
              <a:defRPr>
                <a:solidFill>
                  <a:schemeClr val="tx1"/>
                </a:solidFill>
                <a:latin typeface="Arial" panose="020B0604020202020204" pitchFamily="34" charset="0"/>
              </a:defRPr>
            </a:lvl4pPr>
            <a:lvl5pPr marL="2546350" indent="-342900" algn="l">
              <a:defRPr>
                <a:solidFill>
                  <a:schemeClr val="tx1"/>
                </a:solidFill>
                <a:latin typeface="Arial" panose="020B0604020202020204" pitchFamily="34" charset="0"/>
              </a:defRPr>
            </a:lvl5pPr>
            <a:lvl6pPr marL="3003550" indent="-342900" fontAlgn="base">
              <a:spcBef>
                <a:spcPct val="0"/>
              </a:spcBef>
              <a:spcAft>
                <a:spcPct val="0"/>
              </a:spcAft>
              <a:defRPr>
                <a:solidFill>
                  <a:schemeClr val="tx1"/>
                </a:solidFill>
                <a:latin typeface="Arial" panose="020B0604020202020204" pitchFamily="34" charset="0"/>
              </a:defRPr>
            </a:lvl6pPr>
            <a:lvl7pPr marL="3460750" indent="-342900" fontAlgn="base">
              <a:spcBef>
                <a:spcPct val="0"/>
              </a:spcBef>
              <a:spcAft>
                <a:spcPct val="0"/>
              </a:spcAft>
              <a:defRPr>
                <a:solidFill>
                  <a:schemeClr val="tx1"/>
                </a:solidFill>
                <a:latin typeface="Arial" panose="020B0604020202020204" pitchFamily="34" charset="0"/>
              </a:defRPr>
            </a:lvl7pPr>
            <a:lvl8pPr marL="3917950" indent="-342900" fontAlgn="base">
              <a:spcBef>
                <a:spcPct val="0"/>
              </a:spcBef>
              <a:spcAft>
                <a:spcPct val="0"/>
              </a:spcAft>
              <a:defRPr>
                <a:solidFill>
                  <a:schemeClr val="tx1"/>
                </a:solidFill>
                <a:latin typeface="Arial" panose="020B0604020202020204" pitchFamily="34" charset="0"/>
              </a:defRPr>
            </a:lvl8pPr>
            <a:lvl9pPr marL="4375150" indent="-342900" fontAlgn="base">
              <a:spcBef>
                <a:spcPct val="0"/>
              </a:spcBef>
              <a:spcAft>
                <a:spcPct val="0"/>
              </a:spcAft>
              <a:defRPr>
                <a:solidFill>
                  <a:schemeClr val="tx1"/>
                </a:solidFill>
                <a:latin typeface="Arial" panose="020B0604020202020204" pitchFamily="34" charset="0"/>
              </a:defRPr>
            </a:lvl9pPr>
          </a:lstStyle>
          <a:p>
            <a:r>
              <a:rPr lang="en-US" altLang="en-US" sz="2800" b="1">
                <a:solidFill>
                  <a:srgbClr val="FFFF00"/>
                </a:solidFill>
                <a:latin typeface="Tahoma" panose="020B0604030504040204" pitchFamily="34" charset="0"/>
              </a:rPr>
              <a:t>The Cradle of Mankind</a:t>
            </a:r>
          </a:p>
        </p:txBody>
      </p:sp>
      <p:sp>
        <p:nvSpPr>
          <p:cNvPr id="102078" name="Rectangle 702">
            <a:extLst>
              <a:ext uri="{FF2B5EF4-FFF2-40B4-BE49-F238E27FC236}">
                <a16:creationId xmlns:a16="http://schemas.microsoft.com/office/drawing/2014/main" id="{E0530026-08A9-4A86-B6E8-40FA2BE0CA0B}"/>
              </a:ext>
            </a:extLst>
          </p:cNvPr>
          <p:cNvSpPr>
            <a:spLocks noChangeArrowheads="1"/>
          </p:cNvSpPr>
          <p:nvPr/>
        </p:nvSpPr>
        <p:spPr bwMode="auto">
          <a:xfrm>
            <a:off x="836613" y="5654675"/>
            <a:ext cx="6884987" cy="519113"/>
          </a:xfrm>
          <a:prstGeom prst="rect">
            <a:avLst/>
          </a:prstGeom>
          <a:noFill/>
          <a:ln>
            <a:noFill/>
          </a:ln>
          <a:effectLst>
            <a:outerShdw dist="35921" dir="2700000" algn="ctr" rotWithShape="0">
              <a:srgbClr val="99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en-US" sz="2800" b="1">
                <a:solidFill>
                  <a:srgbClr val="FFFF00"/>
                </a:solidFill>
              </a:rPr>
              <a:t>Has NOT kept pace with Knowledge</a:t>
            </a:r>
          </a:p>
        </p:txBody>
      </p:sp>
      <p:sp>
        <p:nvSpPr>
          <p:cNvPr id="102079" name="Rectangle 703">
            <a:extLst>
              <a:ext uri="{FF2B5EF4-FFF2-40B4-BE49-F238E27FC236}">
                <a16:creationId xmlns:a16="http://schemas.microsoft.com/office/drawing/2014/main" id="{30389D37-F968-42B3-BBA6-44849AC9F94C}"/>
              </a:ext>
            </a:extLst>
          </p:cNvPr>
          <p:cNvSpPr>
            <a:spLocks noChangeArrowheads="1"/>
          </p:cNvSpPr>
          <p:nvPr/>
        </p:nvSpPr>
        <p:spPr bwMode="auto">
          <a:xfrm>
            <a:off x="4122738" y="6129338"/>
            <a:ext cx="4814887" cy="519112"/>
          </a:xfrm>
          <a:prstGeom prst="rect">
            <a:avLst/>
          </a:prstGeom>
          <a:noFill/>
          <a:ln>
            <a:noFill/>
          </a:ln>
          <a:effectLst>
            <a:outerShdw dist="35921" dir="2700000" algn="ctr" rotWithShape="0">
              <a:srgbClr val="FF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en-US" sz="2800" b="1">
                <a:solidFill>
                  <a:srgbClr val="FFFF00"/>
                </a:solidFill>
              </a:rPr>
              <a:t>for its Own Development</a:t>
            </a:r>
          </a:p>
        </p:txBody>
      </p:sp>
      <p:grpSp>
        <p:nvGrpSpPr>
          <p:cNvPr id="102100" name="Group 724">
            <a:extLst>
              <a:ext uri="{FF2B5EF4-FFF2-40B4-BE49-F238E27FC236}">
                <a16:creationId xmlns:a16="http://schemas.microsoft.com/office/drawing/2014/main" id="{CBA11D05-AADB-4BAA-81D5-E58FDB0E5731}"/>
              </a:ext>
            </a:extLst>
          </p:cNvPr>
          <p:cNvGrpSpPr>
            <a:grpSpLocks/>
          </p:cNvGrpSpPr>
          <p:nvPr/>
        </p:nvGrpSpPr>
        <p:grpSpPr bwMode="auto">
          <a:xfrm>
            <a:off x="7451725" y="863600"/>
            <a:ext cx="1306513" cy="493713"/>
            <a:chOff x="4694" y="544"/>
            <a:chExt cx="823" cy="311"/>
          </a:xfrm>
        </p:grpSpPr>
        <p:sp>
          <p:nvSpPr>
            <p:cNvPr id="102095" name="AutoShape 719">
              <a:extLst>
                <a:ext uri="{FF2B5EF4-FFF2-40B4-BE49-F238E27FC236}">
                  <a16:creationId xmlns:a16="http://schemas.microsoft.com/office/drawing/2014/main" id="{6BA31B1B-49C9-4A79-838D-DCB6BBE4CB18}"/>
                </a:ext>
              </a:extLst>
            </p:cNvPr>
            <p:cNvSpPr>
              <a:spLocks noChangeArrowheads="1"/>
            </p:cNvSpPr>
            <p:nvPr/>
          </p:nvSpPr>
          <p:spPr bwMode="auto">
            <a:xfrm rot="-10800000">
              <a:off x="4694" y="601"/>
              <a:ext cx="199" cy="254"/>
            </a:xfrm>
            <a:custGeom>
              <a:avLst/>
              <a:gdLst>
                <a:gd name="G0" fmla="+- 10420 0 0"/>
                <a:gd name="G1" fmla="+- 18126 0 0"/>
                <a:gd name="G2" fmla="+- 5697 0 0"/>
                <a:gd name="G3" fmla="*/ 10420 1 2"/>
                <a:gd name="G4" fmla="+- G3 10800 0"/>
                <a:gd name="G5" fmla="+- 21600 10420 18126"/>
                <a:gd name="G6" fmla="+- 18126 5697 0"/>
                <a:gd name="G7" fmla="*/ G6 1 2"/>
                <a:gd name="G8" fmla="*/ 18126 2 1"/>
                <a:gd name="G9" fmla="+- G8 0 21600"/>
                <a:gd name="G10" fmla="+- G5 0 G4"/>
                <a:gd name="G11" fmla="+- 10420 0 G4"/>
                <a:gd name="G12" fmla="*/ G2 G10 G11"/>
                <a:gd name="T0" fmla="*/ 16010 w 21600"/>
                <a:gd name="T1" fmla="*/ 0 h 21600"/>
                <a:gd name="T2" fmla="*/ 10420 w 21600"/>
                <a:gd name="T3" fmla="*/ 5697 h 21600"/>
                <a:gd name="T4" fmla="*/ 5697 w 21600"/>
                <a:gd name="T5" fmla="*/ 10420 h 21600"/>
                <a:gd name="T6" fmla="*/ 0 w 21600"/>
                <a:gd name="T7" fmla="*/ 16010 h 21600"/>
                <a:gd name="T8" fmla="*/ 5697 w 21600"/>
                <a:gd name="T9" fmla="*/ 21600 h 21600"/>
                <a:gd name="T10" fmla="*/ 11912 w 21600"/>
                <a:gd name="T11" fmla="*/ 18126 h 21600"/>
                <a:gd name="T12" fmla="*/ 18126 w 21600"/>
                <a:gd name="T13" fmla="*/ 11912 h 21600"/>
                <a:gd name="T14" fmla="*/ 21600 w 21600"/>
                <a:gd name="T15" fmla="*/ 569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010" y="0"/>
                  </a:moveTo>
                  <a:lnTo>
                    <a:pt x="10420" y="5697"/>
                  </a:lnTo>
                  <a:lnTo>
                    <a:pt x="13894" y="5697"/>
                  </a:lnTo>
                  <a:lnTo>
                    <a:pt x="13894" y="13894"/>
                  </a:lnTo>
                  <a:lnTo>
                    <a:pt x="5697" y="13894"/>
                  </a:lnTo>
                  <a:lnTo>
                    <a:pt x="5697" y="10420"/>
                  </a:lnTo>
                  <a:lnTo>
                    <a:pt x="0" y="16010"/>
                  </a:lnTo>
                  <a:lnTo>
                    <a:pt x="5697" y="21600"/>
                  </a:lnTo>
                  <a:lnTo>
                    <a:pt x="5697" y="18126"/>
                  </a:lnTo>
                  <a:lnTo>
                    <a:pt x="18126" y="18126"/>
                  </a:lnTo>
                  <a:lnTo>
                    <a:pt x="18126" y="5697"/>
                  </a:lnTo>
                  <a:lnTo>
                    <a:pt x="21600" y="5697"/>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097" name="Rectangle 721">
              <a:extLst>
                <a:ext uri="{FF2B5EF4-FFF2-40B4-BE49-F238E27FC236}">
                  <a16:creationId xmlns:a16="http://schemas.microsoft.com/office/drawing/2014/main" id="{257F68B0-704B-4E13-920D-2F8FCB869AD1}"/>
                </a:ext>
              </a:extLst>
            </p:cNvPr>
            <p:cNvSpPr>
              <a:spLocks noChangeArrowheads="1"/>
            </p:cNvSpPr>
            <p:nvPr/>
          </p:nvSpPr>
          <p:spPr bwMode="auto">
            <a:xfrm>
              <a:off x="4893" y="544"/>
              <a:ext cx="624" cy="25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200" b="1"/>
                <a:t>Lowest Rank</a:t>
              </a:r>
            </a:p>
            <a:p>
              <a:r>
                <a:rPr lang="en-GB" altLang="en-US" sz="1200" b="1">
                  <a:solidFill>
                    <a:srgbClr val="FF0000"/>
                  </a:solidFill>
                </a:rPr>
                <a:t>Niger:177</a:t>
              </a:r>
            </a:p>
          </p:txBody>
        </p:sp>
      </p:grpSp>
      <p:sp>
        <p:nvSpPr>
          <p:cNvPr id="102105" name="Rectangle 729">
            <a:extLst>
              <a:ext uri="{FF2B5EF4-FFF2-40B4-BE49-F238E27FC236}">
                <a16:creationId xmlns:a16="http://schemas.microsoft.com/office/drawing/2014/main" id="{3FFC79EE-30ED-4A06-B3D9-F4370D62411F}"/>
              </a:ext>
            </a:extLst>
          </p:cNvPr>
          <p:cNvSpPr>
            <a:spLocks noChangeArrowheads="1"/>
          </p:cNvSpPr>
          <p:nvPr/>
        </p:nvSpPr>
        <p:spPr bwMode="auto">
          <a:xfrm>
            <a:off x="6346825" y="5184775"/>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ZA" altLang="en-US" sz="1400" b="1">
                <a:solidFill>
                  <a:schemeClr val="bg1"/>
                </a:solidFill>
                <a:effectLst>
                  <a:outerShdw blurRad="38100" dist="38100" dir="2700000" algn="tl">
                    <a:srgbClr val="000000"/>
                  </a:outerShdw>
                </a:effectLst>
              </a:rPr>
              <a:t>Source: UN HD Report 2006</a:t>
            </a:r>
            <a:endParaRPr lang="en-GB" altLang="en-US" sz="1400" b="1">
              <a:solidFill>
                <a:schemeClr val="bg1"/>
              </a:solidFill>
              <a:effectLst>
                <a:outerShdw blurRad="38100" dist="38100" dir="2700000" algn="tl">
                  <a:srgbClr val="000000"/>
                </a:outerShdw>
              </a:effectLst>
            </a:endParaRPr>
          </a:p>
        </p:txBody>
      </p:sp>
      <p:sp>
        <p:nvSpPr>
          <p:cNvPr id="102107" name="Rectangle 731">
            <a:extLst>
              <a:ext uri="{FF2B5EF4-FFF2-40B4-BE49-F238E27FC236}">
                <a16:creationId xmlns:a16="http://schemas.microsoft.com/office/drawing/2014/main" id="{31C8AF1E-2EA3-4ED5-9A37-A9DF466E8FB7}"/>
              </a:ext>
            </a:extLst>
          </p:cNvPr>
          <p:cNvSpPr>
            <a:spLocks noChangeArrowheads="1"/>
          </p:cNvSpPr>
          <p:nvPr/>
        </p:nvSpPr>
        <p:spPr bwMode="auto">
          <a:xfrm>
            <a:off x="5921375" y="1943100"/>
            <a:ext cx="674688" cy="333375"/>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GB" altLang="en-US" sz="1000" b="1">
                <a:solidFill>
                  <a:srgbClr val="FF0000"/>
                </a:solidFill>
              </a:rPr>
              <a:t>China 81</a:t>
            </a: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02085"/>
                                        </p:tgtEl>
                                        <p:attrNameLst>
                                          <p:attrName>style.visibility</p:attrName>
                                        </p:attrNameLst>
                                      </p:cBhvr>
                                      <p:to>
                                        <p:strVal val="visible"/>
                                      </p:to>
                                    </p:set>
                                    <p:animEffect transition="in" filter="fade">
                                      <p:cBhvr>
                                        <p:cTn id="7" dur="500"/>
                                        <p:tgtEl>
                                          <p:spTgt spid="102085"/>
                                        </p:tgtEl>
                                      </p:cBhvr>
                                    </p:animEffect>
                                    <p:anim calcmode="lin" valueType="num">
                                      <p:cBhvr>
                                        <p:cTn id="8" dur="500" fill="hold"/>
                                        <p:tgtEl>
                                          <p:spTgt spid="102085"/>
                                        </p:tgtEl>
                                        <p:attrNameLst>
                                          <p:attrName>ppt_x</p:attrName>
                                        </p:attrNameLst>
                                      </p:cBhvr>
                                      <p:tavLst>
                                        <p:tav tm="0">
                                          <p:val>
                                            <p:strVal val="#ppt_x"/>
                                          </p:val>
                                        </p:tav>
                                        <p:tav tm="100000">
                                          <p:val>
                                            <p:strVal val="#ppt_x"/>
                                          </p:val>
                                        </p:tav>
                                      </p:tavLst>
                                    </p:anim>
                                    <p:anim calcmode="lin" valueType="num">
                                      <p:cBhvr>
                                        <p:cTn id="9" dur="450" decel="100000" fill="hold"/>
                                        <p:tgtEl>
                                          <p:spTgt spid="10208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2085"/>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500"/>
                            </p:stCondLst>
                            <p:childTnLst>
                              <p:par>
                                <p:cTn id="12" presetID="37" presetClass="entr" presetSubtype="0" fill="hold" nodeType="afterEffect">
                                  <p:stCondLst>
                                    <p:cond delay="0"/>
                                  </p:stCondLst>
                                  <p:childTnLst>
                                    <p:set>
                                      <p:cBhvr>
                                        <p:cTn id="13" dur="1" fill="hold">
                                          <p:stCondLst>
                                            <p:cond delay="0"/>
                                          </p:stCondLst>
                                        </p:cTn>
                                        <p:tgtEl>
                                          <p:spTgt spid="102086"/>
                                        </p:tgtEl>
                                        <p:attrNameLst>
                                          <p:attrName>style.visibility</p:attrName>
                                        </p:attrNameLst>
                                      </p:cBhvr>
                                      <p:to>
                                        <p:strVal val="visible"/>
                                      </p:to>
                                    </p:set>
                                    <p:animEffect transition="in" filter="fade">
                                      <p:cBhvr>
                                        <p:cTn id="14" dur="500"/>
                                        <p:tgtEl>
                                          <p:spTgt spid="102086"/>
                                        </p:tgtEl>
                                      </p:cBhvr>
                                    </p:animEffect>
                                    <p:anim calcmode="lin" valueType="num">
                                      <p:cBhvr>
                                        <p:cTn id="15" dur="500" fill="hold"/>
                                        <p:tgtEl>
                                          <p:spTgt spid="102086"/>
                                        </p:tgtEl>
                                        <p:attrNameLst>
                                          <p:attrName>ppt_x</p:attrName>
                                        </p:attrNameLst>
                                      </p:cBhvr>
                                      <p:tavLst>
                                        <p:tav tm="0">
                                          <p:val>
                                            <p:strVal val="#ppt_x"/>
                                          </p:val>
                                        </p:tav>
                                        <p:tav tm="100000">
                                          <p:val>
                                            <p:strVal val="#ppt_x"/>
                                          </p:val>
                                        </p:tav>
                                      </p:tavLst>
                                    </p:anim>
                                    <p:anim calcmode="lin" valueType="num">
                                      <p:cBhvr>
                                        <p:cTn id="16" dur="450" decel="100000" fill="hold"/>
                                        <p:tgtEl>
                                          <p:spTgt spid="102086"/>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102086"/>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102107"/>
                                        </p:tgtEl>
                                        <p:attrNameLst>
                                          <p:attrName>style.visibility</p:attrName>
                                        </p:attrNameLst>
                                      </p:cBhvr>
                                      <p:to>
                                        <p:strVal val="visible"/>
                                      </p:to>
                                    </p:set>
                                    <p:animEffect transition="in" filter="fade">
                                      <p:cBhvr>
                                        <p:cTn id="20" dur="500"/>
                                        <p:tgtEl>
                                          <p:spTgt spid="102107"/>
                                        </p:tgtEl>
                                      </p:cBhvr>
                                    </p:animEffect>
                                    <p:anim calcmode="lin" valueType="num">
                                      <p:cBhvr>
                                        <p:cTn id="21" dur="500" fill="hold"/>
                                        <p:tgtEl>
                                          <p:spTgt spid="102107"/>
                                        </p:tgtEl>
                                        <p:attrNameLst>
                                          <p:attrName>ppt_x</p:attrName>
                                        </p:attrNameLst>
                                      </p:cBhvr>
                                      <p:tavLst>
                                        <p:tav tm="0">
                                          <p:val>
                                            <p:strVal val="#ppt_x"/>
                                          </p:val>
                                        </p:tav>
                                        <p:tav tm="100000">
                                          <p:val>
                                            <p:strVal val="#ppt_x"/>
                                          </p:val>
                                        </p:tav>
                                      </p:tavLst>
                                    </p:anim>
                                    <p:anim calcmode="lin" valueType="num">
                                      <p:cBhvr>
                                        <p:cTn id="22" dur="450" decel="100000" fill="hold"/>
                                        <p:tgtEl>
                                          <p:spTgt spid="102107"/>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102107"/>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1000"/>
                            </p:stCondLst>
                            <p:childTnLst>
                              <p:par>
                                <p:cTn id="25" presetID="26" presetClass="entr" presetSubtype="0" fill="hold" nodeType="afterEffect">
                                  <p:stCondLst>
                                    <p:cond delay="0"/>
                                  </p:stCondLst>
                                  <p:childTnLst>
                                    <p:set>
                                      <p:cBhvr>
                                        <p:cTn id="26" dur="1" fill="hold">
                                          <p:stCondLst>
                                            <p:cond delay="0"/>
                                          </p:stCondLst>
                                        </p:cTn>
                                        <p:tgtEl>
                                          <p:spTgt spid="102100"/>
                                        </p:tgtEl>
                                        <p:attrNameLst>
                                          <p:attrName>style.visibility</p:attrName>
                                        </p:attrNameLst>
                                      </p:cBhvr>
                                      <p:to>
                                        <p:strVal val="visible"/>
                                      </p:to>
                                    </p:set>
                                    <p:animEffect transition="in" filter="wipe(down)">
                                      <p:cBhvr>
                                        <p:cTn id="27" dur="145">
                                          <p:stCondLst>
                                            <p:cond delay="0"/>
                                          </p:stCondLst>
                                        </p:cTn>
                                        <p:tgtEl>
                                          <p:spTgt spid="102100"/>
                                        </p:tgtEl>
                                      </p:cBhvr>
                                    </p:animEffect>
                                    <p:anim calcmode="lin" valueType="num">
                                      <p:cBhvr>
                                        <p:cTn id="28" dur="456" tmFilter="0,0; 0.14,0.36; 0.43,0.73; 0.71,0.91; 1.0,1.0">
                                          <p:stCondLst>
                                            <p:cond delay="0"/>
                                          </p:stCondLst>
                                        </p:cTn>
                                        <p:tgtEl>
                                          <p:spTgt spid="102100"/>
                                        </p:tgtEl>
                                        <p:attrNameLst>
                                          <p:attrName>ppt_x</p:attrName>
                                        </p:attrNameLst>
                                      </p:cBhvr>
                                      <p:tavLst>
                                        <p:tav tm="0">
                                          <p:val>
                                            <p:strVal val="#ppt_x-0.25"/>
                                          </p:val>
                                        </p:tav>
                                        <p:tav tm="100000">
                                          <p:val>
                                            <p:strVal val="#ppt_x"/>
                                          </p:val>
                                        </p:tav>
                                      </p:tavLst>
                                    </p:anim>
                                    <p:anim calcmode="lin" valueType="num">
                                      <p:cBhvr>
                                        <p:cTn id="29" dur="166" tmFilter="0.0,0.0; 0.25,0.07; 0.50,0.2; 0.75,0.467; 1.0,1.0">
                                          <p:stCondLst>
                                            <p:cond delay="0"/>
                                          </p:stCondLst>
                                        </p:cTn>
                                        <p:tgtEl>
                                          <p:spTgt spid="102100"/>
                                        </p:tgtEl>
                                        <p:attrNameLst>
                                          <p:attrName>ppt_y</p:attrName>
                                        </p:attrNameLst>
                                      </p:cBhvr>
                                      <p:tavLst>
                                        <p:tav tm="0" fmla="#ppt_y-sin(pi*$)/3">
                                          <p:val>
                                            <p:fltVal val="0.5"/>
                                          </p:val>
                                        </p:tav>
                                        <p:tav tm="100000">
                                          <p:val>
                                            <p:fltVal val="1"/>
                                          </p:val>
                                        </p:tav>
                                      </p:tavLst>
                                    </p:anim>
                                    <p:anim calcmode="lin" valueType="num">
                                      <p:cBhvr>
                                        <p:cTn id="30" dur="166" tmFilter="0, 0; 0.125,0.2665; 0.25,0.4; 0.375,0.465; 0.5,0.5;  0.625,0.535; 0.75,0.6; 0.875,0.7335; 1,1">
                                          <p:stCondLst>
                                            <p:cond delay="166"/>
                                          </p:stCondLst>
                                        </p:cTn>
                                        <p:tgtEl>
                                          <p:spTgt spid="102100"/>
                                        </p:tgtEl>
                                        <p:attrNameLst>
                                          <p:attrName>ppt_y</p:attrName>
                                        </p:attrNameLst>
                                      </p:cBhvr>
                                      <p:tavLst>
                                        <p:tav tm="0" fmla="#ppt_y-sin(pi*$)/9">
                                          <p:val>
                                            <p:fltVal val="0"/>
                                          </p:val>
                                        </p:tav>
                                        <p:tav tm="100000">
                                          <p:val>
                                            <p:fltVal val="1"/>
                                          </p:val>
                                        </p:tav>
                                      </p:tavLst>
                                    </p:anim>
                                    <p:anim calcmode="lin" valueType="num">
                                      <p:cBhvr>
                                        <p:cTn id="31" dur="83" tmFilter="0, 0; 0.125,0.2665; 0.25,0.4; 0.375,0.465; 0.5,0.5;  0.625,0.535; 0.75,0.6; 0.875,0.7335; 1,1">
                                          <p:stCondLst>
                                            <p:cond delay="331"/>
                                          </p:stCondLst>
                                        </p:cTn>
                                        <p:tgtEl>
                                          <p:spTgt spid="102100"/>
                                        </p:tgtEl>
                                        <p:attrNameLst>
                                          <p:attrName>ppt_y</p:attrName>
                                        </p:attrNameLst>
                                      </p:cBhvr>
                                      <p:tavLst>
                                        <p:tav tm="0" fmla="#ppt_y-sin(pi*$)/27">
                                          <p:val>
                                            <p:fltVal val="0"/>
                                          </p:val>
                                        </p:tav>
                                        <p:tav tm="100000">
                                          <p:val>
                                            <p:fltVal val="1"/>
                                          </p:val>
                                        </p:tav>
                                      </p:tavLst>
                                    </p:anim>
                                    <p:anim calcmode="lin" valueType="num">
                                      <p:cBhvr>
                                        <p:cTn id="32" dur="41" tmFilter="0, 0; 0.125,0.2665; 0.25,0.4; 0.375,0.465; 0.5,0.5;  0.625,0.535; 0.75,0.6; 0.875,0.7335; 1,1">
                                          <p:stCondLst>
                                            <p:cond delay="414"/>
                                          </p:stCondLst>
                                        </p:cTn>
                                        <p:tgtEl>
                                          <p:spTgt spid="102100"/>
                                        </p:tgtEl>
                                        <p:attrNameLst>
                                          <p:attrName>ppt_y</p:attrName>
                                        </p:attrNameLst>
                                      </p:cBhvr>
                                      <p:tavLst>
                                        <p:tav tm="0" fmla="#ppt_y-sin(pi*$)/81">
                                          <p:val>
                                            <p:fltVal val="0"/>
                                          </p:val>
                                        </p:tav>
                                        <p:tav tm="100000">
                                          <p:val>
                                            <p:fltVal val="1"/>
                                          </p:val>
                                        </p:tav>
                                      </p:tavLst>
                                    </p:anim>
                                    <p:animScale>
                                      <p:cBhvr>
                                        <p:cTn id="33" dur="7">
                                          <p:stCondLst>
                                            <p:cond delay="162"/>
                                          </p:stCondLst>
                                        </p:cTn>
                                        <p:tgtEl>
                                          <p:spTgt spid="102100"/>
                                        </p:tgtEl>
                                      </p:cBhvr>
                                      <p:to x="100000" y="60000"/>
                                    </p:animScale>
                                    <p:animScale>
                                      <p:cBhvr>
                                        <p:cTn id="34" dur="41" decel="50000">
                                          <p:stCondLst>
                                            <p:cond delay="169"/>
                                          </p:stCondLst>
                                        </p:cTn>
                                        <p:tgtEl>
                                          <p:spTgt spid="102100"/>
                                        </p:tgtEl>
                                      </p:cBhvr>
                                      <p:to x="100000" y="100000"/>
                                    </p:animScale>
                                    <p:animScale>
                                      <p:cBhvr>
                                        <p:cTn id="35" dur="7">
                                          <p:stCondLst>
                                            <p:cond delay="328"/>
                                          </p:stCondLst>
                                        </p:cTn>
                                        <p:tgtEl>
                                          <p:spTgt spid="102100"/>
                                        </p:tgtEl>
                                      </p:cBhvr>
                                      <p:to x="100000" y="80000"/>
                                    </p:animScale>
                                    <p:animScale>
                                      <p:cBhvr>
                                        <p:cTn id="36" dur="41" decel="50000">
                                          <p:stCondLst>
                                            <p:cond delay="335"/>
                                          </p:stCondLst>
                                        </p:cTn>
                                        <p:tgtEl>
                                          <p:spTgt spid="102100"/>
                                        </p:tgtEl>
                                      </p:cBhvr>
                                      <p:to x="100000" y="100000"/>
                                    </p:animScale>
                                    <p:animScale>
                                      <p:cBhvr>
                                        <p:cTn id="37" dur="7">
                                          <p:stCondLst>
                                            <p:cond delay="410"/>
                                          </p:stCondLst>
                                        </p:cTn>
                                        <p:tgtEl>
                                          <p:spTgt spid="102100"/>
                                        </p:tgtEl>
                                      </p:cBhvr>
                                      <p:to x="100000" y="90000"/>
                                    </p:animScale>
                                    <p:animScale>
                                      <p:cBhvr>
                                        <p:cTn id="38" dur="41" decel="50000">
                                          <p:stCondLst>
                                            <p:cond delay="417"/>
                                          </p:stCondLst>
                                        </p:cTn>
                                        <p:tgtEl>
                                          <p:spTgt spid="102100"/>
                                        </p:tgtEl>
                                      </p:cBhvr>
                                      <p:to x="100000" y="100000"/>
                                    </p:animScale>
                                    <p:animScale>
                                      <p:cBhvr>
                                        <p:cTn id="39" dur="7">
                                          <p:stCondLst>
                                            <p:cond delay="452"/>
                                          </p:stCondLst>
                                        </p:cTn>
                                        <p:tgtEl>
                                          <p:spTgt spid="102100"/>
                                        </p:tgtEl>
                                      </p:cBhvr>
                                      <p:to x="100000" y="95000"/>
                                    </p:animScale>
                                    <p:animScale>
                                      <p:cBhvr>
                                        <p:cTn id="40" dur="41" decel="50000">
                                          <p:stCondLst>
                                            <p:cond delay="458"/>
                                          </p:stCondLst>
                                        </p:cTn>
                                        <p:tgtEl>
                                          <p:spTgt spid="102100"/>
                                        </p:tgtEl>
                                      </p:cBhvr>
                                      <p:to x="100000" y="100000"/>
                                    </p:animScale>
                                  </p:childTnLst>
                                </p:cTn>
                              </p:par>
                            </p:childTnLst>
                          </p:cTn>
                        </p:par>
                        <p:par>
                          <p:cTn id="41" fill="hold" nodeType="afterGroup">
                            <p:stCondLst>
                              <p:cond delay="1499"/>
                            </p:stCondLst>
                            <p:childTnLst>
                              <p:par>
                                <p:cTn id="42" presetID="51" presetClass="entr" presetSubtype="0" fill="hold" nodeType="afterEffect">
                                  <p:stCondLst>
                                    <p:cond delay="0"/>
                                  </p:stCondLst>
                                  <p:childTnLst>
                                    <p:set>
                                      <p:cBhvr>
                                        <p:cTn id="43" dur="1" fill="hold">
                                          <p:stCondLst>
                                            <p:cond delay="0"/>
                                          </p:stCondLst>
                                        </p:cTn>
                                        <p:tgtEl>
                                          <p:spTgt spid="102099"/>
                                        </p:tgtEl>
                                        <p:attrNameLst>
                                          <p:attrName>style.visibility</p:attrName>
                                        </p:attrNameLst>
                                      </p:cBhvr>
                                      <p:to>
                                        <p:strVal val="visible"/>
                                      </p:to>
                                    </p:set>
                                    <p:animEffect transition="in" filter="fade">
                                      <p:cBhvr>
                                        <p:cTn id="44" dur="192" decel="100000"/>
                                        <p:tgtEl>
                                          <p:spTgt spid="102099"/>
                                        </p:tgtEl>
                                      </p:cBhvr>
                                    </p:animEffect>
                                    <p:animScale>
                                      <p:cBhvr>
                                        <p:cTn id="45" dur="192" decel="100000"/>
                                        <p:tgtEl>
                                          <p:spTgt spid="102099"/>
                                        </p:tgtEl>
                                      </p:cBhvr>
                                      <p:from x="10000" y="10000"/>
                                      <p:to x="200000" y="450000"/>
                                    </p:animScale>
                                    <p:animScale>
                                      <p:cBhvr>
                                        <p:cTn id="46" dur="308" accel="100000" fill="hold">
                                          <p:stCondLst>
                                            <p:cond delay="192"/>
                                          </p:stCondLst>
                                        </p:cTn>
                                        <p:tgtEl>
                                          <p:spTgt spid="102099"/>
                                        </p:tgtEl>
                                      </p:cBhvr>
                                      <p:from x="200000" y="450000"/>
                                      <p:to x="100000" y="100000"/>
                                    </p:animScale>
                                    <p:set>
                                      <p:cBhvr>
                                        <p:cTn id="47" dur="192" fill="hold"/>
                                        <p:tgtEl>
                                          <p:spTgt spid="102099"/>
                                        </p:tgtEl>
                                        <p:attrNameLst>
                                          <p:attrName>ppt_x</p:attrName>
                                        </p:attrNameLst>
                                      </p:cBhvr>
                                      <p:to>
                                        <p:strVal val="(0.5)"/>
                                      </p:to>
                                    </p:set>
                                    <p:anim from="(0.5)" to="(#ppt_x)" calcmode="lin" valueType="num">
                                      <p:cBhvr>
                                        <p:cTn id="48" dur="308" accel="100000" fill="hold">
                                          <p:stCondLst>
                                            <p:cond delay="192"/>
                                          </p:stCondLst>
                                        </p:cTn>
                                        <p:tgtEl>
                                          <p:spTgt spid="102099"/>
                                        </p:tgtEl>
                                        <p:attrNameLst>
                                          <p:attrName>ppt_x</p:attrName>
                                        </p:attrNameLst>
                                      </p:cBhvr>
                                    </p:anim>
                                    <p:set>
                                      <p:cBhvr>
                                        <p:cTn id="49" dur="192" fill="hold"/>
                                        <p:tgtEl>
                                          <p:spTgt spid="102099"/>
                                        </p:tgtEl>
                                        <p:attrNameLst>
                                          <p:attrName>ppt_y</p:attrName>
                                        </p:attrNameLst>
                                      </p:cBhvr>
                                      <p:to>
                                        <p:strVal val="(#ppt_y+0.4)"/>
                                      </p:to>
                                    </p:set>
                                    <p:anim from="(#ppt_y+0.4)" to="(#ppt_y)" calcmode="lin" valueType="num">
                                      <p:cBhvr>
                                        <p:cTn id="50" dur="308" accel="100000" fill="hold">
                                          <p:stCondLst>
                                            <p:cond delay="192"/>
                                          </p:stCondLst>
                                        </p:cTn>
                                        <p:tgtEl>
                                          <p:spTgt spid="102099"/>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102098"/>
                                        </p:tgtEl>
                                        <p:attrNameLst>
                                          <p:attrName>style.visibility</p:attrName>
                                        </p:attrNameLst>
                                      </p:cBhvr>
                                      <p:to>
                                        <p:strVal val="visible"/>
                                      </p:to>
                                    </p:set>
                                    <p:anim calcmode="lin" valueType="num">
                                      <p:cBhvr additive="base">
                                        <p:cTn id="55" dur="500" fill="hold"/>
                                        <p:tgtEl>
                                          <p:spTgt spid="102098"/>
                                        </p:tgtEl>
                                        <p:attrNameLst>
                                          <p:attrName>ppt_x</p:attrName>
                                        </p:attrNameLst>
                                      </p:cBhvr>
                                      <p:tavLst>
                                        <p:tav tm="0">
                                          <p:val>
                                            <p:strVal val="1+#ppt_w/2"/>
                                          </p:val>
                                        </p:tav>
                                        <p:tav tm="100000">
                                          <p:val>
                                            <p:strVal val="#ppt_x"/>
                                          </p:val>
                                        </p:tav>
                                      </p:tavLst>
                                    </p:anim>
                                    <p:anim calcmode="lin" valueType="num">
                                      <p:cBhvr additive="base">
                                        <p:cTn id="56" dur="500" fill="hold"/>
                                        <p:tgtEl>
                                          <p:spTgt spid="102098"/>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12" presetClass="entr" presetSubtype="4" fill="hold" nodeType="afterEffect">
                                  <p:stCondLst>
                                    <p:cond delay="0"/>
                                  </p:stCondLst>
                                  <p:childTnLst>
                                    <p:set>
                                      <p:cBhvr>
                                        <p:cTn id="59" dur="1" fill="hold">
                                          <p:stCondLst>
                                            <p:cond delay="0"/>
                                          </p:stCondLst>
                                        </p:cTn>
                                        <p:tgtEl>
                                          <p:spTgt spid="102104"/>
                                        </p:tgtEl>
                                        <p:attrNameLst>
                                          <p:attrName>style.visibility</p:attrName>
                                        </p:attrNameLst>
                                      </p:cBhvr>
                                      <p:to>
                                        <p:strVal val="visible"/>
                                      </p:to>
                                    </p:set>
                                    <p:animEffect transition="in" filter="slide(fromBottom)">
                                      <p:cBhvr>
                                        <p:cTn id="60" dur="500"/>
                                        <p:tgtEl>
                                          <p:spTgt spid="102104"/>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02068">
                                            <p:txEl>
                                              <p:pRg st="0" end="0"/>
                                            </p:txEl>
                                          </p:spTgt>
                                        </p:tgtEl>
                                        <p:attrNameLst>
                                          <p:attrName>style.visibility</p:attrName>
                                        </p:attrNameLst>
                                      </p:cBhvr>
                                      <p:to>
                                        <p:strVal val="visible"/>
                                      </p:to>
                                    </p:set>
                                    <p:animEffect transition="in" filter="barn(inVertical)">
                                      <p:cBhvr>
                                        <p:cTn id="63" dur="500"/>
                                        <p:tgtEl>
                                          <p:spTgt spid="102068">
                                            <p:txEl>
                                              <p:pRg st="0" end="0"/>
                                            </p:txEl>
                                          </p:spTgt>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102078"/>
                                        </p:tgtEl>
                                        <p:attrNameLst>
                                          <p:attrName>style.visibility</p:attrName>
                                        </p:attrNameLst>
                                      </p:cBhvr>
                                      <p:to>
                                        <p:strVal val="visible"/>
                                      </p:to>
                                    </p:set>
                                    <p:animEffect transition="in" filter="wipe(right)">
                                      <p:cBhvr>
                                        <p:cTn id="66" dur="500"/>
                                        <p:tgtEl>
                                          <p:spTgt spid="10207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02079"/>
                                        </p:tgtEl>
                                        <p:attrNameLst>
                                          <p:attrName>style.visibility</p:attrName>
                                        </p:attrNameLst>
                                      </p:cBhvr>
                                      <p:to>
                                        <p:strVal val="visible"/>
                                      </p:to>
                                    </p:set>
                                    <p:animEffect transition="in" filter="wipe(left)">
                                      <p:cBhvr>
                                        <p:cTn id="69" dur="500"/>
                                        <p:tgtEl>
                                          <p:spTgt spid="102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68" grpId="0" build="p" bldLvl="3"/>
      <p:bldP spid="102078" grpId="0"/>
      <p:bldP spid="102079" grpId="0"/>
      <p:bldP spid="10210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24635</TotalTime>
  <Words>6961</Words>
  <Application>Microsoft Office PowerPoint</Application>
  <PresentationFormat>Overhead</PresentationFormat>
  <Paragraphs>1220</Paragraphs>
  <Slides>46</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Arial Unicode MS</vt:lpstr>
      <vt:lpstr>SimSun</vt:lpstr>
      <vt:lpstr>Arial</vt:lpstr>
      <vt:lpstr>Arial Black</vt:lpstr>
      <vt:lpstr>Arial Narrow</vt:lpstr>
      <vt:lpstr>Arial Rounded MT Bold</vt:lpstr>
      <vt:lpstr>Impact</vt:lpstr>
      <vt:lpstr>Tahoma</vt:lpstr>
      <vt:lpstr>Times New Roman</vt:lpstr>
      <vt:lpstr>Wingdings</vt:lpstr>
      <vt:lpstr>Default Design</vt: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Africa’s Massive Human Development Divide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Urbanization: A 21st Century Threat</vt:lpstr>
      <vt:lpstr>Agriculture: A 21st Century Challenge</vt:lpstr>
      <vt:lpstr>Environment: A 21st Century Threat</vt:lpstr>
      <vt:lpstr>An Urgent Call for Action</vt:lpstr>
      <vt:lpstr>PowerPoint Presentation</vt:lpstr>
      <vt:lpstr>PowerPoint Presentation</vt:lpstr>
      <vt:lpstr>PowerPoint Presentation</vt:lpstr>
      <vt:lpstr>Case Study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Walter</dc:creator>
  <cp:lastModifiedBy>User</cp:lastModifiedBy>
  <cp:revision>463</cp:revision>
  <dcterms:created xsi:type="dcterms:W3CDTF">2006-10-08T20:17:57Z</dcterms:created>
  <dcterms:modified xsi:type="dcterms:W3CDTF">2018-05-12T06:53:36Z</dcterms:modified>
</cp:coreProperties>
</file>